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84" r:id="rId2"/>
    <p:sldId id="285" r:id="rId3"/>
    <p:sldId id="256" r:id="rId4"/>
    <p:sldId id="265" r:id="rId5"/>
    <p:sldId id="261" r:id="rId6"/>
    <p:sldId id="262" r:id="rId7"/>
    <p:sldId id="263" r:id="rId8"/>
    <p:sldId id="272" r:id="rId9"/>
    <p:sldId id="273" r:id="rId10"/>
    <p:sldId id="264" r:id="rId11"/>
    <p:sldId id="266" r:id="rId12"/>
    <p:sldId id="280" r:id="rId13"/>
    <p:sldId id="275" r:id="rId14"/>
    <p:sldId id="276" r:id="rId15"/>
    <p:sldId id="257" r:id="rId16"/>
    <p:sldId id="258" r:id="rId17"/>
    <p:sldId id="286" r:id="rId18"/>
    <p:sldId id="274" r:id="rId19"/>
    <p:sldId id="271" r:id="rId20"/>
    <p:sldId id="287" r:id="rId21"/>
    <p:sldId id="281" r:id="rId22"/>
    <p:sldId id="288" r:id="rId23"/>
    <p:sldId id="279" r:id="rId24"/>
    <p:sldId id="277" r:id="rId25"/>
    <p:sldId id="278" r:id="rId26"/>
    <p:sldId id="282" r:id="rId27"/>
    <p:sldId id="283" r:id="rId28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03FB2-2DC6-4899-A94C-79D52685D72B}" type="datetimeFigureOut">
              <a:rPr lang="cs-CZ" smtClean="0"/>
              <a:pPr/>
              <a:t>11.02.2019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B3CD3-0E7C-48F3-8EF5-CC73E7257F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257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bullae</a:t>
            </a:r>
            <a:r>
              <a:rPr lang="cs-CZ" dirty="0"/>
              <a:t> </a:t>
            </a:r>
            <a:r>
              <a:rPr lang="cs-CZ" dirty="0" err="1"/>
              <a:t>latae</a:t>
            </a:r>
            <a:r>
              <a:rPr lang="cs-CZ" dirty="0"/>
              <a:t> </a:t>
            </a:r>
            <a:r>
              <a:rPr lang="cs-CZ" dirty="0" err="1"/>
              <a:t>manuum</a:t>
            </a:r>
            <a:r>
              <a:rPr lang="cs-CZ" dirty="0"/>
              <a:t> et </a:t>
            </a:r>
            <a:r>
              <a:rPr lang="cs-CZ" dirty="0" err="1"/>
              <a:t>pedum</a:t>
            </a:r>
            <a:r>
              <a:rPr lang="cs-CZ" dirty="0"/>
              <a:t>; </a:t>
            </a:r>
            <a:r>
              <a:rPr lang="cs-CZ" dirty="0" err="1"/>
              <a:t>congelationes</a:t>
            </a:r>
            <a:r>
              <a:rPr lang="cs-CZ" dirty="0"/>
              <a:t> </a:t>
            </a:r>
            <a:r>
              <a:rPr lang="cs-CZ" dirty="0" err="1"/>
              <a:t>hallucis</a:t>
            </a:r>
            <a:r>
              <a:rPr lang="cs-CZ" dirty="0"/>
              <a:t> </a:t>
            </a:r>
            <a:r>
              <a:rPr lang="cs-CZ" dirty="0" err="1"/>
              <a:t>sinistri</a:t>
            </a:r>
            <a:r>
              <a:rPr lang="cs-CZ" dirty="0"/>
              <a:t> et </a:t>
            </a:r>
            <a:r>
              <a:rPr lang="cs-CZ" dirty="0" err="1"/>
              <a:t>pollicis</a:t>
            </a:r>
            <a:r>
              <a:rPr lang="cs-CZ" dirty="0"/>
              <a:t> </a:t>
            </a:r>
            <a:r>
              <a:rPr lang="cs-CZ" dirty="0" err="1"/>
              <a:t>dextri</a:t>
            </a:r>
            <a:r>
              <a:rPr lang="cs-CZ" dirty="0"/>
              <a:t> gradus </a:t>
            </a:r>
            <a:r>
              <a:rPr lang="cs-CZ" dirty="0" err="1"/>
              <a:t>tertii</a:t>
            </a:r>
            <a:r>
              <a:rPr lang="cs-CZ" dirty="0"/>
              <a:t>; </a:t>
            </a:r>
            <a:r>
              <a:rPr lang="cs-CZ" dirty="0" err="1"/>
              <a:t>amputatio</a:t>
            </a:r>
            <a:r>
              <a:rPr lang="cs-CZ" dirty="0"/>
              <a:t> </a:t>
            </a:r>
            <a:r>
              <a:rPr lang="cs-CZ" dirty="0" err="1"/>
              <a:t>hallucis</a:t>
            </a:r>
            <a:r>
              <a:rPr lang="cs-CZ" baseline="0" dirty="0"/>
              <a:t> </a:t>
            </a:r>
            <a:r>
              <a:rPr lang="cs-CZ" baseline="0" dirty="0" err="1"/>
              <a:t>sinistri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D4730-0CC0-1146-9CED-CDD1A43E494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21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Hemiplegia</a:t>
            </a:r>
            <a:r>
              <a:rPr lang="en-US" baseline="0" dirty="0"/>
              <a:t> – paraplegia - tetraplegia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17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Monoparesis</a:t>
            </a:r>
            <a:r>
              <a:rPr lang="en-US" dirty="0"/>
              <a:t> – monoplegia – </a:t>
            </a:r>
            <a:r>
              <a:rPr lang="en-US" dirty="0" err="1"/>
              <a:t>diplegia</a:t>
            </a:r>
            <a:r>
              <a:rPr lang="en-US" dirty="0"/>
              <a:t> –</a:t>
            </a:r>
            <a:r>
              <a:rPr lang="en-US" dirty="0">
                <a:solidFill>
                  <a:srgbClr val="FF0000"/>
                </a:solidFill>
              </a:rPr>
              <a:t> paraplegia – </a:t>
            </a:r>
            <a:r>
              <a:rPr lang="en-US" dirty="0" err="1">
                <a:solidFill>
                  <a:srgbClr val="FF0000"/>
                </a:solidFill>
              </a:rPr>
              <a:t>paraparesis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–hemiplegia - </a:t>
            </a:r>
            <a:r>
              <a:rPr lang="en-US" dirty="0" err="1"/>
              <a:t>triplegia</a:t>
            </a:r>
            <a:r>
              <a:rPr lang="en-US" dirty="0"/>
              <a:t> – tetraplegia</a:t>
            </a:r>
            <a:r>
              <a:rPr lang="en-US" baseline="0" dirty="0"/>
              <a:t> (=quadriplegia, </a:t>
            </a:r>
            <a:r>
              <a:rPr lang="en-US" baseline="0" dirty="0" err="1"/>
              <a:t>quadruplegia</a:t>
            </a:r>
            <a:r>
              <a:rPr lang="en-US" baseline="0" dirty="0"/>
              <a:t>) – </a:t>
            </a:r>
            <a:r>
              <a:rPr lang="en-US" baseline="0" dirty="0" err="1"/>
              <a:t>tetraparesis</a:t>
            </a:r>
            <a:r>
              <a:rPr lang="en-US" baseline="0" dirty="0"/>
              <a:t> – panplegia – hemiparesis</a:t>
            </a:r>
            <a:r>
              <a:rPr lang="cs-CZ" baseline="0" dirty="0"/>
              <a:t> -&gt;para bylo v handoutu 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45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sectio</a:t>
            </a:r>
            <a:r>
              <a:rPr lang="cs-CZ" baseline="0" dirty="0"/>
              <a:t> </a:t>
            </a:r>
            <a:r>
              <a:rPr lang="cs-CZ" baseline="0" dirty="0" err="1"/>
              <a:t>caesarea</a:t>
            </a:r>
            <a:r>
              <a:rPr lang="cs-CZ" baseline="0" dirty="0"/>
              <a:t> </a:t>
            </a:r>
            <a:r>
              <a:rPr lang="cs-CZ" baseline="0" dirty="0" err="1"/>
              <a:t>propter</a:t>
            </a:r>
            <a:r>
              <a:rPr lang="cs-CZ" baseline="0" dirty="0"/>
              <a:t> </a:t>
            </a:r>
            <a:r>
              <a:rPr lang="cs-CZ" baseline="0" dirty="0" err="1"/>
              <a:t>hypoxiam</a:t>
            </a:r>
            <a:r>
              <a:rPr lang="cs-CZ" baseline="0" dirty="0"/>
              <a:t> fetus </a:t>
            </a:r>
            <a:r>
              <a:rPr lang="cs-CZ" baseline="0" dirty="0" err="1"/>
              <a:t>imminentem</a:t>
            </a:r>
            <a:r>
              <a:rPr lang="cs-CZ" baseline="0" dirty="0"/>
              <a:t>, </a:t>
            </a:r>
            <a:r>
              <a:rPr lang="cs-CZ" baseline="0" dirty="0" err="1"/>
              <a:t>funiculus</a:t>
            </a:r>
            <a:r>
              <a:rPr lang="cs-CZ" baseline="0" dirty="0"/>
              <a:t> </a:t>
            </a:r>
            <a:r>
              <a:rPr lang="cs-CZ" baseline="0" dirty="0" err="1"/>
              <a:t>umbilicalis</a:t>
            </a:r>
            <a:r>
              <a:rPr lang="cs-CZ" baseline="0" dirty="0"/>
              <a:t> </a:t>
            </a:r>
            <a:r>
              <a:rPr lang="cs-CZ" baseline="0" dirty="0" err="1"/>
              <a:t>circum</a:t>
            </a:r>
            <a:r>
              <a:rPr lang="cs-CZ" baseline="0" dirty="0"/>
              <a:t> </a:t>
            </a:r>
            <a:r>
              <a:rPr lang="cs-CZ" baseline="0" dirty="0" err="1"/>
              <a:t>collum</a:t>
            </a:r>
            <a:r>
              <a:rPr lang="cs-CZ" baseline="0" dirty="0"/>
              <a:t> fetus bis, nodus </a:t>
            </a:r>
            <a:r>
              <a:rPr lang="cs-CZ" baseline="0" dirty="0" err="1"/>
              <a:t>compositus</a:t>
            </a:r>
            <a:r>
              <a:rPr lang="cs-CZ" baseline="0" dirty="0"/>
              <a:t> </a:t>
            </a:r>
            <a:r>
              <a:rPr lang="cs-CZ" baseline="0" dirty="0" err="1"/>
              <a:t>funiculi</a:t>
            </a:r>
            <a:r>
              <a:rPr lang="cs-CZ" baseline="0" dirty="0"/>
              <a:t> </a:t>
            </a:r>
            <a:r>
              <a:rPr lang="cs-CZ" baseline="0" dirty="0" err="1"/>
              <a:t>umbilicalis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1CFA6-1724-4E15-9AC8-0A96331C4604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8599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anamnesis</a:t>
            </a:r>
            <a:r>
              <a:rPr lang="cs-CZ" dirty="0"/>
              <a:t> - </a:t>
            </a:r>
            <a:r>
              <a:rPr lang="en-US" dirty="0"/>
              <a:t>accumulated data concerning a medical or psychiatric patient and the patient's background, including family, previous environment, experiences, and particularly, recollections, for use in analyzing his or her condition.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B3CD3-0E7C-48F3-8EF5-CC73E7257F00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434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FCDC-4EA2-4051-B539-5414F10342C5}" type="datetimeFigureOut">
              <a:rPr lang="cs-CZ" smtClean="0"/>
              <a:pPr/>
              <a:t>11.02.2019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B8934B9-C933-41B0-B2CB-C56BE9D5ADD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FCDC-4EA2-4051-B539-5414F10342C5}" type="datetimeFigureOut">
              <a:rPr lang="cs-CZ" smtClean="0"/>
              <a:pPr/>
              <a:t>11.02.2019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934B9-C933-41B0-B2CB-C56BE9D5AD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B8934B9-C933-41B0-B2CB-C56BE9D5ADD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FCDC-4EA2-4051-B539-5414F10342C5}" type="datetimeFigureOut">
              <a:rPr lang="cs-CZ" smtClean="0"/>
              <a:pPr/>
              <a:t>11.02.2019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FCDC-4EA2-4051-B539-5414F10342C5}" type="datetimeFigureOut">
              <a:rPr lang="cs-CZ" smtClean="0"/>
              <a:pPr/>
              <a:t>11.02.2019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B8934B9-C933-41B0-B2CB-C56BE9D5ADD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FCDC-4EA2-4051-B539-5414F10342C5}" type="datetimeFigureOut">
              <a:rPr lang="cs-CZ" smtClean="0"/>
              <a:pPr/>
              <a:t>11.02.2019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B8934B9-C933-41B0-B2CB-C56BE9D5ADD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5DCFCDC-4EA2-4051-B539-5414F10342C5}" type="datetimeFigureOut">
              <a:rPr lang="cs-CZ" smtClean="0"/>
              <a:pPr/>
              <a:t>11.02.2019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934B9-C933-41B0-B2CB-C56BE9D5ADD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FCDC-4EA2-4051-B539-5414F10342C5}" type="datetimeFigureOut">
              <a:rPr lang="cs-CZ" smtClean="0"/>
              <a:pPr/>
              <a:t>11.02.2019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B8934B9-C933-41B0-B2CB-C56BE9D5ADD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FCDC-4EA2-4051-B539-5414F10342C5}" type="datetimeFigureOut">
              <a:rPr lang="cs-CZ" smtClean="0"/>
              <a:pPr/>
              <a:t>11.02.2019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B8934B9-C933-41B0-B2CB-C56BE9D5AD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FCDC-4EA2-4051-B539-5414F10342C5}" type="datetimeFigureOut">
              <a:rPr lang="cs-CZ" smtClean="0"/>
              <a:pPr/>
              <a:t>11.02.2019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8934B9-C933-41B0-B2CB-C56BE9D5AD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B8934B9-C933-41B0-B2CB-C56BE9D5ADD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FCDC-4EA2-4051-B539-5414F10342C5}" type="datetimeFigureOut">
              <a:rPr lang="cs-CZ" smtClean="0"/>
              <a:pPr/>
              <a:t>11.02.2019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B8934B9-C933-41B0-B2CB-C56BE9D5ADD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5DCFCDC-4EA2-4051-B539-5414F10342C5}" type="datetimeFigureOut">
              <a:rPr lang="cs-CZ" smtClean="0"/>
              <a:pPr/>
              <a:t>11.02.2019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5DCFCDC-4EA2-4051-B539-5414F10342C5}" type="datetimeFigureOut">
              <a:rPr lang="cs-CZ" smtClean="0"/>
              <a:pPr/>
              <a:t>11.02.2019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B8934B9-C933-41B0-B2CB-C56BE9D5ADD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cs-CZ" dirty="0"/>
              <a:t>REVISION</a:t>
            </a:r>
            <a:br>
              <a:rPr lang="cs-CZ" dirty="0"/>
            </a:br>
            <a:r>
              <a:rPr lang="cs-CZ" dirty="0" err="1"/>
              <a:t>Form</a:t>
            </a:r>
            <a:r>
              <a:rPr lang="cs-CZ" dirty="0"/>
              <a:t> </a:t>
            </a:r>
            <a:r>
              <a:rPr lang="cs-CZ" dirty="0" err="1"/>
              <a:t>singular</a:t>
            </a:r>
            <a:r>
              <a:rPr lang="cs-CZ" dirty="0"/>
              <a:t> / </a:t>
            </a:r>
            <a:r>
              <a:rPr lang="cs-CZ" dirty="0" err="1"/>
              <a:t>plural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given</a:t>
            </a:r>
            <a:r>
              <a:rPr lang="cs-CZ" dirty="0"/>
              <a:t> </a:t>
            </a:r>
            <a:r>
              <a:rPr lang="cs-CZ" dirty="0" err="1"/>
              <a:t>terms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5472608" cy="5184576"/>
          </a:xfrm>
        </p:spPr>
        <p:txBody>
          <a:bodyPr numCol="1" anchor="ctr">
            <a:normAutofit/>
          </a:bodyPr>
          <a:lstStyle/>
          <a:p>
            <a:pPr fontAlgn="base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cornu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minus                 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dentes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molares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superiores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       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contra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dolorem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acrem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        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symptoma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morbi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latentis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        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segmenta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anteriora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bulborum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  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operatio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post trauma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gravissimum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    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fractura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membri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inferioris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        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amputationes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digitorum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minimorum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    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ala major      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ante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transfusionem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necessariam</a:t>
            </a:r>
            <a:r>
              <a:rPr lang="cs-CZ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   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867048" y="1659307"/>
            <a:ext cx="1794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cornua</a:t>
            </a:r>
            <a:r>
              <a:rPr lang="cs-CZ" sz="2000" dirty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minora</a:t>
            </a:r>
            <a:endParaRPr lang="en-US" sz="2000" dirty="0">
              <a:solidFill>
                <a:srgbClr val="CB020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1736" y="2116887"/>
            <a:ext cx="2585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dens</a:t>
            </a:r>
            <a:r>
              <a:rPr lang="cs-CZ" sz="2000" dirty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molaris</a:t>
            </a:r>
            <a:r>
              <a:rPr lang="cs-CZ" sz="2000" dirty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superior</a:t>
            </a:r>
            <a:endParaRPr lang="en-US" sz="2000" dirty="0">
              <a:solidFill>
                <a:srgbClr val="CB020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4867048" y="2564904"/>
            <a:ext cx="2400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contra</a:t>
            </a:r>
            <a:r>
              <a:rPr lang="cs-CZ" sz="2000" dirty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dolores</a:t>
            </a:r>
            <a:r>
              <a:rPr lang="cs-CZ" sz="2000" dirty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acres</a:t>
            </a:r>
            <a:endParaRPr lang="en-US" sz="2000" dirty="0">
              <a:solidFill>
                <a:srgbClr val="CB020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4860032" y="3039791"/>
            <a:ext cx="3910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symptomata</a:t>
            </a:r>
            <a:r>
              <a:rPr lang="cs-CZ" sz="2000" dirty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morborum</a:t>
            </a:r>
            <a:r>
              <a:rPr lang="cs-CZ" sz="2000" dirty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latentium</a:t>
            </a:r>
            <a:endParaRPr lang="en-US" sz="2000" dirty="0">
              <a:solidFill>
                <a:srgbClr val="CB020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4881736" y="3440782"/>
            <a:ext cx="3048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segmentum</a:t>
            </a:r>
            <a:r>
              <a:rPr lang="cs-CZ" sz="2000" dirty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anterius</a:t>
            </a:r>
            <a:r>
              <a:rPr lang="cs-CZ" sz="2000" dirty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bulbi</a:t>
            </a:r>
            <a:endParaRPr lang="en-US" sz="2000" dirty="0">
              <a:solidFill>
                <a:srgbClr val="CB020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4881736" y="3933056"/>
            <a:ext cx="4313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operationes</a:t>
            </a:r>
            <a:r>
              <a:rPr lang="cs-CZ" sz="2000" dirty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post traumata </a:t>
            </a:r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gravissima</a:t>
            </a:r>
            <a:endParaRPr lang="en-US" sz="2000" dirty="0">
              <a:solidFill>
                <a:srgbClr val="CB020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4939176" y="4397042"/>
            <a:ext cx="3868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fracturae</a:t>
            </a:r>
            <a:r>
              <a:rPr lang="cs-CZ" sz="2000" dirty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membrorum</a:t>
            </a:r>
            <a:r>
              <a:rPr lang="cs-CZ" sz="2000" dirty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inferiorum</a:t>
            </a:r>
            <a:endParaRPr lang="en-US" sz="2000" dirty="0">
              <a:solidFill>
                <a:srgbClr val="CB020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4939176" y="4797152"/>
            <a:ext cx="2771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amputatio</a:t>
            </a:r>
            <a:r>
              <a:rPr lang="cs-CZ" sz="2000" dirty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digiti</a:t>
            </a:r>
            <a:r>
              <a:rPr lang="cs-CZ" sz="2000" dirty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minimi</a:t>
            </a:r>
            <a:endParaRPr lang="en-US" sz="2000" dirty="0">
              <a:solidFill>
                <a:srgbClr val="CB020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4939176" y="5235080"/>
            <a:ext cx="1565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alae</a:t>
            </a:r>
            <a:r>
              <a:rPr lang="cs-CZ" sz="2000" dirty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majores</a:t>
            </a:r>
            <a:endParaRPr lang="en-US" sz="2000" dirty="0">
              <a:solidFill>
                <a:srgbClr val="CB020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4939176" y="5733256"/>
            <a:ext cx="3518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ante </a:t>
            </a:r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transfusiones</a:t>
            </a:r>
            <a:r>
              <a:rPr lang="cs-CZ" sz="2000" dirty="0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CB020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necessarias</a:t>
            </a:r>
            <a:endParaRPr lang="en-US" sz="2000" dirty="0">
              <a:solidFill>
                <a:srgbClr val="CB020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94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rmAutofit/>
          </a:bodyPr>
          <a:lstStyle/>
          <a:p>
            <a:r>
              <a:rPr lang="en-US" sz="3600" dirty="0">
                <a:ea typeface="ヒラギノ角ゴ ProN W3" charset="0"/>
                <a:cs typeface="ヒラギノ角ゴ ProN W3" charset="0"/>
              </a:rPr>
              <a:t>MULTIPLE </a:t>
            </a:r>
            <a:r>
              <a:rPr lang="cs-CZ" sz="3600" dirty="0">
                <a:ea typeface="ヒラギノ角ゴ ProN W3" charset="0"/>
                <a:cs typeface="ヒラギノ角ゴ ProN W3" charset="0"/>
              </a:rPr>
              <a:t>1-3</a:t>
            </a:r>
            <a:r>
              <a:rPr lang="en-US" sz="3600" dirty="0">
                <a:ea typeface="ヒラギノ角ゴ ProN W3" charset="0"/>
                <a:cs typeface="ヒラギノ角ゴ ProN W3" charset="0"/>
              </a:rPr>
              <a:t> + MANY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961730"/>
              </p:ext>
            </p:extLst>
          </p:nvPr>
        </p:nvGraphicFramePr>
        <p:xfrm>
          <a:off x="199226" y="1441584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1-</a:t>
                      </a:r>
                      <a:r>
                        <a:rPr lang="cs-CZ" sz="1800" dirty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many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Simplex, </a:t>
                      </a:r>
                      <a:r>
                        <a:rPr lang="en-US" sz="1800" dirty="0" err="1"/>
                        <a:t>cis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Multiplex,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cis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Duplex, </a:t>
                      </a:r>
                      <a:r>
                        <a:rPr lang="en-US" sz="1800" dirty="0" err="1"/>
                        <a:t>cis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Triplex, </a:t>
                      </a:r>
                      <a:r>
                        <a:rPr lang="en-US" sz="1800" dirty="0" err="1"/>
                        <a:t>cis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3813" name="Picture 4" descr="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7200850" cy="3658684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4060073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ヒラギノ角ゴ ProN W3" charset="0"/>
                <a:cs typeface="ヒラギノ角ゴ ProN W3" charset="0"/>
              </a:rPr>
              <a:t>NUMERAL ADVERBS 1-4</a:t>
            </a:r>
            <a:endParaRPr lang="cs-CZ" dirty="0"/>
          </a:p>
        </p:txBody>
      </p:sp>
      <p:sp>
        <p:nvSpPr>
          <p:cNvPr id="3" name="TextBox 2"/>
          <p:cNvSpPr txBox="1"/>
          <p:nvPr/>
        </p:nvSpPr>
        <p:spPr>
          <a:xfrm>
            <a:off x="1710241" y="44450"/>
            <a:ext cx="18473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 sz="2400" b="1" dirty="0">
              <a:latin typeface="+mn-lt"/>
              <a:ea typeface="ヒラギノ角ゴ ProN W3" charset="0"/>
              <a:cs typeface="ヒラギノ角ゴ ProN W3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777117"/>
              </p:ext>
            </p:extLst>
          </p:nvPr>
        </p:nvGraphicFramePr>
        <p:xfrm>
          <a:off x="1114715" y="1791072"/>
          <a:ext cx="156051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1-4</a:t>
                      </a:r>
                    </a:p>
                  </a:txBody>
                  <a:tcPr marL="91500" marR="91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semel</a:t>
                      </a:r>
                      <a:endParaRPr lang="en-US" sz="2400" dirty="0"/>
                    </a:p>
                  </a:txBody>
                  <a:tcPr marL="91500" marR="91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bis</a:t>
                      </a:r>
                      <a:endParaRPr lang="en-US" sz="2400" dirty="0"/>
                    </a:p>
                  </a:txBody>
                  <a:tcPr marL="91500" marR="91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ter</a:t>
                      </a:r>
                      <a:endParaRPr lang="en-US" sz="2400" dirty="0"/>
                    </a:p>
                  </a:txBody>
                  <a:tcPr marL="91500" marR="91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quater</a:t>
                      </a:r>
                      <a:endParaRPr lang="en-US" sz="2400" dirty="0"/>
                    </a:p>
                  </a:txBody>
                  <a:tcPr marL="91500" marR="91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4834" name="Picture 4" descr="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99" y="4509120"/>
            <a:ext cx="6985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5" name="Picture 5" descr="vinculatio funiculi umbilicali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56792"/>
            <a:ext cx="329247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663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758952"/>
          </a:xfrm>
        </p:spPr>
        <p:txBody>
          <a:bodyPr>
            <a:normAutofit fontScale="90000"/>
          </a:bodyPr>
          <a:lstStyle/>
          <a:p>
            <a:r>
              <a:rPr lang="cs-CZ" dirty="0"/>
              <a:t>COMPOUNDS WITH NUMERAL COMPONENTS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0058114"/>
              </p:ext>
            </p:extLst>
          </p:nvPr>
        </p:nvGraphicFramePr>
        <p:xfrm>
          <a:off x="179512" y="1268760"/>
          <a:ext cx="8784975" cy="5340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2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5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26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2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062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ENGLISH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LATIN</a:t>
                      </a:r>
                      <a:endParaRPr lang="cs-CZ" sz="20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Example</a:t>
                      </a:r>
                      <a:endParaRPr lang="cs-CZ" sz="20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GREEK</a:t>
                      </a:r>
                      <a:endParaRPr lang="cs-CZ" sz="20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i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Example</a:t>
                      </a:r>
                      <a:endParaRPr lang="cs-CZ" sz="2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24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one</a:t>
                      </a:r>
                      <a:endParaRPr lang="cs-CZ" sz="1800" b="1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uni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unilateralis</a:t>
                      </a:r>
                      <a:endParaRPr lang="cs-CZ" sz="1800" i="1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unigravida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mono-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monoplegia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49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first</a:t>
                      </a:r>
                      <a:endParaRPr lang="cs-CZ" sz="1800" b="1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primi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primipara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primigravida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49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two</a:t>
                      </a:r>
                      <a:endParaRPr lang="cs-CZ" sz="1800" b="1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bi-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bi</a:t>
                      </a:r>
                      <a:r>
                        <a:rPr lang="cs-CZ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ceps</a:t>
                      </a:r>
                      <a:endParaRPr lang="cs-CZ" sz="1800" i="1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bilateralis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di-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diplegia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49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second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secundi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secundigravida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49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three</a:t>
                      </a:r>
                      <a:endParaRPr lang="cs-CZ" sz="1800" b="1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tri-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triceps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trigeminus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tri-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pars </a:t>
                      </a:r>
                      <a:r>
                        <a:rPr lang="en-GB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exocrina</a:t>
                      </a:r>
                      <a:r>
                        <a:rPr lang="en-GB" sz="18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pancreatis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49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four</a:t>
                      </a:r>
                      <a:endParaRPr lang="cs-CZ" sz="1800" b="1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quadri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quadriceps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tetra-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tetraplegia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49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half</a:t>
                      </a:r>
                      <a:endParaRPr lang="cs-CZ" sz="1800" b="1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semi</a:t>
                      </a:r>
                      <a:r>
                        <a:rPr lang="cs-CZ" b="1" dirty="0"/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cs-CZ" i="1" dirty="0" err="1"/>
                        <a:t>semilunaris</a:t>
                      </a:r>
                      <a:endParaRPr lang="cs-CZ" i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hemi-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hemiplegia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49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few</a:t>
                      </a:r>
                      <a:endParaRPr lang="cs-CZ" sz="1800" b="1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olig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-o-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oligodactylia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124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many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mult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-(</a:t>
                      </a: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)-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multangulus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multicellularis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poly-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polydactylia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polyarthritis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124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all</a:t>
                      </a:r>
                      <a:r>
                        <a:rPr lang="cs-CZ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whole</a:t>
                      </a:r>
                      <a:endParaRPr lang="cs-CZ" sz="1800" b="1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an-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panplegia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pandemia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82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831" y="1650769"/>
            <a:ext cx="8148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ambria"/>
                <a:cs typeface="Cambria"/>
              </a:rPr>
              <a:t>GRAVIDA</a:t>
            </a:r>
            <a:r>
              <a:rPr lang="en-US" sz="2400" dirty="0">
                <a:latin typeface="Cambria"/>
                <a:cs typeface="Cambria"/>
              </a:rPr>
              <a:t> 	- number of pregnancies, regardless of result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0835" y="2049796"/>
            <a:ext cx="82920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ambria"/>
                <a:cs typeface="Cambria"/>
              </a:rPr>
              <a:t>PARA</a:t>
            </a:r>
            <a:r>
              <a:rPr lang="en-US" sz="2400" dirty="0">
                <a:solidFill>
                  <a:srgbClr val="00B050"/>
                </a:solidFill>
                <a:latin typeface="Cambria"/>
                <a:cs typeface="Cambria"/>
              </a:rPr>
              <a:t> </a:t>
            </a:r>
            <a:r>
              <a:rPr lang="en-US" sz="2400" dirty="0">
                <a:latin typeface="Cambria"/>
                <a:cs typeface="Cambria"/>
              </a:rPr>
              <a:t>	              - number of births after 20 weeks of pregnancy, </a:t>
            </a:r>
          </a:p>
          <a:p>
            <a:r>
              <a:rPr lang="en-US" sz="2400" dirty="0">
                <a:latin typeface="Cambria"/>
                <a:cs typeface="Cambria"/>
              </a:rPr>
              <a:t>		   regardless of result, </a:t>
            </a:r>
          </a:p>
          <a:p>
            <a:r>
              <a:rPr lang="en-US" sz="2400" dirty="0">
                <a:latin typeface="Cambria"/>
                <a:cs typeface="Cambria"/>
              </a:rPr>
              <a:t>		   stillbirth counted as 1, </a:t>
            </a:r>
          </a:p>
          <a:p>
            <a:r>
              <a:rPr lang="en-US" sz="2400" dirty="0">
                <a:latin typeface="Cambria"/>
                <a:cs typeface="Cambria"/>
              </a:rPr>
              <a:t>		   multiple births /twins et. al./ counted as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0835" y="3737913"/>
            <a:ext cx="7738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Cambria"/>
                <a:cs typeface="Cambria"/>
              </a:rPr>
              <a:t>ABORTION</a:t>
            </a:r>
            <a:r>
              <a:rPr lang="en-US" sz="2400" dirty="0">
                <a:latin typeface="Cambria"/>
                <a:cs typeface="Cambria"/>
              </a:rPr>
              <a:t>	- miscarriage before 20 weeks of pregnancy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85106" y="4960004"/>
            <a:ext cx="839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</a:t>
            </a:r>
            <a:r>
              <a:rPr lang="en-US" sz="2800" baseline="-25000" dirty="0"/>
              <a:t>2</a:t>
            </a:r>
            <a:r>
              <a:rPr lang="en-US" sz="2800" dirty="0"/>
              <a:t>P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874555" y="4960004"/>
            <a:ext cx="1168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</a:t>
            </a:r>
            <a:r>
              <a:rPr lang="en-US" sz="2800" baseline="-25000" dirty="0"/>
              <a:t>4</a:t>
            </a:r>
            <a:r>
              <a:rPr lang="en-US" sz="2800" dirty="0"/>
              <a:t>P</a:t>
            </a:r>
            <a:r>
              <a:rPr lang="en-US" sz="2800" baseline="-25000" dirty="0"/>
              <a:t>3</a:t>
            </a:r>
            <a:r>
              <a:rPr lang="en-US" sz="2800" dirty="0"/>
              <a:t>A</a:t>
            </a:r>
            <a:r>
              <a:rPr lang="en-US" sz="2800" baseline="-25000" dirty="0"/>
              <a:t>1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366565" y="4960004"/>
            <a:ext cx="1168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</a:t>
            </a:r>
            <a:r>
              <a:rPr lang="en-US" sz="2800" baseline="-25000" dirty="0"/>
              <a:t>8</a:t>
            </a:r>
            <a:r>
              <a:rPr lang="en-US" sz="2800" dirty="0"/>
              <a:t>P</a:t>
            </a:r>
            <a:r>
              <a:rPr lang="en-US" sz="2800" baseline="-25000" dirty="0"/>
              <a:t>5</a:t>
            </a:r>
            <a:r>
              <a:rPr lang="en-US" sz="2800" dirty="0"/>
              <a:t>A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6200" y="332656"/>
            <a:ext cx="9036496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HOW MANY PREGNANCIES</a:t>
            </a:r>
            <a:r>
              <a:rPr lang="cs-CZ" sz="2800" dirty="0">
                <a:solidFill>
                  <a:schemeClr val="accent4"/>
                </a:solidFill>
              </a:rPr>
              <a:t>,</a:t>
            </a:r>
            <a:br>
              <a:rPr lang="cs-CZ" sz="2800" dirty="0">
                <a:solidFill>
                  <a:schemeClr val="accent4"/>
                </a:solidFill>
              </a:rPr>
            </a:br>
            <a:r>
              <a:rPr lang="en-US" sz="2800" dirty="0">
                <a:solidFill>
                  <a:schemeClr val="accent4"/>
                </a:solidFill>
              </a:rPr>
              <a:t>HOW MANY CHILDBIRTHS?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657814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344533"/>
            <a:ext cx="1101584" cy="53707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300" dirty="0"/>
              <a:t>0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1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2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3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4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5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6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7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8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9</a:t>
            </a:r>
            <a:r>
              <a:rPr lang="cs-CZ" sz="2300" dirty="0"/>
              <a:t> </a:t>
            </a:r>
          </a:p>
          <a:p>
            <a:pPr>
              <a:spcAft>
                <a:spcPts val="600"/>
              </a:spcAft>
            </a:pPr>
            <a:r>
              <a:rPr lang="en-US" sz="2300" dirty="0"/>
              <a:t>10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MANY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3104" y="1340768"/>
            <a:ext cx="3541354" cy="5186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00B050"/>
                </a:solidFill>
              </a:rPr>
              <a:t>NULLI-PARA</a:t>
            </a: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00B050"/>
                </a:solidFill>
              </a:rPr>
              <a:t>UNI/PRIMI-PARA</a:t>
            </a: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00B050"/>
                </a:solidFill>
              </a:rPr>
              <a:t>SECUNDI-PARA</a:t>
            </a: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00B050"/>
                </a:solidFill>
              </a:rPr>
              <a:t>TERTI-PARA</a:t>
            </a: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00B050"/>
                </a:solidFill>
              </a:rPr>
              <a:t>QUARTI/QUADRI-PARA</a:t>
            </a: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00B050"/>
                </a:solidFill>
              </a:rPr>
              <a:t>QUINTI-PARA</a:t>
            </a: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00B050"/>
                </a:solidFill>
              </a:rPr>
              <a:t>SEXTI-PARA</a:t>
            </a:r>
          </a:p>
          <a:p>
            <a:pPr>
              <a:spcAft>
                <a:spcPts val="600"/>
              </a:spcAft>
            </a:pPr>
            <a:r>
              <a:rPr lang="en-US" sz="2300" dirty="0"/>
              <a:t>SEPTI-PARA</a:t>
            </a:r>
          </a:p>
          <a:p>
            <a:pPr>
              <a:spcAft>
                <a:spcPts val="600"/>
              </a:spcAft>
            </a:pPr>
            <a:r>
              <a:rPr lang="en-US" sz="2300" dirty="0"/>
              <a:t>OCTI-PARA</a:t>
            </a:r>
          </a:p>
          <a:p>
            <a:pPr>
              <a:spcAft>
                <a:spcPts val="600"/>
              </a:spcAft>
            </a:pPr>
            <a:r>
              <a:rPr lang="en-US" sz="2300" dirty="0"/>
              <a:t>NONI-PARA</a:t>
            </a:r>
          </a:p>
          <a:p>
            <a:pPr>
              <a:spcAft>
                <a:spcPts val="600"/>
              </a:spcAft>
            </a:pPr>
            <a:r>
              <a:rPr lang="en-US" sz="2300" dirty="0"/>
              <a:t>DECI-PARA</a:t>
            </a: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FF6600"/>
                </a:solidFill>
              </a:rPr>
              <a:t>MULTI/PLURI-PARA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46744" y="1340768"/>
            <a:ext cx="3656770" cy="5186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FF6600"/>
                </a:solidFill>
              </a:rPr>
              <a:t>NULLI-GRAVIDA</a:t>
            </a:r>
            <a:endParaRPr lang="cs-CZ" sz="2300" dirty="0">
              <a:solidFill>
                <a:srgbClr val="FF66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FF6600"/>
                </a:solidFill>
              </a:rPr>
              <a:t>PRIMI-GRAVIDA</a:t>
            </a:r>
            <a:endParaRPr lang="cs-CZ" sz="2300" dirty="0">
              <a:solidFill>
                <a:srgbClr val="FF66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FF6600"/>
                </a:solidFill>
              </a:rPr>
              <a:t>SECUNDI-GRAVIDA</a:t>
            </a:r>
            <a:endParaRPr lang="cs-CZ" sz="2300" dirty="0">
              <a:solidFill>
                <a:srgbClr val="FF66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FF6600"/>
                </a:solidFill>
              </a:rPr>
              <a:t>TERTI-GRAVIDA</a:t>
            </a:r>
            <a:endParaRPr lang="cs-CZ" sz="2300" dirty="0">
              <a:solidFill>
                <a:srgbClr val="FF66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300" dirty="0"/>
              <a:t>QUARTI-GRAVIDA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QUINTI-GRAVIDA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SEXTI-GRAVIDA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SEPTI-GRAVIDA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OCTI-GRAVIDA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NONI-GRAVIDA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/>
              <a:t>DECI-GRAVIDA</a:t>
            </a:r>
            <a:endParaRPr lang="cs-CZ" sz="2300" dirty="0"/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FF6600"/>
                </a:solidFill>
              </a:rPr>
              <a:t>MULTI/PLURI-GRAVIDA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2770" y="290019"/>
            <a:ext cx="8534400" cy="758952"/>
          </a:xfrm>
        </p:spPr>
        <p:txBody>
          <a:bodyPr>
            <a:normAutofit/>
          </a:bodyPr>
          <a:lstStyle/>
          <a:p>
            <a:r>
              <a:rPr lang="en-US" sz="3600" dirty="0"/>
              <a:t>-PARA AND -GRAVIDA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876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95092" y="1611619"/>
            <a:ext cx="8841343" cy="2989718"/>
            <a:chOff x="159439" y="2008057"/>
            <a:chExt cx="8841343" cy="2989718"/>
          </a:xfrm>
        </p:grpSpPr>
        <p:grpSp>
          <p:nvGrpSpPr>
            <p:cNvPr id="13" name="Group 12"/>
            <p:cNvGrpSpPr/>
            <p:nvPr/>
          </p:nvGrpSpPr>
          <p:grpSpPr>
            <a:xfrm>
              <a:off x="159439" y="2008057"/>
              <a:ext cx="8841343" cy="2989718"/>
              <a:chOff x="159439" y="2008057"/>
              <a:chExt cx="8841343" cy="2989718"/>
            </a:xfrm>
          </p:grpSpPr>
          <p:pic>
            <p:nvPicPr>
              <p:cNvPr id="5" name="Picture 4" descr="Plegie.pn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149" t="501" r="55795" b="52450"/>
              <a:stretch/>
            </p:blipFill>
            <p:spPr>
              <a:xfrm>
                <a:off x="159439" y="2008057"/>
                <a:ext cx="1740451" cy="2974899"/>
              </a:xfrm>
              <a:prstGeom prst="rect">
                <a:avLst/>
              </a:prstGeom>
            </p:spPr>
          </p:pic>
          <p:pic>
            <p:nvPicPr>
              <p:cNvPr id="6" name="Picture 5" descr="Plegie.pn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268" t="53222" r="221"/>
              <a:stretch/>
            </p:blipFill>
            <p:spPr>
              <a:xfrm>
                <a:off x="7282073" y="2021617"/>
                <a:ext cx="1718709" cy="2974899"/>
              </a:xfrm>
              <a:prstGeom prst="rect">
                <a:avLst/>
              </a:prstGeom>
            </p:spPr>
          </p:pic>
          <p:pic>
            <p:nvPicPr>
              <p:cNvPr id="9" name="Picture 8" descr="Plegie.pn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3002" r="68955"/>
              <a:stretch/>
            </p:blipFill>
            <p:spPr>
              <a:xfrm>
                <a:off x="3635896" y="2015466"/>
                <a:ext cx="1879594" cy="2974899"/>
              </a:xfrm>
              <a:prstGeom prst="rect">
                <a:avLst/>
              </a:prstGeom>
            </p:spPr>
          </p:pic>
          <p:pic>
            <p:nvPicPr>
              <p:cNvPr id="10" name="Picture 9" descr="Plegie.pn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235" t="53055" r="35255" b="1231"/>
              <a:stretch/>
            </p:blipFill>
            <p:spPr>
              <a:xfrm>
                <a:off x="5507096" y="2022876"/>
                <a:ext cx="1758699" cy="2974899"/>
              </a:xfrm>
              <a:prstGeom prst="rect">
                <a:avLst/>
              </a:prstGeom>
            </p:spPr>
          </p:pic>
          <p:pic>
            <p:nvPicPr>
              <p:cNvPr id="7" name="Picture 6" descr="Plegie.pn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558" t="502" r="18110" b="53716"/>
              <a:stretch/>
            </p:blipFill>
            <p:spPr>
              <a:xfrm>
                <a:off x="1779377" y="2008057"/>
                <a:ext cx="1814288" cy="2960080"/>
              </a:xfrm>
              <a:prstGeom prst="rect">
                <a:avLst/>
              </a:prstGeom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429025" y="3998472"/>
              <a:ext cx="1201277" cy="2288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43085" y="4004671"/>
              <a:ext cx="1201277" cy="2288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042245" y="3998472"/>
              <a:ext cx="1201277" cy="2288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14227" y="4059547"/>
              <a:ext cx="1201277" cy="2288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598980" y="4004671"/>
              <a:ext cx="1201277" cy="2288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274577" y="5034442"/>
            <a:ext cx="8580545" cy="12700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/>
                <a:cs typeface="Cambria"/>
              </a:rPr>
              <a:t>MONOPLEGIA            DIPLEGIA              TRIPLEGIA     </a:t>
            </a:r>
          </a:p>
          <a:p>
            <a:pPr algn="ctr"/>
            <a:r>
              <a:rPr lang="en-US" sz="2800" dirty="0">
                <a:latin typeface="Cambria"/>
                <a:cs typeface="Cambria"/>
              </a:rPr>
              <a:t> TETRAPLEGIA       HEMIPLEGIA          QUADR</a:t>
            </a:r>
            <a:r>
              <a:rPr lang="cs-CZ" sz="2800" dirty="0">
                <a:latin typeface="Cambria"/>
                <a:cs typeface="Cambria"/>
              </a:rPr>
              <a:t>U</a:t>
            </a:r>
            <a:r>
              <a:rPr lang="en-US" sz="2800" dirty="0">
                <a:latin typeface="Cambria"/>
                <a:cs typeface="Cambria"/>
              </a:rPr>
              <a:t>PLEGIA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2121" y="1064098"/>
            <a:ext cx="377544" cy="423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"/>
                <a:cs typeface="Cambria"/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97749" y="1075540"/>
            <a:ext cx="377544" cy="423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"/>
                <a:cs typeface="Cambria"/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85468" y="1064098"/>
            <a:ext cx="377544" cy="423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"/>
                <a:cs typeface="Cambria"/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61747" y="1052656"/>
            <a:ext cx="377544" cy="423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"/>
                <a:cs typeface="Cambria"/>
              </a:rPr>
              <a:t>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046500" y="1064098"/>
            <a:ext cx="377544" cy="423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"/>
                <a:cs typeface="Cambria"/>
              </a:rPr>
              <a:t>5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322" y="283168"/>
            <a:ext cx="9025054" cy="758952"/>
          </a:xfrm>
        </p:spPr>
        <p:txBody>
          <a:bodyPr anchor="ctr">
            <a:noAutofit/>
          </a:bodyPr>
          <a:lstStyle/>
          <a:p>
            <a:r>
              <a:rPr lang="en-US" sz="2300" b="1" dirty="0"/>
              <a:t>NAME WHAT KIND OF “</a:t>
            </a:r>
            <a:r>
              <a:rPr lang="en-US" sz="2300" b="1" dirty="0">
                <a:solidFill>
                  <a:srgbClr val="528A02"/>
                </a:solidFill>
              </a:rPr>
              <a:t>-PLEGIA</a:t>
            </a:r>
            <a:r>
              <a:rPr lang="en-US" sz="2300" b="1" dirty="0"/>
              <a:t>” IS ON THE PICTURE</a:t>
            </a:r>
            <a:endParaRPr lang="cs-CZ" sz="2300" dirty="0"/>
          </a:p>
        </p:txBody>
      </p:sp>
      <p:cxnSp>
        <p:nvCxnSpPr>
          <p:cNvPr id="11" name="Přímá spojnice 10"/>
          <p:cNvCxnSpPr/>
          <p:nvPr/>
        </p:nvCxnSpPr>
        <p:spPr>
          <a:xfrm>
            <a:off x="3593665" y="1619029"/>
            <a:ext cx="0" cy="3106115"/>
          </a:xfrm>
          <a:prstGeom prst="line">
            <a:avLst/>
          </a:prstGeom>
          <a:ln w="76200"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Obdélník 38"/>
          <p:cNvSpPr/>
          <p:nvPr/>
        </p:nvSpPr>
        <p:spPr>
          <a:xfrm>
            <a:off x="3648689" y="1596800"/>
            <a:ext cx="45719" cy="2974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042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459" y="1234132"/>
            <a:ext cx="8557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609" y="1123701"/>
            <a:ext cx="4536518" cy="461665"/>
          </a:xfrm>
          <a:prstGeom prst="rect">
            <a:avLst/>
          </a:prstGeom>
          <a:solidFill>
            <a:srgbClr val="71BA39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mbria"/>
                <a:cs typeface="Cambria"/>
              </a:rPr>
              <a:t>-PARESIS</a:t>
            </a:r>
            <a:r>
              <a:rPr lang="en-US" sz="2400" dirty="0">
                <a:latin typeface="Cambria"/>
                <a:cs typeface="Cambria"/>
              </a:rPr>
              <a:t> slight, partial paralysis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8782" y="1123701"/>
            <a:ext cx="4229944" cy="461665"/>
          </a:xfrm>
          <a:prstGeom prst="rect">
            <a:avLst/>
          </a:prstGeom>
          <a:solidFill>
            <a:srgbClr val="71BA39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mbria"/>
                <a:cs typeface="Cambria"/>
              </a:rPr>
              <a:t>-PLEGIA</a:t>
            </a:r>
            <a:r>
              <a:rPr lang="en-US" sz="2400" dirty="0">
                <a:latin typeface="Cambria"/>
                <a:cs typeface="Cambria"/>
              </a:rPr>
              <a:t> stroke, total paralysis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4158" y="3089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4490" y="7809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60860" y="364749"/>
            <a:ext cx="8867117" cy="758952"/>
          </a:xfrm>
        </p:spPr>
        <p:txBody>
          <a:bodyPr>
            <a:noAutofit/>
          </a:bodyPr>
          <a:lstStyle/>
          <a:p>
            <a:r>
              <a:rPr lang="en-US" sz="3000" dirty="0"/>
              <a:t>BASED ON DEFINITIONS FORM TERMS</a:t>
            </a:r>
            <a:br>
              <a:rPr lang="cs-CZ" sz="3000" dirty="0"/>
            </a:br>
            <a:r>
              <a:rPr lang="en-US" sz="3000" dirty="0"/>
              <a:t>WITH GREEK ELEMENTS</a:t>
            </a:r>
            <a:endParaRPr lang="cs-CZ" sz="30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167857" y="1571436"/>
            <a:ext cx="8611182" cy="4998296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800" dirty="0">
                <a:latin typeface="Cambria"/>
                <a:cs typeface="Cambria"/>
              </a:rPr>
              <a:t>Partial paralysis of a single limb or one part of the limb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800" dirty="0">
                <a:latin typeface="Cambria"/>
                <a:cs typeface="Cambria"/>
              </a:rPr>
              <a:t>Paralysis of a single extremity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800" dirty="0">
                <a:latin typeface="Cambria"/>
                <a:cs typeface="Cambria"/>
              </a:rPr>
              <a:t>Paralysis of corresponding parts on both sides of the body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800" dirty="0">
                <a:latin typeface="Cambria"/>
                <a:cs typeface="Cambria"/>
              </a:rPr>
              <a:t>Complete paralysis of the lower half of the body including both legs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</a:pPr>
            <a:r>
              <a:rPr lang="en-US" sz="2800" dirty="0">
                <a:latin typeface="Cambria"/>
                <a:cs typeface="Cambria"/>
              </a:rPr>
              <a:t>A slight paralysis or weakness of both legs	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800" dirty="0">
                <a:latin typeface="Cambria"/>
                <a:cs typeface="Cambria"/>
              </a:rPr>
              <a:t>Paralysis affecting only one side of the body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800" dirty="0">
                <a:latin typeface="Cambria"/>
                <a:cs typeface="Cambria"/>
              </a:rPr>
              <a:t>Paralysis of an upper and a lower extremity and of the face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800" dirty="0">
                <a:latin typeface="Cambria"/>
                <a:cs typeface="Cambria"/>
              </a:rPr>
              <a:t>Paralysis of all four limbs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800" dirty="0">
                <a:latin typeface="Cambria"/>
                <a:cs typeface="Cambria"/>
              </a:rPr>
              <a:t>Muscular weakness affecting all four extremities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800" dirty="0">
                <a:latin typeface="Cambria"/>
                <a:cs typeface="Cambria"/>
              </a:rPr>
              <a:t> Paralysis of the whole body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800" dirty="0">
                <a:latin typeface="Cambria"/>
                <a:cs typeface="Cambria"/>
              </a:rPr>
              <a:t> Weakness on one side of the body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773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1" y="107043"/>
            <a:ext cx="8534400" cy="974976"/>
          </a:xfrm>
        </p:spPr>
        <p:txBody>
          <a:bodyPr>
            <a:normAutofit/>
          </a:bodyPr>
          <a:lstStyle/>
          <a:p>
            <a:r>
              <a:rPr lang="cs-CZ" sz="2800" dirty="0"/>
              <a:t>?? </a:t>
            </a:r>
            <a:r>
              <a:rPr lang="cs-CZ" sz="2800" dirty="0" err="1"/>
              <a:t>diplegia</a:t>
            </a:r>
            <a:r>
              <a:rPr lang="cs-CZ" sz="2800" dirty="0"/>
              <a:t> – </a:t>
            </a:r>
            <a:r>
              <a:rPr lang="cs-CZ" sz="2800" dirty="0" err="1"/>
              <a:t>multangulus</a:t>
            </a:r>
            <a:r>
              <a:rPr lang="cs-CZ" sz="2800" dirty="0"/>
              <a:t> – trigeminus – </a:t>
            </a:r>
            <a:r>
              <a:rPr lang="cs-CZ" sz="2800" dirty="0" err="1"/>
              <a:t>polydactylia</a:t>
            </a:r>
            <a:r>
              <a:rPr lang="cs-CZ" sz="2800" dirty="0"/>
              <a:t> – </a:t>
            </a:r>
            <a:r>
              <a:rPr lang="cs-CZ" sz="2800" dirty="0" err="1"/>
              <a:t>valvulae</a:t>
            </a:r>
            <a:r>
              <a:rPr lang="cs-CZ" sz="2800" dirty="0"/>
              <a:t> </a:t>
            </a:r>
            <a:r>
              <a:rPr lang="cs-CZ" sz="2800" dirty="0" err="1"/>
              <a:t>semilunares</a:t>
            </a:r>
            <a:r>
              <a:rPr lang="cs-CZ" sz="2800" dirty="0"/>
              <a:t> ??</a:t>
            </a:r>
          </a:p>
        </p:txBody>
      </p:sp>
      <p:pic>
        <p:nvPicPr>
          <p:cNvPr id="1026" name="Picture 2" descr="Výsledek obrázku pro polydacty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2472209" cy="24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dipleg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3616"/>
            <a:ext cx="16478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trigemin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721" y="1988840"/>
            <a:ext cx="2186461" cy="294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multangul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393" y="4250611"/>
            <a:ext cx="2002384" cy="18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4149080"/>
            <a:ext cx="2490350" cy="2515130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5662182" y="4471908"/>
            <a:ext cx="1512168" cy="136815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599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694" y="3864116"/>
            <a:ext cx="85478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23 years old woman (</a:t>
            </a:r>
            <a:r>
              <a:rPr lang="en-US" sz="2400" dirty="0" err="1">
                <a:latin typeface="Cambria"/>
                <a:cs typeface="Cambria"/>
              </a:rPr>
              <a:t>gravida</a:t>
            </a:r>
            <a:r>
              <a:rPr lang="en-US" sz="2400" dirty="0">
                <a:latin typeface="Cambria"/>
                <a:cs typeface="Cambria"/>
              </a:rPr>
              <a:t> 1, </a:t>
            </a:r>
            <a:r>
              <a:rPr lang="en-US" sz="2400" dirty="0" err="1">
                <a:latin typeface="Cambria"/>
                <a:cs typeface="Cambria"/>
              </a:rPr>
              <a:t>para</a:t>
            </a:r>
            <a:r>
              <a:rPr lang="en-US" sz="2400" dirty="0">
                <a:latin typeface="Cambria"/>
                <a:cs typeface="Cambria"/>
              </a:rPr>
              <a:t> 0) was admitted at 40+1 weeks gestation and underwent an </a:t>
            </a:r>
            <a:r>
              <a:rPr lang="en-US" sz="2400" i="1" dirty="0">
                <a:solidFill>
                  <a:srgbClr val="C00000"/>
                </a:solidFill>
                <a:latin typeface="Cambria"/>
                <a:cs typeface="Cambria"/>
              </a:rPr>
              <a:t>emergency caesarian section </a:t>
            </a:r>
            <a:r>
              <a:rPr lang="en-US" sz="2400" dirty="0">
                <a:solidFill>
                  <a:srgbClr val="C00000"/>
                </a:solidFill>
                <a:latin typeface="Cambria"/>
                <a:cs typeface="Cambria"/>
              </a:rPr>
              <a:t>due to </a:t>
            </a:r>
            <a:r>
              <a:rPr lang="en-US" sz="2400" i="1" dirty="0">
                <a:solidFill>
                  <a:srgbClr val="C00000"/>
                </a:solidFill>
                <a:latin typeface="Cambria"/>
                <a:cs typeface="Cambria"/>
              </a:rPr>
              <a:t>imminent hypoxia of the fetus</a:t>
            </a:r>
            <a:r>
              <a:rPr lang="en-US" sz="2400" dirty="0">
                <a:solidFill>
                  <a:srgbClr val="C00000"/>
                </a:solidFill>
                <a:latin typeface="Cambria"/>
                <a:cs typeface="Cambria"/>
              </a:rPr>
              <a:t>. </a:t>
            </a:r>
            <a:r>
              <a:rPr lang="en-US" sz="2400" dirty="0">
                <a:latin typeface="Cambria"/>
                <a:cs typeface="Cambria"/>
              </a:rPr>
              <a:t>As revealed during the section the </a:t>
            </a:r>
            <a:r>
              <a:rPr lang="en-US" sz="2400" i="1" dirty="0">
                <a:solidFill>
                  <a:srgbClr val="C00000"/>
                </a:solidFill>
                <a:latin typeface="Cambria"/>
                <a:cs typeface="Cambria"/>
              </a:rPr>
              <a:t>umbilical cord was twisted twice around the neck of the neonate</a:t>
            </a:r>
            <a:r>
              <a:rPr lang="en-US" sz="2400" dirty="0">
                <a:solidFill>
                  <a:srgbClr val="C00000"/>
                </a:solidFill>
                <a:latin typeface="Cambria"/>
                <a:cs typeface="Cambria"/>
              </a:rPr>
              <a:t>, </a:t>
            </a:r>
            <a:r>
              <a:rPr lang="en-US" sz="2400" dirty="0">
                <a:latin typeface="Cambria"/>
                <a:cs typeface="Cambria"/>
              </a:rPr>
              <a:t>furthermore the </a:t>
            </a:r>
            <a:r>
              <a:rPr lang="en-US" sz="2400" i="1" dirty="0">
                <a:solidFill>
                  <a:srgbClr val="0070C0"/>
                </a:solidFill>
                <a:latin typeface="Cambria"/>
                <a:cs typeface="Cambria"/>
              </a:rPr>
              <a:t>umbilical cord </a:t>
            </a:r>
            <a:r>
              <a:rPr lang="en-US" sz="2400" dirty="0">
                <a:latin typeface="Cambria"/>
                <a:cs typeface="Cambria"/>
              </a:rPr>
              <a:t>was noted to </a:t>
            </a:r>
            <a:r>
              <a:rPr lang="en-US" sz="2400" dirty="0">
                <a:solidFill>
                  <a:srgbClr val="0070C0"/>
                </a:solidFill>
                <a:latin typeface="Cambria"/>
                <a:cs typeface="Cambria"/>
              </a:rPr>
              <a:t>have </a:t>
            </a:r>
            <a:r>
              <a:rPr lang="en-US" sz="2400" i="1" dirty="0">
                <a:solidFill>
                  <a:srgbClr val="0070C0"/>
                </a:solidFill>
                <a:latin typeface="Cambria"/>
                <a:cs typeface="Cambria"/>
              </a:rPr>
              <a:t>a compound knot</a:t>
            </a:r>
            <a:r>
              <a:rPr lang="en-US" sz="2400" dirty="0">
                <a:latin typeface="Cambria"/>
                <a:cs typeface="Cambria"/>
              </a:rPr>
              <a:t>. Compound knots, as in this case, are rare.</a:t>
            </a:r>
          </a:p>
        </p:txBody>
      </p:sp>
      <p:pic>
        <p:nvPicPr>
          <p:cNvPr id="3" name="Picture 2" descr="vinculatio funiculi umbilicalis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393"/>
          <a:stretch/>
        </p:blipFill>
        <p:spPr>
          <a:xfrm>
            <a:off x="5129978" y="1086938"/>
            <a:ext cx="3528409" cy="2646307"/>
          </a:xfrm>
          <a:prstGeom prst="rect">
            <a:avLst/>
          </a:prstGeom>
        </p:spPr>
      </p:pic>
      <p:pic>
        <p:nvPicPr>
          <p:cNvPr id="4" name="Picture 3" descr="nodus funiculi umbilicali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03" y="1074486"/>
            <a:ext cx="4787775" cy="262692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25694" y="6302989"/>
            <a:ext cx="8638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hypoxia</a:t>
            </a:r>
            <a:r>
              <a:rPr lang="cs-CZ" sz="2000" dirty="0"/>
              <a:t>, </a:t>
            </a:r>
            <a:r>
              <a:rPr lang="cs-CZ" sz="2000" dirty="0" err="1"/>
              <a:t>ae</a:t>
            </a:r>
            <a:r>
              <a:rPr lang="cs-CZ" sz="2000" dirty="0"/>
              <a:t>, f. =a </a:t>
            </a:r>
            <a:r>
              <a:rPr lang="en-US" sz="2000" dirty="0"/>
              <a:t>diminished availability of </a:t>
            </a:r>
            <a:r>
              <a:rPr lang="cs-CZ" sz="2000" dirty="0"/>
              <a:t>oxygen </a:t>
            </a:r>
            <a:r>
              <a:rPr lang="en-US" sz="2000" dirty="0"/>
              <a:t>to the body tissues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14446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758952"/>
          </a:xfrm>
        </p:spPr>
        <p:txBody>
          <a:bodyPr anchor="ctr">
            <a:normAutofit fontScale="90000"/>
          </a:bodyPr>
          <a:lstStyle/>
          <a:p>
            <a:r>
              <a:rPr lang="cs-CZ" dirty="0"/>
              <a:t>LATIN AND GREEK PREFIXES I </a:t>
            </a:r>
            <a:br>
              <a:rPr lang="cs-CZ" dirty="0"/>
            </a:br>
            <a:r>
              <a:rPr lang="cs-CZ" sz="2700" dirty="0"/>
              <a:t>not </a:t>
            </a:r>
            <a:r>
              <a:rPr lang="cs-CZ" sz="2700" dirty="0" err="1"/>
              <a:t>referring</a:t>
            </a:r>
            <a:r>
              <a:rPr lang="cs-CZ" sz="2700" dirty="0"/>
              <a:t> to </a:t>
            </a:r>
            <a:r>
              <a:rPr lang="cs-CZ" sz="2700" dirty="0" err="1"/>
              <a:t>position</a:t>
            </a:r>
            <a:r>
              <a:rPr lang="cs-CZ" sz="2700" dirty="0"/>
              <a:t> </a:t>
            </a:r>
            <a:r>
              <a:rPr lang="cs-CZ" sz="2700" dirty="0" err="1"/>
              <a:t>or</a:t>
            </a:r>
            <a:r>
              <a:rPr lang="cs-CZ" sz="2700" dirty="0"/>
              <a:t> </a:t>
            </a:r>
            <a:r>
              <a:rPr lang="cs-CZ" sz="2700" dirty="0" err="1"/>
              <a:t>quantity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39017454"/>
              </p:ext>
            </p:extLst>
          </p:nvPr>
        </p:nvGraphicFramePr>
        <p:xfrm>
          <a:off x="179512" y="1484784"/>
          <a:ext cx="8784976" cy="4934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3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4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8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865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LATIN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Example</a:t>
                      </a:r>
                      <a:endParaRPr lang="cs-CZ" sz="20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GREEK</a:t>
                      </a:r>
                      <a:endParaRPr lang="cs-CZ" sz="20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i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Example</a:t>
                      </a:r>
                      <a:endParaRPr lang="cs-CZ" sz="2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08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contra</a:t>
                      </a:r>
                      <a:r>
                        <a:rPr lang="cs-CZ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contraindicatio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ant-, anti-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antibioticum</a:t>
                      </a: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antipyreticum</a:t>
                      </a:r>
                      <a:endParaRPr lang="cs-CZ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5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cum</a:t>
                      </a:r>
                      <a:r>
                        <a:rPr lang="cs-CZ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cs-CZ" sz="1800" b="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(con-,</a:t>
                      </a:r>
                      <a:r>
                        <a:rPr lang="cs-CZ" sz="1800" b="0" baseline="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800" b="0" baseline="0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com</a:t>
                      </a:r>
                      <a:r>
                        <a:rPr lang="cs-CZ" sz="1800" b="0" baseline="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-, </a:t>
                      </a:r>
                      <a:r>
                        <a:rPr lang="cs-CZ" sz="1800" b="0" baseline="0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col</a:t>
                      </a:r>
                      <a:r>
                        <a:rPr lang="cs-CZ" sz="1800" b="0" baseline="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-, </a:t>
                      </a:r>
                      <a:r>
                        <a:rPr lang="cs-CZ" sz="1800" b="0" baseline="0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cor</a:t>
                      </a:r>
                      <a:r>
                        <a:rPr lang="cs-CZ" sz="1800" b="0" baseline="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)</a:t>
                      </a:r>
                      <a:endParaRPr lang="cs-CZ" sz="1800" b="1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congenitus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commotio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syn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-, </a:t>
                      </a: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sym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symphysis, </a:t>
                      </a: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syndroma</a:t>
                      </a:r>
                      <a:endParaRPr lang="cs-CZ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45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de- 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(des-)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1)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descendens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2)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desinfectio</a:t>
                      </a: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deformatio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cata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2) Ø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catarrhus</a:t>
                      </a:r>
                      <a:endParaRPr lang="cs-CZ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Ø</a:t>
                      </a:r>
                      <a:endParaRPr lang="cs-CZ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45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dis- 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dif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-, di-)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1)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dislocatio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2)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dissimilis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dia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-, di-, </a:t>
                      </a: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ana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2) a-, an-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diagnosis, analysis</a:t>
                      </a:r>
                      <a:endParaRPr lang="cs-CZ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atrophia</a:t>
                      </a: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anaesthesia</a:t>
                      </a:r>
                      <a:endParaRPr lang="cs-CZ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72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e-, ex- 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ef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-)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exsanguinatio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ec-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ectopia</a:t>
                      </a:r>
                      <a:endParaRPr lang="cs-CZ" sz="18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72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in- 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im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-, </a:t>
                      </a:r>
                      <a:r>
                        <a:rPr lang="en-GB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il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-, </a:t>
                      </a:r>
                      <a:r>
                        <a:rPr lang="en-GB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ir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-)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immaturus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a-, an-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atrophia, anaesthesia</a:t>
                      </a:r>
                      <a:endParaRPr lang="cs-CZ" sz="18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72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post-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posttraumaticus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met-, meta-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metastasis, </a:t>
                      </a: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metabolismus</a:t>
                      </a:r>
                      <a:endParaRPr lang="cs-CZ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308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re-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reinfectio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ana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anamnesis, </a:t>
                      </a: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anabiosis</a:t>
                      </a:r>
                      <a:endParaRPr lang="cs-CZ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313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8796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Revision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Fill in </a:t>
            </a:r>
            <a:r>
              <a:rPr lang="cs-CZ" dirty="0" err="1"/>
              <a:t>missing</a:t>
            </a:r>
            <a:r>
              <a:rPr lang="cs-CZ" dirty="0"/>
              <a:t> </a:t>
            </a:r>
            <a:r>
              <a:rPr lang="cs-CZ" dirty="0" err="1"/>
              <a:t>endings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856984" cy="525658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 err="1"/>
              <a:t>Ramus</a:t>
            </a:r>
            <a:r>
              <a:rPr lang="cs-CZ" dirty="0"/>
              <a:t> </a:t>
            </a:r>
            <a:r>
              <a:rPr lang="cs-CZ" dirty="0" err="1"/>
              <a:t>inferior</a:t>
            </a:r>
            <a:r>
              <a:rPr lang="cs-CZ" dirty="0"/>
              <a:t> </a:t>
            </a:r>
            <a:r>
              <a:rPr lang="cs-CZ" dirty="0" err="1"/>
              <a:t>arteri</a:t>
            </a:r>
            <a:r>
              <a:rPr lang="cs-CZ" dirty="0"/>
              <a:t>…… </a:t>
            </a:r>
            <a:r>
              <a:rPr lang="cs-CZ" dirty="0" err="1"/>
              <a:t>glutae</a:t>
            </a:r>
            <a:r>
              <a:rPr lang="cs-CZ" dirty="0"/>
              <a:t>…… superior……</a:t>
            </a:r>
          </a:p>
          <a:p>
            <a:pPr fontAlgn="base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/>
              <a:t>Status post </a:t>
            </a:r>
            <a:r>
              <a:rPr lang="cs-CZ" dirty="0" err="1"/>
              <a:t>traum</a:t>
            </a:r>
            <a:r>
              <a:rPr lang="cs-CZ" dirty="0"/>
              <a:t>…… </a:t>
            </a:r>
            <a:r>
              <a:rPr lang="cs-CZ" dirty="0" err="1"/>
              <a:t>grav</a:t>
            </a:r>
            <a:r>
              <a:rPr lang="cs-CZ" dirty="0"/>
              <a:t>……</a:t>
            </a:r>
          </a:p>
          <a:p>
            <a:pPr fontAlgn="base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 err="1"/>
              <a:t>Infarctus</a:t>
            </a:r>
            <a:r>
              <a:rPr lang="cs-CZ" dirty="0"/>
              <a:t> </a:t>
            </a:r>
            <a:r>
              <a:rPr lang="cs-CZ" dirty="0" err="1"/>
              <a:t>pariet</a:t>
            </a:r>
            <a:r>
              <a:rPr lang="cs-CZ" dirty="0"/>
              <a:t>…… </a:t>
            </a:r>
            <a:r>
              <a:rPr lang="cs-CZ" dirty="0" err="1"/>
              <a:t>anterior</a:t>
            </a:r>
            <a:r>
              <a:rPr lang="cs-CZ" dirty="0"/>
              <a:t>…… </a:t>
            </a:r>
            <a:r>
              <a:rPr lang="cs-CZ" dirty="0" err="1"/>
              <a:t>ventricul</a:t>
            </a:r>
            <a:r>
              <a:rPr lang="cs-CZ" dirty="0"/>
              <a:t>…… </a:t>
            </a:r>
            <a:r>
              <a:rPr lang="cs-CZ" dirty="0" err="1"/>
              <a:t>cord</a:t>
            </a:r>
            <a:r>
              <a:rPr lang="cs-CZ" dirty="0"/>
              <a:t>…… </a:t>
            </a:r>
            <a:r>
              <a:rPr lang="cs-CZ" dirty="0" err="1"/>
              <a:t>sinistr</a:t>
            </a:r>
            <a:r>
              <a:rPr lang="cs-CZ" dirty="0"/>
              <a:t>…..</a:t>
            </a:r>
          </a:p>
          <a:p>
            <a:pPr fontAlgn="base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/>
              <a:t>In </a:t>
            </a:r>
            <a:r>
              <a:rPr lang="cs-CZ" dirty="0" err="1"/>
              <a:t>muscul</a:t>
            </a:r>
            <a:r>
              <a:rPr lang="cs-CZ" dirty="0"/>
              <a:t>…… </a:t>
            </a:r>
            <a:r>
              <a:rPr lang="cs-CZ" dirty="0" err="1"/>
              <a:t>latissim</a:t>
            </a:r>
            <a:r>
              <a:rPr lang="cs-CZ" dirty="0"/>
              <a:t>…… </a:t>
            </a:r>
            <a:r>
              <a:rPr lang="cs-CZ" dirty="0" err="1"/>
              <a:t>dors</a:t>
            </a:r>
            <a:r>
              <a:rPr lang="cs-CZ" dirty="0"/>
              <a:t>……</a:t>
            </a:r>
          </a:p>
          <a:p>
            <a:pPr fontAlgn="base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 err="1"/>
              <a:t>Pulsus</a:t>
            </a:r>
            <a:r>
              <a:rPr lang="cs-CZ" dirty="0"/>
              <a:t> </a:t>
            </a:r>
            <a:r>
              <a:rPr lang="cs-CZ" dirty="0" err="1"/>
              <a:t>frequentissim</a:t>
            </a:r>
            <a:r>
              <a:rPr lang="cs-CZ" dirty="0"/>
              <a:t>…… in </a:t>
            </a:r>
            <a:r>
              <a:rPr lang="cs-CZ" dirty="0" err="1"/>
              <a:t>febr</a:t>
            </a:r>
            <a:r>
              <a:rPr lang="cs-CZ" dirty="0"/>
              <a:t>…… </a:t>
            </a:r>
            <a:r>
              <a:rPr lang="cs-CZ" dirty="0" err="1"/>
              <a:t>acut</a:t>
            </a:r>
            <a:r>
              <a:rPr lang="cs-CZ" dirty="0"/>
              <a:t>……</a:t>
            </a:r>
          </a:p>
          <a:p>
            <a:pPr fontAlgn="base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/>
              <a:t>Exitus post </a:t>
            </a:r>
            <a:r>
              <a:rPr lang="cs-CZ" dirty="0" err="1"/>
              <a:t>collaps</a:t>
            </a:r>
            <a:r>
              <a:rPr lang="cs-CZ" dirty="0"/>
              <a:t>…… </a:t>
            </a:r>
            <a:r>
              <a:rPr lang="cs-CZ" dirty="0" err="1"/>
              <a:t>circulation</a:t>
            </a:r>
            <a:r>
              <a:rPr lang="cs-CZ" dirty="0"/>
              <a:t>…… major…...</a:t>
            </a:r>
          </a:p>
          <a:p>
            <a:pPr fontAlgn="base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 err="1"/>
              <a:t>Laesio</a:t>
            </a:r>
            <a:r>
              <a:rPr lang="cs-CZ" dirty="0"/>
              <a:t> </a:t>
            </a:r>
            <a:r>
              <a:rPr lang="cs-CZ" dirty="0" err="1"/>
              <a:t>muscul</a:t>
            </a:r>
            <a:r>
              <a:rPr lang="cs-CZ" dirty="0"/>
              <a:t>…… </a:t>
            </a:r>
            <a:r>
              <a:rPr lang="cs-CZ" dirty="0" err="1"/>
              <a:t>longissim</a:t>
            </a:r>
            <a:r>
              <a:rPr lang="cs-CZ" dirty="0"/>
              <a:t>…… </a:t>
            </a:r>
            <a:r>
              <a:rPr lang="cs-CZ" dirty="0" err="1"/>
              <a:t>thorac</a:t>
            </a:r>
            <a:r>
              <a:rPr lang="cs-CZ" dirty="0"/>
              <a:t>……</a:t>
            </a:r>
          </a:p>
          <a:p>
            <a:pPr fontAlgn="base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 err="1"/>
              <a:t>Doses</a:t>
            </a:r>
            <a:r>
              <a:rPr lang="cs-CZ" dirty="0"/>
              <a:t> </a:t>
            </a:r>
            <a:r>
              <a:rPr lang="cs-CZ" dirty="0" err="1"/>
              <a:t>medicament</a:t>
            </a:r>
            <a:r>
              <a:rPr lang="cs-CZ" dirty="0"/>
              <a:t>…… minim……</a:t>
            </a:r>
          </a:p>
          <a:p>
            <a:pPr fontAlgn="base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 err="1"/>
              <a:t>Injectio</a:t>
            </a:r>
            <a:r>
              <a:rPr lang="cs-CZ" dirty="0"/>
              <a:t> </a:t>
            </a:r>
            <a:r>
              <a:rPr lang="cs-CZ" dirty="0" err="1"/>
              <a:t>contra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…… </a:t>
            </a:r>
            <a:r>
              <a:rPr lang="cs-CZ" dirty="0" err="1"/>
              <a:t>magn</a:t>
            </a:r>
            <a:r>
              <a:rPr lang="cs-CZ" dirty="0"/>
              <a:t>……</a:t>
            </a:r>
          </a:p>
          <a:p>
            <a:pPr fontAlgn="base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 err="1"/>
              <a:t>Ulcus</a:t>
            </a:r>
            <a:r>
              <a:rPr lang="cs-CZ" dirty="0"/>
              <a:t> </a:t>
            </a:r>
            <a:r>
              <a:rPr lang="cs-CZ" dirty="0" err="1"/>
              <a:t>peptic</a:t>
            </a:r>
            <a:r>
              <a:rPr lang="cs-CZ" dirty="0"/>
              <a:t>…… </a:t>
            </a:r>
            <a:r>
              <a:rPr lang="cs-CZ" dirty="0" err="1"/>
              <a:t>chronic</a:t>
            </a:r>
            <a:r>
              <a:rPr lang="cs-CZ" dirty="0"/>
              <a:t>…… in </a:t>
            </a:r>
            <a:r>
              <a:rPr lang="cs-CZ" dirty="0" err="1"/>
              <a:t>curvatur</a:t>
            </a:r>
            <a:r>
              <a:rPr lang="cs-CZ" dirty="0"/>
              <a:t>…… minor……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49704" y="1464841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err="1">
                <a:solidFill>
                  <a:srgbClr val="C00000"/>
                </a:solidFill>
              </a:rPr>
              <a:t>ae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17856" y="1473297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err="1">
                <a:solidFill>
                  <a:srgbClr val="C00000"/>
                </a:solidFill>
              </a:rPr>
              <a:t>ae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202032" y="1412776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err="1">
                <a:solidFill>
                  <a:srgbClr val="C00000"/>
                </a:solidFill>
              </a:rPr>
              <a:t>is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699792" y="2420888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err="1">
                <a:solidFill>
                  <a:srgbClr val="C00000"/>
                </a:solidFill>
              </a:rPr>
              <a:t>is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283968" y="2455810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err="1">
                <a:solidFill>
                  <a:srgbClr val="C00000"/>
                </a:solidFill>
              </a:rPr>
              <a:t>is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092280" y="2420888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err="1">
                <a:solidFill>
                  <a:srgbClr val="C00000"/>
                </a:solidFill>
              </a:rPr>
              <a:t>is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891916" y="3933056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err="1">
                <a:solidFill>
                  <a:srgbClr val="C00000"/>
                </a:solidFill>
              </a:rPr>
              <a:t>is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228184" y="3933056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err="1">
                <a:solidFill>
                  <a:srgbClr val="C00000"/>
                </a:solidFill>
              </a:rPr>
              <a:t>is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580112" y="4412224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err="1">
                <a:solidFill>
                  <a:srgbClr val="C00000"/>
                </a:solidFill>
              </a:rPr>
              <a:t>is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859839" y="1942764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923928" y="1919573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e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976156" y="2445289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8388424" y="2455810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4535996" y="2891565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4639888" y="3429000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2418119" y="4376434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4175956" y="4376434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2997676" y="4880490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5668151" y="5877272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6984268" y="5877272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e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3177696" y="5351690"/>
            <a:ext cx="6480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err="1">
                <a:solidFill>
                  <a:srgbClr val="C00000"/>
                </a:solidFill>
              </a:rPr>
              <a:t>em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428372" y="5368541"/>
            <a:ext cx="6480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um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2094083" y="5877272"/>
            <a:ext cx="6480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um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3599892" y="5877272"/>
            <a:ext cx="6480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um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2922175" y="3884650"/>
            <a:ext cx="6480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um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3208476" y="3421596"/>
            <a:ext cx="6480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err="1">
                <a:solidFill>
                  <a:srgbClr val="C00000"/>
                </a:solidFill>
              </a:rPr>
              <a:t>us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5732427" y="3444679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1842055" y="2922349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o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3347864" y="2898075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>
                <a:solidFill>
                  <a:srgbClr val="C00000"/>
                </a:solidFill>
              </a:rPr>
              <a:t>o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4355797" y="4880490"/>
            <a:ext cx="5040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err="1">
                <a:solidFill>
                  <a:srgbClr val="C00000"/>
                </a:solidFill>
              </a:rPr>
              <a:t>ae</a:t>
            </a:r>
            <a:endParaRPr lang="cs-CZ" sz="2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4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77927" cy="758952"/>
          </a:xfrm>
        </p:spPr>
        <p:txBody>
          <a:bodyPr>
            <a:noAutofit/>
          </a:bodyPr>
          <a:lstStyle/>
          <a:p>
            <a:r>
              <a:rPr lang="cs-CZ" sz="2800" dirty="0"/>
              <a:t>?? </a:t>
            </a:r>
            <a:r>
              <a:rPr lang="cs-CZ" sz="2800" dirty="0" err="1"/>
              <a:t>contraindicatio</a:t>
            </a:r>
            <a:r>
              <a:rPr lang="cs-CZ" sz="2800" dirty="0"/>
              <a:t> – </a:t>
            </a:r>
            <a:r>
              <a:rPr lang="cs-CZ" sz="2800" dirty="0" err="1"/>
              <a:t>ectopia</a:t>
            </a:r>
            <a:r>
              <a:rPr lang="cs-CZ" sz="2800" dirty="0"/>
              <a:t> – </a:t>
            </a:r>
            <a:r>
              <a:rPr lang="cs-CZ" sz="2800" dirty="0" err="1"/>
              <a:t>cattarhus</a:t>
            </a:r>
            <a:r>
              <a:rPr lang="cs-CZ" sz="2800" dirty="0"/>
              <a:t> – </a:t>
            </a:r>
            <a:r>
              <a:rPr lang="cs-CZ" sz="2800" dirty="0" err="1"/>
              <a:t>atrophia</a:t>
            </a:r>
            <a:r>
              <a:rPr lang="cs-CZ" sz="2800" dirty="0"/>
              <a:t> – </a:t>
            </a:r>
            <a:r>
              <a:rPr lang="cs-CZ" sz="2800" dirty="0" err="1"/>
              <a:t>anamnesis</a:t>
            </a:r>
            <a:r>
              <a:rPr lang="cs-CZ" sz="2800" dirty="0"/>
              <a:t> – </a:t>
            </a:r>
            <a:r>
              <a:rPr lang="cs-CZ" sz="2800" dirty="0" err="1"/>
              <a:t>symphisis</a:t>
            </a:r>
            <a:r>
              <a:rPr lang="cs-CZ" sz="2800" dirty="0"/>
              <a:t> ???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441137" y="1907093"/>
            <a:ext cx="2323809" cy="1266667"/>
          </a:xfrm>
          <a:prstGeom prst="rect">
            <a:avLst/>
          </a:prstGeom>
        </p:spPr>
      </p:pic>
      <p:cxnSp>
        <p:nvCxnSpPr>
          <p:cNvPr id="6" name="Přímá spojnice se šipkou 5"/>
          <p:cNvCxnSpPr/>
          <p:nvPr/>
        </p:nvCxnSpPr>
        <p:spPr>
          <a:xfrm>
            <a:off x="4139952" y="2636912"/>
            <a:ext cx="576064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Výsledek obrázku pro ectop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806" y="3451007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ear catarr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52" y="5021552"/>
            <a:ext cx="3264297" cy="163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ek obrázku pro contraindicati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49661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115" y="4857914"/>
            <a:ext cx="2698587" cy="179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62" y="1349661"/>
            <a:ext cx="3029215" cy="22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71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758952"/>
          </a:xfrm>
        </p:spPr>
        <p:txBody>
          <a:bodyPr anchor="ctr">
            <a:noAutofit/>
          </a:bodyPr>
          <a:lstStyle/>
          <a:p>
            <a:r>
              <a:rPr lang="cs-CZ" sz="2400" dirty="0"/>
              <a:t>LATIN AND GREEK LATIN AND GREEK PREFIXES II</a:t>
            </a:r>
            <a:br>
              <a:rPr lang="cs-CZ" sz="2400" dirty="0"/>
            </a:br>
            <a:r>
              <a:rPr lang="cs-CZ" sz="2400" dirty="0"/>
              <a:t>not </a:t>
            </a:r>
            <a:r>
              <a:rPr lang="cs-CZ" sz="2400" dirty="0" err="1"/>
              <a:t>referring</a:t>
            </a:r>
            <a:r>
              <a:rPr lang="cs-CZ" sz="2400" dirty="0"/>
              <a:t> to </a:t>
            </a:r>
            <a:r>
              <a:rPr lang="cs-CZ" sz="2400" dirty="0" err="1"/>
              <a:t>position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quantity</a:t>
            </a:r>
            <a:endParaRPr lang="cs-CZ" sz="2400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53919685"/>
              </p:ext>
            </p:extLst>
          </p:nvPr>
        </p:nvGraphicFramePr>
        <p:xfrm>
          <a:off x="179512" y="1556792"/>
          <a:ext cx="8784976" cy="2725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6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4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8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865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LATIN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Example</a:t>
                      </a:r>
                      <a:endParaRPr lang="cs-CZ" sz="20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i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GREEK</a:t>
                      </a:r>
                      <a:endParaRPr lang="cs-CZ" sz="20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i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Example</a:t>
                      </a:r>
                      <a:endParaRPr lang="cs-CZ" sz="2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08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per-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1)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peracutus</a:t>
                      </a: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peraciditas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2)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perforatus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1) hyper-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dia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hypertonia, </a:t>
                      </a: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hypertrophia</a:t>
                      </a:r>
                      <a:endParaRPr lang="cs-CZ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diencephalon, diameter</a:t>
                      </a:r>
                      <a:endParaRPr lang="cs-CZ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5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sub- 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suc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-, </a:t>
                      </a:r>
                      <a:r>
                        <a:rPr lang="en-GB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suf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-, sup-, sus-)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subfebrilis</a:t>
                      </a: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subluxatio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subcutaneus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hyp</a:t>
                      </a:r>
                      <a:r>
                        <a:rPr lang="en-GB" sz="18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-, hypo-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hypotrophia</a:t>
                      </a: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hypotonia</a:t>
                      </a:r>
                      <a:endParaRPr lang="cs-CZ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hypophysis, </a:t>
                      </a: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hypoglossus</a:t>
                      </a:r>
                      <a:endParaRPr lang="cs-CZ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725">
                <a:tc>
                  <a:txBody>
                    <a:bodyPr/>
                    <a:lstStyle/>
                    <a:p>
                      <a:pPr marL="45720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Ø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GB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dys</a:t>
                      </a: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dystrophia</a:t>
                      </a: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dyspepsia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087">
                <a:tc>
                  <a:txBody>
                    <a:bodyPr/>
                    <a:lstStyle/>
                    <a:p>
                      <a:pPr marL="45720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Ø</a:t>
                      </a:r>
                      <a:endParaRPr lang="cs-CZ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eu</a:t>
                      </a: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eutrophia</a:t>
                      </a: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cs-CZ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euthanasia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918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08" y="368221"/>
            <a:ext cx="8856984" cy="1112168"/>
          </a:xfrm>
        </p:spPr>
        <p:txBody>
          <a:bodyPr>
            <a:noAutofit/>
          </a:bodyPr>
          <a:lstStyle/>
          <a:p>
            <a:r>
              <a:rPr lang="cs-CZ" sz="2600" dirty="0"/>
              <a:t>BASED ON DEFINITIONS MATCH GREEK PREFIXES WITH THE GREEK COMPONENT</a:t>
            </a:r>
            <a:br>
              <a:rPr lang="cs-CZ" sz="2600" dirty="0"/>
            </a:br>
            <a:endParaRPr lang="cs-CZ" sz="2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89642" y="1886852"/>
            <a:ext cx="5946853" cy="463849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200" dirty="0"/>
              <a:t>state of normal nourishment and growth</a:t>
            </a:r>
            <a:endParaRPr lang="cs-CZ" sz="2200" dirty="0"/>
          </a:p>
          <a:p>
            <a:pPr>
              <a:spcBef>
                <a:spcPts val="1200"/>
              </a:spcBef>
            </a:pPr>
            <a:r>
              <a:rPr lang="cs-CZ" sz="2200" dirty="0"/>
              <a:t>p</a:t>
            </a:r>
            <a:r>
              <a:rPr lang="en-US" sz="2200" dirty="0" err="1"/>
              <a:t>rogressive</a:t>
            </a:r>
            <a:r>
              <a:rPr lang="en-US" sz="2200" dirty="0"/>
              <a:t> changes that may result from defective nutrition of a tissue or organ</a:t>
            </a:r>
          </a:p>
          <a:p>
            <a:pPr>
              <a:spcBef>
                <a:spcPts val="1200"/>
              </a:spcBef>
            </a:pPr>
            <a:r>
              <a:rPr lang="cs-CZ" sz="2200" dirty="0"/>
              <a:t>g</a:t>
            </a:r>
            <a:r>
              <a:rPr lang="en-US" sz="2200" dirty="0" err="1"/>
              <a:t>eneral</a:t>
            </a:r>
            <a:r>
              <a:rPr lang="en-US" sz="2200" dirty="0"/>
              <a:t> increase in bulk of a part or organ, not due to tumor formation</a:t>
            </a:r>
            <a:endParaRPr lang="cs-CZ" sz="2200" dirty="0"/>
          </a:p>
          <a:p>
            <a:pPr>
              <a:spcBef>
                <a:spcPts val="1200"/>
              </a:spcBef>
            </a:pPr>
            <a:r>
              <a:rPr lang="cs-CZ" sz="2200" dirty="0"/>
              <a:t>p</a:t>
            </a:r>
            <a:r>
              <a:rPr lang="en-US" sz="2200" dirty="0" err="1"/>
              <a:t>rogressive</a:t>
            </a:r>
            <a:r>
              <a:rPr lang="en-US" sz="2200" dirty="0"/>
              <a:t> degeneration of an organ or tissue caused by loss of cells.</a:t>
            </a:r>
            <a:endParaRPr lang="cs-CZ" sz="2200" dirty="0"/>
          </a:p>
          <a:p>
            <a:pPr>
              <a:spcBef>
                <a:spcPts val="1200"/>
              </a:spcBef>
            </a:pPr>
            <a:r>
              <a:rPr lang="en-US" sz="2200" dirty="0"/>
              <a:t>a wasting away of the body or of an organ or part, as from defective nutrition or nerve damage. </a:t>
            </a:r>
            <a:endParaRPr lang="cs-CZ" sz="2200" dirty="0"/>
          </a:p>
          <a:p>
            <a:pPr>
              <a:spcBef>
                <a:spcPts val="1200"/>
              </a:spcBef>
            </a:pPr>
            <a:endParaRPr lang="cs-CZ" sz="2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868144" y="1009927"/>
            <a:ext cx="2808312" cy="4770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sz="2500" dirty="0"/>
              <a:t>-TROPHIA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011547" y="3356992"/>
            <a:ext cx="1406011" cy="4770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sz="2500" dirty="0"/>
              <a:t>HYPER-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043951" y="1887080"/>
            <a:ext cx="937959" cy="4770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sz="2500" dirty="0"/>
              <a:t>EU-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43951" y="4206167"/>
            <a:ext cx="1525510" cy="4770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sz="2500" dirty="0"/>
              <a:t>HYPO-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032729" y="2566912"/>
            <a:ext cx="1162216" cy="4770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sz="2500" dirty="0"/>
              <a:t>DYS-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011547" y="5055107"/>
            <a:ext cx="703005" cy="4770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sz="2500" dirty="0"/>
              <a:t>A-</a:t>
            </a:r>
          </a:p>
        </p:txBody>
      </p:sp>
    </p:spTree>
    <p:extLst>
      <p:ext uri="{BB962C8B-B14F-4D97-AF65-F5344CB8AC3E}">
        <p14:creationId xmlns:p14="http://schemas.microsoft.com/office/powerpoint/2010/main" val="162026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SUFFIXES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28964787"/>
              </p:ext>
            </p:extLst>
          </p:nvPr>
        </p:nvGraphicFramePr>
        <p:xfrm>
          <a:off x="176464" y="1412776"/>
          <a:ext cx="878497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6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7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i="1" dirty="0" err="1"/>
                        <a:t>Noun</a:t>
                      </a:r>
                      <a:r>
                        <a:rPr lang="cs-CZ" i="1" dirty="0"/>
                        <a:t> </a:t>
                      </a:r>
                      <a:r>
                        <a:rPr lang="cs-CZ" i="1" dirty="0" err="1"/>
                        <a:t>ending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/>
                        <a:t>Meaning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/>
                        <a:t>Example</a:t>
                      </a:r>
                      <a:endParaRPr lang="cs-CZ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5113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GB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io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act of, result of, process of</a:t>
                      </a:r>
                      <a:endParaRPr lang="cs-CZ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commotio</a:t>
                      </a: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inflammatio</a:t>
                      </a: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laesio</a:t>
                      </a: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transfusio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5113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-tor, -</a:t>
                      </a:r>
                      <a:r>
                        <a:rPr lang="en-GB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sor</a:t>
                      </a: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-</a:t>
                      </a:r>
                      <a:r>
                        <a:rPr lang="en-GB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xor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agent</a:t>
                      </a:r>
                      <a:endParaRPr lang="cs-CZ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levator</a:t>
                      </a: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extensor, flexor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192088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GB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ura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act or result of an action</a:t>
                      </a:r>
                      <a:endParaRPr lang="cs-CZ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sutura</a:t>
                      </a: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fisura</a:t>
                      </a: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incisura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192088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GB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itas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quality, state</a:t>
                      </a:r>
                      <a:endParaRPr lang="cs-CZ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obesitas</a:t>
                      </a: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surditas</a:t>
                      </a: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mutitas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192088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GB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mentum</a:t>
                      </a: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instrument, tool</a:t>
                      </a:r>
                      <a:endParaRPr lang="cs-CZ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ligamentum, </a:t>
                      </a:r>
                      <a:r>
                        <a:rPr lang="en-GB" sz="1800" b="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medicamentum</a:t>
                      </a:r>
                      <a:endParaRPr lang="cs-CZ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58339"/>
              </p:ext>
            </p:extLst>
          </p:nvPr>
        </p:nvGraphicFramePr>
        <p:xfrm>
          <a:off x="166939" y="3861048"/>
          <a:ext cx="8784976" cy="2483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6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8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i="1" dirty="0" err="1"/>
                        <a:t>Adjective</a:t>
                      </a:r>
                      <a:r>
                        <a:rPr lang="cs-CZ" i="1" dirty="0"/>
                        <a:t> </a:t>
                      </a:r>
                      <a:r>
                        <a:rPr lang="cs-CZ" i="1" dirty="0" err="1"/>
                        <a:t>ending</a:t>
                      </a:r>
                      <a:endParaRPr lang="cs-CZ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i="1" dirty="0" err="1"/>
                        <a:t>Meaning</a:t>
                      </a:r>
                      <a:endParaRPr lang="cs-CZ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i="1" dirty="0" err="1"/>
                        <a:t>Example</a:t>
                      </a:r>
                      <a:endParaRPr lang="cs-CZ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5725" inden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cs-CZ" sz="18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alis</a:t>
                      </a:r>
                      <a:r>
                        <a:rPr lang="cs-CZ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e / -</a:t>
                      </a:r>
                      <a:r>
                        <a:rPr lang="cs-CZ" sz="18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aris</a:t>
                      </a:r>
                      <a:r>
                        <a:rPr lang="cs-CZ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e / -</a:t>
                      </a:r>
                      <a:r>
                        <a:rPr lang="cs-CZ" sz="18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inus</a:t>
                      </a:r>
                      <a:r>
                        <a:rPr lang="cs-CZ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a, um / -</a:t>
                      </a:r>
                      <a:r>
                        <a:rPr lang="cs-CZ" sz="18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eus</a:t>
                      </a:r>
                      <a:r>
                        <a:rPr lang="cs-CZ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a, um / -</a:t>
                      </a:r>
                      <a:r>
                        <a:rPr lang="cs-CZ" sz="18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aneus</a:t>
                      </a:r>
                      <a:r>
                        <a:rPr lang="cs-CZ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a, um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relation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nasalis</a:t>
                      </a:r>
                      <a:r>
                        <a:rPr lang="cs-CZ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cs-CZ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cochlearis</a:t>
                      </a:r>
                      <a:r>
                        <a:rPr lang="cs-CZ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cs-CZ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uterinus</a:t>
                      </a:r>
                      <a:r>
                        <a:rPr lang="cs-CZ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cs-CZ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cartilagineus</a:t>
                      </a:r>
                      <a:r>
                        <a:rPr lang="cs-CZ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cs-CZ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cutaneus</a:t>
                      </a:r>
                      <a:endParaRPr lang="cs-CZ" sz="1800" b="0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0512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1950" indent="-27622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GB" sz="18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osus</a:t>
                      </a: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a, um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full of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ulcerosus</a:t>
                      </a: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venosus</a:t>
                      </a: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periculosus</a:t>
                      </a:r>
                      <a:endParaRPr lang="cs-CZ" sz="1800" b="0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99209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37147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GB" sz="18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atus</a:t>
                      </a: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a, um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equipped with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dentatus</a:t>
                      </a:r>
                      <a:r>
                        <a:rPr lang="en-GB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caudatus</a:t>
                      </a:r>
                      <a:endParaRPr lang="cs-CZ" sz="1800" b="0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37147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cs-CZ" sz="18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bilis</a:t>
                      </a:r>
                      <a:r>
                        <a:rPr lang="cs-CZ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possibility</a:t>
                      </a:r>
                      <a:r>
                        <a:rPr lang="cs-CZ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8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ability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operabilis</a:t>
                      </a:r>
                      <a:endParaRPr lang="cs-CZ" sz="1800" b="0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2166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37147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cs-CZ" sz="18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ilis</a:t>
                      </a:r>
                      <a:r>
                        <a:rPr lang="cs-CZ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having</a:t>
                      </a:r>
                      <a:r>
                        <a:rPr lang="cs-CZ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quality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800" b="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fragilis</a:t>
                      </a:r>
                      <a:endParaRPr lang="cs-CZ" sz="1800" b="0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2645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126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23825"/>
            <a:ext cx="9101454" cy="1143000"/>
          </a:xfrm>
        </p:spPr>
        <p:txBody>
          <a:bodyPr anchor="ctr">
            <a:normAutofit/>
          </a:bodyPr>
          <a:lstStyle/>
          <a:p>
            <a:r>
              <a:rPr lang="en-US" sz="3000" dirty="0">
                <a:solidFill>
                  <a:schemeClr val="accent3">
                    <a:lumMod val="75000"/>
                  </a:schemeClr>
                </a:solidFill>
              </a:rPr>
              <a:t>NAME THE ACTION PERFORMED</a:t>
            </a:r>
            <a:br>
              <a:rPr lang="cs-CZ" sz="30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3000" dirty="0">
                <a:solidFill>
                  <a:schemeClr val="accent3">
                    <a:lumMod val="75000"/>
                  </a:schemeClr>
                </a:solidFill>
              </a:rPr>
              <a:t>BY THE GIVEN MUSCLE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512" y="1660525"/>
            <a:ext cx="8050088" cy="4945063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CB0202"/>
                </a:solidFill>
                <a:latin typeface="Cambria"/>
                <a:cs typeface="Cambria"/>
              </a:rPr>
              <a:t>adductor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hallucis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longus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CB0202"/>
                </a:solidFill>
                <a:latin typeface="Cambria"/>
                <a:cs typeface="Cambria"/>
              </a:rPr>
              <a:t>compressor</a:t>
            </a:r>
            <a:r>
              <a:rPr lang="en-US" sz="2600" dirty="0">
                <a:latin typeface="Cambria"/>
                <a:cs typeface="Cambria"/>
              </a:rPr>
              <a:t> urethrae</a:t>
            </a: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CB0202"/>
                </a:solidFill>
                <a:latin typeface="Cambria"/>
                <a:cs typeface="Cambria"/>
              </a:rPr>
              <a:t>constrictor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pharyngis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medius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CB0202"/>
                </a:solidFill>
                <a:latin typeface="Cambria"/>
                <a:cs typeface="Cambria"/>
              </a:rPr>
              <a:t>depressor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anguli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oris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DB0013"/>
                </a:solidFill>
                <a:latin typeface="Cambria"/>
                <a:cs typeface="Cambria"/>
              </a:rPr>
              <a:t>dilatator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pupillae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DB0013"/>
                </a:solidFill>
                <a:latin typeface="Cambria"/>
                <a:cs typeface="Cambria"/>
              </a:rPr>
              <a:t>extensor</a:t>
            </a:r>
            <a:r>
              <a:rPr lang="en-US" sz="2600" dirty="0">
                <a:latin typeface="Cambria"/>
                <a:cs typeface="Cambria"/>
              </a:rPr>
              <a:t> carpi</a:t>
            </a: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DB0013"/>
                </a:solidFill>
                <a:latin typeface="Cambria"/>
                <a:cs typeface="Cambria"/>
              </a:rPr>
              <a:t>flexor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digitorum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profundus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 err="1">
                <a:solidFill>
                  <a:srgbClr val="DB0013"/>
                </a:solidFill>
                <a:latin typeface="Cambria"/>
                <a:cs typeface="Cambria"/>
              </a:rPr>
              <a:t>levator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glandulae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thyr</a:t>
            </a:r>
            <a:r>
              <a:rPr lang="en-US" sz="2600" dirty="0">
                <a:latin typeface="Cambria"/>
                <a:cs typeface="Cambria"/>
              </a:rPr>
              <a:t>(e)</a:t>
            </a:r>
            <a:r>
              <a:rPr lang="en-US" sz="2600" dirty="0" err="1">
                <a:latin typeface="Cambria"/>
                <a:cs typeface="Cambria"/>
              </a:rPr>
              <a:t>oideae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Musculi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 err="1">
                <a:solidFill>
                  <a:srgbClr val="DB0013"/>
                </a:solidFill>
                <a:latin typeface="Cambria"/>
                <a:cs typeface="Cambria"/>
              </a:rPr>
              <a:t>rotatores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thoracis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DB0013"/>
                </a:solidFill>
                <a:latin typeface="Cambria"/>
                <a:cs typeface="Cambria"/>
              </a:rPr>
              <a:t>tensor</a:t>
            </a:r>
            <a:r>
              <a:rPr lang="en-US" sz="2600" dirty="0">
                <a:latin typeface="Cambria"/>
                <a:cs typeface="Cambria"/>
              </a:rPr>
              <a:t> fasciae </a:t>
            </a:r>
            <a:r>
              <a:rPr lang="en-US" sz="2600" dirty="0" err="1">
                <a:latin typeface="Cambria"/>
                <a:cs typeface="Cambria"/>
              </a:rPr>
              <a:t>latae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endParaRPr lang="en-US" sz="2600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281754"/>
            <a:ext cx="8712968" cy="3724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DB0013"/>
                </a:solidFill>
                <a:latin typeface="Cambria"/>
                <a:cs typeface="Cambria"/>
              </a:rPr>
              <a:t>abductor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pollicis</a:t>
            </a:r>
            <a:r>
              <a:rPr lang="en-US" sz="2600" dirty="0">
                <a:latin typeface="Cambria"/>
                <a:cs typeface="Cambria"/>
              </a:rPr>
              <a:t> longus  </a:t>
            </a:r>
            <a:r>
              <a:rPr lang="cs-CZ" sz="2600" dirty="0">
                <a:latin typeface="Cambria"/>
                <a:cs typeface="Cambria"/>
              </a:rPr>
              <a:t>      </a:t>
            </a:r>
            <a:r>
              <a:rPr lang="en-US" sz="2600" b="1" dirty="0">
                <a:solidFill>
                  <a:srgbClr val="DB0013"/>
                </a:solidFill>
                <a:latin typeface="Cambria"/>
                <a:ea typeface="ＭＳ ゴシック"/>
                <a:cs typeface="Cambria"/>
                <a:sym typeface="Wingdings"/>
              </a:rPr>
              <a:t>&gt;&gt; </a:t>
            </a:r>
            <a:r>
              <a:rPr lang="cs-CZ" sz="2600" b="1" dirty="0">
                <a:solidFill>
                  <a:srgbClr val="DB0013"/>
                </a:solidFill>
                <a:latin typeface="Cambria"/>
                <a:ea typeface="ＭＳ ゴシック"/>
                <a:cs typeface="Cambria"/>
                <a:sym typeface="Wingdings"/>
              </a:rPr>
              <a:t>  </a:t>
            </a:r>
            <a:r>
              <a:rPr lang="en-US" sz="2600" b="1" dirty="0" err="1">
                <a:solidFill>
                  <a:srgbClr val="DB0013"/>
                </a:solidFill>
                <a:latin typeface="Cambria"/>
                <a:ea typeface="ＭＳ ゴシック"/>
                <a:cs typeface="Cambria"/>
                <a:sym typeface="Wingdings"/>
              </a:rPr>
              <a:t>abductio</a:t>
            </a:r>
            <a:r>
              <a:rPr lang="en-US" sz="2600" b="1" dirty="0">
                <a:solidFill>
                  <a:srgbClr val="DB0013"/>
                </a:solidFill>
                <a:latin typeface="Cambria"/>
                <a:ea typeface="ＭＳ ゴシック"/>
                <a:cs typeface="Cambria"/>
                <a:sym typeface="Wingdings"/>
              </a:rPr>
              <a:t>, </a:t>
            </a:r>
            <a:r>
              <a:rPr lang="en-US" sz="2600" b="1" dirty="0" err="1">
                <a:solidFill>
                  <a:srgbClr val="DB0013"/>
                </a:solidFill>
                <a:latin typeface="Cambria"/>
                <a:ea typeface="ＭＳ ゴシック"/>
                <a:cs typeface="Cambria"/>
                <a:sym typeface="Wingdings"/>
              </a:rPr>
              <a:t>onis</a:t>
            </a:r>
            <a:r>
              <a:rPr lang="en-US" sz="2600" b="1" dirty="0">
                <a:solidFill>
                  <a:srgbClr val="DB0013"/>
                </a:solidFill>
                <a:latin typeface="Cambria"/>
                <a:ea typeface="ＭＳ ゴシック"/>
                <a:cs typeface="Cambria"/>
                <a:sym typeface="Wingdings"/>
              </a:rPr>
              <a:t>, f.</a:t>
            </a:r>
            <a:endParaRPr lang="en-US" sz="26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3699" y="1640851"/>
            <a:ext cx="252775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Adductio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80850" y="2127542"/>
            <a:ext cx="29206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Compressio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98233" y="2614233"/>
            <a:ext cx="28032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Constrictio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3847" y="3100924"/>
            <a:ext cx="27353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Depressio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40286" y="3587615"/>
            <a:ext cx="246116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Dilatatio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37518" y="4074306"/>
            <a:ext cx="24639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Extensio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86339" y="4560997"/>
            <a:ext cx="21728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Flexio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0092" y="5047688"/>
            <a:ext cx="22913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Levatio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22790" y="5534379"/>
            <a:ext cx="22786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Rotatio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05658" y="6021066"/>
            <a:ext cx="21957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Tensio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</p:spTree>
    <p:extLst>
      <p:ext uri="{BB962C8B-B14F-4D97-AF65-F5344CB8AC3E}">
        <p14:creationId xmlns:p14="http://schemas.microsoft.com/office/powerpoint/2010/main" val="369461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NAME DEFECTS OF SENSES</a:t>
            </a:r>
            <a:endParaRPr lang="cs-CZ" dirty="0"/>
          </a:p>
        </p:txBody>
      </p:sp>
      <p:pic>
        <p:nvPicPr>
          <p:cNvPr id="1026" name="Picture 2" descr="Výsledek obrázku pro t&amp;rcaron;i opice nevidím neslyším nemluví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4" y="2476387"/>
            <a:ext cx="7315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347864" y="4913570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surditas</a:t>
            </a:r>
            <a:r>
              <a:rPr lang="cs-CZ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atis</a:t>
            </a:r>
            <a:r>
              <a:rPr lang="cs-CZ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f.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759624" y="4894598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rgbClr val="00B050"/>
                </a:solidFill>
              </a:rPr>
              <a:t>mutitas</a:t>
            </a:r>
            <a:r>
              <a:rPr lang="cs-CZ" sz="2000" dirty="0">
                <a:solidFill>
                  <a:srgbClr val="00B050"/>
                </a:solidFill>
              </a:rPr>
              <a:t>, </a:t>
            </a:r>
            <a:r>
              <a:rPr lang="cs-CZ" sz="2000" dirty="0" err="1">
                <a:solidFill>
                  <a:srgbClr val="00B050"/>
                </a:solidFill>
              </a:rPr>
              <a:t>atis</a:t>
            </a:r>
            <a:r>
              <a:rPr lang="cs-CZ" sz="2000" dirty="0">
                <a:solidFill>
                  <a:srgbClr val="00B050"/>
                </a:solidFill>
              </a:rPr>
              <a:t>, f.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70384" y="4913570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chemeClr val="accent1"/>
                </a:solidFill>
              </a:rPr>
              <a:t>caecitas</a:t>
            </a:r>
            <a:r>
              <a:rPr lang="cs-CZ" sz="2000" dirty="0">
                <a:solidFill>
                  <a:schemeClr val="accent1"/>
                </a:solidFill>
              </a:rPr>
              <a:t>, </a:t>
            </a:r>
            <a:r>
              <a:rPr lang="cs-CZ" sz="2000" dirty="0" err="1">
                <a:solidFill>
                  <a:schemeClr val="accent1"/>
                </a:solidFill>
              </a:rPr>
              <a:t>atis</a:t>
            </a:r>
            <a:r>
              <a:rPr lang="cs-CZ" sz="2000" dirty="0">
                <a:solidFill>
                  <a:schemeClr val="accent1"/>
                </a:solidFill>
              </a:rPr>
              <a:t>, f.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860032" y="2070756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surdo</a:t>
            </a:r>
            <a:r>
              <a:rPr lang="cs-CZ" sz="2000" dirty="0" err="1">
                <a:solidFill>
                  <a:srgbClr val="00B050"/>
                </a:solidFill>
              </a:rPr>
              <a:t>mutitas</a:t>
            </a:r>
            <a:r>
              <a:rPr lang="cs-CZ" sz="2000" dirty="0"/>
              <a:t>, </a:t>
            </a:r>
            <a:r>
              <a:rPr lang="cs-CZ" sz="2000" dirty="0" err="1"/>
              <a:t>atis</a:t>
            </a:r>
            <a:r>
              <a:rPr lang="cs-CZ" sz="2000" dirty="0"/>
              <a:t>, f.</a:t>
            </a:r>
          </a:p>
        </p:txBody>
      </p:sp>
    </p:spTree>
    <p:extLst>
      <p:ext uri="{BB962C8B-B14F-4D97-AF65-F5344CB8AC3E}">
        <p14:creationId xmlns:p14="http://schemas.microsoft.com/office/powerpoint/2010/main" val="355904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3417" y="348667"/>
            <a:ext cx="8791071" cy="758952"/>
          </a:xfrm>
        </p:spPr>
        <p:txBody>
          <a:bodyPr>
            <a:normAutofit fontScale="90000"/>
          </a:bodyPr>
          <a:lstStyle/>
          <a:p>
            <a:r>
              <a:rPr lang="en-GB" dirty="0"/>
              <a:t>FILL IN THE CHART WITH TERMS</a:t>
            </a:r>
            <a:br>
              <a:rPr lang="cs-CZ" dirty="0"/>
            </a:br>
            <a:r>
              <a:rPr lang="en-GB" dirty="0"/>
              <a:t>DERIVED FROM GIVEN ROOTS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36316660"/>
              </p:ext>
            </p:extLst>
          </p:nvPr>
        </p:nvGraphicFramePr>
        <p:xfrm>
          <a:off x="107505" y="1124745"/>
          <a:ext cx="8784976" cy="5502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483">
                  <a:extLst>
                    <a:ext uri="{9D8B030D-6E8A-4147-A177-3AD203B41FA5}">
                      <a16:colId xmlns:a16="http://schemas.microsoft.com/office/drawing/2014/main" val="2302935030"/>
                    </a:ext>
                  </a:extLst>
                </a:gridCol>
                <a:gridCol w="3603458">
                  <a:extLst>
                    <a:ext uri="{9D8B030D-6E8A-4147-A177-3AD203B41FA5}">
                      <a16:colId xmlns:a16="http://schemas.microsoft.com/office/drawing/2014/main" val="2919847383"/>
                    </a:ext>
                  </a:extLst>
                </a:gridCol>
                <a:gridCol w="3448035">
                  <a:extLst>
                    <a:ext uri="{9D8B030D-6E8A-4147-A177-3AD203B41FA5}">
                      <a16:colId xmlns:a16="http://schemas.microsoft.com/office/drawing/2014/main" val="1054169582"/>
                    </a:ext>
                  </a:extLst>
                </a:gridCol>
              </a:tblGrid>
              <a:tr h="3784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BASIC WORD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DERIVED TERM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018171"/>
                  </a:ext>
                </a:extLst>
              </a:tr>
              <a:tr h="424066">
                <a:tc row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brain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related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brain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7761534"/>
                  </a:ext>
                </a:extLst>
              </a:tr>
              <a:tr h="42406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brain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170443"/>
                  </a:ext>
                </a:extLst>
              </a:tr>
              <a:tr h="4294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related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brain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2239580"/>
                  </a:ext>
                </a:extLst>
              </a:tr>
              <a:tr h="42406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inflammation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brain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6047368"/>
                  </a:ext>
                </a:extLst>
              </a:tr>
              <a:tr h="424066">
                <a:tc row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liver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related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liver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3713377"/>
                  </a:ext>
                </a:extLst>
              </a:tr>
              <a:tr h="42406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inflammation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liver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9021370"/>
                  </a:ext>
                </a:extLst>
              </a:tr>
              <a:tr h="42406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cancerous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tumour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liver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9286558"/>
                  </a:ext>
                </a:extLst>
              </a:tr>
              <a:tr h="42406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50670" algn="l"/>
                        </a:tabLst>
                      </a:pP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degenerative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liver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5523140"/>
                  </a:ext>
                </a:extLst>
              </a:tr>
              <a:tr h="424066">
                <a:tc row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thorn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related</a:t>
                      </a:r>
                      <a:r>
                        <a:rPr lang="cs-CZ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cs-CZ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thorn</a:t>
                      </a:r>
                      <a:r>
                        <a:rPr lang="cs-CZ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/spine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7148965"/>
                  </a:ext>
                </a:extLst>
              </a:tr>
              <a:tr h="424066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full of thorns</a:t>
                      </a:r>
                      <a:endParaRPr lang="cs-CZ" sz="2000" b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971288"/>
                  </a:ext>
                </a:extLst>
              </a:tr>
              <a:tr h="424066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provided with thorns</a:t>
                      </a:r>
                      <a:endParaRPr lang="cs-CZ" sz="2000" b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6233723"/>
                  </a:ext>
                </a:extLst>
              </a:tr>
              <a:tr h="424066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found</a:t>
                      </a:r>
                      <a:r>
                        <a:rPr lang="cs-CZ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above</a:t>
                      </a:r>
                      <a:r>
                        <a:rPr lang="cs-CZ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thorny</a:t>
                      </a:r>
                      <a:r>
                        <a:rPr lang="cs-CZ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processes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4937408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5652120" y="162880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cerebralis</a:t>
            </a:r>
            <a:endParaRPr lang="cs-CZ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580112" y="206084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cerebellum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530800" y="3366861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hepaticus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508104" y="393305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hepatitis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508104" y="429309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hepatoma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508104" y="479715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hepatosis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580112" y="249289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cerebellaris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500673" y="293809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encephalitis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580112" y="522920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spinalis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580112" y="573325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spinosus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580112" y="616530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spinatus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580112" y="6657945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supraspinalis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07504" y="203708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cerebrum, i, n.</a:t>
            </a:r>
          </a:p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encephalon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i, n.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102111" y="383492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hepar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atis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n.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133128" y="5605665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spina, </a:t>
            </a: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f.</a:t>
            </a:r>
          </a:p>
        </p:txBody>
      </p:sp>
    </p:spTree>
    <p:extLst>
      <p:ext uri="{BB962C8B-B14F-4D97-AF65-F5344CB8AC3E}">
        <p14:creationId xmlns:p14="http://schemas.microsoft.com/office/powerpoint/2010/main" val="157200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8480" y="229084"/>
            <a:ext cx="8791071" cy="758952"/>
          </a:xfrm>
        </p:spPr>
        <p:txBody>
          <a:bodyPr anchor="ctr">
            <a:noAutofit/>
          </a:bodyPr>
          <a:lstStyle/>
          <a:p>
            <a:r>
              <a:rPr lang="en-GB" sz="2900" dirty="0"/>
              <a:t>FILL LATIN / GREEK PARALLEL PREFIXES. DERIVE LATIN TERMS USING FILLED PREFIXES</a:t>
            </a:r>
            <a:endParaRPr lang="cs-CZ" sz="29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90996439"/>
              </p:ext>
            </p:extLst>
          </p:nvPr>
        </p:nvGraphicFramePr>
        <p:xfrm>
          <a:off x="188479" y="1389166"/>
          <a:ext cx="8791071" cy="5061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7337">
                  <a:extLst>
                    <a:ext uri="{9D8B030D-6E8A-4147-A177-3AD203B41FA5}">
                      <a16:colId xmlns:a16="http://schemas.microsoft.com/office/drawing/2014/main" val="230293503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919847383"/>
                    </a:ext>
                  </a:extLst>
                </a:gridCol>
                <a:gridCol w="2751366">
                  <a:extLst>
                    <a:ext uri="{9D8B030D-6E8A-4147-A177-3AD203B41FA5}">
                      <a16:colId xmlns:a16="http://schemas.microsoft.com/office/drawing/2014/main" val="1054169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PARALLEL GREEK / LATIN PREFIX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ENGLISH DESCRIPTION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DERIVED LATIN TERM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018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pro-      </a:t>
                      </a:r>
                      <a:r>
                        <a:rPr lang="cs-CZ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</a:t>
                      </a: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ante-</a:t>
                      </a:r>
                      <a:endParaRPr lang="cs-CZ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forearm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antebrachium</a:t>
                      </a:r>
                      <a:endParaRPr lang="cs-CZ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7761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endo</a:t>
                      </a: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inside</a:t>
                      </a:r>
                      <a:r>
                        <a:rPr lang="cs-CZ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vein</a:t>
                      </a:r>
                      <a:r>
                        <a:rPr lang="cs-CZ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cs-CZ" sz="18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</a:t>
                      </a:r>
                      <a:r>
                        <a:rPr lang="cs-CZ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cs-CZ" sz="18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e.g</a:t>
                      </a:r>
                      <a:r>
                        <a:rPr lang="cs-CZ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cs-CZ" sz="18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injection</a:t>
                      </a:r>
                      <a:r>
                        <a:rPr lang="cs-CZ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170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dia-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process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transferring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blood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 donor to a recipient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3713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circum- 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double-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wall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sac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around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heart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9021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epi</a:t>
                      </a: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being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on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surface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opposite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profound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9286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peri-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located around the mouth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5523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ecto-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outside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uterus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7148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meta-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after</a:t>
                      </a:r>
                      <a:r>
                        <a:rPr lang="cs-CZ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operation</a:t>
                      </a:r>
                      <a:r>
                        <a:rPr lang="cs-CZ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cs-CZ" sz="18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e.g</a:t>
                      </a:r>
                      <a:r>
                        <a:rPr lang="cs-CZ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cs-CZ" sz="18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state</a:t>
                      </a:r>
                      <a:r>
                        <a:rPr lang="cs-CZ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8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condition</a:t>
                      </a:r>
                      <a:r>
                        <a:rPr lang="cs-CZ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971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hyper-  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located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above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kidney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6233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inter-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sheet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muscle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separating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thorax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abdomen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4937408"/>
                  </a:ext>
                </a:extLst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6228184" y="282692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transfusio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246657" y="329243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pericardium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249354" y="377804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superficialis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226302" y="428300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circumoralis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228184" y="242681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intravenosus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236607" y="4626765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extrauterinus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226302" y="510532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postoperativus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219584" y="551945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suprarenalis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226302" y="6120125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diaphragma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047151" y="602128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1043792" y="5597951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supr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1043792" y="510532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post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1030511" y="4631065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extra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1020206" y="424019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circum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1020206" y="3816855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super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1057328" y="335876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peri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1020206" y="287432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trans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1030511" y="240965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intra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85461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712968" cy="1752600"/>
          </a:xfrm>
        </p:spPr>
        <p:txBody>
          <a:bodyPr anchor="ctr"/>
          <a:lstStyle/>
          <a:p>
            <a:r>
              <a:rPr lang="cs-CZ" dirty="0" err="1"/>
              <a:t>Numerals</a:t>
            </a:r>
            <a:r>
              <a:rPr lang="cs-CZ"/>
              <a:t>,</a:t>
            </a:r>
            <a:br>
              <a:rPr lang="cs-CZ"/>
            </a:br>
            <a:r>
              <a:rPr lang="cs-CZ"/>
              <a:t>Latin </a:t>
            </a:r>
            <a:r>
              <a:rPr lang="cs-CZ" dirty="0" err="1"/>
              <a:t>prefixes</a:t>
            </a:r>
            <a:r>
              <a:rPr lang="cs-CZ" dirty="0"/>
              <a:t> and </a:t>
            </a:r>
            <a:r>
              <a:rPr lang="cs-CZ" dirty="0" err="1"/>
              <a:t>suffixes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589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NUMERALS - INTRODUCTION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Clr>
                <a:schemeClr val="bg1">
                  <a:lumMod val="65000"/>
                </a:schemeClr>
              </a:buClr>
              <a:buNone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TYPES: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chemeClr val="accent1"/>
                </a:solidFill>
              </a:rPr>
              <a:t>CARDINAL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			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unus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unum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rgbClr val="990000"/>
                </a:solidFill>
              </a:rPr>
              <a:t>ORDINAL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			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secundus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a, um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rgbClr val="990000"/>
                </a:solidFill>
              </a:rPr>
              <a:t>MULTIPLE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			triplex, cis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rgbClr val="990000"/>
                </a:solidFill>
              </a:rPr>
              <a:t>NUMERAL ADVERBS 	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quater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chemeClr val="bg1">
                  <a:lumMod val="65000"/>
                </a:schemeClr>
              </a:buClr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>
              <a:buClr>
                <a:schemeClr val="bg1">
                  <a:lumMod val="65000"/>
                </a:schemeClr>
              </a:buClr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4" name="Left Arrow 1"/>
          <p:cNvSpPr>
            <a:spLocks noChangeArrowheads="1"/>
          </p:cNvSpPr>
          <p:nvPr/>
        </p:nvSpPr>
        <p:spPr bwMode="auto">
          <a:xfrm>
            <a:off x="7452320" y="2780928"/>
            <a:ext cx="1008063" cy="71437"/>
          </a:xfrm>
          <a:prstGeom prst="leftArrow">
            <a:avLst>
              <a:gd name="adj1" fmla="val 50000"/>
              <a:gd name="adj2" fmla="val 50369"/>
            </a:avLst>
          </a:prstGeom>
          <a:gradFill rotWithShape="1">
            <a:gsLst>
              <a:gs pos="0">
                <a:srgbClr val="BF0000"/>
              </a:gs>
              <a:gs pos="100000">
                <a:srgbClr val="9D2020"/>
              </a:gs>
            </a:gsLst>
            <a:lin ang="5400000"/>
          </a:gradFill>
          <a:ln w="12700">
            <a:solidFill>
              <a:srgbClr val="990000"/>
            </a:solidFill>
            <a:miter lim="800000"/>
            <a:headEnd/>
            <a:tailEnd/>
          </a:ln>
          <a:effectLst>
            <a:outerShdw blurRad="38100"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Left Arrow 1"/>
          <p:cNvSpPr>
            <a:spLocks noChangeArrowheads="1"/>
          </p:cNvSpPr>
          <p:nvPr/>
        </p:nvSpPr>
        <p:spPr bwMode="auto">
          <a:xfrm>
            <a:off x="6664162" y="3284984"/>
            <a:ext cx="1008063" cy="71437"/>
          </a:xfrm>
          <a:prstGeom prst="leftArrow">
            <a:avLst>
              <a:gd name="adj1" fmla="val 50000"/>
              <a:gd name="adj2" fmla="val 50369"/>
            </a:avLst>
          </a:prstGeom>
          <a:gradFill rotWithShape="1">
            <a:gsLst>
              <a:gs pos="0">
                <a:srgbClr val="BF0000"/>
              </a:gs>
              <a:gs pos="100000">
                <a:srgbClr val="9D2020"/>
              </a:gs>
            </a:gsLst>
            <a:lin ang="5400000"/>
          </a:gradFill>
          <a:ln w="12700">
            <a:solidFill>
              <a:srgbClr val="990000"/>
            </a:solidFill>
            <a:miter lim="800000"/>
            <a:headEnd/>
            <a:tailEnd/>
          </a:ln>
          <a:effectLst>
            <a:outerShdw blurRad="38100"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Left Arrow 1"/>
          <p:cNvSpPr>
            <a:spLocks noChangeArrowheads="1"/>
          </p:cNvSpPr>
          <p:nvPr/>
        </p:nvSpPr>
        <p:spPr bwMode="auto">
          <a:xfrm>
            <a:off x="6156176" y="3789040"/>
            <a:ext cx="1008063" cy="71437"/>
          </a:xfrm>
          <a:prstGeom prst="leftArrow">
            <a:avLst>
              <a:gd name="adj1" fmla="val 50000"/>
              <a:gd name="adj2" fmla="val 50369"/>
            </a:avLst>
          </a:prstGeom>
          <a:gradFill rotWithShape="1">
            <a:gsLst>
              <a:gs pos="0">
                <a:srgbClr val="BF0000"/>
              </a:gs>
              <a:gs pos="100000">
                <a:srgbClr val="9D2020"/>
              </a:gs>
            </a:gsLst>
            <a:lin ang="5400000"/>
          </a:gradFill>
          <a:ln w="12700">
            <a:solidFill>
              <a:srgbClr val="990000"/>
            </a:solidFill>
            <a:miter lim="800000"/>
            <a:headEnd/>
            <a:tailEnd/>
          </a:ln>
          <a:effectLst>
            <a:outerShdw blurRad="38100"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0079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ヒラギノ角ゴ ProN W3" charset="0"/>
                <a:cs typeface="ヒラギノ角ゴ ProN W3" charset="0"/>
              </a:rPr>
              <a:t>ORDINAL</a:t>
            </a:r>
            <a:r>
              <a:rPr lang="cs-CZ" sz="3600" dirty="0">
                <a:ea typeface="ヒラギノ角ゴ ProN W3" charset="0"/>
                <a:cs typeface="ヒラギノ角ゴ ProN W3" charset="0"/>
              </a:rPr>
              <a:t> NUMERALS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74156847"/>
              </p:ext>
            </p:extLst>
          </p:nvPr>
        </p:nvGraphicFramePr>
        <p:xfrm>
          <a:off x="251520" y="1412776"/>
          <a:ext cx="4896544" cy="4968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6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1687">
                <a:tc>
                  <a:txBody>
                    <a:bodyPr/>
                    <a:lstStyle/>
                    <a:p>
                      <a:r>
                        <a:rPr lang="cs-CZ" sz="1800" dirty="0"/>
                        <a:t>1-10</a:t>
                      </a:r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11-12</a:t>
                      </a:r>
                    </a:p>
                  </a:txBody>
                  <a:tcPr marL="91432" marR="9143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r>
                        <a:rPr lang="cs-CZ" sz="1800" dirty="0"/>
                        <a:t>primus, a, um</a:t>
                      </a:r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un</a:t>
                      </a:r>
                      <a:r>
                        <a:rPr lang="cs-CZ" sz="1800" b="1" dirty="0" err="1"/>
                        <a:t>decimus</a:t>
                      </a:r>
                      <a:r>
                        <a:rPr lang="cs-CZ" sz="1800" dirty="0"/>
                        <a:t>, a, um</a:t>
                      </a:r>
                    </a:p>
                  </a:txBody>
                  <a:tcPr marL="91432" marR="914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r>
                        <a:rPr lang="cs-CZ" sz="1800" dirty="0" err="1"/>
                        <a:t>secundus</a:t>
                      </a:r>
                      <a:r>
                        <a:rPr lang="cs-CZ" sz="1800" dirty="0"/>
                        <a:t>, a, um</a:t>
                      </a:r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duo</a:t>
                      </a:r>
                      <a:r>
                        <a:rPr lang="cs-CZ" sz="1800" b="1" dirty="0" err="1"/>
                        <a:t>decimus</a:t>
                      </a:r>
                      <a:r>
                        <a:rPr lang="cs-CZ" sz="1800" dirty="0"/>
                        <a:t>, a, um</a:t>
                      </a:r>
                    </a:p>
                  </a:txBody>
                  <a:tcPr marL="91432" marR="914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r>
                        <a:rPr lang="cs-CZ" sz="1800" dirty="0" err="1"/>
                        <a:t>tertius</a:t>
                      </a:r>
                      <a:r>
                        <a:rPr lang="cs-CZ" sz="1800" dirty="0"/>
                        <a:t>, a, um</a:t>
                      </a:r>
                    </a:p>
                  </a:txBody>
                  <a:tcPr marL="91432" marR="91432"/>
                </a:tc>
                <a:tc rowSpan="8"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kumimoji="0" lang="cs-CZ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kumimoji="0" lang="cs-CZ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r>
                        <a:rPr lang="cs-CZ" sz="1800" dirty="0" err="1"/>
                        <a:t>quartus</a:t>
                      </a:r>
                      <a:r>
                        <a:rPr lang="cs-CZ" sz="1800" dirty="0"/>
                        <a:t>, a, um</a:t>
                      </a:r>
                    </a:p>
                  </a:txBody>
                  <a:tcPr marL="91432" marR="91432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r>
                        <a:rPr lang="cs-CZ" sz="1800" dirty="0" err="1"/>
                        <a:t>quintus</a:t>
                      </a:r>
                      <a:r>
                        <a:rPr lang="cs-CZ" sz="1800" dirty="0"/>
                        <a:t>, a, um</a:t>
                      </a:r>
                    </a:p>
                  </a:txBody>
                  <a:tcPr marL="91432" marR="91432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r>
                        <a:rPr lang="cs-CZ" sz="1800" dirty="0" err="1"/>
                        <a:t>sextus</a:t>
                      </a:r>
                      <a:r>
                        <a:rPr lang="cs-CZ" sz="1800" dirty="0"/>
                        <a:t>, a, um</a:t>
                      </a:r>
                    </a:p>
                  </a:txBody>
                  <a:tcPr marL="91432" marR="91432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r>
                        <a:rPr lang="cs-CZ" sz="1800" dirty="0" err="1"/>
                        <a:t>septimus</a:t>
                      </a:r>
                      <a:r>
                        <a:rPr lang="cs-CZ" sz="1800" dirty="0"/>
                        <a:t>,</a:t>
                      </a:r>
                      <a:r>
                        <a:rPr lang="cs-CZ" sz="1800" baseline="0" dirty="0"/>
                        <a:t> a, um</a:t>
                      </a:r>
                      <a:endParaRPr lang="cs-CZ" sz="1800" dirty="0"/>
                    </a:p>
                  </a:txBody>
                  <a:tcPr marL="91432" marR="91432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r>
                        <a:rPr lang="cs-CZ" sz="1800" dirty="0" err="1"/>
                        <a:t>octavus</a:t>
                      </a:r>
                      <a:r>
                        <a:rPr lang="cs-CZ" sz="1800" dirty="0"/>
                        <a:t>, a, um</a:t>
                      </a:r>
                    </a:p>
                  </a:txBody>
                  <a:tcPr marL="91432" marR="91432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r>
                        <a:rPr lang="cs-CZ" sz="1800" dirty="0" err="1"/>
                        <a:t>nonus</a:t>
                      </a:r>
                      <a:r>
                        <a:rPr lang="cs-CZ" sz="1800" dirty="0"/>
                        <a:t>, a, um</a:t>
                      </a:r>
                    </a:p>
                  </a:txBody>
                  <a:tcPr marL="91432" marR="91432"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r>
                        <a:rPr lang="cs-CZ" sz="1800" dirty="0" err="1"/>
                        <a:t>decimus</a:t>
                      </a:r>
                      <a:r>
                        <a:rPr lang="cs-CZ" sz="1800" dirty="0"/>
                        <a:t>, a, um</a:t>
                      </a:r>
                    </a:p>
                  </a:txBody>
                  <a:tcPr marL="91432" marR="91432"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395536" y="645333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use of numerals in anatomical terminology see handout Numerals.pdf.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220072" y="1916832"/>
            <a:ext cx="34563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dk1"/>
                </a:solidFill>
              </a:rPr>
              <a:t>denote the order in a sequence</a:t>
            </a:r>
            <a:endParaRPr lang="cs-CZ" dirty="0">
              <a:solidFill>
                <a:schemeClr val="dk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cs-CZ" dirty="0">
              <a:solidFill>
                <a:schemeClr val="dk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dk1"/>
                </a:solidFill>
              </a:rPr>
              <a:t>declined like paradigms </a:t>
            </a:r>
            <a:r>
              <a:rPr lang="en-GB" i="1" dirty="0" err="1">
                <a:solidFill>
                  <a:schemeClr val="dk1"/>
                </a:solidFill>
              </a:rPr>
              <a:t>nervus</a:t>
            </a:r>
            <a:r>
              <a:rPr lang="en-GB" dirty="0">
                <a:solidFill>
                  <a:schemeClr val="dk1"/>
                </a:solidFill>
              </a:rPr>
              <a:t>, </a:t>
            </a:r>
            <a:r>
              <a:rPr lang="en-GB" i="1" dirty="0">
                <a:solidFill>
                  <a:schemeClr val="dk1"/>
                </a:solidFill>
              </a:rPr>
              <a:t>vena, septum</a:t>
            </a:r>
            <a:endParaRPr lang="cs-CZ" i="1" dirty="0">
              <a:solidFill>
                <a:schemeClr val="dk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cs-CZ" dirty="0">
              <a:solidFill>
                <a:schemeClr val="dk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dk1"/>
                </a:solidFill>
              </a:rPr>
              <a:t>in the anatomical terminology, ordinals are used only up to 12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2280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 bwMode="auto">
          <a:xfrm>
            <a:off x="179512" y="228600"/>
            <a:ext cx="8784976" cy="7589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262626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sk-SK" altLang="cs-CZ" sz="2400" dirty="0">
                <a:solidFill>
                  <a:srgbClr val="FFFFFF"/>
                </a:solidFill>
              </a:rPr>
              <a:t>, </a:t>
            </a:r>
            <a:r>
              <a:rPr lang="sk-SK" sz="3100" dirty="0">
                <a:solidFill>
                  <a:schemeClr val="bg2">
                    <a:lumMod val="75000"/>
                  </a:schemeClr>
                </a:solidFill>
                <a:ea typeface="ＭＳ Ｐゴシック" pitchFamily="34" charset="-128"/>
                <a:cs typeface="ヒラギノ角ゴ ProN W3" charset="0"/>
              </a:rPr>
              <a:t>MATCH NUMBERS AND LETTERS, FILL IN MISSING ENDINGS, READ THE NUMERALS</a:t>
            </a:r>
            <a:endParaRPr lang="en-GB" altLang="cs-CZ" sz="3100" dirty="0">
              <a:solidFill>
                <a:srgbClr val="FFFFFF"/>
              </a:solidFill>
            </a:endParaRPr>
          </a:p>
        </p:txBody>
      </p:sp>
      <p:pic>
        <p:nvPicPr>
          <p:cNvPr id="31747" name="Obrázok 2" descr="columna_vertebralis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70"/>
          <a:stretch>
            <a:fillRect/>
          </a:stretch>
        </p:blipFill>
        <p:spPr bwMode="auto">
          <a:xfrm>
            <a:off x="533400" y="1123950"/>
            <a:ext cx="8382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BlokTextu 3"/>
          <p:cNvSpPr txBox="1">
            <a:spLocks noChangeArrowheads="1"/>
          </p:cNvSpPr>
          <p:nvPr/>
        </p:nvSpPr>
        <p:spPr bwMode="auto">
          <a:xfrm>
            <a:off x="1944688" y="1598613"/>
            <a:ext cx="7547259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71500" indent="-571500" eaLnBrk="1" hangingPunct="1">
              <a:buClr>
                <a:srgbClr val="FF0000"/>
              </a:buClr>
              <a:buFont typeface="Calibri" pitchFamily="34" charset="0"/>
              <a:buAutoNum type="arabicPeriod"/>
              <a:defRPr/>
            </a:pPr>
            <a:r>
              <a:rPr lang="sk-SK" sz="2800" dirty="0">
                <a:ea typeface="ヒラギノ角ゴ ProN W3" charset="0"/>
                <a:cs typeface="ヒラギノ角ゴ ProN W3" charset="0"/>
              </a:rPr>
              <a:t>Vertebra cervical_ _  C</a:t>
            </a:r>
            <a:r>
              <a:rPr lang="sk-SK" sz="2800" baseline="-25000" dirty="0">
                <a:ea typeface="ヒラギノ角ゴ ProN W3" charset="0"/>
                <a:cs typeface="ヒラギノ角ゴ ProN W3" charset="0"/>
              </a:rPr>
              <a:t>7</a:t>
            </a:r>
          </a:p>
          <a:p>
            <a:pPr marL="514350" indent="-514350" eaLnBrk="1" hangingPunct="1">
              <a:buClr>
                <a:srgbClr val="FF0000"/>
              </a:buClr>
              <a:buFont typeface="+mj-lt"/>
              <a:buAutoNum type="arabicPeriod"/>
              <a:defRPr/>
            </a:pPr>
            <a:endParaRPr lang="sk-SK" sz="2800" dirty="0">
              <a:ea typeface="ヒラギノ角ゴ ProN W3" charset="0"/>
              <a:cs typeface="ヒラギノ角ゴ ProN W3" charset="0"/>
            </a:endParaRPr>
          </a:p>
          <a:p>
            <a:pPr marL="514350" indent="-514350" eaLnBrk="1" hangingPunct="1">
              <a:buClr>
                <a:srgbClr val="FF0000"/>
              </a:buClr>
              <a:buFont typeface="+mj-lt"/>
              <a:buAutoNum type="arabicPeriod"/>
              <a:defRPr/>
            </a:pPr>
            <a:r>
              <a:rPr lang="sk-SK" sz="2800" dirty="0">
                <a:ea typeface="ヒラギノ角ゴ ProN W3" charset="0"/>
                <a:cs typeface="ヒラギノ角ゴ ProN W3" charset="0"/>
              </a:rPr>
              <a:t>Fractura vertebra_ coccyge_ _   Co</a:t>
            </a:r>
            <a:r>
              <a:rPr lang="sk-SK" sz="2800" baseline="-25000" dirty="0">
                <a:ea typeface="ヒラギノ角ゴ ProN W3" charset="0"/>
                <a:cs typeface="ヒラギノ角ゴ ProN W3" charset="0"/>
              </a:rPr>
              <a:t>3</a:t>
            </a:r>
          </a:p>
          <a:p>
            <a:pPr marL="514350" indent="-514350" eaLnBrk="1" hangingPunct="1">
              <a:buClr>
                <a:srgbClr val="FF0000"/>
              </a:buClr>
              <a:buFont typeface="+mj-lt"/>
              <a:buAutoNum type="arabicPeriod"/>
              <a:defRPr/>
            </a:pPr>
            <a:endParaRPr lang="sk-SK" sz="2800" dirty="0">
              <a:ea typeface="ヒラギノ角ゴ ProN W3" charset="0"/>
              <a:cs typeface="ヒラギノ角ゴ ProN W3" charset="0"/>
            </a:endParaRPr>
          </a:p>
          <a:p>
            <a:pPr marL="571500" indent="-571500" eaLnBrk="1" hangingPunct="1">
              <a:buClr>
                <a:srgbClr val="FF0000"/>
              </a:buClr>
              <a:buFont typeface="Calibri" pitchFamily="34" charset="0"/>
              <a:buAutoNum type="arabicPeriod"/>
              <a:defRPr/>
            </a:pPr>
            <a:r>
              <a:rPr lang="sk-SK" sz="2800" dirty="0">
                <a:ea typeface="ヒラギノ角ゴ ProN W3" charset="0"/>
                <a:cs typeface="ヒラギノ角ゴ ProN W3" charset="0"/>
              </a:rPr>
              <a:t>Contusio vertebr_ _ _ _ lumbal_ _ _ L</a:t>
            </a:r>
            <a:r>
              <a:rPr lang="sk-SK" sz="2800" baseline="-25000" dirty="0">
                <a:ea typeface="ヒラギノ角ゴ ProN W3" charset="0"/>
                <a:cs typeface="ヒラギノ角ゴ ProN W3" charset="0"/>
              </a:rPr>
              <a:t>1</a:t>
            </a:r>
            <a:r>
              <a:rPr lang="sk-SK" sz="2800" dirty="0">
                <a:ea typeface="ヒラギノ角ゴ ProN W3" charset="0"/>
                <a:cs typeface="ヒラギノ角ゴ ProN W3" charset="0"/>
              </a:rPr>
              <a:t>-L</a:t>
            </a:r>
            <a:r>
              <a:rPr lang="sk-SK" sz="2800" baseline="-25000" dirty="0">
                <a:ea typeface="ヒラギノ角ゴ ProN W3" charset="0"/>
                <a:cs typeface="ヒラギノ角ゴ ProN W3" charset="0"/>
              </a:rPr>
              <a:t>2</a:t>
            </a:r>
          </a:p>
          <a:p>
            <a:pPr marL="571500" indent="-571500" eaLnBrk="1" hangingPunct="1">
              <a:buClr>
                <a:srgbClr val="FF0000"/>
              </a:buClr>
              <a:buFont typeface="Calibri" pitchFamily="34" charset="0"/>
              <a:buAutoNum type="arabicPeriod"/>
              <a:defRPr/>
            </a:pPr>
            <a:endParaRPr lang="sk-SK" sz="2800" dirty="0">
              <a:ea typeface="ヒラギノ角ゴ ProN W3" charset="0"/>
              <a:cs typeface="ヒラギノ角ゴ ProN W3" charset="0"/>
            </a:endParaRPr>
          </a:p>
          <a:p>
            <a:pPr marL="571500" indent="-571500" eaLnBrk="1" hangingPunct="1">
              <a:buClr>
                <a:srgbClr val="FF0000"/>
              </a:buClr>
              <a:buFont typeface="Calibri" pitchFamily="34" charset="0"/>
              <a:buAutoNum type="arabicPeriod"/>
              <a:defRPr/>
            </a:pPr>
            <a:r>
              <a:rPr lang="sk-SK" sz="2800" dirty="0">
                <a:ea typeface="ヒラギノ角ゴ ProN W3" charset="0"/>
                <a:cs typeface="ヒラギノ角ゴ ProN W3" charset="0"/>
              </a:rPr>
              <a:t>Vertebr_ _ sacral_ _  S</a:t>
            </a:r>
            <a:r>
              <a:rPr lang="sk-SK" sz="2800" baseline="-25000" dirty="0">
                <a:ea typeface="ヒラギノ角ゴ ProN W3" charset="0"/>
                <a:cs typeface="ヒラギノ角ゴ ProN W3" charset="0"/>
              </a:rPr>
              <a:t>1</a:t>
            </a:r>
            <a:r>
              <a:rPr lang="sk-SK" sz="2800" dirty="0">
                <a:ea typeface="ヒラギノ角ゴ ProN W3" charset="0"/>
                <a:cs typeface="ヒラギノ角ゴ ProN W3" charset="0"/>
              </a:rPr>
              <a:t>-S</a:t>
            </a:r>
            <a:r>
              <a:rPr lang="sk-SK" sz="2800" baseline="-25000" dirty="0">
                <a:ea typeface="ヒラギノ角ゴ ProN W3" charset="0"/>
                <a:cs typeface="ヒラギノ角ゴ ProN W3" charset="0"/>
              </a:rPr>
              <a:t>5</a:t>
            </a:r>
          </a:p>
          <a:p>
            <a:pPr marL="571500" indent="-571500" eaLnBrk="1" hangingPunct="1">
              <a:buClr>
                <a:srgbClr val="FF0000"/>
              </a:buClr>
              <a:buFont typeface="Calibri" pitchFamily="34" charset="0"/>
              <a:buAutoNum type="arabicPeriod"/>
              <a:defRPr/>
            </a:pPr>
            <a:endParaRPr lang="sk-SK" sz="2800" dirty="0">
              <a:ea typeface="ヒラギノ角ゴ ProN W3" charset="0"/>
              <a:cs typeface="ヒラギノ角ゴ ProN W3" charset="0"/>
            </a:endParaRPr>
          </a:p>
          <a:p>
            <a:pPr marL="571500" indent="-571500" eaLnBrk="1" hangingPunct="1">
              <a:buClr>
                <a:srgbClr val="FF0000"/>
              </a:buClr>
              <a:buFont typeface="Calibri" pitchFamily="34" charset="0"/>
              <a:buAutoNum type="arabicPeriod"/>
              <a:defRPr/>
            </a:pPr>
            <a:r>
              <a:rPr lang="sk-SK" sz="2800" dirty="0">
                <a:ea typeface="ヒラギノ角ゴ ProN W3" charset="0"/>
                <a:cs typeface="ヒラギノ角ゴ ProN W3" charset="0"/>
              </a:rPr>
              <a:t>Operatio vertebr_ _ thoracic_ _ Th</a:t>
            </a:r>
            <a:r>
              <a:rPr lang="sk-SK" sz="2800" baseline="-25000" dirty="0">
                <a:ea typeface="ヒラギノ角ゴ ProN W3" charset="0"/>
                <a:cs typeface="ヒラギノ角ゴ ProN W3" charset="0"/>
              </a:rPr>
              <a:t>8</a:t>
            </a:r>
            <a:r>
              <a:rPr lang="sk-SK" sz="2800" dirty="0">
                <a:ea typeface="ヒラギノ角ゴ ProN W3" charset="0"/>
                <a:cs typeface="ヒラギノ角ゴ ProN W3" charset="0"/>
              </a:rPr>
              <a:t>-Th</a:t>
            </a:r>
            <a:r>
              <a:rPr lang="sk-SK" sz="2800" baseline="-25000" dirty="0">
                <a:ea typeface="ヒラギノ角ゴ ProN W3" charset="0"/>
                <a:cs typeface="ヒラギノ角ゴ ProN W3" charset="0"/>
              </a:rPr>
              <a:t>9</a:t>
            </a:r>
            <a:r>
              <a:rPr lang="sk-SK" sz="2800" dirty="0">
                <a:ea typeface="ヒラギノ角ゴ ProN W3" charset="0"/>
                <a:cs typeface="ヒラギノ角ゴ ProN W3" charset="0"/>
              </a:rPr>
              <a:t> </a:t>
            </a:r>
          </a:p>
          <a:p>
            <a:pPr marL="571500" indent="-571500" eaLnBrk="1" hangingPunct="1">
              <a:buClr>
                <a:srgbClr val="FF0000"/>
              </a:buClr>
              <a:buFont typeface="Calibri" pitchFamily="34" charset="0"/>
              <a:buAutoNum type="arabicPeriod"/>
              <a:defRPr/>
            </a:pPr>
            <a:endParaRPr lang="sk-SK" sz="2800" dirty="0">
              <a:ea typeface="ヒラギノ角ゴ ProN W3" charset="0"/>
              <a:cs typeface="ヒラギノ角ゴ ProN W3" charset="0"/>
            </a:endParaRPr>
          </a:p>
          <a:p>
            <a:pPr marL="571500" indent="-571500" eaLnBrk="1" hangingPunct="1">
              <a:buClr>
                <a:srgbClr val="FF0000"/>
              </a:buClr>
              <a:buFont typeface="Calibri" pitchFamily="34" charset="0"/>
              <a:buAutoNum type="arabicPeriod"/>
              <a:defRPr/>
            </a:pPr>
            <a:r>
              <a:rPr lang="sk-SK" sz="2800" dirty="0">
                <a:ea typeface="ヒラギノ角ゴ ProN W3" charset="0"/>
                <a:cs typeface="ヒラギノ角ゴ ProN W3" charset="0"/>
              </a:rPr>
              <a:t>Columna vertebr_ _ _ _</a:t>
            </a:r>
          </a:p>
        </p:txBody>
      </p:sp>
      <p:cxnSp>
        <p:nvCxnSpPr>
          <p:cNvPr id="6" name="Rovná spojnica 5"/>
          <p:cNvCxnSpPr/>
          <p:nvPr/>
        </p:nvCxnSpPr>
        <p:spPr>
          <a:xfrm flipH="1">
            <a:off x="304800" y="11430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/>
        </p:nvCxnSpPr>
        <p:spPr>
          <a:xfrm>
            <a:off x="304800" y="1143000"/>
            <a:ext cx="0" cy="548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>
            <a:off x="304800" y="66294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2" name="BlokTextu 10"/>
          <p:cNvSpPr txBox="1">
            <a:spLocks noChangeArrowheads="1"/>
          </p:cNvSpPr>
          <p:nvPr/>
        </p:nvSpPr>
        <p:spPr bwMode="auto">
          <a:xfrm>
            <a:off x="76200" y="3505200"/>
            <a:ext cx="423863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4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 sz="22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0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cs-CZ" sz="2800" dirty="0">
                <a:solidFill>
                  <a:schemeClr val="bg1"/>
                </a:solidFill>
                <a:latin typeface="Gill Sans" charset="0"/>
                <a:ea typeface="ヒラギノ角ゴ ProN W3" charset="-128"/>
              </a:rPr>
              <a:t>A</a:t>
            </a:r>
            <a:endParaRPr lang="en-GB" altLang="cs-CZ" sz="2800" dirty="0">
              <a:solidFill>
                <a:schemeClr val="bg1"/>
              </a:solidFill>
              <a:latin typeface="Gill Sans" charset="0"/>
              <a:ea typeface="ヒラギノ角ゴ ProN W3" charset="-128"/>
            </a:endParaRPr>
          </a:p>
        </p:txBody>
      </p:sp>
      <p:sp>
        <p:nvSpPr>
          <p:cNvPr id="31753" name="BlokTextu 11"/>
          <p:cNvSpPr txBox="1">
            <a:spLocks noChangeArrowheads="1"/>
          </p:cNvSpPr>
          <p:nvPr/>
        </p:nvSpPr>
        <p:spPr bwMode="auto">
          <a:xfrm>
            <a:off x="1481138" y="1447800"/>
            <a:ext cx="423862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4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 sz="22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0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cs-CZ" sz="2800">
                <a:solidFill>
                  <a:schemeClr val="bg1"/>
                </a:solidFill>
                <a:latin typeface="Gill Sans" charset="0"/>
                <a:ea typeface="ヒラギノ角ゴ ProN W3" charset="-128"/>
              </a:rPr>
              <a:t>B</a:t>
            </a:r>
            <a:endParaRPr lang="en-GB" altLang="cs-CZ" sz="2800">
              <a:solidFill>
                <a:schemeClr val="bg1"/>
              </a:solidFill>
              <a:latin typeface="Gill Sans" charset="0"/>
              <a:ea typeface="ヒラギノ角ゴ ProN W3" charset="-128"/>
            </a:endParaRPr>
          </a:p>
        </p:txBody>
      </p:sp>
      <p:sp>
        <p:nvSpPr>
          <p:cNvPr id="31754" name="BlokTextu 12"/>
          <p:cNvSpPr txBox="1">
            <a:spLocks noChangeArrowheads="1"/>
          </p:cNvSpPr>
          <p:nvPr/>
        </p:nvSpPr>
        <p:spPr bwMode="auto">
          <a:xfrm>
            <a:off x="1481138" y="2447925"/>
            <a:ext cx="444500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4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 sz="22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0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cs-CZ" sz="2800">
                <a:solidFill>
                  <a:schemeClr val="bg1"/>
                </a:solidFill>
                <a:latin typeface="Gill Sans" charset="0"/>
                <a:ea typeface="ヒラギノ角ゴ ProN W3" charset="-128"/>
              </a:rPr>
              <a:t>C</a:t>
            </a:r>
            <a:endParaRPr lang="en-GB" altLang="cs-CZ" sz="2800">
              <a:solidFill>
                <a:schemeClr val="bg1"/>
              </a:solidFill>
              <a:latin typeface="Gill Sans" charset="0"/>
              <a:ea typeface="ヒラギノ角ゴ ProN W3" charset="-128"/>
            </a:endParaRPr>
          </a:p>
        </p:txBody>
      </p:sp>
      <p:sp>
        <p:nvSpPr>
          <p:cNvPr id="31755" name="BlokTextu 13"/>
          <p:cNvSpPr txBox="1">
            <a:spLocks noChangeArrowheads="1"/>
          </p:cNvSpPr>
          <p:nvPr/>
        </p:nvSpPr>
        <p:spPr bwMode="auto">
          <a:xfrm>
            <a:off x="1524000" y="4352925"/>
            <a:ext cx="444500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4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 sz="22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0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cs-CZ" sz="2800">
                <a:solidFill>
                  <a:schemeClr val="bg1"/>
                </a:solidFill>
                <a:latin typeface="Gill Sans" charset="0"/>
                <a:ea typeface="ヒラギノ角ゴ ProN W3" charset="-128"/>
              </a:rPr>
              <a:t>D</a:t>
            </a:r>
            <a:endParaRPr lang="en-GB" altLang="cs-CZ" sz="2800">
              <a:solidFill>
                <a:schemeClr val="bg1"/>
              </a:solidFill>
              <a:latin typeface="Gill Sans" charset="0"/>
              <a:ea typeface="ヒラギノ角ゴ ProN W3" charset="-128"/>
            </a:endParaRPr>
          </a:p>
        </p:txBody>
      </p:sp>
      <p:sp>
        <p:nvSpPr>
          <p:cNvPr id="31756" name="BlokTextu 14"/>
          <p:cNvSpPr txBox="1">
            <a:spLocks noChangeArrowheads="1"/>
          </p:cNvSpPr>
          <p:nvPr/>
        </p:nvSpPr>
        <p:spPr bwMode="auto">
          <a:xfrm>
            <a:off x="1524000" y="5495925"/>
            <a:ext cx="423863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4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 sz="22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0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cs-CZ" sz="2800">
                <a:solidFill>
                  <a:schemeClr val="bg1"/>
                </a:solidFill>
                <a:latin typeface="Gill Sans" charset="0"/>
                <a:ea typeface="ヒラギノ角ゴ ProN W3" charset="-128"/>
              </a:rPr>
              <a:t>E</a:t>
            </a:r>
            <a:endParaRPr lang="en-GB" altLang="cs-CZ" sz="2800">
              <a:solidFill>
                <a:schemeClr val="bg1"/>
              </a:solidFill>
              <a:latin typeface="Gill Sans" charset="0"/>
              <a:ea typeface="ヒラギノ角ゴ ProN W3" charset="-128"/>
            </a:endParaRPr>
          </a:p>
        </p:txBody>
      </p:sp>
      <p:sp>
        <p:nvSpPr>
          <p:cNvPr id="31757" name="BlokTextu 15"/>
          <p:cNvSpPr txBox="1">
            <a:spLocks noChangeArrowheads="1"/>
          </p:cNvSpPr>
          <p:nvPr/>
        </p:nvSpPr>
        <p:spPr bwMode="auto">
          <a:xfrm>
            <a:off x="1524000" y="6181725"/>
            <a:ext cx="404813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4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 sz="22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0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cs-CZ" sz="2800">
                <a:solidFill>
                  <a:schemeClr val="bg1"/>
                </a:solidFill>
                <a:latin typeface="Gill Sans" charset="0"/>
                <a:ea typeface="ヒラギノ角ゴ ProN W3" charset="-128"/>
              </a:rPr>
              <a:t>F</a:t>
            </a:r>
            <a:endParaRPr lang="en-GB" altLang="cs-CZ" sz="2800">
              <a:solidFill>
                <a:schemeClr val="bg1"/>
              </a:solidFill>
              <a:latin typeface="Gill Sans" charset="0"/>
              <a:ea typeface="ヒラギノ角ゴ ProN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7041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4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 sz="22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0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2A35A7F-738F-4602-A5DA-8E994CC27558}" type="slidenum">
              <a:rPr lang="en-US" altLang="cs-CZ" sz="1400">
                <a:latin typeface="Gill Sans" charset="0"/>
                <a:ea typeface="ヒラギノ角ゴ ProN W3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cs-CZ" sz="1400">
              <a:latin typeface="Gill Sans" charset="0"/>
              <a:ea typeface="ヒラギノ角ゴ ProN W3" charset="-128"/>
            </a:endParaRPr>
          </a:p>
        </p:txBody>
      </p:sp>
      <p:pic>
        <p:nvPicPr>
          <p:cNvPr id="32771" name="Picture 3" descr="Nervi craniales S rimskymi cislicam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491288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600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/>
              <a:t>DEGREE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784976" cy="4926288"/>
          </a:xfrm>
        </p:spPr>
        <p:txBody>
          <a:bodyPr/>
          <a:lstStyle/>
          <a:p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ordinal</a:t>
            </a:r>
            <a:r>
              <a:rPr lang="cs-CZ" dirty="0"/>
              <a:t> </a:t>
            </a:r>
            <a:r>
              <a:rPr lang="cs-CZ" dirty="0" err="1"/>
              <a:t>numerals</a:t>
            </a:r>
            <a:r>
              <a:rPr lang="cs-CZ" dirty="0"/>
              <a:t>, a </a:t>
            </a:r>
            <a:r>
              <a:rPr lang="cs-CZ" dirty="0" err="1"/>
              <a:t>degree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any</a:t>
            </a:r>
            <a:r>
              <a:rPr lang="cs-CZ" dirty="0"/>
              <a:t> </a:t>
            </a:r>
            <a:r>
              <a:rPr lang="cs-CZ" dirty="0" err="1"/>
              <a:t>injury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disease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expressed</a:t>
            </a:r>
            <a:endParaRPr lang="cs-CZ" dirty="0"/>
          </a:p>
          <a:p>
            <a:pPr lvl="1"/>
            <a:r>
              <a:rPr lang="cs-CZ" b="1" dirty="0">
                <a:solidFill>
                  <a:srgbClr val="C00000"/>
                </a:solidFill>
              </a:rPr>
              <a:t>!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degree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always</a:t>
            </a:r>
            <a:r>
              <a:rPr lang="cs-CZ" dirty="0"/>
              <a:t> </a:t>
            </a:r>
            <a:r>
              <a:rPr lang="cs-CZ" dirty="0" err="1"/>
              <a:t>expressed</a:t>
            </a:r>
            <a:r>
              <a:rPr lang="cs-CZ" dirty="0"/>
              <a:t> in genitive </a:t>
            </a:r>
            <a:r>
              <a:rPr lang="cs-CZ" dirty="0" err="1"/>
              <a:t>form</a:t>
            </a:r>
            <a:r>
              <a:rPr lang="cs-CZ" b="1" dirty="0">
                <a:solidFill>
                  <a:srgbClr val="C00000"/>
                </a:solidFill>
              </a:rPr>
              <a:t>!</a:t>
            </a:r>
          </a:p>
          <a:p>
            <a:r>
              <a:rPr lang="cs-CZ" dirty="0"/>
              <a:t>eg. second </a:t>
            </a:r>
            <a:r>
              <a:rPr lang="cs-CZ" dirty="0" err="1"/>
              <a:t>degree</a:t>
            </a:r>
            <a:r>
              <a:rPr lang="cs-CZ" dirty="0"/>
              <a:t> </a:t>
            </a:r>
            <a:r>
              <a:rPr lang="cs-CZ" dirty="0" err="1"/>
              <a:t>burn</a:t>
            </a:r>
            <a:r>
              <a:rPr lang="cs-CZ" dirty="0"/>
              <a:t> </a:t>
            </a:r>
            <a:r>
              <a:rPr lang="cs-CZ" dirty="0" err="1"/>
              <a:t>wound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chest</a:t>
            </a:r>
            <a:r>
              <a:rPr lang="cs-CZ" dirty="0"/>
              <a:t>, </a:t>
            </a:r>
            <a:r>
              <a:rPr lang="cs-CZ" dirty="0" err="1"/>
              <a:t>neck</a:t>
            </a:r>
            <a:r>
              <a:rPr lang="cs-CZ" dirty="0"/>
              <a:t> and </a:t>
            </a:r>
            <a:r>
              <a:rPr lang="cs-CZ" dirty="0" err="1"/>
              <a:t>head</a:t>
            </a:r>
            <a:endParaRPr lang="cs-CZ" dirty="0"/>
          </a:p>
          <a:p>
            <a:pPr lvl="1"/>
            <a:r>
              <a:rPr lang="cs-CZ" dirty="0" err="1"/>
              <a:t>combustio</a:t>
            </a:r>
            <a:r>
              <a:rPr lang="cs-CZ" dirty="0"/>
              <a:t> </a:t>
            </a:r>
            <a:r>
              <a:rPr lang="cs-CZ" dirty="0" err="1"/>
              <a:t>thoracis</a:t>
            </a:r>
            <a:r>
              <a:rPr lang="cs-CZ" dirty="0"/>
              <a:t>, </a:t>
            </a:r>
            <a:r>
              <a:rPr lang="cs-CZ" dirty="0" err="1"/>
              <a:t>colli</a:t>
            </a:r>
            <a:r>
              <a:rPr lang="cs-CZ" dirty="0"/>
              <a:t> et </a:t>
            </a:r>
            <a:r>
              <a:rPr lang="cs-CZ" dirty="0" err="1"/>
              <a:t>capitis</a:t>
            </a:r>
            <a:r>
              <a:rPr lang="cs-CZ" dirty="0"/>
              <a:t> </a:t>
            </a:r>
            <a:r>
              <a:rPr lang="cs-CZ" dirty="0">
                <a:solidFill>
                  <a:srgbClr val="C00000"/>
                </a:solidFill>
              </a:rPr>
              <a:t>gradus </a:t>
            </a:r>
            <a:r>
              <a:rPr lang="cs-CZ" dirty="0" err="1">
                <a:solidFill>
                  <a:srgbClr val="C00000"/>
                </a:solidFill>
              </a:rPr>
              <a:t>secundi</a:t>
            </a:r>
            <a:r>
              <a:rPr lang="cs-CZ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902" y="3933056"/>
            <a:ext cx="369367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38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8523" y="3440667"/>
            <a:ext cx="84797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mbria"/>
                <a:cs typeface="Cambria"/>
              </a:rPr>
              <a:t>A 39-year-old man was found in a </a:t>
            </a:r>
            <a:r>
              <a:rPr lang="en-US" sz="2200" dirty="0" err="1">
                <a:latin typeface="Cambria"/>
                <a:cs typeface="Cambria"/>
              </a:rPr>
              <a:t>snowbank</a:t>
            </a:r>
            <a:r>
              <a:rPr lang="en-US" sz="2200" dirty="0">
                <a:latin typeface="Cambria"/>
                <a:cs typeface="Cambria"/>
              </a:rPr>
              <a:t>, with the ambient </a:t>
            </a:r>
          </a:p>
          <a:p>
            <a:r>
              <a:rPr lang="en-US" sz="2200" dirty="0">
                <a:latin typeface="Cambria"/>
                <a:cs typeface="Cambria"/>
              </a:rPr>
              <a:t>Temperature 34°C. He had been reported missing the previous </a:t>
            </a:r>
          </a:p>
          <a:p>
            <a:r>
              <a:rPr lang="en-US" sz="2200" dirty="0">
                <a:latin typeface="Cambria"/>
                <a:cs typeface="Cambria"/>
              </a:rPr>
              <a:t>evening, after and argument with his girlfriend. The emergency </a:t>
            </a:r>
          </a:p>
          <a:p>
            <a:r>
              <a:rPr lang="en-US" sz="2200" dirty="0">
                <a:latin typeface="Cambria"/>
                <a:cs typeface="Cambria"/>
              </a:rPr>
              <a:t>services crew noticed the odor of alcohol in his breath. </a:t>
            </a:r>
            <a:r>
              <a:rPr lang="en-US" sz="2200" i="1" dirty="0">
                <a:solidFill>
                  <a:srgbClr val="C00000"/>
                </a:solidFill>
                <a:latin typeface="Cambria"/>
                <a:cs typeface="Cambria"/>
              </a:rPr>
              <a:t>Large</a:t>
            </a:r>
            <a:r>
              <a:rPr lang="en-US" sz="2200" dirty="0">
                <a:latin typeface="Cambria"/>
                <a:cs typeface="Cambria"/>
              </a:rPr>
              <a:t>, clear </a:t>
            </a:r>
            <a:r>
              <a:rPr lang="en-US" sz="2200" i="1" dirty="0">
                <a:solidFill>
                  <a:srgbClr val="C00000"/>
                </a:solidFill>
                <a:latin typeface="Cambria"/>
                <a:cs typeface="Cambria"/>
              </a:rPr>
              <a:t>blisters</a:t>
            </a:r>
            <a:r>
              <a:rPr lang="en-US" sz="2200" dirty="0">
                <a:solidFill>
                  <a:schemeClr val="accent4"/>
                </a:solidFill>
                <a:latin typeface="Cambria"/>
                <a:cs typeface="Cambria"/>
              </a:rPr>
              <a:t> </a:t>
            </a:r>
            <a:r>
              <a:rPr lang="en-US" sz="2200" dirty="0">
                <a:latin typeface="Cambria"/>
                <a:cs typeface="Cambria"/>
              </a:rPr>
              <a:t>characteristic of severe frostbite were noted </a:t>
            </a:r>
            <a:r>
              <a:rPr lang="en-US" sz="2200" i="1" dirty="0">
                <a:solidFill>
                  <a:srgbClr val="C00000"/>
                </a:solidFill>
                <a:latin typeface="Cambria"/>
                <a:cs typeface="Cambria"/>
              </a:rPr>
              <a:t>on the hands and feet</a:t>
            </a:r>
            <a:r>
              <a:rPr lang="en-US" sz="2200" dirty="0">
                <a:latin typeface="Cambria"/>
                <a:cs typeface="Cambria"/>
              </a:rPr>
              <a:t>. Of particular note were the </a:t>
            </a:r>
            <a:r>
              <a:rPr lang="en-US" sz="2200" i="1" dirty="0">
                <a:solidFill>
                  <a:srgbClr val="C00000"/>
                </a:solidFill>
                <a:latin typeface="Cambria"/>
                <a:cs typeface="Cambria"/>
              </a:rPr>
              <a:t>left great toe and right thumb with frostbite of the third grade</a:t>
            </a:r>
            <a:r>
              <a:rPr lang="en-US" sz="2200" dirty="0">
                <a:latin typeface="Cambria"/>
                <a:cs typeface="Cambria"/>
              </a:rPr>
              <a:t>. Subsequently, the patient’s </a:t>
            </a:r>
            <a:r>
              <a:rPr lang="en-US" sz="2200" i="1" dirty="0">
                <a:solidFill>
                  <a:srgbClr val="C00000"/>
                </a:solidFill>
                <a:latin typeface="Cambria"/>
                <a:cs typeface="Cambria"/>
              </a:rPr>
              <a:t>left great toe </a:t>
            </a:r>
            <a:r>
              <a:rPr lang="en-US" sz="2200" dirty="0">
                <a:solidFill>
                  <a:srgbClr val="C00000"/>
                </a:solidFill>
                <a:latin typeface="Cambria"/>
                <a:cs typeface="Cambria"/>
              </a:rPr>
              <a:t>was</a:t>
            </a:r>
            <a:r>
              <a:rPr lang="en-US" sz="2200" i="1" dirty="0">
                <a:solidFill>
                  <a:srgbClr val="C00000"/>
                </a:solidFill>
                <a:latin typeface="Cambria"/>
                <a:cs typeface="Cambria"/>
              </a:rPr>
              <a:t> amputated</a:t>
            </a:r>
            <a:r>
              <a:rPr lang="en-US" sz="2200" dirty="0">
                <a:solidFill>
                  <a:srgbClr val="C00000"/>
                </a:solidFill>
                <a:latin typeface="Cambria"/>
                <a:cs typeface="Cambria"/>
              </a:rPr>
              <a:t>.</a:t>
            </a:r>
          </a:p>
        </p:txBody>
      </p:sp>
      <p:pic>
        <p:nvPicPr>
          <p:cNvPr id="7" name="Picture 6" descr="Frostb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51551"/>
            <a:ext cx="7315200" cy="26162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25694" y="6302989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blister</a:t>
            </a:r>
            <a:r>
              <a:rPr lang="cs-CZ" sz="2000" dirty="0"/>
              <a:t> = </a:t>
            </a:r>
            <a:r>
              <a:rPr lang="cs-CZ" sz="2000" dirty="0" err="1"/>
              <a:t>bulla</a:t>
            </a:r>
            <a:r>
              <a:rPr lang="cs-CZ" sz="2000" dirty="0"/>
              <a:t>, </a:t>
            </a:r>
            <a:r>
              <a:rPr lang="cs-CZ" sz="2000" dirty="0" err="1"/>
              <a:t>ae</a:t>
            </a:r>
            <a:r>
              <a:rPr lang="cs-CZ" sz="2000" dirty="0"/>
              <a:t>, f.</a:t>
            </a:r>
          </a:p>
        </p:txBody>
      </p:sp>
    </p:spTree>
    <p:extLst>
      <p:ext uri="{BB962C8B-B14F-4D97-AF65-F5344CB8AC3E}">
        <p14:creationId xmlns:p14="http://schemas.microsoft.com/office/powerpoint/2010/main" val="3248451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599</TotalTime>
  <Words>1727</Words>
  <Application>Microsoft Office PowerPoint</Application>
  <PresentationFormat>Předvádění na obrazovce (4:3)</PresentationFormat>
  <Paragraphs>508</Paragraphs>
  <Slides>27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6" baseType="lpstr">
      <vt:lpstr>Arial</vt:lpstr>
      <vt:lpstr>Calibri</vt:lpstr>
      <vt:lpstr>Cambria</vt:lpstr>
      <vt:lpstr>Georgia</vt:lpstr>
      <vt:lpstr>Gill Sans</vt:lpstr>
      <vt:lpstr>Times New Roman</vt:lpstr>
      <vt:lpstr>Wingdings</vt:lpstr>
      <vt:lpstr>Wingdings 2</vt:lpstr>
      <vt:lpstr>Administrativní</vt:lpstr>
      <vt:lpstr>REVISION Form singular / plural from the given terms</vt:lpstr>
      <vt:lpstr>Revision  Fill in missing endings</vt:lpstr>
      <vt:lpstr>Numerals, Latin prefixes and suffixes</vt:lpstr>
      <vt:lpstr>NUMERALS - INTRODUCTION</vt:lpstr>
      <vt:lpstr>ORDINAL NUMERALS</vt:lpstr>
      <vt:lpstr>, MATCH NUMBERS AND LETTERS, FILL IN MISSING ENDINGS, READ THE NUMERALS</vt:lpstr>
      <vt:lpstr>Prezentace aplikace PowerPoint</vt:lpstr>
      <vt:lpstr>DEGREE</vt:lpstr>
      <vt:lpstr>Prezentace aplikace PowerPoint</vt:lpstr>
      <vt:lpstr>MULTIPLE 1-3 + MANY</vt:lpstr>
      <vt:lpstr>NUMERAL ADVERBS 1-4</vt:lpstr>
      <vt:lpstr>COMPOUNDS WITH NUMERAL COMPONENTS</vt:lpstr>
      <vt:lpstr>HOW MANY PREGNANCIES, HOW MANY CHILDBIRTHS?</vt:lpstr>
      <vt:lpstr>-PARA AND -GRAVIDA</vt:lpstr>
      <vt:lpstr>NAME WHAT KIND OF “-PLEGIA” IS ON THE PICTURE</vt:lpstr>
      <vt:lpstr>BASED ON DEFINITIONS FORM TERMS WITH GREEK ELEMENTS</vt:lpstr>
      <vt:lpstr>?? diplegia – multangulus – trigeminus – polydactylia – valvulae semilunares ??</vt:lpstr>
      <vt:lpstr>Prezentace aplikace PowerPoint</vt:lpstr>
      <vt:lpstr>LATIN AND GREEK PREFIXES I  not referring to position or quantity</vt:lpstr>
      <vt:lpstr>?? contraindicatio – ectopia – cattarhus – atrophia – anamnesis – symphisis ???</vt:lpstr>
      <vt:lpstr>LATIN AND GREEK LATIN AND GREEK PREFIXES II not referring to position or quantity</vt:lpstr>
      <vt:lpstr>BASED ON DEFINITIONS MATCH GREEK PREFIXES WITH THE GREEK COMPONENT </vt:lpstr>
      <vt:lpstr>SUFFIXES</vt:lpstr>
      <vt:lpstr>NAME THE ACTION PERFORMED BY THE GIVEN MUSCLE</vt:lpstr>
      <vt:lpstr>NAME DEFECTS OF SENSES</vt:lpstr>
      <vt:lpstr>FILL IN THE CHART WITH TERMS DERIVED FROM GIVEN ROOTS</vt:lpstr>
      <vt:lpstr>FILL LATIN / GREEK PARALLEL PREFIXES. DERIVE LATIN TERMS USING FILLED PREFIXES</vt:lpstr>
    </vt:vector>
  </TitlesOfParts>
  <Company>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Ševčíková Tereza</dc:creator>
  <cp:lastModifiedBy>Natália Gachallová</cp:lastModifiedBy>
  <cp:revision>53</cp:revision>
  <dcterms:created xsi:type="dcterms:W3CDTF">2017-02-14T13:51:51Z</dcterms:created>
  <dcterms:modified xsi:type="dcterms:W3CDTF">2019-02-11T14:08:26Z</dcterms:modified>
</cp:coreProperties>
</file>