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5" r:id="rId3"/>
    <p:sldId id="266" r:id="rId4"/>
    <p:sldId id="268" r:id="rId5"/>
    <p:sldId id="269" r:id="rId6"/>
    <p:sldId id="270" r:id="rId7"/>
    <p:sldId id="267" r:id="rId8"/>
    <p:sldId id="271" r:id="rId9"/>
    <p:sldId id="261" r:id="rId10"/>
    <p:sldId id="260" r:id="rId11"/>
    <p:sldId id="272" r:id="rId12"/>
    <p:sldId id="273" r:id="rId13"/>
    <p:sldId id="274" r:id="rId14"/>
    <p:sldId id="275" r:id="rId15"/>
    <p:sldId id="276" r:id="rId16"/>
    <p:sldId id="264" r:id="rId17"/>
    <p:sldId id="262" r:id="rId18"/>
    <p:sldId id="296" r:id="rId19"/>
    <p:sldId id="257" r:id="rId20"/>
    <p:sldId id="258" r:id="rId21"/>
    <p:sldId id="259" r:id="rId22"/>
    <p:sldId id="277" r:id="rId23"/>
    <p:sldId id="278" r:id="rId24"/>
    <p:sldId id="280" r:id="rId25"/>
    <p:sldId id="293" r:id="rId26"/>
    <p:sldId id="294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95" r:id="rId35"/>
    <p:sldId id="289" r:id="rId36"/>
    <p:sldId id="290" r:id="rId37"/>
    <p:sldId id="291" r:id="rId38"/>
    <p:sldId id="292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3660" autoAdjust="0"/>
  </p:normalViewPr>
  <p:slideViewPr>
    <p:cSldViewPr>
      <p:cViewPr>
        <p:scale>
          <a:sx n="80" d="100"/>
          <a:sy n="80" d="100"/>
        </p:scale>
        <p:origin x="-1674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142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E66F9-34DA-4099-BFA7-CE113CE5E580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CD3EF-561B-463F-8B92-8E62E280C8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3431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0DB47A6-DB9D-470A-B795-C4EDAAD29019}" type="slidenum">
              <a:rPr lang="cs-CZ" altLang="cs-CZ" sz="1200">
                <a:cs typeface="Times New Roman" pitchFamily="18" charset="0"/>
              </a:rPr>
              <a:pPr eaLnBrk="1" hangingPunct="1"/>
              <a:t>7</a:t>
            </a:fld>
            <a:endParaRPr lang="cs-CZ" altLang="cs-CZ" sz="1200">
              <a:cs typeface="Times New Roman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A8285FE-40FD-4EE6-A22F-7600574060A9}" type="slidenum">
              <a:rPr lang="cs-CZ" altLang="cs-CZ" smtClean="0"/>
              <a:pPr/>
              <a:t>28</a:t>
            </a:fld>
            <a:endParaRPr lang="cs-CZ" altLang="cs-CZ" smtClean="0"/>
          </a:p>
        </p:txBody>
      </p:sp>
      <p:sp>
        <p:nvSpPr>
          <p:cNvPr id="10240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3D17C47-A451-4063-8EB7-552D32A62167}" type="slidenum">
              <a:rPr lang="cs-CZ" altLang="cs-CZ" smtClean="0"/>
              <a:pPr/>
              <a:t>30</a:t>
            </a:fld>
            <a:endParaRPr lang="cs-CZ" altLang="cs-CZ" smtClean="0"/>
          </a:p>
        </p:txBody>
      </p:sp>
      <p:sp>
        <p:nvSpPr>
          <p:cNvPr id="10342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A498-319F-4E4D-862D-65D56A6D425A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74858-2ECC-4EDF-A3A3-8452169747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392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A498-319F-4E4D-862D-65D56A6D425A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74858-2ECC-4EDF-A3A3-8452169747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507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A498-319F-4E4D-862D-65D56A6D425A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74858-2ECC-4EDF-A3A3-8452169747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806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5F60C-FEF9-4CD2-8C15-3D6CAFCEB2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32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A498-319F-4E4D-862D-65D56A6D425A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74858-2ECC-4EDF-A3A3-8452169747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757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A498-319F-4E4D-862D-65D56A6D425A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74858-2ECC-4EDF-A3A3-8452169747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140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A498-319F-4E4D-862D-65D56A6D425A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74858-2ECC-4EDF-A3A3-8452169747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740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A498-319F-4E4D-862D-65D56A6D425A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74858-2ECC-4EDF-A3A3-8452169747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409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A498-319F-4E4D-862D-65D56A6D425A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74858-2ECC-4EDF-A3A3-8452169747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8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A498-319F-4E4D-862D-65D56A6D425A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74858-2ECC-4EDF-A3A3-8452169747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744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A498-319F-4E4D-862D-65D56A6D425A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74858-2ECC-4EDF-A3A3-8452169747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8614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A498-319F-4E4D-862D-65D56A6D425A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74858-2ECC-4EDF-A3A3-8452169747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03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2A498-319F-4E4D-862D-65D56A6D425A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74858-2ECC-4EDF-A3A3-8452169747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24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 txBox="1">
            <a:spLocks noGrp="1"/>
          </p:cNvSpPr>
          <p:nvPr>
            <p:ph type="title"/>
          </p:nvPr>
        </p:nvSpPr>
        <p:spPr>
          <a:xfrm>
            <a:off x="3563888" y="361317"/>
            <a:ext cx="51485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dirty="0" smtClean="0">
                <a:solidFill>
                  <a:srgbClr val="FF0000"/>
                </a:solidFill>
              </a:rPr>
              <a:t>Náhradní praktikum pro 2. roč. preventivní zubní lékařství</a:t>
            </a:r>
            <a:r>
              <a:rPr lang="cs-CZ" sz="4400" dirty="0" smtClean="0">
                <a:solidFill>
                  <a:srgbClr val="FF0000"/>
                </a:solidFill>
              </a:rPr>
              <a:t> </a:t>
            </a:r>
            <a:br>
              <a:rPr lang="cs-CZ" sz="4400" dirty="0" smtClean="0">
                <a:solidFill>
                  <a:srgbClr val="FF0000"/>
                </a:solidFill>
              </a:rPr>
            </a:br>
            <a:endParaRPr lang="cs-CZ" sz="4400" dirty="0">
              <a:solidFill>
                <a:srgbClr val="FF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83968" y="3140968"/>
            <a:ext cx="4032448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2000" dirty="0" smtClean="0">
                <a:latin typeface="Arial" pitchFamily="34" charset="0"/>
                <a:cs typeface="Arial" pitchFamily="34" charset="0"/>
              </a:rPr>
              <a:t>MUDr. Hana Poskerová Ph.D.</a:t>
            </a:r>
          </a:p>
          <a:p>
            <a:pPr marL="0" indent="0" algn="ctr">
              <a:buNone/>
            </a:pPr>
            <a:r>
              <a:rPr lang="cs-CZ" altLang="cs-CZ" sz="2000" dirty="0" smtClean="0">
                <a:latin typeface="Arial" pitchFamily="34" charset="0"/>
                <a:cs typeface="Arial" pitchFamily="34" charset="0"/>
              </a:rPr>
              <a:t>Stomatologická klinika </a:t>
            </a:r>
          </a:p>
          <a:p>
            <a:pPr marL="0" indent="0" algn="ctr">
              <a:buNone/>
            </a:pPr>
            <a:r>
              <a:rPr lang="cs-CZ" altLang="cs-CZ" sz="2000" dirty="0" smtClean="0">
                <a:latin typeface="Arial" pitchFamily="34" charset="0"/>
                <a:cs typeface="Arial" pitchFamily="34" charset="0"/>
              </a:rPr>
              <a:t>FN u svaté Anny a LF MU v Brně</a:t>
            </a:r>
          </a:p>
        </p:txBody>
      </p:sp>
      <p:pic>
        <p:nvPicPr>
          <p:cNvPr id="6" name="Picture 4" descr="C:\Users\ing. Radomil Novak\Desktop\ICRC\propagace a marketing\PPT prezentace\Background\budova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4643"/>
            <a:ext cx="3672408" cy="638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ing. Radomil Novak\Desktop\ICRC\propagace a marketing\loga\FNUSA - NEW!!\FNUSA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34" y="5216016"/>
            <a:ext cx="2635883" cy="120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1" t="30346" r="18800" b="28890"/>
          <a:stretch/>
        </p:blipFill>
        <p:spPr>
          <a:xfrm>
            <a:off x="5940152" y="5295304"/>
            <a:ext cx="2907973" cy="93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44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" y="116632"/>
            <a:ext cx="9153128" cy="666936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7740352" y="404664"/>
            <a:ext cx="57606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7596336" y="37890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   48/24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72764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PBI - INDEX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382000" cy="48768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Sumární hodnota</a:t>
            </a:r>
            <a:r>
              <a:rPr lang="cs-CZ" altLang="cs-CZ" smtClean="0"/>
              <a:t> za 4 kvadranty </a:t>
            </a:r>
          </a:p>
          <a:p>
            <a:pPr eaLnBrk="1" hangingPunct="1"/>
            <a:r>
              <a:rPr lang="cs-CZ" altLang="cs-CZ" smtClean="0"/>
              <a:t>Suma: 4 </a:t>
            </a:r>
            <a:r>
              <a:rPr lang="cs-CZ" altLang="cs-CZ" b="1" smtClean="0">
                <a:sym typeface="Symbol" pitchFamily="18" charset="2"/>
              </a:rPr>
              <a:t> </a:t>
            </a:r>
            <a:r>
              <a:rPr lang="cs-CZ" altLang="cs-CZ" smtClean="0"/>
              <a:t>7 </a:t>
            </a:r>
            <a:r>
              <a:rPr lang="cs-CZ" altLang="cs-CZ" b="1" smtClean="0">
                <a:sym typeface="Symbol" pitchFamily="18" charset="2"/>
              </a:rPr>
              <a:t> </a:t>
            </a:r>
            <a:r>
              <a:rPr lang="cs-CZ" altLang="cs-CZ" smtClean="0"/>
              <a:t>(0 - 4)  hodnoty 0 až 112     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 4 </a:t>
            </a:r>
            <a:r>
              <a:rPr lang="cs-CZ" altLang="cs-CZ" b="1" smtClean="0">
                <a:sym typeface="Symbol" pitchFamily="18" charset="2"/>
              </a:rPr>
              <a:t> </a:t>
            </a:r>
            <a:r>
              <a:rPr lang="cs-CZ" altLang="cs-CZ" smtClean="0">
                <a:sym typeface="Symbol" pitchFamily="18" charset="2"/>
              </a:rPr>
              <a:t>7 </a:t>
            </a:r>
            <a:r>
              <a:rPr lang="cs-CZ" altLang="cs-CZ" b="1" smtClean="0">
                <a:sym typeface="Symbol" pitchFamily="18" charset="2"/>
              </a:rPr>
              <a:t> </a:t>
            </a:r>
            <a:r>
              <a:rPr lang="cs-CZ" altLang="cs-CZ" smtClean="0">
                <a:solidFill>
                  <a:srgbClr val="FF0000"/>
                </a:solidFill>
                <a:sym typeface="Symbol" pitchFamily="18" charset="2"/>
              </a:rPr>
              <a:t>0</a:t>
            </a:r>
            <a:r>
              <a:rPr lang="cs-CZ" altLang="cs-CZ" smtClean="0">
                <a:sym typeface="Symbol" pitchFamily="18" charset="2"/>
              </a:rPr>
              <a:t>  0 		     Výborná  OH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 4 </a:t>
            </a:r>
            <a:r>
              <a:rPr lang="cs-CZ" altLang="cs-CZ" b="1" smtClean="0">
                <a:sym typeface="Symbol" pitchFamily="18" charset="2"/>
              </a:rPr>
              <a:t> </a:t>
            </a:r>
            <a:r>
              <a:rPr lang="cs-CZ" altLang="cs-CZ" smtClean="0">
                <a:sym typeface="Symbol" pitchFamily="18" charset="2"/>
              </a:rPr>
              <a:t>7 </a:t>
            </a:r>
            <a:r>
              <a:rPr lang="cs-CZ" altLang="cs-CZ" b="1" smtClean="0">
                <a:sym typeface="Symbol" pitchFamily="18" charset="2"/>
              </a:rPr>
              <a:t> </a:t>
            </a:r>
            <a:r>
              <a:rPr lang="cs-CZ" altLang="cs-CZ" smtClean="0">
                <a:solidFill>
                  <a:srgbClr val="FF0000"/>
                </a:solidFill>
                <a:sym typeface="Symbol" pitchFamily="18" charset="2"/>
              </a:rPr>
              <a:t>4</a:t>
            </a:r>
            <a:r>
              <a:rPr lang="cs-CZ" altLang="cs-CZ" smtClean="0">
                <a:sym typeface="Symbol" pitchFamily="18" charset="2"/>
              </a:rPr>
              <a:t>  112             Malhygiena</a:t>
            </a:r>
            <a:endParaRPr lang="cs-CZ" altLang="cs-CZ" smtClean="0"/>
          </a:p>
          <a:p>
            <a:pPr eaLnBrk="1" hangingPunct="1"/>
            <a:endParaRPr lang="cs-CZ" altLang="cs-CZ" smtClean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Index  </a:t>
            </a:r>
            <a:r>
              <a:rPr lang="cs-CZ" altLang="cs-CZ" smtClean="0">
                <a:sym typeface="Symbol" pitchFamily="18" charset="2"/>
              </a:rPr>
              <a:t>  </a:t>
            </a:r>
            <a:r>
              <a:rPr lang="cs-CZ" altLang="cs-CZ" smtClean="0">
                <a:solidFill>
                  <a:srgbClr val="FF0000"/>
                </a:solidFill>
              </a:rPr>
              <a:t>sumární hodnota /</a:t>
            </a:r>
            <a:r>
              <a:rPr lang="cs-CZ" altLang="cs-CZ" b="1" smtClean="0">
                <a:solidFill>
                  <a:srgbClr val="FF0000"/>
                </a:solidFill>
              </a:rPr>
              <a:t> </a:t>
            </a:r>
            <a:r>
              <a:rPr lang="cs-CZ" altLang="cs-CZ" smtClean="0">
                <a:solidFill>
                  <a:srgbClr val="FF0000"/>
                </a:solidFill>
              </a:rPr>
              <a:t>počet vyšetřených  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Index:  0 - 4</a:t>
            </a:r>
            <a:r>
              <a:rPr lang="cs-CZ" altLang="cs-CZ" smtClean="0">
                <a:solidFill>
                  <a:srgbClr val="FF0000"/>
                </a:solidFill>
              </a:rPr>
              <a:t>                                               papil</a:t>
            </a:r>
            <a:r>
              <a:rPr lang="cs-CZ" altLang="cs-CZ" sz="3600" smtClean="0">
                <a:solidFill>
                  <a:srgbClr val="FF0000"/>
                </a:solidFill>
              </a:rPr>
              <a:t> </a:t>
            </a:r>
            <a:endParaRPr lang="cs-CZ" altLang="cs-CZ" smtClean="0"/>
          </a:p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/>
            <a:endParaRPr lang="cs-CZ" altLang="cs-CZ" smtClean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72879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Aproximální index plaku   API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součet prostor </a:t>
            </a:r>
            <a:r>
              <a:rPr lang="cs-CZ" altLang="cs-CZ" sz="3600" smtClean="0">
                <a:solidFill>
                  <a:srgbClr val="FF0000"/>
                </a:solidFill>
              </a:rPr>
              <a:t>s plakem</a:t>
            </a:r>
            <a:r>
              <a:rPr lang="cs-CZ" altLang="cs-CZ" sz="3600" smtClean="0"/>
              <a:t> </a:t>
            </a:r>
            <a:r>
              <a:rPr lang="cs-CZ" altLang="cs-CZ" sz="3600" b="1" smtClean="0"/>
              <a:t>/</a:t>
            </a:r>
            <a:r>
              <a:rPr lang="cs-CZ" altLang="cs-CZ" sz="3600" smtClean="0"/>
              <a:t> součet vyšetřených prostor krát 100</a:t>
            </a:r>
          </a:p>
          <a:p>
            <a:pPr eaLnBrk="1" hangingPunct="1"/>
            <a:endParaRPr lang="cs-CZ" altLang="cs-CZ" sz="3600" smtClean="0"/>
          </a:p>
          <a:p>
            <a:pPr eaLnBrk="1" hangingPunct="1"/>
            <a:r>
              <a:rPr lang="cs-CZ" altLang="cs-CZ" sz="3600" smtClean="0">
                <a:solidFill>
                  <a:srgbClr val="FF0000"/>
                </a:solidFill>
              </a:rPr>
              <a:t>28</a:t>
            </a:r>
            <a:r>
              <a:rPr lang="cs-CZ" altLang="cs-CZ" sz="3600" smtClean="0"/>
              <a:t>/28 </a:t>
            </a:r>
            <a:r>
              <a:rPr lang="cs-CZ" altLang="cs-CZ" sz="3600" b="1" smtClean="0">
                <a:sym typeface="Symbol" pitchFamily="18" charset="2"/>
              </a:rPr>
              <a:t> </a:t>
            </a:r>
            <a:r>
              <a:rPr lang="cs-CZ" altLang="cs-CZ" sz="3600" smtClean="0">
                <a:sym typeface="Symbol" pitchFamily="18" charset="2"/>
              </a:rPr>
              <a:t>100  </a:t>
            </a:r>
            <a:r>
              <a:rPr lang="cs-CZ" altLang="cs-CZ" sz="3600" smtClean="0">
                <a:solidFill>
                  <a:srgbClr val="FF0000"/>
                </a:solidFill>
                <a:sym typeface="Symbol" pitchFamily="18" charset="2"/>
              </a:rPr>
              <a:t>100%</a:t>
            </a:r>
            <a:r>
              <a:rPr lang="cs-CZ" altLang="cs-CZ" sz="3600" smtClean="0">
                <a:sym typeface="Symbol" pitchFamily="18" charset="2"/>
              </a:rPr>
              <a:t>  	Malhygiena </a:t>
            </a:r>
          </a:p>
          <a:p>
            <a:pPr eaLnBrk="1" hangingPunct="1"/>
            <a:r>
              <a:rPr lang="cs-CZ" altLang="cs-CZ" sz="3600" smtClean="0">
                <a:solidFill>
                  <a:srgbClr val="FF0000"/>
                </a:solidFill>
              </a:rPr>
              <a:t>0</a:t>
            </a:r>
            <a:r>
              <a:rPr lang="cs-CZ" altLang="cs-CZ" sz="3600" smtClean="0"/>
              <a:t>/28 </a:t>
            </a:r>
            <a:r>
              <a:rPr lang="cs-CZ" altLang="cs-CZ" sz="3600" b="1" smtClean="0">
                <a:sym typeface="Symbol" pitchFamily="18" charset="2"/>
              </a:rPr>
              <a:t> </a:t>
            </a:r>
            <a:r>
              <a:rPr lang="cs-CZ" altLang="cs-CZ" sz="3600" smtClean="0">
                <a:sym typeface="Symbol" pitchFamily="18" charset="2"/>
              </a:rPr>
              <a:t>100  </a:t>
            </a:r>
            <a:r>
              <a:rPr lang="cs-CZ" altLang="cs-CZ" sz="3600" smtClean="0">
                <a:solidFill>
                  <a:srgbClr val="FF0000"/>
                </a:solidFill>
                <a:sym typeface="Symbol" pitchFamily="18" charset="2"/>
              </a:rPr>
              <a:t>0%</a:t>
            </a:r>
            <a:r>
              <a:rPr lang="cs-CZ" altLang="cs-CZ" sz="3600" smtClean="0">
                <a:sym typeface="Symbol" pitchFamily="18" charset="2"/>
              </a:rPr>
              <a:t>		Výborná OH</a:t>
            </a:r>
          </a:p>
          <a:p>
            <a:pPr eaLnBrk="1" hangingPunct="1"/>
            <a:endParaRPr lang="cs-CZ" altLang="cs-CZ" sz="3600" smtClean="0">
              <a:sym typeface="Symbol" pitchFamily="18" charset="2"/>
            </a:endParaRPr>
          </a:p>
          <a:p>
            <a:pPr eaLnBrk="1" hangingPunct="1"/>
            <a:r>
              <a:rPr lang="cs-CZ" altLang="cs-CZ" sz="3600" smtClean="0">
                <a:sym typeface="Symbol" pitchFamily="18" charset="2"/>
              </a:rPr>
              <a:t>Motivační index</a:t>
            </a:r>
          </a:p>
          <a:p>
            <a:pPr eaLnBrk="1" hangingPunct="1"/>
            <a:endParaRPr lang="cs-CZ" altLang="cs-CZ" sz="3600" smtClean="0"/>
          </a:p>
        </p:txBody>
      </p:sp>
    </p:spTree>
    <p:extLst>
      <p:ext uri="{BB962C8B-B14F-4D97-AF65-F5344CB8AC3E}">
        <p14:creationId xmlns:p14="http://schemas.microsoft.com/office/powerpoint/2010/main" val="427372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4674" name="Group 2"/>
          <p:cNvGraphicFramePr>
            <a:graphicFrameLocks noGrp="1"/>
          </p:cNvGraphicFramePr>
          <p:nvPr/>
        </p:nvGraphicFramePr>
        <p:xfrm>
          <a:off x="381000" y="990600"/>
          <a:ext cx="8305800" cy="1279680"/>
        </p:xfrm>
        <a:graphic>
          <a:graphicData uri="http://schemas.openxmlformats.org/drawingml/2006/table">
            <a:tbl>
              <a:tblPr/>
              <a:tblGrid>
                <a:gridCol w="592138"/>
                <a:gridCol w="595312"/>
                <a:gridCol w="592138"/>
                <a:gridCol w="593725"/>
                <a:gridCol w="592137"/>
                <a:gridCol w="595313"/>
                <a:gridCol w="592137"/>
                <a:gridCol w="592138"/>
                <a:gridCol w="595312"/>
                <a:gridCol w="592138"/>
                <a:gridCol w="593725"/>
                <a:gridCol w="592137"/>
                <a:gridCol w="595313"/>
                <a:gridCol w="592137"/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84721" name="Group 49"/>
          <p:cNvGraphicFramePr>
            <a:graphicFrameLocks noGrp="1"/>
          </p:cNvGraphicFramePr>
          <p:nvPr/>
        </p:nvGraphicFramePr>
        <p:xfrm>
          <a:off x="381000" y="2590800"/>
          <a:ext cx="8305800" cy="609600"/>
        </p:xfrm>
        <a:graphic>
          <a:graphicData uri="http://schemas.openxmlformats.org/drawingml/2006/table">
            <a:tbl>
              <a:tblPr/>
              <a:tblGrid>
                <a:gridCol w="592138"/>
                <a:gridCol w="595312"/>
                <a:gridCol w="592138"/>
                <a:gridCol w="593725"/>
                <a:gridCol w="592137"/>
                <a:gridCol w="595313"/>
                <a:gridCol w="592137"/>
                <a:gridCol w="592138"/>
                <a:gridCol w="595312"/>
                <a:gridCol w="592138"/>
                <a:gridCol w="593725"/>
                <a:gridCol w="592137"/>
                <a:gridCol w="595313"/>
                <a:gridCol w="592137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84753" name="Group 81"/>
          <p:cNvGraphicFramePr>
            <a:graphicFrameLocks noGrp="1"/>
          </p:cNvGraphicFramePr>
          <p:nvPr/>
        </p:nvGraphicFramePr>
        <p:xfrm>
          <a:off x="381000" y="228600"/>
          <a:ext cx="8229600" cy="533400"/>
        </p:xfrm>
        <a:graphic>
          <a:graphicData uri="http://schemas.openxmlformats.org/drawingml/2006/table">
            <a:tbl>
              <a:tblPr/>
              <a:tblGrid>
                <a:gridCol w="587375"/>
                <a:gridCol w="588963"/>
                <a:gridCol w="587375"/>
                <a:gridCol w="587375"/>
                <a:gridCol w="587375"/>
                <a:gridCol w="588962"/>
                <a:gridCol w="587375"/>
                <a:gridCol w="587375"/>
                <a:gridCol w="588963"/>
                <a:gridCol w="587375"/>
                <a:gridCol w="587375"/>
                <a:gridCol w="587375"/>
                <a:gridCol w="588962"/>
                <a:gridCol w="587375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473" name="Text Box 113"/>
          <p:cNvSpPr txBox="1">
            <a:spLocks noChangeArrowheads="1"/>
          </p:cNvSpPr>
          <p:nvPr/>
        </p:nvSpPr>
        <p:spPr bwMode="auto">
          <a:xfrm>
            <a:off x="381000" y="3505200"/>
            <a:ext cx="79248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cs-CZ" altLang="cs-CZ">
                <a:solidFill>
                  <a:srgbClr val="FF0000"/>
                </a:solidFill>
              </a:rPr>
              <a:t>Index API</a:t>
            </a:r>
            <a:r>
              <a:rPr lang="cs-CZ" altLang="cs-CZ"/>
              <a:t> </a:t>
            </a:r>
          </a:p>
          <a:p>
            <a:pPr>
              <a:spcBef>
                <a:spcPct val="20000"/>
              </a:spcBef>
            </a:pPr>
            <a:r>
              <a:rPr lang="cs-CZ" altLang="cs-CZ"/>
              <a:t>součet prostor </a:t>
            </a:r>
            <a:r>
              <a:rPr lang="cs-CZ" altLang="cs-CZ">
                <a:solidFill>
                  <a:srgbClr val="FF0000"/>
                </a:solidFill>
              </a:rPr>
              <a:t>s plakem</a:t>
            </a:r>
            <a:r>
              <a:rPr lang="cs-CZ" altLang="cs-CZ"/>
              <a:t> </a:t>
            </a:r>
            <a:r>
              <a:rPr lang="cs-CZ" altLang="cs-CZ" b="1"/>
              <a:t>/</a:t>
            </a:r>
            <a:r>
              <a:rPr lang="cs-CZ" altLang="cs-CZ"/>
              <a:t> součet vyšetřených prostor krát 100</a:t>
            </a:r>
            <a:endParaRPr lang="cs-CZ" altLang="cs-CZ"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cs-CZ" altLang="cs-CZ">
                <a:sym typeface="Symbol" pitchFamily="18" charset="2"/>
              </a:rPr>
              <a:t>API   16 </a:t>
            </a:r>
            <a:r>
              <a:rPr lang="cs-CZ" altLang="cs-CZ" b="1"/>
              <a:t>/ </a:t>
            </a:r>
            <a:r>
              <a:rPr lang="cs-CZ" altLang="cs-CZ"/>
              <a:t>28 </a:t>
            </a:r>
            <a:r>
              <a:rPr lang="cs-CZ" altLang="cs-CZ" b="1">
                <a:sym typeface="Symbol" pitchFamily="18" charset="2"/>
              </a:rPr>
              <a:t> </a:t>
            </a:r>
            <a:r>
              <a:rPr lang="cs-CZ" altLang="cs-CZ">
                <a:sym typeface="Symbol" pitchFamily="18" charset="2"/>
              </a:rPr>
              <a:t>100</a:t>
            </a:r>
            <a:r>
              <a:rPr lang="cs-CZ" altLang="cs-CZ"/>
              <a:t> </a:t>
            </a:r>
            <a:r>
              <a:rPr lang="cs-CZ" altLang="cs-CZ">
                <a:sym typeface="Symbol" pitchFamily="18" charset="2"/>
              </a:rPr>
              <a:t></a:t>
            </a:r>
            <a:r>
              <a:rPr lang="cs-CZ" altLang="cs-CZ"/>
              <a:t>  56 </a:t>
            </a:r>
            <a:r>
              <a:rPr lang="cs-CZ" altLang="cs-CZ">
                <a:sym typeface="Symbol" pitchFamily="18" charset="2"/>
              </a:rPr>
              <a:t>%</a:t>
            </a:r>
          </a:p>
          <a:p>
            <a:pPr>
              <a:spcBef>
                <a:spcPct val="5000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5639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Interdentální hygienický index</a:t>
            </a:r>
            <a:r>
              <a:rPr lang="cs-CZ" altLang="cs-CZ" b="1" smtClean="0"/>
              <a:t> </a:t>
            </a:r>
            <a:r>
              <a:rPr lang="cs-CZ" altLang="cs-CZ" smtClean="0">
                <a:solidFill>
                  <a:srgbClr val="FF0000"/>
                </a:solidFill>
              </a:rPr>
              <a:t>HYG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mtClean="0"/>
              <a:t>opačný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součet plošek </a:t>
            </a:r>
            <a:r>
              <a:rPr lang="cs-CZ" altLang="cs-CZ" smtClean="0">
                <a:solidFill>
                  <a:srgbClr val="FF0000"/>
                </a:solidFill>
              </a:rPr>
              <a:t>bez plaku</a:t>
            </a:r>
            <a:r>
              <a:rPr lang="cs-CZ" altLang="cs-CZ" smtClean="0"/>
              <a:t> / součet vyšetřených plošek krát 100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28</a:t>
            </a:r>
            <a:r>
              <a:rPr lang="cs-CZ" altLang="cs-CZ" smtClean="0"/>
              <a:t>/28 </a:t>
            </a:r>
            <a:r>
              <a:rPr lang="cs-CZ" altLang="cs-CZ" b="1" smtClean="0">
                <a:sym typeface="Symbol" pitchFamily="18" charset="2"/>
              </a:rPr>
              <a:t> </a:t>
            </a:r>
            <a:r>
              <a:rPr lang="cs-CZ" altLang="cs-CZ" smtClean="0">
                <a:sym typeface="Symbol" pitchFamily="18" charset="2"/>
              </a:rPr>
              <a:t>100  </a:t>
            </a:r>
            <a:r>
              <a:rPr lang="cs-CZ" altLang="cs-CZ" smtClean="0">
                <a:solidFill>
                  <a:srgbClr val="FF0000"/>
                </a:solidFill>
                <a:sym typeface="Symbol" pitchFamily="18" charset="2"/>
              </a:rPr>
              <a:t>100%</a:t>
            </a:r>
            <a:r>
              <a:rPr lang="cs-CZ" altLang="cs-CZ" smtClean="0">
                <a:sym typeface="Symbol" pitchFamily="18" charset="2"/>
              </a:rPr>
              <a:t>             Výborná OH</a:t>
            </a:r>
          </a:p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0</a:t>
            </a:r>
            <a:r>
              <a:rPr lang="cs-CZ" altLang="cs-CZ" smtClean="0"/>
              <a:t>/28 </a:t>
            </a:r>
            <a:r>
              <a:rPr lang="cs-CZ" altLang="cs-CZ" b="1" smtClean="0">
                <a:sym typeface="Symbol" pitchFamily="18" charset="2"/>
              </a:rPr>
              <a:t> </a:t>
            </a:r>
            <a:r>
              <a:rPr lang="cs-CZ" altLang="cs-CZ" smtClean="0">
                <a:sym typeface="Symbol" pitchFamily="18" charset="2"/>
              </a:rPr>
              <a:t>100  </a:t>
            </a:r>
            <a:r>
              <a:rPr lang="cs-CZ" altLang="cs-CZ" smtClean="0">
                <a:solidFill>
                  <a:srgbClr val="FF0000"/>
                </a:solidFill>
                <a:sym typeface="Symbol" pitchFamily="18" charset="2"/>
              </a:rPr>
              <a:t>0%</a:t>
            </a:r>
            <a:r>
              <a:rPr lang="cs-CZ" altLang="cs-CZ" smtClean="0">
                <a:sym typeface="Symbol" pitchFamily="18" charset="2"/>
              </a:rPr>
              <a:t>                   Malhygiena</a:t>
            </a:r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699328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22" name="Group 2"/>
          <p:cNvGraphicFramePr>
            <a:graphicFrameLocks noGrp="1"/>
          </p:cNvGraphicFramePr>
          <p:nvPr/>
        </p:nvGraphicFramePr>
        <p:xfrm>
          <a:off x="381000" y="990600"/>
          <a:ext cx="8305800" cy="1279680"/>
        </p:xfrm>
        <a:graphic>
          <a:graphicData uri="http://schemas.openxmlformats.org/drawingml/2006/table">
            <a:tbl>
              <a:tblPr/>
              <a:tblGrid>
                <a:gridCol w="592138"/>
                <a:gridCol w="595312"/>
                <a:gridCol w="592138"/>
                <a:gridCol w="593725"/>
                <a:gridCol w="592137"/>
                <a:gridCol w="595313"/>
                <a:gridCol w="592137"/>
                <a:gridCol w="592138"/>
                <a:gridCol w="595312"/>
                <a:gridCol w="592138"/>
                <a:gridCol w="593725"/>
                <a:gridCol w="592137"/>
                <a:gridCol w="595313"/>
                <a:gridCol w="592137"/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</a:p>
                  </a:txBody>
                  <a:tcPr marT="45600" marB="456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86769" name="Group 49"/>
          <p:cNvGraphicFramePr>
            <a:graphicFrameLocks noGrp="1"/>
          </p:cNvGraphicFramePr>
          <p:nvPr/>
        </p:nvGraphicFramePr>
        <p:xfrm>
          <a:off x="381000" y="2590800"/>
          <a:ext cx="8305800" cy="609600"/>
        </p:xfrm>
        <a:graphic>
          <a:graphicData uri="http://schemas.openxmlformats.org/drawingml/2006/table">
            <a:tbl>
              <a:tblPr/>
              <a:tblGrid>
                <a:gridCol w="592138"/>
                <a:gridCol w="595312"/>
                <a:gridCol w="592138"/>
                <a:gridCol w="593725"/>
                <a:gridCol w="592137"/>
                <a:gridCol w="595313"/>
                <a:gridCol w="592137"/>
                <a:gridCol w="592138"/>
                <a:gridCol w="595312"/>
                <a:gridCol w="592138"/>
                <a:gridCol w="593725"/>
                <a:gridCol w="592137"/>
                <a:gridCol w="595313"/>
                <a:gridCol w="592137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86801" name="Group 81"/>
          <p:cNvGraphicFramePr>
            <a:graphicFrameLocks noGrp="1"/>
          </p:cNvGraphicFramePr>
          <p:nvPr/>
        </p:nvGraphicFramePr>
        <p:xfrm>
          <a:off x="381000" y="228600"/>
          <a:ext cx="8229600" cy="533400"/>
        </p:xfrm>
        <a:graphic>
          <a:graphicData uri="http://schemas.openxmlformats.org/drawingml/2006/table">
            <a:tbl>
              <a:tblPr/>
              <a:tblGrid>
                <a:gridCol w="587375"/>
                <a:gridCol w="588963"/>
                <a:gridCol w="587375"/>
                <a:gridCol w="587375"/>
                <a:gridCol w="587375"/>
                <a:gridCol w="588962"/>
                <a:gridCol w="587375"/>
                <a:gridCol w="587375"/>
                <a:gridCol w="588963"/>
                <a:gridCol w="587375"/>
                <a:gridCol w="587375"/>
                <a:gridCol w="587375"/>
                <a:gridCol w="588962"/>
                <a:gridCol w="587375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521" name="Text Box 113"/>
          <p:cNvSpPr txBox="1">
            <a:spLocks noChangeArrowheads="1"/>
          </p:cNvSpPr>
          <p:nvPr/>
        </p:nvSpPr>
        <p:spPr bwMode="auto">
          <a:xfrm>
            <a:off x="381000" y="3505200"/>
            <a:ext cx="79248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cs-CZ" altLang="cs-CZ">
                <a:solidFill>
                  <a:srgbClr val="FF0000"/>
                </a:solidFill>
              </a:rPr>
              <a:t>Index HYG</a:t>
            </a:r>
            <a:endParaRPr lang="cs-CZ" altLang="cs-CZ"/>
          </a:p>
          <a:p>
            <a:pPr>
              <a:spcBef>
                <a:spcPct val="20000"/>
              </a:spcBef>
            </a:pPr>
            <a:r>
              <a:rPr lang="cs-CZ" altLang="cs-CZ"/>
              <a:t>součet plošek </a:t>
            </a:r>
            <a:r>
              <a:rPr lang="cs-CZ" altLang="cs-CZ">
                <a:solidFill>
                  <a:srgbClr val="FF0000"/>
                </a:solidFill>
              </a:rPr>
              <a:t>bez plaku</a:t>
            </a:r>
            <a:r>
              <a:rPr lang="cs-CZ" altLang="cs-CZ"/>
              <a:t> / součet vyšetřených prostor krát 100</a:t>
            </a:r>
          </a:p>
          <a:p>
            <a:pPr>
              <a:spcBef>
                <a:spcPct val="20000"/>
              </a:spcBef>
            </a:pPr>
            <a:r>
              <a:rPr lang="cs-CZ" altLang="cs-CZ">
                <a:sym typeface="Symbol" pitchFamily="18" charset="2"/>
              </a:rPr>
              <a:t>API   12 </a:t>
            </a:r>
            <a:r>
              <a:rPr lang="cs-CZ" altLang="cs-CZ" b="1"/>
              <a:t>/ </a:t>
            </a:r>
            <a:r>
              <a:rPr lang="cs-CZ" altLang="cs-CZ"/>
              <a:t>28 </a:t>
            </a:r>
            <a:r>
              <a:rPr lang="cs-CZ" altLang="cs-CZ" b="1">
                <a:sym typeface="Symbol" pitchFamily="18" charset="2"/>
              </a:rPr>
              <a:t> </a:t>
            </a:r>
            <a:r>
              <a:rPr lang="cs-CZ" altLang="cs-CZ">
                <a:sym typeface="Symbol" pitchFamily="18" charset="2"/>
              </a:rPr>
              <a:t>100</a:t>
            </a:r>
            <a:r>
              <a:rPr lang="cs-CZ" altLang="cs-CZ"/>
              <a:t> </a:t>
            </a:r>
            <a:r>
              <a:rPr lang="cs-CZ" altLang="cs-CZ">
                <a:sym typeface="Symbol" pitchFamily="18" charset="2"/>
              </a:rPr>
              <a:t></a:t>
            </a:r>
            <a:r>
              <a:rPr lang="cs-CZ" altLang="cs-CZ"/>
              <a:t>  44 </a:t>
            </a:r>
            <a:r>
              <a:rPr lang="cs-CZ" altLang="cs-CZ">
                <a:sym typeface="Symbol" pitchFamily="18" charset="2"/>
              </a:rPr>
              <a:t>%</a:t>
            </a:r>
          </a:p>
          <a:p>
            <a:pPr>
              <a:spcBef>
                <a:spcPct val="5000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1646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374297"/>
              </p:ext>
            </p:extLst>
          </p:nvPr>
        </p:nvGraphicFramePr>
        <p:xfrm>
          <a:off x="171195" y="1124744"/>
          <a:ext cx="8712968" cy="3735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44631"/>
                <a:gridCol w="1968337"/>
              </a:tblGrid>
              <a:tr h="7016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effectLst/>
                        </a:rPr>
                        <a:t>1/ </a:t>
                      </a:r>
                      <a:r>
                        <a:rPr lang="cs-CZ" sz="1600" dirty="0" smtClean="0">
                          <a:effectLst/>
                        </a:rPr>
                        <a:t> u </a:t>
                      </a:r>
                      <a:r>
                        <a:rPr lang="cs-CZ" sz="1600" dirty="0">
                          <a:effectLst/>
                        </a:rPr>
                        <a:t>všech </a:t>
                      </a:r>
                      <a:r>
                        <a:rPr lang="cs-CZ" sz="1600" dirty="0" smtClean="0">
                          <a:effectLst/>
                        </a:rPr>
                        <a:t>distálních aproximálních molárů míst </a:t>
                      </a:r>
                      <a:r>
                        <a:rPr lang="cs-CZ" sz="1600" dirty="0">
                          <a:effectLst/>
                        </a:rPr>
                        <a:t>je </a:t>
                      </a:r>
                      <a:r>
                        <a:rPr lang="cs-CZ" sz="1600" dirty="0" smtClean="0">
                          <a:effectLst/>
                        </a:rPr>
                        <a:t>plak, ostatní místa jsou bez plaku</a:t>
                      </a:r>
                      <a:endParaRPr lang="cs-CZ" sz="16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8/28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API  28,5 %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46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2/ </a:t>
                      </a:r>
                      <a:r>
                        <a:rPr lang="cs-CZ" sz="1600" dirty="0" smtClean="0">
                          <a:effectLst/>
                        </a:rPr>
                        <a:t> u </a:t>
                      </a:r>
                      <a:r>
                        <a:rPr lang="cs-CZ" sz="1600" dirty="0">
                          <a:effectLst/>
                        </a:rPr>
                        <a:t>všech distálních aproximálních míst řezáků a špičáků je plak, ostatní místa jsou bez plaku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12/28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API  42,8  %</a:t>
                      </a:r>
                      <a:endParaRPr lang="cs-CZ" sz="16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46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3/ </a:t>
                      </a:r>
                      <a:r>
                        <a:rPr lang="cs-CZ" sz="1600" dirty="0" smtClean="0">
                          <a:effectLst/>
                        </a:rPr>
                        <a:t> u </a:t>
                      </a:r>
                      <a:r>
                        <a:rPr lang="cs-CZ" sz="1600" dirty="0">
                          <a:effectLst/>
                        </a:rPr>
                        <a:t>všech distálních aproximálních míst premolárů a molárů je plak, ostatní místa jsou bez plaku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6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16/28</a:t>
                      </a:r>
                      <a:endParaRPr lang="cs-CZ" sz="16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600" b="1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API  57,1 %</a:t>
                      </a:r>
                      <a:endParaRPr lang="cs-CZ" sz="16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114214"/>
              </p:ext>
            </p:extLst>
          </p:nvPr>
        </p:nvGraphicFramePr>
        <p:xfrm>
          <a:off x="192155" y="5157192"/>
          <a:ext cx="8640960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96744"/>
                <a:gridCol w="1944216"/>
              </a:tblGrid>
              <a:tr h="1368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4/ </a:t>
                      </a:r>
                      <a:r>
                        <a:rPr lang="cs-CZ" sz="1600" dirty="0" smtClean="0">
                          <a:effectLst/>
                        </a:rPr>
                        <a:t> u </a:t>
                      </a:r>
                      <a:r>
                        <a:rPr lang="cs-CZ" sz="1600" dirty="0">
                          <a:effectLst/>
                        </a:rPr>
                        <a:t>všech distálních aproximálních míst premolárů a molárů je plak, </a:t>
                      </a:r>
                      <a:r>
                        <a:rPr lang="cs-CZ" sz="1600" dirty="0" smtClean="0">
                          <a:effectLst/>
                        </a:rPr>
                        <a:t>ostatní </a:t>
                      </a:r>
                      <a:r>
                        <a:rPr lang="cs-CZ" sz="1600" dirty="0">
                          <a:effectLst/>
                        </a:rPr>
                        <a:t>místa jsou bez plaku. Chybí 3. a 2. moláry a 1. premoláry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r>
                        <a:rPr lang="cs-CZ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8/20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API  </a:t>
                      </a:r>
                      <a:r>
                        <a:rPr lang="cs-CZ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 </a:t>
                      </a:r>
                      <a:r>
                        <a:rPr lang="cs-CZ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  <a:endParaRPr lang="cs-CZ" sz="16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260648"/>
            <a:ext cx="864096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Jaké je API, pokud jsou všechny zuby přítomné? 			     	</a:t>
            </a:r>
            <a:endParaRPr kumimoji="0" lang="cs-CZ" altLang="cs-CZ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dirty="0"/>
              <a:t>API   místa s </a:t>
            </a:r>
            <a:r>
              <a:rPr lang="cs-CZ" sz="2000" dirty="0" smtClean="0"/>
              <a:t>plakem/počet hodnocených </a:t>
            </a:r>
            <a:r>
              <a:rPr lang="cs-CZ" sz="2000" dirty="0"/>
              <a:t>míst celkem krát 100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400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17"/>
            <a:ext cx="9144000" cy="662473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63688" y="1268760"/>
            <a:ext cx="15841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 ∕  </a:t>
            </a:r>
            <a:r>
              <a:rPr lang="cs-CZ" sz="2800" dirty="0">
                <a:solidFill>
                  <a:schemeClr val="bg1"/>
                </a:solidFill>
              </a:rPr>
              <a:t>+  +  </a:t>
            </a:r>
            <a:r>
              <a:rPr lang="cs-CZ" sz="2800" dirty="0" smtClean="0">
                <a:solidFill>
                  <a:schemeClr val="bg1"/>
                </a:solidFill>
              </a:rPr>
              <a:t>∕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619673" y="131946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</a:t>
            </a:r>
            <a:r>
              <a:rPr lang="cs-CZ" sz="2400" dirty="0" smtClean="0"/>
              <a:t>∕    +    +     ∕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6084168" y="1530370"/>
            <a:ext cx="165618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084168" y="4437112"/>
            <a:ext cx="165618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619673" y="4437112"/>
            <a:ext cx="165618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6084168" y="4306307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</a:t>
            </a:r>
            <a:r>
              <a:rPr lang="cs-CZ" sz="2400" dirty="0" smtClean="0"/>
              <a:t>∕    +    +     ∕</a:t>
            </a:r>
            <a:endParaRPr lang="cs-CZ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583669" y="4306307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</a:t>
            </a:r>
            <a:r>
              <a:rPr lang="cs-CZ" sz="2400" dirty="0" smtClean="0"/>
              <a:t>∕    +    +     ∕</a:t>
            </a:r>
            <a:endParaRPr lang="cs-CZ" sz="2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033797" y="131946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</a:t>
            </a:r>
            <a:r>
              <a:rPr lang="cs-CZ" sz="2400" dirty="0" smtClean="0"/>
              <a:t>∕    +    +     ∕</a:t>
            </a:r>
            <a:endParaRPr lang="cs-CZ" sz="2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07504" y="332656"/>
            <a:ext cx="27003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  Index API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7101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28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180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řetížení1"/>
          <p:cNvPicPr>
            <a:picLocks noChangeAspect="1" noChangeArrowheads="1"/>
          </p:cNvPicPr>
          <p:nvPr/>
        </p:nvPicPr>
        <p:blipFill rotWithShape="1"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0" r="8746"/>
          <a:stretch/>
        </p:blipFill>
        <p:spPr>
          <a:xfrm>
            <a:off x="6012160" y="305136"/>
            <a:ext cx="2880320" cy="629221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Freeform 8"/>
          <p:cNvSpPr>
            <a:spLocks/>
          </p:cNvSpPr>
          <p:nvPr/>
        </p:nvSpPr>
        <p:spPr bwMode="auto">
          <a:xfrm>
            <a:off x="6015339" y="3917305"/>
            <a:ext cx="936104" cy="409860"/>
          </a:xfrm>
          <a:custGeom>
            <a:avLst/>
            <a:gdLst>
              <a:gd name="T0" fmla="*/ 0 w 453"/>
              <a:gd name="T1" fmla="*/ 2147483647 h 279"/>
              <a:gd name="T2" fmla="*/ 2147483647 w 453"/>
              <a:gd name="T3" fmla="*/ 2147483647 h 279"/>
              <a:gd name="T4" fmla="*/ 2147483647 w 453"/>
              <a:gd name="T5" fmla="*/ 2147483647 h 279"/>
              <a:gd name="T6" fmla="*/ 2147483647 w 453"/>
              <a:gd name="T7" fmla="*/ 2147483647 h 279"/>
              <a:gd name="T8" fmla="*/ 2147483647 w 453"/>
              <a:gd name="T9" fmla="*/ 2147483647 h 279"/>
              <a:gd name="T10" fmla="*/ 2147483647 w 453"/>
              <a:gd name="T11" fmla="*/ 2147483647 h 279"/>
              <a:gd name="T12" fmla="*/ 2147483647 w 453"/>
              <a:gd name="T13" fmla="*/ 2147483647 h 279"/>
              <a:gd name="T14" fmla="*/ 2147483647 w 453"/>
              <a:gd name="T15" fmla="*/ 2147483647 h 279"/>
              <a:gd name="T16" fmla="*/ 2147483647 w 453"/>
              <a:gd name="T17" fmla="*/ 2147483647 h 2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53" h="279">
                <a:moveTo>
                  <a:pt x="0" y="233"/>
                </a:moveTo>
                <a:cubicBezTo>
                  <a:pt x="33" y="161"/>
                  <a:pt x="67" y="89"/>
                  <a:pt x="90" y="52"/>
                </a:cubicBezTo>
                <a:cubicBezTo>
                  <a:pt x="113" y="15"/>
                  <a:pt x="113" y="14"/>
                  <a:pt x="136" y="7"/>
                </a:cubicBezTo>
                <a:cubicBezTo>
                  <a:pt x="159" y="0"/>
                  <a:pt x="203" y="0"/>
                  <a:pt x="226" y="7"/>
                </a:cubicBezTo>
                <a:cubicBezTo>
                  <a:pt x="249" y="14"/>
                  <a:pt x="257" y="37"/>
                  <a:pt x="272" y="52"/>
                </a:cubicBezTo>
                <a:cubicBezTo>
                  <a:pt x="287" y="67"/>
                  <a:pt x="302" y="82"/>
                  <a:pt x="317" y="97"/>
                </a:cubicBezTo>
                <a:cubicBezTo>
                  <a:pt x="332" y="112"/>
                  <a:pt x="347" y="120"/>
                  <a:pt x="362" y="143"/>
                </a:cubicBezTo>
                <a:cubicBezTo>
                  <a:pt x="377" y="166"/>
                  <a:pt x="393" y="210"/>
                  <a:pt x="408" y="233"/>
                </a:cubicBezTo>
                <a:cubicBezTo>
                  <a:pt x="423" y="256"/>
                  <a:pt x="446" y="271"/>
                  <a:pt x="453" y="279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8316416" y="3948267"/>
            <a:ext cx="864096" cy="462390"/>
          </a:xfrm>
          <a:custGeom>
            <a:avLst/>
            <a:gdLst>
              <a:gd name="T0" fmla="*/ 0 w 453"/>
              <a:gd name="T1" fmla="*/ 2147483647 h 279"/>
              <a:gd name="T2" fmla="*/ 2147483647 w 453"/>
              <a:gd name="T3" fmla="*/ 2147483647 h 279"/>
              <a:gd name="T4" fmla="*/ 2147483647 w 453"/>
              <a:gd name="T5" fmla="*/ 2147483647 h 279"/>
              <a:gd name="T6" fmla="*/ 2147483647 w 453"/>
              <a:gd name="T7" fmla="*/ 2147483647 h 279"/>
              <a:gd name="T8" fmla="*/ 2147483647 w 453"/>
              <a:gd name="T9" fmla="*/ 2147483647 h 279"/>
              <a:gd name="T10" fmla="*/ 2147483647 w 453"/>
              <a:gd name="T11" fmla="*/ 2147483647 h 279"/>
              <a:gd name="T12" fmla="*/ 2147483647 w 453"/>
              <a:gd name="T13" fmla="*/ 2147483647 h 279"/>
              <a:gd name="T14" fmla="*/ 2147483647 w 453"/>
              <a:gd name="T15" fmla="*/ 2147483647 h 279"/>
              <a:gd name="T16" fmla="*/ 2147483647 w 453"/>
              <a:gd name="T17" fmla="*/ 2147483647 h 2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53" h="279">
                <a:moveTo>
                  <a:pt x="0" y="233"/>
                </a:moveTo>
                <a:cubicBezTo>
                  <a:pt x="33" y="161"/>
                  <a:pt x="67" y="89"/>
                  <a:pt x="90" y="52"/>
                </a:cubicBezTo>
                <a:cubicBezTo>
                  <a:pt x="113" y="15"/>
                  <a:pt x="113" y="14"/>
                  <a:pt x="136" y="7"/>
                </a:cubicBezTo>
                <a:cubicBezTo>
                  <a:pt x="159" y="0"/>
                  <a:pt x="203" y="0"/>
                  <a:pt x="226" y="7"/>
                </a:cubicBezTo>
                <a:cubicBezTo>
                  <a:pt x="249" y="14"/>
                  <a:pt x="257" y="37"/>
                  <a:pt x="272" y="52"/>
                </a:cubicBezTo>
                <a:cubicBezTo>
                  <a:pt x="287" y="67"/>
                  <a:pt x="302" y="82"/>
                  <a:pt x="317" y="97"/>
                </a:cubicBezTo>
                <a:cubicBezTo>
                  <a:pt x="332" y="112"/>
                  <a:pt x="347" y="120"/>
                  <a:pt x="362" y="143"/>
                </a:cubicBezTo>
                <a:cubicBezTo>
                  <a:pt x="377" y="166"/>
                  <a:pt x="393" y="210"/>
                  <a:pt x="408" y="233"/>
                </a:cubicBezTo>
                <a:cubicBezTo>
                  <a:pt x="423" y="256"/>
                  <a:pt x="446" y="271"/>
                  <a:pt x="453" y="279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8" t="2799" r="15461" b="6020"/>
          <a:stretch/>
        </p:blipFill>
        <p:spPr>
          <a:xfrm>
            <a:off x="2490428" y="1095225"/>
            <a:ext cx="3299048" cy="544704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059832" y="191901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CPITN O</a:t>
            </a:r>
            <a:endParaRPr lang="cs-CZ" sz="3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005099" y="260557"/>
            <a:ext cx="290716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 CPITN O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23528" y="224894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CPITN O</a:t>
            </a:r>
            <a:endParaRPr lang="cs-CZ" sz="32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23528" y="1628800"/>
            <a:ext cx="237626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- nekrvácí</a:t>
            </a:r>
          </a:p>
          <a:p>
            <a:pPr marL="342900" indent="-342900">
              <a:buFontTx/>
              <a:buChar char="-"/>
            </a:pPr>
            <a:endParaRPr lang="cs-CZ" sz="2400" dirty="0" smtClean="0"/>
          </a:p>
          <a:p>
            <a:r>
              <a:rPr lang="cs-CZ" sz="2400" dirty="0" smtClean="0"/>
              <a:t>- není kámen</a:t>
            </a:r>
          </a:p>
          <a:p>
            <a:pPr marL="342900" indent="-342900">
              <a:buFontTx/>
              <a:buChar char="-"/>
            </a:pPr>
            <a:endParaRPr lang="cs-CZ" sz="2400" dirty="0" smtClean="0"/>
          </a:p>
          <a:p>
            <a:r>
              <a:rPr lang="cs-CZ" sz="2400" dirty="0" smtClean="0"/>
              <a:t>- sondáž je do                               3,5 mm bez této hodnoty, </a:t>
            </a:r>
          </a:p>
          <a:p>
            <a:r>
              <a:rPr lang="cs-CZ" sz="2400" dirty="0" smtClean="0"/>
              <a:t>takže sondáž může být </a:t>
            </a:r>
          </a:p>
          <a:p>
            <a:r>
              <a:rPr lang="cs-CZ" sz="2400" dirty="0" smtClean="0"/>
              <a:t>0.5 mm /1 mm                        2 mm /3 </a:t>
            </a:r>
            <a:r>
              <a:rPr lang="cs-CZ" sz="2400" dirty="0"/>
              <a:t>mm</a:t>
            </a:r>
          </a:p>
          <a:p>
            <a:endParaRPr lang="cs-CZ" sz="2000" dirty="0"/>
          </a:p>
          <a:p>
            <a:endParaRPr lang="cs-CZ" sz="2000" dirty="0"/>
          </a:p>
          <a:p>
            <a:pPr marL="342900" indent="-342900">
              <a:buFontTx/>
              <a:buChar char="-"/>
            </a:pPr>
            <a:endParaRPr lang="cs-CZ" sz="2000" b="1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13594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Náhradní praktikum pro 2. roč. preventivní zubní lékařství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r>
              <a:rPr lang="cs-CZ" dirty="0"/>
              <a:t>Měkké </a:t>
            </a:r>
            <a:r>
              <a:rPr lang="cs-CZ" dirty="0" smtClean="0"/>
              <a:t>tkáně – sliznice, gingiva</a:t>
            </a:r>
          </a:p>
          <a:p>
            <a:r>
              <a:rPr lang="cs-CZ" dirty="0" smtClean="0"/>
              <a:t>Indexy – PBI, API, CPITN, BOP</a:t>
            </a:r>
          </a:p>
          <a:p>
            <a:r>
              <a:rPr lang="cs-CZ" dirty="0" smtClean="0"/>
              <a:t>Ústní hygiena</a:t>
            </a:r>
          </a:p>
          <a:p>
            <a:r>
              <a:rPr lang="cs-CZ" dirty="0" smtClean="0"/>
              <a:t>Parodontologické instrumentárium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05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3" t="18560" r="22995" b="11194"/>
          <a:stretch/>
        </p:blipFill>
        <p:spPr bwMode="auto">
          <a:xfrm>
            <a:off x="6177673" y="1977310"/>
            <a:ext cx="2800206" cy="4104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773257" y="2725498"/>
            <a:ext cx="1071874" cy="3439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3" t="18560" r="22995" b="11194"/>
          <a:stretch/>
        </p:blipFill>
        <p:spPr bwMode="auto">
          <a:xfrm>
            <a:off x="3464878" y="1956835"/>
            <a:ext cx="2844316" cy="4104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3203848" y="2854879"/>
            <a:ext cx="855850" cy="3168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2" name="Volný tvar 11"/>
          <p:cNvSpPr/>
          <p:nvPr/>
        </p:nvSpPr>
        <p:spPr>
          <a:xfrm>
            <a:off x="3631773" y="4315284"/>
            <a:ext cx="986373" cy="1613621"/>
          </a:xfrm>
          <a:custGeom>
            <a:avLst/>
            <a:gdLst>
              <a:gd name="connsiteX0" fmla="*/ 0 w 1306286"/>
              <a:gd name="connsiteY0" fmla="*/ 500743 h 1937657"/>
              <a:gd name="connsiteX1" fmla="*/ 32657 w 1306286"/>
              <a:gd name="connsiteY1" fmla="*/ 446314 h 1937657"/>
              <a:gd name="connsiteX2" fmla="*/ 43543 w 1306286"/>
              <a:gd name="connsiteY2" fmla="*/ 413657 h 1937657"/>
              <a:gd name="connsiteX3" fmla="*/ 87086 w 1306286"/>
              <a:gd name="connsiteY3" fmla="*/ 348343 h 1937657"/>
              <a:gd name="connsiteX4" fmla="*/ 108857 w 1306286"/>
              <a:gd name="connsiteY4" fmla="*/ 283028 h 1937657"/>
              <a:gd name="connsiteX5" fmla="*/ 152400 w 1306286"/>
              <a:gd name="connsiteY5" fmla="*/ 228600 h 1937657"/>
              <a:gd name="connsiteX6" fmla="*/ 174171 w 1306286"/>
              <a:gd name="connsiteY6" fmla="*/ 195943 h 1937657"/>
              <a:gd name="connsiteX7" fmla="*/ 195943 w 1306286"/>
              <a:gd name="connsiteY7" fmla="*/ 174171 h 1937657"/>
              <a:gd name="connsiteX8" fmla="*/ 217714 w 1306286"/>
              <a:gd name="connsiteY8" fmla="*/ 141514 h 1937657"/>
              <a:gd name="connsiteX9" fmla="*/ 228600 w 1306286"/>
              <a:gd name="connsiteY9" fmla="*/ 108857 h 1937657"/>
              <a:gd name="connsiteX10" fmla="*/ 261257 w 1306286"/>
              <a:gd name="connsiteY10" fmla="*/ 87086 h 1937657"/>
              <a:gd name="connsiteX11" fmla="*/ 304800 w 1306286"/>
              <a:gd name="connsiteY11" fmla="*/ 43543 h 1937657"/>
              <a:gd name="connsiteX12" fmla="*/ 370114 w 1306286"/>
              <a:gd name="connsiteY12" fmla="*/ 10886 h 1937657"/>
              <a:gd name="connsiteX13" fmla="*/ 402771 w 1306286"/>
              <a:gd name="connsiteY13" fmla="*/ 0 h 1937657"/>
              <a:gd name="connsiteX14" fmla="*/ 566057 w 1306286"/>
              <a:gd name="connsiteY14" fmla="*/ 10886 h 1937657"/>
              <a:gd name="connsiteX15" fmla="*/ 631371 w 1306286"/>
              <a:gd name="connsiteY15" fmla="*/ 32657 h 1937657"/>
              <a:gd name="connsiteX16" fmla="*/ 718457 w 1306286"/>
              <a:gd name="connsiteY16" fmla="*/ 97971 h 1937657"/>
              <a:gd name="connsiteX17" fmla="*/ 751114 w 1306286"/>
              <a:gd name="connsiteY17" fmla="*/ 119743 h 1937657"/>
              <a:gd name="connsiteX18" fmla="*/ 794657 w 1306286"/>
              <a:gd name="connsiteY18" fmla="*/ 163286 h 1937657"/>
              <a:gd name="connsiteX19" fmla="*/ 849086 w 1306286"/>
              <a:gd name="connsiteY19" fmla="*/ 206828 h 1937657"/>
              <a:gd name="connsiteX20" fmla="*/ 881743 w 1306286"/>
              <a:gd name="connsiteY20" fmla="*/ 261257 h 1937657"/>
              <a:gd name="connsiteX21" fmla="*/ 892628 w 1306286"/>
              <a:gd name="connsiteY21" fmla="*/ 293914 h 1937657"/>
              <a:gd name="connsiteX22" fmla="*/ 914400 w 1306286"/>
              <a:gd name="connsiteY22" fmla="*/ 326571 h 1937657"/>
              <a:gd name="connsiteX23" fmla="*/ 936171 w 1306286"/>
              <a:gd name="connsiteY23" fmla="*/ 555171 h 1937657"/>
              <a:gd name="connsiteX24" fmla="*/ 947057 w 1306286"/>
              <a:gd name="connsiteY24" fmla="*/ 631371 h 1937657"/>
              <a:gd name="connsiteX25" fmla="*/ 968828 w 1306286"/>
              <a:gd name="connsiteY25" fmla="*/ 794657 h 1937657"/>
              <a:gd name="connsiteX26" fmla="*/ 1001486 w 1306286"/>
              <a:gd name="connsiteY26" fmla="*/ 1175657 h 1937657"/>
              <a:gd name="connsiteX27" fmla="*/ 1012371 w 1306286"/>
              <a:gd name="connsiteY27" fmla="*/ 1306286 h 1937657"/>
              <a:gd name="connsiteX28" fmla="*/ 1034143 w 1306286"/>
              <a:gd name="connsiteY28" fmla="*/ 1404257 h 1937657"/>
              <a:gd name="connsiteX29" fmla="*/ 1045028 w 1306286"/>
              <a:gd name="connsiteY29" fmla="*/ 1567543 h 1937657"/>
              <a:gd name="connsiteX30" fmla="*/ 1066800 w 1306286"/>
              <a:gd name="connsiteY30" fmla="*/ 1654628 h 1937657"/>
              <a:gd name="connsiteX31" fmla="*/ 1077686 w 1306286"/>
              <a:gd name="connsiteY31" fmla="*/ 1741714 h 1937657"/>
              <a:gd name="connsiteX32" fmla="*/ 1099457 w 1306286"/>
              <a:gd name="connsiteY32" fmla="*/ 1763486 h 1937657"/>
              <a:gd name="connsiteX33" fmla="*/ 1110343 w 1306286"/>
              <a:gd name="connsiteY33" fmla="*/ 1817914 h 1937657"/>
              <a:gd name="connsiteX34" fmla="*/ 1121228 w 1306286"/>
              <a:gd name="connsiteY34" fmla="*/ 1850571 h 1937657"/>
              <a:gd name="connsiteX35" fmla="*/ 1186543 w 1306286"/>
              <a:gd name="connsiteY35" fmla="*/ 1894114 h 1937657"/>
              <a:gd name="connsiteX36" fmla="*/ 1230086 w 1306286"/>
              <a:gd name="connsiteY36" fmla="*/ 1937657 h 1937657"/>
              <a:gd name="connsiteX37" fmla="*/ 1306286 w 1306286"/>
              <a:gd name="connsiteY37" fmla="*/ 1905000 h 1937657"/>
              <a:gd name="connsiteX38" fmla="*/ 1284514 w 1306286"/>
              <a:gd name="connsiteY38" fmla="*/ 1883228 h 1937657"/>
              <a:gd name="connsiteX39" fmla="*/ 1284514 w 1306286"/>
              <a:gd name="connsiteY39" fmla="*/ 1861457 h 193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306286" h="1937657">
                <a:moveTo>
                  <a:pt x="0" y="500743"/>
                </a:moveTo>
                <a:cubicBezTo>
                  <a:pt x="10886" y="482600"/>
                  <a:pt x="23195" y="465238"/>
                  <a:pt x="32657" y="446314"/>
                </a:cubicBezTo>
                <a:cubicBezTo>
                  <a:pt x="37789" y="436051"/>
                  <a:pt x="37970" y="423688"/>
                  <a:pt x="43543" y="413657"/>
                </a:cubicBezTo>
                <a:cubicBezTo>
                  <a:pt x="56250" y="390784"/>
                  <a:pt x="87086" y="348343"/>
                  <a:pt x="87086" y="348343"/>
                </a:cubicBezTo>
                <a:cubicBezTo>
                  <a:pt x="94343" y="326571"/>
                  <a:pt x="96127" y="302123"/>
                  <a:pt x="108857" y="283028"/>
                </a:cubicBezTo>
                <a:cubicBezTo>
                  <a:pt x="175866" y="182514"/>
                  <a:pt x="90355" y="306155"/>
                  <a:pt x="152400" y="228600"/>
                </a:cubicBezTo>
                <a:cubicBezTo>
                  <a:pt x="160573" y="218384"/>
                  <a:pt x="165998" y="206159"/>
                  <a:pt x="174171" y="195943"/>
                </a:cubicBezTo>
                <a:cubicBezTo>
                  <a:pt x="180582" y="187929"/>
                  <a:pt x="189532" y="182185"/>
                  <a:pt x="195943" y="174171"/>
                </a:cubicBezTo>
                <a:cubicBezTo>
                  <a:pt x="204116" y="163955"/>
                  <a:pt x="211863" y="153216"/>
                  <a:pt x="217714" y="141514"/>
                </a:cubicBezTo>
                <a:cubicBezTo>
                  <a:pt x="222846" y="131251"/>
                  <a:pt x="221432" y="117817"/>
                  <a:pt x="228600" y="108857"/>
                </a:cubicBezTo>
                <a:cubicBezTo>
                  <a:pt x="236773" y="98641"/>
                  <a:pt x="251324" y="95600"/>
                  <a:pt x="261257" y="87086"/>
                </a:cubicBezTo>
                <a:cubicBezTo>
                  <a:pt x="276842" y="73728"/>
                  <a:pt x="285327" y="50034"/>
                  <a:pt x="304800" y="43543"/>
                </a:cubicBezTo>
                <a:cubicBezTo>
                  <a:pt x="386884" y="16181"/>
                  <a:pt x="285705" y="53090"/>
                  <a:pt x="370114" y="10886"/>
                </a:cubicBezTo>
                <a:cubicBezTo>
                  <a:pt x="380377" y="5754"/>
                  <a:pt x="391885" y="3629"/>
                  <a:pt x="402771" y="0"/>
                </a:cubicBezTo>
                <a:cubicBezTo>
                  <a:pt x="457200" y="3629"/>
                  <a:pt x="512056" y="3172"/>
                  <a:pt x="566057" y="10886"/>
                </a:cubicBezTo>
                <a:cubicBezTo>
                  <a:pt x="588775" y="14131"/>
                  <a:pt x="631371" y="32657"/>
                  <a:pt x="631371" y="32657"/>
                </a:cubicBezTo>
                <a:cubicBezTo>
                  <a:pt x="671646" y="72930"/>
                  <a:pt x="644602" y="48734"/>
                  <a:pt x="718457" y="97971"/>
                </a:cubicBezTo>
                <a:cubicBezTo>
                  <a:pt x="729343" y="105228"/>
                  <a:pt x="741863" y="110492"/>
                  <a:pt x="751114" y="119743"/>
                </a:cubicBezTo>
                <a:cubicBezTo>
                  <a:pt x="765628" y="134257"/>
                  <a:pt x="777578" y="151900"/>
                  <a:pt x="794657" y="163286"/>
                </a:cubicBezTo>
                <a:cubicBezTo>
                  <a:pt x="835854" y="190750"/>
                  <a:pt x="818063" y="175806"/>
                  <a:pt x="849086" y="206828"/>
                </a:cubicBezTo>
                <a:cubicBezTo>
                  <a:pt x="879921" y="299340"/>
                  <a:pt x="836916" y="186546"/>
                  <a:pt x="881743" y="261257"/>
                </a:cubicBezTo>
                <a:cubicBezTo>
                  <a:pt x="887647" y="271096"/>
                  <a:pt x="887496" y="283651"/>
                  <a:pt x="892628" y="293914"/>
                </a:cubicBezTo>
                <a:cubicBezTo>
                  <a:pt x="898479" y="305616"/>
                  <a:pt x="907143" y="315685"/>
                  <a:pt x="914400" y="326571"/>
                </a:cubicBezTo>
                <a:cubicBezTo>
                  <a:pt x="939346" y="451297"/>
                  <a:pt x="915796" y="320855"/>
                  <a:pt x="936171" y="555171"/>
                </a:cubicBezTo>
                <a:cubicBezTo>
                  <a:pt x="938394" y="580732"/>
                  <a:pt x="944059" y="605889"/>
                  <a:pt x="947057" y="631371"/>
                </a:cubicBezTo>
                <a:cubicBezTo>
                  <a:pt x="965239" y="785917"/>
                  <a:pt x="948024" y="690629"/>
                  <a:pt x="968828" y="794657"/>
                </a:cubicBezTo>
                <a:cubicBezTo>
                  <a:pt x="988942" y="1056128"/>
                  <a:pt x="970213" y="821224"/>
                  <a:pt x="1001486" y="1175657"/>
                </a:cubicBezTo>
                <a:cubicBezTo>
                  <a:pt x="1005326" y="1219182"/>
                  <a:pt x="1003802" y="1263441"/>
                  <a:pt x="1012371" y="1306286"/>
                </a:cubicBezTo>
                <a:cubicBezTo>
                  <a:pt x="1026191" y="1375384"/>
                  <a:pt x="1018770" y="1342764"/>
                  <a:pt x="1034143" y="1404257"/>
                </a:cubicBezTo>
                <a:cubicBezTo>
                  <a:pt x="1037771" y="1458686"/>
                  <a:pt x="1037973" y="1513452"/>
                  <a:pt x="1045028" y="1567543"/>
                </a:cubicBezTo>
                <a:cubicBezTo>
                  <a:pt x="1048898" y="1597213"/>
                  <a:pt x="1066800" y="1654628"/>
                  <a:pt x="1066800" y="1654628"/>
                </a:cubicBezTo>
                <a:cubicBezTo>
                  <a:pt x="1070429" y="1683657"/>
                  <a:pt x="1069280" y="1713693"/>
                  <a:pt x="1077686" y="1741714"/>
                </a:cubicBezTo>
                <a:cubicBezTo>
                  <a:pt x="1080635" y="1751544"/>
                  <a:pt x="1095414" y="1754053"/>
                  <a:pt x="1099457" y="1763486"/>
                </a:cubicBezTo>
                <a:cubicBezTo>
                  <a:pt x="1106745" y="1780492"/>
                  <a:pt x="1105856" y="1799964"/>
                  <a:pt x="1110343" y="1817914"/>
                </a:cubicBezTo>
                <a:cubicBezTo>
                  <a:pt x="1113126" y="1829046"/>
                  <a:pt x="1113114" y="1842457"/>
                  <a:pt x="1121228" y="1850571"/>
                </a:cubicBezTo>
                <a:cubicBezTo>
                  <a:pt x="1139730" y="1869073"/>
                  <a:pt x="1168041" y="1875612"/>
                  <a:pt x="1186543" y="1894114"/>
                </a:cubicBezTo>
                <a:lnTo>
                  <a:pt x="1230086" y="1937657"/>
                </a:lnTo>
                <a:cubicBezTo>
                  <a:pt x="1231743" y="1937326"/>
                  <a:pt x="1306286" y="1932882"/>
                  <a:pt x="1306286" y="1905000"/>
                </a:cubicBezTo>
                <a:cubicBezTo>
                  <a:pt x="1306286" y="1894737"/>
                  <a:pt x="1289104" y="1892408"/>
                  <a:pt x="1284514" y="1883228"/>
                </a:cubicBezTo>
                <a:cubicBezTo>
                  <a:pt x="1281269" y="1876737"/>
                  <a:pt x="1284514" y="1868714"/>
                  <a:pt x="1284514" y="186145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6541784" y="4891350"/>
            <a:ext cx="766226" cy="1037555"/>
          </a:xfrm>
          <a:custGeom>
            <a:avLst/>
            <a:gdLst>
              <a:gd name="connsiteX0" fmla="*/ 0 w 1306286"/>
              <a:gd name="connsiteY0" fmla="*/ 500743 h 1937657"/>
              <a:gd name="connsiteX1" fmla="*/ 32657 w 1306286"/>
              <a:gd name="connsiteY1" fmla="*/ 446314 h 1937657"/>
              <a:gd name="connsiteX2" fmla="*/ 43543 w 1306286"/>
              <a:gd name="connsiteY2" fmla="*/ 413657 h 1937657"/>
              <a:gd name="connsiteX3" fmla="*/ 87086 w 1306286"/>
              <a:gd name="connsiteY3" fmla="*/ 348343 h 1937657"/>
              <a:gd name="connsiteX4" fmla="*/ 108857 w 1306286"/>
              <a:gd name="connsiteY4" fmla="*/ 283028 h 1937657"/>
              <a:gd name="connsiteX5" fmla="*/ 152400 w 1306286"/>
              <a:gd name="connsiteY5" fmla="*/ 228600 h 1937657"/>
              <a:gd name="connsiteX6" fmla="*/ 174171 w 1306286"/>
              <a:gd name="connsiteY6" fmla="*/ 195943 h 1937657"/>
              <a:gd name="connsiteX7" fmla="*/ 195943 w 1306286"/>
              <a:gd name="connsiteY7" fmla="*/ 174171 h 1937657"/>
              <a:gd name="connsiteX8" fmla="*/ 217714 w 1306286"/>
              <a:gd name="connsiteY8" fmla="*/ 141514 h 1937657"/>
              <a:gd name="connsiteX9" fmla="*/ 228600 w 1306286"/>
              <a:gd name="connsiteY9" fmla="*/ 108857 h 1937657"/>
              <a:gd name="connsiteX10" fmla="*/ 261257 w 1306286"/>
              <a:gd name="connsiteY10" fmla="*/ 87086 h 1937657"/>
              <a:gd name="connsiteX11" fmla="*/ 304800 w 1306286"/>
              <a:gd name="connsiteY11" fmla="*/ 43543 h 1937657"/>
              <a:gd name="connsiteX12" fmla="*/ 370114 w 1306286"/>
              <a:gd name="connsiteY12" fmla="*/ 10886 h 1937657"/>
              <a:gd name="connsiteX13" fmla="*/ 402771 w 1306286"/>
              <a:gd name="connsiteY13" fmla="*/ 0 h 1937657"/>
              <a:gd name="connsiteX14" fmla="*/ 566057 w 1306286"/>
              <a:gd name="connsiteY14" fmla="*/ 10886 h 1937657"/>
              <a:gd name="connsiteX15" fmla="*/ 631371 w 1306286"/>
              <a:gd name="connsiteY15" fmla="*/ 32657 h 1937657"/>
              <a:gd name="connsiteX16" fmla="*/ 718457 w 1306286"/>
              <a:gd name="connsiteY16" fmla="*/ 97971 h 1937657"/>
              <a:gd name="connsiteX17" fmla="*/ 751114 w 1306286"/>
              <a:gd name="connsiteY17" fmla="*/ 119743 h 1937657"/>
              <a:gd name="connsiteX18" fmla="*/ 794657 w 1306286"/>
              <a:gd name="connsiteY18" fmla="*/ 163286 h 1937657"/>
              <a:gd name="connsiteX19" fmla="*/ 849086 w 1306286"/>
              <a:gd name="connsiteY19" fmla="*/ 206828 h 1937657"/>
              <a:gd name="connsiteX20" fmla="*/ 881743 w 1306286"/>
              <a:gd name="connsiteY20" fmla="*/ 261257 h 1937657"/>
              <a:gd name="connsiteX21" fmla="*/ 892628 w 1306286"/>
              <a:gd name="connsiteY21" fmla="*/ 293914 h 1937657"/>
              <a:gd name="connsiteX22" fmla="*/ 914400 w 1306286"/>
              <a:gd name="connsiteY22" fmla="*/ 326571 h 1937657"/>
              <a:gd name="connsiteX23" fmla="*/ 936171 w 1306286"/>
              <a:gd name="connsiteY23" fmla="*/ 555171 h 1937657"/>
              <a:gd name="connsiteX24" fmla="*/ 947057 w 1306286"/>
              <a:gd name="connsiteY24" fmla="*/ 631371 h 1937657"/>
              <a:gd name="connsiteX25" fmla="*/ 968828 w 1306286"/>
              <a:gd name="connsiteY25" fmla="*/ 794657 h 1937657"/>
              <a:gd name="connsiteX26" fmla="*/ 1001486 w 1306286"/>
              <a:gd name="connsiteY26" fmla="*/ 1175657 h 1937657"/>
              <a:gd name="connsiteX27" fmla="*/ 1012371 w 1306286"/>
              <a:gd name="connsiteY27" fmla="*/ 1306286 h 1937657"/>
              <a:gd name="connsiteX28" fmla="*/ 1034143 w 1306286"/>
              <a:gd name="connsiteY28" fmla="*/ 1404257 h 1937657"/>
              <a:gd name="connsiteX29" fmla="*/ 1045028 w 1306286"/>
              <a:gd name="connsiteY29" fmla="*/ 1567543 h 1937657"/>
              <a:gd name="connsiteX30" fmla="*/ 1066800 w 1306286"/>
              <a:gd name="connsiteY30" fmla="*/ 1654628 h 1937657"/>
              <a:gd name="connsiteX31" fmla="*/ 1077686 w 1306286"/>
              <a:gd name="connsiteY31" fmla="*/ 1741714 h 1937657"/>
              <a:gd name="connsiteX32" fmla="*/ 1099457 w 1306286"/>
              <a:gd name="connsiteY32" fmla="*/ 1763486 h 1937657"/>
              <a:gd name="connsiteX33" fmla="*/ 1110343 w 1306286"/>
              <a:gd name="connsiteY33" fmla="*/ 1817914 h 1937657"/>
              <a:gd name="connsiteX34" fmla="*/ 1121228 w 1306286"/>
              <a:gd name="connsiteY34" fmla="*/ 1850571 h 1937657"/>
              <a:gd name="connsiteX35" fmla="*/ 1186543 w 1306286"/>
              <a:gd name="connsiteY35" fmla="*/ 1894114 h 1937657"/>
              <a:gd name="connsiteX36" fmla="*/ 1230086 w 1306286"/>
              <a:gd name="connsiteY36" fmla="*/ 1937657 h 1937657"/>
              <a:gd name="connsiteX37" fmla="*/ 1306286 w 1306286"/>
              <a:gd name="connsiteY37" fmla="*/ 1905000 h 1937657"/>
              <a:gd name="connsiteX38" fmla="*/ 1284514 w 1306286"/>
              <a:gd name="connsiteY38" fmla="*/ 1883228 h 1937657"/>
              <a:gd name="connsiteX39" fmla="*/ 1284514 w 1306286"/>
              <a:gd name="connsiteY39" fmla="*/ 1861457 h 193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306286" h="1937657">
                <a:moveTo>
                  <a:pt x="0" y="500743"/>
                </a:moveTo>
                <a:cubicBezTo>
                  <a:pt x="10886" y="482600"/>
                  <a:pt x="23195" y="465238"/>
                  <a:pt x="32657" y="446314"/>
                </a:cubicBezTo>
                <a:cubicBezTo>
                  <a:pt x="37789" y="436051"/>
                  <a:pt x="37970" y="423688"/>
                  <a:pt x="43543" y="413657"/>
                </a:cubicBezTo>
                <a:cubicBezTo>
                  <a:pt x="56250" y="390784"/>
                  <a:pt x="87086" y="348343"/>
                  <a:pt x="87086" y="348343"/>
                </a:cubicBezTo>
                <a:cubicBezTo>
                  <a:pt x="94343" y="326571"/>
                  <a:pt x="96127" y="302123"/>
                  <a:pt x="108857" y="283028"/>
                </a:cubicBezTo>
                <a:cubicBezTo>
                  <a:pt x="175866" y="182514"/>
                  <a:pt x="90355" y="306155"/>
                  <a:pt x="152400" y="228600"/>
                </a:cubicBezTo>
                <a:cubicBezTo>
                  <a:pt x="160573" y="218384"/>
                  <a:pt x="165998" y="206159"/>
                  <a:pt x="174171" y="195943"/>
                </a:cubicBezTo>
                <a:cubicBezTo>
                  <a:pt x="180582" y="187929"/>
                  <a:pt x="189532" y="182185"/>
                  <a:pt x="195943" y="174171"/>
                </a:cubicBezTo>
                <a:cubicBezTo>
                  <a:pt x="204116" y="163955"/>
                  <a:pt x="211863" y="153216"/>
                  <a:pt x="217714" y="141514"/>
                </a:cubicBezTo>
                <a:cubicBezTo>
                  <a:pt x="222846" y="131251"/>
                  <a:pt x="221432" y="117817"/>
                  <a:pt x="228600" y="108857"/>
                </a:cubicBezTo>
                <a:cubicBezTo>
                  <a:pt x="236773" y="98641"/>
                  <a:pt x="251324" y="95600"/>
                  <a:pt x="261257" y="87086"/>
                </a:cubicBezTo>
                <a:cubicBezTo>
                  <a:pt x="276842" y="73728"/>
                  <a:pt x="285327" y="50034"/>
                  <a:pt x="304800" y="43543"/>
                </a:cubicBezTo>
                <a:cubicBezTo>
                  <a:pt x="386884" y="16181"/>
                  <a:pt x="285705" y="53090"/>
                  <a:pt x="370114" y="10886"/>
                </a:cubicBezTo>
                <a:cubicBezTo>
                  <a:pt x="380377" y="5754"/>
                  <a:pt x="391885" y="3629"/>
                  <a:pt x="402771" y="0"/>
                </a:cubicBezTo>
                <a:cubicBezTo>
                  <a:pt x="457200" y="3629"/>
                  <a:pt x="512056" y="3172"/>
                  <a:pt x="566057" y="10886"/>
                </a:cubicBezTo>
                <a:cubicBezTo>
                  <a:pt x="588775" y="14131"/>
                  <a:pt x="631371" y="32657"/>
                  <a:pt x="631371" y="32657"/>
                </a:cubicBezTo>
                <a:cubicBezTo>
                  <a:pt x="671646" y="72930"/>
                  <a:pt x="644602" y="48734"/>
                  <a:pt x="718457" y="97971"/>
                </a:cubicBezTo>
                <a:cubicBezTo>
                  <a:pt x="729343" y="105228"/>
                  <a:pt x="741863" y="110492"/>
                  <a:pt x="751114" y="119743"/>
                </a:cubicBezTo>
                <a:cubicBezTo>
                  <a:pt x="765628" y="134257"/>
                  <a:pt x="777578" y="151900"/>
                  <a:pt x="794657" y="163286"/>
                </a:cubicBezTo>
                <a:cubicBezTo>
                  <a:pt x="835854" y="190750"/>
                  <a:pt x="818063" y="175806"/>
                  <a:pt x="849086" y="206828"/>
                </a:cubicBezTo>
                <a:cubicBezTo>
                  <a:pt x="879921" y="299340"/>
                  <a:pt x="836916" y="186546"/>
                  <a:pt x="881743" y="261257"/>
                </a:cubicBezTo>
                <a:cubicBezTo>
                  <a:pt x="887647" y="271096"/>
                  <a:pt x="887496" y="283651"/>
                  <a:pt x="892628" y="293914"/>
                </a:cubicBezTo>
                <a:cubicBezTo>
                  <a:pt x="898479" y="305616"/>
                  <a:pt x="907143" y="315685"/>
                  <a:pt x="914400" y="326571"/>
                </a:cubicBezTo>
                <a:cubicBezTo>
                  <a:pt x="939346" y="451297"/>
                  <a:pt x="915796" y="320855"/>
                  <a:pt x="936171" y="555171"/>
                </a:cubicBezTo>
                <a:cubicBezTo>
                  <a:pt x="938394" y="580732"/>
                  <a:pt x="944059" y="605889"/>
                  <a:pt x="947057" y="631371"/>
                </a:cubicBezTo>
                <a:cubicBezTo>
                  <a:pt x="965239" y="785917"/>
                  <a:pt x="948024" y="690629"/>
                  <a:pt x="968828" y="794657"/>
                </a:cubicBezTo>
                <a:cubicBezTo>
                  <a:pt x="988942" y="1056128"/>
                  <a:pt x="970213" y="821224"/>
                  <a:pt x="1001486" y="1175657"/>
                </a:cubicBezTo>
                <a:cubicBezTo>
                  <a:pt x="1005326" y="1219182"/>
                  <a:pt x="1003802" y="1263441"/>
                  <a:pt x="1012371" y="1306286"/>
                </a:cubicBezTo>
                <a:cubicBezTo>
                  <a:pt x="1026191" y="1375384"/>
                  <a:pt x="1018770" y="1342764"/>
                  <a:pt x="1034143" y="1404257"/>
                </a:cubicBezTo>
                <a:cubicBezTo>
                  <a:pt x="1037771" y="1458686"/>
                  <a:pt x="1037973" y="1513452"/>
                  <a:pt x="1045028" y="1567543"/>
                </a:cubicBezTo>
                <a:cubicBezTo>
                  <a:pt x="1048898" y="1597213"/>
                  <a:pt x="1066800" y="1654628"/>
                  <a:pt x="1066800" y="1654628"/>
                </a:cubicBezTo>
                <a:cubicBezTo>
                  <a:pt x="1070429" y="1683657"/>
                  <a:pt x="1069280" y="1713693"/>
                  <a:pt x="1077686" y="1741714"/>
                </a:cubicBezTo>
                <a:cubicBezTo>
                  <a:pt x="1080635" y="1751544"/>
                  <a:pt x="1095414" y="1754053"/>
                  <a:pt x="1099457" y="1763486"/>
                </a:cubicBezTo>
                <a:cubicBezTo>
                  <a:pt x="1106745" y="1780492"/>
                  <a:pt x="1105856" y="1799964"/>
                  <a:pt x="1110343" y="1817914"/>
                </a:cubicBezTo>
                <a:cubicBezTo>
                  <a:pt x="1113126" y="1829046"/>
                  <a:pt x="1113114" y="1842457"/>
                  <a:pt x="1121228" y="1850571"/>
                </a:cubicBezTo>
                <a:cubicBezTo>
                  <a:pt x="1139730" y="1869073"/>
                  <a:pt x="1168041" y="1875612"/>
                  <a:pt x="1186543" y="1894114"/>
                </a:cubicBezTo>
                <a:lnTo>
                  <a:pt x="1230086" y="1937657"/>
                </a:lnTo>
                <a:cubicBezTo>
                  <a:pt x="1231743" y="1937326"/>
                  <a:pt x="1306286" y="1932882"/>
                  <a:pt x="1306286" y="1905000"/>
                </a:cubicBezTo>
                <a:cubicBezTo>
                  <a:pt x="1306286" y="1894737"/>
                  <a:pt x="1289104" y="1892408"/>
                  <a:pt x="1284514" y="1883228"/>
                </a:cubicBezTo>
                <a:cubicBezTo>
                  <a:pt x="1281269" y="1876737"/>
                  <a:pt x="1284514" y="1868714"/>
                  <a:pt x="1284514" y="186145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14"/>
          <p:cNvCxnSpPr/>
          <p:nvPr/>
        </p:nvCxnSpPr>
        <p:spPr>
          <a:xfrm>
            <a:off x="3203848" y="4315284"/>
            <a:ext cx="522331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6179774" y="4891350"/>
            <a:ext cx="198295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3464878" y="725269"/>
            <a:ext cx="1977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Sondáž 5,5 mm</a:t>
            </a:r>
          </a:p>
          <a:p>
            <a:r>
              <a:rPr lang="cs-CZ" sz="2000" dirty="0" smtClean="0">
                <a:solidFill>
                  <a:srgbClr val="FF0000"/>
                </a:solidFill>
              </a:rPr>
              <a:t>CPITN 4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337272" y="757750"/>
            <a:ext cx="1977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Sondáž 3,5 mm</a:t>
            </a:r>
          </a:p>
          <a:p>
            <a:r>
              <a:rPr lang="cs-CZ" sz="2000" dirty="0" smtClean="0">
                <a:solidFill>
                  <a:srgbClr val="FF0000"/>
                </a:solidFill>
              </a:rPr>
              <a:t>CPITN 3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5503923" y="2241148"/>
            <a:ext cx="855850" cy="3535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284352" y="1738206"/>
            <a:ext cx="29523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CPITN 0,1,2</a:t>
            </a:r>
          </a:p>
          <a:p>
            <a:r>
              <a:rPr lang="cs-CZ" sz="2000" dirty="0" smtClean="0"/>
              <a:t>- sondáž je 0.5/1/2/3 mm</a:t>
            </a:r>
          </a:p>
          <a:p>
            <a:r>
              <a:rPr lang="cs-CZ" sz="2000" dirty="0" smtClean="0">
                <a:solidFill>
                  <a:srgbClr val="FF0000"/>
                </a:solidFill>
              </a:rPr>
              <a:t>- bez </a:t>
            </a:r>
            <a:r>
              <a:rPr lang="cs-CZ" sz="2000" dirty="0" err="1" smtClean="0">
                <a:solidFill>
                  <a:srgbClr val="FF0000"/>
                </a:solidFill>
              </a:rPr>
              <a:t>paro</a:t>
            </a:r>
            <a:r>
              <a:rPr lang="cs-CZ" sz="2000" dirty="0" smtClean="0">
                <a:solidFill>
                  <a:srgbClr val="FF0000"/>
                </a:solidFill>
              </a:rPr>
              <a:t> chobotu</a:t>
            </a:r>
          </a:p>
          <a:p>
            <a:pPr marL="342900" indent="-342900">
              <a:buFontTx/>
              <a:buChar char="-"/>
            </a:pPr>
            <a:endParaRPr lang="cs-CZ" sz="2000" dirty="0"/>
          </a:p>
          <a:p>
            <a:r>
              <a:rPr lang="cs-CZ" sz="2000" b="1" dirty="0"/>
              <a:t>CPITN </a:t>
            </a:r>
            <a:r>
              <a:rPr lang="cs-CZ" sz="2000" b="1" dirty="0" smtClean="0"/>
              <a:t>3</a:t>
            </a:r>
            <a:endParaRPr lang="cs-CZ" sz="2000" b="1" dirty="0"/>
          </a:p>
          <a:p>
            <a:r>
              <a:rPr lang="cs-CZ" sz="2000" dirty="0"/>
              <a:t>- sondáž je </a:t>
            </a:r>
            <a:r>
              <a:rPr lang="cs-CZ" sz="2000" dirty="0" smtClean="0"/>
              <a:t>4/5 </a:t>
            </a:r>
            <a:r>
              <a:rPr lang="cs-CZ" sz="2000" dirty="0"/>
              <a:t>mm</a:t>
            </a:r>
          </a:p>
          <a:p>
            <a:r>
              <a:rPr lang="cs-CZ" sz="2000" dirty="0">
                <a:solidFill>
                  <a:srgbClr val="FF0000"/>
                </a:solidFill>
              </a:rPr>
              <a:t>- m</a:t>
            </a:r>
            <a:r>
              <a:rPr lang="cs-CZ" sz="2000" dirty="0" smtClean="0">
                <a:solidFill>
                  <a:srgbClr val="FF0000"/>
                </a:solidFill>
              </a:rPr>
              <a:t>ělký </a:t>
            </a:r>
            <a:r>
              <a:rPr lang="cs-CZ" sz="2000" dirty="0" err="1" smtClean="0">
                <a:solidFill>
                  <a:srgbClr val="FF0000"/>
                </a:solidFill>
              </a:rPr>
              <a:t>paro</a:t>
            </a:r>
            <a:r>
              <a:rPr lang="cs-CZ" sz="2000" dirty="0" smtClean="0">
                <a:solidFill>
                  <a:srgbClr val="FF0000"/>
                </a:solidFill>
              </a:rPr>
              <a:t> chobot</a:t>
            </a:r>
            <a:endParaRPr lang="cs-CZ" sz="2000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endParaRPr lang="cs-CZ" sz="2000" dirty="0" smtClean="0"/>
          </a:p>
          <a:p>
            <a:pPr marL="342900" indent="-342900">
              <a:buFontTx/>
              <a:buChar char="-"/>
            </a:pPr>
            <a:endParaRPr lang="cs-CZ" sz="2000" dirty="0"/>
          </a:p>
          <a:p>
            <a:r>
              <a:rPr lang="cs-CZ" sz="2000" b="1" dirty="0"/>
              <a:t>CPITN </a:t>
            </a:r>
            <a:r>
              <a:rPr lang="cs-CZ" sz="2000" b="1" dirty="0" smtClean="0"/>
              <a:t>4</a:t>
            </a:r>
            <a:endParaRPr lang="cs-CZ" sz="2000" b="1" dirty="0"/>
          </a:p>
          <a:p>
            <a:r>
              <a:rPr lang="cs-CZ" sz="2000" dirty="0"/>
              <a:t>- sondáž je </a:t>
            </a:r>
            <a:r>
              <a:rPr lang="cs-CZ" sz="2000" dirty="0" smtClean="0"/>
              <a:t>6/7/8.....mm</a:t>
            </a:r>
            <a:endParaRPr lang="cs-CZ" sz="2000" dirty="0"/>
          </a:p>
          <a:p>
            <a:r>
              <a:rPr lang="cs-CZ" sz="2000" dirty="0">
                <a:solidFill>
                  <a:srgbClr val="FF0000"/>
                </a:solidFill>
              </a:rPr>
              <a:t>- h</a:t>
            </a:r>
            <a:r>
              <a:rPr lang="cs-CZ" sz="2000" dirty="0" smtClean="0">
                <a:solidFill>
                  <a:srgbClr val="FF0000"/>
                </a:solidFill>
              </a:rPr>
              <a:t>luboký </a:t>
            </a:r>
            <a:r>
              <a:rPr lang="cs-CZ" sz="2000" dirty="0" err="1" smtClean="0">
                <a:solidFill>
                  <a:srgbClr val="FF0000"/>
                </a:solidFill>
              </a:rPr>
              <a:t>paro</a:t>
            </a:r>
            <a:r>
              <a:rPr lang="cs-CZ" sz="2000" dirty="0" smtClean="0">
                <a:solidFill>
                  <a:srgbClr val="FF0000"/>
                </a:solidFill>
              </a:rPr>
              <a:t> </a:t>
            </a:r>
            <a:r>
              <a:rPr lang="cs-CZ" sz="2000" dirty="0">
                <a:solidFill>
                  <a:srgbClr val="FF0000"/>
                </a:solidFill>
              </a:rPr>
              <a:t>chobot</a:t>
            </a:r>
          </a:p>
          <a:p>
            <a:endParaRPr lang="cs-CZ" sz="2000" dirty="0"/>
          </a:p>
          <a:p>
            <a:pPr marL="342900" indent="-342900">
              <a:buFontTx/>
              <a:buChar char="-"/>
            </a:pPr>
            <a:endParaRPr lang="cs-CZ" sz="2000" b="1" dirty="0"/>
          </a:p>
          <a:p>
            <a:endParaRPr lang="cs-CZ" sz="2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78699" y="404664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CPITN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33118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246331"/>
              </p:ext>
            </p:extLst>
          </p:nvPr>
        </p:nvGraphicFramePr>
        <p:xfrm>
          <a:off x="179514" y="188638"/>
          <a:ext cx="8712966" cy="6480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6063"/>
                <a:gridCol w="2094012"/>
                <a:gridCol w="1902060"/>
                <a:gridCol w="2473886"/>
                <a:gridCol w="1336945"/>
              </a:tblGrid>
              <a:tr h="950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Krvácení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Kámen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Hloubka sondáže                      (v mm</a:t>
                      </a:r>
                      <a:r>
                        <a:rPr lang="cs-CZ" sz="2000" dirty="0">
                          <a:effectLst/>
                        </a:rPr>
                        <a:t>)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CPITN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0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-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0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-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3,5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0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-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+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0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-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+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3,5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0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+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+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0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+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+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3,5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0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-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0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+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+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0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+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5,5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0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+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5,5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0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0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+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+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0500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28600"/>
            <a:ext cx="8496300" cy="11430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Parodontologické  instrumentárium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772400" cy="4953000"/>
          </a:xfrm>
        </p:spPr>
        <p:txBody>
          <a:bodyPr/>
          <a:lstStyle/>
          <a:p>
            <a:pPr eaLnBrk="1" hangingPunct="1"/>
            <a:r>
              <a:rPr lang="cs-CZ" altLang="cs-CZ" smtClean="0"/>
              <a:t>Parodontologické sondy </a:t>
            </a:r>
          </a:p>
          <a:p>
            <a:pPr eaLnBrk="1" hangingPunct="1"/>
            <a:r>
              <a:rPr lang="cs-CZ" altLang="cs-CZ" smtClean="0"/>
              <a:t>Explorery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Nástroje a přístroje                                                         pro supragingivální a subgingivální ošetření</a:t>
            </a:r>
          </a:p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/>
            <a:r>
              <a:rPr lang="cs-CZ" altLang="cs-CZ" smtClean="0"/>
              <a:t> Nástroje a přístroje pro leštění</a:t>
            </a:r>
          </a:p>
        </p:txBody>
      </p:sp>
    </p:spTree>
    <p:extLst>
      <p:ext uri="{BB962C8B-B14F-4D97-AF65-F5344CB8AC3E}">
        <p14:creationId xmlns:p14="http://schemas.microsoft.com/office/powerpoint/2010/main" val="1006946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OB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8785225" cy="5356225"/>
          </a:xfrm>
          <a:prstGeom prst="rect">
            <a:avLst/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23850" y="188913"/>
            <a:ext cx="8496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cs-CZ" altLang="cs-CZ" sz="4000">
                <a:solidFill>
                  <a:srgbClr val="FF0000"/>
                </a:solidFill>
              </a:rPr>
              <a:t>Parodontologické  sondy a explorery</a:t>
            </a:r>
          </a:p>
        </p:txBody>
      </p:sp>
      <p:sp>
        <p:nvSpPr>
          <p:cNvPr id="70660" name="Oval 4"/>
          <p:cNvSpPr>
            <a:spLocks noChangeArrowheads="1"/>
          </p:cNvSpPr>
          <p:nvPr/>
        </p:nvSpPr>
        <p:spPr bwMode="auto">
          <a:xfrm>
            <a:off x="5003800" y="5589588"/>
            <a:ext cx="431800" cy="4318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>
            <a:off x="1476375" y="5589588"/>
            <a:ext cx="431800" cy="4318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0662" name="Oval 6"/>
          <p:cNvSpPr>
            <a:spLocks noChangeArrowheads="1"/>
          </p:cNvSpPr>
          <p:nvPr/>
        </p:nvSpPr>
        <p:spPr bwMode="auto">
          <a:xfrm>
            <a:off x="323850" y="5516563"/>
            <a:ext cx="431800" cy="4318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0663" name="Oval 7"/>
          <p:cNvSpPr>
            <a:spLocks noChangeArrowheads="1"/>
          </p:cNvSpPr>
          <p:nvPr/>
        </p:nvSpPr>
        <p:spPr bwMode="auto">
          <a:xfrm>
            <a:off x="7092950" y="5516563"/>
            <a:ext cx="431800" cy="431800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FontTx/>
              <a:buChar char="•"/>
            </a:pPr>
            <a:endParaRPr lang="cs-CZ" altLang="cs-CZ" sz="320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70664" name="Oval 8"/>
          <p:cNvSpPr>
            <a:spLocks noChangeArrowheads="1"/>
          </p:cNvSpPr>
          <p:nvPr/>
        </p:nvSpPr>
        <p:spPr bwMode="auto">
          <a:xfrm>
            <a:off x="6084888" y="5589588"/>
            <a:ext cx="431800" cy="431800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7560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404813"/>
            <a:ext cx="4392613" cy="61198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 dirty="0" smtClean="0"/>
              <a:t>Ruční nástroje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 err="1" smtClean="0">
                <a:solidFill>
                  <a:srgbClr val="FF0000"/>
                </a:solidFill>
              </a:rPr>
              <a:t>Scalery</a:t>
            </a:r>
            <a:endParaRPr lang="cs-CZ" altLang="cs-CZ" sz="28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 smtClean="0">
                <a:solidFill>
                  <a:schemeClr val="accent2"/>
                </a:solidFill>
              </a:rPr>
              <a:t>   </a:t>
            </a:r>
            <a:r>
              <a:rPr lang="cs-CZ" altLang="cs-CZ" sz="2800" dirty="0" smtClean="0"/>
              <a:t>srpky, drápky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 smtClean="0"/>
              <a:t>   motyčky, dlátka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 smtClean="0">
                <a:solidFill>
                  <a:srgbClr val="FF0000"/>
                </a:solidFill>
              </a:rPr>
              <a:t>Kyrety</a:t>
            </a:r>
            <a:endParaRPr lang="cs-CZ" altLang="cs-CZ" sz="28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 smtClean="0">
                <a:solidFill>
                  <a:schemeClr val="accent2"/>
                </a:solidFill>
              </a:rPr>
              <a:t>   </a:t>
            </a:r>
            <a:r>
              <a:rPr lang="cs-CZ" altLang="cs-CZ" sz="2800" dirty="0" smtClean="0"/>
              <a:t>univerzální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 smtClean="0"/>
              <a:t>   speciální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/>
              <a:t>Rukojeť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/>
              <a:t>Dřík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/>
              <a:t>Pracovní část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 dirty="0" smtClean="0"/>
          </a:p>
        </p:txBody>
      </p:sp>
      <p:pic>
        <p:nvPicPr>
          <p:cNvPr id="72708" name="Picture 4" descr="UK schéma"/>
          <p:cNvPicPr>
            <a:picLocks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4" t="51595" r="9464" b="7938"/>
          <a:stretch>
            <a:fillRect/>
          </a:stretch>
        </p:blipFill>
        <p:spPr>
          <a:xfrm>
            <a:off x="5304068" y="332656"/>
            <a:ext cx="1430479" cy="1734869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2" descr="OBR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13450" r="85938" b="39069"/>
          <a:stretch/>
        </p:blipFill>
        <p:spPr bwMode="auto">
          <a:xfrm>
            <a:off x="2987824" y="2600446"/>
            <a:ext cx="1373988" cy="410445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scaler schém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419872" y="332656"/>
            <a:ext cx="1528589" cy="173486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K schém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8571"/>
          <a:stretch/>
        </p:blipFill>
        <p:spPr bwMode="auto">
          <a:xfrm>
            <a:off x="7018865" y="332655"/>
            <a:ext cx="1789551" cy="173486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BR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9" t="5164" r="41333" b="31686"/>
          <a:stretch/>
        </p:blipFill>
        <p:spPr bwMode="auto">
          <a:xfrm>
            <a:off x="4572000" y="2600446"/>
            <a:ext cx="1297676" cy="408527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BR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4" t="8025" r="58344" b="8138"/>
          <a:stretch/>
        </p:blipFill>
        <p:spPr bwMode="auto">
          <a:xfrm>
            <a:off x="6084168" y="2600446"/>
            <a:ext cx="1269209" cy="410445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OBR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9" t="8235" r="2007" b="14410"/>
          <a:stretch/>
        </p:blipFill>
        <p:spPr bwMode="auto">
          <a:xfrm>
            <a:off x="7524328" y="2600445"/>
            <a:ext cx="1368152" cy="408527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/>
          <p:cNvSpPr/>
          <p:nvPr/>
        </p:nvSpPr>
        <p:spPr>
          <a:xfrm>
            <a:off x="3419872" y="2708920"/>
            <a:ext cx="62027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7890613" y="3039126"/>
            <a:ext cx="627294" cy="19020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2259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3933" y="188640"/>
            <a:ext cx="77724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Nástroje pro frontální úsek – řezáky, špičáky</a:t>
            </a:r>
            <a:endParaRPr lang="cs-CZ" sz="3200" dirty="0"/>
          </a:p>
        </p:txBody>
      </p:sp>
      <p:pic>
        <p:nvPicPr>
          <p:cNvPr id="6" name="Picture 2" descr="OBR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t="9934" r="46185"/>
          <a:stretch/>
        </p:blipFill>
        <p:spPr bwMode="auto">
          <a:xfrm flipV="1">
            <a:off x="179512" y="1540282"/>
            <a:ext cx="4440621" cy="484104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BR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r="40654"/>
          <a:stretch/>
        </p:blipFill>
        <p:spPr bwMode="auto">
          <a:xfrm flipV="1">
            <a:off x="4788024" y="1555458"/>
            <a:ext cx="4315638" cy="482586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257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143000"/>
          </a:xfrm>
        </p:spPr>
        <p:txBody>
          <a:bodyPr>
            <a:normAutofit/>
          </a:bodyPr>
          <a:lstStyle/>
          <a:p>
            <a:r>
              <a:rPr lang="cs-CZ" sz="3200" dirty="0"/>
              <a:t>Nástroje pro </a:t>
            </a:r>
            <a:r>
              <a:rPr lang="cs-CZ" sz="3200" dirty="0" smtClean="0"/>
              <a:t>distální úsek </a:t>
            </a:r>
            <a:r>
              <a:rPr lang="cs-CZ" sz="3200" dirty="0"/>
              <a:t>– </a:t>
            </a:r>
            <a:r>
              <a:rPr lang="cs-CZ" sz="3200" dirty="0" smtClean="0"/>
              <a:t>premoláry, moláry</a:t>
            </a:r>
            <a:endParaRPr lang="cs-CZ" sz="3200" dirty="0"/>
          </a:p>
        </p:txBody>
      </p:sp>
      <p:pic>
        <p:nvPicPr>
          <p:cNvPr id="4" name="Picture 2" descr="OBR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t="7015" r="58725"/>
          <a:stretch/>
        </p:blipFill>
        <p:spPr bwMode="auto">
          <a:xfrm flipV="1">
            <a:off x="2915816" y="1709561"/>
            <a:ext cx="2928741" cy="44305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OBR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6" r="1730"/>
          <a:stretch/>
        </p:blipFill>
        <p:spPr bwMode="auto">
          <a:xfrm flipV="1">
            <a:off x="5940152" y="1709560"/>
            <a:ext cx="3078174" cy="443053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BR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5" t="9279" r="12796"/>
          <a:stretch/>
        </p:blipFill>
        <p:spPr bwMode="auto">
          <a:xfrm flipV="1">
            <a:off x="179512" y="1709560"/>
            <a:ext cx="2592288" cy="446655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420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OB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713788" cy="54022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684213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cs-CZ" altLang="cs-CZ" sz="4000">
                <a:solidFill>
                  <a:srgbClr val="FF0000"/>
                </a:solidFill>
                <a:latin typeface="Times New Roman" pitchFamily="18" charset="0"/>
              </a:rPr>
              <a:t>     Scalery - drápky, srpky,</a:t>
            </a:r>
            <a:r>
              <a:rPr lang="cs-CZ" altLang="cs-CZ" sz="4000">
                <a:latin typeface="Times New Roman" pitchFamily="18" charset="0"/>
              </a:rPr>
              <a:t> </a:t>
            </a:r>
            <a:r>
              <a:rPr lang="cs-CZ" altLang="cs-CZ" sz="4000">
                <a:solidFill>
                  <a:srgbClr val="FF0000"/>
                </a:solidFill>
                <a:latin typeface="Times New Roman" pitchFamily="18" charset="0"/>
              </a:rPr>
              <a:t>dlátko</a:t>
            </a:r>
          </a:p>
        </p:txBody>
      </p:sp>
    </p:spTree>
    <p:extLst>
      <p:ext uri="{BB962C8B-B14F-4D97-AF65-F5344CB8AC3E}">
        <p14:creationId xmlns:p14="http://schemas.microsoft.com/office/powerpoint/2010/main" val="1370054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27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4824412" cy="31861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07"/>
          <p:cNvPicPr>
            <a:picLocks noChangeAspect="1" noChangeArrowheads="1"/>
          </p:cNvPicPr>
          <p:nvPr/>
        </p:nvPicPr>
        <p:blipFill>
          <a:blip r:embed="rId4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1" y="188913"/>
            <a:ext cx="4792879" cy="31210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aler sché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912"/>
            <a:ext cx="2862526" cy="64976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611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OB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458200" cy="47990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cs-CZ" altLang="cs-CZ" sz="4000">
                <a:solidFill>
                  <a:srgbClr val="FF0000"/>
                </a:solidFill>
                <a:latin typeface="Times New Roman" pitchFamily="18" charset="0"/>
              </a:rPr>
              <a:t>Univerzální kyrety</a:t>
            </a:r>
          </a:p>
        </p:txBody>
      </p:sp>
      <p:pic>
        <p:nvPicPr>
          <p:cNvPr id="76804" name="Picture 4" descr="kyreta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114550" cy="1371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977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Systematické vyšetření sliznic dú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ret</a:t>
            </a:r>
            <a:r>
              <a:rPr lang="cs-CZ" altLang="cs-CZ" dirty="0" smtClean="0"/>
              <a:t> - retní červeň, ústní koutky</a:t>
            </a:r>
          </a:p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gingiva</a:t>
            </a:r>
          </a:p>
          <a:p>
            <a:pPr eaLnBrk="1" hangingPunct="1"/>
            <a:r>
              <a:rPr lang="cs-CZ" altLang="cs-CZ" dirty="0" smtClean="0">
                <a:solidFill>
                  <a:srgbClr val="0070C0"/>
                </a:solidFill>
              </a:rPr>
              <a:t>retní, tvářová, vestibulární a alveolární sliznice</a:t>
            </a:r>
          </a:p>
          <a:p>
            <a:pPr eaLnBrk="1" hangingPunct="1"/>
            <a:r>
              <a:rPr lang="cs-CZ" altLang="cs-CZ" dirty="0" smtClean="0"/>
              <a:t>měkké a tvrdé </a:t>
            </a:r>
            <a:r>
              <a:rPr lang="cs-CZ" altLang="cs-CZ" dirty="0" smtClean="0">
                <a:solidFill>
                  <a:srgbClr val="FF0000"/>
                </a:solidFill>
              </a:rPr>
              <a:t>patro</a:t>
            </a:r>
            <a:r>
              <a:rPr lang="cs-CZ" altLang="cs-CZ" dirty="0" smtClean="0"/>
              <a:t>, patrové oblouky, uvula</a:t>
            </a:r>
          </a:p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jazyk</a:t>
            </a:r>
            <a:r>
              <a:rPr lang="cs-CZ" altLang="cs-CZ" dirty="0" smtClean="0"/>
              <a:t> (hřbet, okraje, spodina)</a:t>
            </a:r>
          </a:p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spodina </a:t>
            </a:r>
            <a:r>
              <a:rPr lang="cs-CZ" altLang="cs-CZ" dirty="0" err="1" smtClean="0">
                <a:solidFill>
                  <a:srgbClr val="FF0000"/>
                </a:solidFill>
              </a:rPr>
              <a:t>dú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78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UK sché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4800"/>
            <a:ext cx="2587625" cy="6172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Oval 3"/>
          <p:cNvSpPr>
            <a:spLocks noChangeArrowheads="1"/>
          </p:cNvSpPr>
          <p:nvPr/>
        </p:nvSpPr>
        <p:spPr bwMode="auto">
          <a:xfrm>
            <a:off x="1981200" y="34290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77828" name="Picture 4" descr="kyretáž1mal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"/>
          <a:stretch>
            <a:fillRect/>
          </a:stretch>
        </p:blipFill>
        <p:spPr bwMode="auto">
          <a:xfrm>
            <a:off x="838200" y="304800"/>
            <a:ext cx="3727450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Oval 5"/>
          <p:cNvSpPr>
            <a:spLocks noChangeArrowheads="1"/>
          </p:cNvSpPr>
          <p:nvPr/>
        </p:nvSpPr>
        <p:spPr bwMode="auto">
          <a:xfrm>
            <a:off x="1981200" y="34290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>
            <a:off x="2743200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2971800" y="304800"/>
            <a:ext cx="274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cs-CZ" altLang="cs-CZ" sz="2400">
                <a:solidFill>
                  <a:srgbClr val="FF0000"/>
                </a:solidFill>
                <a:latin typeface="Times New Roman" pitchFamily="18" charset="0"/>
              </a:rPr>
              <a:t> Univerzální kyreta</a:t>
            </a:r>
          </a:p>
        </p:txBody>
      </p:sp>
    </p:spTree>
    <p:extLst>
      <p:ext uri="{BB962C8B-B14F-4D97-AF65-F5344CB8AC3E}">
        <p14:creationId xmlns:p14="http://schemas.microsoft.com/office/powerpoint/2010/main" val="694001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kyretáž1mal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"/>
          <a:stretch>
            <a:fillRect/>
          </a:stretch>
        </p:blipFill>
        <p:spPr bwMode="auto">
          <a:xfrm>
            <a:off x="609600" y="304800"/>
            <a:ext cx="36147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GK sché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4800"/>
            <a:ext cx="2605088" cy="6096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2" name="Oval 4"/>
          <p:cNvSpPr>
            <a:spLocks noChangeArrowheads="1"/>
          </p:cNvSpPr>
          <p:nvPr/>
        </p:nvSpPr>
        <p:spPr bwMode="auto">
          <a:xfrm>
            <a:off x="1676400" y="32766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2971800" y="304800"/>
            <a:ext cx="274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cs-CZ" altLang="cs-CZ" sz="2400">
                <a:solidFill>
                  <a:srgbClr val="FF0000"/>
                </a:solidFill>
                <a:latin typeface="Times New Roman" pitchFamily="18" charset="0"/>
              </a:rPr>
              <a:t> Gracey kyreta</a:t>
            </a:r>
          </a:p>
        </p:txBody>
      </p:sp>
      <p:sp>
        <p:nvSpPr>
          <p:cNvPr id="78854" name="Freeform 6"/>
          <p:cNvSpPr>
            <a:spLocks/>
          </p:cNvSpPr>
          <p:nvPr/>
        </p:nvSpPr>
        <p:spPr bwMode="auto">
          <a:xfrm>
            <a:off x="5748338" y="2901950"/>
            <a:ext cx="1055687" cy="1319213"/>
          </a:xfrm>
          <a:custGeom>
            <a:avLst/>
            <a:gdLst>
              <a:gd name="T0" fmla="*/ 2147483647 w 665"/>
              <a:gd name="T1" fmla="*/ 2147483647 h 831"/>
              <a:gd name="T2" fmla="*/ 2147483647 w 665"/>
              <a:gd name="T3" fmla="*/ 2147483647 h 831"/>
              <a:gd name="T4" fmla="*/ 2147483647 w 665"/>
              <a:gd name="T5" fmla="*/ 2147483647 h 831"/>
              <a:gd name="T6" fmla="*/ 2147483647 w 665"/>
              <a:gd name="T7" fmla="*/ 2147483647 h 831"/>
              <a:gd name="T8" fmla="*/ 2147483647 w 665"/>
              <a:gd name="T9" fmla="*/ 2147483647 h 831"/>
              <a:gd name="T10" fmla="*/ 2147483647 w 665"/>
              <a:gd name="T11" fmla="*/ 2147483647 h 831"/>
              <a:gd name="T12" fmla="*/ 2147483647 w 665"/>
              <a:gd name="T13" fmla="*/ 2147483647 h 8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65"/>
              <a:gd name="T22" fmla="*/ 0 h 831"/>
              <a:gd name="T23" fmla="*/ 665 w 665"/>
              <a:gd name="T24" fmla="*/ 831 h 83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65" h="831">
                <a:moveTo>
                  <a:pt x="574" y="513"/>
                </a:moveTo>
                <a:cubicBezTo>
                  <a:pt x="419" y="672"/>
                  <a:pt x="265" y="831"/>
                  <a:pt x="212" y="786"/>
                </a:cubicBezTo>
                <a:cubicBezTo>
                  <a:pt x="159" y="741"/>
                  <a:pt x="227" y="362"/>
                  <a:pt x="257" y="241"/>
                </a:cubicBezTo>
                <a:cubicBezTo>
                  <a:pt x="287" y="120"/>
                  <a:pt x="431" y="0"/>
                  <a:pt x="393" y="60"/>
                </a:cubicBezTo>
                <a:cubicBezTo>
                  <a:pt x="355" y="120"/>
                  <a:pt x="60" y="574"/>
                  <a:pt x="30" y="604"/>
                </a:cubicBezTo>
                <a:cubicBezTo>
                  <a:pt x="0" y="634"/>
                  <a:pt x="106" y="286"/>
                  <a:pt x="212" y="241"/>
                </a:cubicBezTo>
                <a:cubicBezTo>
                  <a:pt x="318" y="196"/>
                  <a:pt x="491" y="264"/>
                  <a:pt x="665" y="332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728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OBR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8742362" cy="56038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cs-CZ" altLang="cs-CZ" sz="4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228600" y="2286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cs-CZ" altLang="cs-CZ" sz="4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8785225" cy="5921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ct val="50000"/>
              </a:spcBef>
            </a:pPr>
            <a:r>
              <a:rPr lang="cs-CZ" altLang="cs-CZ">
                <a:latin typeface="Times New Roman" pitchFamily="18" charset="0"/>
              </a:rPr>
              <a:t>	  1/2 	   3/4              5/6</a:t>
            </a:r>
            <a:r>
              <a:rPr lang="cs-CZ" altLang="cs-CZ">
                <a:solidFill>
                  <a:srgbClr val="00FF00"/>
                </a:solidFill>
                <a:latin typeface="Times New Roman" pitchFamily="18" charset="0"/>
              </a:rPr>
              <a:t>           </a:t>
            </a:r>
            <a:r>
              <a:rPr lang="cs-CZ" altLang="cs-CZ">
                <a:solidFill>
                  <a:srgbClr val="FF9900"/>
                </a:solidFill>
                <a:latin typeface="Times New Roman" pitchFamily="18" charset="0"/>
              </a:rPr>
              <a:t>7/8            9/10</a:t>
            </a:r>
          </a:p>
        </p:txBody>
      </p:sp>
    </p:spTree>
    <p:extLst>
      <p:ext uri="{BB962C8B-B14F-4D97-AF65-F5344CB8AC3E}">
        <p14:creationId xmlns:p14="http://schemas.microsoft.com/office/powerpoint/2010/main" val="2636868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OBR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8805862" cy="56800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cs-CZ" altLang="cs-CZ" sz="4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250825" y="188913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cs-CZ" altLang="cs-CZ" sz="4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8785225" cy="5921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ct val="50000"/>
              </a:spcBef>
            </a:pPr>
            <a:r>
              <a:rPr lang="cs-CZ" altLang="cs-CZ">
                <a:latin typeface="Times New Roman" pitchFamily="18" charset="0"/>
              </a:rPr>
              <a:t>	  </a:t>
            </a:r>
            <a:r>
              <a:rPr lang="cs-CZ" altLang="cs-CZ">
                <a:solidFill>
                  <a:srgbClr val="FF0000"/>
                </a:solidFill>
                <a:latin typeface="Times New Roman" pitchFamily="18" charset="0"/>
              </a:rPr>
              <a:t>11/12          15/16</a:t>
            </a:r>
            <a:r>
              <a:rPr lang="cs-CZ" altLang="cs-CZ">
                <a:latin typeface="Times New Roman" pitchFamily="18" charset="0"/>
              </a:rPr>
              <a:t>              </a:t>
            </a:r>
            <a:r>
              <a:rPr lang="cs-CZ" altLang="cs-CZ">
                <a:solidFill>
                  <a:schemeClr val="accent2"/>
                </a:solidFill>
                <a:latin typeface="Times New Roman" pitchFamily="18" charset="0"/>
              </a:rPr>
              <a:t>13/14             17/18</a:t>
            </a:r>
          </a:p>
        </p:txBody>
      </p:sp>
    </p:spTree>
    <p:extLst>
      <p:ext uri="{BB962C8B-B14F-4D97-AF65-F5344CB8AC3E}">
        <p14:creationId xmlns:p14="http://schemas.microsoft.com/office/powerpoint/2010/main" val="3405295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BR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9" t="7072" r="1271" b="41646"/>
          <a:stretch/>
        </p:blipFill>
        <p:spPr bwMode="auto">
          <a:xfrm>
            <a:off x="5948911" y="123805"/>
            <a:ext cx="2909455" cy="287382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BR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 b="11064"/>
          <a:stretch/>
        </p:blipFill>
        <p:spPr bwMode="auto">
          <a:xfrm>
            <a:off x="755575" y="3212976"/>
            <a:ext cx="6741869" cy="353674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BR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7072" r="42005" b="41646"/>
          <a:stretch/>
        </p:blipFill>
        <p:spPr bwMode="auto">
          <a:xfrm>
            <a:off x="251520" y="116632"/>
            <a:ext cx="4797632" cy="287382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0735" y="123805"/>
            <a:ext cx="8773321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ct val="50000"/>
              </a:spcBef>
            </a:pPr>
            <a:r>
              <a:rPr lang="cs-CZ" altLang="cs-CZ" dirty="0">
                <a:latin typeface="Times New Roman" pitchFamily="18" charset="0"/>
              </a:rPr>
              <a:t>	</a:t>
            </a:r>
            <a:r>
              <a:rPr lang="cs-CZ" altLang="cs-CZ" dirty="0" smtClean="0">
                <a:latin typeface="Times New Roman" pitchFamily="18" charset="0"/>
              </a:rPr>
              <a:t>     </a:t>
            </a:r>
            <a:r>
              <a:rPr lang="cs-CZ" altLang="cs-CZ" b="1" dirty="0" smtClean="0">
                <a:latin typeface="Times New Roman" pitchFamily="18" charset="0"/>
              </a:rPr>
              <a:t>1/2 </a:t>
            </a:r>
            <a:r>
              <a:rPr lang="cs-CZ" altLang="cs-CZ" b="1" dirty="0">
                <a:latin typeface="Times New Roman" pitchFamily="18" charset="0"/>
              </a:rPr>
              <a:t>	   </a:t>
            </a:r>
            <a:r>
              <a:rPr lang="cs-CZ" altLang="cs-CZ" b="1" dirty="0" smtClean="0">
                <a:latin typeface="Times New Roman" pitchFamily="18" charset="0"/>
              </a:rPr>
              <a:t>    3/4              </a:t>
            </a:r>
            <a:r>
              <a:rPr lang="cs-CZ" altLang="cs-CZ" b="1" dirty="0">
                <a:latin typeface="Times New Roman" pitchFamily="18" charset="0"/>
              </a:rPr>
              <a:t>5/6</a:t>
            </a:r>
            <a:r>
              <a:rPr lang="cs-CZ" altLang="cs-CZ" b="1" dirty="0">
                <a:solidFill>
                  <a:srgbClr val="00FF00"/>
                </a:solidFill>
                <a:latin typeface="Times New Roman" pitchFamily="18" charset="0"/>
              </a:rPr>
              <a:t>           </a:t>
            </a:r>
            <a:r>
              <a:rPr lang="cs-CZ" altLang="cs-CZ" b="1" dirty="0" smtClean="0">
                <a:solidFill>
                  <a:srgbClr val="00FF00"/>
                </a:solidFill>
                <a:latin typeface="Times New Roman" pitchFamily="18" charset="0"/>
              </a:rPr>
              <a:t>  </a:t>
            </a:r>
            <a:r>
              <a:rPr lang="cs-CZ" altLang="cs-CZ" b="1" dirty="0" smtClean="0">
                <a:latin typeface="Times New Roman" pitchFamily="18" charset="0"/>
              </a:rPr>
              <a:t>7/8         </a:t>
            </a:r>
            <a:r>
              <a:rPr lang="cs-CZ" altLang="cs-CZ" b="1" dirty="0">
                <a:latin typeface="Times New Roman" pitchFamily="18" charset="0"/>
              </a:rPr>
              <a:t>9/10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0173" y="3284984"/>
            <a:ext cx="7176203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ct val="50000"/>
              </a:spcBef>
            </a:pPr>
            <a:r>
              <a:rPr lang="cs-CZ" altLang="cs-CZ" dirty="0">
                <a:latin typeface="Times New Roman" pitchFamily="18" charset="0"/>
              </a:rPr>
              <a:t>	  </a:t>
            </a:r>
            <a:r>
              <a:rPr lang="cs-CZ" altLang="cs-CZ" dirty="0" smtClean="0">
                <a:latin typeface="Times New Roman" pitchFamily="18" charset="0"/>
              </a:rPr>
              <a:t>   </a:t>
            </a:r>
            <a:r>
              <a:rPr lang="cs-CZ" altLang="cs-CZ" b="1" dirty="0" smtClean="0">
                <a:solidFill>
                  <a:srgbClr val="FF0000"/>
                </a:solidFill>
                <a:latin typeface="Times New Roman" pitchFamily="18" charset="0"/>
              </a:rPr>
              <a:t>11/12      15/16</a:t>
            </a:r>
            <a:r>
              <a:rPr lang="cs-CZ" altLang="cs-CZ" b="1" dirty="0" smtClean="0">
                <a:latin typeface="Times New Roman" pitchFamily="18" charset="0"/>
              </a:rPr>
              <a:t>          </a:t>
            </a:r>
            <a:r>
              <a:rPr lang="cs-CZ" altLang="cs-CZ" b="1" dirty="0" smtClean="0">
                <a:solidFill>
                  <a:srgbClr val="0070C0"/>
                </a:solidFill>
                <a:latin typeface="Times New Roman" pitchFamily="18" charset="0"/>
              </a:rPr>
              <a:t>13/14        17/18</a:t>
            </a:r>
            <a:endParaRPr lang="cs-CZ" altLang="cs-CZ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13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smtClean="0">
                <a:solidFill>
                  <a:srgbClr val="FF0000"/>
                </a:solidFill>
                <a:cs typeface="Times New Roman" pitchFamily="18" charset="0"/>
              </a:rPr>
              <a:t>Přístrojové odstraňování zubního kamene</a:t>
            </a:r>
            <a:r>
              <a:rPr lang="cs-CZ" altLang="cs-CZ" sz="4000" smtClean="0">
                <a:cs typeface="Times New Roman" pitchFamily="18" charset="0"/>
              </a:rPr>
              <a:t> 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05013"/>
            <a:ext cx="8229600" cy="412115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0000CC"/>
                </a:solidFill>
              </a:rPr>
              <a:t>Zvukové</a:t>
            </a:r>
            <a:r>
              <a:rPr lang="cs-CZ" altLang="cs-CZ" smtClean="0"/>
              <a:t> odstraňovače zubního kamene</a:t>
            </a:r>
          </a:p>
          <a:p>
            <a:pPr eaLnBrk="1" hangingPunct="1"/>
            <a:r>
              <a:rPr lang="cs-CZ" altLang="cs-CZ" smtClean="0">
                <a:solidFill>
                  <a:srgbClr val="0000CC"/>
                </a:solidFill>
              </a:rPr>
              <a:t>Ultrazvukové</a:t>
            </a:r>
            <a:r>
              <a:rPr lang="cs-CZ" altLang="cs-CZ" smtClean="0"/>
              <a:t> odstraňovače zubního kamene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 - magnetorestrikční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 - piezoelektrické</a:t>
            </a:r>
          </a:p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46192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OB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8569325" cy="64389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171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OB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641850" cy="6324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DSC068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352800" cy="2514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5076825" y="404813"/>
            <a:ext cx="3794125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Times New Roman" pitchFamily="18" charset="0"/>
              </a:rPr>
              <a:t>  Paralelní poloha koncovky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Times New Roman" pitchFamily="18" charset="0"/>
              </a:rPr>
              <a:t>  Bez tlaku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Times New Roman" pitchFamily="18" charset="0"/>
              </a:rPr>
              <a:t>  Stálý pohyb koncovkou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Times New Roman" pitchFamily="18" charset="0"/>
              </a:rPr>
              <a:t>  Aktivní část jen 2 – 4 mm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Times New Roman" pitchFamily="18" charset="0"/>
              </a:rPr>
              <a:t>  Vyžaduje chlazení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sz="2400">
                <a:latin typeface="Times New Roman" pitchFamily="18" charset="0"/>
              </a:rPr>
              <a:t>  Infekční spray</a:t>
            </a:r>
          </a:p>
        </p:txBody>
      </p:sp>
    </p:spTree>
    <p:extLst>
      <p:ext uri="{BB962C8B-B14F-4D97-AF65-F5344CB8AC3E}">
        <p14:creationId xmlns:p14="http://schemas.microsoft.com/office/powerpoint/2010/main" val="1260785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610600" cy="1112838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Z+UZ přístroje   </a:t>
            </a:r>
            <a:r>
              <a:rPr lang="en-US" altLang="cs-CZ" dirty="0" smtClean="0">
                <a:solidFill>
                  <a:schemeClr val="tx1"/>
                </a:solidFill>
                <a:cs typeface="Times New Roman" pitchFamily="18" charset="0"/>
              </a:rPr>
              <a:t>×</a:t>
            </a:r>
            <a:r>
              <a:rPr lang="cs-CZ" altLang="cs-CZ" dirty="0" smtClean="0">
                <a:solidFill>
                  <a:srgbClr val="FF0000"/>
                </a:solidFill>
                <a:cs typeface="Times New Roman" pitchFamily="18" charset="0"/>
              </a:rPr>
              <a:t>   </a:t>
            </a:r>
            <a:r>
              <a:rPr lang="cs-CZ" altLang="cs-CZ" dirty="0" smtClean="0">
                <a:solidFill>
                  <a:srgbClr val="0070C0"/>
                </a:solidFill>
              </a:rPr>
              <a:t>ruční nástroje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52736"/>
            <a:ext cx="8686800" cy="557666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FF0000"/>
                </a:solidFill>
              </a:rPr>
              <a:t>Působení více mechanismy (kavitační efekt)</a:t>
            </a:r>
          </a:p>
          <a:p>
            <a:pPr eaLnBrk="1" hangingPunct="1"/>
            <a:r>
              <a:rPr lang="cs-CZ" altLang="cs-CZ" sz="2800" dirty="0" smtClean="0">
                <a:solidFill>
                  <a:srgbClr val="0070C0"/>
                </a:solidFill>
              </a:rPr>
              <a:t>Pouze mechanické odstranění</a:t>
            </a:r>
          </a:p>
          <a:p>
            <a:pPr eaLnBrk="1" hangingPunct="1"/>
            <a:r>
              <a:rPr lang="cs-CZ" altLang="cs-CZ" sz="2800" dirty="0" smtClean="0">
                <a:solidFill>
                  <a:srgbClr val="FF0000"/>
                </a:solidFill>
              </a:rPr>
              <a:t>Zároveň </a:t>
            </a:r>
            <a:r>
              <a:rPr lang="cs-CZ" altLang="cs-CZ" sz="2800" dirty="0" smtClean="0">
                <a:solidFill>
                  <a:srgbClr val="FF0000"/>
                </a:solidFill>
              </a:rPr>
              <a:t>probíhá výplach chobotu</a:t>
            </a:r>
          </a:p>
          <a:p>
            <a:pPr eaLnBrk="1" hangingPunct="1"/>
            <a:r>
              <a:rPr lang="cs-CZ" altLang="cs-CZ" sz="2800" dirty="0" smtClean="0">
                <a:solidFill>
                  <a:srgbClr val="0070C0"/>
                </a:solidFill>
              </a:rPr>
              <a:t>Po ošetření nutno řádně vypláchnout</a:t>
            </a:r>
          </a:p>
          <a:p>
            <a:pPr eaLnBrk="1" hangingPunct="1"/>
            <a:r>
              <a:rPr lang="cs-CZ" altLang="cs-CZ" sz="2800" dirty="0" smtClean="0">
                <a:solidFill>
                  <a:srgbClr val="FF0000"/>
                </a:solidFill>
              </a:rPr>
              <a:t>Šetří čas</a:t>
            </a:r>
            <a:r>
              <a:rPr lang="cs-CZ" altLang="cs-CZ" sz="2800" dirty="0" smtClean="0"/>
              <a:t> – </a:t>
            </a:r>
            <a:r>
              <a:rPr lang="cs-CZ" altLang="cs-CZ" sz="2800" dirty="0" smtClean="0">
                <a:solidFill>
                  <a:srgbClr val="0070C0"/>
                </a:solidFill>
              </a:rPr>
              <a:t>časově </a:t>
            </a:r>
            <a:r>
              <a:rPr lang="cs-CZ" altLang="cs-CZ" sz="2800" dirty="0" smtClean="0">
                <a:solidFill>
                  <a:srgbClr val="0070C0"/>
                </a:solidFill>
              </a:rPr>
              <a:t>náročnější ???</a:t>
            </a:r>
            <a:endParaRPr lang="cs-CZ" altLang="cs-CZ" sz="2800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cs-CZ" altLang="cs-CZ" sz="2800" dirty="0" smtClean="0">
                <a:solidFill>
                  <a:srgbClr val="FF0000"/>
                </a:solidFill>
              </a:rPr>
              <a:t>Práce pouze lehkým </a:t>
            </a:r>
            <a:r>
              <a:rPr lang="cs-CZ" altLang="cs-CZ" sz="2800" dirty="0" smtClean="0">
                <a:solidFill>
                  <a:srgbClr val="FF0000"/>
                </a:solidFill>
              </a:rPr>
              <a:t>tlakem, ale vibrace                                                       </a:t>
            </a:r>
            <a:r>
              <a:rPr lang="cs-CZ" altLang="cs-CZ" sz="2800" dirty="0" smtClean="0">
                <a:solidFill>
                  <a:schemeClr val="accent2"/>
                </a:solidFill>
              </a:rPr>
              <a:t>    </a:t>
            </a:r>
            <a:r>
              <a:rPr lang="cs-CZ" altLang="cs-CZ" sz="2800" dirty="0">
                <a:solidFill>
                  <a:srgbClr val="0070C0"/>
                </a:solidFill>
              </a:rPr>
              <a:t>v</a:t>
            </a:r>
            <a:r>
              <a:rPr lang="cs-CZ" altLang="cs-CZ" sz="2800" dirty="0" smtClean="0">
                <a:solidFill>
                  <a:srgbClr val="0070C0"/>
                </a:solidFill>
              </a:rPr>
              <a:t>ětší </a:t>
            </a:r>
            <a:r>
              <a:rPr lang="cs-CZ" altLang="cs-CZ" sz="2800" dirty="0" smtClean="0">
                <a:solidFill>
                  <a:srgbClr val="0070C0"/>
                </a:solidFill>
              </a:rPr>
              <a:t>tlak / přetížení ruky</a:t>
            </a:r>
          </a:p>
          <a:p>
            <a:pPr eaLnBrk="1" hangingPunct="1"/>
            <a:r>
              <a:rPr lang="cs-CZ" altLang="cs-CZ" sz="2800" dirty="0" smtClean="0">
                <a:solidFill>
                  <a:srgbClr val="FF0000"/>
                </a:solidFill>
              </a:rPr>
              <a:t>Není nutné broušení / sledovat zkrácení </a:t>
            </a:r>
            <a:r>
              <a:rPr lang="cs-CZ" altLang="cs-CZ" sz="2800" dirty="0" smtClean="0">
                <a:solidFill>
                  <a:srgbClr val="FF0000"/>
                </a:solidFill>
              </a:rPr>
              <a:t>špičky                                                      </a:t>
            </a:r>
            <a:r>
              <a:rPr lang="cs-CZ" altLang="cs-CZ" sz="2800" dirty="0">
                <a:solidFill>
                  <a:srgbClr val="0070C0"/>
                </a:solidFill>
              </a:rPr>
              <a:t>n</a:t>
            </a:r>
            <a:r>
              <a:rPr lang="cs-CZ" altLang="cs-CZ" sz="2800" dirty="0" smtClean="0">
                <a:solidFill>
                  <a:srgbClr val="0070C0"/>
                </a:solidFill>
              </a:rPr>
              <a:t>utno udržovat – pravidelně ostřit /brousit</a:t>
            </a:r>
            <a:endParaRPr lang="cs-CZ" altLang="cs-CZ" sz="2800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cs-CZ" altLang="cs-CZ" sz="2800" dirty="0" smtClean="0">
                <a:solidFill>
                  <a:srgbClr val="FF0000"/>
                </a:solidFill>
              </a:rPr>
              <a:t>Infekční </a:t>
            </a:r>
            <a:r>
              <a:rPr lang="cs-CZ" altLang="cs-CZ" sz="2800" dirty="0" err="1" smtClean="0">
                <a:solidFill>
                  <a:srgbClr val="FF0000"/>
                </a:solidFill>
              </a:rPr>
              <a:t>spray</a:t>
            </a:r>
            <a:r>
              <a:rPr lang="cs-CZ" altLang="cs-CZ" sz="2800" dirty="0" smtClean="0">
                <a:solidFill>
                  <a:srgbClr val="FF0000"/>
                </a:solidFill>
              </a:rPr>
              <a:t> </a:t>
            </a:r>
            <a:r>
              <a:rPr lang="cs-CZ" altLang="cs-CZ" sz="2800" dirty="0" smtClean="0">
                <a:solidFill>
                  <a:srgbClr val="FF0000"/>
                </a:solidFill>
              </a:rPr>
              <a:t>(ochranné pomůcky)</a:t>
            </a:r>
          </a:p>
          <a:p>
            <a:pPr eaLnBrk="1" hangingPunct="1"/>
            <a:r>
              <a:rPr lang="cs-CZ" altLang="cs-CZ" sz="2800" dirty="0" err="1" smtClean="0">
                <a:solidFill>
                  <a:srgbClr val="FF0000"/>
                </a:solidFill>
              </a:rPr>
              <a:t>Magnetorestrikční</a:t>
            </a:r>
            <a:r>
              <a:rPr lang="cs-CZ" altLang="cs-CZ" sz="2800" dirty="0" smtClean="0">
                <a:solidFill>
                  <a:srgbClr val="FF0000"/>
                </a:solidFill>
              </a:rPr>
              <a:t> NE u pacientů kardiostimulátorem</a:t>
            </a:r>
          </a:p>
        </p:txBody>
      </p:sp>
    </p:spTree>
    <p:extLst>
      <p:ext uri="{BB962C8B-B14F-4D97-AF65-F5344CB8AC3E}">
        <p14:creationId xmlns:p14="http://schemas.microsoft.com/office/powerpoint/2010/main" val="1243644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nik_00005 Plaken podmíněná gingivitis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6"/>
          <a:stretch>
            <a:fillRect/>
          </a:stretch>
        </p:blipFill>
        <p:spPr bwMode="auto">
          <a:xfrm>
            <a:off x="228600" y="381000"/>
            <a:ext cx="8686800" cy="49149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3995738" y="2276475"/>
            <a:ext cx="0" cy="576263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3635375" y="2852738"/>
            <a:ext cx="0" cy="28892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3" name="TextovéPole 3"/>
          <p:cNvSpPr txBox="1">
            <a:spLocks noChangeArrowheads="1"/>
          </p:cNvSpPr>
          <p:nvPr/>
        </p:nvSpPr>
        <p:spPr bwMode="auto">
          <a:xfrm>
            <a:off x="2484438" y="2903538"/>
            <a:ext cx="1008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2000">
                <a:cs typeface="Times New Roman" pitchFamily="18" charset="0"/>
              </a:rPr>
              <a:t>Volná gingiva</a:t>
            </a:r>
          </a:p>
        </p:txBody>
      </p:sp>
      <p:sp>
        <p:nvSpPr>
          <p:cNvPr id="43014" name="TextovéPole 9"/>
          <p:cNvSpPr txBox="1">
            <a:spLocks noChangeArrowheads="1"/>
          </p:cNvSpPr>
          <p:nvPr/>
        </p:nvSpPr>
        <p:spPr bwMode="auto">
          <a:xfrm>
            <a:off x="4032250" y="2214563"/>
            <a:ext cx="1223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2000" dirty="0">
                <a:cs typeface="Times New Roman" pitchFamily="18" charset="0"/>
              </a:rPr>
              <a:t>Připojená gingiva</a:t>
            </a:r>
          </a:p>
        </p:txBody>
      </p:sp>
      <p:sp>
        <p:nvSpPr>
          <p:cNvPr id="43015" name="TextovéPole 10"/>
          <p:cNvSpPr txBox="1">
            <a:spLocks noChangeArrowheads="1"/>
          </p:cNvSpPr>
          <p:nvPr/>
        </p:nvSpPr>
        <p:spPr bwMode="auto">
          <a:xfrm>
            <a:off x="6804025" y="1163638"/>
            <a:ext cx="1871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2000">
                <a:cs typeface="Times New Roman" pitchFamily="18" charset="0"/>
              </a:rPr>
              <a:t>Mukogingivální linie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6227763" y="1871663"/>
            <a:ext cx="576262" cy="404812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2484438" y="1871663"/>
            <a:ext cx="4319587" cy="3429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6804025" y="1900238"/>
            <a:ext cx="1584325" cy="314325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9" name="TextovéPole 17"/>
          <p:cNvSpPr txBox="1">
            <a:spLocks noChangeArrowheads="1"/>
          </p:cNvSpPr>
          <p:nvPr/>
        </p:nvSpPr>
        <p:spPr bwMode="auto">
          <a:xfrm>
            <a:off x="603250" y="623888"/>
            <a:ext cx="1376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2000">
                <a:cs typeface="Times New Roman" pitchFamily="18" charset="0"/>
              </a:rPr>
              <a:t>Alveolární sliznice</a:t>
            </a:r>
          </a:p>
        </p:txBody>
      </p:sp>
      <p:cxnSp>
        <p:nvCxnSpPr>
          <p:cNvPr id="19" name="Přímá spojnice se šipkou 18"/>
          <p:cNvCxnSpPr/>
          <p:nvPr/>
        </p:nvCxnSpPr>
        <p:spPr>
          <a:xfrm>
            <a:off x="1584325" y="1073150"/>
            <a:ext cx="1547813" cy="90488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21" name="TextovéPole 19"/>
          <p:cNvSpPr txBox="1">
            <a:spLocks noChangeArrowheads="1"/>
          </p:cNvSpPr>
          <p:nvPr/>
        </p:nvSpPr>
        <p:spPr bwMode="auto">
          <a:xfrm>
            <a:off x="228601" y="5445125"/>
            <a:ext cx="868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cs typeface="Times New Roman" pitchFamily="18" charset="0"/>
              </a:rPr>
              <a:t>Pro ochranu krčkové části zubu je potřebná </a:t>
            </a:r>
            <a:r>
              <a:rPr lang="cs-CZ" altLang="cs-CZ" sz="2400" dirty="0" smtClean="0">
                <a:cs typeface="Times New Roman" pitchFamily="18" charset="0"/>
              </a:rPr>
              <a:t>   </a:t>
            </a:r>
            <a:r>
              <a:rPr lang="cs-CZ" altLang="cs-CZ" sz="2400" dirty="0" smtClean="0">
                <a:solidFill>
                  <a:srgbClr val="0070C0"/>
                </a:solidFill>
                <a:cs typeface="Times New Roman" pitchFamily="18" charset="0"/>
              </a:rPr>
              <a:t>FENOTYP GINGIVY</a:t>
            </a:r>
            <a:endParaRPr lang="cs-CZ" altLang="cs-CZ" sz="2400" dirty="0">
              <a:solidFill>
                <a:srgbClr val="0070C0"/>
              </a:solidFill>
              <a:cs typeface="Times New Roman" pitchFamily="18" charset="0"/>
            </a:endParaRPr>
          </a:p>
          <a:p>
            <a:pPr eaLnBrk="1" hangingPunct="1"/>
            <a:r>
              <a:rPr lang="cs-CZ" altLang="cs-CZ" sz="2400" dirty="0">
                <a:cs typeface="Times New Roman" pitchFamily="18" charset="0"/>
              </a:rPr>
              <a:t>1 - dostatečná </a:t>
            </a:r>
            <a:r>
              <a:rPr lang="cs-CZ" altLang="cs-CZ" sz="2400" dirty="0">
                <a:solidFill>
                  <a:srgbClr val="FF0000"/>
                </a:solidFill>
                <a:cs typeface="Times New Roman" pitchFamily="18" charset="0"/>
              </a:rPr>
              <a:t>šířka připojené gingivy </a:t>
            </a:r>
            <a:r>
              <a:rPr lang="cs-CZ" altLang="cs-CZ" sz="2400" dirty="0">
                <a:cs typeface="Times New Roman" pitchFamily="18" charset="0"/>
              </a:rPr>
              <a:t>(minimálně 1-2 mm)</a:t>
            </a:r>
          </a:p>
          <a:p>
            <a:pPr eaLnBrk="1" hangingPunct="1"/>
            <a:r>
              <a:rPr lang="cs-CZ" altLang="cs-CZ" sz="2400" dirty="0">
                <a:cs typeface="Times New Roman" pitchFamily="18" charset="0"/>
              </a:rPr>
              <a:t>2 - silný (tlustý) nebo střední </a:t>
            </a:r>
            <a:r>
              <a:rPr lang="cs-CZ" altLang="cs-CZ" sz="2400" dirty="0">
                <a:solidFill>
                  <a:srgbClr val="FF0000"/>
                </a:solidFill>
                <a:cs typeface="Times New Roman" pitchFamily="18" charset="0"/>
              </a:rPr>
              <a:t>fenotyp gingivy </a:t>
            </a:r>
          </a:p>
        </p:txBody>
      </p:sp>
      <p:sp>
        <p:nvSpPr>
          <p:cNvPr id="4" name="Volný tvar 3"/>
          <p:cNvSpPr/>
          <p:nvPr/>
        </p:nvSpPr>
        <p:spPr>
          <a:xfrm>
            <a:off x="3349128" y="2897436"/>
            <a:ext cx="1244906" cy="320834"/>
          </a:xfrm>
          <a:custGeom>
            <a:avLst/>
            <a:gdLst>
              <a:gd name="connsiteX0" fmla="*/ 0 w 1244906"/>
              <a:gd name="connsiteY0" fmla="*/ 297456 h 320834"/>
              <a:gd name="connsiteX1" fmla="*/ 22033 w 1244906"/>
              <a:gd name="connsiteY1" fmla="*/ 242371 h 320834"/>
              <a:gd name="connsiteX2" fmla="*/ 33050 w 1244906"/>
              <a:gd name="connsiteY2" fmla="*/ 209321 h 320834"/>
              <a:gd name="connsiteX3" fmla="*/ 55084 w 1244906"/>
              <a:gd name="connsiteY3" fmla="*/ 176270 h 320834"/>
              <a:gd name="connsiteX4" fmla="*/ 66101 w 1244906"/>
              <a:gd name="connsiteY4" fmla="*/ 143219 h 320834"/>
              <a:gd name="connsiteX5" fmla="*/ 99152 w 1244906"/>
              <a:gd name="connsiteY5" fmla="*/ 121186 h 320834"/>
              <a:gd name="connsiteX6" fmla="*/ 143219 w 1244906"/>
              <a:gd name="connsiteY6" fmla="*/ 77118 h 320834"/>
              <a:gd name="connsiteX7" fmla="*/ 165253 w 1244906"/>
              <a:gd name="connsiteY7" fmla="*/ 44068 h 320834"/>
              <a:gd name="connsiteX8" fmla="*/ 231354 w 1244906"/>
              <a:gd name="connsiteY8" fmla="*/ 22034 h 320834"/>
              <a:gd name="connsiteX9" fmla="*/ 264405 w 1244906"/>
              <a:gd name="connsiteY9" fmla="*/ 11017 h 320834"/>
              <a:gd name="connsiteX10" fmla="*/ 297455 w 1244906"/>
              <a:gd name="connsiteY10" fmla="*/ 0 h 320834"/>
              <a:gd name="connsiteX11" fmla="*/ 594911 w 1244906"/>
              <a:gd name="connsiteY11" fmla="*/ 11017 h 320834"/>
              <a:gd name="connsiteX12" fmla="*/ 683045 w 1244906"/>
              <a:gd name="connsiteY12" fmla="*/ 33051 h 320834"/>
              <a:gd name="connsiteX13" fmla="*/ 738130 w 1244906"/>
              <a:gd name="connsiteY13" fmla="*/ 44068 h 320834"/>
              <a:gd name="connsiteX14" fmla="*/ 771180 w 1244906"/>
              <a:gd name="connsiteY14" fmla="*/ 55084 h 320834"/>
              <a:gd name="connsiteX15" fmla="*/ 837282 w 1244906"/>
              <a:gd name="connsiteY15" fmla="*/ 66101 h 320834"/>
              <a:gd name="connsiteX16" fmla="*/ 870332 w 1244906"/>
              <a:gd name="connsiteY16" fmla="*/ 77118 h 320834"/>
              <a:gd name="connsiteX17" fmla="*/ 914400 w 1244906"/>
              <a:gd name="connsiteY17" fmla="*/ 88135 h 320834"/>
              <a:gd name="connsiteX18" fmla="*/ 947450 w 1244906"/>
              <a:gd name="connsiteY18" fmla="*/ 110169 h 320834"/>
              <a:gd name="connsiteX19" fmla="*/ 991518 w 1244906"/>
              <a:gd name="connsiteY19" fmla="*/ 132203 h 320834"/>
              <a:gd name="connsiteX20" fmla="*/ 1024568 w 1244906"/>
              <a:gd name="connsiteY20" fmla="*/ 165253 h 320834"/>
              <a:gd name="connsiteX21" fmla="*/ 1068636 w 1244906"/>
              <a:gd name="connsiteY21" fmla="*/ 187287 h 320834"/>
              <a:gd name="connsiteX22" fmla="*/ 1134737 w 1244906"/>
              <a:gd name="connsiteY22" fmla="*/ 231354 h 320834"/>
              <a:gd name="connsiteX23" fmla="*/ 1167788 w 1244906"/>
              <a:gd name="connsiteY23" fmla="*/ 297456 h 320834"/>
              <a:gd name="connsiteX24" fmla="*/ 1211855 w 1244906"/>
              <a:gd name="connsiteY24" fmla="*/ 319489 h 320834"/>
              <a:gd name="connsiteX25" fmla="*/ 1244906 w 1244906"/>
              <a:gd name="connsiteY25" fmla="*/ 319489 h 32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44906" h="320834">
                <a:moveTo>
                  <a:pt x="0" y="297456"/>
                </a:moveTo>
                <a:cubicBezTo>
                  <a:pt x="7344" y="279094"/>
                  <a:pt x="15089" y="260888"/>
                  <a:pt x="22033" y="242371"/>
                </a:cubicBezTo>
                <a:cubicBezTo>
                  <a:pt x="26110" y="231498"/>
                  <a:pt x="27857" y="219708"/>
                  <a:pt x="33050" y="209321"/>
                </a:cubicBezTo>
                <a:cubicBezTo>
                  <a:pt x="38972" y="197478"/>
                  <a:pt x="49163" y="188113"/>
                  <a:pt x="55084" y="176270"/>
                </a:cubicBezTo>
                <a:cubicBezTo>
                  <a:pt x="60277" y="165883"/>
                  <a:pt x="58846" y="152287"/>
                  <a:pt x="66101" y="143219"/>
                </a:cubicBezTo>
                <a:cubicBezTo>
                  <a:pt x="74372" y="132880"/>
                  <a:pt x="88135" y="128530"/>
                  <a:pt x="99152" y="121186"/>
                </a:cubicBezTo>
                <a:cubicBezTo>
                  <a:pt x="123186" y="49077"/>
                  <a:pt x="89805" y="119848"/>
                  <a:pt x="143219" y="77118"/>
                </a:cubicBezTo>
                <a:cubicBezTo>
                  <a:pt x="153558" y="68847"/>
                  <a:pt x="154025" y="51085"/>
                  <a:pt x="165253" y="44068"/>
                </a:cubicBezTo>
                <a:cubicBezTo>
                  <a:pt x="184948" y="31759"/>
                  <a:pt x="209320" y="29379"/>
                  <a:pt x="231354" y="22034"/>
                </a:cubicBezTo>
                <a:lnTo>
                  <a:pt x="264405" y="11017"/>
                </a:lnTo>
                <a:lnTo>
                  <a:pt x="297455" y="0"/>
                </a:lnTo>
                <a:cubicBezTo>
                  <a:pt x="396607" y="3672"/>
                  <a:pt x="496054" y="2543"/>
                  <a:pt x="594911" y="11017"/>
                </a:cubicBezTo>
                <a:cubicBezTo>
                  <a:pt x="625083" y="13603"/>
                  <a:pt x="653351" y="27112"/>
                  <a:pt x="683045" y="33051"/>
                </a:cubicBezTo>
                <a:cubicBezTo>
                  <a:pt x="701407" y="36723"/>
                  <a:pt x="719964" y="39527"/>
                  <a:pt x="738130" y="44068"/>
                </a:cubicBezTo>
                <a:cubicBezTo>
                  <a:pt x="749396" y="46884"/>
                  <a:pt x="759844" y="52565"/>
                  <a:pt x="771180" y="55084"/>
                </a:cubicBezTo>
                <a:cubicBezTo>
                  <a:pt x="792986" y="59930"/>
                  <a:pt x="815248" y="62429"/>
                  <a:pt x="837282" y="66101"/>
                </a:cubicBezTo>
                <a:cubicBezTo>
                  <a:pt x="848299" y="69773"/>
                  <a:pt x="859166" y="73928"/>
                  <a:pt x="870332" y="77118"/>
                </a:cubicBezTo>
                <a:cubicBezTo>
                  <a:pt x="884891" y="81278"/>
                  <a:pt x="900483" y="82170"/>
                  <a:pt x="914400" y="88135"/>
                </a:cubicBezTo>
                <a:cubicBezTo>
                  <a:pt x="926570" y="93351"/>
                  <a:pt x="935954" y="103600"/>
                  <a:pt x="947450" y="110169"/>
                </a:cubicBezTo>
                <a:cubicBezTo>
                  <a:pt x="961709" y="118317"/>
                  <a:pt x="978154" y="122657"/>
                  <a:pt x="991518" y="132203"/>
                </a:cubicBezTo>
                <a:cubicBezTo>
                  <a:pt x="1004196" y="141259"/>
                  <a:pt x="1011890" y="156197"/>
                  <a:pt x="1024568" y="165253"/>
                </a:cubicBezTo>
                <a:cubicBezTo>
                  <a:pt x="1037932" y="174799"/>
                  <a:pt x="1054553" y="178837"/>
                  <a:pt x="1068636" y="187287"/>
                </a:cubicBezTo>
                <a:cubicBezTo>
                  <a:pt x="1091343" y="200911"/>
                  <a:pt x="1134737" y="231354"/>
                  <a:pt x="1134737" y="231354"/>
                </a:cubicBezTo>
                <a:cubicBezTo>
                  <a:pt x="1142257" y="253913"/>
                  <a:pt x="1148074" y="281028"/>
                  <a:pt x="1167788" y="297456"/>
                </a:cubicBezTo>
                <a:cubicBezTo>
                  <a:pt x="1180404" y="307970"/>
                  <a:pt x="1196064" y="314977"/>
                  <a:pt x="1211855" y="319489"/>
                </a:cubicBezTo>
                <a:cubicBezTo>
                  <a:pt x="1222448" y="322516"/>
                  <a:pt x="1233889" y="319489"/>
                  <a:pt x="1244906" y="319489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5940152" y="2321173"/>
            <a:ext cx="0" cy="897097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5796136" y="2897436"/>
            <a:ext cx="0" cy="28892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5220072" y="2903538"/>
            <a:ext cx="1007691" cy="1905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2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1143000"/>
          </a:xfrm>
        </p:spPr>
        <p:txBody>
          <a:bodyPr/>
          <a:lstStyle/>
          <a:p>
            <a:pPr marL="571500" indent="-571500" eaLnBrk="1" hangingPunct="1">
              <a:buFontTx/>
              <a:buChar char="•"/>
            </a:pPr>
            <a:r>
              <a:rPr lang="cs-CZ" altLang="cs-CZ" sz="3600" dirty="0" smtClean="0">
                <a:solidFill>
                  <a:srgbClr val="FF0000"/>
                </a:solidFill>
              </a:rPr>
              <a:t>Tloušťka gingivy </a:t>
            </a:r>
            <a:r>
              <a:rPr lang="cs-CZ" altLang="cs-CZ" sz="3600" dirty="0" smtClean="0"/>
              <a:t>– silná, střední, tenká</a:t>
            </a:r>
          </a:p>
        </p:txBody>
      </p:sp>
      <p:pic>
        <p:nvPicPr>
          <p:cNvPr id="44035" name="Picture 7" descr="Biotyp gingiv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989138"/>
            <a:ext cx="8642350" cy="3856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98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nik13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3714750"/>
            <a:ext cx="4627563" cy="30241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59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60350"/>
            <a:ext cx="4548187" cy="30241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1"/>
          <p:cNvSpPr txBox="1">
            <a:spLocks/>
          </p:cNvSpPr>
          <p:nvPr/>
        </p:nvSpPr>
        <p:spPr>
          <a:xfrm>
            <a:off x="5076825" y="474663"/>
            <a:ext cx="3857625" cy="62642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sz="2400" kern="0" dirty="0" smtClean="0"/>
              <a:t>Mělké dolní vestibulum (</a:t>
            </a:r>
            <a:r>
              <a:rPr lang="cs-CZ" sz="2400" dirty="0" smtClean="0"/>
              <a:t>nedostatečná šířka připojené gingivy)</a:t>
            </a:r>
            <a:r>
              <a:rPr lang="cs-CZ" sz="2400" kern="0" dirty="0" smtClean="0"/>
              <a:t> </a:t>
            </a:r>
          </a:p>
          <a:p>
            <a:pPr marL="0" indent="0">
              <a:buFontTx/>
              <a:buNone/>
              <a:defRPr/>
            </a:pPr>
            <a:endParaRPr lang="cs-CZ" sz="2400" kern="0" dirty="0" smtClean="0"/>
          </a:p>
          <a:p>
            <a:pPr marL="0" indent="0">
              <a:buFontTx/>
              <a:buNone/>
              <a:defRPr/>
            </a:pPr>
            <a:endParaRPr lang="cs-CZ" sz="2400" kern="0" dirty="0" smtClean="0"/>
          </a:p>
          <a:p>
            <a:pPr marL="0" indent="0">
              <a:buFontTx/>
              <a:buNone/>
              <a:defRPr/>
            </a:pPr>
            <a:endParaRPr lang="cs-CZ" sz="2400" kern="0" dirty="0" smtClean="0"/>
          </a:p>
          <a:p>
            <a:pPr marL="0" indent="0">
              <a:buFontTx/>
              <a:buNone/>
              <a:defRPr/>
            </a:pPr>
            <a:endParaRPr lang="cs-CZ" sz="2400" kern="0" dirty="0"/>
          </a:p>
          <a:p>
            <a:pPr marL="0" indent="0">
              <a:buFontTx/>
              <a:buNone/>
              <a:defRPr/>
            </a:pPr>
            <a:endParaRPr lang="cs-CZ" sz="2400" kern="0" dirty="0" smtClean="0"/>
          </a:p>
          <a:p>
            <a:pPr marL="0" indent="0">
              <a:buFontTx/>
              <a:buNone/>
              <a:defRPr/>
            </a:pPr>
            <a:r>
              <a:rPr lang="cs-CZ" sz="2400" kern="0" dirty="0" smtClean="0"/>
              <a:t>Tenký fenotyp gingivy, gingivální </a:t>
            </a:r>
            <a:r>
              <a:rPr lang="cs-CZ" sz="2400" kern="0" dirty="0" err="1" smtClean="0"/>
              <a:t>recesus</a:t>
            </a:r>
            <a:r>
              <a:rPr lang="cs-CZ" sz="2400" kern="0" dirty="0" smtClean="0"/>
              <a:t> u zubu 41 – následek piercingu</a:t>
            </a:r>
          </a:p>
        </p:txBody>
      </p:sp>
    </p:spTree>
    <p:extLst>
      <p:ext uri="{BB962C8B-B14F-4D97-AF65-F5344CB8AC3E}">
        <p14:creationId xmlns:p14="http://schemas.microsoft.com/office/powerpoint/2010/main" val="106798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148064" y="305272"/>
            <a:ext cx="3672780" cy="655272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Úpony uzdiček  </a:t>
            </a:r>
          </a:p>
          <a:p>
            <a:pPr eaLnBrk="1" hangingPunct="1">
              <a:defRPr/>
            </a:pPr>
            <a:endParaRPr lang="cs-CZ" altLang="cs-CZ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dirty="0" smtClean="0">
                <a:solidFill>
                  <a:srgbClr val="0033CC"/>
                </a:solidFill>
              </a:rPr>
              <a:t>„Vysoký </a:t>
            </a:r>
            <a:r>
              <a:rPr lang="cs-CZ" altLang="cs-CZ" dirty="0">
                <a:solidFill>
                  <a:srgbClr val="0033CC"/>
                </a:solidFill>
              </a:rPr>
              <a:t>úpon </a:t>
            </a:r>
            <a:r>
              <a:rPr lang="cs-CZ" altLang="cs-CZ" dirty="0" err="1">
                <a:solidFill>
                  <a:srgbClr val="0033CC"/>
                </a:solidFill>
              </a:rPr>
              <a:t>frenula</a:t>
            </a:r>
            <a:r>
              <a:rPr lang="cs-CZ" altLang="cs-CZ" dirty="0">
                <a:solidFill>
                  <a:srgbClr val="0033CC"/>
                </a:solidFill>
              </a:rPr>
              <a:t>“ </a:t>
            </a:r>
            <a:r>
              <a:rPr lang="cs-CZ" altLang="cs-CZ" dirty="0"/>
              <a:t> znamená, že je zřetelný</a:t>
            </a:r>
          </a:p>
          <a:p>
            <a:pPr marL="0" indent="0">
              <a:buNone/>
              <a:defRPr/>
            </a:pPr>
            <a:r>
              <a:rPr lang="cs-CZ" altLang="cs-CZ" dirty="0" smtClean="0"/>
              <a:t>- </a:t>
            </a:r>
            <a:r>
              <a:rPr lang="cs-CZ" altLang="cs-CZ" dirty="0"/>
              <a:t>tah </a:t>
            </a:r>
            <a:r>
              <a:rPr lang="cs-CZ" altLang="cs-CZ" dirty="0" err="1"/>
              <a:t>frenula</a:t>
            </a:r>
            <a:endParaRPr lang="cs-CZ" altLang="cs-CZ" dirty="0"/>
          </a:p>
          <a:p>
            <a:pPr marL="0" indent="0">
              <a:buNone/>
              <a:defRPr/>
            </a:pPr>
            <a:r>
              <a:rPr lang="cs-CZ" altLang="cs-CZ" dirty="0"/>
              <a:t>- </a:t>
            </a:r>
            <a:r>
              <a:rPr lang="cs-CZ" altLang="cs-CZ" dirty="0" err="1"/>
              <a:t>anemizace</a:t>
            </a:r>
            <a:r>
              <a:rPr lang="cs-CZ" altLang="cs-CZ" dirty="0"/>
              <a:t> papily při tlaku na frenulum</a:t>
            </a:r>
          </a:p>
          <a:p>
            <a:pPr marL="0" indent="0">
              <a:buNone/>
              <a:defRPr/>
            </a:pPr>
            <a:r>
              <a:rPr lang="cs-CZ" altLang="cs-CZ" dirty="0"/>
              <a:t>- pohyb papily a marginální gingivy při tlaku na frenulum                            </a:t>
            </a:r>
          </a:p>
          <a:p>
            <a:pPr eaLnBrk="1" hangingPunct="1">
              <a:defRPr/>
            </a:pPr>
            <a:endParaRPr lang="cs-CZ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dirty="0" smtClean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cs-CZ" dirty="0" smtClean="0"/>
          </a:p>
        </p:txBody>
      </p:sp>
      <p:pic>
        <p:nvPicPr>
          <p:cNvPr id="40963" name="Picture 3" descr="HF papilární po CH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151" y="188640"/>
            <a:ext cx="2468562" cy="17287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7"/>
          <p:cNvSpPr>
            <a:spLocks noChangeArrowheads="1"/>
          </p:cNvSpPr>
          <p:nvPr/>
        </p:nvSpPr>
        <p:spPr bwMode="auto">
          <a:xfrm>
            <a:off x="165881" y="408861"/>
            <a:ext cx="4203700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dirty="0" smtClean="0"/>
              <a:t>Fyziologický</a:t>
            </a:r>
          </a:p>
          <a:p>
            <a:pPr>
              <a:spcBef>
                <a:spcPct val="50000"/>
              </a:spcBef>
            </a:pPr>
            <a:endParaRPr lang="cs-CZ" sz="2800" dirty="0"/>
          </a:p>
          <a:p>
            <a:pPr>
              <a:spcBef>
                <a:spcPct val="50000"/>
              </a:spcBef>
            </a:pPr>
            <a:endParaRPr lang="cs-CZ" sz="2800" dirty="0"/>
          </a:p>
          <a:p>
            <a:pPr>
              <a:spcBef>
                <a:spcPct val="50000"/>
              </a:spcBef>
            </a:pPr>
            <a:r>
              <a:rPr lang="cs-CZ" altLang="cs-CZ" sz="2800" dirty="0" smtClean="0"/>
              <a:t>Gingivální</a:t>
            </a:r>
            <a:endParaRPr lang="cs-CZ" altLang="cs-CZ" sz="2800" dirty="0"/>
          </a:p>
          <a:p>
            <a:pPr>
              <a:spcBef>
                <a:spcPct val="50000"/>
              </a:spcBef>
            </a:pPr>
            <a:r>
              <a:rPr lang="cs-CZ" altLang="cs-CZ" sz="2800" dirty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sz="2800" dirty="0"/>
              <a:t>Papilární</a:t>
            </a:r>
          </a:p>
          <a:p>
            <a:pPr>
              <a:spcBef>
                <a:spcPct val="50000"/>
              </a:spcBef>
            </a:pPr>
            <a:endParaRPr lang="cs-CZ" altLang="cs-CZ" sz="2800" dirty="0"/>
          </a:p>
          <a:p>
            <a:pPr>
              <a:spcBef>
                <a:spcPct val="50000"/>
              </a:spcBef>
            </a:pPr>
            <a:r>
              <a:rPr lang="cs-CZ" altLang="cs-CZ" sz="2800" dirty="0" smtClean="0"/>
              <a:t>Papilou                                        procházející</a:t>
            </a:r>
            <a:r>
              <a:rPr lang="en-GB" altLang="cs-CZ" sz="2800" dirty="0" smtClean="0"/>
              <a:t> </a:t>
            </a:r>
            <a:endParaRPr lang="en-GB" altLang="cs-CZ" sz="2800" dirty="0"/>
          </a:p>
        </p:txBody>
      </p:sp>
      <p:pic>
        <p:nvPicPr>
          <p:cNvPr id="40965" name="Picture 5" descr="HF papilární"/>
          <p:cNvPicPr>
            <a:picLocks noGrp="1" noChangeAspect="1" noChangeArrowheads="1"/>
          </p:cNvPicPr>
          <p:nvPr>
            <p:ph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r="9769" b="8021"/>
          <a:stretch/>
        </p:blipFill>
        <p:spPr>
          <a:xfrm>
            <a:off x="2033150" y="1988840"/>
            <a:ext cx="2473391" cy="1590119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6" name="Obráze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" b="14760"/>
          <a:stretch/>
        </p:blipFill>
        <p:spPr bwMode="auto">
          <a:xfrm>
            <a:off x="2033151" y="3645024"/>
            <a:ext cx="2461518" cy="141171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11" descr="frenulum proch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4" t="8399" r="25401" b="53629"/>
          <a:stretch/>
        </p:blipFill>
        <p:spPr>
          <a:xfrm>
            <a:off x="2123727" y="5157192"/>
            <a:ext cx="2370941" cy="1578232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58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dirty="0" err="1" smtClean="0"/>
              <a:t>Papilla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Bleeding</a:t>
            </a:r>
            <a:r>
              <a:rPr lang="cs-CZ" altLang="cs-CZ" dirty="0" smtClean="0"/>
              <a:t> Index</a:t>
            </a:r>
          </a:p>
        </p:txBody>
      </p:sp>
      <p:pic>
        <p:nvPicPr>
          <p:cNvPr id="39939" name="Picture 4" descr="PAra_Messen"/>
          <p:cNvPicPr>
            <a:picLocks noChangeAspect="1" noChangeArrowheads="1"/>
          </p:cNvPicPr>
          <p:nvPr/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733800" cy="5029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9512" y="1340768"/>
            <a:ext cx="4724400" cy="2088232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hodnotí se </a:t>
            </a:r>
            <a:r>
              <a:rPr lang="cs-CZ" altLang="cs-CZ" dirty="0" smtClean="0">
                <a:solidFill>
                  <a:srgbClr val="FF0000"/>
                </a:solidFill>
              </a:rPr>
              <a:t>distální papily/</a:t>
            </a:r>
            <a:r>
              <a:rPr lang="cs-CZ" altLang="cs-CZ" dirty="0" err="1" smtClean="0">
                <a:solidFill>
                  <a:srgbClr val="FF0000"/>
                </a:solidFill>
              </a:rPr>
              <a:t>půlpapily</a:t>
            </a:r>
            <a:r>
              <a:rPr lang="cs-CZ" altLang="cs-CZ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u </a:t>
            </a:r>
            <a:r>
              <a:rPr lang="cs-CZ" altLang="cs-CZ" dirty="0" smtClean="0">
                <a:solidFill>
                  <a:srgbClr val="FF0000"/>
                </a:solidFill>
              </a:rPr>
              <a:t>sedmi</a:t>
            </a:r>
            <a:r>
              <a:rPr lang="cs-CZ" altLang="cs-CZ" dirty="0" smtClean="0"/>
              <a:t> zubů v každém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>
                <a:solidFill>
                  <a:srgbClr val="FF0000"/>
                </a:solidFill>
              </a:rPr>
              <a:t>   kvadrantu 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39941" name="Line 7"/>
          <p:cNvSpPr>
            <a:spLocks noChangeShapeType="1"/>
          </p:cNvSpPr>
          <p:nvPr/>
        </p:nvSpPr>
        <p:spPr bwMode="auto">
          <a:xfrm>
            <a:off x="6705600" y="2133600"/>
            <a:ext cx="685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42" name="Line 8"/>
          <p:cNvSpPr>
            <a:spLocks noChangeShapeType="1"/>
          </p:cNvSpPr>
          <p:nvPr/>
        </p:nvSpPr>
        <p:spPr bwMode="auto">
          <a:xfrm flipH="1">
            <a:off x="7620000" y="2057400"/>
            <a:ext cx="533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3056"/>
            <a:ext cx="4454087" cy="2696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2852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027181"/>
              </p:ext>
            </p:extLst>
          </p:nvPr>
        </p:nvGraphicFramePr>
        <p:xfrm>
          <a:off x="232768" y="1556792"/>
          <a:ext cx="8659712" cy="5040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9736"/>
                <a:gridCol w="3024336"/>
                <a:gridCol w="2385640"/>
              </a:tblGrid>
              <a:tr h="701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1/ všechny distální papily mají PBI 2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</a:rPr>
                        <a:t>chybí 3. moláry a dolní řezáky</a:t>
                      </a:r>
                      <a:endParaRPr lang="cs-CZ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48/24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</a:t>
                      </a:r>
                      <a:r>
                        <a:rPr lang="cs-CZ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PBI 2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1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2/ všechny distální papily mají PBI 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chybí dolní řezáky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72/24   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</a:t>
                      </a:r>
                      <a:r>
                        <a:rPr lang="cs-CZ" sz="20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PBI </a:t>
                      </a:r>
                      <a:r>
                        <a:rPr lang="cs-CZ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1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3/ všechny distální papily mají PBI 1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chybí 2. a 3. moláry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24/24    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</a:t>
                      </a:r>
                      <a:r>
                        <a:rPr lang="cs-CZ" sz="20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PBI </a:t>
                      </a:r>
                      <a:r>
                        <a:rPr lang="cs-CZ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36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4/ všechny distální papily v HČ mají PBI 3 a všechny distální papily v DČ mají PBI 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chybí všechny moláry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50/20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  </a:t>
                      </a:r>
                      <a:r>
                        <a:rPr lang="cs-CZ" sz="20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PBI</a:t>
                      </a:r>
                      <a:r>
                        <a:rPr lang="cs-CZ" sz="2000" b="1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2,5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1520" y="260648"/>
            <a:ext cx="86409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Určete hodnotu PBI</a:t>
            </a:r>
            <a:endParaRPr lang="cs-CZ" altLang="cs-CZ" sz="20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Příklad: všechny distální papily mají PBI 4, všechny zuby jsou přítomny:  </a:t>
            </a:r>
            <a:endParaRPr lang="cs-CZ" altLang="cs-CZ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altLang="cs-CZ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PBI 112/28     index 4</a:t>
            </a:r>
            <a:endParaRPr lang="cs-CZ" alt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11300" y="3462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cs-CZ" altLang="cs-CZ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5737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1002</Words>
  <Application>Microsoft Office PowerPoint</Application>
  <PresentationFormat>Předvádění na obrazovce (4:3)</PresentationFormat>
  <Paragraphs>383</Paragraphs>
  <Slides>38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systému Office</vt:lpstr>
      <vt:lpstr> Náhradní praktikum pro 2. roč. preventivní zubní lékařství  </vt:lpstr>
      <vt:lpstr>Náhradní praktikum pro 2. roč. preventivní zubní lékařství</vt:lpstr>
      <vt:lpstr>Systematické vyšetření sliznic dú</vt:lpstr>
      <vt:lpstr>Prezentace aplikace PowerPoint</vt:lpstr>
      <vt:lpstr>Tloušťka gingivy – silná, střední, tenká</vt:lpstr>
      <vt:lpstr>Prezentace aplikace PowerPoint</vt:lpstr>
      <vt:lpstr>Prezentace aplikace PowerPoint</vt:lpstr>
      <vt:lpstr>Papilla Bleeding Index</vt:lpstr>
      <vt:lpstr>Prezentace aplikace PowerPoint</vt:lpstr>
      <vt:lpstr>Prezentace aplikace PowerPoint</vt:lpstr>
      <vt:lpstr>PBI - INDEX</vt:lpstr>
      <vt:lpstr>Aproximální index plaku   API</vt:lpstr>
      <vt:lpstr>Prezentace aplikace PowerPoint</vt:lpstr>
      <vt:lpstr>Interdentální hygienický index HYG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Parodontologické  instrumentárium</vt:lpstr>
      <vt:lpstr>Prezentace aplikace PowerPoint</vt:lpstr>
      <vt:lpstr>Prezentace aplikace PowerPoint</vt:lpstr>
      <vt:lpstr>Nástroje pro frontální úsek – řezáky, špičáky</vt:lpstr>
      <vt:lpstr>Nástroje pro distální úsek – premoláry, moláry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Přístrojové odstraňování zubního kamene </vt:lpstr>
      <vt:lpstr>Prezentace aplikace PowerPoint</vt:lpstr>
      <vt:lpstr>Prezentace aplikace PowerPoint</vt:lpstr>
      <vt:lpstr>Z+UZ přístroje   ×   ruční nástroje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</dc:creator>
  <cp:lastModifiedBy>admin</cp:lastModifiedBy>
  <cp:revision>32</cp:revision>
  <dcterms:created xsi:type="dcterms:W3CDTF">2020-04-17T09:25:06Z</dcterms:created>
  <dcterms:modified xsi:type="dcterms:W3CDTF">2020-05-05T15:25:39Z</dcterms:modified>
</cp:coreProperties>
</file>