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57" r:id="rId5"/>
    <p:sldId id="262" r:id="rId6"/>
    <p:sldId id="258" r:id="rId7"/>
    <p:sldId id="260" r:id="rId8"/>
    <p:sldId id="25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39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50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14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74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40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8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1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03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A498-319F-4E4D-862D-65D56A6D425A}" type="datetimeFigureOut">
              <a:rPr lang="cs-CZ" smtClean="0"/>
              <a:t>28.4.2020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4858-2ECC-4EDF-A3A3-845216974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24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3707904" y="476672"/>
            <a:ext cx="4932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Perio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index</a:t>
            </a:r>
            <a:r>
              <a:rPr lang="cs-CZ" sz="4400" dirty="0" err="1" smtClean="0">
                <a:solidFill>
                  <a:srgbClr val="FF0000"/>
                </a:solidFill>
              </a:rPr>
              <a:t>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cs-CZ" dirty="0" smtClean="0">
                <a:solidFill>
                  <a:srgbClr val="FF0000"/>
                </a:solidFill>
              </a:rPr>
              <a:t>test </a:t>
            </a:r>
            <a:r>
              <a:rPr lang="cs-CZ" sz="4400" dirty="0" smtClean="0">
                <a:solidFill>
                  <a:srgbClr val="FF0000"/>
                </a:solidFill>
              </a:rPr>
              <a:t/>
            </a:r>
            <a:br>
              <a:rPr lang="cs-CZ" sz="4400" dirty="0" smtClean="0">
                <a:solidFill>
                  <a:srgbClr val="FF0000"/>
                </a:solidFill>
              </a:rPr>
            </a:br>
            <a:r>
              <a:rPr lang="cs-CZ" sz="4400" dirty="0" smtClean="0">
                <a:solidFill>
                  <a:srgbClr val="FF0000"/>
                </a:solidFill>
              </a:rPr>
              <a:t>CPITN, PBI, API </a:t>
            </a:r>
            <a:br>
              <a:rPr lang="cs-CZ" sz="4400" dirty="0" smtClean="0">
                <a:solidFill>
                  <a:srgbClr val="FF0000"/>
                </a:solidFill>
              </a:rPr>
            </a:b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3968" y="2780928"/>
            <a:ext cx="403244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MUDr. Hana Poskerová Ph.D.</a:t>
            </a:r>
          </a:p>
          <a:p>
            <a:pPr marL="0" indent="0" algn="ctr">
              <a:buNone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Stomatologická klinika </a:t>
            </a:r>
          </a:p>
          <a:p>
            <a:pPr marL="0" indent="0" algn="ctr">
              <a:buNone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FN u svaté Anny a LF MU v Brně</a:t>
            </a:r>
            <a:endParaRPr lang="cs-CZ" alt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ing. Radomil Novak\Desktop\ICRC\propagace a marketing\PPT prezentace\Background\budova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643"/>
            <a:ext cx="3672408" cy="63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ing. Radomil Novak\Desktop\ICRC\propagace a marketing\loga\FNUSA - NEW!!\FNUS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34" y="5216016"/>
            <a:ext cx="2635883" cy="12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30346" r="18800" b="28890"/>
          <a:stretch/>
        </p:blipFill>
        <p:spPr>
          <a:xfrm>
            <a:off x="5940152" y="5295304"/>
            <a:ext cx="2907973" cy="9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řetížení1"/>
          <p:cNvPicPr>
            <a:picLocks noChangeAspect="1" noChangeArrowheads="1"/>
          </p:cNvPicPr>
          <p:nvPr/>
        </p:nvPicPr>
        <p:blipFill rotWithShape="1"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0" r="8746"/>
          <a:stretch/>
        </p:blipFill>
        <p:spPr>
          <a:xfrm>
            <a:off x="6012160" y="305136"/>
            <a:ext cx="2880320" cy="62922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reeform 8"/>
          <p:cNvSpPr>
            <a:spLocks/>
          </p:cNvSpPr>
          <p:nvPr/>
        </p:nvSpPr>
        <p:spPr bwMode="auto">
          <a:xfrm>
            <a:off x="6015339" y="3917305"/>
            <a:ext cx="936104" cy="409860"/>
          </a:xfrm>
          <a:custGeom>
            <a:avLst/>
            <a:gdLst>
              <a:gd name="T0" fmla="*/ 0 w 453"/>
              <a:gd name="T1" fmla="*/ 2147483647 h 279"/>
              <a:gd name="T2" fmla="*/ 2147483647 w 453"/>
              <a:gd name="T3" fmla="*/ 2147483647 h 279"/>
              <a:gd name="T4" fmla="*/ 2147483647 w 453"/>
              <a:gd name="T5" fmla="*/ 2147483647 h 279"/>
              <a:gd name="T6" fmla="*/ 2147483647 w 453"/>
              <a:gd name="T7" fmla="*/ 2147483647 h 279"/>
              <a:gd name="T8" fmla="*/ 2147483647 w 453"/>
              <a:gd name="T9" fmla="*/ 2147483647 h 279"/>
              <a:gd name="T10" fmla="*/ 2147483647 w 453"/>
              <a:gd name="T11" fmla="*/ 2147483647 h 279"/>
              <a:gd name="T12" fmla="*/ 2147483647 w 453"/>
              <a:gd name="T13" fmla="*/ 2147483647 h 279"/>
              <a:gd name="T14" fmla="*/ 2147483647 w 453"/>
              <a:gd name="T15" fmla="*/ 2147483647 h 279"/>
              <a:gd name="T16" fmla="*/ 2147483647 w 453"/>
              <a:gd name="T17" fmla="*/ 2147483647 h 2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279">
                <a:moveTo>
                  <a:pt x="0" y="233"/>
                </a:moveTo>
                <a:cubicBezTo>
                  <a:pt x="33" y="161"/>
                  <a:pt x="67" y="89"/>
                  <a:pt x="90" y="52"/>
                </a:cubicBezTo>
                <a:cubicBezTo>
                  <a:pt x="113" y="15"/>
                  <a:pt x="113" y="14"/>
                  <a:pt x="136" y="7"/>
                </a:cubicBezTo>
                <a:cubicBezTo>
                  <a:pt x="159" y="0"/>
                  <a:pt x="203" y="0"/>
                  <a:pt x="226" y="7"/>
                </a:cubicBezTo>
                <a:cubicBezTo>
                  <a:pt x="249" y="14"/>
                  <a:pt x="257" y="37"/>
                  <a:pt x="272" y="52"/>
                </a:cubicBezTo>
                <a:cubicBezTo>
                  <a:pt x="287" y="67"/>
                  <a:pt x="302" y="82"/>
                  <a:pt x="317" y="97"/>
                </a:cubicBezTo>
                <a:cubicBezTo>
                  <a:pt x="332" y="112"/>
                  <a:pt x="347" y="120"/>
                  <a:pt x="362" y="143"/>
                </a:cubicBezTo>
                <a:cubicBezTo>
                  <a:pt x="377" y="166"/>
                  <a:pt x="393" y="210"/>
                  <a:pt x="408" y="233"/>
                </a:cubicBezTo>
                <a:cubicBezTo>
                  <a:pt x="423" y="256"/>
                  <a:pt x="446" y="271"/>
                  <a:pt x="453" y="27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316416" y="3948267"/>
            <a:ext cx="864096" cy="462390"/>
          </a:xfrm>
          <a:custGeom>
            <a:avLst/>
            <a:gdLst>
              <a:gd name="T0" fmla="*/ 0 w 453"/>
              <a:gd name="T1" fmla="*/ 2147483647 h 279"/>
              <a:gd name="T2" fmla="*/ 2147483647 w 453"/>
              <a:gd name="T3" fmla="*/ 2147483647 h 279"/>
              <a:gd name="T4" fmla="*/ 2147483647 w 453"/>
              <a:gd name="T5" fmla="*/ 2147483647 h 279"/>
              <a:gd name="T6" fmla="*/ 2147483647 w 453"/>
              <a:gd name="T7" fmla="*/ 2147483647 h 279"/>
              <a:gd name="T8" fmla="*/ 2147483647 w 453"/>
              <a:gd name="T9" fmla="*/ 2147483647 h 279"/>
              <a:gd name="T10" fmla="*/ 2147483647 w 453"/>
              <a:gd name="T11" fmla="*/ 2147483647 h 279"/>
              <a:gd name="T12" fmla="*/ 2147483647 w 453"/>
              <a:gd name="T13" fmla="*/ 2147483647 h 279"/>
              <a:gd name="T14" fmla="*/ 2147483647 w 453"/>
              <a:gd name="T15" fmla="*/ 2147483647 h 279"/>
              <a:gd name="T16" fmla="*/ 2147483647 w 453"/>
              <a:gd name="T17" fmla="*/ 2147483647 h 2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279">
                <a:moveTo>
                  <a:pt x="0" y="233"/>
                </a:moveTo>
                <a:cubicBezTo>
                  <a:pt x="33" y="161"/>
                  <a:pt x="67" y="89"/>
                  <a:pt x="90" y="52"/>
                </a:cubicBezTo>
                <a:cubicBezTo>
                  <a:pt x="113" y="15"/>
                  <a:pt x="113" y="14"/>
                  <a:pt x="136" y="7"/>
                </a:cubicBezTo>
                <a:cubicBezTo>
                  <a:pt x="159" y="0"/>
                  <a:pt x="203" y="0"/>
                  <a:pt x="226" y="7"/>
                </a:cubicBezTo>
                <a:cubicBezTo>
                  <a:pt x="249" y="14"/>
                  <a:pt x="257" y="37"/>
                  <a:pt x="272" y="52"/>
                </a:cubicBezTo>
                <a:cubicBezTo>
                  <a:pt x="287" y="67"/>
                  <a:pt x="302" y="82"/>
                  <a:pt x="317" y="97"/>
                </a:cubicBezTo>
                <a:cubicBezTo>
                  <a:pt x="332" y="112"/>
                  <a:pt x="347" y="120"/>
                  <a:pt x="362" y="143"/>
                </a:cubicBezTo>
                <a:cubicBezTo>
                  <a:pt x="377" y="166"/>
                  <a:pt x="393" y="210"/>
                  <a:pt x="408" y="233"/>
                </a:cubicBezTo>
                <a:cubicBezTo>
                  <a:pt x="423" y="256"/>
                  <a:pt x="446" y="271"/>
                  <a:pt x="453" y="27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2799" r="15461" b="6020"/>
          <a:stretch/>
        </p:blipFill>
        <p:spPr>
          <a:xfrm>
            <a:off x="2699792" y="1095225"/>
            <a:ext cx="3089684" cy="544704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75856" y="20963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CPITN </a:t>
            </a:r>
            <a:r>
              <a:rPr lang="cs-CZ" sz="3200" dirty="0" smtClean="0"/>
              <a:t>O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85318" y="191901"/>
            <a:ext cx="290716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 CPITN </a:t>
            </a:r>
            <a:r>
              <a:rPr lang="cs-CZ" sz="3200" dirty="0" smtClean="0">
                <a:solidFill>
                  <a:srgbClr val="FF0000"/>
                </a:solidFill>
              </a:rPr>
              <a:t>O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22489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CPITN </a:t>
            </a:r>
            <a:r>
              <a:rPr lang="cs-CZ" sz="3200" dirty="0" smtClean="0"/>
              <a:t>O</a:t>
            </a:r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1628800"/>
            <a:ext cx="23762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 no </a:t>
            </a:r>
            <a:r>
              <a:rPr lang="cs-CZ" sz="2400" dirty="0" err="1" smtClean="0"/>
              <a:t>bleeding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r>
              <a:rPr lang="cs-CZ" sz="2400" dirty="0" smtClean="0"/>
              <a:t>- </a:t>
            </a:r>
            <a:r>
              <a:rPr lang="cs-CZ" sz="2400" dirty="0"/>
              <a:t>no </a:t>
            </a:r>
            <a:r>
              <a:rPr lang="cs-CZ" sz="2400" dirty="0" err="1" smtClean="0"/>
              <a:t>calculus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r>
              <a:rPr lang="cs-CZ" sz="2400" dirty="0" smtClean="0"/>
              <a:t>- </a:t>
            </a:r>
            <a:r>
              <a:rPr lang="cs-CZ" sz="2400" dirty="0" err="1" smtClean="0"/>
              <a:t>probing</a:t>
            </a:r>
            <a:r>
              <a:rPr lang="cs-CZ" sz="2400" dirty="0" smtClean="0"/>
              <a:t> up to 3,5 mm (</a:t>
            </a:r>
            <a:r>
              <a:rPr lang="cs-CZ" sz="2400" dirty="0" err="1" smtClean="0"/>
              <a:t>without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so </a:t>
            </a:r>
            <a:r>
              <a:rPr lang="cs-CZ" sz="2400" dirty="0" err="1" smtClean="0"/>
              <a:t>it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endParaRPr lang="cs-CZ" sz="2400" dirty="0" smtClean="0"/>
          </a:p>
          <a:p>
            <a:r>
              <a:rPr lang="cs-CZ" sz="2400" dirty="0" smtClean="0"/>
              <a:t>0.5 mm /1 mm                        2 mm /3 </a:t>
            </a:r>
            <a:r>
              <a:rPr lang="cs-CZ" sz="2400" dirty="0"/>
              <a:t>mm</a:t>
            </a:r>
          </a:p>
          <a:p>
            <a:endParaRPr lang="cs-CZ" sz="2000" dirty="0"/>
          </a:p>
          <a:p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b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4937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18560" r="22995" b="11194"/>
          <a:stretch/>
        </p:blipFill>
        <p:spPr bwMode="auto">
          <a:xfrm>
            <a:off x="6160299" y="2565224"/>
            <a:ext cx="2800206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32374" y="3501008"/>
            <a:ext cx="1071874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3" t="18560" r="22995" b="11194"/>
          <a:stretch/>
        </p:blipFill>
        <p:spPr bwMode="auto">
          <a:xfrm>
            <a:off x="3464878" y="2623665"/>
            <a:ext cx="2844316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394009" y="3469906"/>
            <a:ext cx="855850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3394009" y="4941167"/>
            <a:ext cx="986373" cy="1613621"/>
          </a:xfrm>
          <a:custGeom>
            <a:avLst/>
            <a:gdLst>
              <a:gd name="connsiteX0" fmla="*/ 0 w 1306286"/>
              <a:gd name="connsiteY0" fmla="*/ 500743 h 1937657"/>
              <a:gd name="connsiteX1" fmla="*/ 32657 w 1306286"/>
              <a:gd name="connsiteY1" fmla="*/ 446314 h 1937657"/>
              <a:gd name="connsiteX2" fmla="*/ 43543 w 1306286"/>
              <a:gd name="connsiteY2" fmla="*/ 413657 h 1937657"/>
              <a:gd name="connsiteX3" fmla="*/ 87086 w 1306286"/>
              <a:gd name="connsiteY3" fmla="*/ 348343 h 1937657"/>
              <a:gd name="connsiteX4" fmla="*/ 108857 w 1306286"/>
              <a:gd name="connsiteY4" fmla="*/ 283028 h 1937657"/>
              <a:gd name="connsiteX5" fmla="*/ 152400 w 1306286"/>
              <a:gd name="connsiteY5" fmla="*/ 228600 h 1937657"/>
              <a:gd name="connsiteX6" fmla="*/ 174171 w 1306286"/>
              <a:gd name="connsiteY6" fmla="*/ 195943 h 1937657"/>
              <a:gd name="connsiteX7" fmla="*/ 195943 w 1306286"/>
              <a:gd name="connsiteY7" fmla="*/ 174171 h 1937657"/>
              <a:gd name="connsiteX8" fmla="*/ 217714 w 1306286"/>
              <a:gd name="connsiteY8" fmla="*/ 141514 h 1937657"/>
              <a:gd name="connsiteX9" fmla="*/ 228600 w 1306286"/>
              <a:gd name="connsiteY9" fmla="*/ 108857 h 1937657"/>
              <a:gd name="connsiteX10" fmla="*/ 261257 w 1306286"/>
              <a:gd name="connsiteY10" fmla="*/ 87086 h 1937657"/>
              <a:gd name="connsiteX11" fmla="*/ 304800 w 1306286"/>
              <a:gd name="connsiteY11" fmla="*/ 43543 h 1937657"/>
              <a:gd name="connsiteX12" fmla="*/ 370114 w 1306286"/>
              <a:gd name="connsiteY12" fmla="*/ 10886 h 1937657"/>
              <a:gd name="connsiteX13" fmla="*/ 402771 w 1306286"/>
              <a:gd name="connsiteY13" fmla="*/ 0 h 1937657"/>
              <a:gd name="connsiteX14" fmla="*/ 566057 w 1306286"/>
              <a:gd name="connsiteY14" fmla="*/ 10886 h 1937657"/>
              <a:gd name="connsiteX15" fmla="*/ 631371 w 1306286"/>
              <a:gd name="connsiteY15" fmla="*/ 32657 h 1937657"/>
              <a:gd name="connsiteX16" fmla="*/ 718457 w 1306286"/>
              <a:gd name="connsiteY16" fmla="*/ 97971 h 1937657"/>
              <a:gd name="connsiteX17" fmla="*/ 751114 w 1306286"/>
              <a:gd name="connsiteY17" fmla="*/ 119743 h 1937657"/>
              <a:gd name="connsiteX18" fmla="*/ 794657 w 1306286"/>
              <a:gd name="connsiteY18" fmla="*/ 163286 h 1937657"/>
              <a:gd name="connsiteX19" fmla="*/ 849086 w 1306286"/>
              <a:gd name="connsiteY19" fmla="*/ 206828 h 1937657"/>
              <a:gd name="connsiteX20" fmla="*/ 881743 w 1306286"/>
              <a:gd name="connsiteY20" fmla="*/ 261257 h 1937657"/>
              <a:gd name="connsiteX21" fmla="*/ 892628 w 1306286"/>
              <a:gd name="connsiteY21" fmla="*/ 293914 h 1937657"/>
              <a:gd name="connsiteX22" fmla="*/ 914400 w 1306286"/>
              <a:gd name="connsiteY22" fmla="*/ 326571 h 1937657"/>
              <a:gd name="connsiteX23" fmla="*/ 936171 w 1306286"/>
              <a:gd name="connsiteY23" fmla="*/ 555171 h 1937657"/>
              <a:gd name="connsiteX24" fmla="*/ 947057 w 1306286"/>
              <a:gd name="connsiteY24" fmla="*/ 631371 h 1937657"/>
              <a:gd name="connsiteX25" fmla="*/ 968828 w 1306286"/>
              <a:gd name="connsiteY25" fmla="*/ 794657 h 1937657"/>
              <a:gd name="connsiteX26" fmla="*/ 1001486 w 1306286"/>
              <a:gd name="connsiteY26" fmla="*/ 1175657 h 1937657"/>
              <a:gd name="connsiteX27" fmla="*/ 1012371 w 1306286"/>
              <a:gd name="connsiteY27" fmla="*/ 1306286 h 1937657"/>
              <a:gd name="connsiteX28" fmla="*/ 1034143 w 1306286"/>
              <a:gd name="connsiteY28" fmla="*/ 1404257 h 1937657"/>
              <a:gd name="connsiteX29" fmla="*/ 1045028 w 1306286"/>
              <a:gd name="connsiteY29" fmla="*/ 1567543 h 1937657"/>
              <a:gd name="connsiteX30" fmla="*/ 1066800 w 1306286"/>
              <a:gd name="connsiteY30" fmla="*/ 1654628 h 1937657"/>
              <a:gd name="connsiteX31" fmla="*/ 1077686 w 1306286"/>
              <a:gd name="connsiteY31" fmla="*/ 1741714 h 1937657"/>
              <a:gd name="connsiteX32" fmla="*/ 1099457 w 1306286"/>
              <a:gd name="connsiteY32" fmla="*/ 1763486 h 1937657"/>
              <a:gd name="connsiteX33" fmla="*/ 1110343 w 1306286"/>
              <a:gd name="connsiteY33" fmla="*/ 1817914 h 1937657"/>
              <a:gd name="connsiteX34" fmla="*/ 1121228 w 1306286"/>
              <a:gd name="connsiteY34" fmla="*/ 1850571 h 1937657"/>
              <a:gd name="connsiteX35" fmla="*/ 1186543 w 1306286"/>
              <a:gd name="connsiteY35" fmla="*/ 1894114 h 1937657"/>
              <a:gd name="connsiteX36" fmla="*/ 1230086 w 1306286"/>
              <a:gd name="connsiteY36" fmla="*/ 1937657 h 1937657"/>
              <a:gd name="connsiteX37" fmla="*/ 1306286 w 1306286"/>
              <a:gd name="connsiteY37" fmla="*/ 1905000 h 1937657"/>
              <a:gd name="connsiteX38" fmla="*/ 1284514 w 1306286"/>
              <a:gd name="connsiteY38" fmla="*/ 1883228 h 1937657"/>
              <a:gd name="connsiteX39" fmla="*/ 1284514 w 1306286"/>
              <a:gd name="connsiteY39" fmla="*/ 1861457 h 19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06286" h="1937657">
                <a:moveTo>
                  <a:pt x="0" y="500743"/>
                </a:moveTo>
                <a:cubicBezTo>
                  <a:pt x="10886" y="482600"/>
                  <a:pt x="23195" y="465238"/>
                  <a:pt x="32657" y="446314"/>
                </a:cubicBezTo>
                <a:cubicBezTo>
                  <a:pt x="37789" y="436051"/>
                  <a:pt x="37970" y="423688"/>
                  <a:pt x="43543" y="413657"/>
                </a:cubicBezTo>
                <a:cubicBezTo>
                  <a:pt x="56250" y="390784"/>
                  <a:pt x="87086" y="348343"/>
                  <a:pt x="87086" y="348343"/>
                </a:cubicBezTo>
                <a:cubicBezTo>
                  <a:pt x="94343" y="326571"/>
                  <a:pt x="96127" y="302123"/>
                  <a:pt x="108857" y="283028"/>
                </a:cubicBezTo>
                <a:cubicBezTo>
                  <a:pt x="175866" y="182514"/>
                  <a:pt x="90355" y="306155"/>
                  <a:pt x="152400" y="228600"/>
                </a:cubicBezTo>
                <a:cubicBezTo>
                  <a:pt x="160573" y="218384"/>
                  <a:pt x="165998" y="206159"/>
                  <a:pt x="174171" y="195943"/>
                </a:cubicBezTo>
                <a:cubicBezTo>
                  <a:pt x="180582" y="187929"/>
                  <a:pt x="189532" y="182185"/>
                  <a:pt x="195943" y="174171"/>
                </a:cubicBezTo>
                <a:cubicBezTo>
                  <a:pt x="204116" y="163955"/>
                  <a:pt x="211863" y="153216"/>
                  <a:pt x="217714" y="141514"/>
                </a:cubicBezTo>
                <a:cubicBezTo>
                  <a:pt x="222846" y="131251"/>
                  <a:pt x="221432" y="117817"/>
                  <a:pt x="228600" y="108857"/>
                </a:cubicBezTo>
                <a:cubicBezTo>
                  <a:pt x="236773" y="98641"/>
                  <a:pt x="251324" y="95600"/>
                  <a:pt x="261257" y="87086"/>
                </a:cubicBezTo>
                <a:cubicBezTo>
                  <a:pt x="276842" y="73728"/>
                  <a:pt x="285327" y="50034"/>
                  <a:pt x="304800" y="43543"/>
                </a:cubicBezTo>
                <a:cubicBezTo>
                  <a:pt x="386884" y="16181"/>
                  <a:pt x="285705" y="53090"/>
                  <a:pt x="370114" y="10886"/>
                </a:cubicBezTo>
                <a:cubicBezTo>
                  <a:pt x="380377" y="5754"/>
                  <a:pt x="391885" y="3629"/>
                  <a:pt x="402771" y="0"/>
                </a:cubicBezTo>
                <a:cubicBezTo>
                  <a:pt x="457200" y="3629"/>
                  <a:pt x="512056" y="3172"/>
                  <a:pt x="566057" y="10886"/>
                </a:cubicBezTo>
                <a:cubicBezTo>
                  <a:pt x="588775" y="14131"/>
                  <a:pt x="631371" y="32657"/>
                  <a:pt x="631371" y="32657"/>
                </a:cubicBezTo>
                <a:cubicBezTo>
                  <a:pt x="671646" y="72930"/>
                  <a:pt x="644602" y="48734"/>
                  <a:pt x="718457" y="97971"/>
                </a:cubicBezTo>
                <a:cubicBezTo>
                  <a:pt x="729343" y="105228"/>
                  <a:pt x="741863" y="110492"/>
                  <a:pt x="751114" y="119743"/>
                </a:cubicBezTo>
                <a:cubicBezTo>
                  <a:pt x="765628" y="134257"/>
                  <a:pt x="777578" y="151900"/>
                  <a:pt x="794657" y="163286"/>
                </a:cubicBezTo>
                <a:cubicBezTo>
                  <a:pt x="835854" y="190750"/>
                  <a:pt x="818063" y="175806"/>
                  <a:pt x="849086" y="206828"/>
                </a:cubicBezTo>
                <a:cubicBezTo>
                  <a:pt x="879921" y="299340"/>
                  <a:pt x="836916" y="186546"/>
                  <a:pt x="881743" y="261257"/>
                </a:cubicBezTo>
                <a:cubicBezTo>
                  <a:pt x="887647" y="271096"/>
                  <a:pt x="887496" y="283651"/>
                  <a:pt x="892628" y="293914"/>
                </a:cubicBezTo>
                <a:cubicBezTo>
                  <a:pt x="898479" y="305616"/>
                  <a:pt x="907143" y="315685"/>
                  <a:pt x="914400" y="326571"/>
                </a:cubicBezTo>
                <a:cubicBezTo>
                  <a:pt x="939346" y="451297"/>
                  <a:pt x="915796" y="320855"/>
                  <a:pt x="936171" y="555171"/>
                </a:cubicBezTo>
                <a:cubicBezTo>
                  <a:pt x="938394" y="580732"/>
                  <a:pt x="944059" y="605889"/>
                  <a:pt x="947057" y="631371"/>
                </a:cubicBezTo>
                <a:cubicBezTo>
                  <a:pt x="965239" y="785917"/>
                  <a:pt x="948024" y="690629"/>
                  <a:pt x="968828" y="794657"/>
                </a:cubicBezTo>
                <a:cubicBezTo>
                  <a:pt x="988942" y="1056128"/>
                  <a:pt x="970213" y="821224"/>
                  <a:pt x="1001486" y="1175657"/>
                </a:cubicBezTo>
                <a:cubicBezTo>
                  <a:pt x="1005326" y="1219182"/>
                  <a:pt x="1003802" y="1263441"/>
                  <a:pt x="1012371" y="1306286"/>
                </a:cubicBezTo>
                <a:cubicBezTo>
                  <a:pt x="1026191" y="1375384"/>
                  <a:pt x="1018770" y="1342764"/>
                  <a:pt x="1034143" y="1404257"/>
                </a:cubicBezTo>
                <a:cubicBezTo>
                  <a:pt x="1037771" y="1458686"/>
                  <a:pt x="1037973" y="1513452"/>
                  <a:pt x="1045028" y="1567543"/>
                </a:cubicBezTo>
                <a:cubicBezTo>
                  <a:pt x="1048898" y="1597213"/>
                  <a:pt x="1066800" y="1654628"/>
                  <a:pt x="1066800" y="1654628"/>
                </a:cubicBezTo>
                <a:cubicBezTo>
                  <a:pt x="1070429" y="1683657"/>
                  <a:pt x="1069280" y="1713693"/>
                  <a:pt x="1077686" y="1741714"/>
                </a:cubicBezTo>
                <a:cubicBezTo>
                  <a:pt x="1080635" y="1751544"/>
                  <a:pt x="1095414" y="1754053"/>
                  <a:pt x="1099457" y="1763486"/>
                </a:cubicBezTo>
                <a:cubicBezTo>
                  <a:pt x="1106745" y="1780492"/>
                  <a:pt x="1105856" y="1799964"/>
                  <a:pt x="1110343" y="1817914"/>
                </a:cubicBezTo>
                <a:cubicBezTo>
                  <a:pt x="1113126" y="1829046"/>
                  <a:pt x="1113114" y="1842457"/>
                  <a:pt x="1121228" y="1850571"/>
                </a:cubicBezTo>
                <a:cubicBezTo>
                  <a:pt x="1139730" y="1869073"/>
                  <a:pt x="1168041" y="1875612"/>
                  <a:pt x="1186543" y="1894114"/>
                </a:cubicBezTo>
                <a:lnTo>
                  <a:pt x="1230086" y="1937657"/>
                </a:lnTo>
                <a:cubicBezTo>
                  <a:pt x="1231743" y="1937326"/>
                  <a:pt x="1306286" y="1932882"/>
                  <a:pt x="1306286" y="1905000"/>
                </a:cubicBezTo>
                <a:cubicBezTo>
                  <a:pt x="1306286" y="1894737"/>
                  <a:pt x="1289104" y="1892408"/>
                  <a:pt x="1284514" y="1883228"/>
                </a:cubicBezTo>
                <a:cubicBezTo>
                  <a:pt x="1281269" y="1876737"/>
                  <a:pt x="1284514" y="1868714"/>
                  <a:pt x="1284514" y="186145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6531885" y="5504454"/>
            <a:ext cx="766226" cy="1037555"/>
          </a:xfrm>
          <a:custGeom>
            <a:avLst/>
            <a:gdLst>
              <a:gd name="connsiteX0" fmla="*/ 0 w 1306286"/>
              <a:gd name="connsiteY0" fmla="*/ 500743 h 1937657"/>
              <a:gd name="connsiteX1" fmla="*/ 32657 w 1306286"/>
              <a:gd name="connsiteY1" fmla="*/ 446314 h 1937657"/>
              <a:gd name="connsiteX2" fmla="*/ 43543 w 1306286"/>
              <a:gd name="connsiteY2" fmla="*/ 413657 h 1937657"/>
              <a:gd name="connsiteX3" fmla="*/ 87086 w 1306286"/>
              <a:gd name="connsiteY3" fmla="*/ 348343 h 1937657"/>
              <a:gd name="connsiteX4" fmla="*/ 108857 w 1306286"/>
              <a:gd name="connsiteY4" fmla="*/ 283028 h 1937657"/>
              <a:gd name="connsiteX5" fmla="*/ 152400 w 1306286"/>
              <a:gd name="connsiteY5" fmla="*/ 228600 h 1937657"/>
              <a:gd name="connsiteX6" fmla="*/ 174171 w 1306286"/>
              <a:gd name="connsiteY6" fmla="*/ 195943 h 1937657"/>
              <a:gd name="connsiteX7" fmla="*/ 195943 w 1306286"/>
              <a:gd name="connsiteY7" fmla="*/ 174171 h 1937657"/>
              <a:gd name="connsiteX8" fmla="*/ 217714 w 1306286"/>
              <a:gd name="connsiteY8" fmla="*/ 141514 h 1937657"/>
              <a:gd name="connsiteX9" fmla="*/ 228600 w 1306286"/>
              <a:gd name="connsiteY9" fmla="*/ 108857 h 1937657"/>
              <a:gd name="connsiteX10" fmla="*/ 261257 w 1306286"/>
              <a:gd name="connsiteY10" fmla="*/ 87086 h 1937657"/>
              <a:gd name="connsiteX11" fmla="*/ 304800 w 1306286"/>
              <a:gd name="connsiteY11" fmla="*/ 43543 h 1937657"/>
              <a:gd name="connsiteX12" fmla="*/ 370114 w 1306286"/>
              <a:gd name="connsiteY12" fmla="*/ 10886 h 1937657"/>
              <a:gd name="connsiteX13" fmla="*/ 402771 w 1306286"/>
              <a:gd name="connsiteY13" fmla="*/ 0 h 1937657"/>
              <a:gd name="connsiteX14" fmla="*/ 566057 w 1306286"/>
              <a:gd name="connsiteY14" fmla="*/ 10886 h 1937657"/>
              <a:gd name="connsiteX15" fmla="*/ 631371 w 1306286"/>
              <a:gd name="connsiteY15" fmla="*/ 32657 h 1937657"/>
              <a:gd name="connsiteX16" fmla="*/ 718457 w 1306286"/>
              <a:gd name="connsiteY16" fmla="*/ 97971 h 1937657"/>
              <a:gd name="connsiteX17" fmla="*/ 751114 w 1306286"/>
              <a:gd name="connsiteY17" fmla="*/ 119743 h 1937657"/>
              <a:gd name="connsiteX18" fmla="*/ 794657 w 1306286"/>
              <a:gd name="connsiteY18" fmla="*/ 163286 h 1937657"/>
              <a:gd name="connsiteX19" fmla="*/ 849086 w 1306286"/>
              <a:gd name="connsiteY19" fmla="*/ 206828 h 1937657"/>
              <a:gd name="connsiteX20" fmla="*/ 881743 w 1306286"/>
              <a:gd name="connsiteY20" fmla="*/ 261257 h 1937657"/>
              <a:gd name="connsiteX21" fmla="*/ 892628 w 1306286"/>
              <a:gd name="connsiteY21" fmla="*/ 293914 h 1937657"/>
              <a:gd name="connsiteX22" fmla="*/ 914400 w 1306286"/>
              <a:gd name="connsiteY22" fmla="*/ 326571 h 1937657"/>
              <a:gd name="connsiteX23" fmla="*/ 936171 w 1306286"/>
              <a:gd name="connsiteY23" fmla="*/ 555171 h 1937657"/>
              <a:gd name="connsiteX24" fmla="*/ 947057 w 1306286"/>
              <a:gd name="connsiteY24" fmla="*/ 631371 h 1937657"/>
              <a:gd name="connsiteX25" fmla="*/ 968828 w 1306286"/>
              <a:gd name="connsiteY25" fmla="*/ 794657 h 1937657"/>
              <a:gd name="connsiteX26" fmla="*/ 1001486 w 1306286"/>
              <a:gd name="connsiteY26" fmla="*/ 1175657 h 1937657"/>
              <a:gd name="connsiteX27" fmla="*/ 1012371 w 1306286"/>
              <a:gd name="connsiteY27" fmla="*/ 1306286 h 1937657"/>
              <a:gd name="connsiteX28" fmla="*/ 1034143 w 1306286"/>
              <a:gd name="connsiteY28" fmla="*/ 1404257 h 1937657"/>
              <a:gd name="connsiteX29" fmla="*/ 1045028 w 1306286"/>
              <a:gd name="connsiteY29" fmla="*/ 1567543 h 1937657"/>
              <a:gd name="connsiteX30" fmla="*/ 1066800 w 1306286"/>
              <a:gd name="connsiteY30" fmla="*/ 1654628 h 1937657"/>
              <a:gd name="connsiteX31" fmla="*/ 1077686 w 1306286"/>
              <a:gd name="connsiteY31" fmla="*/ 1741714 h 1937657"/>
              <a:gd name="connsiteX32" fmla="*/ 1099457 w 1306286"/>
              <a:gd name="connsiteY32" fmla="*/ 1763486 h 1937657"/>
              <a:gd name="connsiteX33" fmla="*/ 1110343 w 1306286"/>
              <a:gd name="connsiteY33" fmla="*/ 1817914 h 1937657"/>
              <a:gd name="connsiteX34" fmla="*/ 1121228 w 1306286"/>
              <a:gd name="connsiteY34" fmla="*/ 1850571 h 1937657"/>
              <a:gd name="connsiteX35" fmla="*/ 1186543 w 1306286"/>
              <a:gd name="connsiteY35" fmla="*/ 1894114 h 1937657"/>
              <a:gd name="connsiteX36" fmla="*/ 1230086 w 1306286"/>
              <a:gd name="connsiteY36" fmla="*/ 1937657 h 1937657"/>
              <a:gd name="connsiteX37" fmla="*/ 1306286 w 1306286"/>
              <a:gd name="connsiteY37" fmla="*/ 1905000 h 1937657"/>
              <a:gd name="connsiteX38" fmla="*/ 1284514 w 1306286"/>
              <a:gd name="connsiteY38" fmla="*/ 1883228 h 1937657"/>
              <a:gd name="connsiteX39" fmla="*/ 1284514 w 1306286"/>
              <a:gd name="connsiteY39" fmla="*/ 1861457 h 19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06286" h="1937657">
                <a:moveTo>
                  <a:pt x="0" y="500743"/>
                </a:moveTo>
                <a:cubicBezTo>
                  <a:pt x="10886" y="482600"/>
                  <a:pt x="23195" y="465238"/>
                  <a:pt x="32657" y="446314"/>
                </a:cubicBezTo>
                <a:cubicBezTo>
                  <a:pt x="37789" y="436051"/>
                  <a:pt x="37970" y="423688"/>
                  <a:pt x="43543" y="413657"/>
                </a:cubicBezTo>
                <a:cubicBezTo>
                  <a:pt x="56250" y="390784"/>
                  <a:pt x="87086" y="348343"/>
                  <a:pt x="87086" y="348343"/>
                </a:cubicBezTo>
                <a:cubicBezTo>
                  <a:pt x="94343" y="326571"/>
                  <a:pt x="96127" y="302123"/>
                  <a:pt x="108857" y="283028"/>
                </a:cubicBezTo>
                <a:cubicBezTo>
                  <a:pt x="175866" y="182514"/>
                  <a:pt x="90355" y="306155"/>
                  <a:pt x="152400" y="228600"/>
                </a:cubicBezTo>
                <a:cubicBezTo>
                  <a:pt x="160573" y="218384"/>
                  <a:pt x="165998" y="206159"/>
                  <a:pt x="174171" y="195943"/>
                </a:cubicBezTo>
                <a:cubicBezTo>
                  <a:pt x="180582" y="187929"/>
                  <a:pt x="189532" y="182185"/>
                  <a:pt x="195943" y="174171"/>
                </a:cubicBezTo>
                <a:cubicBezTo>
                  <a:pt x="204116" y="163955"/>
                  <a:pt x="211863" y="153216"/>
                  <a:pt x="217714" y="141514"/>
                </a:cubicBezTo>
                <a:cubicBezTo>
                  <a:pt x="222846" y="131251"/>
                  <a:pt x="221432" y="117817"/>
                  <a:pt x="228600" y="108857"/>
                </a:cubicBezTo>
                <a:cubicBezTo>
                  <a:pt x="236773" y="98641"/>
                  <a:pt x="251324" y="95600"/>
                  <a:pt x="261257" y="87086"/>
                </a:cubicBezTo>
                <a:cubicBezTo>
                  <a:pt x="276842" y="73728"/>
                  <a:pt x="285327" y="50034"/>
                  <a:pt x="304800" y="43543"/>
                </a:cubicBezTo>
                <a:cubicBezTo>
                  <a:pt x="386884" y="16181"/>
                  <a:pt x="285705" y="53090"/>
                  <a:pt x="370114" y="10886"/>
                </a:cubicBezTo>
                <a:cubicBezTo>
                  <a:pt x="380377" y="5754"/>
                  <a:pt x="391885" y="3629"/>
                  <a:pt x="402771" y="0"/>
                </a:cubicBezTo>
                <a:cubicBezTo>
                  <a:pt x="457200" y="3629"/>
                  <a:pt x="512056" y="3172"/>
                  <a:pt x="566057" y="10886"/>
                </a:cubicBezTo>
                <a:cubicBezTo>
                  <a:pt x="588775" y="14131"/>
                  <a:pt x="631371" y="32657"/>
                  <a:pt x="631371" y="32657"/>
                </a:cubicBezTo>
                <a:cubicBezTo>
                  <a:pt x="671646" y="72930"/>
                  <a:pt x="644602" y="48734"/>
                  <a:pt x="718457" y="97971"/>
                </a:cubicBezTo>
                <a:cubicBezTo>
                  <a:pt x="729343" y="105228"/>
                  <a:pt x="741863" y="110492"/>
                  <a:pt x="751114" y="119743"/>
                </a:cubicBezTo>
                <a:cubicBezTo>
                  <a:pt x="765628" y="134257"/>
                  <a:pt x="777578" y="151900"/>
                  <a:pt x="794657" y="163286"/>
                </a:cubicBezTo>
                <a:cubicBezTo>
                  <a:pt x="835854" y="190750"/>
                  <a:pt x="818063" y="175806"/>
                  <a:pt x="849086" y="206828"/>
                </a:cubicBezTo>
                <a:cubicBezTo>
                  <a:pt x="879921" y="299340"/>
                  <a:pt x="836916" y="186546"/>
                  <a:pt x="881743" y="261257"/>
                </a:cubicBezTo>
                <a:cubicBezTo>
                  <a:pt x="887647" y="271096"/>
                  <a:pt x="887496" y="283651"/>
                  <a:pt x="892628" y="293914"/>
                </a:cubicBezTo>
                <a:cubicBezTo>
                  <a:pt x="898479" y="305616"/>
                  <a:pt x="907143" y="315685"/>
                  <a:pt x="914400" y="326571"/>
                </a:cubicBezTo>
                <a:cubicBezTo>
                  <a:pt x="939346" y="451297"/>
                  <a:pt x="915796" y="320855"/>
                  <a:pt x="936171" y="555171"/>
                </a:cubicBezTo>
                <a:cubicBezTo>
                  <a:pt x="938394" y="580732"/>
                  <a:pt x="944059" y="605889"/>
                  <a:pt x="947057" y="631371"/>
                </a:cubicBezTo>
                <a:cubicBezTo>
                  <a:pt x="965239" y="785917"/>
                  <a:pt x="948024" y="690629"/>
                  <a:pt x="968828" y="794657"/>
                </a:cubicBezTo>
                <a:cubicBezTo>
                  <a:pt x="988942" y="1056128"/>
                  <a:pt x="970213" y="821224"/>
                  <a:pt x="1001486" y="1175657"/>
                </a:cubicBezTo>
                <a:cubicBezTo>
                  <a:pt x="1005326" y="1219182"/>
                  <a:pt x="1003802" y="1263441"/>
                  <a:pt x="1012371" y="1306286"/>
                </a:cubicBezTo>
                <a:cubicBezTo>
                  <a:pt x="1026191" y="1375384"/>
                  <a:pt x="1018770" y="1342764"/>
                  <a:pt x="1034143" y="1404257"/>
                </a:cubicBezTo>
                <a:cubicBezTo>
                  <a:pt x="1037771" y="1458686"/>
                  <a:pt x="1037973" y="1513452"/>
                  <a:pt x="1045028" y="1567543"/>
                </a:cubicBezTo>
                <a:cubicBezTo>
                  <a:pt x="1048898" y="1597213"/>
                  <a:pt x="1066800" y="1654628"/>
                  <a:pt x="1066800" y="1654628"/>
                </a:cubicBezTo>
                <a:cubicBezTo>
                  <a:pt x="1070429" y="1683657"/>
                  <a:pt x="1069280" y="1713693"/>
                  <a:pt x="1077686" y="1741714"/>
                </a:cubicBezTo>
                <a:cubicBezTo>
                  <a:pt x="1080635" y="1751544"/>
                  <a:pt x="1095414" y="1754053"/>
                  <a:pt x="1099457" y="1763486"/>
                </a:cubicBezTo>
                <a:cubicBezTo>
                  <a:pt x="1106745" y="1780492"/>
                  <a:pt x="1105856" y="1799964"/>
                  <a:pt x="1110343" y="1817914"/>
                </a:cubicBezTo>
                <a:cubicBezTo>
                  <a:pt x="1113126" y="1829046"/>
                  <a:pt x="1113114" y="1842457"/>
                  <a:pt x="1121228" y="1850571"/>
                </a:cubicBezTo>
                <a:cubicBezTo>
                  <a:pt x="1139730" y="1869073"/>
                  <a:pt x="1168041" y="1875612"/>
                  <a:pt x="1186543" y="1894114"/>
                </a:cubicBezTo>
                <a:lnTo>
                  <a:pt x="1230086" y="1937657"/>
                </a:lnTo>
                <a:cubicBezTo>
                  <a:pt x="1231743" y="1937326"/>
                  <a:pt x="1306286" y="1932882"/>
                  <a:pt x="1306286" y="1905000"/>
                </a:cubicBezTo>
                <a:cubicBezTo>
                  <a:pt x="1306286" y="1894737"/>
                  <a:pt x="1289104" y="1892408"/>
                  <a:pt x="1284514" y="1883228"/>
                </a:cubicBezTo>
                <a:cubicBezTo>
                  <a:pt x="1281269" y="1876737"/>
                  <a:pt x="1284514" y="1868714"/>
                  <a:pt x="1284514" y="186145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6444208" y="5517232"/>
            <a:ext cx="19829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635895" y="1503075"/>
            <a:ext cx="197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Probing</a:t>
            </a:r>
            <a:r>
              <a:rPr lang="cs-CZ" sz="2000" dirty="0" smtClean="0"/>
              <a:t> 5,5 mm</a:t>
            </a:r>
          </a:p>
          <a:p>
            <a:r>
              <a:rPr lang="cs-CZ" sz="2000" dirty="0" smtClean="0"/>
              <a:t>CPITN 4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444208" y="1503075"/>
            <a:ext cx="197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Probing</a:t>
            </a:r>
            <a:r>
              <a:rPr lang="cs-CZ" sz="2000" dirty="0" smtClean="0"/>
              <a:t> 3,5 mm</a:t>
            </a:r>
          </a:p>
          <a:p>
            <a:r>
              <a:rPr lang="cs-CZ" sz="2000" dirty="0" smtClean="0"/>
              <a:t>CPITN 3</a:t>
            </a:r>
            <a:endParaRPr lang="cs-CZ" sz="2000" dirty="0"/>
          </a:p>
        </p:txBody>
      </p:sp>
      <p:sp>
        <p:nvSpPr>
          <p:cNvPr id="20" name="Obdélník 19"/>
          <p:cNvSpPr/>
          <p:nvPr/>
        </p:nvSpPr>
        <p:spPr>
          <a:xfrm>
            <a:off x="5321822" y="3006179"/>
            <a:ext cx="1122385" cy="3535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41681" y="1415941"/>
            <a:ext cx="29523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CPITN 0,1,2</a:t>
            </a:r>
          </a:p>
          <a:p>
            <a:r>
              <a:rPr lang="cs-CZ" sz="2000" dirty="0" smtClean="0"/>
              <a:t>- </a:t>
            </a:r>
            <a:r>
              <a:rPr lang="cs-CZ" sz="2000" dirty="0" err="1" smtClean="0"/>
              <a:t>probing</a:t>
            </a:r>
            <a:r>
              <a:rPr lang="cs-CZ" sz="2000" dirty="0" smtClean="0"/>
              <a:t> </a:t>
            </a:r>
            <a:r>
              <a:rPr lang="cs-CZ" sz="2000" dirty="0" err="1" smtClean="0"/>
              <a:t>can</a:t>
            </a:r>
            <a:r>
              <a:rPr lang="cs-CZ" sz="2000" dirty="0" smtClean="0"/>
              <a:t> </a:t>
            </a:r>
            <a:r>
              <a:rPr lang="cs-CZ" sz="2000" dirty="0" err="1" smtClean="0"/>
              <a:t>be</a:t>
            </a:r>
            <a:r>
              <a:rPr lang="cs-CZ" sz="2000" dirty="0" smtClean="0"/>
              <a:t>                       0.5/1/2/3 mm</a:t>
            </a:r>
          </a:p>
          <a:p>
            <a:r>
              <a:rPr lang="cs-CZ" sz="2000" dirty="0" smtClean="0"/>
              <a:t>- no </a:t>
            </a:r>
            <a:r>
              <a:rPr lang="cs-CZ" sz="2000" dirty="0" err="1" smtClean="0"/>
              <a:t>pocket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r>
              <a:rPr lang="cs-CZ" sz="2000" b="1" dirty="0"/>
              <a:t>CPITN </a:t>
            </a:r>
            <a:r>
              <a:rPr lang="cs-CZ" sz="2000" b="1" dirty="0" smtClean="0"/>
              <a:t>3</a:t>
            </a:r>
            <a:endParaRPr lang="cs-CZ" sz="2000" b="1" dirty="0"/>
          </a:p>
          <a:p>
            <a:r>
              <a:rPr lang="cs-CZ" sz="2000" dirty="0"/>
              <a:t>- </a:t>
            </a:r>
            <a:r>
              <a:rPr lang="cs-CZ" sz="2000" dirty="0" err="1"/>
              <a:t>probing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smtClean="0"/>
              <a:t>4/5 </a:t>
            </a:r>
            <a:r>
              <a:rPr lang="cs-CZ" sz="2000" dirty="0"/>
              <a:t>mm</a:t>
            </a:r>
          </a:p>
          <a:p>
            <a:r>
              <a:rPr lang="cs-CZ" sz="2000" dirty="0"/>
              <a:t>- </a:t>
            </a:r>
            <a:r>
              <a:rPr lang="cs-CZ" sz="2000" dirty="0" err="1" smtClean="0"/>
              <a:t>shallow</a:t>
            </a:r>
            <a:r>
              <a:rPr lang="cs-CZ" sz="2000" dirty="0" smtClean="0"/>
              <a:t> </a:t>
            </a:r>
            <a:r>
              <a:rPr lang="cs-CZ" sz="2000" dirty="0" err="1" smtClean="0"/>
              <a:t>pocket</a:t>
            </a: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r>
              <a:rPr lang="cs-CZ" sz="2000" b="1" dirty="0"/>
              <a:t>CPITN 0,1,2</a:t>
            </a:r>
          </a:p>
          <a:p>
            <a:r>
              <a:rPr lang="cs-CZ" sz="2000" dirty="0"/>
              <a:t>- </a:t>
            </a:r>
            <a:r>
              <a:rPr lang="cs-CZ" sz="2000" dirty="0" err="1"/>
              <a:t>probing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smtClean="0"/>
              <a:t>6/7/8.....mm</a:t>
            </a:r>
            <a:endParaRPr lang="cs-CZ" sz="2000" dirty="0"/>
          </a:p>
          <a:p>
            <a:r>
              <a:rPr lang="cs-CZ" sz="2000" dirty="0"/>
              <a:t>- </a:t>
            </a:r>
            <a:r>
              <a:rPr lang="cs-CZ" sz="2000" dirty="0" err="1" smtClean="0"/>
              <a:t>deep</a:t>
            </a:r>
            <a:r>
              <a:rPr lang="cs-CZ" sz="2000" dirty="0" smtClean="0"/>
              <a:t> </a:t>
            </a:r>
            <a:r>
              <a:rPr lang="cs-CZ" sz="2000" dirty="0" err="1" smtClean="0"/>
              <a:t>pocket</a:t>
            </a:r>
            <a:endParaRPr lang="cs-CZ" sz="2000" dirty="0"/>
          </a:p>
          <a:p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b="1" dirty="0"/>
          </a:p>
          <a:p>
            <a:endParaRPr lang="cs-CZ" sz="2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67544" y="27246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CPITN </a:t>
            </a:r>
            <a:endParaRPr lang="cs-CZ" sz="3200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3203848" y="4941167"/>
            <a:ext cx="52233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4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85128"/>
              </p:ext>
            </p:extLst>
          </p:nvPr>
        </p:nvGraphicFramePr>
        <p:xfrm>
          <a:off x="179514" y="188638"/>
          <a:ext cx="8712966" cy="6480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063"/>
                <a:gridCol w="2094012"/>
                <a:gridCol w="1902060"/>
                <a:gridCol w="2473886"/>
                <a:gridCol w="1336945"/>
              </a:tblGrid>
              <a:tr h="95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Bleeding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Calculus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Pocket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</a:rPr>
                        <a:t>probing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</a:rPr>
                        <a:t>depth</a:t>
                      </a:r>
                      <a:r>
                        <a:rPr lang="cs-CZ" sz="2000" dirty="0" smtClean="0">
                          <a:effectLst/>
                        </a:rPr>
                        <a:t> (in mm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CPITN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+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3,5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+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71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116632"/>
            <a:ext cx="9153128" cy="666936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740352" y="404664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596336" y="37890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48/24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4441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76452"/>
              </p:ext>
            </p:extLst>
          </p:nvPr>
        </p:nvGraphicFramePr>
        <p:xfrm>
          <a:off x="170136" y="1196752"/>
          <a:ext cx="8659712" cy="5544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3712"/>
                <a:gridCol w="3240360"/>
                <a:gridCol w="2385640"/>
              </a:tblGrid>
              <a:tr h="77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PBI 2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3rd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molares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incisors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48/24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PBI 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PBI 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incisors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72/24   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PBI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1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PBI 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3rd and 2nd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molares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24/24    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PBI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0255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4/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PBI 3;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papillas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PBI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molares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50/20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PBI</a:t>
                      </a:r>
                      <a:r>
                        <a:rPr lang="cs-CZ" sz="20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88640"/>
            <a:ext cx="84969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/>
              <a:t>Determine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PBI </a:t>
            </a:r>
            <a:r>
              <a:rPr lang="cs-CZ" sz="2000" b="1" dirty="0" err="1"/>
              <a:t>value</a:t>
            </a:r>
            <a:r>
              <a:rPr lang="cs-CZ" sz="2000" b="1" dirty="0"/>
              <a:t> </a:t>
            </a:r>
            <a:endParaRPr lang="cs-CZ" sz="20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err="1"/>
              <a:t>Example</a:t>
            </a:r>
            <a:r>
              <a:rPr lang="cs-CZ" sz="2000" dirty="0"/>
              <a:t>: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distal</a:t>
            </a:r>
            <a:r>
              <a:rPr lang="cs-CZ" sz="2000" dirty="0"/>
              <a:t> </a:t>
            </a:r>
            <a:r>
              <a:rPr lang="cs-CZ" sz="2000" dirty="0" err="1"/>
              <a:t>papillas</a:t>
            </a:r>
            <a:r>
              <a:rPr lang="cs-CZ" sz="2000" dirty="0"/>
              <a:t> </a:t>
            </a:r>
            <a:r>
              <a:rPr lang="cs-CZ" sz="2000" dirty="0" err="1" smtClean="0"/>
              <a:t>have</a:t>
            </a:r>
            <a:r>
              <a:rPr lang="cs-CZ" sz="2000" dirty="0" smtClean="0"/>
              <a:t> PBI </a:t>
            </a:r>
            <a:r>
              <a:rPr lang="cs-CZ" sz="2000" dirty="0"/>
              <a:t>4,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teeth</a:t>
            </a:r>
            <a:r>
              <a:rPr lang="cs-CZ" sz="2000" dirty="0"/>
              <a:t> are </a:t>
            </a:r>
            <a:r>
              <a:rPr lang="cs-CZ" sz="2000" dirty="0" err="1"/>
              <a:t>present</a:t>
            </a:r>
            <a:r>
              <a:rPr lang="cs-CZ" sz="2000" dirty="0"/>
              <a:t>: </a:t>
            </a:r>
            <a:r>
              <a:rPr lang="cs-CZ" sz="2000" dirty="0" smtClean="0"/>
              <a:t>PBI </a:t>
            </a:r>
            <a:r>
              <a:rPr lang="cs-CZ" sz="2000" dirty="0"/>
              <a:t>112/28  </a:t>
            </a:r>
            <a:r>
              <a:rPr lang="cs-CZ" sz="2000" dirty="0" smtClean="0"/>
              <a:t>  index </a:t>
            </a:r>
            <a:r>
              <a:rPr lang="cs-CZ" sz="2000" dirty="0"/>
              <a:t>4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1300" y="3462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alt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1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17"/>
            <a:ext cx="9144000" cy="662473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63688" y="1268760"/>
            <a:ext cx="15841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 ∕  </a:t>
            </a:r>
            <a:r>
              <a:rPr lang="cs-CZ" sz="2800" dirty="0">
                <a:solidFill>
                  <a:schemeClr val="bg1"/>
                </a:solidFill>
              </a:rPr>
              <a:t>+  +  </a:t>
            </a:r>
            <a:r>
              <a:rPr lang="cs-CZ" sz="2800" dirty="0" smtClean="0">
                <a:solidFill>
                  <a:schemeClr val="bg1"/>
                </a:solidFill>
              </a:rPr>
              <a:t>∕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3" y="13194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</a:t>
            </a:r>
            <a:r>
              <a:rPr lang="cs-CZ" sz="2400" dirty="0" smtClean="0"/>
              <a:t>∕    +    +     ∕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6084168" y="1530370"/>
            <a:ext cx="165618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084168" y="4437112"/>
            <a:ext cx="165618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619673" y="4437112"/>
            <a:ext cx="165618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084168" y="430630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</a:t>
            </a:r>
            <a:r>
              <a:rPr lang="cs-CZ" sz="2400" dirty="0" smtClean="0"/>
              <a:t>∕    +    +     ∕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83669" y="430630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</a:t>
            </a:r>
            <a:r>
              <a:rPr lang="cs-CZ" sz="2400" dirty="0" smtClean="0"/>
              <a:t>∕    +    +     ∕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33797" y="13194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</a:t>
            </a:r>
            <a:r>
              <a:rPr lang="cs-CZ" sz="2400" dirty="0" smtClean="0"/>
              <a:t>∕    +    +     ∕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332656"/>
            <a:ext cx="2700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 Index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1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35057"/>
              </p:ext>
            </p:extLst>
          </p:nvPr>
        </p:nvGraphicFramePr>
        <p:xfrm>
          <a:off x="215516" y="1052736"/>
          <a:ext cx="8712968" cy="3883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/>
                <a:gridCol w="2088232"/>
              </a:tblGrid>
              <a:tr h="98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1/ 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aproximal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 28,5 %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2/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aproximal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incisors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canines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 </a:t>
                      </a: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42,8 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3/ 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aproximal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16/28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 </a:t>
                      </a: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57,1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15564"/>
              </p:ext>
            </p:extLst>
          </p:nvPr>
        </p:nvGraphicFramePr>
        <p:xfrm>
          <a:off x="241715" y="5301208"/>
          <a:ext cx="8640960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9598"/>
                <a:gridCol w="2021362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4/ 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aproximal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not. 3rd and 2nd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molares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1st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premolars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cs-CZ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cs-CZ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cs-CZ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18864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/>
              <a:t>Determine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API </a:t>
            </a:r>
            <a:r>
              <a:rPr lang="cs-CZ" sz="2000" b="1" dirty="0" err="1"/>
              <a:t>value</a:t>
            </a:r>
            <a:r>
              <a:rPr lang="cs-CZ" sz="2000" b="1" dirty="0"/>
              <a:t> </a:t>
            </a:r>
            <a:r>
              <a:rPr lang="cs-CZ" sz="2000" b="1" dirty="0" err="1"/>
              <a:t>when</a:t>
            </a:r>
            <a:r>
              <a:rPr lang="cs-CZ" sz="2000" b="1" dirty="0"/>
              <a:t> </a:t>
            </a:r>
            <a:r>
              <a:rPr lang="cs-CZ" sz="2000" b="1" dirty="0" err="1"/>
              <a:t>all</a:t>
            </a:r>
            <a:r>
              <a:rPr lang="cs-CZ" sz="2000" b="1" dirty="0"/>
              <a:t> </a:t>
            </a:r>
            <a:r>
              <a:rPr lang="cs-CZ" sz="2000" b="1" dirty="0" err="1"/>
              <a:t>teeth</a:t>
            </a:r>
            <a:r>
              <a:rPr lang="cs-CZ" sz="2000" b="1" dirty="0"/>
              <a:t> are </a:t>
            </a:r>
            <a:r>
              <a:rPr lang="cs-CZ" sz="2000" b="1" dirty="0" err="1" smtClean="0"/>
              <a:t>present</a:t>
            </a:r>
            <a:r>
              <a:rPr lang="cs-CZ" alt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r>
              <a:rPr lang="cs-CZ" sz="2000" dirty="0" smtClean="0"/>
              <a:t>API  </a:t>
            </a:r>
            <a:r>
              <a:rPr lang="cs-CZ" sz="2000" dirty="0" err="1" smtClean="0"/>
              <a:t>number</a:t>
            </a:r>
            <a:r>
              <a:rPr lang="cs-CZ" sz="2000" dirty="0" smtClean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areas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plaque</a:t>
            </a:r>
            <a:r>
              <a:rPr lang="cs-CZ" sz="2000" dirty="0"/>
              <a:t> </a:t>
            </a:r>
            <a:r>
              <a:rPr lang="cs-CZ" sz="2000" b="1" dirty="0"/>
              <a:t>/ </a:t>
            </a:r>
            <a:r>
              <a:rPr lang="cs-CZ" sz="2000" dirty="0" err="1"/>
              <a:t>number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evaluated</a:t>
            </a:r>
            <a:r>
              <a:rPr lang="cs-CZ" sz="2000" dirty="0"/>
              <a:t> </a:t>
            </a:r>
            <a:r>
              <a:rPr lang="cs-CZ" sz="2000" dirty="0" err="1"/>
              <a:t>areas</a:t>
            </a:r>
            <a:r>
              <a:rPr lang="cs-CZ" sz="2000" dirty="0"/>
              <a:t> </a:t>
            </a:r>
            <a:r>
              <a:rPr lang="cs-CZ" sz="2000" b="1" dirty="0">
                <a:sym typeface="Symbol"/>
              </a:rPr>
              <a:t></a:t>
            </a:r>
            <a:r>
              <a:rPr lang="cs-CZ" sz="2000" dirty="0"/>
              <a:t> 100 (%)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07153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403</Words>
  <Application>Microsoft Office PowerPoint</Application>
  <PresentationFormat>Předvádění na obrazovce (4:3)</PresentationFormat>
  <Paragraphs>142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 Perio indexes - test  CPITN, PBI, API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admin</cp:lastModifiedBy>
  <cp:revision>19</cp:revision>
  <dcterms:created xsi:type="dcterms:W3CDTF">2020-04-17T09:25:06Z</dcterms:created>
  <dcterms:modified xsi:type="dcterms:W3CDTF">2020-04-28T08:33:00Z</dcterms:modified>
</cp:coreProperties>
</file>