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9" r:id="rId13"/>
    <p:sldId id="480" r:id="rId14"/>
    <p:sldId id="481" r:id="rId15"/>
    <p:sldId id="48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0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F4B87-9041-440E-8A16-0CD5063EB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924825-51DE-4DBD-8971-461A1035E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29EB5-9916-4775-8CC4-59AE68A3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DC634-63FC-46C7-A1E6-48EE0B02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42B578-44A7-4714-8768-182D50DA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1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84C12-79C0-479B-AA15-F5F03879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DF8F36-AC7F-4428-ADF7-385AF0AE3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AD4E94-32EC-4125-9733-646D1333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C55BC-DAAC-40B1-809A-2EFB4D2E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92D9BE-F9C0-48B7-A198-85151D97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2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95DA6A-BC0D-4CD0-9D55-6B8C00844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ABFBD4-EEEF-454D-9835-9E3A65DAD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C42C42-3063-43D4-ADAC-CC028C58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235370-44F4-4205-A9F6-5D56B831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7A73CF-CB7A-4EC2-9DEB-E05E9B84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4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lenka.roubalikova@tiscali.cz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C093482-D6EA-43E6-8349-F9E80C3D817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43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E65DE-0611-4F2C-9037-89E64BC5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6D87D-7869-4C98-87A4-E0AF66C5B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72170-5454-43D3-A425-00BC7254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1FC68-B3D9-40F2-BB72-BED1F2F6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F4697-BD8B-4E33-AF34-973E0DED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87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5B58E-69FA-4DA6-AD1D-644E6E54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C1ACBA-C85F-4231-B9DC-3F783011A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E3E70E-7E81-472A-B0D9-B5C45BAD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A75E7C-5123-41C0-8A16-F6FD9A55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99C1F-8637-4E2C-B831-EA4261AC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03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6C9ED-1461-4085-9D2E-DF598A9F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A3B19-A96A-48E9-9A03-14AAD581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62A913-2938-4728-B7C4-37B9288BF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C9F944-7900-40AE-9EBD-CF31EF0B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548DB9-2C98-4F3A-9100-75184CEA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8212FB-DFD4-43A2-8C6C-851071AE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2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0973B-453C-4FFF-AE01-862027D4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2533F3-BF20-4FC2-8C33-0D471729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85CF5A-FCF9-445E-AA11-5FA5AB7D3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12C929-D8DF-4D1A-BE23-3A946396A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335C1C-1BFF-4CBB-91D3-0046BBCC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6ABA28-3016-447D-B9CD-0B53F8AB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16D654-5B74-4B0A-9D4D-5366DCCD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E41986-F645-4525-B5F1-787E76C5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9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8D0B8-9E5E-4412-96E4-63AD431C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1F717F-7C63-4791-A43B-BDE38E5D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8940C-7CF2-4B52-B130-91935584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B90705-89FB-4C47-9E7D-8F28C76C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7AA5F9-2F12-4AEE-8533-AC5B734C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83288F-98DA-4774-BF99-0D9AC5AF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C0D2EF-4622-491B-B25D-9C2B2BE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4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3ACD4-F318-4FE0-947C-92512CB5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4C4038-B16A-46A5-BBE5-5BC2A3FC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945646-C4E8-4C71-86C9-36827AAD5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38AFFA-6CB9-43B2-BDB2-BA81ECAE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0524A1-E26C-45B3-82DE-FF387081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0A1C25-171A-4EAD-81A7-7A312038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3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21D46-4B26-4509-82D2-2782C658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A69235-70E3-49D9-A01A-1E8184936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436150-AE09-4899-A116-DCC2D57AF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3C3BE0-96E4-43A9-A886-1EE6B3C4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AB8F38-C3DC-4F0E-805C-6D45D80D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13347E-53EE-48FE-BF40-12BFA961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44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EC1E21-1DBC-4736-8C97-6EBE17E6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4F3A99-3E41-4D55-8D51-00ADC42E0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EC10F1-BF04-4D58-82FB-8484D133E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21F0-2A73-4AA0-BC07-0CF19F80B295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E2CFC-75EF-486E-826C-52BB05BEB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25CC15-C091-4C8D-8C50-0290B030E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C02D-BFED-4304-821C-032452575E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7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FC2C445-81CF-4D0E-8447-A144E705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46" y="2315037"/>
            <a:ext cx="10515600" cy="1325563"/>
          </a:xfrm>
        </p:spPr>
        <p:txBody>
          <a:bodyPr/>
          <a:lstStyle/>
          <a:p>
            <a:r>
              <a:rPr lang="cs-CZ" dirty="0"/>
              <a:t>                       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canal</a:t>
            </a:r>
            <a:r>
              <a:rPr lang="cs-CZ" dirty="0"/>
              <a:t> </a:t>
            </a:r>
            <a:r>
              <a:rPr lang="cs-CZ" dirty="0" err="1"/>
              <a:t>shaping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397BDA-1A73-4A3D-8209-4FDA8371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13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C6327-5FDA-49C5-9A0A-12D5C4FEB3E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Methods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shaping</a:t>
            </a:r>
            <a:endParaRPr lang="cs-CZ" altLang="cs-CZ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/>
              <a:t>Circumferential filing</a:t>
            </a:r>
          </a:p>
          <a:p>
            <a:endParaRPr lang="cs-CZ" altLang="cs-CZ"/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86500" y="1600201"/>
          <a:ext cx="38100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PhotoPaint.Image.8" r:id="rId3" imgW="3928488" imgH="4666602" progId="CorelPhotoPaint.Image.8">
                  <p:embed/>
                </p:oleObj>
              </mc:Choice>
              <mc:Fallback>
                <p:oleObj name="CorelPhotoPaint.Image.8" r:id="rId3" imgW="3928488" imgH="4666602" progId="CorelPhotoPaint.Image.8">
                  <p:embed/>
                  <p:pic>
                    <p:nvPicPr>
                      <p:cNvPr id="83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600201"/>
                        <a:ext cx="38100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359696" y="4005064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Rotation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4655840" y="2852936"/>
            <a:ext cx="1368152" cy="1336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647728" y="5013176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Circumferential</a:t>
            </a:r>
            <a:r>
              <a:rPr lang="cs-CZ" dirty="0"/>
              <a:t> </a:t>
            </a:r>
            <a:r>
              <a:rPr lang="cs-CZ" dirty="0" err="1"/>
              <a:t>filing</a:t>
            </a:r>
            <a:r>
              <a:rPr lang="cs-CZ" dirty="0"/>
              <a:t>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6023992" y="3717032"/>
            <a:ext cx="24482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5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CBDD2-32B2-4386-A85C-F1A30EE69A04}" type="slidenum">
              <a:rPr lang="cs-CZ" altLang="cs-CZ"/>
              <a:pPr/>
              <a:t>11</a:t>
            </a:fld>
            <a:endParaRPr lang="cs-CZ" altLang="cs-CZ"/>
          </a:p>
        </p:txBody>
      </p:sp>
      <p:pic>
        <p:nvPicPr>
          <p:cNvPr id="84994" name="Picture 2" descr="nastroj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39250" cy="64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953000" y="651827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/>
              <a:t>Dr. Sedlmayer 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229601" y="6372226"/>
            <a:ext cx="976313" cy="485775"/>
          </a:xfrm>
          <a:prstGeom prst="chevron">
            <a:avLst>
              <a:gd name="adj" fmla="val 50245"/>
            </a:avLst>
          </a:prstGeom>
          <a:noFill/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476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Methods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shaping</a:t>
            </a:r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rotation</a:t>
            </a:r>
            <a:r>
              <a:rPr lang="cs-CZ" dirty="0"/>
              <a:t> and </a:t>
            </a:r>
            <a:r>
              <a:rPr lang="cs-CZ" dirty="0" err="1"/>
              <a:t>filing</a:t>
            </a:r>
            <a:r>
              <a:rPr lang="cs-CZ" dirty="0"/>
              <a:t> 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Start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rotation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Finishing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filing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Suitable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straihgt</a:t>
            </a: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canals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54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Methods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shaping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Step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decreasing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. </a:t>
            </a:r>
          </a:p>
          <a:p>
            <a:pPr marL="0" indent="0">
              <a:buNone/>
              <a:defRPr/>
            </a:pPr>
            <a:r>
              <a:rPr lang="cs-CZ" dirty="0" err="1"/>
              <a:t>Insertion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canal</a:t>
            </a:r>
            <a:r>
              <a:rPr lang="cs-CZ" dirty="0"/>
              <a:t> instrument – WL</a:t>
            </a:r>
          </a:p>
          <a:p>
            <a:pPr marL="0" indent="0">
              <a:buNone/>
              <a:defRPr/>
            </a:pPr>
            <a:r>
              <a:rPr lang="cs-CZ" dirty="0" err="1"/>
              <a:t>Next</a:t>
            </a:r>
            <a:r>
              <a:rPr lang="cs-CZ" dirty="0"/>
              <a:t> – 1 mm </a:t>
            </a:r>
            <a:r>
              <a:rPr lang="cs-CZ" dirty="0" err="1"/>
              <a:t>shorter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4433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0356" name="Picture 2" descr="weineko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00213"/>
            <a:ext cx="35766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ovéPole 4"/>
          <p:cNvSpPr txBox="1">
            <a:spLocks noChangeArrowheads="1"/>
          </p:cNvSpPr>
          <p:nvPr/>
        </p:nvSpPr>
        <p:spPr bwMode="auto">
          <a:xfrm>
            <a:off x="6816726" y="2492375"/>
            <a:ext cx="28520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itchFamily="34" charset="0"/>
              </a:rPr>
              <a:t>Taper</a:t>
            </a:r>
            <a:endParaRPr lang="cs-CZ" altLang="cs-CZ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itchFamily="34" charset="0"/>
              </a:rPr>
              <a:t>Final</a:t>
            </a:r>
            <a:r>
              <a:rPr lang="cs-CZ" altLang="cs-CZ" sz="1800" dirty="0">
                <a:latin typeface="Arial" pitchFamily="34" charset="0"/>
              </a:rPr>
              <a:t> </a:t>
            </a:r>
            <a:r>
              <a:rPr lang="cs-CZ" altLang="cs-CZ" sz="1800" dirty="0" err="1">
                <a:latin typeface="Arial" pitchFamily="34" charset="0"/>
              </a:rPr>
              <a:t>flaring</a:t>
            </a:r>
            <a:r>
              <a:rPr lang="cs-CZ" altLang="cs-CZ" sz="1800" dirty="0">
                <a:latin typeface="Arial" pitchFamily="34" charset="0"/>
              </a:rPr>
              <a:t> </a:t>
            </a:r>
            <a:r>
              <a:rPr lang="cs-CZ" altLang="cs-CZ" sz="1800" dirty="0" err="1">
                <a:latin typeface="Arial" pitchFamily="34" charset="0"/>
              </a:rPr>
              <a:t>with</a:t>
            </a:r>
            <a:r>
              <a:rPr lang="cs-CZ" altLang="cs-CZ" sz="1800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itchFamily="34" charset="0"/>
              </a:rPr>
              <a:t>the</a:t>
            </a:r>
            <a:r>
              <a:rPr lang="cs-CZ" altLang="cs-CZ" sz="1800" dirty="0">
                <a:latin typeface="Arial" pitchFamily="34" charset="0"/>
              </a:rPr>
              <a:t> </a:t>
            </a:r>
            <a:r>
              <a:rPr lang="cs-CZ" altLang="cs-CZ" sz="1800" dirty="0" err="1">
                <a:latin typeface="Arial" pitchFamily="34" charset="0"/>
              </a:rPr>
              <a:t>smallest</a:t>
            </a:r>
            <a:r>
              <a:rPr lang="cs-CZ" altLang="cs-CZ" sz="1800" dirty="0">
                <a:latin typeface="Arial" pitchFamily="34" charset="0"/>
              </a:rPr>
              <a:t> instrument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itchFamily="34" charset="0"/>
              </a:rPr>
              <a:t>H- </a:t>
            </a:r>
            <a:r>
              <a:rPr lang="cs-CZ" altLang="cs-CZ" sz="1800" dirty="0" err="1">
                <a:latin typeface="Arial" pitchFamily="34" charset="0"/>
              </a:rPr>
              <a:t>File</a:t>
            </a:r>
            <a:r>
              <a:rPr lang="cs-CZ" altLang="cs-CZ" sz="1800" dirty="0">
                <a:latin typeface="Arial" pitchFamily="34" charset="0"/>
              </a:rPr>
              <a:t> nebo K - </a:t>
            </a:r>
            <a:r>
              <a:rPr lang="cs-CZ" altLang="cs-CZ" sz="1800" dirty="0" err="1">
                <a:latin typeface="Arial" pitchFamily="34" charset="0"/>
              </a:rPr>
              <a:t>Flexofile</a:t>
            </a:r>
            <a:r>
              <a:rPr lang="cs-CZ" altLang="cs-CZ" sz="1800" dirty="0"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903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Method</a:t>
            </a:r>
            <a:r>
              <a:rPr lang="cs-CZ" altLang="cs-CZ" dirty="0"/>
              <a:t> </a:t>
            </a:r>
            <a:r>
              <a:rPr lang="cs-CZ" altLang="cs-CZ" dirty="0" err="1"/>
              <a:t>modified</a:t>
            </a:r>
            <a:r>
              <a:rPr lang="cs-CZ" altLang="cs-CZ" dirty="0"/>
              <a:t> double </a:t>
            </a:r>
            <a:r>
              <a:rPr lang="cs-CZ" altLang="cs-CZ" dirty="0" err="1"/>
              <a:t>flaerd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dirty="0"/>
              <a:t>I. </a:t>
            </a:r>
            <a:r>
              <a:rPr lang="cs-CZ" dirty="0" err="1"/>
              <a:t>Opening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canal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- </a:t>
            </a:r>
            <a:r>
              <a:rPr lang="cs-CZ" dirty="0" err="1"/>
              <a:t>Coronal</a:t>
            </a:r>
            <a:r>
              <a:rPr lang="cs-CZ" dirty="0"/>
              <a:t> </a:t>
            </a:r>
            <a:r>
              <a:rPr lang="cs-CZ" dirty="0" err="1"/>
              <a:t>third</a:t>
            </a:r>
            <a:endParaRPr lang="cs-CZ" dirty="0"/>
          </a:p>
          <a:p>
            <a:pPr>
              <a:defRPr/>
            </a:pPr>
            <a:r>
              <a:rPr lang="cs-CZ" dirty="0"/>
              <a:t>II. </a:t>
            </a:r>
            <a:r>
              <a:rPr lang="cs-CZ" dirty="0" err="1"/>
              <a:t>Apical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 </a:t>
            </a:r>
          </a:p>
          <a:p>
            <a:pPr marL="0" indent="0">
              <a:buNone/>
              <a:defRPr/>
            </a:pPr>
            <a:r>
              <a:rPr lang="cs-CZ" dirty="0" err="1"/>
              <a:t>Cathetrization,measurement</a:t>
            </a:r>
            <a:r>
              <a:rPr lang="cs-CZ" dirty="0"/>
              <a:t>, </a:t>
            </a:r>
            <a:r>
              <a:rPr lang="cs-CZ" dirty="0" err="1"/>
              <a:t>shaping</a:t>
            </a:r>
            <a:r>
              <a:rPr lang="cs-CZ" dirty="0"/>
              <a:t> </a:t>
            </a:r>
            <a:r>
              <a:rPr lang="cs-CZ" dirty="0" err="1"/>
              <a:t>till</a:t>
            </a:r>
            <a:r>
              <a:rPr lang="cs-CZ" dirty="0"/>
              <a:t> ISO 30 – 35  </a:t>
            </a: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. Master </a:t>
            </a:r>
            <a:r>
              <a:rPr lang="cs-CZ" dirty="0" err="1"/>
              <a:t>file</a:t>
            </a:r>
            <a:r>
              <a:rPr lang="cs-CZ" dirty="0"/>
              <a:t> – MAF (</a:t>
            </a:r>
            <a:r>
              <a:rPr lang="cs-CZ" dirty="0" err="1"/>
              <a:t>till</a:t>
            </a:r>
            <a:r>
              <a:rPr lang="cs-CZ" dirty="0"/>
              <a:t> WL)</a:t>
            </a:r>
          </a:p>
          <a:p>
            <a:pPr>
              <a:defRPr/>
            </a:pPr>
            <a:r>
              <a:rPr lang="cs-CZ" dirty="0" err="1"/>
              <a:t>III.Step</a:t>
            </a:r>
            <a:r>
              <a:rPr lang="cs-CZ" dirty="0"/>
              <a:t> </a:t>
            </a:r>
            <a:r>
              <a:rPr lang="cs-CZ" dirty="0" err="1"/>
              <a:t>back</a:t>
            </a:r>
            <a:endParaRPr lang="cs-CZ" dirty="0"/>
          </a:p>
          <a:p>
            <a:pPr>
              <a:defRPr/>
            </a:pP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flaring</a:t>
            </a:r>
            <a:r>
              <a:rPr lang="cs-CZ" dirty="0"/>
              <a:t> (MAF)</a:t>
            </a:r>
          </a:p>
        </p:txBody>
      </p:sp>
    </p:spTree>
    <p:extLst>
      <p:ext uri="{BB962C8B-B14F-4D97-AF65-F5344CB8AC3E}">
        <p14:creationId xmlns:p14="http://schemas.microsoft.com/office/powerpoint/2010/main" val="260940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A9F8D-546D-4655-A622-86CEE5EE28FB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Shaping</a:t>
            </a:r>
            <a:r>
              <a:rPr lang="cs-CZ" altLang="cs-CZ" sz="4000" dirty="0"/>
              <a:t> </a:t>
            </a:r>
            <a:r>
              <a:rPr lang="cs-CZ" altLang="cs-CZ" sz="4000" dirty="0" err="1"/>
              <a:t>techniques</a:t>
            </a:r>
            <a:endParaRPr lang="cs-CZ" altLang="cs-CZ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Rotation  – 45°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4008439" y="29972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216276" y="2997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148388" y="2868613"/>
            <a:ext cx="2241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/>
              <a:t>K – reamer</a:t>
            </a:r>
          </a:p>
          <a:p>
            <a:endParaRPr lang="cs-CZ" altLang="cs-CZ" sz="3600"/>
          </a:p>
          <a:p>
            <a:r>
              <a:rPr lang="cs-CZ" altLang="cs-CZ" sz="3600"/>
              <a:t>K- file</a:t>
            </a:r>
          </a:p>
        </p:txBody>
      </p:sp>
    </p:spTree>
    <p:extLst>
      <p:ext uri="{BB962C8B-B14F-4D97-AF65-F5344CB8AC3E}">
        <p14:creationId xmlns:p14="http://schemas.microsoft.com/office/powerpoint/2010/main" val="192398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8FFE57-DC0E-48FC-AFAE-94FD9BF1B1B6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Shaping</a:t>
            </a:r>
            <a:r>
              <a:rPr lang="cs-CZ" altLang="cs-CZ" sz="4000" dirty="0"/>
              <a:t> </a:t>
            </a:r>
            <a:r>
              <a:rPr lang="cs-CZ" altLang="cs-CZ" sz="4000" dirty="0" err="1"/>
              <a:t>techniques</a:t>
            </a:r>
            <a:endParaRPr lang="cs-CZ" altLang="cs-CZ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Rotace 45° </a:t>
            </a:r>
            <a:r>
              <a:rPr lang="cs-CZ" altLang="cs-CZ" dirty="0" err="1"/>
              <a:t>pressure</a:t>
            </a:r>
            <a:r>
              <a:rPr lang="cs-CZ" altLang="cs-CZ" dirty="0"/>
              <a:t> and </a:t>
            </a:r>
            <a:r>
              <a:rPr lang="cs-CZ" altLang="cs-CZ" dirty="0" err="1"/>
              <a:t>pull</a:t>
            </a:r>
            <a:r>
              <a:rPr lang="cs-CZ" altLang="cs-CZ" dirty="0"/>
              <a:t> </a:t>
            </a:r>
            <a:r>
              <a:rPr lang="cs-CZ" altLang="cs-CZ" dirty="0" err="1"/>
              <a:t>motion</a:t>
            </a:r>
            <a:r>
              <a:rPr lang="cs-CZ" altLang="cs-CZ" dirty="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216276" y="2997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148388" y="2868613"/>
            <a:ext cx="2241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/>
              <a:t>K – reamer</a:t>
            </a:r>
          </a:p>
          <a:p>
            <a:endParaRPr lang="cs-CZ" altLang="cs-CZ" sz="3600"/>
          </a:p>
          <a:p>
            <a:r>
              <a:rPr lang="cs-CZ" altLang="cs-CZ" sz="3600"/>
              <a:t>K- file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40013" y="2636838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4511675" y="2492375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859464" y="5467350"/>
            <a:ext cx="17239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 dirty="0"/>
              <a:t>Risk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ledging</a:t>
            </a:r>
            <a:endParaRPr lang="cs-CZ" altLang="cs-CZ" i="1" dirty="0"/>
          </a:p>
          <a:p>
            <a:r>
              <a:rPr lang="cs-CZ" altLang="cs-CZ" i="1" dirty="0"/>
              <a:t>Zip, </a:t>
            </a:r>
            <a:r>
              <a:rPr lang="cs-CZ" altLang="cs-CZ" i="1" dirty="0" err="1"/>
              <a:t>elbow</a:t>
            </a:r>
            <a:r>
              <a:rPr lang="cs-CZ" altLang="cs-CZ" i="1" dirty="0"/>
              <a:t> </a:t>
            </a:r>
            <a:r>
              <a:rPr lang="cs-CZ" altLang="cs-CZ" i="1" dirty="0" err="1"/>
              <a:t>effect</a:t>
            </a:r>
            <a:endParaRPr lang="cs-CZ" altLang="cs-CZ" i="1" dirty="0"/>
          </a:p>
          <a:p>
            <a:r>
              <a:rPr lang="cs-CZ" altLang="cs-CZ" i="1" dirty="0"/>
              <a:t>Via falsa</a:t>
            </a:r>
          </a:p>
        </p:txBody>
      </p:sp>
    </p:spTree>
    <p:extLst>
      <p:ext uri="{BB962C8B-B14F-4D97-AF65-F5344CB8AC3E}">
        <p14:creationId xmlns:p14="http://schemas.microsoft.com/office/powerpoint/2010/main" val="22493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0610E2-323A-4D93-909C-B02C091C29C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Shaping</a:t>
            </a:r>
            <a:r>
              <a:rPr lang="cs-CZ" altLang="cs-CZ" sz="4000" dirty="0"/>
              <a:t> </a:t>
            </a:r>
            <a:r>
              <a:rPr lang="cs-CZ" altLang="cs-CZ" sz="4000" dirty="0" err="1"/>
              <a:t>techniques</a:t>
            </a:r>
            <a:endParaRPr lang="cs-CZ" altLang="cs-CZ" sz="4000" dirty="0">
              <a:solidFill>
                <a:srgbClr val="FFFF66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Filing 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3216276" y="2997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148388" y="2868613"/>
            <a:ext cx="154882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/>
              <a:t> H- file</a:t>
            </a:r>
          </a:p>
          <a:p>
            <a:endParaRPr lang="cs-CZ" altLang="cs-CZ" sz="3600"/>
          </a:p>
          <a:p>
            <a:r>
              <a:rPr lang="cs-CZ" altLang="cs-CZ" sz="3600"/>
              <a:t>K – file 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2640013" y="2636838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4511675" y="2492375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859463" y="5467351"/>
            <a:ext cx="3551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 dirty="0"/>
              <a:t>Risk </a:t>
            </a:r>
            <a:r>
              <a:rPr lang="cs-CZ" altLang="cs-CZ" i="1" dirty="0" err="1"/>
              <a:t>of</a:t>
            </a:r>
            <a:r>
              <a:rPr lang="cs-CZ" altLang="cs-CZ" i="1" dirty="0"/>
              <a:t>  </a:t>
            </a:r>
            <a:r>
              <a:rPr lang="cs-CZ" altLang="cs-CZ" i="1" dirty="0" err="1"/>
              <a:t>periapical</a:t>
            </a:r>
            <a:r>
              <a:rPr lang="cs-CZ" altLang="cs-CZ" i="1" dirty="0"/>
              <a:t> </a:t>
            </a:r>
            <a:r>
              <a:rPr lang="cs-CZ" altLang="cs-CZ" i="1" dirty="0" err="1"/>
              <a:t>infection</a:t>
            </a:r>
            <a:r>
              <a:rPr lang="cs-CZ" altLang="cs-CZ" i="1" dirty="0"/>
              <a:t> </a:t>
            </a:r>
            <a:r>
              <a:rPr lang="cs-CZ" altLang="cs-CZ" i="1" dirty="0" err="1"/>
              <a:t>infection</a:t>
            </a:r>
            <a:endParaRPr lang="cs-CZ" altLang="cs-CZ" i="1" dirty="0"/>
          </a:p>
          <a:p>
            <a:r>
              <a:rPr lang="cs-CZ" altLang="cs-CZ" i="1" dirty="0"/>
              <a:t>Risk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plug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408394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1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82ABA-E8B2-43BB-9E36-263B8484D6EA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Shaping</a:t>
            </a:r>
            <a:r>
              <a:rPr lang="cs-CZ" altLang="cs-CZ" sz="4000" dirty="0"/>
              <a:t> </a:t>
            </a:r>
            <a:r>
              <a:rPr lang="cs-CZ" altLang="cs-CZ" sz="4000" dirty="0" err="1"/>
              <a:t>techniques</a:t>
            </a:r>
            <a:endParaRPr lang="cs-CZ" altLang="cs-CZ" sz="4000" dirty="0">
              <a:solidFill>
                <a:srgbClr val="FFFF66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 Balanced force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2711451" y="2997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148389" y="2868613"/>
            <a:ext cx="22572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/>
              <a:t> K- flexofile</a:t>
            </a:r>
          </a:p>
          <a:p>
            <a:endParaRPr lang="cs-CZ" altLang="cs-CZ" sz="3600"/>
          </a:p>
          <a:p>
            <a:r>
              <a:rPr lang="cs-CZ" altLang="cs-CZ" sz="3600"/>
              <a:t> K – file (?) 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2640013" y="2636838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5303838" y="2565400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835276" y="4314826"/>
            <a:ext cx="92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90-180°</a:t>
            </a: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224338" y="2708275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 rot="-10583770">
            <a:off x="3792538" y="3429001"/>
            <a:ext cx="1079500" cy="936625"/>
          </a:xfrm>
          <a:prstGeom prst="curvedRightArrow">
            <a:avLst>
              <a:gd name="adj1" fmla="val 20000"/>
              <a:gd name="adj2" fmla="val 40000"/>
              <a:gd name="adj3" fmla="val 384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3843339" y="5033963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180 – 270°</a:t>
            </a:r>
          </a:p>
        </p:txBody>
      </p:sp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5016501" y="3716339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01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3CCB06-1D07-4293-8841-D1F52F92F279}" type="slidenum">
              <a:rPr lang="cs-CZ" altLang="cs-CZ"/>
              <a:pPr/>
              <a:t>6</a:t>
            </a:fld>
            <a:endParaRPr lang="cs-CZ" altLang="cs-CZ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4056064" y="2686050"/>
          <a:ext cx="4160837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PhotoPaint.Image.8" r:id="rId3" imgW="5546307" imgH="2465175" progId="CorelPhotoPaint.Image.8">
                  <p:embed/>
                </p:oleObj>
              </mc:Choice>
              <mc:Fallback>
                <p:oleObj name="CorelPhotoPaint.Image.8" r:id="rId3" imgW="5546307" imgH="2465175" progId="CorelPhotoPaint.Image.8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4" y="2686050"/>
                        <a:ext cx="4160837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743200" y="857251"/>
            <a:ext cx="175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u="sng" dirty="0"/>
              <a:t> </a:t>
            </a:r>
            <a:r>
              <a:rPr lang="cs-CZ" altLang="cs-CZ" sz="3200" b="1" u="sng" dirty="0" err="1"/>
              <a:t>Reaming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8498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531D8-0164-4D4B-BB2B-3D4F40C01955}" type="slidenum">
              <a:rPr lang="cs-CZ" altLang="cs-CZ"/>
              <a:pPr/>
              <a:t>7</a:t>
            </a:fld>
            <a:endParaRPr lang="cs-CZ" altLang="cs-CZ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743200" y="2000250"/>
          <a:ext cx="73152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PhotoPaint.Image.8" r:id="rId3" imgW="4445487" imgH="2127576" progId="CorelPhotoPaint.Image.8">
                  <p:embed/>
                </p:oleObj>
              </mc:Choice>
              <mc:Fallback>
                <p:oleObj name="CorelPhotoPaint.Image.8" r:id="rId3" imgW="4445487" imgH="2127576" progId="CorelPhotoPaint.Image.8">
                  <p:embed/>
                  <p:pic>
                    <p:nvPicPr>
                      <p:cNvPr id="80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00250"/>
                        <a:ext cx="73152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086028" y="514351"/>
            <a:ext cx="1183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3200" b="1" u="sng" dirty="0"/>
              <a:t> </a:t>
            </a:r>
            <a:r>
              <a:rPr lang="cs-CZ" altLang="cs-CZ" sz="3200" b="1" u="sng" dirty="0" err="1"/>
              <a:t>Filing</a:t>
            </a:r>
            <a:endParaRPr lang="cs-CZ" altLang="cs-CZ" sz="3200" b="1" u="sng" dirty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946401" y="485775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5027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6E676-3481-4DFA-873E-62E25C54FC92}" type="slidenum">
              <a:rPr lang="cs-CZ" altLang="cs-CZ"/>
              <a:pPr/>
              <a:t>8</a:t>
            </a:fld>
            <a:endParaRPr lang="cs-CZ" altLang="cs-CZ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984625" y="1600200"/>
          <a:ext cx="449738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PhotoPaint.Image.8" r:id="rId3" imgW="5995897" imgH="3168816" progId="CorelPhotoPaint.Image.8">
                  <p:embed/>
                </p:oleObj>
              </mc:Choice>
              <mc:Fallback>
                <p:oleObj name="CorelPhotoPaint.Image.8" r:id="rId3" imgW="5995897" imgH="3168816" progId="CorelPhotoPaint.Image.8">
                  <p:embed/>
                  <p:pic>
                    <p:nvPicPr>
                      <p:cNvPr id="819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600200"/>
                        <a:ext cx="4497388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925763" y="642939"/>
            <a:ext cx="4582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u="sng" dirty="0"/>
              <a:t> Balance </a:t>
            </a:r>
            <a:r>
              <a:rPr lang="cs-CZ" altLang="cs-CZ" sz="3200" b="1" u="sng" dirty="0" err="1"/>
              <a:t>forced</a:t>
            </a:r>
            <a:r>
              <a:rPr lang="cs-CZ" altLang="cs-CZ" sz="3200" b="1" u="sng" dirty="0"/>
              <a:t> </a:t>
            </a:r>
            <a:r>
              <a:rPr lang="cs-CZ" altLang="cs-CZ" sz="3200" b="1" u="sng" dirty="0" err="1"/>
              <a:t>technique</a:t>
            </a:r>
            <a:endParaRPr lang="cs-CZ" alt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271783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altLang="cs-CZ"/>
              <a:t>lenka.roubalikova@tiscali.cz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DE7EF-0236-4632-A0AD-79B34066C36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FF66"/>
                </a:solidFill>
              </a:rPr>
              <a:t> </a:t>
            </a:r>
            <a:r>
              <a:rPr lang="cs-CZ" altLang="cs-CZ" dirty="0" err="1"/>
              <a:t>Methods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shaping</a:t>
            </a:r>
            <a:endParaRPr lang="cs-CZ" altLang="cs-CZ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err="1"/>
              <a:t>Rotation</a:t>
            </a:r>
            <a:r>
              <a:rPr lang="cs-CZ" altLang="cs-CZ" dirty="0"/>
              <a:t> and </a:t>
            </a:r>
            <a:r>
              <a:rPr lang="cs-CZ" altLang="cs-CZ" dirty="0" err="1"/>
              <a:t>filing</a:t>
            </a:r>
            <a:r>
              <a:rPr lang="cs-CZ" altLang="cs-CZ" dirty="0"/>
              <a:t> </a:t>
            </a:r>
            <a:r>
              <a:rPr lang="cs-CZ" altLang="cs-CZ" dirty="0" err="1"/>
              <a:t>combined</a:t>
            </a:r>
            <a:endParaRPr lang="cs-CZ" altLang="cs-CZ" dirty="0"/>
          </a:p>
          <a:p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K - </a:t>
            </a:r>
            <a:r>
              <a:rPr lang="cs-CZ" altLang="cs-CZ" dirty="0" err="1"/>
              <a:t>reamer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r>
              <a:rPr lang="cs-CZ" altLang="cs-CZ" dirty="0"/>
              <a:t>H- </a:t>
            </a:r>
            <a:r>
              <a:rPr lang="cs-CZ" altLang="cs-CZ" dirty="0" err="1"/>
              <a:t>file</a:t>
            </a:r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48663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292</Words>
  <Application>Microsoft Office PowerPoint</Application>
  <PresentationFormat>Širokoúhlá obrazovka</PresentationFormat>
  <Paragraphs>86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CorelPhotoPaint.Image.8</vt:lpstr>
      <vt:lpstr>                        Root canal shaping</vt:lpstr>
      <vt:lpstr>Shaping techniques</vt:lpstr>
      <vt:lpstr>Shaping techniques</vt:lpstr>
      <vt:lpstr>Shaping techniques</vt:lpstr>
      <vt:lpstr>Shaping techniques</vt:lpstr>
      <vt:lpstr>Prezentace aplikace PowerPoint</vt:lpstr>
      <vt:lpstr>Prezentace aplikace PowerPoint</vt:lpstr>
      <vt:lpstr>Prezentace aplikace PowerPoint</vt:lpstr>
      <vt:lpstr> Methods of shaping</vt:lpstr>
      <vt:lpstr>Methods of shaping</vt:lpstr>
      <vt:lpstr>Prezentace aplikace PowerPoint</vt:lpstr>
      <vt:lpstr>Methods of shaping</vt:lpstr>
      <vt:lpstr>Methods of shaping</vt:lpstr>
      <vt:lpstr>Prezentace aplikace PowerPoint</vt:lpstr>
      <vt:lpstr>Method modified double flaerd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Root canal shaping</dc:title>
  <dc:creator>Lenka Roubalíková</dc:creator>
  <cp:lastModifiedBy>Lenka Roubalíková</cp:lastModifiedBy>
  <cp:revision>1</cp:revision>
  <dcterms:created xsi:type="dcterms:W3CDTF">2020-04-14T05:23:16Z</dcterms:created>
  <dcterms:modified xsi:type="dcterms:W3CDTF">2020-04-14T05:24:44Z</dcterms:modified>
</cp:coreProperties>
</file>