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256" r:id="rId2"/>
    <p:sldId id="257" r:id="rId3"/>
    <p:sldId id="258" r:id="rId4"/>
    <p:sldId id="264" r:id="rId5"/>
    <p:sldId id="265" r:id="rId6"/>
    <p:sldId id="263" r:id="rId7"/>
    <p:sldId id="260" r:id="rId8"/>
    <p:sldId id="262" r:id="rId9"/>
    <p:sldId id="261" r:id="rId10"/>
    <p:sldId id="287" r:id="rId11"/>
    <p:sldId id="290" r:id="rId12"/>
    <p:sldId id="289" r:id="rId13"/>
    <p:sldId id="281" r:id="rId14"/>
    <p:sldId id="286" r:id="rId15"/>
    <p:sldId id="288" r:id="rId16"/>
    <p:sldId id="270" r:id="rId17"/>
    <p:sldId id="271" r:id="rId18"/>
    <p:sldId id="277" r:id="rId19"/>
    <p:sldId id="294" r:id="rId20"/>
    <p:sldId id="274" r:id="rId21"/>
    <p:sldId id="275" r:id="rId22"/>
    <p:sldId id="306" r:id="rId23"/>
    <p:sldId id="273" r:id="rId24"/>
    <p:sldId id="295" r:id="rId25"/>
    <p:sldId id="305" r:id="rId26"/>
    <p:sldId id="296" r:id="rId27"/>
    <p:sldId id="299" r:id="rId28"/>
    <p:sldId id="300" r:id="rId29"/>
    <p:sldId id="301" r:id="rId30"/>
    <p:sldId id="302" r:id="rId31"/>
    <p:sldId id="303" r:id="rId32"/>
    <p:sldId id="304" r:id="rId33"/>
    <p:sldId id="297" r:id="rId34"/>
    <p:sldId id="298" r:id="rId35"/>
    <p:sldId id="30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02E9-F404-470D-A314-87A44F18C19B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D343F-A485-485D-AECA-228E6A368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0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nephron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glomerulus</a:t>
            </a:r>
            <a:r>
              <a:rPr lang="cs-CZ" baseline="0" dirty="0"/>
              <a:t> (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afferent</a:t>
            </a:r>
            <a:r>
              <a:rPr lang="cs-CZ" baseline="0" dirty="0"/>
              <a:t> and </a:t>
            </a:r>
            <a:r>
              <a:rPr lang="cs-CZ" baseline="0" dirty="0" err="1"/>
              <a:t>efferent</a:t>
            </a:r>
            <a:r>
              <a:rPr lang="cs-CZ" baseline="0" dirty="0"/>
              <a:t> arteriole, </a:t>
            </a:r>
            <a:r>
              <a:rPr lang="cs-CZ" baseline="0" dirty="0" err="1"/>
              <a:t>Bowmans</a:t>
            </a:r>
            <a:r>
              <a:rPr lang="cs-CZ" baseline="0" dirty="0"/>
              <a:t> </a:t>
            </a:r>
            <a:r>
              <a:rPr lang="cs-CZ" baseline="0" dirty="0" err="1"/>
              <a:t>capsule</a:t>
            </a:r>
            <a:r>
              <a:rPr lang="cs-CZ" baseline="0" dirty="0"/>
              <a:t>), </a:t>
            </a:r>
            <a:r>
              <a:rPr lang="cs-CZ" baseline="0" dirty="0" err="1"/>
              <a:t>proximal</a:t>
            </a:r>
            <a:r>
              <a:rPr lang="cs-CZ" baseline="0" dirty="0"/>
              <a:t> tubule, </a:t>
            </a:r>
            <a:r>
              <a:rPr lang="cs-CZ" baseline="0" dirty="0" err="1"/>
              <a:t>loop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Henle</a:t>
            </a:r>
            <a:r>
              <a:rPr lang="cs-CZ" baseline="0" dirty="0"/>
              <a:t>, </a:t>
            </a:r>
            <a:r>
              <a:rPr lang="cs-CZ" baseline="0" dirty="0" err="1"/>
              <a:t>distal</a:t>
            </a:r>
            <a:r>
              <a:rPr lang="cs-CZ" baseline="0" dirty="0"/>
              <a:t> tubule and </a:t>
            </a:r>
            <a:r>
              <a:rPr lang="cs-CZ" baseline="0" dirty="0" err="1"/>
              <a:t>collecting</a:t>
            </a:r>
            <a:r>
              <a:rPr lang="cs-CZ" baseline="0" dirty="0"/>
              <a:t> tubule.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D343F-A485-485D-AECA-228E6A3687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3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D343F-A485-485D-AECA-228E6A36872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19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Going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baseline="0" dirty="0"/>
              <a:t> glomerulus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D343F-A485-485D-AECA-228E6A36872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2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0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3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4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7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2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C86F4-D1CF-41A6-850F-341EC6AC6806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98548"/>
          </a:xfrm>
        </p:spPr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Urinary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syndromes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MUDr. Ivan Řiháček, Ph.D.</a:t>
            </a:r>
          </a:p>
        </p:txBody>
      </p:sp>
    </p:spTree>
    <p:extLst>
      <p:ext uri="{BB962C8B-B14F-4D97-AF65-F5344CB8AC3E}">
        <p14:creationId xmlns:p14="http://schemas.microsoft.com/office/powerpoint/2010/main" val="347864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232" y="220616"/>
            <a:ext cx="10058400" cy="1306527"/>
          </a:xfrm>
        </p:spPr>
        <p:txBody>
          <a:bodyPr/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9025"/>
            <a:ext cx="5712643" cy="406588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41" y="2191705"/>
            <a:ext cx="6479359" cy="4073209"/>
          </a:xfrm>
        </p:spPr>
      </p:pic>
      <p:sp>
        <p:nvSpPr>
          <p:cNvPr id="6" name="TextovéPole 5"/>
          <p:cNvSpPr txBox="1"/>
          <p:nvPr/>
        </p:nvSpPr>
        <p:spPr>
          <a:xfrm>
            <a:off x="0" y="1737360"/>
            <a:ext cx="57126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Endoscopic</a:t>
            </a:r>
            <a:r>
              <a:rPr lang="cs-CZ" sz="2400" dirty="0"/>
              <a:t> </a:t>
            </a:r>
            <a:r>
              <a:rPr lang="cs-CZ" sz="2400" dirty="0" err="1"/>
              <a:t>view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tract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2641" y="1730040"/>
            <a:ext cx="647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Ultrasonography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30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49" y="3096249"/>
            <a:ext cx="2762054" cy="81633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17" y="0"/>
            <a:ext cx="9231984" cy="6858000"/>
          </a:xfrm>
        </p:spPr>
      </p:pic>
    </p:spTree>
    <p:extLst>
      <p:ext uri="{BB962C8B-B14F-4D97-AF65-F5344CB8AC3E}">
        <p14:creationId xmlns:p14="http://schemas.microsoft.com/office/powerpoint/2010/main" val="115678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232" y="220616"/>
            <a:ext cx="10058400" cy="1306527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Some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imaging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techniques</a:t>
            </a:r>
            <a:r>
              <a:rPr lang="cs-CZ" sz="4400" dirty="0">
                <a:latin typeface="+mn-lt"/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1737360"/>
            <a:ext cx="5712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Dimercaptosuccinic</a:t>
            </a:r>
            <a:r>
              <a:rPr lang="cs-CZ" dirty="0"/>
              <a:t> acid </a:t>
            </a:r>
            <a:r>
              <a:rPr lang="cs-CZ" dirty="0" err="1"/>
              <a:t>labeled</a:t>
            </a:r>
            <a:r>
              <a:rPr lang="cs-CZ" dirty="0"/>
              <a:t> by </a:t>
            </a:r>
            <a:r>
              <a:rPr lang="cs-CZ" baseline="30000" dirty="0"/>
              <a:t>99m</a:t>
            </a:r>
            <a:r>
              <a:rPr lang="cs-CZ" dirty="0"/>
              <a:t>Tc DMSA renogram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12641" y="1730040"/>
            <a:ext cx="6479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Retrograde</a:t>
            </a:r>
            <a:r>
              <a:rPr lang="cs-CZ" sz="2400" dirty="0"/>
              <a:t> </a:t>
            </a:r>
            <a:r>
              <a:rPr lang="cs-CZ" sz="2400" dirty="0" err="1"/>
              <a:t>pyelography</a:t>
            </a:r>
            <a:r>
              <a:rPr lang="cs-CZ" sz="24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693"/>
            <a:ext cx="5712641" cy="4158222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42" y="2191705"/>
            <a:ext cx="6479358" cy="4073209"/>
          </a:xfrm>
        </p:spPr>
      </p:pic>
    </p:spTree>
    <p:extLst>
      <p:ext uri="{BB962C8B-B14F-4D97-AF65-F5344CB8AC3E}">
        <p14:creationId xmlns:p14="http://schemas.microsoft.com/office/powerpoint/2010/main" val="235777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biopsy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965" y="1737360"/>
            <a:ext cx="11608231" cy="45549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cs-CZ" sz="2200" dirty="0" err="1">
                <a:solidFill>
                  <a:schemeClr val="tx1"/>
                </a:solidFill>
              </a:rPr>
              <a:t>Obtaining</a:t>
            </a:r>
            <a:r>
              <a:rPr lang="cs-CZ" sz="2200" dirty="0">
                <a:solidFill>
                  <a:schemeClr val="tx1"/>
                </a:solidFill>
              </a:rPr>
              <a:t> a </a:t>
            </a:r>
            <a:r>
              <a:rPr lang="cs-CZ" sz="2200" dirty="0" err="1">
                <a:solidFill>
                  <a:schemeClr val="tx1"/>
                </a:solidFill>
              </a:rPr>
              <a:t>tissue</a:t>
            </a:r>
            <a:r>
              <a:rPr lang="cs-CZ" sz="2200" dirty="0">
                <a:solidFill>
                  <a:schemeClr val="tx1"/>
                </a:solidFill>
              </a:rPr>
              <a:t> sample - </a:t>
            </a:r>
            <a:r>
              <a:rPr lang="cs-CZ" sz="2200" dirty="0" err="1">
                <a:solidFill>
                  <a:schemeClr val="tx1"/>
                </a:solidFill>
              </a:rPr>
              <a:t>examination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microscopically</a:t>
            </a:r>
            <a:r>
              <a:rPr lang="cs-CZ" sz="2200" dirty="0">
                <a:solidFill>
                  <a:schemeClr val="tx1"/>
                </a:solidFill>
              </a:rPr>
              <a:t>, </a:t>
            </a:r>
            <a:r>
              <a:rPr lang="cs-CZ" sz="2200" dirty="0" err="1">
                <a:solidFill>
                  <a:schemeClr val="tx1"/>
                </a:solidFill>
              </a:rPr>
              <a:t>histological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conclusion</a:t>
            </a:r>
            <a:r>
              <a:rPr lang="cs-CZ" sz="2200" dirty="0">
                <a:solidFill>
                  <a:schemeClr val="tx1"/>
                </a:solidFill>
              </a:rPr>
              <a:t> = </a:t>
            </a:r>
            <a:r>
              <a:rPr lang="cs-CZ" sz="2200" dirty="0" err="1">
                <a:solidFill>
                  <a:schemeClr val="tx1"/>
                </a:solidFill>
              </a:rPr>
              <a:t>subsequent</a:t>
            </a:r>
            <a:r>
              <a:rPr lang="cs-CZ" sz="2200" dirty="0">
                <a:solidFill>
                  <a:schemeClr val="tx1"/>
                </a:solidFill>
              </a:rPr>
              <a:t>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cs-CZ" sz="2200" dirty="0" err="1">
                <a:solidFill>
                  <a:schemeClr val="tx1"/>
                </a:solidFill>
              </a:rPr>
              <a:t>treatment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cs-CZ" sz="2200" dirty="0" err="1">
                <a:solidFill>
                  <a:schemeClr val="tx1"/>
                </a:solidFill>
              </a:rPr>
              <a:t>It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is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performed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with</a:t>
            </a:r>
            <a:r>
              <a:rPr lang="cs-CZ" sz="2200" dirty="0">
                <a:solidFill>
                  <a:schemeClr val="tx1"/>
                </a:solidFill>
              </a:rPr>
              <a:t> a </a:t>
            </a:r>
            <a:r>
              <a:rPr lang="cs-CZ" sz="2200" dirty="0" err="1">
                <a:solidFill>
                  <a:schemeClr val="tx1"/>
                </a:solidFill>
              </a:rPr>
              <a:t>needle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under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sonographic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control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200" dirty="0">
                <a:solidFill>
                  <a:schemeClr val="tx1"/>
                </a:solidFill>
              </a:rPr>
              <a:t>  </a:t>
            </a:r>
            <a:r>
              <a:rPr lang="cs-CZ" sz="2200" dirty="0" err="1">
                <a:solidFill>
                  <a:schemeClr val="tx1"/>
                </a:solidFill>
              </a:rPr>
              <a:t>There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must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be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normal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blood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pressure</a:t>
            </a:r>
            <a:r>
              <a:rPr lang="cs-CZ" sz="2200" dirty="0">
                <a:solidFill>
                  <a:schemeClr val="tx1"/>
                </a:solidFill>
              </a:rPr>
              <a:t> and </a:t>
            </a:r>
            <a:r>
              <a:rPr lang="cs-CZ" sz="2200" dirty="0" err="1">
                <a:solidFill>
                  <a:schemeClr val="tx1"/>
                </a:solidFill>
              </a:rPr>
              <a:t>blood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coagulation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testing</a:t>
            </a:r>
            <a:r>
              <a:rPr lang="cs-CZ" sz="2200" dirty="0">
                <a:solidFill>
                  <a:schemeClr val="tx1"/>
                </a:solidFill>
              </a:rPr>
              <a:t>, monitoring 24h in </a:t>
            </a:r>
            <a:r>
              <a:rPr lang="cs-CZ" sz="2200" dirty="0" err="1">
                <a:solidFill>
                  <a:schemeClr val="tx1"/>
                </a:solidFill>
              </a:rPr>
              <a:t>the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hospital</a:t>
            </a:r>
            <a:endParaRPr lang="cs-CZ" sz="2200" dirty="0">
              <a:solidFill>
                <a:schemeClr val="tx1"/>
              </a:solidFill>
            </a:endParaRPr>
          </a:p>
          <a:p>
            <a:endParaRPr lang="cs-CZ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dirty="0">
                <a:solidFill>
                  <a:schemeClr val="tx1"/>
                </a:solidFill>
                <a:latin typeface="Arial Unicode MS" panose="020B0604020202020204" pitchFamily="34" charset="-128"/>
              </a:rPr>
              <a:t>  </a:t>
            </a:r>
            <a:r>
              <a:rPr lang="cs-CZ" b="1" u="sng" dirty="0" err="1">
                <a:solidFill>
                  <a:schemeClr val="tx1"/>
                </a:solidFill>
              </a:rPr>
              <a:t>Indication</a:t>
            </a:r>
            <a:r>
              <a:rPr lang="cs-CZ" dirty="0">
                <a:solidFill>
                  <a:schemeClr val="tx1"/>
                </a:solidFill>
              </a:rPr>
              <a:t>: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Suspected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rapidly-progressing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glomerulonephritis</a:t>
            </a:r>
            <a:r>
              <a:rPr lang="cs-CZ" sz="2000" dirty="0">
                <a:solidFill>
                  <a:schemeClr val="tx1"/>
                </a:solidFill>
              </a:rPr>
              <a:t> (GN)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Proteinuria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dirty="0" err="1">
                <a:solidFill>
                  <a:schemeClr val="tx1"/>
                </a:solidFill>
              </a:rPr>
              <a:t>hematuria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unclear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origin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Nephrotic</a:t>
            </a:r>
            <a:r>
              <a:rPr lang="cs-CZ" sz="2000" dirty="0">
                <a:solidFill>
                  <a:schemeClr val="tx1"/>
                </a:solidFill>
              </a:rPr>
              <a:t> syndrome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unclear</a:t>
            </a:r>
            <a:r>
              <a:rPr lang="cs-CZ" sz="2000" dirty="0">
                <a:solidFill>
                  <a:schemeClr val="tx1"/>
                </a:solidFill>
              </a:rPr>
              <a:t> cause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Acute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renal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failure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unclear</a:t>
            </a:r>
            <a:r>
              <a:rPr lang="cs-CZ" sz="2000" dirty="0">
                <a:solidFill>
                  <a:schemeClr val="tx1"/>
                </a:solidFill>
              </a:rPr>
              <a:t> cause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Suspected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kidney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disease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systemic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diseases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>
                <a:solidFill>
                  <a:schemeClr val="tx1"/>
                </a:solidFill>
              </a:rPr>
              <a:t>Rapid </a:t>
            </a:r>
            <a:r>
              <a:rPr lang="cs-CZ" sz="2000" dirty="0" err="1">
                <a:solidFill>
                  <a:schemeClr val="tx1"/>
                </a:solidFill>
              </a:rPr>
              <a:t>worsening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renal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failure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treated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glomerulopathy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578358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000" dirty="0" err="1">
                <a:solidFill>
                  <a:schemeClr val="tx1"/>
                </a:solidFill>
              </a:rPr>
              <a:t>Suspected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kidney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transplant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rejection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07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901" y="126347"/>
            <a:ext cx="11067067" cy="1450757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Differential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diagnosis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of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acute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kidney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injury</a:t>
            </a:r>
            <a:r>
              <a:rPr lang="cs-CZ" sz="4400" dirty="0">
                <a:latin typeface="+mn-lt"/>
              </a:rPr>
              <a:t> (AKI)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3122" y="1737360"/>
            <a:ext cx="5316717" cy="45408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dirty="0" err="1"/>
              <a:t>Pre-renal</a:t>
            </a:r>
            <a:endParaRPr lang="cs-CZ" sz="2400" b="1" dirty="0"/>
          </a:p>
          <a:p>
            <a:r>
              <a:rPr lang="cs-CZ" sz="1800" dirty="0" err="1"/>
              <a:t>Decrease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intravacular</a:t>
            </a:r>
            <a:r>
              <a:rPr lang="cs-CZ" sz="1800" dirty="0"/>
              <a:t> </a:t>
            </a:r>
            <a:r>
              <a:rPr lang="cs-CZ" sz="1800" dirty="0" err="1"/>
              <a:t>volume</a:t>
            </a:r>
            <a:r>
              <a:rPr lang="cs-CZ" sz="1800" dirty="0"/>
              <a:t> (</a:t>
            </a:r>
            <a:r>
              <a:rPr lang="cs-CZ" sz="1800" dirty="0" err="1"/>
              <a:t>hypotension</a:t>
            </a:r>
            <a:r>
              <a:rPr lang="cs-CZ" sz="1800" dirty="0"/>
              <a:t>) (fluid)</a:t>
            </a:r>
          </a:p>
          <a:p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artery</a:t>
            </a:r>
            <a:r>
              <a:rPr lang="cs-CZ" sz="1800" dirty="0"/>
              <a:t> </a:t>
            </a:r>
            <a:r>
              <a:rPr lang="cs-CZ" sz="1800" dirty="0" err="1"/>
              <a:t>stenosis</a:t>
            </a:r>
            <a:endParaRPr lang="cs-CZ" sz="1800" dirty="0"/>
          </a:p>
          <a:p>
            <a:r>
              <a:rPr lang="cs-CZ" sz="1800" dirty="0" err="1"/>
              <a:t>Heart</a:t>
            </a:r>
            <a:r>
              <a:rPr lang="cs-CZ" sz="1800" dirty="0"/>
              <a:t> </a:t>
            </a:r>
            <a:r>
              <a:rPr lang="cs-CZ" sz="1800" dirty="0" err="1"/>
              <a:t>failure</a:t>
            </a:r>
            <a:r>
              <a:rPr lang="cs-CZ" sz="1800" dirty="0"/>
              <a:t> (</a:t>
            </a:r>
            <a:r>
              <a:rPr lang="cs-CZ" sz="1800" dirty="0" err="1"/>
              <a:t>diuretics</a:t>
            </a:r>
            <a:r>
              <a:rPr lang="cs-CZ" sz="1800" dirty="0"/>
              <a:t>)</a:t>
            </a:r>
          </a:p>
          <a:p>
            <a:endParaRPr lang="cs-CZ" sz="800" b="1" dirty="0"/>
          </a:p>
          <a:p>
            <a:r>
              <a:rPr lang="cs-CZ" sz="2400" b="1" dirty="0" err="1"/>
              <a:t>Renal</a:t>
            </a:r>
            <a:endParaRPr lang="cs-CZ" sz="2400" b="1" dirty="0"/>
          </a:p>
          <a:p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parenchymal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(</a:t>
            </a:r>
            <a:r>
              <a:rPr lang="cs-CZ" sz="1800" dirty="0" err="1"/>
              <a:t>nefrological</a:t>
            </a:r>
            <a:r>
              <a:rPr lang="cs-CZ" sz="1800" dirty="0"/>
              <a:t> care)</a:t>
            </a:r>
          </a:p>
          <a:p>
            <a:endParaRPr lang="cs-CZ" sz="800" dirty="0"/>
          </a:p>
          <a:p>
            <a:r>
              <a:rPr lang="cs-CZ" sz="2400" b="1" dirty="0"/>
              <a:t>Post-</a:t>
            </a:r>
            <a:r>
              <a:rPr lang="cs-CZ" sz="2400" b="1" dirty="0" err="1"/>
              <a:t>renal</a:t>
            </a:r>
            <a:endParaRPr lang="cs-CZ" sz="2400" b="1" dirty="0"/>
          </a:p>
          <a:p>
            <a:r>
              <a:rPr lang="cs-CZ" sz="1800" dirty="0" err="1"/>
              <a:t>Obstruction</a:t>
            </a:r>
            <a:r>
              <a:rPr lang="cs-CZ" sz="1800" dirty="0"/>
              <a:t> (</a:t>
            </a:r>
            <a:r>
              <a:rPr lang="cs-CZ" sz="1800" dirty="0" err="1"/>
              <a:t>urological</a:t>
            </a:r>
            <a:r>
              <a:rPr lang="cs-CZ" sz="1800" dirty="0"/>
              <a:t> care)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39" y="1737360"/>
            <a:ext cx="6762161" cy="4540892"/>
          </a:xfrm>
        </p:spPr>
      </p:pic>
    </p:spTree>
    <p:extLst>
      <p:ext uri="{BB962C8B-B14F-4D97-AF65-F5344CB8AC3E}">
        <p14:creationId xmlns:p14="http://schemas.microsoft.com/office/powerpoint/2010/main" val="305435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901" y="126347"/>
            <a:ext cx="11283885" cy="1450757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+mn-lt"/>
              </a:rPr>
              <a:t>Differential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diagnosis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of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chronic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kidney</a:t>
            </a:r>
            <a:r>
              <a:rPr lang="cs-CZ" sz="4000" dirty="0">
                <a:latin typeface="+mn-lt"/>
              </a:rPr>
              <a:t> </a:t>
            </a:r>
            <a:r>
              <a:rPr lang="cs-CZ" sz="4000" dirty="0" err="1">
                <a:latin typeface="+mn-lt"/>
              </a:rPr>
              <a:t>disease</a:t>
            </a:r>
            <a:r>
              <a:rPr lang="cs-CZ" sz="4000" dirty="0">
                <a:latin typeface="+mn-lt"/>
              </a:rPr>
              <a:t> (CKD)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3122" y="1737360"/>
            <a:ext cx="5316717" cy="45408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dirty="0" err="1"/>
              <a:t>Pre-renal</a:t>
            </a:r>
            <a:endParaRPr lang="cs-CZ" sz="2400" b="1" dirty="0"/>
          </a:p>
          <a:p>
            <a:r>
              <a:rPr lang="cs-CZ" sz="1800" dirty="0" err="1"/>
              <a:t>Hypertension</a:t>
            </a:r>
            <a:r>
              <a:rPr lang="cs-CZ" sz="1800" dirty="0"/>
              <a:t> </a:t>
            </a:r>
            <a:r>
              <a:rPr lang="cs-CZ" sz="1800" dirty="0" err="1"/>
              <a:t>aterosclerotic</a:t>
            </a:r>
            <a:r>
              <a:rPr lang="cs-CZ" sz="1800" dirty="0"/>
              <a:t> </a:t>
            </a:r>
            <a:r>
              <a:rPr lang="cs-CZ" sz="1800" dirty="0" err="1"/>
              <a:t>disease</a:t>
            </a:r>
            <a:r>
              <a:rPr lang="cs-CZ" sz="1800" dirty="0"/>
              <a:t> (</a:t>
            </a:r>
            <a:r>
              <a:rPr lang="cs-CZ" sz="1800" dirty="0" err="1"/>
              <a:t>large</a:t>
            </a:r>
            <a:r>
              <a:rPr lang="cs-CZ" sz="1800" dirty="0"/>
              <a:t> </a:t>
            </a:r>
            <a:r>
              <a:rPr lang="cs-CZ" sz="1800" dirty="0" err="1"/>
              <a:t>artery</a:t>
            </a:r>
            <a:r>
              <a:rPr lang="cs-CZ" sz="1800" dirty="0"/>
              <a:t>)</a:t>
            </a:r>
          </a:p>
          <a:p>
            <a:endParaRPr lang="cs-CZ" sz="800" b="1" dirty="0"/>
          </a:p>
          <a:p>
            <a:r>
              <a:rPr lang="cs-CZ" sz="2400" b="1" dirty="0" err="1"/>
              <a:t>Renal</a:t>
            </a:r>
            <a:endParaRPr lang="cs-CZ" sz="2400" b="1" dirty="0"/>
          </a:p>
          <a:p>
            <a:r>
              <a:rPr lang="cs-CZ" sz="1800" dirty="0" err="1"/>
              <a:t>Glomerular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 (</a:t>
            </a:r>
            <a:r>
              <a:rPr lang="cs-CZ" sz="1800" dirty="0" err="1"/>
              <a:t>core</a:t>
            </a:r>
            <a:r>
              <a:rPr lang="cs-CZ" sz="1800" dirty="0"/>
              <a:t>, GN, </a:t>
            </a:r>
            <a:r>
              <a:rPr lang="cs-CZ" sz="1800" dirty="0" err="1"/>
              <a:t>diabetic</a:t>
            </a:r>
            <a:r>
              <a:rPr lang="cs-CZ" sz="1800" dirty="0"/>
              <a:t> </a:t>
            </a:r>
            <a:r>
              <a:rPr lang="cs-CZ" sz="1800" dirty="0" err="1"/>
              <a:t>nephropathy</a:t>
            </a:r>
            <a:r>
              <a:rPr lang="cs-CZ" sz="1800" dirty="0"/>
              <a:t>, </a:t>
            </a:r>
            <a:r>
              <a:rPr lang="cs-CZ" sz="1800" dirty="0" err="1"/>
              <a:t>hypertension</a:t>
            </a:r>
            <a:r>
              <a:rPr lang="cs-CZ" sz="1800" dirty="0"/>
              <a:t> – </a:t>
            </a:r>
            <a:r>
              <a:rPr lang="cs-CZ" sz="1800" dirty="0" err="1"/>
              <a:t>small</a:t>
            </a:r>
            <a:r>
              <a:rPr lang="cs-CZ" sz="1800" dirty="0"/>
              <a:t> </a:t>
            </a:r>
            <a:r>
              <a:rPr lang="cs-CZ" sz="1800" dirty="0" err="1"/>
              <a:t>arteries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Interstitial</a:t>
            </a:r>
            <a:r>
              <a:rPr lang="cs-CZ" sz="1800" dirty="0"/>
              <a:t> </a:t>
            </a:r>
            <a:r>
              <a:rPr lang="cs-CZ" sz="1800" dirty="0" err="1"/>
              <a:t>disorders</a:t>
            </a:r>
            <a:r>
              <a:rPr lang="cs-CZ" sz="1800" dirty="0"/>
              <a:t> (</a:t>
            </a:r>
            <a:r>
              <a:rPr lang="cs-CZ" sz="1800" dirty="0" err="1"/>
              <a:t>medulla</a:t>
            </a:r>
            <a:r>
              <a:rPr lang="cs-CZ" sz="1800" dirty="0"/>
              <a:t>, </a:t>
            </a:r>
            <a:r>
              <a:rPr lang="cs-CZ" sz="1800" dirty="0" err="1"/>
              <a:t>tubuli</a:t>
            </a:r>
            <a:r>
              <a:rPr lang="cs-CZ" sz="1800" dirty="0"/>
              <a:t>, </a:t>
            </a:r>
            <a:r>
              <a:rPr lang="cs-CZ" sz="1800" dirty="0" err="1"/>
              <a:t>renal</a:t>
            </a:r>
            <a:r>
              <a:rPr lang="cs-CZ" sz="1800" dirty="0"/>
              <a:t> pelvis)</a:t>
            </a:r>
          </a:p>
          <a:p>
            <a:endParaRPr lang="cs-CZ" sz="800" dirty="0"/>
          </a:p>
          <a:p>
            <a:r>
              <a:rPr lang="cs-CZ" sz="2400" b="1" dirty="0"/>
              <a:t>Post-</a:t>
            </a:r>
            <a:r>
              <a:rPr lang="cs-CZ" sz="2400" b="1" dirty="0" err="1"/>
              <a:t>renal</a:t>
            </a:r>
            <a:endParaRPr lang="cs-CZ" sz="2400" b="1" dirty="0"/>
          </a:p>
          <a:p>
            <a:r>
              <a:rPr lang="cs-CZ" sz="1800" dirty="0" err="1"/>
              <a:t>Obstruction</a:t>
            </a:r>
            <a:r>
              <a:rPr lang="cs-CZ" sz="1800" dirty="0"/>
              <a:t> (</a:t>
            </a:r>
            <a:r>
              <a:rPr lang="cs-CZ" sz="1800" dirty="0" err="1"/>
              <a:t>urological</a:t>
            </a:r>
            <a:r>
              <a:rPr lang="cs-CZ" sz="1800" dirty="0"/>
              <a:t> care, </a:t>
            </a:r>
            <a:r>
              <a:rPr lang="cs-CZ" sz="1800" dirty="0" err="1"/>
              <a:t>renal</a:t>
            </a:r>
            <a:r>
              <a:rPr lang="cs-CZ" sz="1800" dirty="0"/>
              <a:t> </a:t>
            </a:r>
            <a:r>
              <a:rPr lang="cs-CZ" sz="1800" dirty="0" err="1"/>
              <a:t>calculi</a:t>
            </a:r>
            <a:r>
              <a:rPr lang="cs-CZ" sz="1800" dirty="0"/>
              <a:t>, </a:t>
            </a:r>
            <a:r>
              <a:rPr lang="cs-CZ" sz="1800" dirty="0" err="1"/>
              <a:t>tumours</a:t>
            </a:r>
            <a:r>
              <a:rPr lang="cs-CZ" sz="1800" dirty="0"/>
              <a:t>, </a:t>
            </a:r>
            <a:r>
              <a:rPr lang="cs-CZ" sz="1800" dirty="0" err="1"/>
              <a:t>prostate</a:t>
            </a:r>
            <a:r>
              <a:rPr lang="cs-CZ" sz="1800" dirty="0"/>
              <a:t> </a:t>
            </a:r>
            <a:r>
              <a:rPr lang="cs-CZ" sz="1800" dirty="0" err="1"/>
              <a:t>enlargement</a:t>
            </a:r>
            <a:r>
              <a:rPr lang="cs-CZ" sz="1800" dirty="0"/>
              <a:t>, </a:t>
            </a:r>
            <a:r>
              <a:rPr lang="cs-CZ" sz="1800" dirty="0" err="1"/>
              <a:t>infection</a:t>
            </a:r>
            <a:r>
              <a:rPr lang="cs-CZ" sz="1800" dirty="0"/>
              <a:t>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0" y="1737360"/>
            <a:ext cx="6762160" cy="4540892"/>
          </a:xfrm>
        </p:spPr>
      </p:pic>
    </p:spTree>
    <p:extLst>
      <p:ext uri="{BB962C8B-B14F-4D97-AF65-F5344CB8AC3E}">
        <p14:creationId xmlns:p14="http://schemas.microsoft.com/office/powerpoint/2010/main" val="224539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Urine </a:t>
            </a:r>
            <a:r>
              <a:rPr lang="cs-CZ" dirty="0" err="1"/>
              <a:t>examination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400" b="1" u="sng" dirty="0"/>
              <a:t>Preparation</a:t>
            </a:r>
            <a:r>
              <a:rPr lang="en-US" sz="2400" dirty="0"/>
              <a:t>: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Disinfection around the urethra</a:t>
            </a:r>
            <a:endParaRPr lang="cs-CZ" sz="2400" dirty="0"/>
          </a:p>
          <a:p>
            <a:r>
              <a:rPr lang="en-US" sz="2400" dirty="0"/>
              <a:t>Medium urine flow</a:t>
            </a:r>
            <a:endParaRPr lang="cs-CZ" sz="2400" dirty="0"/>
          </a:p>
          <a:p>
            <a:r>
              <a:rPr lang="en-US" sz="2400" dirty="0"/>
              <a:t>Catheterized urine</a:t>
            </a:r>
            <a:r>
              <a:rPr lang="cs-CZ" sz="2400" dirty="0"/>
              <a:t> (</a:t>
            </a:r>
            <a:r>
              <a:rPr lang="cs-CZ" sz="2400" dirty="0" err="1"/>
              <a:t>females</a:t>
            </a:r>
            <a:r>
              <a:rPr lang="cs-CZ" sz="2400" dirty="0"/>
              <a:t>)</a:t>
            </a:r>
          </a:p>
          <a:p>
            <a:r>
              <a:rPr lang="en-US" sz="2400" dirty="0"/>
              <a:t>Morning urine (more concentrated)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Collected urine for 3, 10, 24 hours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/>
              <a:t>Urine </a:t>
            </a:r>
            <a:r>
              <a:rPr lang="cs-CZ" sz="2400" b="1" u="sng" dirty="0" err="1"/>
              <a:t>chemically</a:t>
            </a:r>
            <a:r>
              <a:rPr lang="cs-CZ" sz="2400" dirty="0"/>
              <a:t>: (</a:t>
            </a:r>
            <a:r>
              <a:rPr lang="cs-CZ" sz="2400" dirty="0" err="1"/>
              <a:t>paper</a:t>
            </a:r>
            <a:r>
              <a:rPr lang="cs-CZ" sz="2400" dirty="0"/>
              <a:t>, instrument)</a:t>
            </a:r>
          </a:p>
          <a:p>
            <a:r>
              <a:rPr lang="cs-CZ" sz="2400" dirty="0"/>
              <a:t>PH</a:t>
            </a:r>
          </a:p>
          <a:p>
            <a:r>
              <a:rPr lang="cs-CZ" sz="2400" dirty="0" err="1"/>
              <a:t>Glycaemia</a:t>
            </a:r>
            <a:endParaRPr lang="cs-CZ" sz="2400" dirty="0"/>
          </a:p>
          <a:p>
            <a:r>
              <a:rPr lang="cs-CZ" sz="2400" dirty="0" err="1"/>
              <a:t>Proteins</a:t>
            </a:r>
            <a:endParaRPr lang="cs-CZ" sz="2400" dirty="0"/>
          </a:p>
          <a:p>
            <a:r>
              <a:rPr lang="cs-CZ" sz="2400" dirty="0"/>
              <a:t>Hemoglobine</a:t>
            </a:r>
          </a:p>
          <a:p>
            <a:r>
              <a:rPr lang="cs-CZ" sz="2400" dirty="0"/>
              <a:t>Bilirubine</a:t>
            </a:r>
          </a:p>
          <a:p>
            <a:r>
              <a:rPr lang="cs-CZ" sz="2400" dirty="0" err="1"/>
              <a:t>Urobilinogene</a:t>
            </a:r>
            <a:endParaRPr lang="cs-CZ" sz="2400" dirty="0"/>
          </a:p>
          <a:p>
            <a:r>
              <a:rPr lang="cs-CZ" sz="2400" dirty="0" err="1"/>
              <a:t>Ketones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78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Urine </a:t>
            </a:r>
            <a:r>
              <a:rPr lang="cs-CZ" dirty="0" err="1"/>
              <a:t>examination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3665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 err="1"/>
              <a:t>Urinary</a:t>
            </a:r>
            <a:r>
              <a:rPr lang="cs-CZ" sz="2400" b="1" u="sng" dirty="0"/>
              <a:t> sediment</a:t>
            </a:r>
            <a:r>
              <a:rPr lang="cs-CZ" sz="2400" dirty="0"/>
              <a:t>:</a:t>
            </a:r>
          </a:p>
          <a:p>
            <a:endParaRPr lang="cs-CZ" sz="800" dirty="0"/>
          </a:p>
          <a:p>
            <a:r>
              <a:rPr lang="cs-CZ" sz="2400" dirty="0"/>
              <a:t>Addis (10 </a:t>
            </a:r>
            <a:r>
              <a:rPr lang="cs-CZ" sz="2400" dirty="0" err="1"/>
              <a:t>hours</a:t>
            </a:r>
            <a:r>
              <a:rPr lang="cs-CZ" sz="2400" dirty="0"/>
              <a:t> night urine)</a:t>
            </a:r>
          </a:p>
          <a:p>
            <a:pPr lvl="1"/>
            <a:r>
              <a:rPr lang="cs-CZ" sz="2200" dirty="0"/>
              <a:t>Erytrocyte 	1-2 mil/24h</a:t>
            </a:r>
          </a:p>
          <a:p>
            <a:pPr lvl="1"/>
            <a:r>
              <a:rPr lang="cs-CZ" sz="2200" dirty="0"/>
              <a:t>Leukocyte 	1-4 mil/24h</a:t>
            </a:r>
          </a:p>
          <a:p>
            <a:pPr lvl="1"/>
            <a:r>
              <a:rPr lang="cs-CZ" sz="2200" dirty="0" err="1"/>
              <a:t>Casts</a:t>
            </a:r>
            <a:r>
              <a:rPr lang="cs-CZ" sz="2200" dirty="0"/>
              <a:t> 	100 000/24h</a:t>
            </a:r>
          </a:p>
          <a:p>
            <a:endParaRPr lang="cs-CZ" sz="800" dirty="0"/>
          </a:p>
          <a:p>
            <a:r>
              <a:rPr lang="cs-CZ" sz="2400" dirty="0"/>
              <a:t>Hamburger (3 </a:t>
            </a:r>
            <a:r>
              <a:rPr lang="cs-CZ" sz="2400" dirty="0" err="1"/>
              <a:t>hours</a:t>
            </a:r>
            <a:r>
              <a:rPr lang="cs-CZ" sz="2400" dirty="0"/>
              <a:t> urine)</a:t>
            </a:r>
          </a:p>
          <a:p>
            <a:pPr lvl="1"/>
            <a:r>
              <a:rPr lang="cs-CZ" sz="2200" dirty="0"/>
              <a:t>Erytrocyte 	2000/min</a:t>
            </a:r>
          </a:p>
          <a:p>
            <a:pPr lvl="1"/>
            <a:r>
              <a:rPr lang="cs-CZ" sz="2200" dirty="0"/>
              <a:t>Leukocyte 	4000/min</a:t>
            </a:r>
          </a:p>
          <a:p>
            <a:pPr lvl="1"/>
            <a:r>
              <a:rPr lang="cs-CZ" sz="2200" dirty="0" err="1"/>
              <a:t>Casts</a:t>
            </a:r>
            <a:r>
              <a:rPr lang="cs-CZ" sz="2200" dirty="0"/>
              <a:t> 	60-70/min</a:t>
            </a:r>
          </a:p>
          <a:p>
            <a:pPr lvl="1"/>
            <a:endParaRPr lang="cs-CZ" sz="2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 err="1"/>
              <a:t>Microscopic</a:t>
            </a:r>
            <a:r>
              <a:rPr lang="cs-CZ" sz="2400" b="1" u="sng" dirty="0"/>
              <a:t> </a:t>
            </a:r>
            <a:r>
              <a:rPr lang="cs-CZ" sz="2400" b="1" u="sng" dirty="0" err="1"/>
              <a:t>examination</a:t>
            </a:r>
            <a:endParaRPr lang="cs-CZ" sz="2400" b="1" u="sng" dirty="0"/>
          </a:p>
          <a:p>
            <a:endParaRPr lang="cs-CZ" sz="2400" dirty="0"/>
          </a:p>
          <a:p>
            <a:r>
              <a:rPr lang="cs-CZ" sz="2400" dirty="0" err="1"/>
              <a:t>Hematuria</a:t>
            </a:r>
            <a:r>
              <a:rPr lang="cs-CZ" sz="2400" dirty="0"/>
              <a:t> (</a:t>
            </a:r>
            <a:r>
              <a:rPr lang="cs-CZ" sz="2400" dirty="0" err="1"/>
              <a:t>blood</a:t>
            </a:r>
            <a:r>
              <a:rPr lang="cs-CZ" sz="2400" dirty="0"/>
              <a:t> in urine)</a:t>
            </a:r>
          </a:p>
          <a:p>
            <a:r>
              <a:rPr lang="cs-CZ" sz="2400" dirty="0" err="1"/>
              <a:t>Leukocyturia</a:t>
            </a:r>
            <a:r>
              <a:rPr lang="cs-CZ" sz="2400" dirty="0"/>
              <a:t> (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, </a:t>
            </a:r>
            <a:r>
              <a:rPr lang="cs-CZ" sz="2400" dirty="0" err="1"/>
              <a:t>inflammation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Cylinders</a:t>
            </a:r>
            <a:r>
              <a:rPr lang="cs-CZ" sz="2400" dirty="0"/>
              <a:t> (</a:t>
            </a:r>
            <a:r>
              <a:rPr lang="cs-CZ" sz="2400" dirty="0" err="1"/>
              <a:t>castings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precipitate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canals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Crystals</a:t>
            </a:r>
            <a:r>
              <a:rPr lang="cs-CZ" sz="2400" dirty="0"/>
              <a:t> (</a:t>
            </a:r>
            <a:r>
              <a:rPr lang="cs-CZ" sz="2400" dirty="0" err="1"/>
              <a:t>depends</a:t>
            </a:r>
            <a:r>
              <a:rPr lang="cs-CZ" sz="2400" dirty="0"/>
              <a:t> on PH urine, </a:t>
            </a:r>
            <a:r>
              <a:rPr lang="cs-CZ" sz="2400" dirty="0" err="1"/>
              <a:t>stones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23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Microbiological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examination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of</a:t>
            </a:r>
            <a:r>
              <a:rPr lang="cs-CZ" sz="4400" dirty="0">
                <a:latin typeface="+mn-lt"/>
              </a:rPr>
              <a:t> urine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02001" y="1954223"/>
            <a:ext cx="1044895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Sampling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morning</a:t>
            </a:r>
            <a:r>
              <a:rPr lang="cs-CZ" sz="2400" dirty="0">
                <a:solidFill>
                  <a:schemeClr val="tx1"/>
                </a:solidFill>
              </a:rPr>
              <a:t> urine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Careful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disinfection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external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orifice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urethra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Medium </a:t>
            </a:r>
            <a:r>
              <a:rPr lang="cs-CZ" sz="2400" dirty="0" err="1">
                <a:solidFill>
                  <a:schemeClr val="tx1"/>
                </a:solidFill>
              </a:rPr>
              <a:t>current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flow</a:t>
            </a:r>
            <a:r>
              <a:rPr lang="cs-CZ" sz="2400" dirty="0">
                <a:solidFill>
                  <a:schemeClr val="tx1"/>
                </a:solidFill>
              </a:rPr>
              <a:t>/</a:t>
            </a:r>
            <a:r>
              <a:rPr lang="cs-CZ" sz="2400" dirty="0" err="1">
                <a:solidFill>
                  <a:schemeClr val="tx1"/>
                </a:solidFill>
              </a:rPr>
              <a:t>catheterized</a:t>
            </a:r>
            <a:r>
              <a:rPr lang="cs-CZ" sz="2400" dirty="0">
                <a:solidFill>
                  <a:schemeClr val="tx1"/>
                </a:solidFill>
              </a:rPr>
              <a:t> urine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At </a:t>
            </a:r>
            <a:r>
              <a:rPr lang="cs-CZ" sz="2400" dirty="0" err="1">
                <a:solidFill>
                  <a:schemeClr val="tx1"/>
                </a:solidFill>
              </a:rPr>
              <a:t>room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temperature</a:t>
            </a:r>
            <a:r>
              <a:rPr lang="cs-CZ" sz="2400" dirty="0">
                <a:solidFill>
                  <a:schemeClr val="tx1"/>
                </a:solidFill>
              </a:rPr>
              <a:t> as </a:t>
            </a:r>
            <a:r>
              <a:rPr lang="cs-CZ" sz="2400" dirty="0" err="1">
                <a:solidFill>
                  <a:schemeClr val="tx1"/>
                </a:solidFill>
              </a:rPr>
              <a:t>soon</a:t>
            </a:r>
            <a:r>
              <a:rPr lang="cs-CZ" sz="2400" dirty="0">
                <a:solidFill>
                  <a:schemeClr val="tx1"/>
                </a:solidFill>
              </a:rPr>
              <a:t> as </a:t>
            </a:r>
            <a:r>
              <a:rPr lang="cs-CZ" sz="2400" dirty="0" err="1">
                <a:solidFill>
                  <a:schemeClr val="tx1"/>
                </a:solidFill>
              </a:rPr>
              <a:t>possible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send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culture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examination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Culture</a:t>
            </a:r>
            <a:r>
              <a:rPr lang="cs-CZ" sz="2400" dirty="0">
                <a:solidFill>
                  <a:schemeClr val="tx1"/>
                </a:solidFill>
              </a:rPr>
              <a:t> media, </a:t>
            </a:r>
            <a:r>
              <a:rPr lang="cs-CZ" sz="2400" dirty="0" err="1">
                <a:solidFill>
                  <a:schemeClr val="tx1"/>
                </a:solidFill>
              </a:rPr>
              <a:t>bacterial</a:t>
            </a:r>
            <a:r>
              <a:rPr lang="cs-CZ" sz="2400" dirty="0">
                <a:solidFill>
                  <a:schemeClr val="tx1"/>
                </a:solidFill>
              </a:rPr>
              <a:t> type/</a:t>
            </a:r>
            <a:r>
              <a:rPr lang="cs-CZ" sz="2400" dirty="0" err="1">
                <a:solidFill>
                  <a:schemeClr val="tx1"/>
                </a:solidFill>
              </a:rPr>
              <a:t>antibiotic</a:t>
            </a:r>
            <a:r>
              <a:rPr lang="cs-CZ" sz="2400" dirty="0">
                <a:solidFill>
                  <a:schemeClr val="tx1"/>
                </a:solidFill>
              </a:rPr>
              <a:t> sensitivity, up to 24 </a:t>
            </a:r>
            <a:r>
              <a:rPr lang="cs-CZ" sz="2400" dirty="0" err="1">
                <a:solidFill>
                  <a:schemeClr val="tx1"/>
                </a:solidFill>
              </a:rPr>
              <a:t>hours</a:t>
            </a:r>
            <a:r>
              <a:rPr lang="cs-CZ" sz="2400" dirty="0">
                <a:solidFill>
                  <a:schemeClr val="tx1"/>
                </a:solidFill>
              </a:rPr>
              <a:t>, ˃ 10</a:t>
            </a:r>
            <a:r>
              <a:rPr lang="cs-CZ" sz="2400" baseline="30000" dirty="0">
                <a:solidFill>
                  <a:schemeClr val="tx1"/>
                </a:solidFill>
              </a:rPr>
              <a:t>5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bacteria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most </a:t>
            </a:r>
            <a:r>
              <a:rPr lang="cs-CZ" sz="2400" dirty="0" err="1">
                <a:solidFill>
                  <a:schemeClr val="tx1"/>
                </a:solidFill>
              </a:rPr>
              <a:t>common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pathogens</a:t>
            </a:r>
            <a:r>
              <a:rPr lang="cs-CZ" sz="2400" dirty="0">
                <a:solidFill>
                  <a:schemeClr val="tx1"/>
                </a:solidFill>
              </a:rPr>
              <a:t>: E coli, </a:t>
            </a:r>
            <a:r>
              <a:rPr lang="cs-CZ" sz="2400" dirty="0" err="1">
                <a:solidFill>
                  <a:schemeClr val="tx1"/>
                </a:solidFill>
              </a:rPr>
              <a:t>enterobacter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klebsiela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Syndromes</a:t>
            </a:r>
            <a:endParaRPr lang="cs-CZ" sz="44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97280" y="2326182"/>
            <a:ext cx="10058400" cy="3144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4400" dirty="0" err="1"/>
              <a:t>Leukocyturia</a:t>
            </a:r>
            <a:endParaRPr lang="cs-CZ" sz="4400" dirty="0"/>
          </a:p>
          <a:p>
            <a:endParaRPr lang="cs-CZ" sz="1000" dirty="0"/>
          </a:p>
          <a:p>
            <a:r>
              <a:rPr lang="cs-CZ" sz="4400" dirty="0" err="1"/>
              <a:t>Proteinuria</a:t>
            </a:r>
            <a:endParaRPr lang="cs-CZ" sz="4400" dirty="0"/>
          </a:p>
          <a:p>
            <a:endParaRPr lang="cs-CZ" sz="1000" dirty="0"/>
          </a:p>
          <a:p>
            <a:r>
              <a:rPr lang="cs-CZ" sz="4400" dirty="0" err="1"/>
              <a:t>Hematuria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89302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9899" y="1977437"/>
            <a:ext cx="9945781" cy="39708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dirty="0" err="1"/>
              <a:t>Kidney</a:t>
            </a:r>
            <a:r>
              <a:rPr lang="cs-CZ" sz="3600" dirty="0"/>
              <a:t> anatomy</a:t>
            </a:r>
          </a:p>
          <a:p>
            <a:r>
              <a:rPr lang="en-US" sz="3600" dirty="0"/>
              <a:t>Differential diagnosis of kidney disease</a:t>
            </a:r>
            <a:endParaRPr lang="cs-CZ" sz="3600" dirty="0"/>
          </a:p>
          <a:p>
            <a:r>
              <a:rPr lang="cs-CZ" sz="3600" dirty="0" err="1"/>
              <a:t>Kidney</a:t>
            </a:r>
            <a:r>
              <a:rPr lang="cs-CZ" sz="3600" dirty="0"/>
              <a:t> </a:t>
            </a:r>
            <a:r>
              <a:rPr lang="cs-CZ" sz="3600" dirty="0" err="1"/>
              <a:t>examination</a:t>
            </a:r>
            <a:endParaRPr lang="cs-CZ" sz="3600" dirty="0"/>
          </a:p>
          <a:p>
            <a:r>
              <a:rPr lang="cs-CZ" sz="3600" dirty="0"/>
              <a:t>Urine </a:t>
            </a:r>
            <a:r>
              <a:rPr lang="cs-CZ" sz="3600" dirty="0" err="1"/>
              <a:t>examination</a:t>
            </a:r>
            <a:endParaRPr lang="cs-CZ" sz="3600" dirty="0"/>
          </a:p>
          <a:p>
            <a:r>
              <a:rPr lang="cs-CZ" sz="3600" dirty="0" err="1"/>
              <a:t>Urinary</a:t>
            </a:r>
            <a:r>
              <a:rPr lang="cs-CZ" sz="3600" dirty="0"/>
              <a:t> </a:t>
            </a:r>
            <a:r>
              <a:rPr lang="cs-CZ" sz="3600" dirty="0" err="1"/>
              <a:t>syndromes</a:t>
            </a:r>
            <a:endParaRPr lang="cs-CZ" sz="3600" dirty="0"/>
          </a:p>
          <a:p>
            <a:r>
              <a:rPr lang="cs-CZ" sz="3600" dirty="0"/>
              <a:t>Diagram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urinary</a:t>
            </a:r>
            <a:r>
              <a:rPr lang="cs-CZ" sz="3600" dirty="0"/>
              <a:t> </a:t>
            </a:r>
            <a:r>
              <a:rPr lang="cs-CZ" sz="3600" dirty="0" err="1"/>
              <a:t>syndromes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89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Leukocyturia</a:t>
            </a:r>
            <a:endParaRPr lang="cs-CZ" sz="4400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8786" y="2109206"/>
            <a:ext cx="543843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/>
              <a:t>Presence </a:t>
            </a:r>
            <a:r>
              <a:rPr lang="cs-CZ" sz="2400" b="1" u="sng" dirty="0" err="1"/>
              <a:t>of</a:t>
            </a:r>
            <a:r>
              <a:rPr lang="cs-CZ" sz="2400" b="1" u="sng" dirty="0"/>
              <a:t> </a:t>
            </a:r>
            <a:r>
              <a:rPr lang="cs-CZ" sz="2400" b="1" u="sng" dirty="0" err="1"/>
              <a:t>white</a:t>
            </a:r>
            <a:r>
              <a:rPr lang="cs-CZ" sz="2400" b="1" u="sng" dirty="0"/>
              <a:t> </a:t>
            </a:r>
            <a:r>
              <a:rPr lang="cs-CZ" sz="2400" b="1" u="sng" dirty="0" err="1"/>
              <a:t>blood</a:t>
            </a:r>
            <a:r>
              <a:rPr lang="cs-CZ" sz="2400" b="1" u="sng" dirty="0"/>
              <a:t> </a:t>
            </a:r>
            <a:r>
              <a:rPr lang="cs-CZ" sz="2400" b="1" u="sng" dirty="0" err="1"/>
              <a:t>cells</a:t>
            </a:r>
            <a:r>
              <a:rPr lang="cs-CZ" sz="2400" b="1" u="sng" dirty="0"/>
              <a:t> in urine</a:t>
            </a:r>
          </a:p>
          <a:p>
            <a:pPr lvl="1"/>
            <a:endParaRPr lang="cs-CZ" sz="2200" dirty="0"/>
          </a:p>
          <a:p>
            <a:pPr lvl="1"/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tract</a:t>
            </a:r>
            <a:r>
              <a:rPr lang="cs-CZ" sz="2400" dirty="0"/>
              <a:t> </a:t>
            </a:r>
            <a:r>
              <a:rPr lang="cs-CZ" sz="2400" dirty="0" err="1"/>
              <a:t>infections</a:t>
            </a:r>
            <a:r>
              <a:rPr lang="cs-CZ" sz="2400" dirty="0"/>
              <a:t> (UTI)</a:t>
            </a:r>
          </a:p>
          <a:p>
            <a:pPr lvl="1"/>
            <a:r>
              <a:rPr lang="cs-CZ" sz="2400" dirty="0" err="1"/>
              <a:t>women</a:t>
            </a:r>
            <a:r>
              <a:rPr lang="cs-CZ" sz="2400" dirty="0"/>
              <a:t> </a:t>
            </a:r>
          </a:p>
          <a:p>
            <a:pPr lvl="1"/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elderly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diabetes </a:t>
            </a:r>
          </a:p>
          <a:p>
            <a:pPr lvl="1"/>
            <a:r>
              <a:rPr lang="cs-CZ" sz="2400" dirty="0" err="1"/>
              <a:t>pregnancy</a:t>
            </a:r>
            <a:r>
              <a:rPr lang="cs-CZ" sz="2400" dirty="0"/>
              <a:t> </a:t>
            </a:r>
          </a:p>
          <a:p>
            <a:pPr lvl="1"/>
            <a:r>
              <a:rPr lang="cs-CZ" sz="2400" dirty="0" err="1"/>
              <a:t>stones</a:t>
            </a:r>
            <a:r>
              <a:rPr lang="cs-CZ" sz="2400" dirty="0"/>
              <a:t> </a:t>
            </a:r>
          </a:p>
          <a:p>
            <a:pPr lvl="1"/>
            <a:r>
              <a:rPr lang="en-US" sz="2400" dirty="0"/>
              <a:t>Pus in urine (</a:t>
            </a:r>
            <a:r>
              <a:rPr lang="en-US" sz="2400" dirty="0" err="1"/>
              <a:t>pyuria</a:t>
            </a:r>
            <a:r>
              <a:rPr lang="en-US" sz="2400" dirty="0"/>
              <a:t>, turbid urine = bacterial inflammation)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26480" y="2109206"/>
            <a:ext cx="579171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 err="1"/>
              <a:t>Sterile</a:t>
            </a:r>
            <a:r>
              <a:rPr lang="cs-CZ" sz="2400" b="1" u="sng" dirty="0"/>
              <a:t> urine </a:t>
            </a:r>
            <a:r>
              <a:rPr lang="cs-CZ" sz="2400" b="1" u="sng" dirty="0" err="1"/>
              <a:t>leukocyturia</a:t>
            </a:r>
            <a:r>
              <a:rPr lang="cs-CZ" sz="2400" b="1" u="sng" dirty="0"/>
              <a:t> (</a:t>
            </a:r>
            <a:r>
              <a:rPr lang="cs-CZ" sz="2400" b="1" u="sng" dirty="0" err="1"/>
              <a:t>culture</a:t>
            </a:r>
            <a:r>
              <a:rPr lang="cs-CZ" sz="2400" b="1" u="sng" dirty="0"/>
              <a:t> negative)</a:t>
            </a:r>
          </a:p>
          <a:p>
            <a:pPr lvl="1"/>
            <a:endParaRPr lang="cs-CZ" sz="2000" dirty="0"/>
          </a:p>
          <a:p>
            <a:pPr lvl="1"/>
            <a:r>
              <a:rPr lang="cs-CZ" sz="2400" dirty="0" err="1"/>
              <a:t>Gonorrhea</a:t>
            </a:r>
            <a:endParaRPr lang="cs-CZ" sz="2400" dirty="0"/>
          </a:p>
          <a:p>
            <a:pPr lvl="1"/>
            <a:r>
              <a:rPr lang="cs-CZ" sz="2400" dirty="0" err="1"/>
              <a:t>Trichomonas</a:t>
            </a:r>
            <a:r>
              <a:rPr lang="cs-CZ" sz="2400" dirty="0"/>
              <a:t>, TBC, </a:t>
            </a:r>
            <a:r>
              <a:rPr lang="cs-CZ" sz="2400" dirty="0" err="1"/>
              <a:t>fungi</a:t>
            </a:r>
            <a:r>
              <a:rPr lang="cs-CZ" sz="2400" dirty="0"/>
              <a:t>, </a:t>
            </a:r>
            <a:r>
              <a:rPr lang="cs-CZ" sz="2400" dirty="0" err="1"/>
              <a:t>mycoplasmas</a:t>
            </a:r>
            <a:r>
              <a:rPr lang="cs-CZ" sz="2400" dirty="0"/>
              <a:t>, </a:t>
            </a:r>
            <a:r>
              <a:rPr lang="cs-CZ" sz="2400" dirty="0" err="1"/>
              <a:t>chlamydia</a:t>
            </a:r>
            <a:endParaRPr lang="cs-CZ" sz="2400" dirty="0"/>
          </a:p>
          <a:p>
            <a:pPr lvl="1"/>
            <a:r>
              <a:rPr lang="cs-CZ" sz="2400" dirty="0" err="1"/>
              <a:t>Tubulointerstitial</a:t>
            </a:r>
            <a:r>
              <a:rPr lang="cs-CZ" sz="2400" dirty="0"/>
              <a:t> </a:t>
            </a:r>
            <a:r>
              <a:rPr lang="cs-CZ" sz="2400" dirty="0" err="1"/>
              <a:t>nephropathy</a:t>
            </a:r>
            <a:endParaRPr lang="cs-CZ" sz="2400" dirty="0"/>
          </a:p>
          <a:p>
            <a:pPr lvl="1"/>
            <a:r>
              <a:rPr lang="cs-CZ" sz="2400" dirty="0" err="1"/>
              <a:t>Prostate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bladder</a:t>
            </a:r>
            <a:r>
              <a:rPr lang="cs-CZ" sz="2400" dirty="0"/>
              <a:t> </a:t>
            </a:r>
            <a:r>
              <a:rPr lang="cs-CZ" sz="2400" dirty="0" err="1"/>
              <a:t>cancer</a:t>
            </a:r>
            <a:endParaRPr lang="cs-CZ" sz="2400" dirty="0"/>
          </a:p>
          <a:p>
            <a:pPr lvl="1"/>
            <a:r>
              <a:rPr lang="cs-CZ" sz="2400" dirty="0" err="1"/>
              <a:t>Injury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urethra</a:t>
            </a:r>
            <a:endParaRPr lang="cs-CZ" sz="2400" dirty="0"/>
          </a:p>
          <a:p>
            <a:pPr lvl="1"/>
            <a:r>
              <a:rPr lang="cs-CZ" sz="2400" dirty="0" err="1"/>
              <a:t>Urinary</a:t>
            </a:r>
            <a:r>
              <a:rPr lang="cs-CZ" sz="2400" dirty="0"/>
              <a:t> </a:t>
            </a:r>
            <a:r>
              <a:rPr lang="cs-CZ" sz="2400" dirty="0" err="1"/>
              <a:t>stones</a:t>
            </a:r>
            <a:r>
              <a:rPr lang="cs-CZ" sz="2400" dirty="0"/>
              <a:t>, </a:t>
            </a:r>
            <a:r>
              <a:rPr lang="cs-CZ" sz="2400" dirty="0" err="1"/>
              <a:t>vesicoureteral</a:t>
            </a:r>
            <a:r>
              <a:rPr lang="cs-CZ" sz="2400" dirty="0"/>
              <a:t> reflux</a:t>
            </a:r>
          </a:p>
          <a:p>
            <a:pPr lvl="1"/>
            <a:endParaRPr lang="cs-CZ" sz="2000" dirty="0"/>
          </a:p>
          <a:p>
            <a:pPr marL="201168" lvl="1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82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760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Proteinuria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3953" y="1550550"/>
            <a:ext cx="5601087" cy="47572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/>
              <a:t>Urine protein </a:t>
            </a:r>
            <a:r>
              <a:rPr lang="cs-CZ" sz="2400" b="1" u="sng" dirty="0" err="1"/>
              <a:t>quantitatively</a:t>
            </a:r>
            <a:r>
              <a:rPr lang="cs-CZ" sz="2400" dirty="0"/>
              <a:t>:</a:t>
            </a:r>
          </a:p>
          <a:p>
            <a:r>
              <a:rPr lang="cs-CZ" sz="2400" dirty="0" err="1"/>
              <a:t>Albuminuria</a:t>
            </a:r>
            <a:r>
              <a:rPr lang="cs-CZ" sz="2400" dirty="0"/>
              <a:t> (30-300mg/24h)</a:t>
            </a:r>
          </a:p>
          <a:p>
            <a:endParaRPr lang="cs-CZ" sz="1000" dirty="0"/>
          </a:p>
          <a:p>
            <a:r>
              <a:rPr lang="cs-CZ" sz="2400" dirty="0" err="1"/>
              <a:t>Proteinuria</a:t>
            </a:r>
            <a:r>
              <a:rPr lang="cs-CZ" sz="2400" dirty="0"/>
              <a:t> (</a:t>
            </a:r>
            <a:r>
              <a:rPr lang="cs-CZ" sz="2400" dirty="0" err="1"/>
              <a:t>over</a:t>
            </a:r>
            <a:r>
              <a:rPr lang="cs-CZ" sz="2400" dirty="0"/>
              <a:t> 300mg/24h)</a:t>
            </a:r>
          </a:p>
          <a:p>
            <a:r>
              <a:rPr lang="cs-CZ" sz="2400" b="1" dirty="0" err="1"/>
              <a:t>Small</a:t>
            </a:r>
            <a:r>
              <a:rPr lang="cs-CZ" sz="2400" dirty="0"/>
              <a:t> up to 		1.5 g/24h</a:t>
            </a:r>
          </a:p>
          <a:p>
            <a:r>
              <a:rPr lang="cs-CZ" sz="2400" b="1" dirty="0"/>
              <a:t>Medium</a:t>
            </a:r>
            <a:r>
              <a:rPr lang="cs-CZ" sz="2400" dirty="0"/>
              <a:t> 		1,5 to 3.5 g/24h</a:t>
            </a:r>
          </a:p>
          <a:p>
            <a:r>
              <a:rPr lang="cs-CZ" sz="2400" b="1" dirty="0"/>
              <a:t>Big</a:t>
            </a:r>
            <a:r>
              <a:rPr lang="cs-CZ" sz="2400" dirty="0"/>
              <a:t> </a:t>
            </a:r>
            <a:r>
              <a:rPr lang="cs-CZ" sz="2400" dirty="0" err="1"/>
              <a:t>above</a:t>
            </a:r>
            <a:r>
              <a:rPr lang="cs-CZ" sz="2400" dirty="0"/>
              <a:t> 		3.5 g/24h</a:t>
            </a:r>
          </a:p>
          <a:p>
            <a:endParaRPr lang="cs-CZ" sz="1000" b="1" dirty="0"/>
          </a:p>
          <a:p>
            <a:r>
              <a:rPr lang="cs-CZ" sz="2400" b="1" dirty="0" err="1"/>
              <a:t>Selective</a:t>
            </a:r>
            <a:r>
              <a:rPr lang="cs-CZ" sz="2400" dirty="0"/>
              <a:t>: </a:t>
            </a:r>
            <a:r>
              <a:rPr lang="cs-CZ" sz="2400" dirty="0" err="1"/>
              <a:t>mainly</a:t>
            </a:r>
            <a:r>
              <a:rPr lang="cs-CZ" sz="2400" dirty="0"/>
              <a:t> albumin</a:t>
            </a:r>
          </a:p>
          <a:p>
            <a:r>
              <a:rPr lang="cs-CZ" sz="2400" b="1" dirty="0"/>
              <a:t>Non-</a:t>
            </a:r>
            <a:r>
              <a:rPr lang="cs-CZ" sz="2400" b="1" dirty="0" err="1"/>
              <a:t>selective</a:t>
            </a:r>
            <a:r>
              <a:rPr lang="cs-CZ" sz="2400" dirty="0"/>
              <a:t>: </a:t>
            </a:r>
            <a:r>
              <a:rPr lang="cs-CZ" sz="2400" dirty="0" err="1"/>
              <a:t>globulins</a:t>
            </a:r>
            <a:r>
              <a:rPr lang="cs-CZ" sz="2400" dirty="0"/>
              <a:t>, fibrinogen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035041" y="1550550"/>
            <a:ext cx="5836662" cy="47572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u="sng" dirty="0">
                <a:solidFill>
                  <a:schemeClr val="tx1"/>
                </a:solidFill>
              </a:rPr>
              <a:t>Urine protein </a:t>
            </a:r>
            <a:r>
              <a:rPr lang="cs-CZ" sz="2400" b="1" u="sng" dirty="0" err="1">
                <a:solidFill>
                  <a:schemeClr val="tx1"/>
                </a:solidFill>
              </a:rPr>
              <a:t>according</a:t>
            </a:r>
            <a:r>
              <a:rPr lang="cs-CZ" sz="2400" b="1" u="sng" dirty="0">
                <a:solidFill>
                  <a:schemeClr val="tx1"/>
                </a:solidFill>
              </a:rPr>
              <a:t> to </a:t>
            </a:r>
            <a:r>
              <a:rPr lang="cs-CZ" sz="2400" b="1" u="sng" dirty="0" err="1">
                <a:solidFill>
                  <a:schemeClr val="tx1"/>
                </a:solidFill>
              </a:rPr>
              <a:t>origin</a:t>
            </a:r>
            <a:r>
              <a:rPr lang="cs-CZ" sz="2400" b="1" u="sng" dirty="0">
                <a:solidFill>
                  <a:schemeClr val="tx1"/>
                </a:solidFill>
              </a:rPr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dirty="0" err="1">
                <a:solidFill>
                  <a:schemeClr val="tx1"/>
                </a:solidFill>
              </a:rPr>
              <a:t>Renal</a:t>
            </a:r>
            <a:endParaRPr lang="cs-CZ" sz="2400" b="1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2400" dirty="0" err="1">
                <a:solidFill>
                  <a:schemeClr val="tx1"/>
                </a:solidFill>
              </a:rPr>
              <a:t>Glomerular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diseases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ball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marL="29260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2400" dirty="0" err="1">
                <a:solidFill>
                  <a:schemeClr val="tx1"/>
                </a:solidFill>
              </a:rPr>
              <a:t>Tubular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canal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diseases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dirty="0" err="1">
                <a:solidFill>
                  <a:schemeClr val="tx1"/>
                </a:solidFill>
              </a:rPr>
              <a:t>Prerenal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increased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serum</a:t>
            </a:r>
            <a:r>
              <a:rPr lang="cs-CZ" sz="2400" dirty="0">
                <a:solidFill>
                  <a:schemeClr val="tx1"/>
                </a:solidFill>
              </a:rPr>
              <a:t> protein </a:t>
            </a:r>
            <a:r>
              <a:rPr lang="cs-CZ" sz="2400" dirty="0" err="1">
                <a:solidFill>
                  <a:schemeClr val="tx1"/>
                </a:solidFill>
              </a:rPr>
              <a:t>concentrations</a:t>
            </a:r>
            <a:r>
              <a:rPr lang="cs-CZ" sz="2400" dirty="0">
                <a:solidFill>
                  <a:schemeClr val="tx1"/>
                </a:solidFill>
              </a:rPr>
              <a:t> – </a:t>
            </a:r>
            <a:r>
              <a:rPr lang="cs-CZ" sz="2400" dirty="0" err="1">
                <a:solidFill>
                  <a:schemeClr val="tx1"/>
                </a:solidFill>
              </a:rPr>
              <a:t>paraprotein</a:t>
            </a:r>
            <a:r>
              <a:rPr lang="cs-CZ" sz="2400" dirty="0">
                <a:solidFill>
                  <a:schemeClr val="tx1"/>
                </a:solidFill>
              </a:rPr>
              <a:t>, Bence-Jones)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dirty="0" err="1">
                <a:solidFill>
                  <a:schemeClr val="tx1"/>
                </a:solidFill>
              </a:rPr>
              <a:t>Postrenal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tumors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urinary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tract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inflammation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heart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failure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26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4403"/>
            <a:ext cx="3581400" cy="14507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err="1"/>
              <a:t>Differential</a:t>
            </a:r>
            <a:r>
              <a:rPr lang="cs-CZ" dirty="0"/>
              <a:t> dg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proteinuria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8610600" cy="6857999"/>
          </a:xfrm>
        </p:spPr>
      </p:pic>
    </p:spTree>
    <p:extLst>
      <p:ext uri="{BB962C8B-B14F-4D97-AF65-F5344CB8AC3E}">
        <p14:creationId xmlns:p14="http://schemas.microsoft.com/office/powerpoint/2010/main" val="1128589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Hematuria</a:t>
            </a:r>
            <a:r>
              <a:rPr lang="cs-CZ" dirty="0"/>
              <a:t>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40963" y="1845734"/>
            <a:ext cx="5694076" cy="43690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u="sng" dirty="0" err="1">
                <a:solidFill>
                  <a:schemeClr val="tx1"/>
                </a:solidFill>
              </a:rPr>
              <a:t>Microscopic</a:t>
            </a:r>
            <a:r>
              <a:rPr lang="cs-CZ" sz="2400" b="1" u="sng" dirty="0">
                <a:solidFill>
                  <a:schemeClr val="tx1"/>
                </a:solidFill>
              </a:rPr>
              <a:t>: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It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does</a:t>
            </a:r>
            <a:r>
              <a:rPr lang="cs-CZ" dirty="0">
                <a:solidFill>
                  <a:schemeClr val="tx1"/>
                </a:solidFill>
              </a:rPr>
              <a:t> not </a:t>
            </a:r>
            <a:r>
              <a:rPr lang="cs-CZ" dirty="0" err="1">
                <a:solidFill>
                  <a:schemeClr val="tx1"/>
                </a:solidFill>
              </a:rPr>
              <a:t>change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color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urine)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Phase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contrast</a:t>
            </a:r>
            <a:r>
              <a:rPr lang="cs-CZ" sz="2400" dirty="0">
                <a:solidFill>
                  <a:schemeClr val="tx1"/>
                </a:solidFill>
              </a:rPr>
              <a:t> (GN x </a:t>
            </a:r>
            <a:r>
              <a:rPr lang="cs-CZ" sz="2400" dirty="0" err="1">
                <a:solidFill>
                  <a:schemeClr val="tx1"/>
                </a:solidFill>
              </a:rPr>
              <a:t>urinary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tract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Glomerulonephritis</a:t>
            </a:r>
            <a:r>
              <a:rPr lang="cs-CZ" sz="2400" dirty="0">
                <a:solidFill>
                  <a:schemeClr val="tx1"/>
                </a:solidFill>
              </a:rPr>
              <a:t> (+ protein, </a:t>
            </a:r>
            <a:r>
              <a:rPr lang="cs-CZ" sz="2400" dirty="0" err="1">
                <a:solidFill>
                  <a:schemeClr val="tx1"/>
                </a:solidFill>
              </a:rPr>
              <a:t>cylinders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Urinary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stones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tumors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Infections</a:t>
            </a:r>
            <a:r>
              <a:rPr lang="cs-CZ" sz="2400" dirty="0">
                <a:solidFill>
                  <a:schemeClr val="tx1"/>
                </a:solidFill>
              </a:rPr>
              <a:t> (+ </a:t>
            </a:r>
            <a:r>
              <a:rPr lang="cs-CZ" sz="2400" dirty="0" err="1">
                <a:solidFill>
                  <a:schemeClr val="tx1"/>
                </a:solidFill>
              </a:rPr>
              <a:t>leukocytes</a:t>
            </a:r>
            <a:r>
              <a:rPr lang="cs-CZ" sz="2400" dirty="0">
                <a:solidFill>
                  <a:schemeClr val="tx1"/>
                </a:solidFill>
              </a:rPr>
              <a:t> + </a:t>
            </a:r>
            <a:r>
              <a:rPr lang="cs-CZ" sz="2400" dirty="0" err="1">
                <a:solidFill>
                  <a:schemeClr val="tx1"/>
                </a:solidFill>
              </a:rPr>
              <a:t>bacteria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Interstitial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nephritis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Infectious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diseases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other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kidneys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After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extreme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physical</a:t>
            </a:r>
            <a:r>
              <a:rPr lang="cs-CZ" sz="2400" dirty="0">
                <a:solidFill>
                  <a:schemeClr val="tx1"/>
                </a:solidFill>
              </a:rPr>
              <a:t> stress</a:t>
            </a:r>
          </a:p>
          <a:p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684778" cy="4369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b="1" u="sng" dirty="0" err="1">
                <a:solidFill>
                  <a:schemeClr val="tx1"/>
                </a:solidFill>
              </a:rPr>
              <a:t>Macroscopic</a:t>
            </a:r>
            <a:r>
              <a:rPr lang="cs-CZ" sz="2400" b="1" u="sng" dirty="0">
                <a:solidFill>
                  <a:schemeClr val="tx1"/>
                </a:solidFill>
              </a:rPr>
              <a:t>: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Changes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color</a:t>
            </a:r>
            <a:r>
              <a:rPr lang="cs-CZ" dirty="0">
                <a:solidFill>
                  <a:schemeClr val="tx1"/>
                </a:solidFill>
              </a:rPr>
              <a:t>, 1 ml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more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blood</a:t>
            </a:r>
            <a:r>
              <a:rPr lang="cs-CZ" dirty="0">
                <a:solidFill>
                  <a:schemeClr val="tx1"/>
                </a:solidFill>
              </a:rPr>
              <a:t>/liter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urine)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400" dirty="0">
                <a:solidFill>
                  <a:schemeClr val="tx1"/>
                </a:solidFill>
              </a:rPr>
              <a:t>   </a:t>
            </a:r>
            <a:r>
              <a:rPr lang="cs-CZ" sz="2400" dirty="0" err="1">
                <a:solidFill>
                  <a:schemeClr val="tx1"/>
                </a:solidFill>
              </a:rPr>
              <a:t>False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porphyry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beetroot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rifampicin</a:t>
            </a:r>
            <a:r>
              <a:rPr lang="cs-CZ" sz="2400" dirty="0">
                <a:solidFill>
                  <a:schemeClr val="tx1"/>
                </a:solidFill>
              </a:rPr>
              <a:t> !!)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cs-CZ" sz="1000" dirty="0">
              <a:solidFill>
                <a:schemeClr val="tx1"/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 err="1">
                <a:solidFill>
                  <a:schemeClr val="tx1"/>
                </a:solidFill>
              </a:rPr>
              <a:t>Urinary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stones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 err="1">
                <a:solidFill>
                  <a:schemeClr val="tx1"/>
                </a:solidFill>
              </a:rPr>
              <a:t>Tumors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>
                <a:solidFill>
                  <a:schemeClr val="tx1"/>
                </a:solidFill>
              </a:rPr>
              <a:t>Trauma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>
                <a:solidFill>
                  <a:schemeClr val="tx1"/>
                </a:solidFill>
              </a:rPr>
              <a:t>TBC (+ </a:t>
            </a:r>
            <a:r>
              <a:rPr lang="cs-CZ" sz="2400" dirty="0" err="1">
                <a:solidFill>
                  <a:schemeClr val="tx1"/>
                </a:solidFill>
              </a:rPr>
              <a:t>leukocyturia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without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bacteria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 err="1">
                <a:solidFill>
                  <a:schemeClr val="tx1"/>
                </a:solidFill>
              </a:rPr>
              <a:t>Kidney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cysts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>
                <a:solidFill>
                  <a:schemeClr val="tx1"/>
                </a:solidFill>
              </a:rPr>
              <a:t>Cystitis, </a:t>
            </a:r>
            <a:r>
              <a:rPr lang="cs-CZ" sz="2400" dirty="0" err="1">
                <a:solidFill>
                  <a:schemeClr val="tx1"/>
                </a:solidFill>
              </a:rPr>
              <a:t>infection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cs-CZ" sz="2400" dirty="0" err="1">
                <a:solidFill>
                  <a:schemeClr val="tx1"/>
                </a:solidFill>
              </a:rPr>
              <a:t>Clotting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disorder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blood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diseases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3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Hematuria</a:t>
            </a:r>
            <a:endParaRPr lang="cs-CZ" sz="4400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735"/>
            <a:ext cx="6760361" cy="441558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60360" y="1845735"/>
            <a:ext cx="5431640" cy="441558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dirty="0"/>
              <a:t>     </a:t>
            </a:r>
            <a:r>
              <a:rPr lang="cs-CZ" sz="2800" dirty="0" err="1"/>
              <a:t>Phase</a:t>
            </a:r>
            <a:r>
              <a:rPr lang="cs-CZ" sz="2800" dirty="0"/>
              <a:t> </a:t>
            </a:r>
            <a:r>
              <a:rPr lang="cs-CZ" sz="2800" dirty="0" err="1"/>
              <a:t>contrast</a:t>
            </a:r>
            <a:r>
              <a:rPr lang="cs-CZ" sz="2800" dirty="0"/>
              <a:t> </a:t>
            </a:r>
            <a:r>
              <a:rPr lang="cs-CZ" sz="2800" dirty="0" err="1"/>
              <a:t>erytrocytes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</a:t>
            </a:r>
            <a:r>
              <a:rPr lang="cs-CZ" sz="2800" b="1" dirty="0" err="1"/>
              <a:t>Left</a:t>
            </a:r>
            <a:r>
              <a:rPr lang="cs-CZ" sz="2800" dirty="0"/>
              <a:t>: </a:t>
            </a:r>
            <a:r>
              <a:rPr lang="cs-CZ" sz="2800" dirty="0" err="1"/>
              <a:t>normal</a:t>
            </a:r>
            <a:r>
              <a:rPr lang="cs-CZ" sz="2800" dirty="0"/>
              <a:t> </a:t>
            </a:r>
            <a:r>
              <a:rPr lang="cs-CZ" sz="2800" dirty="0" err="1"/>
              <a:t>erytrocytes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  </a:t>
            </a:r>
          </a:p>
          <a:p>
            <a:pPr marL="0" indent="0">
              <a:buNone/>
            </a:pPr>
            <a:r>
              <a:rPr lang="cs-CZ" sz="2800" dirty="0"/>
              <a:t>             urine </a:t>
            </a:r>
            <a:r>
              <a:rPr lang="cs-CZ" sz="2800" dirty="0" err="1"/>
              <a:t>tract</a:t>
            </a:r>
            <a:endParaRPr lang="cs-CZ" sz="28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800" dirty="0"/>
              <a:t>   </a:t>
            </a:r>
            <a:r>
              <a:rPr lang="cs-CZ" sz="2800" b="1" dirty="0" err="1"/>
              <a:t>Right</a:t>
            </a:r>
            <a:r>
              <a:rPr lang="cs-CZ" sz="2800" dirty="0"/>
              <a:t>: </a:t>
            </a:r>
            <a:r>
              <a:rPr lang="en-US" sz="2800" dirty="0"/>
              <a:t>damaged erythrocytes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              </a:t>
            </a:r>
            <a:r>
              <a:rPr lang="en-US" sz="2800" dirty="0"/>
              <a:t>after passing through the </a:t>
            </a:r>
            <a:r>
              <a:rPr lang="cs-CZ" sz="2800" dirty="0"/>
              <a:t>   </a:t>
            </a:r>
          </a:p>
          <a:p>
            <a:pPr marL="0" indent="0">
              <a:buNone/>
            </a:pPr>
            <a:r>
              <a:rPr lang="cs-CZ" sz="2800" dirty="0"/>
              <a:t>              </a:t>
            </a:r>
            <a:r>
              <a:rPr lang="en-US" sz="2800" dirty="0"/>
              <a:t>glomerulus </a:t>
            </a:r>
            <a:r>
              <a:rPr lang="cs-CZ" sz="2800" dirty="0"/>
              <a:t>- GN</a:t>
            </a:r>
          </a:p>
        </p:txBody>
      </p:sp>
    </p:spTree>
    <p:extLst>
      <p:ext uri="{BB962C8B-B14F-4D97-AF65-F5344CB8AC3E}">
        <p14:creationId xmlns:p14="http://schemas.microsoft.com/office/powerpoint/2010/main" val="244081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4403"/>
            <a:ext cx="3581400" cy="14507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err="1"/>
              <a:t>Differential</a:t>
            </a:r>
            <a:r>
              <a:rPr lang="cs-CZ" dirty="0"/>
              <a:t> dg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hematuria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"/>
            <a:ext cx="8610600" cy="6857999"/>
          </a:xfrm>
        </p:spPr>
      </p:pic>
    </p:spTree>
    <p:extLst>
      <p:ext uri="{BB962C8B-B14F-4D97-AF65-F5344CB8AC3E}">
        <p14:creationId xmlns:p14="http://schemas.microsoft.com/office/powerpoint/2010/main" val="280015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Urinary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syndromes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1000" dirty="0"/>
          </a:p>
          <a:p>
            <a:r>
              <a:rPr lang="cs-CZ" sz="2400" dirty="0"/>
              <a:t>1</a:t>
            </a:r>
            <a:r>
              <a:rPr lang="cs-CZ" sz="3200" dirty="0"/>
              <a:t>. </a:t>
            </a:r>
            <a:r>
              <a:rPr lang="cs-CZ" sz="3200" dirty="0" err="1"/>
              <a:t>Small</a:t>
            </a:r>
            <a:r>
              <a:rPr lang="cs-CZ" sz="3200" dirty="0"/>
              <a:t> </a:t>
            </a:r>
            <a:r>
              <a:rPr lang="cs-CZ" sz="3200" dirty="0" err="1"/>
              <a:t>isolated</a:t>
            </a:r>
            <a:r>
              <a:rPr lang="cs-CZ" sz="3200" dirty="0"/>
              <a:t> </a:t>
            </a:r>
            <a:r>
              <a:rPr lang="cs-CZ" sz="3200" dirty="0" err="1"/>
              <a:t>proteinuria</a:t>
            </a:r>
            <a:endParaRPr lang="cs-CZ" sz="3200" dirty="0"/>
          </a:p>
          <a:p>
            <a:r>
              <a:rPr lang="cs-CZ" sz="3200" dirty="0"/>
              <a:t>2. </a:t>
            </a:r>
            <a:r>
              <a:rPr lang="cs-CZ" sz="3200" dirty="0" err="1"/>
              <a:t>Small</a:t>
            </a:r>
            <a:r>
              <a:rPr lang="cs-CZ" sz="3200" dirty="0"/>
              <a:t> </a:t>
            </a:r>
            <a:r>
              <a:rPr lang="cs-CZ" sz="3200" dirty="0" err="1"/>
              <a:t>isolated</a:t>
            </a:r>
            <a:r>
              <a:rPr lang="cs-CZ" sz="3200" dirty="0"/>
              <a:t> </a:t>
            </a:r>
            <a:r>
              <a:rPr lang="cs-CZ" sz="3200" dirty="0" err="1"/>
              <a:t>hematuria</a:t>
            </a:r>
            <a:endParaRPr lang="cs-CZ" sz="3200" dirty="0"/>
          </a:p>
          <a:p>
            <a:r>
              <a:rPr lang="cs-CZ" sz="3200" dirty="0"/>
              <a:t>3. Big </a:t>
            </a:r>
            <a:r>
              <a:rPr lang="cs-CZ" sz="3200" dirty="0" err="1"/>
              <a:t>isolated</a:t>
            </a:r>
            <a:r>
              <a:rPr lang="cs-CZ" sz="3200" dirty="0"/>
              <a:t> </a:t>
            </a:r>
            <a:r>
              <a:rPr lang="cs-CZ" sz="3200" dirty="0" err="1"/>
              <a:t>selective</a:t>
            </a:r>
            <a:r>
              <a:rPr lang="cs-CZ" sz="3200" dirty="0"/>
              <a:t> </a:t>
            </a:r>
            <a:r>
              <a:rPr lang="cs-CZ" sz="3200" dirty="0" err="1"/>
              <a:t>proteinuria</a:t>
            </a:r>
            <a:endParaRPr lang="cs-CZ" sz="3200" dirty="0"/>
          </a:p>
          <a:p>
            <a:r>
              <a:rPr lang="cs-CZ" sz="3200" dirty="0"/>
              <a:t>4. Big non-</a:t>
            </a:r>
            <a:r>
              <a:rPr lang="cs-CZ" sz="3200" dirty="0" err="1"/>
              <a:t>selective</a:t>
            </a:r>
            <a:r>
              <a:rPr lang="cs-CZ" sz="3200" dirty="0"/>
              <a:t> </a:t>
            </a:r>
            <a:r>
              <a:rPr lang="cs-CZ" sz="3200" dirty="0" err="1"/>
              <a:t>proteinuria</a:t>
            </a:r>
            <a:r>
              <a:rPr lang="cs-CZ" sz="3200" dirty="0"/>
              <a:t>  </a:t>
            </a:r>
          </a:p>
          <a:p>
            <a:r>
              <a:rPr lang="cs-CZ" sz="3200" dirty="0"/>
              <a:t>5. </a:t>
            </a:r>
            <a:r>
              <a:rPr lang="cs-CZ" sz="3200" dirty="0" err="1"/>
              <a:t>Proportional</a:t>
            </a:r>
            <a:r>
              <a:rPr lang="cs-CZ" sz="3200" dirty="0"/>
              <a:t> </a:t>
            </a:r>
            <a:r>
              <a:rPr lang="cs-CZ" sz="3200" dirty="0" err="1"/>
              <a:t>proteinuria</a:t>
            </a:r>
            <a:r>
              <a:rPr lang="cs-CZ" sz="3200" dirty="0"/>
              <a:t> and </a:t>
            </a:r>
            <a:r>
              <a:rPr lang="cs-CZ" sz="3200" dirty="0" err="1"/>
              <a:t>hematuria</a:t>
            </a:r>
            <a:endParaRPr lang="cs-CZ" sz="3200" dirty="0"/>
          </a:p>
          <a:p>
            <a:r>
              <a:rPr lang="cs-CZ" sz="3200" dirty="0"/>
              <a:t>6. </a:t>
            </a:r>
            <a:r>
              <a:rPr lang="cs-CZ" sz="3200" dirty="0" err="1"/>
              <a:t>Macroscopic</a:t>
            </a:r>
            <a:r>
              <a:rPr lang="cs-CZ" sz="3200" dirty="0"/>
              <a:t> </a:t>
            </a:r>
            <a:r>
              <a:rPr lang="cs-CZ" sz="3200" dirty="0" err="1"/>
              <a:t>hematuria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4229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1. </a:t>
            </a:r>
            <a:r>
              <a:rPr lang="cs-CZ" sz="4400" dirty="0" err="1">
                <a:latin typeface="+mn-lt"/>
              </a:rPr>
              <a:t>Small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isolated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proteinuria</a:t>
            </a:r>
            <a:endParaRPr lang="cs-CZ" sz="44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97280" y="1921934"/>
            <a:ext cx="10058400" cy="4155016"/>
          </a:xfrm>
          <a:solidFill>
            <a:schemeClr val="bg1"/>
          </a:solidFill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Amount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of</a:t>
            </a:r>
            <a:r>
              <a:rPr lang="cs-CZ" sz="2800" dirty="0">
                <a:solidFill>
                  <a:schemeClr val="tx1"/>
                </a:solidFill>
              </a:rPr>
              <a:t> protein </a:t>
            </a:r>
            <a:r>
              <a:rPr lang="cs-CZ" sz="2800" b="1" dirty="0">
                <a:solidFill>
                  <a:schemeClr val="tx1"/>
                </a:solidFill>
              </a:rPr>
              <a:t>up to 2g/24h.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It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can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be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intermittent</a:t>
            </a:r>
            <a:r>
              <a:rPr lang="cs-CZ" sz="2800" dirty="0">
                <a:solidFill>
                  <a:schemeClr val="tx1"/>
                </a:solidFill>
              </a:rPr>
              <a:t> (stress, </a:t>
            </a:r>
            <a:r>
              <a:rPr lang="cs-CZ" sz="2800" dirty="0" err="1">
                <a:solidFill>
                  <a:schemeClr val="tx1"/>
                </a:solidFill>
              </a:rPr>
              <a:t>orthostatic</a:t>
            </a:r>
            <a:r>
              <a:rPr lang="cs-CZ" sz="2800" dirty="0">
                <a:solidFill>
                  <a:schemeClr val="tx1"/>
                </a:solidFill>
              </a:rPr>
              <a:t>) </a:t>
            </a:r>
            <a:r>
              <a:rPr lang="cs-CZ" sz="2800" dirty="0" err="1">
                <a:solidFill>
                  <a:schemeClr val="tx1"/>
                </a:solidFill>
              </a:rPr>
              <a:t>or</a:t>
            </a:r>
            <a:r>
              <a:rPr lang="cs-CZ" sz="2800" dirty="0">
                <a:solidFill>
                  <a:schemeClr val="tx1"/>
                </a:solidFill>
              </a:rPr>
              <a:t> permanent.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b="1" u="sng" dirty="0" err="1">
                <a:solidFill>
                  <a:schemeClr val="tx1"/>
                </a:solidFill>
              </a:rPr>
              <a:t>It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is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typical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for</a:t>
            </a:r>
            <a:r>
              <a:rPr lang="cs-CZ" sz="2800" dirty="0">
                <a:solidFill>
                  <a:schemeClr val="tx1"/>
                </a:solidFill>
              </a:rPr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Diabetic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nephropathy</a:t>
            </a:r>
            <a:r>
              <a:rPr lang="cs-CZ" sz="2800" dirty="0">
                <a:solidFill>
                  <a:schemeClr val="tx1"/>
                </a:solidFill>
              </a:rPr>
              <a:t>, early </a:t>
            </a:r>
            <a:r>
              <a:rPr lang="cs-CZ" sz="2800" dirty="0" err="1">
                <a:solidFill>
                  <a:schemeClr val="tx1"/>
                </a:solidFill>
              </a:rPr>
              <a:t>stage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Congestive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heart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failure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Benign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nephrosclerosis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Remission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glomerulonephritis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</a:t>
            </a:r>
            <a:r>
              <a:rPr lang="cs-CZ" sz="2800" dirty="0" err="1">
                <a:solidFill>
                  <a:schemeClr val="tx1"/>
                </a:solidFill>
              </a:rPr>
              <a:t>Hypertensive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renal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disease</a:t>
            </a:r>
            <a:r>
              <a:rPr lang="cs-CZ" sz="2800" dirty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95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2. </a:t>
            </a:r>
            <a:r>
              <a:rPr lang="cs-CZ" sz="4400" dirty="0" err="1">
                <a:latin typeface="+mn-lt"/>
              </a:rPr>
              <a:t>Small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isolated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hematuria</a:t>
            </a:r>
            <a:endParaRPr lang="cs-CZ" sz="44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2017184"/>
            <a:ext cx="10058400" cy="425026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sz="3200" dirty="0" err="1">
                <a:solidFill>
                  <a:schemeClr val="tx1"/>
                </a:solidFill>
              </a:rPr>
              <a:t>Microscopic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hematuria</a:t>
            </a:r>
            <a:r>
              <a:rPr lang="cs-CZ" sz="3200" dirty="0">
                <a:solidFill>
                  <a:schemeClr val="tx1"/>
                </a:solidFill>
              </a:rPr>
              <a:t> and </a:t>
            </a:r>
            <a:r>
              <a:rPr lang="cs-CZ" sz="3200" dirty="0" err="1">
                <a:solidFill>
                  <a:schemeClr val="tx1"/>
                </a:solidFill>
              </a:rPr>
              <a:t>proteinuria</a:t>
            </a:r>
            <a:r>
              <a:rPr lang="cs-CZ" sz="3200" dirty="0">
                <a:solidFill>
                  <a:schemeClr val="tx1"/>
                </a:solidFill>
              </a:rPr>
              <a:t> ≤ 300mg/24 hr.</a:t>
            </a:r>
          </a:p>
          <a:p>
            <a:endParaRPr lang="cs-CZ" sz="3200" dirty="0"/>
          </a:p>
          <a:p>
            <a:pPr lvl="0"/>
            <a:r>
              <a:rPr lang="cs-CZ" sz="3200" b="1" u="sng" dirty="0">
                <a:solidFill>
                  <a:schemeClr val="tx1"/>
                </a:solidFill>
              </a:rPr>
              <a:t> </a:t>
            </a:r>
            <a:r>
              <a:rPr lang="cs-CZ" sz="3200" b="1" u="sng" dirty="0" err="1">
                <a:solidFill>
                  <a:schemeClr val="tx1"/>
                </a:solidFill>
              </a:rPr>
              <a:t>It</a:t>
            </a:r>
            <a:r>
              <a:rPr lang="cs-CZ" sz="3200" b="1" u="sng" dirty="0">
                <a:solidFill>
                  <a:schemeClr val="tx1"/>
                </a:solidFill>
              </a:rPr>
              <a:t> </a:t>
            </a:r>
            <a:r>
              <a:rPr lang="cs-CZ" sz="3200" b="1" u="sng" dirty="0" err="1">
                <a:solidFill>
                  <a:schemeClr val="tx1"/>
                </a:solidFill>
              </a:rPr>
              <a:t>is</a:t>
            </a:r>
            <a:r>
              <a:rPr lang="cs-CZ" sz="3200" b="1" u="sng" dirty="0">
                <a:solidFill>
                  <a:schemeClr val="tx1"/>
                </a:solidFill>
              </a:rPr>
              <a:t> </a:t>
            </a:r>
            <a:r>
              <a:rPr lang="cs-CZ" sz="3200" b="1" u="sng" dirty="0" err="1">
                <a:solidFill>
                  <a:schemeClr val="tx1"/>
                </a:solidFill>
              </a:rPr>
              <a:t>typical</a:t>
            </a:r>
            <a:r>
              <a:rPr lang="cs-CZ" sz="3200" b="1" u="sng" dirty="0">
                <a:solidFill>
                  <a:schemeClr val="tx1"/>
                </a:solidFill>
              </a:rPr>
              <a:t> </a:t>
            </a:r>
            <a:r>
              <a:rPr lang="cs-CZ" sz="3200" b="1" u="sng" dirty="0" err="1">
                <a:solidFill>
                  <a:schemeClr val="tx1"/>
                </a:solidFill>
              </a:rPr>
              <a:t>for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200" dirty="0">
                <a:solidFill>
                  <a:schemeClr val="tx1"/>
                </a:solidFill>
              </a:rPr>
              <a:t>  </a:t>
            </a:r>
            <a:r>
              <a:rPr lang="cs-CZ" sz="3200" dirty="0" err="1">
                <a:solidFill>
                  <a:schemeClr val="tx1"/>
                </a:solidFill>
              </a:rPr>
              <a:t>IgA</a:t>
            </a:r>
            <a:r>
              <a:rPr lang="cs-CZ" sz="3200" dirty="0">
                <a:solidFill>
                  <a:schemeClr val="tx1"/>
                </a:solidFill>
              </a:rPr>
              <a:t> - </a:t>
            </a:r>
            <a:r>
              <a:rPr lang="cs-CZ" sz="3200" dirty="0" err="1">
                <a:solidFill>
                  <a:schemeClr val="tx1"/>
                </a:solidFill>
              </a:rPr>
              <a:t>nephropathy</a:t>
            </a:r>
            <a:endParaRPr lang="cs-CZ" sz="3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200" dirty="0">
                <a:solidFill>
                  <a:schemeClr val="tx1"/>
                </a:solidFill>
              </a:rPr>
              <a:t>  </a:t>
            </a:r>
            <a:r>
              <a:rPr lang="cs-CZ" sz="3200" dirty="0" err="1">
                <a:solidFill>
                  <a:schemeClr val="tx1"/>
                </a:solidFill>
              </a:rPr>
              <a:t>Vasculitis</a:t>
            </a:r>
            <a:endParaRPr lang="cs-CZ" sz="3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200" dirty="0">
                <a:solidFill>
                  <a:schemeClr val="tx1"/>
                </a:solidFill>
              </a:rPr>
              <a:t>  </a:t>
            </a:r>
            <a:r>
              <a:rPr lang="cs-CZ" sz="3200" dirty="0" err="1">
                <a:solidFill>
                  <a:schemeClr val="tx1"/>
                </a:solidFill>
              </a:rPr>
              <a:t>Alport's</a:t>
            </a:r>
            <a:r>
              <a:rPr lang="cs-CZ" sz="3200" dirty="0">
                <a:solidFill>
                  <a:schemeClr val="tx1"/>
                </a:solidFill>
              </a:rPr>
              <a:t> syndrome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200" dirty="0">
                <a:solidFill>
                  <a:schemeClr val="tx1"/>
                </a:solidFill>
              </a:rPr>
              <a:t>  </a:t>
            </a:r>
            <a:r>
              <a:rPr lang="cs-CZ" sz="3200" dirty="0" err="1">
                <a:solidFill>
                  <a:schemeClr val="tx1"/>
                </a:solidFill>
              </a:rPr>
              <a:t>Thin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basal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membrane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nephropathy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50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3. Big </a:t>
            </a:r>
            <a:r>
              <a:rPr lang="cs-CZ" sz="4400" dirty="0" err="1">
                <a:latin typeface="+mn-lt"/>
              </a:rPr>
              <a:t>isolated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selective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proteinuria</a:t>
            </a:r>
            <a:endParaRPr lang="cs-CZ" sz="44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78205" y="2245784"/>
            <a:ext cx="10496550" cy="36597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</a:t>
            </a:r>
            <a:r>
              <a:rPr lang="cs-CZ" sz="3600" dirty="0" err="1"/>
              <a:t>Proteinuria</a:t>
            </a:r>
            <a:r>
              <a:rPr lang="en-US" sz="3600" dirty="0"/>
              <a:t> </a:t>
            </a:r>
            <a:r>
              <a:rPr lang="en-US" sz="3600" b="1" dirty="0"/>
              <a:t>˃ 5g/24h</a:t>
            </a:r>
            <a:r>
              <a:rPr lang="en-US" sz="3600" dirty="0"/>
              <a:t> 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en-US" sz="3600" dirty="0"/>
              <a:t>Erythrocytes are not present or only in negligible </a:t>
            </a:r>
            <a:r>
              <a:rPr lang="cs-CZ" sz="3600" dirty="0"/>
              <a:t> </a:t>
            </a:r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en-US" sz="3600" dirty="0"/>
              <a:t>quantities. 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en-US" sz="3600" dirty="0"/>
              <a:t>It is clearly diagnostic for minimal glomerular changes 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en-US" sz="3600" dirty="0"/>
              <a:t>in </a:t>
            </a:r>
            <a:r>
              <a:rPr lang="cs-CZ" sz="3600" dirty="0"/>
              <a:t>N</a:t>
            </a:r>
            <a:r>
              <a:rPr lang="en-US" sz="3600" dirty="0" err="1"/>
              <a:t>ephrotic</a:t>
            </a:r>
            <a:r>
              <a:rPr lang="en-US" sz="3600" dirty="0"/>
              <a:t> </a:t>
            </a:r>
            <a:r>
              <a:rPr lang="cs-CZ" sz="3600" dirty="0"/>
              <a:t>s</a:t>
            </a:r>
            <a:r>
              <a:rPr lang="en-US" sz="3600" dirty="0" err="1"/>
              <a:t>yndrome</a:t>
            </a:r>
            <a:r>
              <a:rPr lang="en-US" sz="3600" dirty="0"/>
              <a:t>.</a:t>
            </a:r>
            <a:endParaRPr lang="cs-CZ" sz="3600" dirty="0">
              <a:solidFill>
                <a:schemeClr val="tx1"/>
              </a:solidFill>
            </a:endParaRP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9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79" y="-1"/>
            <a:ext cx="8119621" cy="6858001"/>
          </a:xfrm>
        </p:spPr>
      </p:pic>
      <p:sp>
        <p:nvSpPr>
          <p:cNvPr id="9" name="TextovéPole 8"/>
          <p:cNvSpPr txBox="1"/>
          <p:nvPr/>
        </p:nvSpPr>
        <p:spPr>
          <a:xfrm>
            <a:off x="292231" y="2538961"/>
            <a:ext cx="35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/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1140953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4. Big non-</a:t>
            </a:r>
            <a:r>
              <a:rPr lang="cs-CZ" sz="4400" dirty="0" err="1">
                <a:latin typeface="+mn-lt"/>
              </a:rPr>
              <a:t>selective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proteinuria</a:t>
            </a:r>
            <a:r>
              <a:rPr lang="cs-CZ" sz="4400" dirty="0">
                <a:latin typeface="+mn-lt"/>
              </a:rPr>
              <a:t>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78205" y="2245784"/>
            <a:ext cx="10496550" cy="38692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</a:t>
            </a:r>
            <a:r>
              <a:rPr lang="cs-CZ" sz="3200" dirty="0" err="1"/>
              <a:t>Proteinuria</a:t>
            </a:r>
            <a:r>
              <a:rPr lang="en-US" sz="3200" dirty="0"/>
              <a:t> </a:t>
            </a:r>
            <a:r>
              <a:rPr lang="en-US" sz="3200" b="1" dirty="0"/>
              <a:t>˃ 5g/24h</a:t>
            </a:r>
            <a:r>
              <a:rPr lang="cs-CZ" sz="3200" b="1" dirty="0"/>
              <a:t> </a:t>
            </a:r>
            <a:r>
              <a:rPr lang="cs-CZ" sz="3200" dirty="0"/>
              <a:t>and</a:t>
            </a:r>
            <a:r>
              <a:rPr lang="cs-CZ" sz="3200" b="1" dirty="0"/>
              <a:t> </a:t>
            </a:r>
            <a:r>
              <a:rPr lang="cs-CZ" sz="3200" b="1" dirty="0" err="1"/>
              <a:t>mild</a:t>
            </a:r>
            <a:r>
              <a:rPr lang="cs-CZ" sz="3200" b="1" dirty="0"/>
              <a:t> </a:t>
            </a:r>
            <a:r>
              <a:rPr lang="cs-CZ" sz="3200" b="1" dirty="0" err="1"/>
              <a:t>hematuria</a:t>
            </a:r>
            <a:r>
              <a:rPr lang="en-US" sz="3200" dirty="0"/>
              <a:t> </a:t>
            </a:r>
            <a:endParaRPr lang="cs-CZ" sz="32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cs-CZ" sz="2800" b="1" u="sng" dirty="0" err="1">
                <a:solidFill>
                  <a:schemeClr val="tx1"/>
                </a:solidFill>
              </a:rPr>
              <a:t>It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is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typical</a:t>
            </a:r>
            <a:r>
              <a:rPr lang="cs-CZ" sz="2800" b="1" u="sng" dirty="0">
                <a:solidFill>
                  <a:schemeClr val="tx1"/>
                </a:solidFill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</a:rPr>
              <a:t>for</a:t>
            </a:r>
            <a:r>
              <a:rPr lang="cs-CZ" sz="2800" dirty="0">
                <a:solidFill>
                  <a:schemeClr val="tx1"/>
                </a:solidFill>
              </a:rPr>
              <a:t>:</a:t>
            </a:r>
            <a:endParaRPr lang="cs-CZ" sz="2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dirty="0">
                <a:solidFill>
                  <a:schemeClr val="tx1"/>
                </a:solidFill>
                <a:latin typeface="Arial Unicode MS" panose="020B0604020202020204" pitchFamily="34" charset="-128"/>
              </a:rPr>
              <a:t>    </a:t>
            </a:r>
            <a:r>
              <a:rPr lang="cs-CZ" sz="2800" dirty="0" err="1">
                <a:solidFill>
                  <a:schemeClr val="tx1"/>
                </a:solidFill>
              </a:rPr>
              <a:t>membranous</a:t>
            </a:r>
            <a:r>
              <a:rPr lang="cs-CZ" sz="2800" dirty="0">
                <a:solidFill>
                  <a:schemeClr val="tx1"/>
                </a:solidFill>
              </a:rPr>
              <a:t> and </a:t>
            </a:r>
            <a:r>
              <a:rPr lang="cs-CZ" sz="2800" dirty="0" err="1">
                <a:solidFill>
                  <a:schemeClr val="tx1"/>
                </a:solidFill>
              </a:rPr>
              <a:t>membranoproliferative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glomerulonephritis</a:t>
            </a:r>
            <a:r>
              <a:rPr lang="cs-CZ" sz="2800" dirty="0">
                <a:solidFill>
                  <a:schemeClr val="tx1"/>
                </a:solidFill>
              </a:rPr>
              <a:t> (GN)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  </a:t>
            </a:r>
            <a:r>
              <a:rPr lang="cs-CZ" sz="2800" dirty="0" err="1">
                <a:solidFill>
                  <a:schemeClr val="tx1"/>
                </a:solidFill>
              </a:rPr>
              <a:t>diabetic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nephropathy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  </a:t>
            </a:r>
            <a:r>
              <a:rPr lang="cs-CZ" sz="2800" dirty="0" err="1">
                <a:solidFill>
                  <a:schemeClr val="tx1"/>
                </a:solidFill>
              </a:rPr>
              <a:t>amyloidosis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>
                <a:solidFill>
                  <a:schemeClr val="tx1"/>
                </a:solidFill>
              </a:rPr>
              <a:t>    </a:t>
            </a:r>
            <a:r>
              <a:rPr lang="cs-CZ" sz="2800" dirty="0" err="1">
                <a:solidFill>
                  <a:schemeClr val="tx1"/>
                </a:solidFill>
              </a:rPr>
              <a:t>focal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segmental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glomerulosclerosis</a:t>
            </a:r>
            <a:r>
              <a:rPr lang="cs-CZ" sz="2800" dirty="0">
                <a:solidFill>
                  <a:schemeClr val="tx1"/>
                </a:solidFill>
              </a:rPr>
              <a:t> as part </a:t>
            </a:r>
            <a:r>
              <a:rPr lang="cs-CZ" sz="2800" dirty="0" err="1">
                <a:solidFill>
                  <a:schemeClr val="tx1"/>
                </a:solidFill>
              </a:rPr>
              <a:t>of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Nephrotic</a:t>
            </a:r>
            <a:r>
              <a:rPr lang="cs-CZ" sz="2800" dirty="0">
                <a:solidFill>
                  <a:schemeClr val="tx1"/>
                </a:solidFill>
              </a:rPr>
              <a:t> syndrome.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57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205" y="228600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5. </a:t>
            </a:r>
            <a:r>
              <a:rPr lang="cs-CZ" sz="4400" dirty="0" err="1">
                <a:latin typeface="+mn-lt"/>
              </a:rPr>
              <a:t>Proportional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proteinuria</a:t>
            </a:r>
            <a:r>
              <a:rPr lang="cs-CZ" sz="4400" dirty="0">
                <a:latin typeface="+mn-lt"/>
              </a:rPr>
              <a:t> and </a:t>
            </a:r>
            <a:r>
              <a:rPr lang="cs-CZ" sz="4400" dirty="0" err="1">
                <a:latin typeface="+mn-lt"/>
              </a:rPr>
              <a:t>hematuria</a:t>
            </a:r>
            <a:r>
              <a:rPr lang="cs-CZ" sz="4400" dirty="0">
                <a:latin typeface="+mn-lt"/>
              </a:rPr>
              <a:t>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78205" y="1946818"/>
            <a:ext cx="10496550" cy="43015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600" dirty="0"/>
              <a:t>   </a:t>
            </a:r>
            <a:r>
              <a:rPr lang="cs-CZ" sz="3600" dirty="0" err="1"/>
              <a:t>M</a:t>
            </a:r>
            <a:r>
              <a:rPr lang="cs-CZ" sz="3200" dirty="0" err="1">
                <a:solidFill>
                  <a:schemeClr val="tx1"/>
                </a:solidFill>
              </a:rPr>
              <a:t>embranoproliferative</a:t>
            </a:r>
            <a:r>
              <a:rPr lang="cs-CZ" sz="3200" dirty="0">
                <a:solidFill>
                  <a:schemeClr val="tx1"/>
                </a:solidFill>
              </a:rPr>
              <a:t> and </a:t>
            </a:r>
            <a:r>
              <a:rPr lang="cs-CZ" sz="3200" dirty="0" err="1">
                <a:solidFill>
                  <a:schemeClr val="tx1"/>
                </a:solidFill>
              </a:rPr>
              <a:t>mesangioproliferative</a:t>
            </a:r>
            <a:r>
              <a:rPr lang="cs-CZ" sz="3200" dirty="0">
                <a:solidFill>
                  <a:schemeClr val="tx1"/>
                </a:solidFill>
              </a:rPr>
              <a:t> GN</a:t>
            </a:r>
            <a:r>
              <a:rPr lang="cs-CZ" sz="4400" dirty="0">
                <a:solidFill>
                  <a:schemeClr val="tx1"/>
                </a:solidFill>
              </a:rPr>
              <a:t> </a:t>
            </a:r>
            <a:endParaRPr lang="cs-CZ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100" dirty="0"/>
          </a:p>
          <a:p>
            <a:pPr marL="0" lvl="0" indent="0">
              <a:buNone/>
            </a:pPr>
            <a:r>
              <a:rPr lang="cs-CZ" sz="3600" dirty="0"/>
              <a:t>   </a:t>
            </a:r>
            <a:r>
              <a:rPr lang="cs-CZ" sz="3000" b="1" dirty="0">
                <a:solidFill>
                  <a:schemeClr val="tx1"/>
                </a:solidFill>
              </a:rPr>
              <a:t>3 </a:t>
            </a:r>
            <a:r>
              <a:rPr lang="cs-CZ" sz="3000" b="1" dirty="0" err="1">
                <a:solidFill>
                  <a:schemeClr val="tx1"/>
                </a:solidFill>
              </a:rPr>
              <a:t>types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dirty="0" err="1">
                <a:solidFill>
                  <a:schemeClr val="tx1"/>
                </a:solidFill>
              </a:rPr>
              <a:t>according</a:t>
            </a:r>
            <a:r>
              <a:rPr lang="cs-CZ" sz="3000" dirty="0">
                <a:solidFill>
                  <a:schemeClr val="tx1"/>
                </a:solidFill>
              </a:rPr>
              <a:t> to </a:t>
            </a:r>
            <a:r>
              <a:rPr lang="cs-CZ" sz="3000" dirty="0" err="1">
                <a:solidFill>
                  <a:schemeClr val="tx1"/>
                </a:solidFill>
              </a:rPr>
              <a:t>proteinuria</a:t>
            </a:r>
            <a:r>
              <a:rPr lang="cs-CZ" sz="3000" dirty="0">
                <a:solidFill>
                  <a:schemeClr val="tx1"/>
                </a:solidFill>
              </a:rPr>
              <a:t> and </a:t>
            </a:r>
            <a:r>
              <a:rPr lang="cs-CZ" sz="3000" dirty="0" err="1">
                <a:solidFill>
                  <a:schemeClr val="tx1"/>
                </a:solidFill>
              </a:rPr>
              <a:t>erythrocyturia</a:t>
            </a:r>
            <a:r>
              <a:rPr lang="cs-CZ" sz="3000" dirty="0">
                <a:solidFill>
                  <a:schemeClr val="tx1"/>
                </a:solidFill>
              </a:rPr>
              <a:t>: </a:t>
            </a:r>
          </a:p>
          <a:p>
            <a:pPr marL="0" lvl="0" indent="0">
              <a:buNone/>
            </a:pPr>
            <a:endParaRPr lang="cs-CZ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   </a:t>
            </a:r>
            <a:r>
              <a:rPr lang="cs-CZ" sz="2800" dirty="0" err="1"/>
              <a:t>Smal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proteinuria</a:t>
            </a:r>
            <a:r>
              <a:rPr lang="cs-CZ" sz="2800" dirty="0">
                <a:solidFill>
                  <a:schemeClr val="tx1"/>
                </a:solidFill>
              </a:rPr>
              <a:t> 	≤ 2g/24 </a:t>
            </a:r>
            <a:r>
              <a:rPr lang="cs-CZ" sz="2800" dirty="0" err="1">
                <a:solidFill>
                  <a:schemeClr val="tx1"/>
                </a:solidFill>
              </a:rPr>
              <a:t>hours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with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microscopic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hematuria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   M</a:t>
            </a:r>
            <a:r>
              <a:rPr lang="cs-CZ" sz="2800" dirty="0">
                <a:solidFill>
                  <a:schemeClr val="tx1"/>
                </a:solidFill>
              </a:rPr>
              <a:t>edium </a:t>
            </a:r>
            <a:r>
              <a:rPr lang="cs-CZ" sz="2800" dirty="0" err="1">
                <a:solidFill>
                  <a:schemeClr val="tx1"/>
                </a:solidFill>
              </a:rPr>
              <a:t>proteinuria</a:t>
            </a:r>
            <a:r>
              <a:rPr lang="cs-CZ" sz="2800" dirty="0">
                <a:solidFill>
                  <a:schemeClr val="tx1"/>
                </a:solidFill>
              </a:rPr>
              <a:t> 	2-5 g/24 h, </a:t>
            </a:r>
            <a:r>
              <a:rPr lang="cs-CZ" sz="2800" dirty="0" err="1">
                <a:solidFill>
                  <a:schemeClr val="tx1"/>
                </a:solidFill>
              </a:rPr>
              <a:t>micro</a:t>
            </a:r>
            <a:r>
              <a:rPr lang="cs-CZ" sz="2800" dirty="0">
                <a:solidFill>
                  <a:schemeClr val="tx1"/>
                </a:solidFill>
              </a:rPr>
              <a:t>- to </a:t>
            </a:r>
            <a:r>
              <a:rPr lang="cs-CZ" sz="2800" dirty="0" err="1">
                <a:solidFill>
                  <a:schemeClr val="tx1"/>
                </a:solidFill>
              </a:rPr>
              <a:t>macroscopic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hematuria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   Big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proteinuria</a:t>
            </a:r>
            <a:r>
              <a:rPr lang="cs-CZ" sz="2800" dirty="0">
                <a:solidFill>
                  <a:schemeClr val="tx1"/>
                </a:solidFill>
              </a:rPr>
              <a:t> 		˃ 5g / 24 </a:t>
            </a:r>
            <a:r>
              <a:rPr lang="cs-CZ" sz="2800" dirty="0" err="1">
                <a:solidFill>
                  <a:schemeClr val="tx1"/>
                </a:solidFill>
              </a:rPr>
              <a:t>hours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with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macroscopic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hematuria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6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205" y="228600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6. </a:t>
            </a:r>
            <a:r>
              <a:rPr lang="cs-CZ" sz="4400" dirty="0" err="1">
                <a:latin typeface="+mn-lt"/>
              </a:rPr>
              <a:t>Macroscopic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hematuria</a:t>
            </a:r>
            <a:r>
              <a:rPr lang="cs-CZ" sz="4400" dirty="0">
                <a:latin typeface="+mn-lt"/>
              </a:rPr>
              <a:t>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84731" y="2232568"/>
            <a:ext cx="11778669" cy="33109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800" dirty="0"/>
              <a:t>  </a:t>
            </a:r>
            <a:r>
              <a:rPr lang="cs-CZ" sz="3600" dirty="0" err="1"/>
              <a:t>Macroscopic</a:t>
            </a:r>
            <a:r>
              <a:rPr lang="cs-CZ" sz="3600" dirty="0"/>
              <a:t> </a:t>
            </a:r>
            <a:r>
              <a:rPr lang="cs-CZ" sz="3600" dirty="0" err="1"/>
              <a:t>hematuria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>
                <a:solidFill>
                  <a:schemeClr val="tx1"/>
                </a:solidFill>
              </a:rPr>
              <a:t>mild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proteinuria</a:t>
            </a:r>
            <a:r>
              <a:rPr lang="cs-CZ" sz="3600" dirty="0">
                <a:solidFill>
                  <a:schemeClr val="tx1"/>
                </a:solidFill>
              </a:rPr>
              <a:t> &lt;1.5g/24h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800" dirty="0">
                <a:solidFill>
                  <a:schemeClr val="tx1"/>
                </a:solidFill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800" dirty="0">
                <a:solidFill>
                  <a:schemeClr val="tx1"/>
                </a:solidFill>
              </a:rPr>
              <a:t>  In </a:t>
            </a:r>
            <a:r>
              <a:rPr lang="cs-CZ" sz="3800" dirty="0" err="1">
                <a:solidFill>
                  <a:schemeClr val="tx1"/>
                </a:solidFill>
              </a:rPr>
              <a:t>some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acute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intestinal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or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respiratory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diseases</a:t>
            </a:r>
            <a:endParaRPr lang="cs-CZ" sz="3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800" dirty="0">
                <a:solidFill>
                  <a:schemeClr val="tx1"/>
                </a:solidFill>
              </a:rPr>
              <a:t>  In </a:t>
            </a:r>
            <a:r>
              <a:rPr lang="cs-CZ" sz="3800" dirty="0" err="1">
                <a:solidFill>
                  <a:schemeClr val="tx1"/>
                </a:solidFill>
              </a:rPr>
              <a:t>IgA-nephropathy</a:t>
            </a:r>
            <a:r>
              <a:rPr lang="cs-CZ" sz="3800" dirty="0">
                <a:solidFill>
                  <a:schemeClr val="tx1"/>
                </a:solidFill>
              </a:rPr>
              <a:t>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3800" dirty="0">
                <a:solidFill>
                  <a:schemeClr val="tx1"/>
                </a:solidFill>
              </a:rPr>
              <a:t>  In </a:t>
            </a:r>
            <a:r>
              <a:rPr lang="cs-CZ" sz="3800" dirty="0" err="1">
                <a:solidFill>
                  <a:schemeClr val="tx1"/>
                </a:solidFill>
              </a:rPr>
              <a:t>thin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basal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membrane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r>
              <a:rPr lang="cs-CZ" sz="3800" dirty="0" err="1">
                <a:solidFill>
                  <a:schemeClr val="tx1"/>
                </a:solidFill>
              </a:rPr>
              <a:t>nephropathy</a:t>
            </a:r>
            <a:r>
              <a:rPr lang="cs-CZ" sz="3800" dirty="0">
                <a:solidFill>
                  <a:schemeClr val="tx1"/>
                </a:solidFill>
              </a:rPr>
              <a:t> 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02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Clinical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syndromes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24703"/>
            <a:ext cx="10058400" cy="371815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4400" dirty="0"/>
          </a:p>
          <a:p>
            <a:r>
              <a:rPr lang="cs-CZ" sz="4400" dirty="0" err="1"/>
              <a:t>Combination</a:t>
            </a:r>
            <a:r>
              <a:rPr lang="cs-CZ" sz="4400" dirty="0"/>
              <a:t> </a:t>
            </a:r>
            <a:r>
              <a:rPr lang="cs-CZ" sz="4400" dirty="0" err="1"/>
              <a:t>of</a:t>
            </a:r>
            <a:r>
              <a:rPr lang="cs-CZ" sz="4400" dirty="0"/>
              <a:t> </a:t>
            </a:r>
            <a:r>
              <a:rPr lang="cs-CZ" sz="4400" dirty="0" err="1"/>
              <a:t>extrarenal</a:t>
            </a:r>
            <a:r>
              <a:rPr lang="cs-CZ" sz="4400" dirty="0"/>
              <a:t> </a:t>
            </a:r>
            <a:r>
              <a:rPr lang="cs-CZ" sz="4400" dirty="0" err="1"/>
              <a:t>symptoms</a:t>
            </a:r>
            <a:r>
              <a:rPr lang="cs-CZ" sz="4400" dirty="0"/>
              <a:t>, </a:t>
            </a:r>
            <a:r>
              <a:rPr lang="cs-CZ" sz="4400" dirty="0" err="1"/>
              <a:t>urinary</a:t>
            </a:r>
            <a:r>
              <a:rPr lang="cs-CZ" sz="4400" dirty="0"/>
              <a:t> </a:t>
            </a:r>
            <a:r>
              <a:rPr lang="cs-CZ" sz="4400" dirty="0" err="1"/>
              <a:t>findings</a:t>
            </a:r>
            <a:r>
              <a:rPr lang="cs-CZ" sz="4400" dirty="0"/>
              <a:t>, </a:t>
            </a:r>
            <a:r>
              <a:rPr lang="en-US" sz="4400" dirty="0"/>
              <a:t>severity of the renal disorder</a:t>
            </a:r>
            <a:r>
              <a:rPr lang="cs-CZ" sz="4400" dirty="0"/>
              <a:t> and </a:t>
            </a:r>
            <a:r>
              <a:rPr lang="cs-CZ" sz="4400" dirty="0" err="1"/>
              <a:t>rate</a:t>
            </a:r>
            <a:r>
              <a:rPr lang="cs-CZ" sz="4400" dirty="0"/>
              <a:t> </a:t>
            </a:r>
            <a:r>
              <a:rPr lang="cs-CZ" sz="4400" dirty="0" err="1"/>
              <a:t>its</a:t>
            </a:r>
            <a:r>
              <a:rPr lang="cs-CZ" sz="4400" dirty="0"/>
              <a:t> </a:t>
            </a:r>
            <a:r>
              <a:rPr lang="cs-CZ" sz="4400" dirty="0" err="1"/>
              <a:t>progression</a:t>
            </a:r>
            <a:r>
              <a:rPr lang="cs-CZ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207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802" y="162618"/>
            <a:ext cx="10058400" cy="531974"/>
          </a:xfrm>
        </p:spPr>
        <p:txBody>
          <a:bodyPr>
            <a:normAutofit fontScale="90000"/>
          </a:bodyPr>
          <a:lstStyle/>
          <a:p>
            <a:r>
              <a:rPr lang="cs-CZ" sz="4400" dirty="0" err="1">
                <a:latin typeface="+mn-lt"/>
              </a:rPr>
              <a:t>Clinical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syndromes</a:t>
            </a:r>
            <a:endParaRPr lang="cs-CZ" sz="4400" dirty="0"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166862"/>
              </p:ext>
            </p:extLst>
          </p:nvPr>
        </p:nvGraphicFramePr>
        <p:xfrm>
          <a:off x="0" y="553917"/>
          <a:ext cx="12192000" cy="630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56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Diagnostic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symptoms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Clinical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symptoms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62">
                <a:tc>
                  <a:txBody>
                    <a:bodyPr/>
                    <a:lstStyle/>
                    <a:p>
                      <a:r>
                        <a:rPr lang="cs-CZ" b="1" dirty="0" err="1"/>
                        <a:t>Asymptomatic</a:t>
                      </a:r>
                      <a:r>
                        <a:rPr lang="cs-CZ" b="1" dirty="0"/>
                        <a:t> urine abnormality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Small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hematuria</a:t>
                      </a:r>
                      <a:r>
                        <a:rPr lang="cs-CZ" baseline="0" dirty="0"/>
                        <a:t>, </a:t>
                      </a:r>
                      <a:r>
                        <a:rPr lang="cs-CZ" baseline="0" dirty="0" err="1"/>
                        <a:t>sterile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pyuria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Acute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nefritic</a:t>
                      </a:r>
                      <a:r>
                        <a:rPr lang="cs-CZ" b="1" dirty="0"/>
                        <a:t> syndrome (GN)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hematuria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leukocyturia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cylinders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damaged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erytrocytes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Edema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hypertension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oliguria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azotemia</a:t>
                      </a:r>
                      <a:r>
                        <a:rPr lang="cs-CZ" baseline="0" dirty="0"/>
                        <a:t>,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Acute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kidney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injury</a:t>
                      </a:r>
                      <a:r>
                        <a:rPr lang="cs-CZ" b="1" dirty="0"/>
                        <a:t> (AKI)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Increase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plasma urea, </a:t>
                      </a:r>
                      <a:r>
                        <a:rPr lang="cs-CZ" dirty="0" err="1"/>
                        <a:t>creatinine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oligo</a:t>
                      </a:r>
                      <a:r>
                        <a:rPr lang="cs-CZ" dirty="0"/>
                        <a:t>/</a:t>
                      </a:r>
                      <a:r>
                        <a:rPr lang="cs-CZ" dirty="0" err="1"/>
                        <a:t>anuria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Edema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hypertension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hematuria</a:t>
                      </a:r>
                      <a:r>
                        <a:rPr lang="cs-CZ" baseline="0" dirty="0"/>
                        <a:t>, </a:t>
                      </a:r>
                      <a:r>
                        <a:rPr lang="cs-CZ" baseline="0" dirty="0" err="1"/>
                        <a:t>pyuria</a:t>
                      </a:r>
                      <a:r>
                        <a:rPr lang="cs-CZ" dirty="0"/>
                        <a:t> </a:t>
                      </a:r>
                      <a:r>
                        <a:rPr lang="cs-CZ" baseline="0" dirty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Chronic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kidney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disease</a:t>
                      </a:r>
                      <a:r>
                        <a:rPr lang="cs-CZ" b="1" dirty="0"/>
                        <a:t> (CKD)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Azotemia</a:t>
                      </a:r>
                      <a:r>
                        <a:rPr lang="cs-CZ" dirty="0"/>
                        <a:t> more </a:t>
                      </a:r>
                      <a:r>
                        <a:rPr lang="cs-CZ" dirty="0" err="1"/>
                        <a:t>than</a:t>
                      </a:r>
                      <a:r>
                        <a:rPr lang="cs-CZ" dirty="0"/>
                        <a:t> 3 </a:t>
                      </a:r>
                      <a:r>
                        <a:rPr lang="cs-CZ" dirty="0" err="1"/>
                        <a:t>months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anemia</a:t>
                      </a:r>
                      <a:r>
                        <a:rPr lang="cs-CZ" dirty="0"/>
                        <a:t>, </a:t>
                      </a:r>
                      <a:r>
                        <a:rPr lang="cs-CZ" dirty="0">
                          <a:sym typeface="Symbol" panose="05050102010706020507" pitchFamily="18" charset="2"/>
                        </a:rPr>
                        <a:t> </a:t>
                      </a:r>
                      <a:r>
                        <a:rPr lang="cs-CZ" dirty="0" err="1">
                          <a:sym typeface="Symbol" panose="05050102010706020507" pitchFamily="18" charset="2"/>
                        </a:rPr>
                        <a:t>phosphates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Hypertension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edema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hematuria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polyuria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nycturia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62">
                <a:tc>
                  <a:txBody>
                    <a:bodyPr/>
                    <a:lstStyle/>
                    <a:p>
                      <a:r>
                        <a:rPr lang="cs-CZ" b="1" dirty="0" err="1"/>
                        <a:t>Nefrotic</a:t>
                      </a:r>
                      <a:r>
                        <a:rPr lang="cs-CZ" b="1" baseline="0" dirty="0"/>
                        <a:t> syndrome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 ˃ 3,5g/d, </a:t>
                      </a:r>
                      <a:r>
                        <a:rPr lang="cs-CZ" dirty="0" err="1"/>
                        <a:t>dyslipidemia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hypalbuminemia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Edema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Urinary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tract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obstruction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Hydronephrosis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urinary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retention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oliguria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azotemia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Dysuria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hematuria</a:t>
                      </a:r>
                      <a:r>
                        <a:rPr lang="cs-CZ" baseline="0" dirty="0"/>
                        <a:t>, </a:t>
                      </a:r>
                      <a:r>
                        <a:rPr lang="cs-CZ" baseline="0" dirty="0" err="1"/>
                        <a:t>pyuria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Urinary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tract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infection</a:t>
                      </a:r>
                      <a:r>
                        <a:rPr lang="cs-CZ" b="1" dirty="0"/>
                        <a:t> (UTI)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Bacteriuria</a:t>
                      </a:r>
                      <a:r>
                        <a:rPr lang="cs-CZ" dirty="0"/>
                        <a:t> ˃ 10</a:t>
                      </a:r>
                      <a:r>
                        <a:rPr lang="cs-CZ" baseline="30000" dirty="0"/>
                        <a:t>5</a:t>
                      </a:r>
                      <a:r>
                        <a:rPr lang="cs-CZ" baseline="0" dirty="0"/>
                        <a:t> , </a:t>
                      </a:r>
                      <a:r>
                        <a:rPr lang="cs-CZ" baseline="0" dirty="0" err="1"/>
                        <a:t>pyuria</a:t>
                      </a:r>
                      <a:r>
                        <a:rPr lang="cs-CZ" baseline="0" dirty="0"/>
                        <a:t>, </a:t>
                      </a:r>
                      <a:r>
                        <a:rPr lang="cs-CZ" dirty="0">
                          <a:sym typeface="Symbol" panose="05050102010706020507" pitchFamily="18" charset="2"/>
                        </a:rPr>
                        <a:t> CRP, </a:t>
                      </a:r>
                      <a:r>
                        <a:rPr lang="cs-CZ" dirty="0" err="1">
                          <a:sym typeface="Symbol" panose="05050102010706020507" pitchFamily="18" charset="2"/>
                        </a:rPr>
                        <a:t>polakisuria</a:t>
                      </a:r>
                      <a:endParaRPr lang="cs-CZ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Febrilie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smal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proteinuria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hematuria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azotemia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62">
                <a:tc>
                  <a:txBody>
                    <a:bodyPr/>
                    <a:lstStyle/>
                    <a:p>
                      <a:r>
                        <a:rPr lang="cs-CZ" b="1" dirty="0" err="1"/>
                        <a:t>Renal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tubular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syndromes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Electrolyt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disorders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metabolic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acidosis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polyuria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Tubular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proteinuria</a:t>
                      </a:r>
                      <a:r>
                        <a:rPr lang="cs-CZ" baseline="0" dirty="0"/>
                        <a:t>, </a:t>
                      </a:r>
                      <a:r>
                        <a:rPr lang="cs-CZ" baseline="0" dirty="0" err="1"/>
                        <a:t>hematuria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712">
                <a:tc>
                  <a:txBody>
                    <a:bodyPr/>
                    <a:lstStyle/>
                    <a:p>
                      <a:r>
                        <a:rPr lang="cs-CZ" b="1" dirty="0" err="1"/>
                        <a:t>Uremic</a:t>
                      </a:r>
                      <a:r>
                        <a:rPr lang="cs-CZ" b="1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Azotemia</a:t>
                      </a:r>
                      <a:r>
                        <a:rPr lang="cs-CZ" dirty="0"/>
                        <a:t> ˃ 3M, </a:t>
                      </a:r>
                      <a:r>
                        <a:rPr lang="cs-CZ" dirty="0" err="1"/>
                        <a:t>dyspeptic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disorders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multiorgan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disorders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Kussmauls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breathing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prutitus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Edema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hypertension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anemia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562">
                <a:tc>
                  <a:txBody>
                    <a:bodyPr/>
                    <a:lstStyle/>
                    <a:p>
                      <a:r>
                        <a:rPr lang="cs-CZ" b="1" dirty="0" err="1"/>
                        <a:t>Renal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stones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Renal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colic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hydronephrosis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Hematuria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pyuria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3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568" y="543779"/>
            <a:ext cx="10058400" cy="1005866"/>
          </a:xfrm>
        </p:spPr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conclusions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568" y="1845734"/>
            <a:ext cx="10914770" cy="40233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cs-CZ" sz="2800" dirty="0"/>
              <a:t>standard</a:t>
            </a:r>
            <a:r>
              <a:rPr lang="en-US" sz="2800" dirty="0"/>
              <a:t> is the examination of urine and urinary sediment</a:t>
            </a:r>
            <a:endParaRPr lang="cs-CZ" sz="2800" dirty="0"/>
          </a:p>
          <a:p>
            <a:pPr marL="749808" lvl="1" indent="-457200"/>
            <a:r>
              <a:rPr lang="cs-CZ" sz="2600" dirty="0" err="1"/>
              <a:t>Elementary</a:t>
            </a:r>
            <a:r>
              <a:rPr lang="en-US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en-US" sz="2600" dirty="0"/>
              <a:t>paper</a:t>
            </a:r>
            <a:r>
              <a:rPr lang="cs-CZ" sz="2600" dirty="0"/>
              <a:t> </a:t>
            </a:r>
            <a:r>
              <a:rPr lang="cs-CZ" sz="2600" dirty="0" err="1"/>
              <a:t>stick</a:t>
            </a:r>
            <a:r>
              <a:rPr lang="en-US" sz="2600" dirty="0"/>
              <a:t>, </a:t>
            </a:r>
            <a:r>
              <a:rPr lang="cs-CZ" sz="2600" dirty="0" err="1"/>
              <a:t>if</a:t>
            </a:r>
            <a:r>
              <a:rPr lang="cs-CZ" sz="2600" dirty="0"/>
              <a:t> </a:t>
            </a:r>
            <a:r>
              <a:rPr lang="en-US" sz="2600" dirty="0"/>
              <a:t>positive</a:t>
            </a:r>
            <a:r>
              <a:rPr lang="cs-CZ" sz="2600" dirty="0"/>
              <a:t> </a:t>
            </a:r>
            <a:r>
              <a:rPr lang="en-US" sz="2600" dirty="0"/>
              <a:t>quantitatively</a:t>
            </a:r>
            <a:endParaRPr lang="cs-CZ" sz="2600" dirty="0"/>
          </a:p>
          <a:p>
            <a:pPr marL="749808" lvl="1" indent="-457200"/>
            <a:r>
              <a:rPr lang="cs-CZ" sz="2600" dirty="0"/>
              <a:t>M</a:t>
            </a:r>
            <a:r>
              <a:rPr lang="en-US" sz="2600" dirty="0" err="1"/>
              <a:t>orning</a:t>
            </a:r>
            <a:r>
              <a:rPr lang="en-US" sz="2600" dirty="0"/>
              <a:t> urine sample</a:t>
            </a:r>
            <a:endParaRPr lang="cs-CZ" sz="2600" dirty="0"/>
          </a:p>
          <a:p>
            <a:pPr marL="292608" lvl="1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/>
              <a:t>When finding erythrocytes and proteins we think of </a:t>
            </a:r>
            <a:r>
              <a:rPr lang="en-US" sz="2800" dirty="0" err="1"/>
              <a:t>glomerulopathy</a:t>
            </a:r>
            <a:endParaRPr lang="cs-CZ" sz="2800" dirty="0"/>
          </a:p>
          <a:p>
            <a:pPr lvl="1"/>
            <a:r>
              <a:rPr lang="en-US" sz="2600" dirty="0"/>
              <a:t>Phase contrast</a:t>
            </a:r>
            <a:r>
              <a:rPr lang="cs-CZ" sz="2600" dirty="0"/>
              <a:t> </a:t>
            </a:r>
            <a:r>
              <a:rPr lang="cs-CZ" sz="2600" dirty="0" err="1"/>
              <a:t>microscopy</a:t>
            </a:r>
            <a:r>
              <a:rPr lang="cs-CZ" sz="2600" dirty="0"/>
              <a:t> and</a:t>
            </a:r>
            <a:r>
              <a:rPr lang="en-US" sz="2600" dirty="0"/>
              <a:t> quantitative examination</a:t>
            </a:r>
            <a:br>
              <a:rPr lang="en-US" sz="2600" dirty="0"/>
            </a:br>
            <a:endParaRPr lang="cs-CZ" sz="2600" dirty="0"/>
          </a:p>
          <a:p>
            <a:pPr marL="0" indent="0">
              <a:buNone/>
            </a:pPr>
            <a:r>
              <a:rPr lang="en-US" sz="2800" dirty="0"/>
              <a:t>When leukocytes and bacteria are found </a:t>
            </a:r>
            <a:r>
              <a:rPr lang="cs-CZ" sz="2800" dirty="0"/>
              <a:t>-</a:t>
            </a:r>
            <a:r>
              <a:rPr lang="en-US" sz="2800" dirty="0"/>
              <a:t> </a:t>
            </a:r>
            <a:r>
              <a:rPr lang="cs-CZ" sz="2800" dirty="0"/>
              <a:t>UTI</a:t>
            </a:r>
          </a:p>
          <a:p>
            <a:pPr lvl="1"/>
            <a:r>
              <a:rPr lang="en-US" sz="2600" dirty="0"/>
              <a:t>Bacteriuria itself is often a contamination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5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Function</a:t>
            </a:r>
            <a:r>
              <a:rPr lang="cs-CZ" dirty="0">
                <a:latin typeface="+mn-lt"/>
              </a:rPr>
              <a:t>s</a:t>
            </a:r>
            <a:r>
              <a:rPr lang="en-US" dirty="0">
                <a:latin typeface="+mn-lt"/>
              </a:rPr>
              <a:t> of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kidneys 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9711" y="2119110"/>
            <a:ext cx="10525969" cy="376321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400" dirty="0" err="1"/>
              <a:t>Excretion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ammonium</a:t>
            </a:r>
            <a:r>
              <a:rPr lang="cs-CZ" sz="2400" dirty="0"/>
              <a:t>, urea and </a:t>
            </a:r>
            <a:r>
              <a:rPr lang="cs-CZ" sz="2400" dirty="0" err="1"/>
              <a:t>creatinine</a:t>
            </a:r>
            <a:r>
              <a:rPr lang="cs-CZ" sz="2400" dirty="0"/>
              <a:t> (</a:t>
            </a:r>
            <a:r>
              <a:rPr lang="cs-CZ" sz="2400" dirty="0" err="1"/>
              <a:t>products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protein </a:t>
            </a:r>
            <a:r>
              <a:rPr lang="cs-CZ" sz="2400" dirty="0" err="1"/>
              <a:t>metabolism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Excretion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uric</a:t>
            </a:r>
            <a:r>
              <a:rPr lang="cs-CZ" sz="2400" dirty="0"/>
              <a:t> acid (</a:t>
            </a:r>
            <a:r>
              <a:rPr lang="cs-CZ" sz="2400" dirty="0" err="1"/>
              <a:t>products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nuclei</a:t>
            </a:r>
            <a:r>
              <a:rPr lang="cs-CZ" sz="2400" dirty="0"/>
              <a:t> </a:t>
            </a:r>
            <a:r>
              <a:rPr lang="cs-CZ" sz="2400" dirty="0" err="1"/>
              <a:t>acids</a:t>
            </a:r>
            <a:r>
              <a:rPr lang="cs-CZ" sz="2400" dirty="0"/>
              <a:t>)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Regulate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body fluid </a:t>
            </a:r>
            <a:r>
              <a:rPr lang="cs-CZ" sz="2400" dirty="0" err="1"/>
              <a:t>volume</a:t>
            </a:r>
            <a:r>
              <a:rPr lang="cs-CZ" sz="2400" dirty="0"/>
              <a:t> and </a:t>
            </a:r>
            <a:r>
              <a:rPr lang="cs-CZ" sz="2400" dirty="0" err="1"/>
              <a:t>concentration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minerales</a:t>
            </a:r>
            <a:endParaRPr lang="cs-CZ" sz="2400" dirty="0"/>
          </a:p>
          <a:p>
            <a:pPr lvl="1">
              <a:lnSpc>
                <a:spcPct val="100000"/>
              </a:lnSpc>
            </a:pPr>
            <a:r>
              <a:rPr lang="cs-CZ" sz="2200" dirty="0" err="1"/>
              <a:t>Sodium</a:t>
            </a:r>
            <a:r>
              <a:rPr lang="cs-CZ" sz="2200" dirty="0"/>
              <a:t>, </a:t>
            </a:r>
            <a:r>
              <a:rPr lang="cs-CZ" sz="2200" dirty="0" err="1"/>
              <a:t>Potasium</a:t>
            </a:r>
            <a:r>
              <a:rPr lang="cs-CZ" sz="2200" dirty="0"/>
              <a:t>, Chloride, </a:t>
            </a:r>
            <a:r>
              <a:rPr lang="cs-CZ" sz="2200" dirty="0" err="1"/>
              <a:t>Calcium</a:t>
            </a:r>
            <a:r>
              <a:rPr lang="cs-CZ" sz="2200" dirty="0"/>
              <a:t>, </a:t>
            </a:r>
            <a:r>
              <a:rPr lang="cs-CZ" sz="2200" dirty="0" err="1"/>
              <a:t>Phosphorus</a:t>
            </a:r>
            <a:r>
              <a:rPr lang="cs-CZ" sz="2200" dirty="0"/>
              <a:t>, Magnesium</a:t>
            </a:r>
          </a:p>
          <a:p>
            <a:pPr lvl="1">
              <a:lnSpc>
                <a:spcPct val="100000"/>
              </a:lnSpc>
            </a:pPr>
            <a:r>
              <a:rPr lang="cs-CZ" sz="2200" dirty="0" err="1"/>
              <a:t>Under</a:t>
            </a:r>
            <a:r>
              <a:rPr lang="cs-CZ" sz="2200" dirty="0"/>
              <a:t> </a:t>
            </a:r>
            <a:r>
              <a:rPr lang="cs-CZ" sz="2200" dirty="0" err="1"/>
              <a:t>control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many </a:t>
            </a:r>
            <a:r>
              <a:rPr lang="cs-CZ" sz="2200" dirty="0" err="1"/>
              <a:t>hormonal</a:t>
            </a:r>
            <a:r>
              <a:rPr lang="cs-CZ" sz="2200" dirty="0"/>
              <a:t> and </a:t>
            </a:r>
            <a:r>
              <a:rPr lang="cs-CZ" sz="2200" dirty="0" err="1"/>
              <a:t>haemodynamics</a:t>
            </a:r>
            <a:r>
              <a:rPr lang="cs-CZ" sz="2200" dirty="0"/>
              <a:t> </a:t>
            </a:r>
            <a:r>
              <a:rPr lang="cs-CZ" sz="2200" dirty="0" err="1"/>
              <a:t>signals</a:t>
            </a:r>
            <a:r>
              <a:rPr lang="cs-CZ" sz="2200" dirty="0"/>
              <a:t> (RAAS, ADH, </a:t>
            </a:r>
            <a:r>
              <a:rPr lang="cs-CZ" sz="2200" dirty="0" err="1"/>
              <a:t>volumoreceptors</a:t>
            </a:r>
            <a:r>
              <a:rPr lang="cs-CZ" sz="2200" dirty="0"/>
              <a:t>…)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Regulate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acid-base balance (HCO</a:t>
            </a:r>
            <a:r>
              <a:rPr lang="cs-CZ" sz="2400" baseline="-25000" dirty="0"/>
              <a:t>3</a:t>
            </a:r>
            <a:r>
              <a:rPr lang="cs-CZ" sz="2400" baseline="30000" dirty="0"/>
              <a:t>-</a:t>
            </a:r>
            <a:r>
              <a:rPr lang="cs-CZ" sz="2400" dirty="0"/>
              <a:t> , H</a:t>
            </a:r>
            <a:r>
              <a:rPr lang="cs-CZ" sz="2400" baseline="30000" dirty="0"/>
              <a:t>+</a:t>
            </a:r>
            <a:r>
              <a:rPr lang="cs-CZ" sz="2400" dirty="0"/>
              <a:t> 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kidneys</a:t>
            </a:r>
            <a:r>
              <a:rPr lang="cs-CZ" sz="2400" dirty="0"/>
              <a:t> are </a:t>
            </a:r>
            <a:r>
              <a:rPr lang="cs-CZ" sz="2400" dirty="0" err="1"/>
              <a:t>main</a:t>
            </a:r>
            <a:r>
              <a:rPr lang="cs-CZ" sz="2400" dirty="0"/>
              <a:t> source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some</a:t>
            </a:r>
            <a:r>
              <a:rPr lang="cs-CZ" sz="2400" dirty="0"/>
              <a:t> hormone (</a:t>
            </a:r>
            <a:r>
              <a:rPr lang="cs-CZ" sz="2400" dirty="0" err="1"/>
              <a:t>volume</a:t>
            </a:r>
            <a:r>
              <a:rPr lang="cs-CZ" sz="2400" dirty="0"/>
              <a:t> and </a:t>
            </a: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effect</a:t>
            </a:r>
            <a:r>
              <a:rPr lang="cs-CZ" sz="2400" dirty="0"/>
              <a:t>)</a:t>
            </a:r>
          </a:p>
          <a:p>
            <a:pPr lvl="1">
              <a:lnSpc>
                <a:spcPct val="100000"/>
              </a:lnSpc>
            </a:pPr>
            <a:r>
              <a:rPr lang="cs-CZ" sz="2200" dirty="0"/>
              <a:t>Renin, erytropoetin, </a:t>
            </a:r>
            <a:r>
              <a:rPr lang="cs-CZ" sz="2200" dirty="0" err="1"/>
              <a:t>calcitriol</a:t>
            </a:r>
            <a:r>
              <a:rPr lang="cs-CZ" sz="2200" dirty="0"/>
              <a:t> – vit D3</a:t>
            </a:r>
          </a:p>
        </p:txBody>
      </p:sp>
    </p:spTree>
    <p:extLst>
      <p:ext uri="{BB962C8B-B14F-4D97-AF65-F5344CB8AC3E}">
        <p14:creationId xmlns:p14="http://schemas.microsoft.com/office/powerpoint/2010/main" val="400510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Signs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renal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disease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7645" y="2185099"/>
            <a:ext cx="5392132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/>
              <a:t>Early </a:t>
            </a:r>
            <a:r>
              <a:rPr lang="cs-CZ" sz="2400" b="1" u="sng" dirty="0" err="1"/>
              <a:t>signs</a:t>
            </a:r>
            <a:r>
              <a:rPr lang="cs-CZ" sz="2400" b="1" u="sng" dirty="0"/>
              <a:t>:</a:t>
            </a:r>
          </a:p>
          <a:p>
            <a:endParaRPr lang="cs-CZ" sz="2400" b="1" u="sng" dirty="0"/>
          </a:p>
          <a:p>
            <a:pPr marL="240030" indent="-240030"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Albuminuria</a:t>
            </a:r>
            <a:r>
              <a:rPr lang="cs-CZ" altLang="cs-CZ" sz="2400" dirty="0">
                <a:solidFill>
                  <a:schemeClr val="tx1"/>
                </a:solidFill>
              </a:rPr>
              <a:t>:		</a:t>
            </a:r>
            <a:r>
              <a:rPr lang="cs-CZ" altLang="cs-CZ" sz="2400" b="1" dirty="0">
                <a:solidFill>
                  <a:schemeClr val="tx1"/>
                </a:solidFill>
              </a:rPr>
              <a:t>≥ 30 mg/24h</a:t>
            </a:r>
            <a:r>
              <a:rPr lang="cs-CZ" altLang="cs-CZ" sz="2400" dirty="0">
                <a:solidFill>
                  <a:schemeClr val="tx1"/>
                </a:solidFill>
              </a:rPr>
              <a:t>    </a:t>
            </a:r>
            <a:r>
              <a:rPr lang="cs-CZ" altLang="cs-CZ" sz="2400" b="1" dirty="0">
                <a:solidFill>
                  <a:schemeClr val="tx1"/>
                </a:solidFill>
              </a:rPr>
              <a:t>A2</a:t>
            </a:r>
          </a:p>
          <a:p>
            <a:pPr marL="240030" indent="-240030"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or</a:t>
            </a:r>
            <a:r>
              <a:rPr lang="cs-CZ" altLang="cs-CZ" sz="2400" dirty="0">
                <a:solidFill>
                  <a:schemeClr val="tx1"/>
                </a:solidFill>
              </a:rPr>
              <a:t> albumin/</a:t>
            </a:r>
            <a:r>
              <a:rPr lang="cs-CZ" altLang="cs-CZ" sz="2400" dirty="0" err="1">
                <a:solidFill>
                  <a:schemeClr val="tx1"/>
                </a:solidFill>
              </a:rPr>
              <a:t>creatinine</a:t>
            </a:r>
            <a:r>
              <a:rPr lang="cs-CZ" altLang="cs-CZ" sz="2400" dirty="0">
                <a:solidFill>
                  <a:schemeClr val="tx1"/>
                </a:solidFill>
              </a:rPr>
              <a:t> ratio </a:t>
            </a:r>
            <a:r>
              <a:rPr lang="cs-CZ" altLang="cs-CZ" sz="2400" b="1" dirty="0">
                <a:solidFill>
                  <a:schemeClr val="tx1"/>
                </a:solidFill>
              </a:rPr>
              <a:t>≥ 3,0</a:t>
            </a:r>
            <a:r>
              <a:rPr lang="cs-CZ" altLang="cs-CZ" sz="2400" dirty="0">
                <a:solidFill>
                  <a:schemeClr val="tx1"/>
                </a:solidFill>
              </a:rPr>
              <a:t> mg/</a:t>
            </a:r>
            <a:r>
              <a:rPr lang="cs-CZ" altLang="cs-CZ" sz="2400" dirty="0" err="1">
                <a:solidFill>
                  <a:schemeClr val="tx1"/>
                </a:solidFill>
              </a:rPr>
              <a:t>mmol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   </a:t>
            </a:r>
          </a:p>
          <a:p>
            <a:pPr marL="240030" indent="-240030">
              <a:buFontTx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marL="240030" indent="-240030"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Mild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decrease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of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eGFR</a:t>
            </a:r>
            <a:r>
              <a:rPr lang="cs-CZ" altLang="cs-CZ" sz="2400" dirty="0">
                <a:solidFill>
                  <a:schemeClr val="tx1"/>
                </a:solidFill>
              </a:rPr>
              <a:t>:   </a:t>
            </a:r>
            <a:r>
              <a:rPr lang="cs-CZ" altLang="cs-CZ" sz="2400" b="1" dirty="0">
                <a:solidFill>
                  <a:schemeClr val="tx1"/>
                </a:solidFill>
              </a:rPr>
              <a:t>CKD G2 and G3a</a:t>
            </a: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246200" y="2185099"/>
            <a:ext cx="565985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b="1" u="sng" dirty="0" err="1"/>
              <a:t>Advanced</a:t>
            </a:r>
            <a:r>
              <a:rPr lang="cs-CZ" sz="2400" b="1" u="sng" dirty="0"/>
              <a:t> </a:t>
            </a:r>
            <a:r>
              <a:rPr lang="cs-CZ" sz="2400" b="1" u="sng" dirty="0" err="1"/>
              <a:t>signs</a:t>
            </a:r>
            <a:r>
              <a:rPr lang="cs-CZ" sz="2400" b="1" u="sng" dirty="0"/>
              <a:t>:</a:t>
            </a:r>
          </a:p>
          <a:p>
            <a:endParaRPr lang="cs-CZ" sz="2400" b="1" u="sng" dirty="0"/>
          </a:p>
          <a:p>
            <a:pPr marL="240030" indent="-240030">
              <a:spcBef>
                <a:spcPct val="50000"/>
              </a:spcBef>
              <a:buClr>
                <a:srgbClr val="0674C2"/>
              </a:buClr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Proteinuria</a:t>
            </a:r>
            <a:r>
              <a:rPr lang="cs-CZ" altLang="cs-CZ" sz="2400" dirty="0">
                <a:solidFill>
                  <a:schemeClr val="tx1"/>
                </a:solidFill>
              </a:rPr>
              <a:t>:		</a:t>
            </a:r>
            <a:r>
              <a:rPr lang="cs-CZ" altLang="cs-CZ" sz="2400" b="1" dirty="0">
                <a:solidFill>
                  <a:schemeClr val="tx1"/>
                </a:solidFill>
              </a:rPr>
              <a:t>≥ 300 mg/24h   </a:t>
            </a:r>
            <a:r>
              <a:rPr lang="cs-CZ" altLang="cs-CZ" sz="2400" dirty="0">
                <a:solidFill>
                  <a:schemeClr val="tx1"/>
                </a:solidFill>
              </a:rPr>
              <a:t>  </a:t>
            </a:r>
            <a:r>
              <a:rPr lang="cs-CZ" altLang="cs-CZ" sz="2400" b="1" dirty="0">
                <a:solidFill>
                  <a:schemeClr val="tx1"/>
                </a:solidFill>
              </a:rPr>
              <a:t>A3</a:t>
            </a:r>
            <a:r>
              <a:rPr lang="cs-CZ" altLang="cs-CZ" sz="2400" dirty="0">
                <a:solidFill>
                  <a:schemeClr val="tx1"/>
                </a:solidFill>
              </a:rPr>
              <a:t>	 </a:t>
            </a:r>
          </a:p>
          <a:p>
            <a:pPr marL="240030" indent="-240030">
              <a:spcBef>
                <a:spcPct val="50000"/>
              </a:spcBef>
              <a:buClr>
                <a:srgbClr val="0674C2"/>
              </a:buClr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Oliguria</a:t>
            </a:r>
            <a:r>
              <a:rPr lang="cs-CZ" altLang="cs-CZ" sz="2400" dirty="0">
                <a:solidFill>
                  <a:schemeClr val="tx1"/>
                </a:solidFill>
              </a:rPr>
              <a:t> and </a:t>
            </a:r>
            <a:r>
              <a:rPr lang="cs-CZ" altLang="cs-CZ" sz="2400" dirty="0" err="1">
                <a:solidFill>
                  <a:schemeClr val="tx1"/>
                </a:solidFill>
              </a:rPr>
              <a:t>elevated</a:t>
            </a:r>
            <a:r>
              <a:rPr lang="cs-CZ" altLang="cs-CZ" sz="2400" dirty="0">
                <a:solidFill>
                  <a:schemeClr val="tx1"/>
                </a:solidFill>
              </a:rPr>
              <a:t> plasma </a:t>
            </a:r>
            <a:r>
              <a:rPr lang="cs-CZ" altLang="cs-CZ" sz="2400" dirty="0" err="1">
                <a:solidFill>
                  <a:schemeClr val="tx1"/>
                </a:solidFill>
              </a:rPr>
              <a:t>creatinine</a:t>
            </a:r>
            <a:r>
              <a:rPr lang="cs-CZ" altLang="cs-CZ" sz="2400" dirty="0">
                <a:solidFill>
                  <a:schemeClr val="tx1"/>
                </a:solidFill>
              </a:rPr>
              <a:t> 	</a:t>
            </a:r>
          </a:p>
          <a:p>
            <a:pPr marL="240030" indent="-240030">
              <a:spcBef>
                <a:spcPct val="50000"/>
              </a:spcBef>
              <a:buClr>
                <a:srgbClr val="0674C2"/>
              </a:buClr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Hypalbuminemia</a:t>
            </a:r>
            <a:r>
              <a:rPr lang="cs-CZ" altLang="cs-CZ" sz="2400" dirty="0">
                <a:solidFill>
                  <a:schemeClr val="tx1"/>
                </a:solidFill>
              </a:rPr>
              <a:t>	</a:t>
            </a:r>
            <a:r>
              <a:rPr lang="cs-CZ" altLang="cs-CZ" sz="2400" b="1" dirty="0">
                <a:solidFill>
                  <a:schemeClr val="tx1"/>
                </a:solidFill>
              </a:rPr>
              <a:t>˂ 35 g/l   </a:t>
            </a:r>
          </a:p>
          <a:p>
            <a:pPr marL="240030" indent="-240030">
              <a:spcBef>
                <a:spcPct val="50000"/>
              </a:spcBef>
              <a:buClr>
                <a:srgbClr val="0674C2"/>
              </a:buClr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Edema</a:t>
            </a:r>
            <a:endParaRPr lang="cs-CZ" altLang="cs-CZ" sz="2400" dirty="0">
              <a:solidFill>
                <a:schemeClr val="tx1"/>
              </a:solidFill>
            </a:endParaRPr>
          </a:p>
          <a:p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6998" y="5844276"/>
            <a:ext cx="1139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Oliguria</a:t>
            </a:r>
            <a:r>
              <a:rPr lang="cs-CZ" sz="2400" dirty="0"/>
              <a:t> ˂ 500ml/24h urine                                   </a:t>
            </a:r>
            <a:r>
              <a:rPr lang="cs-CZ" sz="2400" dirty="0" err="1"/>
              <a:t>Anuria</a:t>
            </a:r>
            <a:r>
              <a:rPr lang="cs-CZ" sz="2400" dirty="0"/>
              <a:t>: 0-100ml/24h urine </a:t>
            </a:r>
          </a:p>
        </p:txBody>
      </p:sp>
    </p:spTree>
    <p:extLst>
      <p:ext uri="{BB962C8B-B14F-4D97-AF65-F5344CB8AC3E}">
        <p14:creationId xmlns:p14="http://schemas.microsoft.com/office/powerpoint/2010/main" val="222199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18" y="255607"/>
            <a:ext cx="10582531" cy="1371715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Investigation</a:t>
            </a:r>
            <a:r>
              <a:rPr lang="cs-CZ" sz="4400" dirty="0"/>
              <a:t> </a:t>
            </a:r>
            <a:r>
              <a:rPr lang="cs-CZ" sz="4400" dirty="0" err="1">
                <a:latin typeface="+mn-lt"/>
              </a:rPr>
              <a:t>of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renal</a:t>
            </a:r>
            <a:r>
              <a:rPr lang="cs-CZ" sz="4400" dirty="0">
                <a:latin typeface="+mn-lt"/>
              </a:rPr>
              <a:t> and </a:t>
            </a:r>
            <a:r>
              <a:rPr lang="cs-CZ" sz="4400" dirty="0" err="1">
                <a:latin typeface="+mn-lt"/>
              </a:rPr>
              <a:t>urinary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tract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disease</a:t>
            </a:r>
            <a:endParaRPr lang="cs-CZ" sz="44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4468" y="2030278"/>
            <a:ext cx="11592732" cy="40760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dirty="0" err="1"/>
              <a:t>Personal</a:t>
            </a:r>
            <a:r>
              <a:rPr lang="cs-CZ" sz="2800" dirty="0"/>
              <a:t> </a:t>
            </a:r>
            <a:r>
              <a:rPr lang="cs-CZ" sz="2800" dirty="0" err="1"/>
              <a:t>history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Physical</a:t>
            </a:r>
            <a:r>
              <a:rPr lang="cs-CZ" sz="2800" dirty="0"/>
              <a:t> </a:t>
            </a:r>
            <a:r>
              <a:rPr lang="cs-CZ" sz="2800" dirty="0" err="1"/>
              <a:t>examination</a:t>
            </a:r>
            <a:endParaRPr lang="cs-CZ" sz="2800" dirty="0"/>
          </a:p>
          <a:p>
            <a:r>
              <a:rPr lang="cs-CZ" sz="2800" dirty="0" err="1"/>
              <a:t>Laboratory</a:t>
            </a:r>
            <a:r>
              <a:rPr lang="cs-CZ" sz="2800" dirty="0"/>
              <a:t> </a:t>
            </a:r>
            <a:r>
              <a:rPr lang="cs-CZ" sz="2800" dirty="0" err="1"/>
              <a:t>work</a:t>
            </a:r>
            <a:r>
              <a:rPr lang="cs-CZ" sz="2800" dirty="0"/>
              <a:t> up (</a:t>
            </a:r>
            <a:r>
              <a:rPr lang="cs-CZ" sz="2800" dirty="0" err="1"/>
              <a:t>creatinine</a:t>
            </a:r>
            <a:r>
              <a:rPr lang="cs-CZ" sz="2800" dirty="0"/>
              <a:t>, </a:t>
            </a:r>
            <a:r>
              <a:rPr lang="cs-CZ" sz="2800" dirty="0" err="1"/>
              <a:t>eGFR</a:t>
            </a:r>
            <a:r>
              <a:rPr lang="cs-CZ" sz="2800" dirty="0"/>
              <a:t>, </a:t>
            </a:r>
            <a:r>
              <a:rPr lang="cs-CZ" sz="2800" dirty="0" err="1"/>
              <a:t>potasium</a:t>
            </a:r>
            <a:r>
              <a:rPr lang="cs-CZ" sz="2800" dirty="0"/>
              <a:t>, albumin, imunology)</a:t>
            </a:r>
          </a:p>
          <a:p>
            <a:r>
              <a:rPr lang="cs-CZ" sz="2800" dirty="0" err="1"/>
              <a:t>Noninvasive</a:t>
            </a:r>
            <a:r>
              <a:rPr lang="cs-CZ" sz="2800" dirty="0"/>
              <a:t> </a:t>
            </a:r>
            <a:r>
              <a:rPr lang="cs-CZ" sz="2800" dirty="0" err="1"/>
              <a:t>imaging</a:t>
            </a:r>
            <a:r>
              <a:rPr lang="cs-CZ" sz="2800" dirty="0"/>
              <a:t> </a:t>
            </a:r>
            <a:r>
              <a:rPr lang="cs-CZ" sz="2800" dirty="0" err="1"/>
              <a:t>techniques</a:t>
            </a:r>
            <a:r>
              <a:rPr lang="cs-CZ" sz="2800" dirty="0"/>
              <a:t> (</a:t>
            </a:r>
            <a:r>
              <a:rPr lang="cs-CZ" sz="2800" dirty="0" err="1"/>
              <a:t>ultrasound</a:t>
            </a:r>
            <a:r>
              <a:rPr lang="cs-CZ" sz="2800" dirty="0"/>
              <a:t>, IVU, </a:t>
            </a:r>
            <a:r>
              <a:rPr lang="cs-CZ" sz="2800" dirty="0" err="1"/>
              <a:t>pyelography</a:t>
            </a:r>
            <a:r>
              <a:rPr lang="cs-CZ" sz="2800" dirty="0"/>
              <a:t>, CT, MRI, </a:t>
            </a:r>
            <a:r>
              <a:rPr lang="cs-CZ" sz="2800" dirty="0" err="1"/>
              <a:t>radionuclide</a:t>
            </a:r>
            <a:r>
              <a:rPr lang="cs-CZ" sz="2800" dirty="0"/>
              <a:t>)</a:t>
            </a:r>
          </a:p>
          <a:p>
            <a:r>
              <a:rPr lang="cs-CZ" sz="2800" dirty="0" err="1"/>
              <a:t>Invasive</a:t>
            </a:r>
            <a:r>
              <a:rPr lang="cs-CZ" sz="2800" dirty="0"/>
              <a:t> </a:t>
            </a:r>
            <a:r>
              <a:rPr lang="cs-CZ" sz="2800" dirty="0" err="1"/>
              <a:t>techniques</a:t>
            </a:r>
            <a:r>
              <a:rPr lang="cs-CZ" sz="2800" dirty="0"/>
              <a:t> (</a:t>
            </a:r>
            <a:r>
              <a:rPr lang="cs-CZ" sz="2800" dirty="0" err="1"/>
              <a:t>cystoscopy</a:t>
            </a:r>
            <a:r>
              <a:rPr lang="cs-CZ" sz="2800" dirty="0"/>
              <a:t>, </a:t>
            </a:r>
            <a:r>
              <a:rPr lang="cs-CZ" sz="2800" dirty="0" err="1"/>
              <a:t>pelvi-ureteroscopy</a:t>
            </a:r>
            <a:r>
              <a:rPr lang="cs-CZ" sz="2800" dirty="0"/>
              <a:t>, </a:t>
            </a:r>
            <a:r>
              <a:rPr lang="cs-CZ" sz="2800" dirty="0" err="1"/>
              <a:t>angiography</a:t>
            </a:r>
            <a:r>
              <a:rPr lang="cs-CZ" sz="2800" dirty="0"/>
              <a:t>, </a:t>
            </a:r>
            <a:r>
              <a:rPr lang="cs-CZ" sz="2800" dirty="0" err="1"/>
              <a:t>renal</a:t>
            </a:r>
            <a:r>
              <a:rPr lang="cs-CZ" sz="2800" dirty="0"/>
              <a:t> </a:t>
            </a:r>
            <a:r>
              <a:rPr lang="cs-CZ" sz="2800" dirty="0" err="1"/>
              <a:t>biopsy</a:t>
            </a:r>
            <a:r>
              <a:rPr lang="cs-CZ" sz="2800" dirty="0"/>
              <a:t>) </a:t>
            </a:r>
          </a:p>
          <a:p>
            <a:r>
              <a:rPr lang="cs-CZ" sz="2800" dirty="0" err="1"/>
              <a:t>Urinanalysis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7871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16" y="235936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900" dirty="0" err="1">
                <a:latin typeface="+mn-lt"/>
              </a:rPr>
              <a:t>Physical</a:t>
            </a:r>
            <a:r>
              <a:rPr lang="cs-CZ" sz="4900" dirty="0">
                <a:latin typeface="+mn-lt"/>
              </a:rPr>
              <a:t> </a:t>
            </a:r>
            <a:r>
              <a:rPr lang="cs-CZ" sz="4900" dirty="0" err="1">
                <a:latin typeface="+mn-lt"/>
              </a:rPr>
              <a:t>examination</a:t>
            </a:r>
            <a:endParaRPr lang="cs-CZ" sz="49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3951" y="1967357"/>
            <a:ext cx="5149265" cy="39243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dirty="0" err="1"/>
              <a:t>Palpation</a:t>
            </a:r>
            <a:r>
              <a:rPr lang="cs-CZ" sz="3600" dirty="0"/>
              <a:t>:</a:t>
            </a:r>
          </a:p>
          <a:p>
            <a:endParaRPr lang="cs-CZ" sz="1000" dirty="0"/>
          </a:p>
          <a:p>
            <a:r>
              <a:rPr lang="cs-CZ" sz="3600" dirty="0" err="1"/>
              <a:t>Bimanual</a:t>
            </a:r>
            <a:r>
              <a:rPr lang="cs-CZ" sz="3600" dirty="0"/>
              <a:t> </a:t>
            </a:r>
            <a:r>
              <a:rPr lang="cs-CZ" sz="3600" dirty="0" err="1"/>
              <a:t>palpation</a:t>
            </a:r>
            <a:endParaRPr lang="cs-CZ" sz="3600" dirty="0"/>
          </a:p>
          <a:p>
            <a:r>
              <a:rPr lang="cs-CZ" sz="3600" dirty="0"/>
              <a:t>(</a:t>
            </a:r>
            <a:r>
              <a:rPr lang="cs-CZ" sz="3600" dirty="0" err="1"/>
              <a:t>Israeli's</a:t>
            </a:r>
            <a:r>
              <a:rPr lang="cs-CZ" sz="3600" dirty="0"/>
              <a:t> </a:t>
            </a:r>
            <a:r>
              <a:rPr lang="cs-CZ" sz="3600" dirty="0" err="1"/>
              <a:t>touch</a:t>
            </a:r>
            <a:r>
              <a:rPr lang="cs-CZ" sz="3600" dirty="0"/>
              <a:t>)</a:t>
            </a:r>
          </a:p>
          <a:p>
            <a:endParaRPr lang="cs-CZ" sz="1000" dirty="0"/>
          </a:p>
          <a:p>
            <a:r>
              <a:rPr lang="cs-CZ" sz="3600" dirty="0"/>
              <a:t>H</a:t>
            </a:r>
            <a:r>
              <a:rPr lang="en-US" sz="3600" dirty="0" err="1"/>
              <a:t>ealthy</a:t>
            </a:r>
            <a:r>
              <a:rPr lang="en-US" sz="3600" dirty="0"/>
              <a:t> kidney is</a:t>
            </a:r>
            <a:r>
              <a:rPr lang="cs-CZ" sz="3600" dirty="0"/>
              <a:t> not</a:t>
            </a:r>
            <a:r>
              <a:rPr lang="en-US" sz="3600" dirty="0"/>
              <a:t> palpable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3" y="0"/>
            <a:ext cx="6564198" cy="6344239"/>
          </a:xfrm>
        </p:spPr>
      </p:pic>
    </p:spTree>
    <p:extLst>
      <p:ext uri="{BB962C8B-B14F-4D97-AF65-F5344CB8AC3E}">
        <p14:creationId xmlns:p14="http://schemas.microsoft.com/office/powerpoint/2010/main" val="330030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243" y="243462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Physical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examination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4243" y="2145052"/>
            <a:ext cx="5029200" cy="38292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 </a:t>
            </a:r>
            <a:r>
              <a:rPr lang="cs-CZ" sz="4000" dirty="0" err="1"/>
              <a:t>Palpation</a:t>
            </a:r>
            <a:r>
              <a:rPr lang="cs-CZ" sz="4000" dirty="0"/>
              <a:t>:</a:t>
            </a:r>
          </a:p>
          <a:p>
            <a:endParaRPr lang="cs-CZ" sz="1000" dirty="0"/>
          </a:p>
          <a:p>
            <a:r>
              <a:rPr lang="cs-CZ" sz="4000" dirty="0" err="1"/>
              <a:t>Ureteral</a:t>
            </a:r>
            <a:r>
              <a:rPr lang="cs-CZ" sz="4000" dirty="0"/>
              <a:t> </a:t>
            </a:r>
            <a:r>
              <a:rPr lang="cs-CZ" sz="4000" dirty="0" err="1"/>
              <a:t>points</a:t>
            </a:r>
            <a:endParaRPr lang="cs-CZ" sz="4000" dirty="0"/>
          </a:p>
          <a:p>
            <a:endParaRPr lang="cs-CZ" sz="1000" dirty="0"/>
          </a:p>
          <a:p>
            <a:r>
              <a:rPr lang="cs-CZ" sz="4000" dirty="0" err="1"/>
              <a:t>Pain</a:t>
            </a:r>
            <a:r>
              <a:rPr lang="en-US" sz="4000" dirty="0"/>
              <a:t> during renal colic</a:t>
            </a:r>
            <a:endParaRPr lang="cs-CZ" sz="4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04" y="0"/>
            <a:ext cx="6422796" cy="6363093"/>
          </a:xfrm>
        </p:spPr>
      </p:pic>
    </p:spTree>
    <p:extLst>
      <p:ext uri="{BB962C8B-B14F-4D97-AF65-F5344CB8AC3E}">
        <p14:creationId xmlns:p14="http://schemas.microsoft.com/office/powerpoint/2010/main" val="303218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111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400" dirty="0" err="1">
                <a:latin typeface="+mn-lt"/>
              </a:rPr>
              <a:t>Physical</a:t>
            </a:r>
            <a:r>
              <a:rPr lang="cs-CZ" sz="4400" dirty="0">
                <a:latin typeface="+mn-lt"/>
              </a:rPr>
              <a:t> </a:t>
            </a:r>
            <a:r>
              <a:rPr lang="cs-CZ" sz="4400" dirty="0" err="1">
                <a:latin typeface="+mn-lt"/>
              </a:rPr>
              <a:t>examination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5111" y="2137965"/>
            <a:ext cx="493776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4000" dirty="0" err="1"/>
              <a:t>Percussion</a:t>
            </a:r>
            <a:r>
              <a:rPr lang="cs-CZ" sz="4000" dirty="0"/>
              <a:t>:</a:t>
            </a:r>
          </a:p>
          <a:p>
            <a:endParaRPr lang="cs-CZ" sz="1000" dirty="0"/>
          </a:p>
          <a:p>
            <a:r>
              <a:rPr lang="cs-CZ" sz="4000" dirty="0" err="1"/>
              <a:t>Tapottement</a:t>
            </a:r>
            <a:endParaRPr lang="cs-CZ" sz="4000" dirty="0"/>
          </a:p>
          <a:p>
            <a:endParaRPr lang="cs-CZ" sz="1000" dirty="0"/>
          </a:p>
          <a:p>
            <a:r>
              <a:rPr lang="cs-CZ" sz="4000" dirty="0" err="1"/>
              <a:t>Pain</a:t>
            </a:r>
            <a:r>
              <a:rPr lang="cs-CZ" sz="4000" dirty="0"/>
              <a:t> in </a:t>
            </a:r>
            <a:r>
              <a:rPr lang="cs-CZ" sz="4000" dirty="0" err="1"/>
              <a:t>inflammation</a:t>
            </a:r>
            <a:endParaRPr lang="cs-CZ" sz="4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86" y="0"/>
            <a:ext cx="6394514" cy="6334811"/>
          </a:xfrm>
        </p:spPr>
      </p:pic>
    </p:spTree>
    <p:extLst>
      <p:ext uri="{BB962C8B-B14F-4D97-AF65-F5344CB8AC3E}">
        <p14:creationId xmlns:p14="http://schemas.microsoft.com/office/powerpoint/2010/main" val="1541324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8131</TotalTime>
  <Words>1432</Words>
  <Application>Microsoft Office PowerPoint</Application>
  <PresentationFormat>Širokoúhlá obrazovka</PresentationFormat>
  <Paragraphs>338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Symbol</vt:lpstr>
      <vt:lpstr>Retrospektiva</vt:lpstr>
      <vt:lpstr>Urinary syndromes</vt:lpstr>
      <vt:lpstr>Introduction</vt:lpstr>
      <vt:lpstr>Prezentace aplikace PowerPoint</vt:lpstr>
      <vt:lpstr>Functions of the kidneys </vt:lpstr>
      <vt:lpstr>Signs of renal disease</vt:lpstr>
      <vt:lpstr>Investigation of renal and urinary tract disease</vt:lpstr>
      <vt:lpstr>      Physical examination</vt:lpstr>
      <vt:lpstr>Physical examination</vt:lpstr>
      <vt:lpstr>Physical examination</vt:lpstr>
      <vt:lpstr>Some imaging techniques </vt:lpstr>
      <vt:lpstr>Some imaging techniques </vt:lpstr>
      <vt:lpstr>Some imaging techniques </vt:lpstr>
      <vt:lpstr>Renal biopsy</vt:lpstr>
      <vt:lpstr>Differential diagnosis of acute kidney injury (AKI)</vt:lpstr>
      <vt:lpstr>Differential diagnosis of chronic kidney disease (CKD)</vt:lpstr>
      <vt:lpstr> Urine examination</vt:lpstr>
      <vt:lpstr>Urine examination</vt:lpstr>
      <vt:lpstr>Microbiological examination of urine</vt:lpstr>
      <vt:lpstr>Syndromes</vt:lpstr>
      <vt:lpstr>Leukocyturia</vt:lpstr>
      <vt:lpstr>Proteinuria</vt:lpstr>
      <vt:lpstr>Differential dg of proteinuria</vt:lpstr>
      <vt:lpstr>Hematuria </vt:lpstr>
      <vt:lpstr>Hematuria</vt:lpstr>
      <vt:lpstr>Differential dg of hematuria</vt:lpstr>
      <vt:lpstr>Urinary syndromes</vt:lpstr>
      <vt:lpstr>1. Small isolated proteinuria</vt:lpstr>
      <vt:lpstr>2. Small isolated hematuria</vt:lpstr>
      <vt:lpstr>3. Big isolated selective proteinuria</vt:lpstr>
      <vt:lpstr>4. Big non-selective proteinuria  </vt:lpstr>
      <vt:lpstr>5. Proportional proteinuria and hematuria  </vt:lpstr>
      <vt:lpstr>6. Macroscopic hematuria  </vt:lpstr>
      <vt:lpstr>Clinical syndromes</vt:lpstr>
      <vt:lpstr>Clinical syndromes</vt:lpstr>
      <vt:lpstr>Clinical conclusions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Ledviny I</dc:title>
  <dc:creator>Ivan Řiháček</dc:creator>
  <cp:lastModifiedBy>FNuSA</cp:lastModifiedBy>
  <cp:revision>106</cp:revision>
  <dcterms:created xsi:type="dcterms:W3CDTF">2019-02-08T13:48:38Z</dcterms:created>
  <dcterms:modified xsi:type="dcterms:W3CDTF">2020-03-24T07:17:35Z</dcterms:modified>
</cp:coreProperties>
</file>