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74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58" r:id="rId17"/>
    <p:sldId id="272" r:id="rId18"/>
    <p:sldId id="273" r:id="rId19"/>
    <p:sldId id="274" r:id="rId20"/>
    <p:sldId id="275" r:id="rId21"/>
    <p:sldId id="276" r:id="rId22"/>
    <p:sldId id="280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44" autoAdjust="0"/>
    <p:restoredTop sz="94660"/>
  </p:normalViewPr>
  <p:slideViewPr>
    <p:cSldViewPr snapToGrid="0">
      <p:cViewPr varScale="1">
        <p:scale>
          <a:sx n="70" d="100"/>
          <a:sy n="70" d="100"/>
        </p:scale>
        <p:origin x="67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816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363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336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397064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2557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9/18/2016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6569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9/18/2016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8743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7294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5155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09600" y="244476"/>
            <a:ext cx="11184467" cy="58515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1117601" y="6245225"/>
            <a:ext cx="2535767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5720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9249834" y="6245225"/>
            <a:ext cx="2535767" cy="476250"/>
          </a:xfrm>
        </p:spPr>
        <p:txBody>
          <a:bodyPr/>
          <a:lstStyle>
            <a:lvl1pPr>
              <a:defRPr/>
            </a:lvl1pPr>
          </a:lstStyle>
          <a:p>
            <a:fld id="{0CB5442E-DD4C-4CD0-AD9C-36AAB0ADA5C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637558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44476"/>
            <a:ext cx="11180233" cy="14319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117601" y="1905000"/>
            <a:ext cx="5236633" cy="41910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557434" y="1905000"/>
            <a:ext cx="5236633" cy="20193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557434" y="4076700"/>
            <a:ext cx="5236633" cy="20193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1117601" y="6245225"/>
            <a:ext cx="2535767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45720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9249834" y="6245225"/>
            <a:ext cx="2535767" cy="476250"/>
          </a:xfrm>
        </p:spPr>
        <p:txBody>
          <a:bodyPr/>
          <a:lstStyle>
            <a:lvl1pPr>
              <a:defRPr/>
            </a:lvl1pPr>
          </a:lstStyle>
          <a:p>
            <a:fld id="{74C3391B-63C0-4BC4-BC53-C4AFC041C03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75197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9090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35FA7A67-ADB3-43A0-B169-ECF8472C9BD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02762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430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52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9/18/2016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12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9/18/2016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903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9/18/2016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284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9/18/2016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760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847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9/18/2016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6388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78" r:id="rId4"/>
    <p:sldLayoutId id="2147483979" r:id="rId5"/>
    <p:sldLayoutId id="2147483980" r:id="rId6"/>
    <p:sldLayoutId id="2147483981" r:id="rId7"/>
    <p:sldLayoutId id="2147483982" r:id="rId8"/>
    <p:sldLayoutId id="2147483983" r:id="rId9"/>
    <p:sldLayoutId id="2147483984" r:id="rId10"/>
    <p:sldLayoutId id="2147483985" r:id="rId11"/>
    <p:sldLayoutId id="2147483986" r:id="rId12"/>
    <p:sldLayoutId id="2147483987" r:id="rId13"/>
    <p:sldLayoutId id="2147483988" r:id="rId14"/>
    <p:sldLayoutId id="2147483989" r:id="rId15"/>
    <p:sldLayoutId id="2147483990" r:id="rId16"/>
    <p:sldLayoutId id="2147483991" r:id="rId17"/>
    <p:sldLayoutId id="2147483992" r:id="rId18"/>
    <p:sldLayoutId id="2147483993" r:id="rId19"/>
    <p:sldLayoutId id="2147483994" r:id="rId20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google.cz/url?sa=i&amp;rct=j&amp;q=&amp;esrc=s&amp;source=images&amp;cd=&amp;cad=rja&amp;uact=8&amp;docid=7v47ltbjWyVZrM&amp;tbnid=jiEnC06ZLZHLIM:&amp;ved=0CAUQjRw&amp;url=http://digitaljournal.com/image/53232&amp;ei=jwpYU_KtO4bVsgaKhYHQAQ&amp;bvm=bv.65177938,d.Yms&amp;psig=AFQjCNF6oKp7Hrpur6lDd8m7Jz-mUg1H7w&amp;ust=1398365162677202" TargetMode="Externa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hyperlink" Target="http://www.google.cz/url?sa=i&amp;rct=j&amp;q=&amp;esrc=s&amp;source=images&amp;cd=&amp;cad=rja&amp;uact=8&amp;ved=0CAcQjRw&amp;url=http://www.webmd.com/cancer/nasopharyngeal-cancer&amp;ei=eXPzVN_kKcjLOs2UgMAI&amp;psig=AFQjCNFBOz6EafrTFDKLhesQQmCmXfyLyg&amp;ust=1425327292795886" TargetMode="External"/><Relationship Id="rId4" Type="http://schemas.openxmlformats.org/officeDocument/2006/relationships/hyperlink" Target="http://www.google.cz/url?sa=i&amp;rct=j&amp;q=&amp;esrc=s&amp;source=images&amp;cd=&amp;cad=rja&amp;uact=8&amp;ved=0CAcQjRw&amp;url=http://www.webmd.com/cancer/nasopharyngeal-cancer&amp;ei=SXPzVIeNBoL6PMDmgPAL&amp;bvm=bv.87269000,d.d2s&amp;psig=AFQjCNFBOz6EafrTFDKLhesQQmCmXfyLyg&amp;ust=1425327292795886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z/url?sa=i&amp;rct=j&amp;q=&amp;esrc=s&amp;source=images&amp;cd=&amp;cad=rja&amp;uact=8&amp;ved=0CAcQjRw&amp;url=http://www.webmd.com/cancer/nasopharyngeal-cancer&amp;ei=eXPzVN_kKcjLOs2UgMAI&amp;psig=AFQjCNFBOz6EafrTFDKLhesQQmCmXfyLyg&amp;ust=1425327292795886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www.google.cz/url?sa=i&amp;rct=j&amp;q=&amp;esrc=s&amp;source=images&amp;cd=&amp;cad=rja&amp;uact=8&amp;docid=jlgauXccCFDqrM&amp;tbnid=-zbwc6DB_XBX9M:&amp;ved=0CAUQjRw&amp;url=http://www.demografie.info/?cz_detail_clanku%26artclID%3D182&amp;ei=8PhXU_uZLcvFtAbIg4CQDg&amp;bvm=bv.65177938,d.bGQ&amp;psig=AFQjCNEUwZAzCpJXg5g_AzOcTyEV1pfAqA&amp;ust=1398360648932868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hyperlink" Target="http://www.google.cz/url?sa=i&amp;rct=j&amp;q=&amp;esrc=s&amp;source=images&amp;cd=&amp;cad=rja&amp;uact=8&amp;docid=FkvsZJwmtx_QFM&amp;tbnid=MSqal8JxkTj59M:&amp;ved=0CAUQjRw&amp;url=http://relax.lidovky.cz/cesi-jsou-druzi-na-svete-ve-spotrebe-alkoholu-vic-piji-jen-moldavane-11h-/zdravi.aspx?c%3DA110218_161731_ln-zdravi_mev&amp;ei=evlXU-ryOcSWtAbS34GwBw&amp;bvm=bv.65177938,d.bGQ&amp;psig=AFQjCNEUwZAzCpJXg5g_AzOcTyEV1pfAqA&amp;ust=1398360648932868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876423" y="748876"/>
            <a:ext cx="8791575" cy="2387600"/>
          </a:xfrm>
        </p:spPr>
        <p:txBody>
          <a:bodyPr/>
          <a:lstStyle/>
          <a:p>
            <a:r>
              <a:rPr lang="cs-CZ" b="1" cap="non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Nádory hlavy a krku</a:t>
            </a:r>
            <a:endParaRPr lang="cs-CZ" b="1" cap="none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MUDr. Pavla Urbánková</a:t>
            </a:r>
          </a:p>
          <a:p>
            <a:r>
              <a:rPr lang="cs-CZ" dirty="0" smtClean="0"/>
              <a:t>Klinika ORL a chirurgie hlavy a krku FN U sv. Anny Brno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99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Alkohol v české společnosti</a:t>
            </a:r>
          </a:p>
        </p:txBody>
      </p:sp>
      <p:sp>
        <p:nvSpPr>
          <p:cNvPr id="29699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Konzumace levného neprofesionálně vyráběného alkoholu zvyšuje jeho nebezpečnost – příměsi, technický líh…</a:t>
            </a:r>
          </a:p>
          <a:p>
            <a:r>
              <a:rPr lang="cs-CZ" altLang="cs-CZ"/>
              <a:t>Typický ORL nádorový pacient – kouřící alkoholik s nízkým vzděláním ze špatných sociálních a ekonomických poměrů s žádným  nebo nedostatečným rodinným zázemím</a:t>
            </a:r>
          </a:p>
        </p:txBody>
      </p:sp>
    </p:spTree>
    <p:extLst>
      <p:ext uri="{BB962C8B-B14F-4D97-AF65-F5344CB8AC3E}">
        <p14:creationId xmlns:p14="http://schemas.microsoft.com/office/powerpoint/2010/main" val="29671203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7" name="Rectangle 13"/>
          <p:cNvSpPr>
            <a:spLocks noGrp="1" noRot="1" noChangeArrowheads="1"/>
          </p:cNvSpPr>
          <p:nvPr>
            <p:ph type="title"/>
          </p:nvPr>
        </p:nvSpPr>
        <p:spPr>
          <a:xfrm>
            <a:off x="1524001" y="402432"/>
            <a:ext cx="11180233" cy="1431925"/>
          </a:xfrm>
        </p:spPr>
        <p:txBody>
          <a:bodyPr/>
          <a:lstStyle/>
          <a:p>
            <a:r>
              <a:rPr lang="cs-CZ" altLang="cs-CZ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Rizikový pacient s ORL nádorem</a:t>
            </a:r>
          </a:p>
        </p:txBody>
      </p:sp>
      <p:sp>
        <p:nvSpPr>
          <p:cNvPr id="31758" name="Rectangle 14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1524001" y="1518633"/>
            <a:ext cx="3930650" cy="4191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altLang="cs-CZ"/>
              <a:t>Tyto osoby mají nízkou compliance k diagnostice a terapii, motivací bývají již závažné somatické obtíže (bolest, krvácení , nemožnost polykat)</a:t>
            </a:r>
          </a:p>
          <a:p>
            <a:pPr>
              <a:lnSpc>
                <a:spcPct val="90000"/>
              </a:lnSpc>
            </a:pPr>
            <a:r>
              <a:rPr lang="cs-CZ" altLang="cs-CZ"/>
              <a:t>Špatný somatický stav limituje možnosti terapeutické intervence, zhoršena je i terapeutická odpověď</a:t>
            </a:r>
          </a:p>
          <a:p>
            <a:pPr>
              <a:lnSpc>
                <a:spcPct val="90000"/>
              </a:lnSpc>
            </a:pPr>
            <a:endParaRPr lang="cs-CZ" altLang="cs-CZ"/>
          </a:p>
        </p:txBody>
      </p:sp>
      <p:sp>
        <p:nvSpPr>
          <p:cNvPr id="31752" name="Rectangle 8"/>
          <p:cNvSpPr>
            <a:spLocks noGrp="1" noRot="1" noChangeArrowheads="1"/>
          </p:cNvSpPr>
          <p:nvPr>
            <p:ph sz="quarter" idx="2"/>
          </p:nvPr>
        </p:nvSpPr>
        <p:spPr>
          <a:xfrm>
            <a:off x="6438900" y="1905001"/>
            <a:ext cx="3930650" cy="2024063"/>
          </a:xfrm>
        </p:spPr>
        <p:txBody>
          <a:bodyPr/>
          <a:lstStyle/>
          <a:p>
            <a:endParaRPr lang="cs-CZ" altLang="cs-CZ"/>
          </a:p>
        </p:txBody>
      </p:sp>
      <p:sp>
        <p:nvSpPr>
          <p:cNvPr id="31759" name="Rectangle 15"/>
          <p:cNvSpPr>
            <a:spLocks noGrp="1" noRot="1" noChangeArrowheads="1"/>
          </p:cNvSpPr>
          <p:nvPr>
            <p:ph sz="quarter" idx="3"/>
          </p:nvPr>
        </p:nvSpPr>
        <p:spPr>
          <a:xfrm>
            <a:off x="6438900" y="4070350"/>
            <a:ext cx="3930650" cy="2025650"/>
          </a:xfrm>
        </p:spPr>
        <p:txBody>
          <a:bodyPr/>
          <a:lstStyle/>
          <a:p>
            <a:endParaRPr lang="cs-CZ" altLang="cs-CZ"/>
          </a:p>
        </p:txBody>
      </p:sp>
      <p:pic>
        <p:nvPicPr>
          <p:cNvPr id="31750" name="Picture 6" descr="alcolo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467" y="1975643"/>
            <a:ext cx="3887787" cy="291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268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7" name="Object 5"/>
          <p:cNvGraphicFramePr>
            <a:graphicFrameLocks noGrp="1" noChangeAspect="1"/>
          </p:cNvGraphicFramePr>
          <p:nvPr>
            <p:ph/>
          </p:nvPr>
        </p:nvGraphicFramePr>
        <p:xfrm>
          <a:off x="2279650" y="333375"/>
          <a:ext cx="7689850" cy="6151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Fotografie" r:id="rId3" imgW="12193702" imgH="9752381" progId="MSPhotoEd.3">
                  <p:embed/>
                </p:oleObj>
              </mc:Choice>
              <mc:Fallback>
                <p:oleObj name="Fotografie" r:id="rId3" imgW="12193702" imgH="975238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9650" y="333375"/>
                        <a:ext cx="7689850" cy="6151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55167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141412" y="672306"/>
            <a:ext cx="9905998" cy="1478570"/>
          </a:xfrm>
        </p:spPr>
        <p:txBody>
          <a:bodyPr/>
          <a:lstStyle/>
          <a:p>
            <a:r>
              <a:rPr lang="cs-CZ" altLang="cs-CZ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HPV</a:t>
            </a:r>
            <a:r>
              <a:rPr lang="cs-CZ" altLang="cs-CZ" dirty="0"/>
              <a:t> </a:t>
            </a:r>
            <a:r>
              <a:rPr lang="cs-CZ" altLang="cs-CZ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infekce u nádorů ORL</a:t>
            </a:r>
          </a:p>
        </p:txBody>
      </p:sp>
      <p:sp>
        <p:nvSpPr>
          <p:cNvPr id="36867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/>
              <a:t>Narůstající incidence orofaryngeálních karcinomů, prokázána asociace s HPV infekcí rizikovými kmeny (16, 18)</a:t>
            </a:r>
          </a:p>
          <a:p>
            <a:pPr>
              <a:lnSpc>
                <a:spcPct val="80000"/>
              </a:lnSpc>
            </a:pPr>
            <a:r>
              <a:rPr lang="cs-CZ" altLang="cs-CZ"/>
              <a:t>Souvislost s rizikovým sexuálním chováním – časné zahájení sexuálního života, časté střídání a vysoký počet sexuálních partnerů, agresivní sexuální praktiky, výskyt genitálních bradavic</a:t>
            </a:r>
          </a:p>
          <a:p>
            <a:pPr>
              <a:lnSpc>
                <a:spcPct val="80000"/>
              </a:lnSpc>
            </a:pPr>
            <a:r>
              <a:rPr lang="cs-CZ" altLang="cs-CZ"/>
              <a:t>Jiná charakteristika postižené populace – mladší pacienti, z lepšího socioekonomického prostředí s vysokou motivací k diagnostice a léčbě</a:t>
            </a:r>
          </a:p>
          <a:p>
            <a:pPr>
              <a:lnSpc>
                <a:spcPct val="80000"/>
              </a:lnSpc>
            </a:pPr>
            <a:r>
              <a:rPr lang="cs-CZ" altLang="cs-CZ"/>
              <a:t>Lepší léčebná odpověď</a:t>
            </a:r>
          </a:p>
          <a:p>
            <a:pPr>
              <a:lnSpc>
                <a:spcPct val="80000"/>
              </a:lnSpc>
            </a:pPr>
            <a:r>
              <a:rPr lang="cs-CZ" altLang="cs-CZ"/>
              <a:t>Možnost prevence – vakcinace HPV polyvalentní vakcínou</a:t>
            </a:r>
          </a:p>
        </p:txBody>
      </p:sp>
    </p:spTree>
    <p:extLst>
      <p:ext uri="{BB962C8B-B14F-4D97-AF65-F5344CB8AC3E}">
        <p14:creationId xmlns:p14="http://schemas.microsoft.com/office/powerpoint/2010/main" val="17479480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cap="none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Nutriční stav</a:t>
            </a:r>
          </a:p>
        </p:txBody>
      </p:sp>
      <p:sp>
        <p:nvSpPr>
          <p:cNvPr id="37891" name="Rectangle 3"/>
          <p:cNvSpPr>
            <a:spLocks noGrp="1" noRot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sz="2800"/>
              <a:t>Malnutrice se vyskytuje v souvislosti s jinými rizikovými faktory (alkohol, kouření)</a:t>
            </a:r>
          </a:p>
          <a:p>
            <a:r>
              <a:rPr lang="cs-CZ" altLang="cs-CZ" sz="2800"/>
              <a:t>U „typického“ pacienta je dlouhodobě nedostatečný příjem kvalitní stravy s karencí bílkovin, vitamínů, minerálů a stopových prvků (vitamíny B,C,D, Fe, P, antioxidanty – Se,Zn)</a:t>
            </a:r>
          </a:p>
          <a:p>
            <a:r>
              <a:rPr lang="cs-CZ" altLang="cs-CZ" sz="2800"/>
              <a:t>Nízká reparační schopnost tkání, buněk i DNA</a:t>
            </a:r>
          </a:p>
          <a:p>
            <a:r>
              <a:rPr lang="cs-CZ" altLang="cs-CZ" sz="2800"/>
              <a:t>Sekundární imunodeficit </a:t>
            </a:r>
          </a:p>
        </p:txBody>
      </p:sp>
    </p:spTree>
    <p:extLst>
      <p:ext uri="{BB962C8B-B14F-4D97-AF65-F5344CB8AC3E}">
        <p14:creationId xmlns:p14="http://schemas.microsoft.com/office/powerpoint/2010/main" val="110422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6" name="Rectangle 6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 smtClean="0"/>
              <a:t>Tumorozní</a:t>
            </a:r>
            <a:r>
              <a:rPr lang="cs-CZ" altLang="cs-CZ" dirty="0" smtClean="0"/>
              <a:t> kachexie</a:t>
            </a:r>
            <a:br>
              <a:rPr lang="cs-CZ" altLang="cs-CZ" dirty="0" smtClean="0"/>
            </a:br>
            <a:endParaRPr lang="cs-CZ" altLang="cs-CZ" dirty="0"/>
          </a:p>
        </p:txBody>
      </p:sp>
      <p:pic>
        <p:nvPicPr>
          <p:cNvPr id="40965" name="Picture 5" descr="Ob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675" y="2052638"/>
            <a:ext cx="6310426" cy="41957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933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1493948"/>
            <a:ext cx="9905998" cy="603139"/>
          </a:xfrm>
        </p:spPr>
        <p:txBody>
          <a:bodyPr>
            <a:normAutofit fontScale="90000"/>
          </a:bodyPr>
          <a:lstStyle/>
          <a:p>
            <a:r>
              <a:rPr lang="cs-CZ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Karcinomy </a:t>
            </a:r>
            <a:r>
              <a:rPr lang="cs-CZ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nosohltanu</a:t>
            </a:r>
            <a:br>
              <a:rPr lang="cs-CZ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endParaRPr lang="cs-CZ" b="1" cap="none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41413" y="2030690"/>
            <a:ext cx="9905999" cy="3541714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 ucpaný nos, sekrece, </a:t>
            </a:r>
            <a:r>
              <a:rPr lang="cs-CZ" dirty="0" err="1" smtClean="0"/>
              <a:t>rhinolalie</a:t>
            </a:r>
            <a:r>
              <a:rPr lang="cs-CZ" dirty="0" smtClean="0"/>
              <a:t>, krvácení z nosu, zalehnutí uší, neurologická symptomatologie, často podceňované příznaky a pozdní diagnostika, prvním příznakem mohou být až uzlinové metastázy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674" y="3675082"/>
            <a:ext cx="3228975" cy="29337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2189" y="3675082"/>
            <a:ext cx="3916641" cy="2933700"/>
          </a:xfrm>
          <a:prstGeom prst="rect">
            <a:avLst/>
          </a:prstGeom>
        </p:spPr>
      </p:pic>
      <p:sp>
        <p:nvSpPr>
          <p:cNvPr id="9" name="AutoShape 2" descr="data:image/jpeg;base64,/9j/4AAQSkZJRgABAQAAAQABAAD/2wCEAAkGBxQSEhUUExQVFRQXFxcYFxQYFxcYGBcYGBUcFxcUFxcdHCggHBwlHBccIjEhJSkrLi4uGB8zODMsNygtLisBCgoKDg0OGxAQGiwkICQvLCw4LCwsLCwsLCwsOCwsLCwsLCwsLCwwLC8sLCwsLCwwLCwtLCwsLCwsLCwsLCwsLP/AABEIANAA8wMBIgACEQEDEQH/xAAbAAABBQEBAAAAAAAAAAAAAAAEAAECBQYDB//EAEkQAAIBAgMDBwcKBAQFBQEAAAECAwARBBIhBTFBEyJRYXGBkQYyUlOSstEVIzNCYnOCobHBFCQ0Q3KiwuFjg5PS8CVUs8PxFv/EABoBAAIDAQEAAAAAAAAAAAAAAAADAQIEBQb/xAAwEQACAQIEAwYHAQADAAAAAAAAAQIDEQQSITETQVEUYZGhsfAiMnGBwdHh8SNCUv/aAAwDAQACEQMRAD8A9D2XsyMxRkxobon1V9EdVWC7Ji9VH7C/CumyE+Zi+7T3RR4FXFFb8kxeqj9hfhVLtnZca4jDNkQKwliIyixJUSKTpbTk2HfWstVT5ULaESeqlikv9lZAJPGMsO+l1VeLH4Z2qJddPHQxPyeMuUABgCl8oOqkpe3HUVSSbXw/Lcnl0By8pYZc246b7X0v/wDta7aYySS9RzjsK3P+cP415rhEBUA63GvXffXFUfiaZ6TC0Y1VdnpOxMLGVZGRMym4uq3KsSRw4Ncez01ZfJkfq09kfCs5sXHEhJN7rzXHT6Q/EACOu3RWwicMoZTdSLg/+bjwI4EEVoozco2e6OdiKWSewGuzY/Vp7K/Cn+TI/Vp7I+FHAU4p1xFkA/Jkfq09lfhTHZsfq09lfhVhSqLkWK/5Mj9Wnsr8KR2ZH6tPZX4VYWpEUXYWK75Mj9Wnsr8KcbMj9Wnsr8KsKVqLk2QANmR+rT2V+FIbMj9Wnsr8KsMtICpuVsgD5Mi9Wnsr8Kf5Lj9WnsL8KsAKRFFyLFcNmR+rT2V+FIbMj9Wnsr8KsAKe1FwsV3yZF6tPZX4U/wAmR+rT2F+FWFqQouFgD5Mj9Wnsr8KXyZH6tPZX4Uflp7VNwsV/yXH6tPZX4VIbLj9Wnsr8KOFOBRcixXnZcfq09lfhXGTZkfq09lfhVvlqDpU3KtHnm2sMomcBVA5u4D0RSorygX+Yf8PuClT1ewprU9B2T9DF92nuijKD2T9DF92nuijKeZxUHtnDcrh5o+LxOo7ShA/Ojai+49lRJXViYScZJowuOkEnJOP72HU/o3/3V5ZgcSdAd408K9Mw7/y+Bt/7cjuCxAH8hXm238KYMRILWBYunQVY307Dcd1cdWc2utmeswUst4+9Ll7s3G8mwbeDow6R1dY3j/eths3aOSxXnxPqQNDrpnW+5tLFTa9raEV5/hmvp+VaPZeeKJha7nM6REhWaygHfqLkfvxpUvheZbjsZSi1dnoEM6uAykMp3EfmCN4PUdRXSsZBi2QK4Do7ZQyqpfXdz1tYqLecbEA6EVcptpho8ZP2oyD3hW+Jp8a8XvocaVCS21LLF4+OL6R1UnUKTdiOpBdj3ChvldT5sc7Dp5Jl9/KazuAwsyyhYMQvJOvKB3gDSklEe7kFSWPKC5NjvogPjBy3zuHKxqzA8k92sZAQRn5v0R4nfVZTq3+FL34FlTprd+v6Lo7WA86Kcf8AKLe6TUotswN/cCnocNEey0gUnuqhGLxoh5Q/wuflBHktIBcziEHP0Zjfzam+OxmSBguHYTLGWF3HJiQxj8VjKL7txqqq1eaXj1+5PCg+fvwNVHztV16xr+lOdOqslKiMTmGEYgkX5CXeDYi4HAgjToqaMo0DQKOpsUn5C1XVWXOPmivBj18jVhqRrMpKo/vRb/X4n87vr2Vbw7TitYzRX+8X9zTIzb3VvD8MXOnbbUsL0mNBHaMI/vRf9RPjUvlGL10X/UT41cXlYWDSvQZ2nCP70Xtp8aIhmVxdGVh0qQw7Lii5Di0dKQNNegtrYlo1BW1ywBJBIFwTqARvIAGu80N2V2Cjd2Diae9VOzNriQ5TlzXIBU80sN69TDo13b+FWymiMlJXRMouLsx704qNOKsUJXpOajekakq0Yfyh/qH/AA+4KVLyi/qH/D7gpU5bCnub7ZP0MX3ae4KMoPZP0MX3ae6KMrQjMKh9pYjk4ZJD9SN29lSf2omqXypYtGkI3zOqn7tefKfZUjtYVWo7RbGUI5qiT9rmZuSDkxh4+MWGRT2tlUnxiPjVCzfxAlEsCs8LkKhtqDfKQx3XA7Dp3W225uUZxzwJX5JWQaoACM9+Cgqxv9odNc0sI88khSBAA0x1ZyNMsYtzmJG+1ui5vbhSvKbt7sd+DaSfP8sjh4Ncka8ARGi2IJ1JYg2tw1sN+ppsQ8ETXmmjWQaFY15WVQfqkgczsIIqpxW1pJrRQryETEDIGOdyTa8su834gHtLUPhFTMUj5iL50/Jo5KgkO/OcLEm86Bm3ak6VbLCO+ptjhJtZqjt6/d6+SZbDa8LfR4fFS/aZwg8Iif0rm+17EXwaqL2GbETXJ4ADk7s3ULmqP5YeSTkoYBLmORTO0skjEnQ6OqpccFAt06Uds/aeGgxMaQwoZM4STE5nZFY80mFXYmwJ88m5ANhUSnbaK8hssJGO8ZN2vv666eH2D8ftGXDxDkSnKxX5eM5m5FJBHkVbHXJyaRtYmxPXU8biZlyRh1AkDripDm+byXkkG/T+qIAO85B21GzSMDOjTteYmzQ77iQ2aWZzcAfWCDUmxNqbAQvIuMhkfKOVEsrE80cliLSt22Ym3HItLcmktfb/ANB4eK5Jpa3tvfTTuje6+yLfF7SmjxLxy5FwsbtNn1JPz+ZRe9swmZQR9nxfC42UKkUlll0iwycG5DL85Ib6K7wog6yeGtV20sW2JjmKobTjOFO9JoJFzJbgXiyN1mgNvQOZ4ApLvyCRAgm/KwExOqnqcXv0G9Vi5bN25eG35Ip4aM2oyST28Ofje/VIs8NttGXM0Uu9jIUm5yOXOYNG6FV517bge24ouHakL7pmjOmk6FN3/FiJW3aBXDaOESdjiMPII5S051No5hCwV3DblJUodea2t+JquhTlcysuSZASwy5cwU2cMu5XU9GhAO61NjKMlqiY0KVRXV117vHl3ryNEsbxgl2crI2ZHLiSLU6rFIu5egH865YnHPGJSyNlQKQwIOcEqDcXGUi5J6lJ7aPB4mXDE8meafPiYZo36QybtekWNXWGnSRDJGCFSxkiJu+HJuA6tvaI62P1ePQCVNbx8DNWoTpb7df30OjYvIskkhURBVZMobPlIvzr6XOgAFZefynmc8zLEvDQM/eTp4Dxqy8owThHTOZGjZDISLEre4vwOhBuN+XqrHCYdNWpU01ew3DU4tXkaTC+UM6+cVccQRlPcy7vA1otj7WV2zxcyQefG31l+1bzl10caqe9TgopKPhvcMpIYG4I0IP/AJw41LjZ3WjHVcLCa00PWsLtWN7AnI3oMQD+E7m7u8Co7Tx8ao6kqzMpAQEEm4sLgbh1m3jWDwm3fqzD8ai4P+JNT4X7BVm5OXm5SpUlSLZDfcbg6gjoHA7ql15Jao5M8HklqITWcoGzMAjHgUU3AcG1ic6X6da1+ysZyqXOjDmuOvpHURqO23CsJicTl5UgqcgVQI1BkjuRowJtluc2tharTZeLMRV1BKkDMNecp1GnAi9wO0capRqZHrswq08603NoRSqMThgCpBBAII4g7jUq3nPHpmNNak1SVZifKH+of8PuClTeUP8AUP8Ah9wUqcthD3N/sn6GL7tPdFGUHsn6GL7tPcFGVoMw9Y3aG0M7tKpFyGhw538wMOWn7CwAHTkX0qt/KPG2XkVYqzqS7jfHFezMPtt5i9ZvwqgnSNSXk+biiQKyDzVCnmYdbecbEBgNM1l1sayYiTkrROjhKaj8T3ey7v7t9PqAtFEimaXmQgBBa+aW1ysaDiNTqN/TYXqh2hjHxUgZhlVdI4x5sY3d7Ebz3DSpY/GPipM7jKo0jj4IvXwzniR2DQUdgcFXObUVliemoUVRWefzen96sFw2D3HopYzYxckowF2zmJs2QvxdSAbG/AiwudQNKv4sN1USMNVEmRLFtO6MjHsbEqroixrmFjIJUz5bG6XzCwN9SBcjTde8cB5NzRsrZYTl1AMotmtoSFBuAdbcd26toMNTOlqvYr2+bva2v1/Zj08mphKJHMUhzBm+cYZudma5KDzje566jjdk4jLIOSZjI+eQx5Xzc/OFCqS1sxZjp6Po668OK6hQaiyZPbqiabS8P6YTZczYcOh5r5GyggqwkPzayAG3mpI+/wDOwqJcphCi6OZWTP8AWEbRKzoDwLFUG7iemt/LAGXK1mX0WAYeDXFBNsGE7ky9AVnUDryhst+6odPW5bttKTvOOt0+u3gYxnyOqrYLFh3VbWyl58O0jm/HnOF7FFWOyFLuZCDzYuTZz9eTII7i/EqAT0W11Iq9TydgU3yk9TO7DwJt+VEyYUAAAWAFgAAAB0AbgOoVGW2oTxVOWkVrtd+L8TPYiAVXwytBKssZGdeB3Mp85G+yfysDwq+xeAvxbua1U+K2e3An8j+oqIuzH05xnHK9blwY42jEkY+YkGWxAvGdQ2Hk6FBJAO4XtxF8Tt7yceElowXi8WTqYcR1+NX2x8dJhXa6iSJ9JYt2bhmW+ma2muhGh4EaKDDLKL4WQMBYmFyVkTqvqQOogjoNqcrp5oeBz5xnhpa/L1/feeS4eSxHQau8JWl2nsGFmvLEYWvcMLJdr77i8bfmaE+QityJQADqXjt33zAEddrVEqsXvoaaeJg1qyvK1cbFuIX4AMcul7HJdyBx1yntvUU2WgJDy3KjMVGVLL6RuWYL10U8g5MFMiIAGUm4ULmuxy6HdffvJ1pUpJqyF160ZKyBp2kLuqIVYxjLMPrZbMUbSy3tYX42rphs7CNnTJKVdWswOTMSQ5Xc1yoPVm8OAjVlMZ5jMxlCJJmLg63BI+sQdPs34V05Ehg2XKZdJG5QBoxYABTbU6X04iq9xiNHsbanJHK5+bvqbEZGOpb/AAG+vQdemtTXm0WICgQxyLJKliyO13yE3N+NwGG/hbqrT+T+1ALRlgUP0bXBH3d/07x0VpoVbfBL7GavSv8AFE0dqiwqQqMlbDEYjygH8w/4fcFKl5QH+Yf8PuClTFsJe5v9kfQxfdp7gp9p48QJmILEkKiDzndtFjXrJ47gLk7q5YLELHhkdyFVYlZieACC5qhmnaQ/xEoZbqeSi+skbaXP/GkuF6gbDcSWVJ20W7IoUlJ5pbLz7vf6IxKxc84GVjnaQWygi65wD9RNUjB3nM3C9ZXa+PGIdUj/AKePSMemeMpvqeNu872qx8pccUX+HUjlJAGnI3Kp82FegZdLeiB6VBbNwm6udXqf9UejwNDIuPPd7e/Q6YHB1d4fD2qeFw1qsI4aVGFytfE3ZzjgrryddbVFzTlFIwubZzZKAxeCB1Gh9Ib/APfsNGs9MsgNVlZl4OUdUZ5pCrZX0PA8G7Og9X612ixNW2IwiuCCAQeFVOI2U6+Ycw6G3jsYa+N6S4tG6FWE1Z6BUeLrus4qifOvnI47BnHiLH8qYY9Rva3aGX9RUZmWeHT2NDyoNLOKoU2ivpp7S/vUhtEekvcy/GpzFOzMuWArhLh1NV67Q7/zqXyj01DaLKjNbEptnA0BPsrW40I3EEgjrBGo7qsF2gK6jEqeNCjd2QziVILUrk2xiYtCRKnFZBc2t6Y19rNXbC7Rwslgc2Fc6WuDET0A2yjvCE0RJGrVVYzZ41tXU7NFxSkc6VSMpNpW+mn8L2XY8o3ZH6wShPHcbj/NQp2bNv5F7/4oj+klUWz9py4Q2Q5o+MTE5Pwneh7NOo1uNkbWjxCZkvcaMpsGQ9DAdPAjQ1kng4oh1Jx7ygOzpbg8g9xuNkNuw5qDk2VkTK8UmXMW56M4BtvzWIHeeJrdg1NTVOzx5Ni+0y6Hnyxm5kXIzZtGtbmlcrjML3boPdXKJWjzqsJyGUG4e9w6C8ij6uVgBl4XuK3eM2ZFJqy2b015rePHvuKpcdsV1BteRLHVdHHao1Papv1ClTozjtqhka8Zb6FpsXH5xlbzx/mHpj9+vtqyJrFYKLk2LRkg5i1t4Vj52nC9zdT0ndWtwmLEqBhodzD0T0fA8QRWihVzKz3Rmr0srutjH+UA/mH/AA+4Kel5Qf1D/h9wUq2LYxPc0kvzgwsJ8wRLNIOByhViQjiC12/5YqGLkytJI98kIaRtDrkXmAHcRbO1uBZaWCcIzM24YXDHuAkJtQW2zJ/CTLIwZjhhKwCgBLtz0BG9bKdTrzT06Uk3eTNVKKbhD6ee/r5IyOCDSOWfVmYsx+0Tc9w3DqArXbPw1gKzexxzhWywi6Vz4q7O/jp5fhWwRFHXQU604rSkcSTuK1cpRXUUxGlSwTsyjxbldbm3Hjl6+zpFD/xRB1/2PWKuZ4L1T4nZ5Hmi49E7u1Tw7N3ZWaaaOjRnCSszvDjuuikxQNZyUZd5KdTDT2t3508c78NR0g3qim0Plhoy1RpS4rk6KeAqjGNYcD4Gn+UDU5yiwslsHz4aP0R4VW4jBx+ivgK5y7RoU467AdY/Wi6NEKVRLcaXAx+iPCuDYUDzWYdhNa7H4KOT+JMSgWdISgtdJOWVcy3sLMp8Qar5NkxBkJZwrLPcXJ1hZFGZxHzQc+pCkC2876a6TQuGLvvf2rmaflF3c8dG4+O41ODGlrEXt+/GtM2wVDBG5S7tKoYZSsQRQwMttDe9940qOB2JEGTSTQYeQswHJOJWUGMafa6eBp+HpWldiMXjIygorn79QDDYyuzT3ow7JjZs6Z8t8RmW6i3JMACDbRTm3AMR10+0dmRQKWZpCOUCAC2gMaSFiSOGYjdrpWy7MCnF6FDjIwaq4cW+HkEkZsw4a2YcUYcQfy31s8VsSOIOXZ2Kq0gCldY+UVIzuOrAk1yxXkvGeXPzh5LVRzbyBos4Uda3ubX0qd9GHFii42RtJZo1kXc28cVI85D1g/seNWStXm/kvjTBNkY/NyEA9T7kb/Se0HhXokJrJOOV2KzjYJFSFRWpCoEM4YnBRyaugLcG3MOxxZh402HwSxg5QRe17kndoN566JpmNTZXuRmdrGH8of6h/wAPuClS8of6h/w+4KVPWwh7mmmhyxwTHWPkRFMP+GygiTsVr3+y7HhUSLoDJziichiBbehtaYDip1bskbipFXeyfoIvu09wVWY3YzIDyCq62IELu0dhe+RJAD83f+2wt0EDSrTg91zLUqidot2a9+/4YPDQmKVo23oxQnpymwbvFj31scC9xWHxEsomfl1KSlizKRa1zpb7I3A67t5rR7Ox2lcpPLJnp8XTlOClvpyNErUxagYMQX8xS49IEBR1Zzp4XNLE50ALOq5rgKqM7EgX0YkDvK266ffS5yXTSdmw0NSL1UjF9c3cuG/7qcYoenKO1Ij7pqvEj1QcP3qWmaosRVccUPW+MEv7GoNih6090DD3mqMy6rxLKHuz/QZLEpqun2VGTfKKc4oelL3JCP1c1EYtbkXmuBci2HvbcCRe9qW8r5ofCUo7P1OD7HThcdjMP3ri+yvtP7RoxMahuA0pINjYYc2PQbHQ1LlkIB5SSx0ByREG/RYm9Rlj1HLESW79Sln2YfTfxqun2a/Bz4D4VppTH6yT/ok/oKEkVPWHvgk+IoyrqvEfDF9fR/ozT4aa5PKHnEFjrqQbgnXU31ppGxGYMXdmF7NncMLixsb8QAO4VoTAvrV16YJh/qNL+EB3SwHqLsh8CtTZ8hvaafP0MscS4DLmdc/nKWIz36dbNVl/FzSZczMMoQAAkAZECq1r77Aa1a4jYrkA8mWAIIKlWFx1A3PhUYYhe24jepBDDtU6jwrdhlaNnuc/GTU5qUdrHPDhxqGYHWxDHQnfbt411Csd5La3sxuL7tR2aUbGgolIAa05TJnQBineRizG1wFsvNUKtrKAOGlTCObc5rjdqdNLad1WceFruuFFFirmtjH7RwG/Stl5PYkywoxN2HNfrZdLntFj30JjsHcVDyUbLJJGdzAOB1qcrfkR4VSrG8bkN3iaYCpUlFPWYzsQpmFKkTUlWYfyhP8AMP8Ah9wUqXlD/UP+H3BSpy2FPc3+yfoYvu09wUYKD2R9DF92nuijK0mUA2xsiLEplkG7zXHnKekH9txrI7H2DlkkSY5jGwGQaBlIzLIelTqMu66kG9b2qfayZZ4X9MSRHr5vKoT1go1v8ZrNXpRfxczoYPFVIp0k9H5W18yQXo4f+W6qrttRc1X9E27nsPeC1ZVV7TxiMs8QPPjRGYdGY3TXtX9KyzV4tDqd81175FDis4Ga9ymZguYRxt0CRrE2Uak9fZQRaRWL855cqiSDlgIo1N7SAlLfVB6btvtR0uFQh1KBlZ87KQCGaw1F/wDCN/R0VwGFF3JGYsHRmdbllazhFI/tgki3Ua5yaN1jjNKyq6tyqpGAwnujO5LLzAuU3Gtrnr3CnmLOCoIOdUcRMGjMafWBZCSTcjQnp4CiuQYuMtyxa4CqubIPqZvqpcak9Nt9Qxs8UN1k+el9QjfNId/zrbyeq34eNMjBy18y0U28q1fQ5RQZ3zC0rIwKARBzGBplDgnU2F2Y7xu4V2TZTxglwqMws00skUbsLi1yoN7WHDoqum2riJBlz8mnCOIcmo7xzvz7qEi2Vc3sLneTvPad9WtBdWao4OW8ml5/ouHxMQ1OIw4/w8pJ45E1rhLiMM4UNKjBTdR/Cz2U9K3At3VxTZldl2YKLx6epfs1Jbyfl+h5cRhnBDYi2YWJ/hcQT+4qUCYYsWXFRAkKpzRTqLL5tlchVt0i1N8mioNs0UJx/wDPqR2ejylLy/QXBsiJ82SeBs4CtzibgaAWEuhtxGtWP/8APycZEH4H49XKC9ZqfZd94v1VCCOWH6J3j6lYgez5v5Va9N7rzKvByfyVF9179DYbO2HyT5y9zYiyoI1N/SF2LW4ajsqymwyuLOoYcARe3WOg9YrKYHyslTSdM6+mllftK+a3dlrVbO2hHOuaJwwG8bmXqZTqp7a0QcbWic6vQrUnea+/IqsZsZl1iOYegx1/C5/RvaFBYbGakG4INip0KnoIrW0DtTZazC/muBZXtu+y3SvV4Vop1WtGIzp/McMPIDRgWsvh8S8TlJBZhvH6EHip4GtDhcQGFa07lJwaJzx6VS4dcmIjPAkqexhb9beFaAjSqLagykN6JDeBv+1RJXVgpvkadaelTmsIoamNSqLUAYjyhH8w/wCH3BSpeUP9Q/4fcFNT1sIe5v8AZH0MX3ae4KMoPZP0MX3ae4KMrSZh6p9tteXDpxzSSdyRFCfGRR31b1nopOVnmkO5TyKdiayHvc+Cik15WjbqacLG8nLovXT8hhrGzP8AzmNB3EYXXoCspPw762VYra8H/qQQebOqK46VtmJHWDDpWKe1jqYRXc13ejT/AAWM2HyLGTfNIrFtdxspVQL20XN33Nco0uW1Cqou7t5iDpbhfq49mtWXlLIixCR81lkU2SwZswKFRfpDHsAJ4VjcXjWnsthHEpusSm4B9N2OrvrvPcL3Jz1KUVK726GnC0qlZabdQ7G7YuDFhsyofPmOkknWDvUfn0ZeImFwFq74aACjsLhnk+jW46dyj8X7C5qjbk7HRWSjG0dO98/qckgVacygcQKvMPsFf7jFupeaPHefyqyw+GRBzFC9g17zvpkaL5mGpjYLbXy9+BmEhkbzUc9im3idK7Js2c/Ut2sv7XrTUquqMTO8bLkkZ5dkSnig/Ex/00jsiUegexiP1WtDalap4USvbKncZaTASjehPZZv01oV14Hf0HQ+BrZWqEsKsLMAw6xequiuTGQxzXzLwMRNhgaB5J4mDxsUYcR+hG4jqOlbDGbDB1jNvsk3Hcd4qlnw5U5WBB6D+vWKU4SgdGjioVFZa9zLjYHlAs1o3sk3R9V7bynXbXLv32vwvL157icHfUdvRYjUEHgRWi8ndtmQ8lKfnbc1rW5QDp4Bx0cRqNxp1Opm0e5gxeDUVxKe3NdP56BflFszlo8yD51NV+0N5T4dfaaoNi7Q3a762grDbZw/I4p8uitZwOjNvHtBu61a6dVQXxbGahB1LwRro3uKA2pFdTT7KnuortjhcUztMBfBlGdiwwEmaND0ov6CiBQGxWvEo9HMP8xI/I0eazXvqhM45ZNCpmpzUWNSUMP5Q/1D/h9wUqfyhP8AMP8Ah9wUqethT3N9sj6GL7tPcFGUHsn6GL7tPcFGVpMoqz+HTk5pojpdzMn2ke2fvWTMD1MnTWgoTaOzxKF1KOpJSRd6kix0OhUjQqdD4UqrDMtB9CooNqWzBSazGPIG08P0mNh35J7fpVjhNpyszpyIk5NihmRwkbMvnZQ/OFjcEDNYi1zWX8oBMJuUkBjbQxlWPNCiwyuLa6m+7zjpWGcrK52sHRbm4trWL59V03OflNjzNOy3+bjJVBwJGjuesm4HUB0muWAgLMqjexAF+vp6qtPJ3ZaywTaDMbKhPAqAwseFyR4UDhXMbq1tUYG3G6nVe3Qis8tWm+Z1oTjGEqVPeOn1038TW4PYsaDnDlD0tu7l3eNzVl1VGKQMAVNwQCD0gi4NSrSklsefnOU3eTHpUr0xqSg96amvTrQAqVI0qAFSpUqAEK5YrDLILML9B4jrBrrT3qCU2ndGWx+AaM66qdzfseg1VYnDX1GhGoI3gjUEHgQeNbuWMMCGFwd4rNY7CGNrcN4PSPiONZqlPLqjq4XFZtHv6llsDahmQq/0qWzfaG4SAdfEcD2iqnyz+li60f8AJhb3jXFISGDISrDcRoRff3dR0qOJgklcNIxYgWGgAA32AAAFS6l42e5alQjTr8RPTXQN2HJparjEDShNnYTLR8w0q0V8JmrzTqXRy2KdHHQQfEW/01aCqjZZtIR0j9D/ALmram0/lMeJX/Ix6Zqc1FquIMT5Q/1D/h9wUqXlCf5h/wAPuClT1sJe5vtk/Qxfdp7goyg9k/Qxfdp7goytJkFQu1sSYoJZBvSN2Haqkj8xRdccXhxJG8bea6sp7GWx/WolezsWg0pJvYqMDh+TjRB9VQL8Sbasesm576C8ocJykDi3OXnr2rvHetx4UXsuYlMr/SRnk5B9tQLsB6LCzjqYUVlvp06eNc+11Y6ynKFTNzTuZvyMfmSL0OG9pbf6aG8osGVlLgc17G/2rc4dthfxozyOjtE54lwO4RqR7xq4x2FEqFG48egjcw7KVlzQSNs6/DxUpcv8K7yaxF4inFG/ytqPzzDuq3tWPjkfCy84WO4j6rj7J49I6OPGtdh5Q6hhqGAIPSCLj9atTd1Z7oTi6eWedbPUkBSNOajVzKMacU9MTQAqkagpqRoAVKlSoAVPTUrUAOaG2hheUWw3jVT19B6jRNI1D10JjJxd0ZVNDYi3Ag8OqrbCxg1DbOG3OOoN/pP7eFS2e1Z1HLKxvnUz08yD0SozLpXUUnWn20MSlqVmHNpFPXbx0q5FVGISrSNri/TrVafNFsRrZk7Uz096ZqaZjEeUH9Q/4fcFKl5Qf1D/AIfcFKnrYS9zf7J+hi+7T3RRlB7J+hi+7T3BRl61GbKxU9NelegMrKja8XJyJMNzFYpewm0cnarkL2OegV0Fd9sQ54JUvbNG4B6DlNiOsHXuoTDzZ0V/TVW9pQ371lqUm5XRtpyvBX3Wn25A2ztnCHPYkhmBA9EAWA6+3qHRRlqlTUvgz6DJVHJ3ZzkUEWIBHQQCPCnApzTWo4M+gZkIikBStSo4M+gZkMaa1OaVqODPoGZDAU5FK1PRwZ9AzIVNanFICjgz6BmQgKe1MKVHBn0DMhU9I0qODPoGZHDGR3RgfRPxH50HgktR8u49h/SuECWqsqE29hsKqUWghRUiKQNSq3Bn0FZkCYiKuuD8wdWngbD8rV0YU0C2v2/tUKhNO9izqJxsdKiamKg1W4U+gq6MT5Qf1D/h9wUqXlAf5h/w+4KVNUGKe5vdkn5mL7tPdFGiqXZW0ohFGDJGLIn119EddHDaUPrY/bX408WtgylQnylD62P21+NL5Sh9bH7a/GpJO2LPMf8AwN7pqo2VpBD91H/8YojaW0IzDKFljzGNwOeu8obcar9nbQi5KP5xBzE0zrpZR11AyHyllQW0sYYuTIXMpez77hAjMWUcSMo06L9VT+UYvWR+2vxqLY6LQ8pHpqOcumlr7+g0FgCPb4NuYzEqTzNQTa4XvXXp6qm+3VCF8jFQt2IKaNlLZLX1821+BI67dMuE6MPut/b3WtYdVja1RlTCsLXhHNZLgoCFYEEA8N58TQToQbbJD5TGRYc/VbrqliNbEWkGm/Q97xbaDGyxOScxHm6qFDZgb63vYWvr412jbDKLKYAOgFOq/wCg8B0VGJ8MlyhhQnipQHxoDQ5rttWICozLzOfdQOexQW1v5wI7jU49q54eVjQnnogU2BOaRUbjYWzEd191qeFsOqhc0RAAGpQ3sbi/TqSe0mui4mAbmitcE2Kb1tlPaLC3RYUACHbwGY5GOUMSAVBATKH1LWOrC1uuottxgBdLHU30IK2lsQL33xbjwNTxkOFkADPGACTzWjF777/EWPXRJnw53tD4p1/9x8T00BoDPtw5lCRE3NxdlGZbSWI10N4zv6em9oxeUAJUGN+c1gRrzbqAxtu1cadR754aPDIzOHjLMbklk037rW9I6m51311D4a4PzFwbg8zQ2AuOuwHgOigLojHtUssjZMoWJZFvYlgwcgmx6EGmnGukO0wRIxRgEUvvXnKpYG1jpqh39IpopMMoYKYQG86xQZv8XTv/ADqT4iAqy54wGBU2ZQbG9x+Z8aAIfK4FwyMrBSxF1OgyEag8eUHgeonk+27C/JMBlVrkpoHcohsDfUi9ui3HSugXCWAth7AkgfN6E8fyHgOimcYYuHJhLBQouUsoUkiw4ecaA0HwG1FmbJlYc25NjlJFswB7Wo9V1oSOfDqSytCGIAJBQEgbhfo3eArp/Hxesj9pfjQFwoVKhPlCL1kftr8af5Qi9ZH7a/GggKFIUN8oResj9tfjS/j4vWx+2vxoALqLGhjtCL1kftr8a5ybRi9ZH7a/GgDKeUDfzD/h9wU9DbcxCmdyGUjm6gj0RSqBT3P/2Q=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8305576" y="405348"/>
            <a:ext cx="3571875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" name="AutoShape 4" descr="data:image/jpeg;base64,/9j/4AAQSkZJRgABAQAAAQABAAD/2wCEAAkGBxQSEhUUExQVFRQXFxcYFxQYFxcYGBcYGBUcFxcUFxcdHCggHBwlHBccIjEhJSkrLi4uGB8zODMsNygtLisBCgoKDg0OGxAQGiwkICQvLCw4LCwsLCwsLCwsOCwsLCwsLCwsLCwwLC8sLCwsLCwwLCwtLCwsLCwsLCwsLCwsLP/AABEIANAA8wMBIgACEQEDEQH/xAAbAAABBQEBAAAAAAAAAAAAAAAEAAECBQYDB//EAEkQAAIBAgMDBwcKBAQFBQEAAAECAwARBBIhBTFBEyJRYXGBkQYyUlOSstEVIzNCYnOCobHBFCQ0Q3KiwuFjg5PS8CVUs8PxFv/EABoBAAIDAQEAAAAAAAAAAAAAAAADAQIEBQb/xAAwEQACAQIEAwYHAQADAAAAAAAAAQIDEQQSITETQVEUYZGhsfAiMnGBwdHh8SNCUv/aAAwDAQACEQMRAD8A9D2XsyMxRkxobon1V9EdVWC7Ji9VH7C/CumyE+Zi+7T3RR4FXFFb8kxeqj9hfhVLtnZca4jDNkQKwliIyixJUSKTpbTk2HfWstVT5ULaESeqlikv9lZAJPGMsO+l1VeLH4Z2qJddPHQxPyeMuUABgCl8oOqkpe3HUVSSbXw/Lcnl0By8pYZc246b7X0v/wDta7aYySS9RzjsK3P+cP415rhEBUA63GvXffXFUfiaZ6TC0Y1VdnpOxMLGVZGRMym4uq3KsSRw4Ncez01ZfJkfq09kfCs5sXHEhJN7rzXHT6Q/EACOu3RWwicMoZTdSLg/+bjwI4EEVoozco2e6OdiKWSewGuzY/Vp7K/Cn+TI/Vp7I+FHAU4p1xFkA/Jkfq09lfhTHZsfq09lfhVhSqLkWK/5Mj9Wnsr8KR2ZH6tPZX4VYWpEUXYWK75Mj9Wnsr8KcbMj9Wnsr8KsKVqLk2QANmR+rT2V+FIbMj9Wnsr8KsMtICpuVsgD5Mi9Wnsr8Kf5Lj9WnsL8KsAKRFFyLFcNmR+rT2V+FIbMj9Wnsr8KsAKe1FwsV3yZF6tPZX4U/wAmR+rT2F+FWFqQouFgD5Mj9Wnsr8KXyZH6tPZX4Uflp7VNwsV/yXH6tPZX4VIbLj9Wnsr8KOFOBRcixXnZcfq09lfhXGTZkfq09lfhVvlqDpU3KtHnm2sMomcBVA5u4D0RSorygX+Yf8PuClT1ewprU9B2T9DF92nuijKD2T9DF92nuijKeZxUHtnDcrh5o+LxOo7ShA/Ojai+49lRJXViYScZJowuOkEnJOP72HU/o3/3V5ZgcSdAd408K9Mw7/y+Bt/7cjuCxAH8hXm238KYMRILWBYunQVY307Dcd1cdWc2utmeswUst4+9Ll7s3G8mwbeDow6R1dY3j/eths3aOSxXnxPqQNDrpnW+5tLFTa9raEV5/hmvp+VaPZeeKJha7nM6REhWaygHfqLkfvxpUvheZbjsZSi1dnoEM6uAykMp3EfmCN4PUdRXSsZBi2QK4Do7ZQyqpfXdz1tYqLecbEA6EVcptpho8ZP2oyD3hW+Jp8a8XvocaVCS21LLF4+OL6R1UnUKTdiOpBdj3ChvldT5sc7Dp5Jl9/KazuAwsyyhYMQvJOvKB3gDSklEe7kFSWPKC5NjvogPjBy3zuHKxqzA8k92sZAQRn5v0R4nfVZTq3+FL34FlTprd+v6Lo7WA86Kcf8AKLe6TUotswN/cCnocNEey0gUnuqhGLxoh5Q/wuflBHktIBcziEHP0Zjfzam+OxmSBguHYTLGWF3HJiQxj8VjKL7txqqq1eaXj1+5PCg+fvwNVHztV16xr+lOdOqslKiMTmGEYgkX5CXeDYi4HAgjToqaMo0DQKOpsUn5C1XVWXOPmivBj18jVhqRrMpKo/vRb/X4n87vr2Vbw7TitYzRX+8X9zTIzb3VvD8MXOnbbUsL0mNBHaMI/vRf9RPjUvlGL10X/UT41cXlYWDSvQZ2nCP70Xtp8aIhmVxdGVh0qQw7Lii5Di0dKQNNegtrYlo1BW1ywBJBIFwTqARvIAGu80N2V2Cjd2Diae9VOzNriQ5TlzXIBU80sN69TDo13b+FWymiMlJXRMouLsx704qNOKsUJXpOajekakq0Yfyh/qH/AA+4KVLyi/qH/D7gpU5bCnub7ZP0MX3ae4KMoPZP0MX3ae6KMrQjMKh9pYjk4ZJD9SN29lSf2omqXypYtGkI3zOqn7tefKfZUjtYVWo7RbGUI5qiT9rmZuSDkxh4+MWGRT2tlUnxiPjVCzfxAlEsCs8LkKhtqDfKQx3XA7Dp3W225uUZxzwJX5JWQaoACM9+Cgqxv9odNc0sI88khSBAA0x1ZyNMsYtzmJG+1ui5vbhSvKbt7sd+DaSfP8sjh4Ncka8ARGi2IJ1JYg2tw1sN+ppsQ8ETXmmjWQaFY15WVQfqkgczsIIqpxW1pJrRQryETEDIGOdyTa8su834gHtLUPhFTMUj5iL50/Jo5KgkO/OcLEm86Bm3ak6VbLCO+ptjhJtZqjt6/d6+SZbDa8LfR4fFS/aZwg8Iif0rm+17EXwaqL2GbETXJ4ADk7s3ULmqP5YeSTkoYBLmORTO0skjEnQ6OqpccFAt06Uds/aeGgxMaQwoZM4STE5nZFY80mFXYmwJ88m5ANhUSnbaK8hssJGO8ZN2vv666eH2D8ftGXDxDkSnKxX5eM5m5FJBHkVbHXJyaRtYmxPXU8biZlyRh1AkDripDm+byXkkG/T+qIAO85B21GzSMDOjTteYmzQ77iQ2aWZzcAfWCDUmxNqbAQvIuMhkfKOVEsrE80cliLSt22Ym3HItLcmktfb/ANB4eK5Jpa3tvfTTuje6+yLfF7SmjxLxy5FwsbtNn1JPz+ZRe9swmZQR9nxfC42UKkUlll0iwycG5DL85Ib6K7wog6yeGtV20sW2JjmKobTjOFO9JoJFzJbgXiyN1mgNvQOZ4ApLvyCRAgm/KwExOqnqcXv0G9Vi5bN25eG35Ip4aM2oyST28Ofje/VIs8NttGXM0Uu9jIUm5yOXOYNG6FV517bge24ouHakL7pmjOmk6FN3/FiJW3aBXDaOESdjiMPII5S051No5hCwV3DblJUodea2t+JquhTlcysuSZASwy5cwU2cMu5XU9GhAO61NjKMlqiY0KVRXV117vHl3ryNEsbxgl2crI2ZHLiSLU6rFIu5egH865YnHPGJSyNlQKQwIOcEqDcXGUi5J6lJ7aPB4mXDE8meafPiYZo36QybtekWNXWGnSRDJGCFSxkiJu+HJuA6tvaI62P1ePQCVNbx8DNWoTpb7df30OjYvIskkhURBVZMobPlIvzr6XOgAFZefynmc8zLEvDQM/eTp4Dxqy8owThHTOZGjZDISLEre4vwOhBuN+XqrHCYdNWpU01ew3DU4tXkaTC+UM6+cVccQRlPcy7vA1otj7WV2zxcyQefG31l+1bzl10caqe9TgopKPhvcMpIYG4I0IP/AJw41LjZ3WjHVcLCa00PWsLtWN7AnI3oMQD+E7m7u8Co7Tx8ao6kqzMpAQEEm4sLgbh1m3jWDwm3fqzD8ai4P+JNT4X7BVm5OXm5SpUlSLZDfcbg6gjoHA7ql15Jao5M8HklqITWcoGzMAjHgUU3AcG1ic6X6da1+ysZyqXOjDmuOvpHURqO23CsJicTl5UgqcgVQI1BkjuRowJtluc2tharTZeLMRV1BKkDMNecp1GnAi9wO0capRqZHrswq08603NoRSqMThgCpBBAII4g7jUq3nPHpmNNak1SVZifKH+of8PuClTeUP8AUP8Ah9wUqcthD3N/sn6GL7tPdFGUHsn6GL7tPcFGVoMw9Y3aG0M7tKpFyGhw538wMOWn7CwAHTkX0qt/KPG2XkVYqzqS7jfHFezMPtt5i9ZvwqgnSNSXk+biiQKyDzVCnmYdbecbEBgNM1l1sayYiTkrROjhKaj8T3ey7v7t9PqAtFEimaXmQgBBa+aW1ysaDiNTqN/TYXqh2hjHxUgZhlVdI4x5sY3d7Ebz3DSpY/GPipM7jKo0jj4IvXwzniR2DQUdgcFXObUVliemoUVRWefzen96sFw2D3HopYzYxckowF2zmJs2QvxdSAbG/AiwudQNKv4sN1USMNVEmRLFtO6MjHsbEqroixrmFjIJUz5bG6XzCwN9SBcjTde8cB5NzRsrZYTl1AMotmtoSFBuAdbcd26toMNTOlqvYr2+bva2v1/Zj08mphKJHMUhzBm+cYZudma5KDzje566jjdk4jLIOSZjI+eQx5Xzc/OFCqS1sxZjp6Po668OK6hQaiyZPbqiabS8P6YTZczYcOh5r5GyggqwkPzayAG3mpI+/wDOwqJcphCi6OZWTP8AWEbRKzoDwLFUG7iemt/LAGXK1mX0WAYeDXFBNsGE7ky9AVnUDryhst+6odPW5bttKTvOOt0+u3gYxnyOqrYLFh3VbWyl58O0jm/HnOF7FFWOyFLuZCDzYuTZz9eTII7i/EqAT0W11Iq9TydgU3yk9TO7DwJt+VEyYUAAAWAFgAAAB0AbgOoVGW2oTxVOWkVrtd+L8TPYiAVXwytBKssZGdeB3Mp85G+yfysDwq+xeAvxbua1U+K2e3An8j+oqIuzH05xnHK9blwY42jEkY+YkGWxAvGdQ2Hk6FBJAO4XtxF8Tt7yceElowXi8WTqYcR1+NX2x8dJhXa6iSJ9JYt2bhmW+ma2muhGh4EaKDDLKL4WQMBYmFyVkTqvqQOogjoNqcrp5oeBz5xnhpa/L1/feeS4eSxHQau8JWl2nsGFmvLEYWvcMLJdr77i8bfmaE+QityJQADqXjt33zAEddrVEqsXvoaaeJg1qyvK1cbFuIX4AMcul7HJdyBx1yntvUU2WgJDy3KjMVGVLL6RuWYL10U8g5MFMiIAGUm4ULmuxy6HdffvJ1pUpJqyF160ZKyBp2kLuqIVYxjLMPrZbMUbSy3tYX42rphs7CNnTJKVdWswOTMSQ5Xc1yoPVm8OAjVlMZ5jMxlCJJmLg63BI+sQdPs34V05Ehg2XKZdJG5QBoxYABTbU6X04iq9xiNHsbanJHK5+bvqbEZGOpb/AAG+vQdemtTXm0WICgQxyLJKliyO13yE3N+NwGG/hbqrT+T+1ALRlgUP0bXBH3d/07x0VpoVbfBL7GavSv8AFE0dqiwqQqMlbDEYjygH8w/4fcFKl5QH+Yf8PuClTFsJe5v9kfQxfdp7gp9p48QJmILEkKiDzndtFjXrJ47gLk7q5YLELHhkdyFVYlZieACC5qhmnaQ/xEoZbqeSi+skbaXP/GkuF6gbDcSWVJ20W7IoUlJ5pbLz7vf6IxKxc84GVjnaQWygi65wD9RNUjB3nM3C9ZXa+PGIdUj/AKePSMemeMpvqeNu872qx8pccUX+HUjlJAGnI3Kp82FegZdLeiB6VBbNwm6udXqf9UejwNDIuPPd7e/Q6YHB1d4fD2qeFw1qsI4aVGFytfE3ZzjgrryddbVFzTlFIwubZzZKAxeCB1Gh9Ib/APfsNGs9MsgNVlZl4OUdUZ5pCrZX0PA8G7Og9X612ixNW2IwiuCCAQeFVOI2U6+Ycw6G3jsYa+N6S4tG6FWE1Z6BUeLrus4qifOvnI47BnHiLH8qYY9Rva3aGX9RUZmWeHT2NDyoNLOKoU2ivpp7S/vUhtEekvcy/GpzFOzMuWArhLh1NV67Q7/zqXyj01DaLKjNbEptnA0BPsrW40I3EEgjrBGo7qsF2gK6jEqeNCjd2QziVILUrk2xiYtCRKnFZBc2t6Y19rNXbC7Rwslgc2Fc6WuDET0A2yjvCE0RJGrVVYzZ41tXU7NFxSkc6VSMpNpW+mn8L2XY8o3ZH6wShPHcbj/NQp2bNv5F7/4oj+klUWz9py4Q2Q5o+MTE5Pwneh7NOo1uNkbWjxCZkvcaMpsGQ9DAdPAjQ1kng4oh1Jx7ygOzpbg8g9xuNkNuw5qDk2VkTK8UmXMW56M4BtvzWIHeeJrdg1NTVOzx5Ni+0y6Hnyxm5kXIzZtGtbmlcrjML3boPdXKJWjzqsJyGUG4e9w6C8ij6uVgBl4XuK3eM2ZFJqy2b015rePHvuKpcdsV1BteRLHVdHHao1Papv1ClTozjtqhka8Zb6FpsXH5xlbzx/mHpj9+vtqyJrFYKLk2LRkg5i1t4Vj52nC9zdT0ndWtwmLEqBhodzD0T0fA8QRWihVzKz3Rmr0srutjH+UA/mH/AA+4Kel5Qf1D/h9wUq2LYxPc0kvzgwsJ8wRLNIOByhViQjiC12/5YqGLkytJI98kIaRtDrkXmAHcRbO1uBZaWCcIzM24YXDHuAkJtQW2zJ/CTLIwZjhhKwCgBLtz0BG9bKdTrzT06Uk3eTNVKKbhD6ee/r5IyOCDSOWfVmYsx+0Tc9w3DqArXbPw1gKzexxzhWywi6Vz4q7O/jp5fhWwRFHXQU604rSkcSTuK1cpRXUUxGlSwTsyjxbldbm3Hjl6+zpFD/xRB1/2PWKuZ4L1T4nZ5Hmi49E7u1Tw7N3ZWaaaOjRnCSszvDjuuikxQNZyUZd5KdTDT2t3508c78NR0g3qim0Plhoy1RpS4rk6KeAqjGNYcD4Gn+UDU5yiwslsHz4aP0R4VW4jBx+ivgK5y7RoU467AdY/Wi6NEKVRLcaXAx+iPCuDYUDzWYdhNa7H4KOT+JMSgWdISgtdJOWVcy3sLMp8Qar5NkxBkJZwrLPcXJ1hZFGZxHzQc+pCkC2876a6TQuGLvvf2rmaflF3c8dG4+O41ODGlrEXt+/GtM2wVDBG5S7tKoYZSsQRQwMttDe9940qOB2JEGTSTQYeQswHJOJWUGMafa6eBp+HpWldiMXjIygorn79QDDYyuzT3ow7JjZs6Z8t8RmW6i3JMACDbRTm3AMR10+0dmRQKWZpCOUCAC2gMaSFiSOGYjdrpWy7MCnF6FDjIwaq4cW+HkEkZsw4a2YcUYcQfy31s8VsSOIOXZ2Kq0gCldY+UVIzuOrAk1yxXkvGeXPzh5LVRzbyBos4Uda3ubX0qd9GHFii42RtJZo1kXc28cVI85D1g/seNWStXm/kvjTBNkY/NyEA9T7kb/Se0HhXokJrJOOV2KzjYJFSFRWpCoEM4YnBRyaugLcG3MOxxZh402HwSxg5QRe17kndoN566JpmNTZXuRmdrGH8of6h/wAPuClS8of6h/w+4KVPWwh7mmmhyxwTHWPkRFMP+GygiTsVr3+y7HhUSLoDJziichiBbehtaYDip1bskbipFXeyfoIvu09wVWY3YzIDyCq62IELu0dhe+RJAD83f+2wt0EDSrTg91zLUqidot2a9+/4YPDQmKVo23oxQnpymwbvFj31scC9xWHxEsomfl1KSlizKRa1zpb7I3A67t5rR7Ox2lcpPLJnp8XTlOClvpyNErUxagYMQX8xS49IEBR1Zzp4XNLE50ALOq5rgKqM7EgX0YkDvK266ffS5yXTSdmw0NSL1UjF9c3cuG/7qcYoenKO1Ij7pqvEj1QcP3qWmaosRVccUPW+MEv7GoNih6090DD3mqMy6rxLKHuz/QZLEpqun2VGTfKKc4oelL3JCP1c1EYtbkXmuBci2HvbcCRe9qW8r5ofCUo7P1OD7HThcdjMP3ri+yvtP7RoxMahuA0pINjYYc2PQbHQ1LlkIB5SSx0ByREG/RYm9Rlj1HLESW79Sln2YfTfxqun2a/Bz4D4VppTH6yT/ok/oKEkVPWHvgk+IoyrqvEfDF9fR/ozT4aa5PKHnEFjrqQbgnXU31ppGxGYMXdmF7NncMLixsb8QAO4VoTAvrV16YJh/qNL+EB3SwHqLsh8CtTZ8hvaafP0MscS4DLmdc/nKWIz36dbNVl/FzSZczMMoQAAkAZECq1r77Aa1a4jYrkA8mWAIIKlWFx1A3PhUYYhe24jepBDDtU6jwrdhlaNnuc/GTU5qUdrHPDhxqGYHWxDHQnfbt411Csd5La3sxuL7tR2aUbGgolIAa05TJnQBineRizG1wFsvNUKtrKAOGlTCObc5rjdqdNLad1WceFruuFFFirmtjH7RwG/Stl5PYkywoxN2HNfrZdLntFj30JjsHcVDyUbLJJGdzAOB1qcrfkR4VSrG8bkN3iaYCpUlFPWYzsQpmFKkTUlWYfyhP8AMP8Ah9wUqXlD/UP+H3BSpy2FPc3+yfoYvu09wUYKD2R9DF92nuijK0mUA2xsiLEplkG7zXHnKekH9txrI7H2DlkkSY5jGwGQaBlIzLIelTqMu66kG9b2qfayZZ4X9MSRHr5vKoT1go1v8ZrNXpRfxczoYPFVIp0k9H5W18yQXo4f+W6qrttRc1X9E27nsPeC1ZVV7TxiMs8QPPjRGYdGY3TXtX9KyzV4tDqd81175FDis4Ga9ymZguYRxt0CRrE2Uak9fZQRaRWL855cqiSDlgIo1N7SAlLfVB6btvtR0uFQh1KBlZ87KQCGaw1F/wDCN/R0VwGFF3JGYsHRmdbllazhFI/tgki3Ua5yaN1jjNKyq6tyqpGAwnujO5LLzAuU3Gtrnr3CnmLOCoIOdUcRMGjMafWBZCSTcjQnp4CiuQYuMtyxa4CqubIPqZvqpcak9Nt9Qxs8UN1k+el9QjfNId/zrbyeq34eNMjBy18y0U28q1fQ5RQZ3zC0rIwKARBzGBplDgnU2F2Y7xu4V2TZTxglwqMws00skUbsLi1yoN7WHDoqum2riJBlz8mnCOIcmo7xzvz7qEi2Vc3sLneTvPad9WtBdWao4OW8ml5/ouHxMQ1OIw4/w8pJ45E1rhLiMM4UNKjBTdR/Cz2U9K3At3VxTZldl2YKLx6epfs1Jbyfl+h5cRhnBDYi2YWJ/hcQT+4qUCYYsWXFRAkKpzRTqLL5tlchVt0i1N8mioNs0UJx/wDPqR2ejylLy/QXBsiJ82SeBs4CtzibgaAWEuhtxGtWP/8APycZEH4H49XKC9ZqfZd94v1VCCOWH6J3j6lYgez5v5Va9N7rzKvByfyVF9179DYbO2HyT5y9zYiyoI1N/SF2LW4ajsqymwyuLOoYcARe3WOg9YrKYHyslTSdM6+mllftK+a3dlrVbO2hHOuaJwwG8bmXqZTqp7a0QcbWic6vQrUnea+/IqsZsZl1iOYegx1/C5/RvaFBYbGakG4INip0KnoIrW0DtTZazC/muBZXtu+y3SvV4Vop1WtGIzp/McMPIDRgWsvh8S8TlJBZhvH6EHip4GtDhcQGFa07lJwaJzx6VS4dcmIjPAkqexhb9beFaAjSqLagykN6JDeBv+1RJXVgpvkadaelTmsIoamNSqLUAYjyhH8w/wCH3BSpeUP9Q/4fcFNT1sIe5v8AZH0MX3ae4KMoPZP0MX3ae4KMrSZh6p9tteXDpxzSSdyRFCfGRR31b1nopOVnmkO5TyKdiayHvc+Cik15WjbqacLG8nLovXT8hhrGzP8AzmNB3EYXXoCspPw762VYra8H/qQQebOqK46VtmJHWDDpWKe1jqYRXc13ejT/AAWM2HyLGTfNIrFtdxspVQL20XN33Nco0uW1Cqou7t5iDpbhfq49mtWXlLIixCR81lkU2SwZswKFRfpDHsAJ4VjcXjWnsthHEpusSm4B9N2OrvrvPcL3Jz1KUVK726GnC0qlZabdQ7G7YuDFhsyofPmOkknWDvUfn0ZeImFwFq74aACjsLhnk+jW46dyj8X7C5qjbk7HRWSjG0dO98/qckgVacygcQKvMPsFf7jFupeaPHefyqyw+GRBzFC9g17zvpkaL5mGpjYLbXy9+BmEhkbzUc9im3idK7Js2c/Ut2sv7XrTUquqMTO8bLkkZ5dkSnig/Ex/00jsiUegexiP1WtDalap4USvbKncZaTASjehPZZv01oV14Hf0HQ+BrZWqEsKsLMAw6xequiuTGQxzXzLwMRNhgaB5J4mDxsUYcR+hG4jqOlbDGbDB1jNvsk3Hcd4qlnw5U5WBB6D+vWKU4SgdGjioVFZa9zLjYHlAs1o3sk3R9V7bynXbXLv32vwvL157icHfUdvRYjUEHgRWi8ndtmQ8lKfnbc1rW5QDp4Bx0cRqNxp1Opm0e5gxeDUVxKe3NdP56BflFszlo8yD51NV+0N5T4dfaaoNi7Q3a762grDbZw/I4p8uitZwOjNvHtBu61a6dVQXxbGahB1LwRro3uKA2pFdTT7KnuortjhcUztMBfBlGdiwwEmaND0ov6CiBQGxWvEo9HMP8xI/I0eazXvqhM45ZNCpmpzUWNSUMP5Q/1D/h9wUqfyhP8AMP8Ah9wUqethT3N9sj6GL7tPcFGUHsn6GL7tPcFGVpMoqz+HTk5pojpdzMn2ke2fvWTMD1MnTWgoTaOzxKF1KOpJSRd6kix0OhUjQqdD4UqrDMtB9CooNqWzBSazGPIG08P0mNh35J7fpVjhNpyszpyIk5NihmRwkbMvnZQ/OFjcEDNYi1zWX8oBMJuUkBjbQxlWPNCiwyuLa6m+7zjpWGcrK52sHRbm4trWL59V03OflNjzNOy3+bjJVBwJGjuesm4HUB0muWAgLMqjexAF+vp6qtPJ3ZaywTaDMbKhPAqAwseFyR4UDhXMbq1tUYG3G6nVe3Qis8tWm+Z1oTjGEqVPeOn1038TW4PYsaDnDlD0tu7l3eNzVl1VGKQMAVNwQCD0gi4NSrSklsefnOU3eTHpUr0xqSg96amvTrQAqVI0qAFSpUqAEK5YrDLILML9B4jrBrrT3qCU2ndGWx+AaM66qdzfseg1VYnDX1GhGoI3gjUEHgQeNbuWMMCGFwd4rNY7CGNrcN4PSPiONZqlPLqjq4XFZtHv6llsDahmQq/0qWzfaG4SAdfEcD2iqnyz+li60f8AJhb3jXFISGDISrDcRoRff3dR0qOJgklcNIxYgWGgAA32AAAFS6l42e5alQjTr8RPTXQN2HJparjEDShNnYTLR8w0q0V8JmrzTqXRy2KdHHQQfEW/01aCqjZZtIR0j9D/ALmram0/lMeJX/Ix6Zqc1FquIMT5Q/1D/h9wUqXlCf5h/wAPuClT1sJe5vtk/Qxfdp7goyg9k/Qxfdp7goytJkFQu1sSYoJZBvSN2Haqkj8xRdccXhxJG8bea6sp7GWx/WolezsWg0pJvYqMDh+TjRB9VQL8Sbasesm576C8ocJykDi3OXnr2rvHetx4UXsuYlMr/SRnk5B9tQLsB6LCzjqYUVlvp06eNc+11Y6ynKFTNzTuZvyMfmSL0OG9pbf6aG8osGVlLgc17G/2rc4dthfxozyOjtE54lwO4RqR7xq4x2FEqFG48egjcw7KVlzQSNs6/DxUpcv8K7yaxF4inFG/ytqPzzDuq3tWPjkfCy84WO4j6rj7J49I6OPGtdh5Q6hhqGAIPSCLj9atTd1Z7oTi6eWedbPUkBSNOajVzKMacU9MTQAqkagpqRoAVKlSoAVPTUrUAOaG2hheUWw3jVT19B6jRNI1D10JjJxd0ZVNDYi3Ag8OqrbCxg1DbOG3OOoN/pP7eFS2e1Z1HLKxvnUz08yD0SozLpXUUnWn20MSlqVmHNpFPXbx0q5FVGISrSNri/TrVafNFsRrZk7Uz096ZqaZjEeUH9Q/4fcFKl5Qf1D/AIfcFKnrYS9zf7J+hi+7T3RRlB7J+hi+7T3BRl61GbKxU9NelegMrKja8XJyJMNzFYpewm0cnarkL2OegV0Fd9sQ54JUvbNG4B6DlNiOsHXuoTDzZ0V/TVW9pQ371lqUm5XRtpyvBX3Wn25A2ztnCHPYkhmBA9EAWA6+3qHRRlqlTUvgz6DJVHJ3ZzkUEWIBHQQCPCnApzTWo4M+gZkIikBStSo4M+gZkMaa1OaVqODPoGZDAU5FK1PRwZ9AzIVNanFICjgz6BmQgKe1MKVHBn0DMhU9I0qODPoGZHDGR3RgfRPxH50HgktR8u49h/SuECWqsqE29hsKqUWghRUiKQNSq3Bn0FZkCYiKuuD8wdWngbD8rV0YU0C2v2/tUKhNO9izqJxsdKiamKg1W4U+gq6MT5Qf1D/h9wUqXlAf5h/w+4KVNUGKe5vdkn5mL7tPdFGiqXZW0ohFGDJGLIn119EddHDaUPrY/bX408WtgylQnylD62P21+NL5Sh9bH7a/GpJO2LPMf8AwN7pqo2VpBD91H/8YojaW0IzDKFljzGNwOeu8obcar9nbQi5KP5xBzE0zrpZR11AyHyllQW0sYYuTIXMpez77hAjMWUcSMo06L9VT+UYvWR+2vxqLY6LQ8pHpqOcumlr7+g0FgCPb4NuYzEqTzNQTa4XvXXp6qm+3VCF8jFQt2IKaNlLZLX1821+BI67dMuE6MPut/b3WtYdVja1RlTCsLXhHNZLgoCFYEEA8N58TQToQbbJD5TGRYc/VbrqliNbEWkGm/Q97xbaDGyxOScxHm6qFDZgb63vYWvr412jbDKLKYAOgFOq/wCg8B0VGJ8MlyhhQnipQHxoDQ5rttWICozLzOfdQOexQW1v5wI7jU49q54eVjQnnogU2BOaRUbjYWzEd191qeFsOqhc0RAAGpQ3sbi/TqSe0mui4mAbmitcE2Kb1tlPaLC3RYUACHbwGY5GOUMSAVBATKH1LWOrC1uuottxgBdLHU30IK2lsQL33xbjwNTxkOFkADPGACTzWjF777/EWPXRJnw53tD4p1/9x8T00BoDPtw5lCRE3NxdlGZbSWI10N4zv6em9oxeUAJUGN+c1gRrzbqAxtu1cadR754aPDIzOHjLMbklk037rW9I6m51311D4a4PzFwbg8zQ2AuOuwHgOigLojHtUssjZMoWJZFvYlgwcgmx6EGmnGukO0wRIxRgEUvvXnKpYG1jpqh39IpopMMoYKYQG86xQZv8XTv/ADqT4iAqy54wGBU2ZQbG9x+Z8aAIfK4FwyMrBSxF1OgyEag8eUHgeonk+27C/JMBlVrkpoHcohsDfUi9ui3HSugXCWAth7AkgfN6E8fyHgOimcYYuHJhLBQouUsoUkiw4ecaA0HwG1FmbJlYc25NjlJFswB7Wo9V1oSOfDqSytCGIAJBQEgbhfo3eArp/Hxesj9pfjQFwoVKhPlCL1kftr8af5Qi9ZH7a/GggKFIUN8oResj9tfjS/j4vWx+2vxoALqLGhjtCL1kftr8a5ybRi9ZH7a/GgDKeUDfzD/h9wU9DbcxCmdyGUjm6gj0RSqBT3P/2Q==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3978275" y="-1462088"/>
            <a:ext cx="3571875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" name="AutoShape 2" descr="data:image/jpeg;base64,/9j/4AAQSkZJRgABAQAAAQABAAD/2wCEAAkGBxQSEhUUExQVFRQXFxcYFxQYFxcYGBcYGBUcFxcUFxcdHCggHBwlHBccIjEhJSkrLi4uGB8zODMsNygtLisBCgoKDg0OGxAQGiwkICQvLCw4LCwsLCwsLCwsOCwsLCwsLCwsLCwwLC8sLCwsLCwwLCwtLCwsLCwsLCwsLCwsLP/AABEIANAA8wMBIgACEQEDEQH/xAAbAAABBQEBAAAAAAAAAAAAAAAEAAECBQYDB//EAEkQAAIBAgMDBwcKBAQFBQEAAAECAwARBBIhBTFBEyJRYXGBkQYyUlOSstEVIzNCYnOCobHBFCQ0Q3KiwuFjg5PS8CVUs8PxFv/EABoBAAIDAQEAAAAAAAAAAAAAAAADAQIEBQb/xAAwEQACAQIEAwYHAQADAAAAAAAAAQIDEQQSITETQVEUYZGhsfAiMnGBwdHh8SNCUv/aAAwDAQACEQMRAD8A9D2XsyMxRkxobon1V9EdVWC7Ji9VH7C/CumyE+Zi+7T3RR4FXFFb8kxeqj9hfhVLtnZca4jDNkQKwliIyixJUSKTpbTk2HfWstVT5ULaESeqlikv9lZAJPGMsO+l1VeLH4Z2qJddPHQxPyeMuUABgCl8oOqkpe3HUVSSbXw/Lcnl0By8pYZc246b7X0v/wDta7aYySS9RzjsK3P+cP415rhEBUA63GvXffXFUfiaZ6TC0Y1VdnpOxMLGVZGRMym4uq3KsSRw4Ncez01ZfJkfq09kfCs5sXHEhJN7rzXHT6Q/EACOu3RWwicMoZTdSLg/+bjwI4EEVoozco2e6OdiKWSewGuzY/Vp7K/Cn+TI/Vp7I+FHAU4p1xFkA/Jkfq09lfhTHZsfq09lfhVhSqLkWK/5Mj9Wnsr8KR2ZH6tPZX4VYWpEUXYWK75Mj9Wnsr8KcbMj9Wnsr8KsKVqLk2QANmR+rT2V+FIbMj9Wnsr8KsMtICpuVsgD5Mi9Wnsr8Kf5Lj9WnsL8KsAKRFFyLFcNmR+rT2V+FIbMj9Wnsr8KsAKe1FwsV3yZF6tPZX4U/wAmR+rT2F+FWFqQouFgD5Mj9Wnsr8KXyZH6tPZX4Uflp7VNwsV/yXH6tPZX4VIbLj9Wnsr8KOFOBRcixXnZcfq09lfhXGTZkfq09lfhVvlqDpU3KtHnm2sMomcBVA5u4D0RSorygX+Yf8PuClT1ewprU9B2T9DF92nuijKD2T9DF92nuijKeZxUHtnDcrh5o+LxOo7ShA/Ojai+49lRJXViYScZJowuOkEnJOP72HU/o3/3V5ZgcSdAd408K9Mw7/y+Bt/7cjuCxAH8hXm238KYMRILWBYunQVY307Dcd1cdWc2utmeswUst4+9Ll7s3G8mwbeDow6R1dY3j/eths3aOSxXnxPqQNDrpnW+5tLFTa9raEV5/hmvp+VaPZeeKJha7nM6REhWaygHfqLkfvxpUvheZbjsZSi1dnoEM6uAykMp3EfmCN4PUdRXSsZBi2QK4Do7ZQyqpfXdz1tYqLecbEA6EVcptpho8ZP2oyD3hW+Jp8a8XvocaVCS21LLF4+OL6R1UnUKTdiOpBdj3ChvldT5sc7Dp5Jl9/KazuAwsyyhYMQvJOvKB3gDSklEe7kFSWPKC5NjvogPjBy3zuHKxqzA8k92sZAQRn5v0R4nfVZTq3+FL34FlTprd+v6Lo7WA86Kcf8AKLe6TUotswN/cCnocNEey0gUnuqhGLxoh5Q/wuflBHktIBcziEHP0Zjfzam+OxmSBguHYTLGWF3HJiQxj8VjKL7txqqq1eaXj1+5PCg+fvwNVHztV16xr+lOdOqslKiMTmGEYgkX5CXeDYi4HAgjToqaMo0DQKOpsUn5C1XVWXOPmivBj18jVhqRrMpKo/vRb/X4n87vr2Vbw7TitYzRX+8X9zTIzb3VvD8MXOnbbUsL0mNBHaMI/vRf9RPjUvlGL10X/UT41cXlYWDSvQZ2nCP70Xtp8aIhmVxdGVh0qQw7Lii5Di0dKQNNegtrYlo1BW1ywBJBIFwTqARvIAGu80N2V2Cjd2Diae9VOzNriQ5TlzXIBU80sN69TDo13b+FWymiMlJXRMouLsx704qNOKsUJXpOajekakq0Yfyh/qH/AA+4KVLyi/qH/D7gpU5bCnub7ZP0MX3ae4KMoPZP0MX3ae6KMrQjMKh9pYjk4ZJD9SN29lSf2omqXypYtGkI3zOqn7tefKfZUjtYVWo7RbGUI5qiT9rmZuSDkxh4+MWGRT2tlUnxiPjVCzfxAlEsCs8LkKhtqDfKQx3XA7Dp3W225uUZxzwJX5JWQaoACM9+Cgqxv9odNc0sI88khSBAA0x1ZyNMsYtzmJG+1ui5vbhSvKbt7sd+DaSfP8sjh4Ncka8ARGi2IJ1JYg2tw1sN+ppsQ8ETXmmjWQaFY15WVQfqkgczsIIqpxW1pJrRQryETEDIGOdyTa8su834gHtLUPhFTMUj5iL50/Jo5KgkO/OcLEm86Bm3ak6VbLCO+ptjhJtZqjt6/d6+SZbDa8LfR4fFS/aZwg8Iif0rm+17EXwaqL2GbETXJ4ADk7s3ULmqP5YeSTkoYBLmORTO0skjEnQ6OqpccFAt06Uds/aeGgxMaQwoZM4STE5nZFY80mFXYmwJ88m5ANhUSnbaK8hssJGO8ZN2vv666eH2D8ftGXDxDkSnKxX5eM5m5FJBHkVbHXJyaRtYmxPXU8biZlyRh1AkDripDm+byXkkG/T+qIAO85B21GzSMDOjTteYmzQ77iQ2aWZzcAfWCDUmxNqbAQvIuMhkfKOVEsrE80cliLSt22Ym3HItLcmktfb/ANB4eK5Jpa3tvfTTuje6+yLfF7SmjxLxy5FwsbtNn1JPz+ZRe9swmZQR9nxfC42UKkUlll0iwycG5DL85Ib6K7wog6yeGtV20sW2JjmKobTjOFO9JoJFzJbgXiyN1mgNvQOZ4ApLvyCRAgm/KwExOqnqcXv0G9Vi5bN25eG35Ip4aM2oyST28Ofje/VIs8NttGXM0Uu9jIUm5yOXOYNG6FV517bge24ouHakL7pmjOmk6FN3/FiJW3aBXDaOESdjiMPII5S051No5hCwV3DblJUodea2t+JquhTlcysuSZASwy5cwU2cMu5XU9GhAO61NjKMlqiY0KVRXV117vHl3ryNEsbxgl2crI2ZHLiSLU6rFIu5egH865YnHPGJSyNlQKQwIOcEqDcXGUi5J6lJ7aPB4mXDE8meafPiYZo36QybtekWNXWGnSRDJGCFSxkiJu+HJuA6tvaI62P1ePQCVNbx8DNWoTpb7df30OjYvIskkhURBVZMobPlIvzr6XOgAFZefynmc8zLEvDQM/eTp4Dxqy8owThHTOZGjZDISLEre4vwOhBuN+XqrHCYdNWpU01ew3DU4tXkaTC+UM6+cVccQRlPcy7vA1otj7WV2zxcyQefG31l+1bzl10caqe9TgopKPhvcMpIYG4I0IP/AJw41LjZ3WjHVcLCa00PWsLtWN7AnI3oMQD+E7m7u8Co7Tx8ao6kqzMpAQEEm4sLgbh1m3jWDwm3fqzD8ai4P+JNT4X7BVm5OXm5SpUlSLZDfcbg6gjoHA7ql15Jao5M8HklqITWcoGzMAjHgUU3AcG1ic6X6da1+ysZyqXOjDmuOvpHURqO23CsJicTl5UgqcgVQI1BkjuRowJtluc2tharTZeLMRV1BKkDMNecp1GnAi9wO0capRqZHrswq08603NoRSqMThgCpBBAII4g7jUq3nPHpmNNak1SVZifKH+of8PuClTeUP8AUP8Ah9wUqcthD3N/sn6GL7tPdFGUHsn6GL7tPcFGVoMw9Y3aG0M7tKpFyGhw538wMOWn7CwAHTkX0qt/KPG2XkVYqzqS7jfHFezMPtt5i9ZvwqgnSNSXk+biiQKyDzVCnmYdbecbEBgNM1l1sayYiTkrROjhKaj8T3ey7v7t9PqAtFEimaXmQgBBa+aW1ysaDiNTqN/TYXqh2hjHxUgZhlVdI4x5sY3d7Ebz3DSpY/GPipM7jKo0jj4IvXwzniR2DQUdgcFXObUVliemoUVRWefzen96sFw2D3HopYzYxckowF2zmJs2QvxdSAbG/AiwudQNKv4sN1USMNVEmRLFtO6MjHsbEqroixrmFjIJUz5bG6XzCwN9SBcjTde8cB5NzRsrZYTl1AMotmtoSFBuAdbcd26toMNTOlqvYr2+bva2v1/Zj08mphKJHMUhzBm+cYZudma5KDzje566jjdk4jLIOSZjI+eQx5Xzc/OFCqS1sxZjp6Po668OK6hQaiyZPbqiabS8P6YTZczYcOh5r5GyggqwkPzayAG3mpI+/wDOwqJcphCi6OZWTP8AWEbRKzoDwLFUG7iemt/LAGXK1mX0WAYeDXFBNsGE7ky9AVnUDryhst+6odPW5bttKTvOOt0+u3gYxnyOqrYLFh3VbWyl58O0jm/HnOF7FFWOyFLuZCDzYuTZz9eTII7i/EqAT0W11Iq9TydgU3yk9TO7DwJt+VEyYUAAAWAFgAAAB0AbgOoVGW2oTxVOWkVrtd+L8TPYiAVXwytBKssZGdeB3Mp85G+yfysDwq+xeAvxbua1U+K2e3An8j+oqIuzH05xnHK9blwY42jEkY+YkGWxAvGdQ2Hk6FBJAO4XtxF8Tt7yceElowXi8WTqYcR1+NX2x8dJhXa6iSJ9JYt2bhmW+ma2muhGh4EaKDDLKL4WQMBYmFyVkTqvqQOogjoNqcrp5oeBz5xnhpa/L1/feeS4eSxHQau8JWl2nsGFmvLEYWvcMLJdr77i8bfmaE+QityJQADqXjt33zAEddrVEqsXvoaaeJg1qyvK1cbFuIX4AMcul7HJdyBx1yntvUU2WgJDy3KjMVGVLL6RuWYL10U8g5MFMiIAGUm4ULmuxy6HdffvJ1pUpJqyF160ZKyBp2kLuqIVYxjLMPrZbMUbSy3tYX42rphs7CNnTJKVdWswOTMSQ5Xc1yoPVm8OAjVlMZ5jMxlCJJmLg63BI+sQdPs34V05Ehg2XKZdJG5QBoxYABTbU6X04iq9xiNHsbanJHK5+bvqbEZGOpb/AAG+vQdemtTXm0WICgQxyLJKliyO13yE3N+NwGG/hbqrT+T+1ALRlgUP0bXBH3d/07x0VpoVbfBL7GavSv8AFE0dqiwqQqMlbDEYjygH8w/4fcFKl5QH+Yf8PuClTFsJe5v9kfQxfdp7gp9p48QJmILEkKiDzndtFjXrJ47gLk7q5YLELHhkdyFVYlZieACC5qhmnaQ/xEoZbqeSi+skbaXP/GkuF6gbDcSWVJ20W7IoUlJ5pbLz7vf6IxKxc84GVjnaQWygi65wD9RNUjB3nM3C9ZXa+PGIdUj/AKePSMemeMpvqeNu872qx8pccUX+HUjlJAGnI3Kp82FegZdLeiB6VBbNwm6udXqf9UejwNDIuPPd7e/Q6YHB1d4fD2qeFw1qsI4aVGFytfE3ZzjgrryddbVFzTlFIwubZzZKAxeCB1Gh9Ib/APfsNGs9MsgNVlZl4OUdUZ5pCrZX0PA8G7Og9X612ixNW2IwiuCCAQeFVOI2U6+Ycw6G3jsYa+N6S4tG6FWE1Z6BUeLrus4qifOvnI47BnHiLH8qYY9Rva3aGX9RUZmWeHT2NDyoNLOKoU2ivpp7S/vUhtEekvcy/GpzFOzMuWArhLh1NV67Q7/zqXyj01DaLKjNbEptnA0BPsrW40I3EEgjrBGo7qsF2gK6jEqeNCjd2QziVILUrk2xiYtCRKnFZBc2t6Y19rNXbC7Rwslgc2Fc6WuDET0A2yjvCE0RJGrVVYzZ41tXU7NFxSkc6VSMpNpW+mn8L2XY8o3ZH6wShPHcbj/NQp2bNv5F7/4oj+klUWz9py4Q2Q5o+MTE5Pwneh7NOo1uNkbWjxCZkvcaMpsGQ9DAdPAjQ1kng4oh1Jx7ygOzpbg8g9xuNkNuw5qDk2VkTK8UmXMW56M4BtvzWIHeeJrdg1NTVOzx5Ni+0y6Hnyxm5kXIzZtGtbmlcrjML3boPdXKJWjzqsJyGUG4e9w6C8ij6uVgBl4XuK3eM2ZFJqy2b015rePHvuKpcdsV1BteRLHVdHHao1Papv1ClTozjtqhka8Zb6FpsXH5xlbzx/mHpj9+vtqyJrFYKLk2LRkg5i1t4Vj52nC9zdT0ndWtwmLEqBhodzD0T0fA8QRWihVzKz3Rmr0srutjH+UA/mH/AA+4Kel5Qf1D/h9wUq2LYxPc0kvzgwsJ8wRLNIOByhViQjiC12/5YqGLkytJI98kIaRtDrkXmAHcRbO1uBZaWCcIzM24YXDHuAkJtQW2zJ/CTLIwZjhhKwCgBLtz0BG9bKdTrzT06Uk3eTNVKKbhD6ee/r5IyOCDSOWfVmYsx+0Tc9w3DqArXbPw1gKzexxzhWywi6Vz4q7O/jp5fhWwRFHXQU604rSkcSTuK1cpRXUUxGlSwTsyjxbldbm3Hjl6+zpFD/xRB1/2PWKuZ4L1T4nZ5Hmi49E7u1Tw7N3ZWaaaOjRnCSszvDjuuikxQNZyUZd5KdTDT2t3508c78NR0g3qim0Plhoy1RpS4rk6KeAqjGNYcD4Gn+UDU5yiwslsHz4aP0R4VW4jBx+ivgK5y7RoU467AdY/Wi6NEKVRLcaXAx+iPCuDYUDzWYdhNa7H4KOT+JMSgWdISgtdJOWVcy3sLMp8Qar5NkxBkJZwrLPcXJ1hZFGZxHzQc+pCkC2876a6TQuGLvvf2rmaflF3c8dG4+O41ODGlrEXt+/GtM2wVDBG5S7tKoYZSsQRQwMttDe9940qOB2JEGTSTQYeQswHJOJWUGMafa6eBp+HpWldiMXjIygorn79QDDYyuzT3ow7JjZs6Z8t8RmW6i3JMACDbRTm3AMR10+0dmRQKWZpCOUCAC2gMaSFiSOGYjdrpWy7MCnF6FDjIwaq4cW+HkEkZsw4a2YcUYcQfy31s8VsSOIOXZ2Kq0gCldY+UVIzuOrAk1yxXkvGeXPzh5LVRzbyBos4Uda3ubX0qd9GHFii42RtJZo1kXc28cVI85D1g/seNWStXm/kvjTBNkY/NyEA9T7kb/Se0HhXokJrJOOV2KzjYJFSFRWpCoEM4YnBRyaugLcG3MOxxZh402HwSxg5QRe17kndoN566JpmNTZXuRmdrGH8of6h/wAPuClS8of6h/w+4KVPWwh7mmmhyxwTHWPkRFMP+GygiTsVr3+y7HhUSLoDJziichiBbehtaYDip1bskbipFXeyfoIvu09wVWY3YzIDyCq62IELu0dhe+RJAD83f+2wt0EDSrTg91zLUqidot2a9+/4YPDQmKVo23oxQnpymwbvFj31scC9xWHxEsomfl1KSlizKRa1zpb7I3A67t5rR7Ox2lcpPLJnp8XTlOClvpyNErUxagYMQX8xS49IEBR1Zzp4XNLE50ALOq5rgKqM7EgX0YkDvK266ffS5yXTSdmw0NSL1UjF9c3cuG/7qcYoenKO1Ij7pqvEj1QcP3qWmaosRVccUPW+MEv7GoNih6090DD3mqMy6rxLKHuz/QZLEpqun2VGTfKKc4oelL3JCP1c1EYtbkXmuBci2HvbcCRe9qW8r5ofCUo7P1OD7HThcdjMP3ri+yvtP7RoxMahuA0pINjYYc2PQbHQ1LlkIB5SSx0ByREG/RYm9Rlj1HLESW79Sln2YfTfxqun2a/Bz4D4VppTH6yT/ok/oKEkVPWHvgk+IoyrqvEfDF9fR/ozT4aa5PKHnEFjrqQbgnXU31ppGxGYMXdmF7NncMLixsb8QAO4VoTAvrV16YJh/qNL+EB3SwHqLsh8CtTZ8hvaafP0MscS4DLmdc/nKWIz36dbNVl/FzSZczMMoQAAkAZECq1r77Aa1a4jYrkA8mWAIIKlWFx1A3PhUYYhe24jepBDDtU6jwrdhlaNnuc/GTU5qUdrHPDhxqGYHWxDHQnfbt411Csd5La3sxuL7tR2aUbGgolIAa05TJnQBineRizG1wFsvNUKtrKAOGlTCObc5rjdqdNLad1WceFruuFFFirmtjH7RwG/Stl5PYkywoxN2HNfrZdLntFj30JjsHcVDyUbLJJGdzAOB1qcrfkR4VSrG8bkN3iaYCpUlFPWYzsQpmFKkTUlWYfyhP8AMP8Ah9wUqXlD/UP+H3BSpy2FPc3+yfoYvu09wUYKD2R9DF92nuijK0mUA2xsiLEplkG7zXHnKekH9txrI7H2DlkkSY5jGwGQaBlIzLIelTqMu66kG9b2qfayZZ4X9MSRHr5vKoT1go1v8ZrNXpRfxczoYPFVIp0k9H5W18yQXo4f+W6qrttRc1X9E27nsPeC1ZVV7TxiMs8QPPjRGYdGY3TXtX9KyzV4tDqd81175FDis4Ga9ymZguYRxt0CRrE2Uak9fZQRaRWL855cqiSDlgIo1N7SAlLfVB6btvtR0uFQh1KBlZ87KQCGaw1F/wDCN/R0VwGFF3JGYsHRmdbllazhFI/tgki3Ua5yaN1jjNKyq6tyqpGAwnujO5LLzAuU3Gtrnr3CnmLOCoIOdUcRMGjMafWBZCSTcjQnp4CiuQYuMtyxa4CqubIPqZvqpcak9Nt9Qxs8UN1k+el9QjfNId/zrbyeq34eNMjBy18y0U28q1fQ5RQZ3zC0rIwKARBzGBplDgnU2F2Y7xu4V2TZTxglwqMws00skUbsLi1yoN7WHDoqum2riJBlz8mnCOIcmo7xzvz7qEi2Vc3sLneTvPad9WtBdWao4OW8ml5/ouHxMQ1OIw4/w8pJ45E1rhLiMM4UNKjBTdR/Cz2U9K3At3VxTZldl2YKLx6epfs1Jbyfl+h5cRhnBDYi2YWJ/hcQT+4qUCYYsWXFRAkKpzRTqLL5tlchVt0i1N8mioNs0UJx/wDPqR2ejylLy/QXBsiJ82SeBs4CtzibgaAWEuhtxGtWP/8APycZEH4H49XKC9ZqfZd94v1VCCOWH6J3j6lYgez5v5Va9N7rzKvByfyVF9179DYbO2HyT5y9zYiyoI1N/SF2LW4ajsqymwyuLOoYcARe3WOg9YrKYHyslTSdM6+mllftK+a3dlrVbO2hHOuaJwwG8bmXqZTqp7a0QcbWic6vQrUnea+/IqsZsZl1iOYegx1/C5/RvaFBYbGakG4INip0KnoIrW0DtTZazC/muBZXtu+y3SvV4Vop1WtGIzp/McMPIDRgWsvh8S8TlJBZhvH6EHip4GtDhcQGFa07lJwaJzx6VS4dcmIjPAkqexhb9beFaAjSqLagykN6JDeBv+1RJXVgpvkadaelTmsIoamNSqLUAYjyhH8w/wCH3BSpeUP9Q/4fcFNT1sIe5v8AZH0MX3ae4KMoPZP0MX3ae4KMrSZh6p9tteXDpxzSSdyRFCfGRR31b1nopOVnmkO5TyKdiayHvc+Cik15WjbqacLG8nLovXT8hhrGzP8AzmNB3EYXXoCspPw762VYra8H/qQQebOqK46VtmJHWDDpWKe1jqYRXc13ejT/AAWM2HyLGTfNIrFtdxspVQL20XN33Nco0uW1Cqou7t5iDpbhfq49mtWXlLIixCR81lkU2SwZswKFRfpDHsAJ4VjcXjWnsthHEpusSm4B9N2OrvrvPcL3Jz1KUVK726GnC0qlZabdQ7G7YuDFhsyofPmOkknWDvUfn0ZeImFwFq74aACjsLhnk+jW46dyj8X7C5qjbk7HRWSjG0dO98/qckgVacygcQKvMPsFf7jFupeaPHefyqyw+GRBzFC9g17zvpkaL5mGpjYLbXy9+BmEhkbzUc9im3idK7Js2c/Ut2sv7XrTUquqMTO8bLkkZ5dkSnig/Ex/00jsiUegexiP1WtDalap4USvbKncZaTASjehPZZv01oV14Hf0HQ+BrZWqEsKsLMAw6xequiuTGQxzXzLwMRNhgaB5J4mDxsUYcR+hG4jqOlbDGbDB1jNvsk3Hcd4qlnw5U5WBB6D+vWKU4SgdGjioVFZa9zLjYHlAs1o3sk3R9V7bynXbXLv32vwvL157icHfUdvRYjUEHgRWi8ndtmQ8lKfnbc1rW5QDp4Bx0cRqNxp1Opm0e5gxeDUVxKe3NdP56BflFszlo8yD51NV+0N5T4dfaaoNi7Q3a762grDbZw/I4p8uitZwOjNvHtBu61a6dVQXxbGahB1LwRro3uKA2pFdTT7KnuortjhcUztMBfBlGdiwwEmaND0ov6CiBQGxWvEo9HMP8xI/I0eazXvqhM45ZNCpmpzUWNSUMP5Q/1D/h9wUqfyhP8AMP8Ah9wUqethT3N9sj6GL7tPcFGUHsn6GL7tPcFGVpMoqz+HTk5pojpdzMn2ke2fvWTMD1MnTWgoTaOzxKF1KOpJSRd6kix0OhUjQqdD4UqrDMtB9CooNqWzBSazGPIG08P0mNh35J7fpVjhNpyszpyIk5NihmRwkbMvnZQ/OFjcEDNYi1zWX8oBMJuUkBjbQxlWPNCiwyuLa6m+7zjpWGcrK52sHRbm4trWL59V03OflNjzNOy3+bjJVBwJGjuesm4HUB0muWAgLMqjexAF+vp6qtPJ3ZaywTaDMbKhPAqAwseFyR4UDhXMbq1tUYG3G6nVe3Qis8tWm+Z1oTjGEqVPeOn1038TW4PYsaDnDlD0tu7l3eNzVl1VGKQMAVNwQCD0gi4NSrSklsefnOU3eTHpUr0xqSg96amvTrQAqVI0qAFSpUqAEK5YrDLILML9B4jrBrrT3qCU2ndGWx+AaM66qdzfseg1VYnDX1GhGoI3gjUEHgQeNbuWMMCGFwd4rNY7CGNrcN4PSPiONZqlPLqjq4XFZtHv6llsDahmQq/0qWzfaG4SAdfEcD2iqnyz+li60f8AJhb3jXFISGDISrDcRoRff3dR0qOJgklcNIxYgWGgAA32AAAFS6l42e5alQjTr8RPTXQN2HJparjEDShNnYTLR8w0q0V8JmrzTqXRy2KdHHQQfEW/01aCqjZZtIR0j9D/ALmram0/lMeJX/Ix6Zqc1FquIMT5Q/1D/h9wUqXlCf5h/wAPuClT1sJe5vtk/Qxfdp7goyg9k/Qxfdp7goytJkFQu1sSYoJZBvSN2Haqkj8xRdccXhxJG8bea6sp7GWx/WolezsWg0pJvYqMDh+TjRB9VQL8Sbasesm576C8ocJykDi3OXnr2rvHetx4UXsuYlMr/SRnk5B9tQLsB6LCzjqYUVlvp06eNc+11Y6ynKFTNzTuZvyMfmSL0OG9pbf6aG8osGVlLgc17G/2rc4dthfxozyOjtE54lwO4RqR7xq4x2FEqFG48egjcw7KVlzQSNs6/DxUpcv8K7yaxF4inFG/ytqPzzDuq3tWPjkfCy84WO4j6rj7J49I6OPGtdh5Q6hhqGAIPSCLj9atTd1Z7oTi6eWedbPUkBSNOajVzKMacU9MTQAqkagpqRoAVKlSoAVPTUrUAOaG2hheUWw3jVT19B6jRNI1D10JjJxd0ZVNDYi3Ag8OqrbCxg1DbOG3OOoN/pP7eFS2e1Z1HLKxvnUz08yD0SozLpXUUnWn20MSlqVmHNpFPXbx0q5FVGISrSNri/TrVafNFsRrZk7Uz096ZqaZjEeUH9Q/4fcFKl5Qf1D/AIfcFKnrYS9zf7J+hi+7T3RRlB7J+hi+7T3BRl61GbKxU9NelegMrKja8XJyJMNzFYpewm0cnarkL2OegV0Fd9sQ54JUvbNG4B6DlNiOsHXuoTDzZ0V/TVW9pQ371lqUm5XRtpyvBX3Wn25A2ztnCHPYkhmBA9EAWA6+3qHRRlqlTUvgz6DJVHJ3ZzkUEWIBHQQCPCnApzTWo4M+gZkIikBStSo4M+gZkMaa1OaVqODPoGZDAU5FK1PRwZ9AzIVNanFICjgz6BmQgKe1MKVHBn0DMhU9I0qODPoGZHDGR3RgfRPxH50HgktR8u49h/SuECWqsqE29hsKqUWghRUiKQNSq3Bn0FZkCYiKuuD8wdWngbD8rV0YU0C2v2/tUKhNO9izqJxsdKiamKg1W4U+gq6MT5Qf1D/h9wUqXlAf5h/w+4KVNUGKe5vdkn5mL7tPdFGiqXZW0ohFGDJGLIn119EddHDaUPrY/bX408WtgylQnylD62P21+NL5Sh9bH7a/GpJO2LPMf8AwN7pqo2VpBD91H/8YojaW0IzDKFljzGNwOeu8obcar9nbQi5KP5xBzE0zrpZR11AyHyllQW0sYYuTIXMpez77hAjMWUcSMo06L9VT+UYvWR+2vxqLY6LQ8pHpqOcumlr7+g0FgCPb4NuYzEqTzNQTa4XvXXp6qm+3VCF8jFQt2IKaNlLZLX1821+BI67dMuE6MPut/b3WtYdVja1RlTCsLXhHNZLgoCFYEEA8N58TQToQbbJD5TGRYc/VbrqliNbEWkGm/Q97xbaDGyxOScxHm6qFDZgb63vYWvr412jbDKLKYAOgFOq/wCg8B0VGJ8MlyhhQnipQHxoDQ5rttWICozLzOfdQOexQW1v5wI7jU49q54eVjQnnogU2BOaRUbjYWzEd191qeFsOqhc0RAAGpQ3sbi/TqSe0mui4mAbmitcE2Kb1tlPaLC3RYUACHbwGY5GOUMSAVBATKH1LWOrC1uuottxgBdLHU30IK2lsQL33xbjwNTxkOFkADPGACTzWjF777/EWPXRJnw53tD4p1/9x8T00BoDPtw5lCRE3NxdlGZbSWI10N4zv6em9oxeUAJUGN+c1gRrzbqAxtu1cadR754aPDIzOHjLMbklk037rW9I6m51311D4a4PzFwbg8zQ2AuOuwHgOigLojHtUssjZMoWJZFvYlgwcgmx6EGmnGukO0wRIxRgEUvvXnKpYG1jpqh39IpopMMoYKYQG86xQZv8XTv/ADqT4iAqy54wGBU2ZQbG9x+Z8aAIfK4FwyMrBSxF1OgyEag8eUHgeonk+27C/JMBlVrkpoHcohsDfUi9ui3HSugXCWAth7AkgfN6E8fyHgOimcYYuHJhLBQouUsoUkiw4ecaA0HwG1FmbJlYc25NjlJFswB7Wo9V1oSOfDqSytCGIAJBQEgbhfo3eArp/Hxesj9pfjQFwoVKhPlCL1kftr8af5Qi9ZH7a/GggKFIUN8oResj9tfjS/j4vWx+2vxoALqLGhjtCL1kftr8a5ybRi9ZH7a/GgDKeUDfzD/h9wU9DbcxCmdyGUjm6gj0RSqBT3P/2Q=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8457976" y="557748"/>
            <a:ext cx="3571875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2392" y="66675"/>
            <a:ext cx="2314575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38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926947"/>
          </a:xfrm>
        </p:spPr>
        <p:txBody>
          <a:bodyPr/>
          <a:lstStyle/>
          <a:p>
            <a:r>
              <a:rPr lang="cs-CZ" b="1" cap="non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Karcinomy jazyka a dutiny ústní</a:t>
            </a:r>
            <a:endParaRPr lang="cs-CZ" b="1" cap="none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1227" y="1579786"/>
            <a:ext cx="8913717" cy="4460067"/>
          </a:xfrm>
        </p:spPr>
        <p:txBody>
          <a:bodyPr/>
          <a:lstStyle/>
          <a:p>
            <a:r>
              <a:rPr lang="cs-CZ" dirty="0" err="1" smtClean="0"/>
              <a:t>Progredující</a:t>
            </a:r>
            <a:r>
              <a:rPr lang="cs-CZ" dirty="0" smtClean="0"/>
              <a:t> </a:t>
            </a:r>
            <a:r>
              <a:rPr lang="cs-CZ" dirty="0" err="1" smtClean="0"/>
              <a:t>ulcus</a:t>
            </a:r>
            <a:r>
              <a:rPr lang="cs-CZ" dirty="0" smtClean="0"/>
              <a:t> nebo </a:t>
            </a:r>
            <a:r>
              <a:rPr lang="cs-CZ" dirty="0" err="1" smtClean="0"/>
              <a:t>exofyticky</a:t>
            </a:r>
            <a:r>
              <a:rPr lang="cs-CZ" dirty="0" smtClean="0"/>
              <a:t> rostoucí tumor</a:t>
            </a:r>
          </a:p>
          <a:p>
            <a:r>
              <a:rPr lang="cs-CZ" dirty="0" smtClean="0"/>
              <a:t>Bolesti, zhoršení řeči a polykání, poruchy hybnosti jazyka, zápach z úst, krvácení</a:t>
            </a:r>
          </a:p>
          <a:p>
            <a:r>
              <a:rPr lang="cs-CZ" dirty="0" smtClean="0"/>
              <a:t>Asociace  s alkoholem a kouřením</a:t>
            </a:r>
          </a:p>
          <a:p>
            <a:r>
              <a:rPr lang="cs-CZ" dirty="0" smtClean="0"/>
              <a:t>Léčba – chirurgická resekce vč. ošetření spádových uzlin, RT(CH)T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130" y="4578580"/>
            <a:ext cx="2600325" cy="17526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1172" y="4578580"/>
            <a:ext cx="2628900" cy="174307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3915" y="4284842"/>
            <a:ext cx="1356811" cy="204633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0726" y="1545465"/>
            <a:ext cx="2447925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43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976920"/>
          </a:xfrm>
        </p:spPr>
        <p:txBody>
          <a:bodyPr/>
          <a:lstStyle/>
          <a:p>
            <a:r>
              <a:rPr lang="cs-CZ" b="1" cap="non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Karcinomy </a:t>
            </a:r>
            <a:r>
              <a:rPr lang="cs-CZ" b="1" cap="none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oropharyngu</a:t>
            </a:r>
            <a:endParaRPr lang="cs-CZ" b="1" cap="none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41412" y="1618422"/>
            <a:ext cx="9905999" cy="3541714"/>
          </a:xfrm>
        </p:spPr>
        <p:txBody>
          <a:bodyPr>
            <a:normAutofit/>
          </a:bodyPr>
          <a:lstStyle/>
          <a:p>
            <a:r>
              <a:rPr lang="cs-CZ" dirty="0" smtClean="0"/>
              <a:t>Postižení patrových </a:t>
            </a:r>
            <a:r>
              <a:rPr lang="cs-CZ" dirty="0" err="1" smtClean="0"/>
              <a:t>tonsill</a:t>
            </a:r>
            <a:r>
              <a:rPr lang="cs-CZ" dirty="0" smtClean="0"/>
              <a:t>, měkkého patra a stěny hltanu </a:t>
            </a:r>
          </a:p>
          <a:p>
            <a:r>
              <a:rPr lang="cs-CZ" dirty="0" smtClean="0"/>
              <a:t>Narůstající incidence v souvislosti s HPV infekcí,  HPV skupina se liší z hlediska charakteristik pacientů, má lepší prognózu bez ohledu na aplikovanou terapii</a:t>
            </a:r>
          </a:p>
          <a:p>
            <a:r>
              <a:rPr lang="cs-CZ" dirty="0" smtClean="0"/>
              <a:t>Příznaky – bolesti v krku a uchu, zhoršení polykání, krvácení, zápach</a:t>
            </a:r>
          </a:p>
          <a:p>
            <a:r>
              <a:rPr lang="cs-CZ" dirty="0" smtClean="0"/>
              <a:t>Oblast je přístupná přímému pohledu, měl by být odhalen i praktickým lékařem či stomatologem!!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7188" y="4764245"/>
            <a:ext cx="2466975" cy="184785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8953" y="4764245"/>
            <a:ext cx="1905000" cy="184785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6486" y="5049995"/>
            <a:ext cx="3590925" cy="127635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4893" y="155719"/>
            <a:ext cx="2257425" cy="2028825"/>
          </a:xfrm>
          <a:prstGeom prst="rect">
            <a:avLst/>
          </a:prstGeom>
        </p:spPr>
      </p:pic>
      <p:sp>
        <p:nvSpPr>
          <p:cNvPr id="8" name="AutoShape 2" descr="data:image/jpeg;base64,/9j/4AAQSkZJRgABAQAAAQABAAD/2wCEAAkGBxQSEhUUExQVFRQXFxcYFxQYFxcYGBcYGBUcFxcUFxcdHCggHBwlHBccIjEhJSkrLi4uGB8zODMsNygtLisBCgoKDg0OGxAQGiwkICQvLCw4LCwsLCwsLCwsOCwsLCwsLCwsLCwwLC8sLCwsLCwwLCwtLCwsLCwsLCwsLCwsLP/AABEIANAA8wMBIgACEQEDEQH/xAAbAAABBQEBAAAAAAAAAAAAAAAEAAECBQYDB//EAEkQAAIBAgMDBwcKBAQFBQEAAAECAwARBBIhBTFBEyJRYXGBkQYyUlOSstEVIzNCYnOCobHBFCQ0Q3KiwuFjg5PS8CVUs8PxFv/EABoBAAIDAQEAAAAAAAAAAAAAAAADAQIEBQb/xAAwEQACAQIEAwYHAQADAAAAAAAAAQIDEQQSITETQVEUYZGhsfAiMnGBwdHh8SNCUv/aAAwDAQACEQMRAD8A9D2XsyMxRkxobon1V9EdVWC7Ji9VH7C/CumyE+Zi+7T3RR4FXFFb8kxeqj9hfhVLtnZca4jDNkQKwliIyixJUSKTpbTk2HfWstVT5ULaESeqlikv9lZAJPGMsO+l1VeLH4Z2qJddPHQxPyeMuUABgCl8oOqkpe3HUVSSbXw/Lcnl0By8pYZc246b7X0v/wDta7aYySS9RzjsK3P+cP415rhEBUA63GvXffXFUfiaZ6TC0Y1VdnpOxMLGVZGRMym4uq3KsSRw4Ncez01ZfJkfq09kfCs5sXHEhJN7rzXHT6Q/EACOu3RWwicMoZTdSLg/+bjwI4EEVoozco2e6OdiKWSewGuzY/Vp7K/Cn+TI/Vp7I+FHAU4p1xFkA/Jkfq09lfhTHZsfq09lfhVhSqLkWK/5Mj9Wnsr8KR2ZH6tPZX4VYWpEUXYWK75Mj9Wnsr8KcbMj9Wnsr8KsKVqLk2QANmR+rT2V+FIbMj9Wnsr8KsMtICpuVsgD5Mi9Wnsr8Kf5Lj9WnsL8KsAKRFFyLFcNmR+rT2V+FIbMj9Wnsr8KsAKe1FwsV3yZF6tPZX4U/wAmR+rT2F+FWFqQouFgD5Mj9Wnsr8KXyZH6tPZX4Uflp7VNwsV/yXH6tPZX4VIbLj9Wnsr8KOFOBRcixXnZcfq09lfhXGTZkfq09lfhVvlqDpU3KtHnm2sMomcBVA5u4D0RSorygX+Yf8PuClT1ewprU9B2T9DF92nuijKD2T9DF92nuijKeZxUHtnDcrh5o+LxOo7ShA/Ojai+49lRJXViYScZJowuOkEnJOP72HU/o3/3V5ZgcSdAd408K9Mw7/y+Bt/7cjuCxAH8hXm238KYMRILWBYunQVY307Dcd1cdWc2utmeswUst4+9Ll7s3G8mwbeDow6R1dY3j/eths3aOSxXnxPqQNDrpnW+5tLFTa9raEV5/hmvp+VaPZeeKJha7nM6REhWaygHfqLkfvxpUvheZbjsZSi1dnoEM6uAykMp3EfmCN4PUdRXSsZBi2QK4Do7ZQyqpfXdz1tYqLecbEA6EVcptpho8ZP2oyD3hW+Jp8a8XvocaVCS21LLF4+OL6R1UnUKTdiOpBdj3ChvldT5sc7Dp5Jl9/KazuAwsyyhYMQvJOvKB3gDSklEe7kFSWPKC5NjvogPjBy3zuHKxqzA8k92sZAQRn5v0R4nfVZTq3+FL34FlTprd+v6Lo7WA86Kcf8AKLe6TUotswN/cCnocNEey0gUnuqhGLxoh5Q/wuflBHktIBcziEHP0Zjfzam+OxmSBguHYTLGWF3HJiQxj8VjKL7txqqq1eaXj1+5PCg+fvwNVHztV16xr+lOdOqslKiMTmGEYgkX5CXeDYi4HAgjToqaMo0DQKOpsUn5C1XVWXOPmivBj18jVhqRrMpKo/vRb/X4n87vr2Vbw7TitYzRX+8X9zTIzb3VvD8MXOnbbUsL0mNBHaMI/vRf9RPjUvlGL10X/UT41cXlYWDSvQZ2nCP70Xtp8aIhmVxdGVh0qQw7Lii5Di0dKQNNegtrYlo1BW1ywBJBIFwTqARvIAGu80N2V2Cjd2Diae9VOzNriQ5TlzXIBU80sN69TDo13b+FWymiMlJXRMouLsx704qNOKsUJXpOajekakq0Yfyh/qH/AA+4KVLyi/qH/D7gpU5bCnub7ZP0MX3ae4KMoPZP0MX3ae6KMrQjMKh9pYjk4ZJD9SN29lSf2omqXypYtGkI3zOqn7tefKfZUjtYVWo7RbGUI5qiT9rmZuSDkxh4+MWGRT2tlUnxiPjVCzfxAlEsCs8LkKhtqDfKQx3XA7Dp3W225uUZxzwJX5JWQaoACM9+Cgqxv9odNc0sI88khSBAA0x1ZyNMsYtzmJG+1ui5vbhSvKbt7sd+DaSfP8sjh4Ncka8ARGi2IJ1JYg2tw1sN+ppsQ8ETXmmjWQaFY15WVQfqkgczsIIqpxW1pJrRQryETEDIGOdyTa8su834gHtLUPhFTMUj5iL50/Jo5KgkO/OcLEm86Bm3ak6VbLCO+ptjhJtZqjt6/d6+SZbDa8LfR4fFS/aZwg8Iif0rm+17EXwaqL2GbETXJ4ADk7s3ULmqP5YeSTkoYBLmORTO0skjEnQ6OqpccFAt06Uds/aeGgxMaQwoZM4STE5nZFY80mFXYmwJ88m5ANhUSnbaK8hssJGO8ZN2vv666eH2D8ftGXDxDkSnKxX5eM5m5FJBHkVbHXJyaRtYmxPXU8biZlyRh1AkDripDm+byXkkG/T+qIAO85B21GzSMDOjTteYmzQ77iQ2aWZzcAfWCDUmxNqbAQvIuMhkfKOVEsrE80cliLSt22Ym3HItLcmktfb/ANB4eK5Jpa3tvfTTuje6+yLfF7SmjxLxy5FwsbtNn1JPz+ZRe9swmZQR9nxfC42UKkUlll0iwycG5DL85Ib6K7wog6yeGtV20sW2JjmKobTjOFO9JoJFzJbgXiyN1mgNvQOZ4ApLvyCRAgm/KwExOqnqcXv0G9Vi5bN25eG35Ip4aM2oyST28Ofje/VIs8NttGXM0Uu9jIUm5yOXOYNG6FV517bge24ouHakL7pmjOmk6FN3/FiJW3aBXDaOESdjiMPII5S051No5hCwV3DblJUodea2t+JquhTlcysuSZASwy5cwU2cMu5XU9GhAO61NjKMlqiY0KVRXV117vHl3ryNEsbxgl2crI2ZHLiSLU6rFIu5egH865YnHPGJSyNlQKQwIOcEqDcXGUi5J6lJ7aPB4mXDE8meafPiYZo36QybtekWNXWGnSRDJGCFSxkiJu+HJuA6tvaI62P1ePQCVNbx8DNWoTpb7df30OjYvIskkhURBVZMobPlIvzr6XOgAFZefynmc8zLEvDQM/eTp4Dxqy8owThHTOZGjZDISLEre4vwOhBuN+XqrHCYdNWpU01ew3DU4tXkaTC+UM6+cVccQRlPcy7vA1otj7WV2zxcyQefG31l+1bzl10caqe9TgopKPhvcMpIYG4I0IP/AJw41LjZ3WjHVcLCa00PWsLtWN7AnI3oMQD+E7m7u8Co7Tx8ao6kqzMpAQEEm4sLgbh1m3jWDwm3fqzD8ai4P+JNT4X7BVm5OXm5SpUlSLZDfcbg6gjoHA7ql15Jao5M8HklqITWcoGzMAjHgUU3AcG1ic6X6da1+ysZyqXOjDmuOvpHURqO23CsJicTl5UgqcgVQI1BkjuRowJtluc2tharTZeLMRV1BKkDMNecp1GnAi9wO0capRqZHrswq08603NoRSqMThgCpBBAII4g7jUq3nPHpmNNak1SVZifKH+of8PuClTeUP8AUP8Ah9wUqcthD3N/sn6GL7tPdFGUHsn6GL7tPcFGVoMw9Y3aG0M7tKpFyGhw538wMOWn7CwAHTkX0qt/KPG2XkVYqzqS7jfHFezMPtt5i9ZvwqgnSNSXk+biiQKyDzVCnmYdbecbEBgNM1l1sayYiTkrROjhKaj8T3ey7v7t9PqAtFEimaXmQgBBa+aW1ysaDiNTqN/TYXqh2hjHxUgZhlVdI4x5sY3d7Ebz3DSpY/GPipM7jKo0jj4IvXwzniR2DQUdgcFXObUVliemoUVRWefzen96sFw2D3HopYzYxckowF2zmJs2QvxdSAbG/AiwudQNKv4sN1USMNVEmRLFtO6MjHsbEqroixrmFjIJUz5bG6XzCwN9SBcjTde8cB5NzRsrZYTl1AMotmtoSFBuAdbcd26toMNTOlqvYr2+bva2v1/Zj08mphKJHMUhzBm+cYZudma5KDzje566jjdk4jLIOSZjI+eQx5Xzc/OFCqS1sxZjp6Po668OK6hQaiyZPbqiabS8P6YTZczYcOh5r5GyggqwkPzayAG3mpI+/wDOwqJcphCi6OZWTP8AWEbRKzoDwLFUG7iemt/LAGXK1mX0WAYeDXFBNsGE7ky9AVnUDryhst+6odPW5bttKTvOOt0+u3gYxnyOqrYLFh3VbWyl58O0jm/HnOF7FFWOyFLuZCDzYuTZz9eTII7i/EqAT0W11Iq9TydgU3yk9TO7DwJt+VEyYUAAAWAFgAAAB0AbgOoVGW2oTxVOWkVrtd+L8TPYiAVXwytBKssZGdeB3Mp85G+yfysDwq+xeAvxbua1U+K2e3An8j+oqIuzH05xnHK9blwY42jEkY+YkGWxAvGdQ2Hk6FBJAO4XtxF8Tt7yceElowXi8WTqYcR1+NX2x8dJhXa6iSJ9JYt2bhmW+ma2muhGh4EaKDDLKL4WQMBYmFyVkTqvqQOogjoNqcrp5oeBz5xnhpa/L1/feeS4eSxHQau8JWl2nsGFmvLEYWvcMLJdr77i8bfmaE+QityJQADqXjt33zAEddrVEqsXvoaaeJg1qyvK1cbFuIX4AMcul7HJdyBx1yntvUU2WgJDy3KjMVGVLL6RuWYL10U8g5MFMiIAGUm4ULmuxy6HdffvJ1pUpJqyF160ZKyBp2kLuqIVYxjLMPrZbMUbSy3tYX42rphs7CNnTJKVdWswOTMSQ5Xc1yoPVm8OAjVlMZ5jMxlCJJmLg63BI+sQdPs34V05Ehg2XKZdJG5QBoxYABTbU6X04iq9xiNHsbanJHK5+bvqbEZGOpb/AAG+vQdemtTXm0WICgQxyLJKliyO13yE3N+NwGG/hbqrT+T+1ALRlgUP0bXBH3d/07x0VpoVbfBL7GavSv8AFE0dqiwqQqMlbDEYjygH8w/4fcFKl5QH+Yf8PuClTFsJe5v9kfQxfdp7gp9p48QJmILEkKiDzndtFjXrJ47gLk7q5YLELHhkdyFVYlZieACC5qhmnaQ/xEoZbqeSi+skbaXP/GkuF6gbDcSWVJ20W7IoUlJ5pbLz7vf6IxKxc84GVjnaQWygi65wD9RNUjB3nM3C9ZXa+PGIdUj/AKePSMemeMpvqeNu872qx8pccUX+HUjlJAGnI3Kp82FegZdLeiB6VBbNwm6udXqf9UejwNDIuPPd7e/Q6YHB1d4fD2qeFw1qsI4aVGFytfE3ZzjgrryddbVFzTlFIwubZzZKAxeCB1Gh9Ib/APfsNGs9MsgNVlZl4OUdUZ5pCrZX0PA8G7Og9X612ixNW2IwiuCCAQeFVOI2U6+Ycw6G3jsYa+N6S4tG6FWE1Z6BUeLrus4qifOvnI47BnHiLH8qYY9Rva3aGX9RUZmWeHT2NDyoNLOKoU2ivpp7S/vUhtEekvcy/GpzFOzMuWArhLh1NV67Q7/zqXyj01DaLKjNbEptnA0BPsrW40I3EEgjrBGo7qsF2gK6jEqeNCjd2QziVILUrk2xiYtCRKnFZBc2t6Y19rNXbC7Rwslgc2Fc6WuDET0A2yjvCE0RJGrVVYzZ41tXU7NFxSkc6VSMpNpW+mn8L2XY8o3ZH6wShPHcbj/NQp2bNv5F7/4oj+klUWz9py4Q2Q5o+MTE5Pwneh7NOo1uNkbWjxCZkvcaMpsGQ9DAdPAjQ1kng4oh1Jx7ygOzpbg8g9xuNkNuw5qDk2VkTK8UmXMW56M4BtvzWIHeeJrdg1NTVOzx5Ni+0y6Hnyxm5kXIzZtGtbmlcrjML3boPdXKJWjzqsJyGUG4e9w6C8ij6uVgBl4XuK3eM2ZFJqy2b015rePHvuKpcdsV1BteRLHVdHHao1Papv1ClTozjtqhka8Zb6FpsXH5xlbzx/mHpj9+vtqyJrFYKLk2LRkg5i1t4Vj52nC9zdT0ndWtwmLEqBhodzD0T0fA8QRWihVzKz3Rmr0srutjH+UA/mH/AA+4Kel5Qf1D/h9wUq2LYxPc0kvzgwsJ8wRLNIOByhViQjiC12/5YqGLkytJI98kIaRtDrkXmAHcRbO1uBZaWCcIzM24YXDHuAkJtQW2zJ/CTLIwZjhhKwCgBLtz0BG9bKdTrzT06Uk3eTNVKKbhD6ee/r5IyOCDSOWfVmYsx+0Tc9w3DqArXbPw1gKzexxzhWywi6Vz4q7O/jp5fhWwRFHXQU604rSkcSTuK1cpRXUUxGlSwTsyjxbldbm3Hjl6+zpFD/xRB1/2PWKuZ4L1T4nZ5Hmi49E7u1Tw7N3ZWaaaOjRnCSszvDjuuikxQNZyUZd5KdTDT2t3508c78NR0g3qim0Plhoy1RpS4rk6KeAqjGNYcD4Gn+UDU5yiwslsHz4aP0R4VW4jBx+ivgK5y7RoU467AdY/Wi6NEKVRLcaXAx+iPCuDYUDzWYdhNa7H4KOT+JMSgWdISgtdJOWVcy3sLMp8Qar5NkxBkJZwrLPcXJ1hZFGZxHzQc+pCkC2876a6TQuGLvvf2rmaflF3c8dG4+O41ODGlrEXt+/GtM2wVDBG5S7tKoYZSsQRQwMttDe9940qOB2JEGTSTQYeQswHJOJWUGMafa6eBp+HpWldiMXjIygorn79QDDYyuzT3ow7JjZs6Z8t8RmW6i3JMACDbRTm3AMR10+0dmRQKWZpCOUCAC2gMaSFiSOGYjdrpWy7MCnF6FDjIwaq4cW+HkEkZsw4a2YcUYcQfy31s8VsSOIOXZ2Kq0gCldY+UVIzuOrAk1yxXkvGeXPzh5LVRzbyBos4Uda3ubX0qd9GHFii42RtJZo1kXc28cVI85D1g/seNWStXm/kvjTBNkY/NyEA9T7kb/Se0HhXokJrJOOV2KzjYJFSFRWpCoEM4YnBRyaugLcG3MOxxZh402HwSxg5QRe17kndoN566JpmNTZXuRmdrGH8of6h/wAPuClS8of6h/w+4KVPWwh7mmmhyxwTHWPkRFMP+GygiTsVr3+y7HhUSLoDJziichiBbehtaYDip1bskbipFXeyfoIvu09wVWY3YzIDyCq62IELu0dhe+RJAD83f+2wt0EDSrTg91zLUqidot2a9+/4YPDQmKVo23oxQnpymwbvFj31scC9xWHxEsomfl1KSlizKRa1zpb7I3A67t5rR7Ox2lcpPLJnp8XTlOClvpyNErUxagYMQX8xS49IEBR1Zzp4XNLE50ALOq5rgKqM7EgX0YkDvK266ffS5yXTSdmw0NSL1UjF9c3cuG/7qcYoenKO1Ij7pqvEj1QcP3qWmaosRVccUPW+MEv7GoNih6090DD3mqMy6rxLKHuz/QZLEpqun2VGTfKKc4oelL3JCP1c1EYtbkXmuBci2HvbcCRe9qW8r5ofCUo7P1OD7HThcdjMP3ri+yvtP7RoxMahuA0pINjYYc2PQbHQ1LlkIB5SSx0ByREG/RYm9Rlj1HLESW79Sln2YfTfxqun2a/Bz4D4VppTH6yT/ok/oKEkVPWHvgk+IoyrqvEfDF9fR/ozT4aa5PKHnEFjrqQbgnXU31ppGxGYMXdmF7NncMLixsb8QAO4VoTAvrV16YJh/qNL+EB3SwHqLsh8CtTZ8hvaafP0MscS4DLmdc/nKWIz36dbNVl/FzSZczMMoQAAkAZECq1r77Aa1a4jYrkA8mWAIIKlWFx1A3PhUYYhe24jepBDDtU6jwrdhlaNnuc/GTU5qUdrHPDhxqGYHWxDHQnfbt411Csd5La3sxuL7tR2aUbGgolIAa05TJnQBineRizG1wFsvNUKtrKAOGlTCObc5rjdqdNLad1WceFruuFFFirmtjH7RwG/Stl5PYkywoxN2HNfrZdLntFj30JjsHcVDyUbLJJGdzAOB1qcrfkR4VSrG8bkN3iaYCpUlFPWYzsQpmFKkTUlWYfyhP8AMP8Ah9wUqXlD/UP+H3BSpy2FPc3+yfoYvu09wUYKD2R9DF92nuijK0mUA2xsiLEplkG7zXHnKekH9txrI7H2DlkkSY5jGwGQaBlIzLIelTqMu66kG9b2qfayZZ4X9MSRHr5vKoT1go1v8ZrNXpRfxczoYPFVIp0k9H5W18yQXo4f+W6qrttRc1X9E27nsPeC1ZVV7TxiMs8QPPjRGYdGY3TXtX9KyzV4tDqd81175FDis4Ga9ymZguYRxt0CRrE2Uak9fZQRaRWL855cqiSDlgIo1N7SAlLfVB6btvtR0uFQh1KBlZ87KQCGaw1F/wDCN/R0VwGFF3JGYsHRmdbllazhFI/tgki3Ua5yaN1jjNKyq6tyqpGAwnujO5LLzAuU3Gtrnr3CnmLOCoIOdUcRMGjMafWBZCSTcjQnp4CiuQYuMtyxa4CqubIPqZvqpcak9Nt9Qxs8UN1k+el9QjfNId/zrbyeq34eNMjBy18y0U28q1fQ5RQZ3zC0rIwKARBzGBplDgnU2F2Y7xu4V2TZTxglwqMws00skUbsLi1yoN7WHDoqum2riJBlz8mnCOIcmo7xzvz7qEi2Vc3sLneTvPad9WtBdWao4OW8ml5/ouHxMQ1OIw4/w8pJ45E1rhLiMM4UNKjBTdR/Cz2U9K3At3VxTZldl2YKLx6epfs1Jbyfl+h5cRhnBDYi2YWJ/hcQT+4qUCYYsWXFRAkKpzRTqLL5tlchVt0i1N8mioNs0UJx/wDPqR2ejylLy/QXBsiJ82SeBs4CtzibgaAWEuhtxGtWP/8APycZEH4H49XKC9ZqfZd94v1VCCOWH6J3j6lYgez5v5Va9N7rzKvByfyVF9179DYbO2HyT5y9zYiyoI1N/SF2LW4ajsqymwyuLOoYcARe3WOg9YrKYHyslTSdM6+mllftK+a3dlrVbO2hHOuaJwwG8bmXqZTqp7a0QcbWic6vQrUnea+/IqsZsZl1iOYegx1/C5/RvaFBYbGakG4INip0KnoIrW0DtTZazC/muBZXtu+y3SvV4Vop1WtGIzp/McMPIDRgWsvh8S8TlJBZhvH6EHip4GtDhcQGFa07lJwaJzx6VS4dcmIjPAkqexhb9beFaAjSqLagykN6JDeBv+1RJXVgpvkadaelTmsIoamNSqLUAYjyhH8w/wCH3BSpeUP9Q/4fcFNT1sIe5v8AZH0MX3ae4KMoPZP0MX3ae4KMrSZh6p9tteXDpxzSSdyRFCfGRR31b1nopOVnmkO5TyKdiayHvc+Cik15WjbqacLG8nLovXT8hhrGzP8AzmNB3EYXXoCspPw762VYra8H/qQQebOqK46VtmJHWDDpWKe1jqYRXc13ejT/AAWM2HyLGTfNIrFtdxspVQL20XN33Nco0uW1Cqou7t5iDpbhfq49mtWXlLIixCR81lkU2SwZswKFRfpDHsAJ4VjcXjWnsthHEpusSm4B9N2OrvrvPcL3Jz1KUVK726GnC0qlZabdQ7G7YuDFhsyofPmOkknWDvUfn0ZeImFwFq74aACjsLhnk+jW46dyj8X7C5qjbk7HRWSjG0dO98/qckgVacygcQKvMPsFf7jFupeaPHefyqyw+GRBzFC9g17zvpkaL5mGpjYLbXy9+BmEhkbzUc9im3idK7Js2c/Ut2sv7XrTUquqMTO8bLkkZ5dkSnig/Ex/00jsiUegexiP1WtDalap4USvbKncZaTASjehPZZv01oV14Hf0HQ+BrZWqEsKsLMAw6xequiuTGQxzXzLwMRNhgaB5J4mDxsUYcR+hG4jqOlbDGbDB1jNvsk3Hcd4qlnw5U5WBB6D+vWKU4SgdGjioVFZa9zLjYHlAs1o3sk3R9V7bynXbXLv32vwvL157icHfUdvRYjUEHgRWi8ndtmQ8lKfnbc1rW5QDp4Bx0cRqNxp1Opm0e5gxeDUVxKe3NdP56BflFszlo8yD51NV+0N5T4dfaaoNi7Q3a762grDbZw/I4p8uitZwOjNvHtBu61a6dVQXxbGahB1LwRro3uKA2pFdTT7KnuortjhcUztMBfBlGdiwwEmaND0ov6CiBQGxWvEo9HMP8xI/I0eazXvqhM45ZNCpmpzUWNSUMP5Q/1D/h9wUqfyhP8AMP8Ah9wUqethT3N9sj6GL7tPcFGUHsn6GL7tPcFGVpMoqz+HTk5pojpdzMn2ke2fvWTMD1MnTWgoTaOzxKF1KOpJSRd6kix0OhUjQqdD4UqrDMtB9CooNqWzBSazGPIG08P0mNh35J7fpVjhNpyszpyIk5NihmRwkbMvnZQ/OFjcEDNYi1zWX8oBMJuUkBjbQxlWPNCiwyuLa6m+7zjpWGcrK52sHRbm4trWL59V03OflNjzNOy3+bjJVBwJGjuesm4HUB0muWAgLMqjexAF+vp6qtPJ3ZaywTaDMbKhPAqAwseFyR4UDhXMbq1tUYG3G6nVe3Qis8tWm+Z1oTjGEqVPeOn1038TW4PYsaDnDlD0tu7l3eNzVl1VGKQMAVNwQCD0gi4NSrSklsefnOU3eTHpUr0xqSg96amvTrQAqVI0qAFSpUqAEK5YrDLILML9B4jrBrrT3qCU2ndGWx+AaM66qdzfseg1VYnDX1GhGoI3gjUEHgQeNbuWMMCGFwd4rNY7CGNrcN4PSPiONZqlPLqjq4XFZtHv6llsDahmQq/0qWzfaG4SAdfEcD2iqnyz+li60f8AJhb3jXFISGDISrDcRoRff3dR0qOJgklcNIxYgWGgAA32AAAFS6l42e5alQjTr8RPTXQN2HJparjEDShNnYTLR8w0q0V8JmrzTqXRy2KdHHQQfEW/01aCqjZZtIR0j9D/ALmram0/lMeJX/Ix6Zqc1FquIMT5Q/1D/h9wUqXlCf5h/wAPuClT1sJe5vtk/Qxfdp7goyg9k/Qxfdp7goytJkFQu1sSYoJZBvSN2Haqkj8xRdccXhxJG8bea6sp7GWx/WolezsWg0pJvYqMDh+TjRB9VQL8Sbasesm576C8ocJykDi3OXnr2rvHetx4UXsuYlMr/SRnk5B9tQLsB6LCzjqYUVlvp06eNc+11Y6ynKFTNzTuZvyMfmSL0OG9pbf6aG8osGVlLgc17G/2rc4dthfxozyOjtE54lwO4RqR7xq4x2FEqFG48egjcw7KVlzQSNs6/DxUpcv8K7yaxF4inFG/ytqPzzDuq3tWPjkfCy84WO4j6rj7J49I6OPGtdh5Q6hhqGAIPSCLj9atTd1Z7oTi6eWedbPUkBSNOajVzKMacU9MTQAqkagpqRoAVKlSoAVPTUrUAOaG2hheUWw3jVT19B6jRNI1D10JjJxd0ZVNDYi3Ag8OqrbCxg1DbOG3OOoN/pP7eFS2e1Z1HLKxvnUz08yD0SozLpXUUnWn20MSlqVmHNpFPXbx0q5FVGISrSNri/TrVafNFsRrZk7Uz096ZqaZjEeUH9Q/4fcFKl5Qf1D/AIfcFKnrYS9zf7J+hi+7T3RRlB7J+hi+7T3BRl61GbKxU9NelegMrKja8XJyJMNzFYpewm0cnarkL2OegV0Fd9sQ54JUvbNG4B6DlNiOsHXuoTDzZ0V/TVW9pQ371lqUm5XRtpyvBX3Wn25A2ztnCHPYkhmBA9EAWA6+3qHRRlqlTUvgz6DJVHJ3ZzkUEWIBHQQCPCnApzTWo4M+gZkIikBStSo4M+gZkMaa1OaVqODPoGZDAU5FK1PRwZ9AzIVNanFICjgz6BmQgKe1MKVHBn0DMhU9I0qODPoGZHDGR3RgfRPxH50HgktR8u49h/SuECWqsqE29hsKqUWghRUiKQNSq3Bn0FZkCYiKuuD8wdWngbD8rV0YU0C2v2/tUKhNO9izqJxsdKiamKg1W4U+gq6MT5Qf1D/h9wUqXlAf5h/w+4KVNUGKe5vdkn5mL7tPdFGiqXZW0ohFGDJGLIn119EddHDaUPrY/bX408WtgylQnylD62P21+NL5Sh9bH7a/GpJO2LPMf8AwN7pqo2VpBD91H/8YojaW0IzDKFljzGNwOeu8obcar9nbQi5KP5xBzE0zrpZR11AyHyllQW0sYYuTIXMpez77hAjMWUcSMo06L9VT+UYvWR+2vxqLY6LQ8pHpqOcumlr7+g0FgCPb4NuYzEqTzNQTa4XvXXp6qm+3VCF8jFQt2IKaNlLZLX1821+BI67dMuE6MPut/b3WtYdVja1RlTCsLXhHNZLgoCFYEEA8N58TQToQbbJD5TGRYc/VbrqliNbEWkGm/Q97xbaDGyxOScxHm6qFDZgb63vYWvr412jbDKLKYAOgFOq/wCg8B0VGJ8MlyhhQnipQHxoDQ5rttWICozLzOfdQOexQW1v5wI7jU49q54eVjQnnogU2BOaRUbjYWzEd191qeFsOqhc0RAAGpQ3sbi/TqSe0mui4mAbmitcE2Kb1tlPaLC3RYUACHbwGY5GOUMSAVBATKH1LWOrC1uuottxgBdLHU30IK2lsQL33xbjwNTxkOFkADPGACTzWjF777/EWPXRJnw53tD4p1/9x8T00BoDPtw5lCRE3NxdlGZbSWI10N4zv6em9oxeUAJUGN+c1gRrzbqAxtu1cadR754aPDIzOHjLMbklk037rW9I6m51311D4a4PzFwbg8zQ2AuOuwHgOigLojHtUssjZMoWJZFvYlgwcgmx6EGmnGukO0wRIxRgEUvvXnKpYG1jpqh39IpopMMoYKYQG86xQZv8XTv/ADqT4iAqy54wGBU2ZQbG9x+Z8aAIfK4FwyMrBSxF1OgyEag8eUHgeonk+27C/JMBlVrkpoHcohsDfUi9ui3HSugXCWAth7AkgfN6E8fyHgOimcYYuHJhLBQouUsoUkiw4ecaA0HwG1FmbJlYc25NjlJFswB7Wo9V1oSOfDqSytCGIAJBQEgbhfo3eArp/Hxesj9pfjQFwoVKhPlCL1kftr8af5Qi9ZH7a/GggKFIUN8oResj9tfjS/j4vWx+2vxoALqLGhjtCL1kftr8a5ybRi9ZH7a/GgDKeUDfzD/h9wU9DbcxCmdyGUjm6gj0RSqBT3P/2Q==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3978275" y="-1462088"/>
            <a:ext cx="3571875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437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4304" y="68263"/>
            <a:ext cx="2257425" cy="2028825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055736"/>
          </a:xfrm>
        </p:spPr>
        <p:txBody>
          <a:bodyPr/>
          <a:lstStyle/>
          <a:p>
            <a:r>
              <a:rPr lang="cs-CZ" b="1" cap="non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Karcinomy </a:t>
            </a:r>
            <a:r>
              <a:rPr lang="cs-CZ" b="1" cap="none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hypopharyngu</a:t>
            </a:r>
            <a:endParaRPr lang="cs-CZ" b="1" cap="none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141412" y="1674254"/>
            <a:ext cx="9905999" cy="4116947"/>
          </a:xfrm>
        </p:spPr>
        <p:txBody>
          <a:bodyPr/>
          <a:lstStyle/>
          <a:p>
            <a:r>
              <a:rPr lang="cs-CZ" dirty="0" smtClean="0"/>
              <a:t>Narůstající incidence</a:t>
            </a:r>
          </a:p>
          <a:p>
            <a:r>
              <a:rPr lang="cs-CZ" dirty="0" smtClean="0"/>
              <a:t>Bolesti v krku, zhoršení polykání , zaskakování stravy, dechové potíže, chrapot, pokles hmotnosti, uzlinové metastázy</a:t>
            </a:r>
          </a:p>
          <a:p>
            <a:r>
              <a:rPr lang="cs-CZ" dirty="0" smtClean="0"/>
              <a:t>Pozdní diagnostika, nepřístupný přímému pohledu, </a:t>
            </a:r>
          </a:p>
          <a:p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434" y="4250878"/>
            <a:ext cx="1962150" cy="233362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9177" y="4340002"/>
            <a:ext cx="2466975" cy="184785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6041" y="4340002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21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cap="non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Typy nádorů oblasti hlavy a krku</a:t>
            </a:r>
            <a:endParaRPr lang="cs-CZ" b="1" cap="none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Epidermální (</a:t>
            </a:r>
            <a:r>
              <a:rPr lang="cs-CZ" dirty="0" err="1" smtClean="0"/>
              <a:t>spinocelulární</a:t>
            </a:r>
            <a:r>
              <a:rPr lang="cs-CZ" dirty="0" smtClean="0"/>
              <a:t>, </a:t>
            </a:r>
            <a:r>
              <a:rPr lang="cs-CZ" dirty="0" err="1" smtClean="0"/>
              <a:t>basocelulární</a:t>
            </a:r>
            <a:r>
              <a:rPr lang="cs-CZ" dirty="0" smtClean="0"/>
              <a:t> karcinomy)</a:t>
            </a:r>
          </a:p>
          <a:p>
            <a:r>
              <a:rPr lang="cs-CZ" dirty="0" smtClean="0"/>
              <a:t>Žlázové (adenokarcinomy)</a:t>
            </a:r>
          </a:p>
          <a:p>
            <a:r>
              <a:rPr lang="cs-CZ" dirty="0" smtClean="0"/>
              <a:t>Mezenchymální (sarkomy měkkých a tvrdých tkání)</a:t>
            </a:r>
          </a:p>
          <a:p>
            <a:r>
              <a:rPr lang="cs-CZ" dirty="0" err="1" smtClean="0"/>
              <a:t>Lymfoproliferativní</a:t>
            </a:r>
            <a:r>
              <a:rPr lang="cs-CZ" dirty="0" smtClean="0"/>
              <a:t> onemocnění (leukémie a lymfomy)</a:t>
            </a:r>
          </a:p>
          <a:p>
            <a:r>
              <a:rPr lang="cs-CZ" dirty="0" smtClean="0"/>
              <a:t>Maligní tumory z </a:t>
            </a:r>
            <a:r>
              <a:rPr lang="cs-CZ" dirty="0" err="1" smtClean="0"/>
              <a:t>neuroektodermu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070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cap="non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Karcinomy hrtanu</a:t>
            </a:r>
            <a:endParaRPr lang="cs-CZ" b="1" cap="none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12623" y="1708574"/>
            <a:ext cx="9905999" cy="3541714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Incidence </a:t>
            </a:r>
          </a:p>
          <a:p>
            <a:r>
              <a:rPr lang="cs-CZ" dirty="0" smtClean="0"/>
              <a:t>Rozdělení  </a:t>
            </a:r>
            <a:r>
              <a:rPr lang="cs-CZ" dirty="0"/>
              <a:t>– oblasti hrtan příklopky a hrtanového vchodu –SUPRAGLOTTIS, hlasivková úžina – GLOTTIS, oblast pod hlasivkami k počátku průdušnice – </a:t>
            </a:r>
            <a:r>
              <a:rPr lang="cs-CZ" dirty="0" smtClean="0"/>
              <a:t>SUBGLOTTIS</a:t>
            </a:r>
          </a:p>
          <a:p>
            <a:r>
              <a:rPr lang="cs-CZ" dirty="0" smtClean="0"/>
              <a:t>stabilní, etiologická souvislost s kouřením</a:t>
            </a:r>
          </a:p>
          <a:p>
            <a:r>
              <a:rPr lang="cs-CZ" dirty="0" smtClean="0"/>
              <a:t>Příznaky závisí na lokalizaci a pokročilosti</a:t>
            </a:r>
          </a:p>
          <a:p>
            <a:r>
              <a:rPr lang="cs-CZ" dirty="0" smtClean="0"/>
              <a:t>Časné – chrapot, pokašlávání, zahlenění, vykašlávání krve- </a:t>
            </a:r>
          </a:p>
          <a:p>
            <a:r>
              <a:rPr lang="cs-CZ" dirty="0" smtClean="0"/>
              <a:t>Pozdní – trvalý chrapot až afonie, dechové potíže – inspirační </a:t>
            </a:r>
            <a:r>
              <a:rPr lang="cs-CZ" dirty="0" err="1" smtClean="0"/>
              <a:t>stridor</a:t>
            </a:r>
            <a:r>
              <a:rPr lang="cs-CZ" dirty="0" smtClean="0"/>
              <a:t>, dušení, polykací potíže, bolesti při polykání</a:t>
            </a:r>
          </a:p>
          <a:p>
            <a:r>
              <a:rPr lang="cs-CZ" dirty="0" smtClean="0"/>
              <a:t>V časných stádiích lze zachovat hrtan, léčba je efektivní s dobrou prognózou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1127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9143" y="357901"/>
            <a:ext cx="3961315" cy="307185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55" y="324193"/>
            <a:ext cx="2518919" cy="307185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6918" y="324193"/>
            <a:ext cx="4146084" cy="310556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8326" y="3872517"/>
            <a:ext cx="2536825" cy="223837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1298" y="3872517"/>
            <a:ext cx="2538881" cy="223837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3299" y="3872517"/>
            <a:ext cx="2962210" cy="22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73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9" name="Picture 5" descr="larynge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546100"/>
            <a:ext cx="3827424" cy="313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1" name="Picture 7" descr="exh5113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124323"/>
            <a:ext cx="3905250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72" name="Rectangle 8"/>
          <p:cNvSpPr>
            <a:spLocks noGrp="1" noChangeArrowheads="1"/>
          </p:cNvSpPr>
          <p:nvPr>
            <p:ph type="title"/>
          </p:nvPr>
        </p:nvSpPr>
        <p:spPr>
          <a:xfrm>
            <a:off x="609600" y="647928"/>
            <a:ext cx="10972800" cy="1139825"/>
          </a:xfrm>
        </p:spPr>
        <p:txBody>
          <a:bodyPr/>
          <a:lstStyle/>
          <a:p>
            <a:r>
              <a:rPr lang="cs-CZ" altLang="cs-CZ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Totální </a:t>
            </a:r>
            <a:r>
              <a:rPr lang="cs-CZ" altLang="cs-CZ" b="1" cap="non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laryngectomie</a:t>
            </a:r>
            <a:endParaRPr lang="cs-CZ" altLang="cs-CZ" b="1" cap="none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6873" name="Rectangle 9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altLang="cs-CZ" sz="2800" dirty="0" smtClean="0"/>
              <a:t>Indikována u pokročilých nádorů hrtanu – T3-T4</a:t>
            </a:r>
          </a:p>
          <a:p>
            <a:r>
              <a:rPr lang="cs-CZ" altLang="cs-CZ" sz="2800" dirty="0" smtClean="0"/>
              <a:t>Významně zhoršuje kvalitu života – trvalá ztráta hlasového orgánu, ale u T4 rozsáhlých nádorů představuje řešení s nejlepší prognózou</a:t>
            </a:r>
          </a:p>
          <a:p>
            <a:r>
              <a:rPr lang="cs-CZ" altLang="cs-CZ" sz="2800" dirty="0" smtClean="0"/>
              <a:t>znamená </a:t>
            </a:r>
            <a:r>
              <a:rPr lang="cs-CZ" altLang="cs-CZ" sz="2800" dirty="0"/>
              <a:t>trvalé oddělení cest dýchacích a polykacích</a:t>
            </a:r>
          </a:p>
          <a:p>
            <a:r>
              <a:rPr lang="cs-CZ" altLang="cs-CZ" sz="2800" dirty="0"/>
              <a:t>Dýchací cesty  končí vyšitím tracheostomie terminální v </a:t>
            </a:r>
            <a:r>
              <a:rPr lang="cs-CZ" altLang="cs-CZ" sz="2800" dirty="0" err="1"/>
              <a:t>jugulu</a:t>
            </a:r>
            <a:endParaRPr lang="cs-CZ" altLang="cs-CZ" sz="2800" dirty="0"/>
          </a:p>
        </p:txBody>
      </p:sp>
      <p:sp>
        <p:nvSpPr>
          <p:cNvPr id="36874" name="Rectangle 10"/>
          <p:cNvSpPr>
            <a:spLocks noGrp="1" noChangeArrowheads="1"/>
          </p:cNvSpPr>
          <p:nvPr>
            <p:ph sz="half" idx="2"/>
          </p:nvPr>
        </p:nvSpPr>
        <p:spPr>
          <a:xfrm>
            <a:off x="7289800" y="4305299"/>
            <a:ext cx="3619500" cy="3865565"/>
          </a:xfrm>
        </p:spPr>
        <p:txBody>
          <a:bodyPr/>
          <a:lstStyle/>
          <a:p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382576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Rizikové faktory</a:t>
            </a:r>
          </a:p>
        </p:txBody>
      </p:sp>
      <p:sp>
        <p:nvSpPr>
          <p:cNvPr id="8195" name="Rectangle 3"/>
          <p:cNvSpPr>
            <a:spLocks noGrp="1" noRot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cs-CZ" altLang="cs-CZ" sz="2800"/>
              <a:t>Neovlivnitelné</a:t>
            </a:r>
          </a:p>
          <a:p>
            <a:r>
              <a:rPr lang="cs-CZ" altLang="cs-CZ" sz="2800"/>
              <a:t>Genetické změny (mutace genů ovlivňujících stabilitu genomu, supresorových genů apod.), pro ORL tumory není identifikována specifická genetická porucha</a:t>
            </a:r>
          </a:p>
          <a:p>
            <a:r>
              <a:rPr lang="cs-CZ" altLang="cs-CZ" sz="2800"/>
              <a:t>Některé faktory prostředí a životního stylu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 sz="2800"/>
              <a:t>(sluneční aktivita, radioaktivní záření z přírodních zdrojů apod.)</a:t>
            </a:r>
          </a:p>
        </p:txBody>
      </p:sp>
    </p:spTree>
    <p:extLst>
      <p:ext uri="{BB962C8B-B14F-4D97-AF65-F5344CB8AC3E}">
        <p14:creationId xmlns:p14="http://schemas.microsoft.com/office/powerpoint/2010/main" val="412114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Rizikové faktory</a:t>
            </a:r>
          </a:p>
        </p:txBody>
      </p:sp>
      <p:sp>
        <p:nvSpPr>
          <p:cNvPr id="9219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1103312" y="1651819"/>
            <a:ext cx="8946541" cy="459658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800" b="1" u="sng" dirty="0"/>
              <a:t>Ovlivnitelné</a:t>
            </a:r>
          </a:p>
          <a:p>
            <a:pPr>
              <a:lnSpc>
                <a:spcPct val="80000"/>
              </a:lnSpc>
            </a:pPr>
            <a:r>
              <a:rPr lang="cs-CZ" altLang="cs-CZ" sz="2800" dirty="0"/>
              <a:t>Strava (36%)</a:t>
            </a:r>
          </a:p>
          <a:p>
            <a:pPr>
              <a:lnSpc>
                <a:spcPct val="80000"/>
              </a:lnSpc>
            </a:pPr>
            <a:r>
              <a:rPr lang="cs-CZ" altLang="cs-CZ" sz="2800" b="1" dirty="0"/>
              <a:t>Kouření (31%)</a:t>
            </a:r>
          </a:p>
          <a:p>
            <a:pPr>
              <a:lnSpc>
                <a:spcPct val="80000"/>
              </a:lnSpc>
            </a:pPr>
            <a:r>
              <a:rPr lang="cs-CZ" altLang="cs-CZ" sz="2800" b="1" dirty="0"/>
              <a:t>Infekce</a:t>
            </a:r>
            <a:r>
              <a:rPr lang="cs-CZ" altLang="cs-CZ" sz="2800" dirty="0"/>
              <a:t> </a:t>
            </a:r>
            <a:r>
              <a:rPr lang="cs-CZ" altLang="cs-CZ" sz="2800" dirty="0" smtClean="0"/>
              <a:t>(11</a:t>
            </a:r>
            <a:r>
              <a:rPr lang="cs-CZ" altLang="cs-CZ" sz="2800" dirty="0"/>
              <a:t>% - v ORL rizikové kmeny HPV)</a:t>
            </a:r>
          </a:p>
          <a:p>
            <a:pPr>
              <a:lnSpc>
                <a:spcPct val="80000"/>
              </a:lnSpc>
            </a:pPr>
            <a:r>
              <a:rPr lang="cs-CZ" altLang="cs-CZ" sz="2800" b="1" dirty="0"/>
              <a:t>Alkohol</a:t>
            </a:r>
          </a:p>
          <a:p>
            <a:pPr>
              <a:lnSpc>
                <a:spcPct val="80000"/>
              </a:lnSpc>
            </a:pPr>
            <a:r>
              <a:rPr lang="cs-CZ" altLang="cs-CZ" sz="2800" dirty="0"/>
              <a:t>Sexuální chování (7%)</a:t>
            </a:r>
          </a:p>
          <a:p>
            <a:pPr>
              <a:lnSpc>
                <a:spcPct val="80000"/>
              </a:lnSpc>
            </a:pPr>
            <a:r>
              <a:rPr lang="cs-CZ" altLang="cs-CZ" sz="2800" dirty="0"/>
              <a:t>Pracovní prostředí (4%)</a:t>
            </a:r>
          </a:p>
          <a:p>
            <a:pPr>
              <a:lnSpc>
                <a:spcPct val="80000"/>
              </a:lnSpc>
            </a:pPr>
            <a:r>
              <a:rPr lang="cs-CZ" altLang="cs-CZ" sz="2800" dirty="0"/>
              <a:t>Znečištění ovzduší</a:t>
            </a:r>
          </a:p>
          <a:p>
            <a:pPr>
              <a:lnSpc>
                <a:spcPct val="80000"/>
              </a:lnSpc>
            </a:pPr>
            <a:r>
              <a:rPr lang="cs-CZ" altLang="cs-CZ" sz="28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89698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141412" y="644275"/>
            <a:ext cx="9905998" cy="1478570"/>
          </a:xfrm>
        </p:spPr>
        <p:txBody>
          <a:bodyPr/>
          <a:lstStyle/>
          <a:p>
            <a:r>
              <a:rPr lang="cs-CZ" altLang="cs-CZ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Kouření v české populaci</a:t>
            </a:r>
          </a:p>
        </p:txBody>
      </p:sp>
      <p:sp>
        <p:nvSpPr>
          <p:cNvPr id="18435" name="Rectangle 3"/>
          <p:cNvSpPr>
            <a:spLocks noGrp="1" noRot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Posun počátku kouření do nižších věkových kategorií (13-14let) – 1,7-</a:t>
            </a:r>
            <a:r>
              <a:rPr lang="en-US" altLang="cs-CZ" sz="2000" dirty="0"/>
              <a:t>&gt;</a:t>
            </a:r>
            <a:r>
              <a:rPr lang="cs-CZ" altLang="cs-CZ" sz="2000" dirty="0"/>
              <a:t>4,3% ve věku 13let, 5,6- </a:t>
            </a:r>
            <a:r>
              <a:rPr lang="en-US" altLang="cs-CZ" sz="2000" dirty="0"/>
              <a:t>&gt;</a:t>
            </a:r>
            <a:r>
              <a:rPr lang="cs-CZ" altLang="cs-CZ" sz="2000" dirty="0"/>
              <a:t> 8,5% 14 let, 12,5- </a:t>
            </a:r>
            <a:r>
              <a:rPr lang="en-US" altLang="cs-CZ" sz="2000" dirty="0"/>
              <a:t>&gt;</a:t>
            </a:r>
            <a:r>
              <a:rPr lang="cs-CZ" altLang="cs-CZ" sz="2000" dirty="0"/>
              <a:t>17,4% ve věku 15let)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75% kuřáků začíná ve věku méně než 18let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Vysoká prevalence kuřáků ve věku 15 let – 28,6% chlapců a 30,6% dívek,  významný nárůst od 90.let zejména u dívek, v intervalu 13-15let kouří 35% x 29% dospělých, 33,4% dívek x 22% dospělých žen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2/5 kuřáků kouří 6-10cig/den, nižší počet cigaret v nejmladších kategoriích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1/5 kuřáků pociťuje zdravotní problémy související  s kouřením, ale jen 7% kuřáků tyto problémy znepokojují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41,2% kuřáků vůbec neuvažuje o tom, že by přestali kouřit</a:t>
            </a:r>
          </a:p>
          <a:p>
            <a:pPr>
              <a:lnSpc>
                <a:spcPct val="80000"/>
              </a:lnSpc>
            </a:pP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258781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1051260" y="76238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altLang="cs-CZ" sz="4000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Elektronická cigareta</a:t>
            </a:r>
            <a:br>
              <a:rPr lang="cs-CZ" altLang="cs-CZ" sz="4000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endParaRPr lang="cs-CZ" altLang="cs-CZ" sz="4000" b="1" cap="none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413" name="Rectangle 5"/>
          <p:cNvSpPr>
            <a:spLocks noGrp="1" noRot="1" noChangeArrowheads="1"/>
          </p:cNvSpPr>
          <p:nvPr>
            <p:ph idx="1"/>
          </p:nvPr>
        </p:nvSpPr>
        <p:spPr>
          <a:xfrm>
            <a:off x="1051260" y="1657059"/>
            <a:ext cx="9905999" cy="3541714"/>
          </a:xfrm>
        </p:spPr>
        <p:txBody>
          <a:bodyPr>
            <a:normAutofit fontScale="92500" lnSpcReduction="20000"/>
          </a:bodyPr>
          <a:lstStyle/>
          <a:p>
            <a:endParaRPr lang="cs-CZ" altLang="cs-CZ" sz="2000" dirty="0"/>
          </a:p>
          <a:p>
            <a:r>
              <a:rPr lang="cs-CZ" altLang="cs-CZ" sz="2000" dirty="0"/>
              <a:t>Její užívání zažívá rozmach, i když pravidelně ji užívá cca 8,3% kuřáků, redukuje expozici dehtu a dalších </a:t>
            </a:r>
            <a:r>
              <a:rPr lang="cs-CZ" altLang="cs-CZ" sz="2000" dirty="0" err="1"/>
              <a:t>nitrosaminů</a:t>
            </a:r>
            <a:endParaRPr lang="cs-CZ" altLang="cs-CZ" sz="2000" dirty="0"/>
          </a:p>
          <a:p>
            <a:r>
              <a:rPr lang="cs-CZ" altLang="cs-CZ" sz="2000" dirty="0"/>
              <a:t>Může vést k pomoci se zanecháním či významnou redukcí počtu vykouřených cigaret</a:t>
            </a:r>
          </a:p>
          <a:p>
            <a:r>
              <a:rPr lang="cs-CZ" altLang="cs-CZ" sz="2000" dirty="0"/>
              <a:t>Uvolňuje nikotin ve velmi kolísajícím rozmezí (26,2- 43,2mg/100ml potáhnutí), ve vztahu k dynamice hladiny nikotinu v krvi má nejblíže k nikotinovým inhalátorům</a:t>
            </a:r>
          </a:p>
          <a:p>
            <a:r>
              <a:rPr lang="cs-CZ" altLang="cs-CZ" sz="2000" dirty="0"/>
              <a:t>Obsahuje ale celou řadu dalších příměsí, které jsou přítomny i ve vydechovaném vzduchu – </a:t>
            </a:r>
            <a:r>
              <a:rPr lang="cs-CZ" altLang="cs-CZ" sz="2000" dirty="0" err="1"/>
              <a:t>propylenglykol</a:t>
            </a:r>
            <a:r>
              <a:rPr lang="cs-CZ" altLang="cs-CZ" sz="2000" dirty="0"/>
              <a:t>, polycyklické aromatické uhlovodíky, </a:t>
            </a:r>
            <a:r>
              <a:rPr lang="cs-CZ" altLang="cs-CZ" sz="2000" dirty="0" err="1"/>
              <a:t>anabasin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myosmin</a:t>
            </a:r>
            <a:endParaRPr lang="cs-CZ" altLang="cs-CZ" sz="2000" dirty="0"/>
          </a:p>
          <a:p>
            <a:r>
              <a:rPr lang="cs-CZ" altLang="cs-CZ" sz="2000" dirty="0"/>
              <a:t>Vydechovaný vzduch tedy </a:t>
            </a:r>
            <a:r>
              <a:rPr lang="cs-CZ" altLang="cs-CZ" sz="2000" b="1" u="sng" dirty="0"/>
              <a:t>není vodní pára !!</a:t>
            </a:r>
          </a:p>
        </p:txBody>
      </p:sp>
    </p:spTree>
    <p:extLst>
      <p:ext uri="{BB962C8B-B14F-4D97-AF65-F5344CB8AC3E}">
        <p14:creationId xmlns:p14="http://schemas.microsoft.com/office/powerpoint/2010/main" val="164443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141413" y="451093"/>
            <a:ext cx="9905998" cy="1478570"/>
          </a:xfrm>
        </p:spPr>
        <p:txBody>
          <a:bodyPr/>
          <a:lstStyle/>
          <a:p>
            <a:r>
              <a:rPr lang="cs-CZ" altLang="cs-CZ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Alkohol</a:t>
            </a:r>
          </a:p>
        </p:txBody>
      </p:sp>
      <p:sp>
        <p:nvSpPr>
          <p:cNvPr id="27651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/>
              <a:t>Vystupuje zejména jako kokancerogen, ale roli hraje i přímá kancerogenita</a:t>
            </a:r>
          </a:p>
          <a:p>
            <a:pPr>
              <a:lnSpc>
                <a:spcPct val="80000"/>
              </a:lnSpc>
            </a:pPr>
            <a:r>
              <a:rPr lang="cs-CZ" altLang="cs-CZ"/>
              <a:t>Ovlivnění buněčné i humorální imunity se sníženou aktivitou makrofágů a sníženou reakcí na antigenní stimul</a:t>
            </a:r>
          </a:p>
          <a:p>
            <a:pPr>
              <a:lnSpc>
                <a:spcPct val="80000"/>
              </a:lnSpc>
            </a:pPr>
            <a:r>
              <a:rPr lang="cs-CZ" altLang="cs-CZ"/>
              <a:t>Za rizikové pití je považováno 20g alkoholu/ den u žen a 30-40g/den u mužů</a:t>
            </a:r>
          </a:p>
          <a:p>
            <a:pPr>
              <a:lnSpc>
                <a:spcPct val="80000"/>
              </a:lnSpc>
            </a:pPr>
            <a:r>
              <a:rPr lang="cs-CZ" altLang="cs-CZ"/>
              <a:t>U osob požívajících alkohol je 2,5x vyšší riziko nádorů dutiny ústní a pokud současně kouří, tak se riziko zvyšuje na 24násobek</a:t>
            </a:r>
          </a:p>
          <a:p>
            <a:pPr>
              <a:lnSpc>
                <a:spcPct val="80000"/>
              </a:lnSpc>
            </a:pPr>
            <a:r>
              <a:rPr lang="cs-CZ" altLang="cs-CZ"/>
              <a:t>Vztah k nádorům dutiny ústní, hltanu, jícnu, žaludku, jater, pankreatu</a:t>
            </a:r>
          </a:p>
          <a:p>
            <a:pPr>
              <a:lnSpc>
                <a:spcPct val="80000"/>
              </a:lnSpc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6687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5" name="Picture 5" descr="graf_kv_chlast2_1129102026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126" y="1601940"/>
            <a:ext cx="5040313" cy="322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7" name="Picture 7" descr="MEV3940eb_alkohol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005" y="1703565"/>
            <a:ext cx="4780987" cy="301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84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4"/>
          <p:cNvSpPr>
            <a:spLocks noGrp="1" noRot="1" noChangeArrowheads="1"/>
          </p:cNvSpPr>
          <p:nvPr>
            <p:ph/>
          </p:nvPr>
        </p:nvSpPr>
        <p:spPr>
          <a:xfrm>
            <a:off x="1992313" y="260351"/>
            <a:ext cx="8388350" cy="5851525"/>
          </a:xfrm>
        </p:spPr>
        <p:txBody>
          <a:bodyPr/>
          <a:lstStyle/>
          <a:p>
            <a:endParaRPr lang="cs-CZ" altLang="cs-CZ" dirty="0"/>
          </a:p>
        </p:txBody>
      </p:sp>
      <p:sp>
        <p:nvSpPr>
          <p:cNvPr id="2867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358775"/>
            <a:ext cx="8229600" cy="1143000"/>
          </a:xfrm>
        </p:spPr>
        <p:txBody>
          <a:bodyPr/>
          <a:lstStyle/>
          <a:p>
            <a:r>
              <a:rPr lang="cs-CZ" altLang="cs-CZ" sz="4000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Alkohol v české společnosti</a:t>
            </a:r>
          </a:p>
        </p:txBody>
      </p:sp>
      <p:sp>
        <p:nvSpPr>
          <p:cNvPr id="28675" name="Rectangle 3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0" y="1600200"/>
            <a:ext cx="8564563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000" dirty="0"/>
              <a:t>Široce rozšířen a hlavně tolerován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Rozšířen již mezi mládeží – „</a:t>
            </a:r>
            <a:r>
              <a:rPr lang="cs-CZ" altLang="cs-CZ" sz="2000" dirty="0" err="1"/>
              <a:t>cool</a:t>
            </a:r>
            <a:r>
              <a:rPr lang="cs-CZ" altLang="cs-CZ" sz="2000" dirty="0"/>
              <a:t>“ je kouřit a pít, naopak abstinence bývá přijímána rozpačitě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Alkoholem jsou řešeny zátěžové situace v rodině i zaměstnání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Preference levnějších nápojů -</a:t>
            </a:r>
            <a:r>
              <a:rPr lang="en-US" altLang="cs-CZ" sz="2000" dirty="0"/>
              <a:t>&gt;</a:t>
            </a:r>
            <a:r>
              <a:rPr lang="cs-CZ" altLang="cs-CZ" sz="2000" dirty="0"/>
              <a:t> metanolová aféra – dočasný pokles konzumace destilátů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Snížení  průměrné spotřeby alkoholu o 1l/rok by mohlo vést k poklesu mortality o 1,3%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Relativní riziko zkušenosti s heroinem a pervitinem je 3,4x vyšší u dospívajících, kteří v posledním měsíci posledním měsíci měli zkušenost s alkoholem (</a:t>
            </a:r>
            <a:r>
              <a:rPr lang="cs-CZ" altLang="cs-CZ" sz="2000" dirty="0" err="1"/>
              <a:t>Ellicson</a:t>
            </a:r>
            <a:r>
              <a:rPr lang="cs-CZ" altLang="cs-CZ" sz="2000" dirty="0"/>
              <a:t> 2003)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Alkohol se podílí na všech nejčastějších příčinách smrti u dospívajících</a:t>
            </a:r>
            <a:endParaRPr lang="en-US" altLang="cs-CZ" sz="2000" dirty="0"/>
          </a:p>
        </p:txBody>
      </p:sp>
    </p:spTree>
    <p:extLst>
      <p:ext uri="{BB962C8B-B14F-4D97-AF65-F5344CB8AC3E}">
        <p14:creationId xmlns:p14="http://schemas.microsoft.com/office/powerpoint/2010/main" val="28386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161</TotalTime>
  <Words>1054</Words>
  <Application>Microsoft Office PowerPoint</Application>
  <PresentationFormat>Širokoúhlá obrazovka</PresentationFormat>
  <Paragraphs>100</Paragraphs>
  <Slides>22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8" baseType="lpstr">
      <vt:lpstr>Arial</vt:lpstr>
      <vt:lpstr>Century Gothic</vt:lpstr>
      <vt:lpstr>Wingdings</vt:lpstr>
      <vt:lpstr>Wingdings 3</vt:lpstr>
      <vt:lpstr>Ion</vt:lpstr>
      <vt:lpstr>Fotografie</vt:lpstr>
      <vt:lpstr>Nádory hlavy a krku</vt:lpstr>
      <vt:lpstr>Typy nádorů oblasti hlavy a krku</vt:lpstr>
      <vt:lpstr>Rizikové faktory</vt:lpstr>
      <vt:lpstr>Rizikové faktory</vt:lpstr>
      <vt:lpstr>Kouření v české populaci</vt:lpstr>
      <vt:lpstr>Elektronická cigareta </vt:lpstr>
      <vt:lpstr>Alkohol</vt:lpstr>
      <vt:lpstr>Prezentace aplikace PowerPoint</vt:lpstr>
      <vt:lpstr>Alkohol v české společnosti</vt:lpstr>
      <vt:lpstr>Alkohol v české společnosti</vt:lpstr>
      <vt:lpstr>Rizikový pacient s ORL nádorem</vt:lpstr>
      <vt:lpstr>Prezentace aplikace PowerPoint</vt:lpstr>
      <vt:lpstr>HPV infekce u nádorů ORL</vt:lpstr>
      <vt:lpstr>Nutriční stav</vt:lpstr>
      <vt:lpstr>Tumorozní kachexie </vt:lpstr>
      <vt:lpstr>Karcinomy nosohltanu </vt:lpstr>
      <vt:lpstr>Karcinomy jazyka a dutiny ústní</vt:lpstr>
      <vt:lpstr>Karcinomy oropharyngu</vt:lpstr>
      <vt:lpstr>Karcinomy hypopharyngu</vt:lpstr>
      <vt:lpstr>Karcinomy hrtanu</vt:lpstr>
      <vt:lpstr>Prezentace aplikace PowerPoint</vt:lpstr>
      <vt:lpstr>Totální laryngectomie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Nádory hlavy a krku</dc:title>
  <dc:creator>pavla urbankova</dc:creator>
  <cp:lastModifiedBy>pavla urbankova</cp:lastModifiedBy>
  <cp:revision>20</cp:revision>
  <dcterms:created xsi:type="dcterms:W3CDTF">2015-03-01T19:03:43Z</dcterms:created>
  <dcterms:modified xsi:type="dcterms:W3CDTF">2016-09-18T10:56:26Z</dcterms:modified>
</cp:coreProperties>
</file>