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2.xml" ContentType="application/vnd.openxmlformats-officedocument.presentationml.tags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0" r:id="rId2"/>
    <p:sldId id="271" r:id="rId3"/>
    <p:sldId id="272" r:id="rId4"/>
    <p:sldId id="274" r:id="rId5"/>
    <p:sldId id="275" r:id="rId6"/>
    <p:sldId id="276" r:id="rId7"/>
    <p:sldId id="277" r:id="rId8"/>
    <p:sldId id="278" r:id="rId9"/>
    <p:sldId id="279" r:id="rId10"/>
    <p:sldId id="280" r:id="rId11"/>
    <p:sldId id="281" r:id="rId12"/>
    <p:sldId id="283" r:id="rId13"/>
    <p:sldId id="284" r:id="rId14"/>
  </p:sldIdLst>
  <p:sldSz cx="12192000" cy="6858000"/>
  <p:notesSz cx="6858000" cy="9144000"/>
  <p:custDataLst>
    <p:tags r:id="rId15"/>
  </p:custDataLst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420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126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gs" Target="tags/tag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iřina Večeřová" userId="117bccb6-8dbe-44d7-86ef-17b469070c76" providerId="ADAL" clId="{E428646A-A65D-45C1-927A-8339AF2326FA}"/>
    <pc:docChg chg="custSel addSld modSld">
      <pc:chgData name="Jiřina Večeřová" userId="117bccb6-8dbe-44d7-86ef-17b469070c76" providerId="ADAL" clId="{E428646A-A65D-45C1-927A-8339AF2326FA}" dt="2020-03-17T06:48:56.279" v="44" actId="5793"/>
      <pc:docMkLst>
        <pc:docMk/>
      </pc:docMkLst>
      <pc:sldChg chg="modSp">
        <pc:chgData name="Jiřina Večeřová" userId="117bccb6-8dbe-44d7-86ef-17b469070c76" providerId="ADAL" clId="{E428646A-A65D-45C1-927A-8339AF2326FA}" dt="2020-03-17T06:47:31.179" v="6" actId="313"/>
        <pc:sldMkLst>
          <pc:docMk/>
          <pc:sldMk cId="3954570148" sldId="276"/>
        </pc:sldMkLst>
        <pc:spChg chg="mod">
          <ac:chgData name="Jiřina Večeřová" userId="117bccb6-8dbe-44d7-86ef-17b469070c76" providerId="ADAL" clId="{E428646A-A65D-45C1-927A-8339AF2326FA}" dt="2020-03-17T06:47:31.179" v="6" actId="313"/>
          <ac:spMkLst>
            <pc:docMk/>
            <pc:sldMk cId="3954570148" sldId="276"/>
            <ac:spMk id="3" creationId="{00000000-0000-0000-0000-000000000000}"/>
          </ac:spMkLst>
        </pc:spChg>
      </pc:sldChg>
      <pc:sldChg chg="modSp">
        <pc:chgData name="Jiřina Večeřová" userId="117bccb6-8dbe-44d7-86ef-17b469070c76" providerId="ADAL" clId="{E428646A-A65D-45C1-927A-8339AF2326FA}" dt="2020-03-17T06:48:28.090" v="9" actId="403"/>
        <pc:sldMkLst>
          <pc:docMk/>
          <pc:sldMk cId="1575297684" sldId="281"/>
        </pc:sldMkLst>
        <pc:spChg chg="mod">
          <ac:chgData name="Jiřina Večeřová" userId="117bccb6-8dbe-44d7-86ef-17b469070c76" providerId="ADAL" clId="{E428646A-A65D-45C1-927A-8339AF2326FA}" dt="2020-03-17T06:48:28.090" v="9" actId="403"/>
          <ac:spMkLst>
            <pc:docMk/>
            <pc:sldMk cId="1575297684" sldId="281"/>
            <ac:spMk id="4" creationId="{94AAC119-A84E-4653-8788-1BB510ADAACA}"/>
          </ac:spMkLst>
        </pc:spChg>
      </pc:sldChg>
      <pc:sldChg chg="addSp delSp modSp add">
        <pc:chgData name="Jiřina Večeřová" userId="117bccb6-8dbe-44d7-86ef-17b469070c76" providerId="ADAL" clId="{E428646A-A65D-45C1-927A-8339AF2326FA}" dt="2020-03-17T06:48:56.279" v="44" actId="5793"/>
        <pc:sldMkLst>
          <pc:docMk/>
          <pc:sldMk cId="3089511939" sldId="284"/>
        </pc:sldMkLst>
        <pc:spChg chg="del">
          <ac:chgData name="Jiřina Večeřová" userId="117bccb6-8dbe-44d7-86ef-17b469070c76" providerId="ADAL" clId="{E428646A-A65D-45C1-927A-8339AF2326FA}" dt="2020-03-17T06:48:42.572" v="11"/>
          <ac:spMkLst>
            <pc:docMk/>
            <pc:sldMk cId="3089511939" sldId="284"/>
            <ac:spMk id="2" creationId="{AF13EA60-5976-4C3F-B0BC-5C6E91B52970}"/>
          </ac:spMkLst>
        </pc:spChg>
        <pc:spChg chg="del">
          <ac:chgData name="Jiřina Večeřová" userId="117bccb6-8dbe-44d7-86ef-17b469070c76" providerId="ADAL" clId="{E428646A-A65D-45C1-927A-8339AF2326FA}" dt="2020-03-17T06:48:42.572" v="11"/>
          <ac:spMkLst>
            <pc:docMk/>
            <pc:sldMk cId="3089511939" sldId="284"/>
            <ac:spMk id="3" creationId="{7C982992-1189-4FCC-9DA3-A362CFFBB683}"/>
          </ac:spMkLst>
        </pc:spChg>
        <pc:spChg chg="add del mod">
          <ac:chgData name="Jiřina Večeřová" userId="117bccb6-8dbe-44d7-86ef-17b469070c76" providerId="ADAL" clId="{E428646A-A65D-45C1-927A-8339AF2326FA}" dt="2020-03-17T06:48:44.623" v="12"/>
          <ac:spMkLst>
            <pc:docMk/>
            <pc:sldMk cId="3089511939" sldId="284"/>
            <ac:spMk id="4" creationId="{E2E411EC-BBFA-4E81-B054-9AA3B813CCDA}"/>
          </ac:spMkLst>
        </pc:spChg>
        <pc:spChg chg="add del mod">
          <ac:chgData name="Jiřina Večeřová" userId="117bccb6-8dbe-44d7-86ef-17b469070c76" providerId="ADAL" clId="{E428646A-A65D-45C1-927A-8339AF2326FA}" dt="2020-03-17T06:48:44.623" v="12"/>
          <ac:spMkLst>
            <pc:docMk/>
            <pc:sldMk cId="3089511939" sldId="284"/>
            <ac:spMk id="5" creationId="{A47FF13C-BC87-405F-9251-C6BC22A80028}"/>
          </ac:spMkLst>
        </pc:spChg>
        <pc:spChg chg="add mod">
          <ac:chgData name="Jiřina Večeřová" userId="117bccb6-8dbe-44d7-86ef-17b469070c76" providerId="ADAL" clId="{E428646A-A65D-45C1-927A-8339AF2326FA}" dt="2020-03-17T06:48:56.279" v="44" actId="5793"/>
          <ac:spMkLst>
            <pc:docMk/>
            <pc:sldMk cId="3089511939" sldId="284"/>
            <ac:spMk id="6" creationId="{AA58ED11-A6E5-4FA6-BA2D-7C2B11170AD4}"/>
          </ac:spMkLst>
        </pc:spChg>
        <pc:spChg chg="add mod">
          <ac:chgData name="Jiřina Večeřová" userId="117bccb6-8dbe-44d7-86ef-17b469070c76" providerId="ADAL" clId="{E428646A-A65D-45C1-927A-8339AF2326FA}" dt="2020-03-17T06:48:44.623" v="12"/>
          <ac:spMkLst>
            <pc:docMk/>
            <pc:sldMk cId="3089511939" sldId="284"/>
            <ac:spMk id="7" creationId="{FDF77F6F-9A33-4681-8936-637620CE77F2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83C3F38-B84B-4209-B893-46C81D604918}" type="doc">
      <dgm:prSet loTypeId="urn:microsoft.com/office/officeart/2005/8/layout/vList2" loCatId="list" qsTypeId="urn:microsoft.com/office/officeart/2005/8/quickstyle/simple4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8F46C756-2625-48EB-9477-96C61D8BC4A2}">
      <dgm:prSet/>
      <dgm:spPr/>
      <dgm:t>
        <a:bodyPr/>
        <a:lstStyle/>
        <a:p>
          <a:r>
            <a:rPr lang="cs-CZ" b="1" dirty="0"/>
            <a:t>Chemické stresory</a:t>
          </a:r>
          <a:r>
            <a:rPr lang="cs-CZ" dirty="0"/>
            <a:t> – prach, kouř, mlha a pára, tekutiny, plyny</a:t>
          </a:r>
          <a:endParaRPr lang="en-US" dirty="0"/>
        </a:p>
      </dgm:t>
    </dgm:pt>
    <dgm:pt modelId="{EFDCFC8B-B8D7-4F28-93F3-8127AC3DB271}" type="parTrans" cxnId="{C262C258-4E55-4C22-AEA6-6B9776E33A84}">
      <dgm:prSet/>
      <dgm:spPr/>
      <dgm:t>
        <a:bodyPr/>
        <a:lstStyle/>
        <a:p>
          <a:endParaRPr lang="en-US"/>
        </a:p>
      </dgm:t>
    </dgm:pt>
    <dgm:pt modelId="{B8BC34E5-CF48-457C-BC92-85CBDE838BAC}" type="sibTrans" cxnId="{C262C258-4E55-4C22-AEA6-6B9776E33A84}">
      <dgm:prSet/>
      <dgm:spPr/>
      <dgm:t>
        <a:bodyPr/>
        <a:lstStyle/>
        <a:p>
          <a:endParaRPr lang="en-US"/>
        </a:p>
      </dgm:t>
    </dgm:pt>
    <dgm:pt modelId="{9390B436-A4FC-454F-8200-B3DF91F44183}">
      <dgm:prSet/>
      <dgm:spPr/>
      <dgm:t>
        <a:bodyPr/>
        <a:lstStyle/>
        <a:p>
          <a:r>
            <a:rPr lang="cs-CZ" b="1"/>
            <a:t>Fyzikální stresory</a:t>
          </a:r>
          <a:r>
            <a:rPr lang="cs-CZ"/>
            <a:t> – radiace, hluk, tlak, vibrace, teplo, chlad</a:t>
          </a:r>
          <a:endParaRPr lang="en-US"/>
        </a:p>
      </dgm:t>
    </dgm:pt>
    <dgm:pt modelId="{59AA711E-1CBC-45F4-A9BF-2C7A8F09916D}" type="parTrans" cxnId="{4090E489-209D-4007-8891-127773CE78B8}">
      <dgm:prSet/>
      <dgm:spPr/>
      <dgm:t>
        <a:bodyPr/>
        <a:lstStyle/>
        <a:p>
          <a:endParaRPr lang="en-US"/>
        </a:p>
      </dgm:t>
    </dgm:pt>
    <dgm:pt modelId="{6307F95E-4E67-442F-A5F4-4A04513B5078}" type="sibTrans" cxnId="{4090E489-209D-4007-8891-127773CE78B8}">
      <dgm:prSet/>
      <dgm:spPr/>
      <dgm:t>
        <a:bodyPr/>
        <a:lstStyle/>
        <a:p>
          <a:endParaRPr lang="en-US"/>
        </a:p>
      </dgm:t>
    </dgm:pt>
    <dgm:pt modelId="{92466801-AFE2-40AA-A672-52BC11144C4D}">
      <dgm:prSet/>
      <dgm:spPr/>
      <dgm:t>
        <a:bodyPr/>
        <a:lstStyle/>
        <a:p>
          <a:r>
            <a:rPr lang="cs-CZ" b="1"/>
            <a:t>Biologické stresory</a:t>
          </a:r>
          <a:r>
            <a:rPr lang="cs-CZ"/>
            <a:t> – plísně, houby, bakterie, hmyz</a:t>
          </a:r>
          <a:endParaRPr lang="en-US"/>
        </a:p>
      </dgm:t>
    </dgm:pt>
    <dgm:pt modelId="{B81244CD-A360-4909-9B51-1769AD7C8E61}" type="parTrans" cxnId="{320EBECE-4631-498C-9C62-CE981224DF9C}">
      <dgm:prSet/>
      <dgm:spPr/>
      <dgm:t>
        <a:bodyPr/>
        <a:lstStyle/>
        <a:p>
          <a:endParaRPr lang="en-US"/>
        </a:p>
      </dgm:t>
    </dgm:pt>
    <dgm:pt modelId="{CC182F53-7F15-4945-AF94-EDD37E77B316}" type="sibTrans" cxnId="{320EBECE-4631-498C-9C62-CE981224DF9C}">
      <dgm:prSet/>
      <dgm:spPr/>
      <dgm:t>
        <a:bodyPr/>
        <a:lstStyle/>
        <a:p>
          <a:endParaRPr lang="en-US"/>
        </a:p>
      </dgm:t>
    </dgm:pt>
    <dgm:pt modelId="{78A2A447-4896-4D0E-ACCD-59E9AC5D2EF6}">
      <dgm:prSet/>
      <dgm:spPr/>
      <dgm:t>
        <a:bodyPr/>
        <a:lstStyle/>
        <a:p>
          <a:r>
            <a:rPr lang="cs-CZ" b="1"/>
            <a:t>Ergonomické stresory</a:t>
          </a:r>
          <a:r>
            <a:rPr lang="cs-CZ"/>
            <a:t> – stres, únava, nuda, monotónnost, vlivy prostředí na lidi </a:t>
          </a:r>
          <a:endParaRPr lang="en-US"/>
        </a:p>
      </dgm:t>
    </dgm:pt>
    <dgm:pt modelId="{B85FA535-2C4B-4B56-B3FD-4331C679930D}" type="parTrans" cxnId="{0263FB95-E2E5-4327-9F43-380F8C5E8F6E}">
      <dgm:prSet/>
      <dgm:spPr/>
      <dgm:t>
        <a:bodyPr/>
        <a:lstStyle/>
        <a:p>
          <a:endParaRPr lang="en-US"/>
        </a:p>
      </dgm:t>
    </dgm:pt>
    <dgm:pt modelId="{A7968DDC-A339-411D-A793-B24B37EA1C38}" type="sibTrans" cxnId="{0263FB95-E2E5-4327-9F43-380F8C5E8F6E}">
      <dgm:prSet/>
      <dgm:spPr/>
      <dgm:t>
        <a:bodyPr/>
        <a:lstStyle/>
        <a:p>
          <a:endParaRPr lang="en-US"/>
        </a:p>
      </dgm:t>
    </dgm:pt>
    <dgm:pt modelId="{EDE026C3-42AF-48F4-9C10-4D529B2A07B1}" type="pres">
      <dgm:prSet presAssocID="{883C3F38-B84B-4209-B893-46C81D604918}" presName="linear" presStyleCnt="0">
        <dgm:presLayoutVars>
          <dgm:animLvl val="lvl"/>
          <dgm:resizeHandles val="exact"/>
        </dgm:presLayoutVars>
      </dgm:prSet>
      <dgm:spPr/>
    </dgm:pt>
    <dgm:pt modelId="{909AC017-1114-43FB-8310-4273E538D6FD}" type="pres">
      <dgm:prSet presAssocID="{8F46C756-2625-48EB-9477-96C61D8BC4A2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04384038-D070-4F21-A30F-3CE54A1CC91B}" type="pres">
      <dgm:prSet presAssocID="{B8BC34E5-CF48-457C-BC92-85CBDE838BAC}" presName="spacer" presStyleCnt="0"/>
      <dgm:spPr/>
    </dgm:pt>
    <dgm:pt modelId="{CA56582C-0F96-43F8-A249-564D76678581}" type="pres">
      <dgm:prSet presAssocID="{9390B436-A4FC-454F-8200-B3DF91F44183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55523E3E-EB6F-4685-9259-39458BEC40CA}" type="pres">
      <dgm:prSet presAssocID="{6307F95E-4E67-442F-A5F4-4A04513B5078}" presName="spacer" presStyleCnt="0"/>
      <dgm:spPr/>
    </dgm:pt>
    <dgm:pt modelId="{641802B1-94BF-4F3D-8F9B-40514BF3BB7C}" type="pres">
      <dgm:prSet presAssocID="{92466801-AFE2-40AA-A672-52BC11144C4D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115FF6BF-9B4B-4C66-8F17-59396DD5B027}" type="pres">
      <dgm:prSet presAssocID="{CC182F53-7F15-4945-AF94-EDD37E77B316}" presName="spacer" presStyleCnt="0"/>
      <dgm:spPr/>
    </dgm:pt>
    <dgm:pt modelId="{A246DFBF-58DA-47E8-B19E-584217AFFC23}" type="pres">
      <dgm:prSet presAssocID="{78A2A447-4896-4D0E-ACCD-59E9AC5D2EF6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7909D20E-92C6-488F-B83E-62AA97852FE8}" type="presOf" srcId="{8F46C756-2625-48EB-9477-96C61D8BC4A2}" destId="{909AC017-1114-43FB-8310-4273E538D6FD}" srcOrd="0" destOrd="0" presId="urn:microsoft.com/office/officeart/2005/8/layout/vList2"/>
    <dgm:cxn modelId="{30BBE976-7452-46D2-81FE-6E891BE2FDB5}" type="presOf" srcId="{78A2A447-4896-4D0E-ACCD-59E9AC5D2EF6}" destId="{A246DFBF-58DA-47E8-B19E-584217AFFC23}" srcOrd="0" destOrd="0" presId="urn:microsoft.com/office/officeart/2005/8/layout/vList2"/>
    <dgm:cxn modelId="{C262C258-4E55-4C22-AEA6-6B9776E33A84}" srcId="{883C3F38-B84B-4209-B893-46C81D604918}" destId="{8F46C756-2625-48EB-9477-96C61D8BC4A2}" srcOrd="0" destOrd="0" parTransId="{EFDCFC8B-B8D7-4F28-93F3-8127AC3DB271}" sibTransId="{B8BC34E5-CF48-457C-BC92-85CBDE838BAC}"/>
    <dgm:cxn modelId="{4090E489-209D-4007-8891-127773CE78B8}" srcId="{883C3F38-B84B-4209-B893-46C81D604918}" destId="{9390B436-A4FC-454F-8200-B3DF91F44183}" srcOrd="1" destOrd="0" parTransId="{59AA711E-1CBC-45F4-A9BF-2C7A8F09916D}" sibTransId="{6307F95E-4E67-442F-A5F4-4A04513B5078}"/>
    <dgm:cxn modelId="{0263FB95-E2E5-4327-9F43-380F8C5E8F6E}" srcId="{883C3F38-B84B-4209-B893-46C81D604918}" destId="{78A2A447-4896-4D0E-ACCD-59E9AC5D2EF6}" srcOrd="3" destOrd="0" parTransId="{B85FA535-2C4B-4B56-B3FD-4331C679930D}" sibTransId="{A7968DDC-A339-411D-A793-B24B37EA1C38}"/>
    <dgm:cxn modelId="{A0202299-2BE1-49BF-8BE6-5D858823CB26}" type="presOf" srcId="{92466801-AFE2-40AA-A672-52BC11144C4D}" destId="{641802B1-94BF-4F3D-8F9B-40514BF3BB7C}" srcOrd="0" destOrd="0" presId="urn:microsoft.com/office/officeart/2005/8/layout/vList2"/>
    <dgm:cxn modelId="{1F7834B3-6EB2-446F-81B6-7BA742E1B9DC}" type="presOf" srcId="{9390B436-A4FC-454F-8200-B3DF91F44183}" destId="{CA56582C-0F96-43F8-A249-564D76678581}" srcOrd="0" destOrd="0" presId="urn:microsoft.com/office/officeart/2005/8/layout/vList2"/>
    <dgm:cxn modelId="{320EBECE-4631-498C-9C62-CE981224DF9C}" srcId="{883C3F38-B84B-4209-B893-46C81D604918}" destId="{92466801-AFE2-40AA-A672-52BC11144C4D}" srcOrd="2" destOrd="0" parTransId="{B81244CD-A360-4909-9B51-1769AD7C8E61}" sibTransId="{CC182F53-7F15-4945-AF94-EDD37E77B316}"/>
    <dgm:cxn modelId="{78D8E2D7-CB2E-4DB8-945C-679244AFA379}" type="presOf" srcId="{883C3F38-B84B-4209-B893-46C81D604918}" destId="{EDE026C3-42AF-48F4-9C10-4D529B2A07B1}" srcOrd="0" destOrd="0" presId="urn:microsoft.com/office/officeart/2005/8/layout/vList2"/>
    <dgm:cxn modelId="{EC35D87E-8838-4124-810A-799A4FA1075F}" type="presParOf" srcId="{EDE026C3-42AF-48F4-9C10-4D529B2A07B1}" destId="{909AC017-1114-43FB-8310-4273E538D6FD}" srcOrd="0" destOrd="0" presId="urn:microsoft.com/office/officeart/2005/8/layout/vList2"/>
    <dgm:cxn modelId="{8F910B39-93EF-483C-92F0-03AC920846BC}" type="presParOf" srcId="{EDE026C3-42AF-48F4-9C10-4D529B2A07B1}" destId="{04384038-D070-4F21-A30F-3CE54A1CC91B}" srcOrd="1" destOrd="0" presId="urn:microsoft.com/office/officeart/2005/8/layout/vList2"/>
    <dgm:cxn modelId="{51884565-76D7-43B8-A894-9AC1CE9B495A}" type="presParOf" srcId="{EDE026C3-42AF-48F4-9C10-4D529B2A07B1}" destId="{CA56582C-0F96-43F8-A249-564D76678581}" srcOrd="2" destOrd="0" presId="urn:microsoft.com/office/officeart/2005/8/layout/vList2"/>
    <dgm:cxn modelId="{4CDB01D4-4E70-464C-9587-AC5FAD0AB514}" type="presParOf" srcId="{EDE026C3-42AF-48F4-9C10-4D529B2A07B1}" destId="{55523E3E-EB6F-4685-9259-39458BEC40CA}" srcOrd="3" destOrd="0" presId="urn:microsoft.com/office/officeart/2005/8/layout/vList2"/>
    <dgm:cxn modelId="{4ED5F16B-FFBB-408A-AB1C-7BB92C4B9283}" type="presParOf" srcId="{EDE026C3-42AF-48F4-9C10-4D529B2A07B1}" destId="{641802B1-94BF-4F3D-8F9B-40514BF3BB7C}" srcOrd="4" destOrd="0" presId="urn:microsoft.com/office/officeart/2005/8/layout/vList2"/>
    <dgm:cxn modelId="{361C14A1-27F2-4E23-A745-583D60EC06C4}" type="presParOf" srcId="{EDE026C3-42AF-48F4-9C10-4D529B2A07B1}" destId="{115FF6BF-9B4B-4C66-8F17-59396DD5B027}" srcOrd="5" destOrd="0" presId="urn:microsoft.com/office/officeart/2005/8/layout/vList2"/>
    <dgm:cxn modelId="{032DB300-AB2B-4688-9DF8-B7C6DC5E8741}" type="presParOf" srcId="{EDE026C3-42AF-48F4-9C10-4D529B2A07B1}" destId="{A246DFBF-58DA-47E8-B19E-584217AFFC23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09AC017-1114-43FB-8310-4273E538D6FD}">
      <dsp:nvSpPr>
        <dsp:cNvPr id="0" name=""/>
        <dsp:cNvSpPr/>
      </dsp:nvSpPr>
      <dsp:spPr>
        <a:xfrm>
          <a:off x="0" y="259376"/>
          <a:ext cx="7099540" cy="1233179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100" b="1" kern="1200" dirty="0"/>
            <a:t>Chemické stresory</a:t>
          </a:r>
          <a:r>
            <a:rPr lang="cs-CZ" sz="3100" kern="1200" dirty="0"/>
            <a:t> – prach, kouř, mlha a pára, tekutiny, plyny</a:t>
          </a:r>
          <a:endParaRPr lang="en-US" sz="3100" kern="1200" dirty="0"/>
        </a:p>
      </dsp:txBody>
      <dsp:txXfrm>
        <a:off x="60199" y="319575"/>
        <a:ext cx="6979142" cy="1112781"/>
      </dsp:txXfrm>
    </dsp:sp>
    <dsp:sp modelId="{CA56582C-0F96-43F8-A249-564D76678581}">
      <dsp:nvSpPr>
        <dsp:cNvPr id="0" name=""/>
        <dsp:cNvSpPr/>
      </dsp:nvSpPr>
      <dsp:spPr>
        <a:xfrm>
          <a:off x="0" y="1581836"/>
          <a:ext cx="7099540" cy="1233179"/>
        </a:xfrm>
        <a:prstGeom prst="roundRect">
          <a:avLst/>
        </a:prstGeom>
        <a:gradFill rotWithShape="0">
          <a:gsLst>
            <a:gs pos="0">
              <a:schemeClr val="accent5">
                <a:hueOff val="-2451115"/>
                <a:satOff val="-3409"/>
                <a:lumOff val="-1307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2451115"/>
                <a:satOff val="-3409"/>
                <a:lumOff val="-1307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2451115"/>
                <a:satOff val="-3409"/>
                <a:lumOff val="-1307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100" b="1" kern="1200"/>
            <a:t>Fyzikální stresory</a:t>
          </a:r>
          <a:r>
            <a:rPr lang="cs-CZ" sz="3100" kern="1200"/>
            <a:t> – radiace, hluk, tlak, vibrace, teplo, chlad</a:t>
          </a:r>
          <a:endParaRPr lang="en-US" sz="3100" kern="1200"/>
        </a:p>
      </dsp:txBody>
      <dsp:txXfrm>
        <a:off x="60199" y="1642035"/>
        <a:ext cx="6979142" cy="1112781"/>
      </dsp:txXfrm>
    </dsp:sp>
    <dsp:sp modelId="{641802B1-94BF-4F3D-8F9B-40514BF3BB7C}">
      <dsp:nvSpPr>
        <dsp:cNvPr id="0" name=""/>
        <dsp:cNvSpPr/>
      </dsp:nvSpPr>
      <dsp:spPr>
        <a:xfrm>
          <a:off x="0" y="2904296"/>
          <a:ext cx="7099540" cy="1233179"/>
        </a:xfrm>
        <a:prstGeom prst="roundRect">
          <a:avLst/>
        </a:prstGeom>
        <a:gradFill rotWithShape="0">
          <a:gsLst>
            <a:gs pos="0">
              <a:schemeClr val="accent5">
                <a:hueOff val="-4902230"/>
                <a:satOff val="-6819"/>
                <a:lumOff val="-2615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4902230"/>
                <a:satOff val="-6819"/>
                <a:lumOff val="-2615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4902230"/>
                <a:satOff val="-6819"/>
                <a:lumOff val="-2615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100" b="1" kern="1200"/>
            <a:t>Biologické stresory</a:t>
          </a:r>
          <a:r>
            <a:rPr lang="cs-CZ" sz="3100" kern="1200"/>
            <a:t> – plísně, houby, bakterie, hmyz</a:t>
          </a:r>
          <a:endParaRPr lang="en-US" sz="3100" kern="1200"/>
        </a:p>
      </dsp:txBody>
      <dsp:txXfrm>
        <a:off x="60199" y="2964495"/>
        <a:ext cx="6979142" cy="1112781"/>
      </dsp:txXfrm>
    </dsp:sp>
    <dsp:sp modelId="{A246DFBF-58DA-47E8-B19E-584217AFFC23}">
      <dsp:nvSpPr>
        <dsp:cNvPr id="0" name=""/>
        <dsp:cNvSpPr/>
      </dsp:nvSpPr>
      <dsp:spPr>
        <a:xfrm>
          <a:off x="0" y="4226756"/>
          <a:ext cx="7099540" cy="1233179"/>
        </a:xfrm>
        <a:prstGeom prst="roundRect">
          <a:avLst/>
        </a:prstGeom>
        <a:gradFill rotWithShape="0">
          <a:gsLst>
            <a:gs pos="0">
              <a:schemeClr val="accent5">
                <a:hueOff val="-7353344"/>
                <a:satOff val="-10228"/>
                <a:lumOff val="-3922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7353344"/>
                <a:satOff val="-10228"/>
                <a:lumOff val="-3922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7353344"/>
                <a:satOff val="-10228"/>
                <a:lumOff val="-3922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100" b="1" kern="1200"/>
            <a:t>Ergonomické stresory</a:t>
          </a:r>
          <a:r>
            <a:rPr lang="cs-CZ" sz="3100" kern="1200"/>
            <a:t> – stres, únava, nuda, monotónnost, vlivy prostředí na lidi </a:t>
          </a:r>
          <a:endParaRPr lang="en-US" sz="3100" kern="1200"/>
        </a:p>
      </dsp:txBody>
      <dsp:txXfrm>
        <a:off x="60199" y="4286955"/>
        <a:ext cx="6979142" cy="111278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204A6-91B0-4A84-ACB7-3F06AC8A80A2}" type="datetimeFigureOut">
              <a:rPr lang="cs-CZ" smtClean="0"/>
              <a:t>17.03.2020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7BF0B-05A3-466D-86E3-E813514BB2D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174838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204A6-91B0-4A84-ACB7-3F06AC8A80A2}" type="datetimeFigureOut">
              <a:rPr lang="cs-CZ" smtClean="0"/>
              <a:t>17.03.2020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7BF0B-05A3-466D-86E3-E813514BB2D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448512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204A6-91B0-4A84-ACB7-3F06AC8A80A2}" type="datetimeFigureOut">
              <a:rPr lang="cs-CZ" smtClean="0"/>
              <a:t>17.03.2020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7BF0B-05A3-466D-86E3-E813514BB2D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68838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204A6-91B0-4A84-ACB7-3F06AC8A80A2}" type="datetimeFigureOut">
              <a:rPr lang="cs-CZ" smtClean="0"/>
              <a:t>17.03.2020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7BF0B-05A3-466D-86E3-E813514BB2D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509143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204A6-91B0-4A84-ACB7-3F06AC8A80A2}" type="datetimeFigureOut">
              <a:rPr lang="cs-CZ" smtClean="0"/>
              <a:t>17.03.2020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7BF0B-05A3-466D-86E3-E813514BB2D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210023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204A6-91B0-4A84-ACB7-3F06AC8A80A2}" type="datetimeFigureOut">
              <a:rPr lang="cs-CZ" smtClean="0"/>
              <a:t>17.03.2020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7BF0B-05A3-466D-86E3-E813514BB2D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032145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204A6-91B0-4A84-ACB7-3F06AC8A80A2}" type="datetimeFigureOut">
              <a:rPr lang="cs-CZ" smtClean="0"/>
              <a:t>17.03.2020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7BF0B-05A3-466D-86E3-E813514BB2D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445342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204A6-91B0-4A84-ACB7-3F06AC8A80A2}" type="datetimeFigureOut">
              <a:rPr lang="cs-CZ" smtClean="0"/>
              <a:t>17.03.2020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7BF0B-05A3-466D-86E3-E813514BB2D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235283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204A6-91B0-4A84-ACB7-3F06AC8A80A2}" type="datetimeFigureOut">
              <a:rPr lang="cs-CZ" smtClean="0"/>
              <a:t>17.03.2020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7BF0B-05A3-466D-86E3-E813514BB2D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204008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204A6-91B0-4A84-ACB7-3F06AC8A80A2}" type="datetimeFigureOut">
              <a:rPr lang="cs-CZ" smtClean="0"/>
              <a:t>17.03.2020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7BF0B-05A3-466D-86E3-E813514BB2D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59912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204A6-91B0-4A84-ACB7-3F06AC8A80A2}" type="datetimeFigureOut">
              <a:rPr lang="cs-CZ" smtClean="0"/>
              <a:t>17.03.2020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7BF0B-05A3-466D-86E3-E813514BB2D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056994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7204A6-91B0-4A84-ACB7-3F06AC8A80A2}" type="datetimeFigureOut">
              <a:rPr lang="cs-CZ" smtClean="0"/>
              <a:t>17.03.2020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F7BF0B-05A3-466D-86E3-E813514BB2D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481408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nwork.cz/videa/zabava/214-bezpecnost-prace/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879894" y="1883053"/>
            <a:ext cx="10731260" cy="2520280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lang="cs-CZ" sz="4400" b="1" dirty="0">
                <a:latin typeface="+mn-lt"/>
                <a:cs typeface="Arial" pitchFamily="34" charset="0"/>
              </a:rPr>
              <a:t>Komunitní ošetřovatelství zaměřené na zdraví</a:t>
            </a:r>
            <a:r>
              <a:rPr lang="cs-CZ" sz="4400" dirty="0">
                <a:latin typeface="+mn-lt"/>
                <a:cs typeface="Arial" pitchFamily="34" charset="0"/>
              </a:rPr>
              <a:t> </a:t>
            </a:r>
            <a:r>
              <a:rPr lang="cs-CZ" sz="4400" b="1" u="sng" dirty="0">
                <a:latin typeface="+mn-lt"/>
                <a:cs typeface="Arial" pitchFamily="34" charset="0"/>
              </a:rPr>
              <a:t>v zaměstnání</a:t>
            </a:r>
            <a:endParaRPr lang="cs-CZ" sz="4400" dirty="0">
              <a:latin typeface="+mn-lt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7268515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D9A8F65-C792-48C1-8674-76FD91081A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4726" y="710283"/>
            <a:ext cx="10403457" cy="5268156"/>
          </a:xfrm>
        </p:spPr>
        <p:txBody>
          <a:bodyPr/>
          <a:lstStyle/>
          <a:p>
            <a:pPr marL="0" indent="0">
              <a:buNone/>
            </a:pPr>
            <a:r>
              <a:rPr lang="cs-CZ" sz="3200" b="1" u="sng" dirty="0"/>
              <a:t>Terciární prevence</a:t>
            </a:r>
          </a:p>
          <a:p>
            <a:endParaRPr lang="cs-CZ" sz="1050" b="1" dirty="0"/>
          </a:p>
          <a:p>
            <a:pPr lvl="0">
              <a:buNone/>
            </a:pPr>
            <a:r>
              <a:rPr lang="cs-CZ" dirty="0"/>
              <a:t>a) prevence šíření chorob imunizací a izolací nemocných</a:t>
            </a:r>
          </a:p>
          <a:p>
            <a:pPr lvl="0">
              <a:buNone/>
            </a:pPr>
            <a:r>
              <a:rPr lang="cs-CZ" dirty="0"/>
              <a:t>b) prevence opětovného šíření chorob</a:t>
            </a:r>
          </a:p>
          <a:p>
            <a:pPr lvl="0">
              <a:buNone/>
            </a:pPr>
            <a:r>
              <a:rPr lang="cs-CZ" dirty="0"/>
              <a:t>c) prevence komplikací chronických problémů</a:t>
            </a:r>
          </a:p>
          <a:p>
            <a:endParaRPr lang="cs-CZ" dirty="0"/>
          </a:p>
        </p:txBody>
      </p:sp>
      <p:pic>
        <p:nvPicPr>
          <p:cNvPr id="14338" name="Picture 2" descr="Výsledek obrázku pro viry a bakterie kreslené">
            <a:extLst>
              <a:ext uri="{FF2B5EF4-FFF2-40B4-BE49-F238E27FC236}">
                <a16:creationId xmlns:a16="http://schemas.microsoft.com/office/drawing/2014/main" id="{5161136C-6E3B-44EC-811F-DCBB4C72B37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09364" y="3429000"/>
            <a:ext cx="3654789" cy="30456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ovéPole 3">
            <a:extLst>
              <a:ext uri="{FF2B5EF4-FFF2-40B4-BE49-F238E27FC236}">
                <a16:creationId xmlns:a16="http://schemas.microsoft.com/office/drawing/2014/main" id="{CBA25C8C-92C8-43CD-8309-2449CC4E2FD3}"/>
              </a:ext>
            </a:extLst>
          </p:cNvPr>
          <p:cNvSpPr txBox="1"/>
          <p:nvPr/>
        </p:nvSpPr>
        <p:spPr>
          <a:xfrm>
            <a:off x="3821160" y="6390020"/>
            <a:ext cx="2015295" cy="1692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500" dirty="0"/>
              <a:t>http://www.stockphotos.cz/image.php?img_id=3131789&amp;img_type=1</a:t>
            </a:r>
          </a:p>
        </p:txBody>
      </p:sp>
    </p:spTree>
    <p:extLst>
      <p:ext uri="{BB962C8B-B14F-4D97-AF65-F5344CB8AC3E}">
        <p14:creationId xmlns:p14="http://schemas.microsoft.com/office/powerpoint/2010/main" val="31784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Související obrázek">
            <a:extLst>
              <a:ext uri="{FF2B5EF4-FFF2-40B4-BE49-F238E27FC236}">
                <a16:creationId xmlns:a16="http://schemas.microsoft.com/office/drawing/2014/main" id="{C7A78283-1D88-4512-88FA-CED6EEBE21E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65179" y="2700505"/>
            <a:ext cx="2841065" cy="37505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032001" y="609600"/>
            <a:ext cx="6447501" cy="1320800"/>
          </a:xfrm>
        </p:spPr>
        <p:txBody>
          <a:bodyPr anchor="t">
            <a:normAutofit/>
          </a:bodyPr>
          <a:lstStyle/>
          <a:p>
            <a:pPr>
              <a:lnSpc>
                <a:spcPct val="90000"/>
              </a:lnSpc>
            </a:pPr>
            <a:r>
              <a:rPr lang="cs-CZ" sz="3100" b="1">
                <a:latin typeface="Arial" pitchFamily="34" charset="0"/>
                <a:cs typeface="Arial" pitchFamily="34" charset="0"/>
              </a:rPr>
              <a:t>Péče o zdraví v zaměstnání v ČR</a:t>
            </a:r>
            <a:br>
              <a:rPr lang="cs-CZ" sz="3100"/>
            </a:br>
            <a:endParaRPr lang="cs-CZ" sz="310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39948" y="1379705"/>
            <a:ext cx="8824822" cy="5254008"/>
          </a:xfrm>
        </p:spPr>
        <p:txBody>
          <a:bodyPr>
            <a:normAutofit/>
          </a:bodyPr>
          <a:lstStyle/>
          <a:p>
            <a:pPr lvl="0"/>
            <a:r>
              <a:rPr lang="cs-CZ" dirty="0"/>
              <a:t>Obor klinického pracovního lékařství a klinické toxikologie</a:t>
            </a:r>
          </a:p>
          <a:p>
            <a:pPr lvl="0"/>
            <a:r>
              <a:rPr lang="cs-CZ" dirty="0"/>
              <a:t>Zákoník práce – Bezpečnost a ochrana zdraví při práci</a:t>
            </a:r>
          </a:p>
          <a:p>
            <a:pPr lvl="0"/>
            <a:r>
              <a:rPr lang="cs-CZ" dirty="0"/>
              <a:t>Nejbližší pracoviště – ambulance praktického lékaře pro závody 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sz="2000" dirty="0">
                <a:hlinkClick r:id="rId3"/>
              </a:rPr>
              <a:t>https://www.inwork.cz/videa/zabava/214-bezpecnost-prace/</a:t>
            </a:r>
            <a:endParaRPr lang="cs-CZ" sz="2000" dirty="0"/>
          </a:p>
          <a:p>
            <a:endParaRPr lang="cs-CZ" dirty="0"/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94AAC119-A84E-4653-8788-1BB510ADAACA}"/>
              </a:ext>
            </a:extLst>
          </p:cNvPr>
          <p:cNvSpPr txBox="1"/>
          <p:nvPr/>
        </p:nvSpPr>
        <p:spPr>
          <a:xfrm>
            <a:off x="8948895" y="6549074"/>
            <a:ext cx="3103735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700" dirty="0"/>
              <a:t>https://fotky-foto.cz/fotobanka/kresleny-udrzbar-protahuje-svaly(4-38807513)/</a:t>
            </a:r>
          </a:p>
        </p:txBody>
      </p:sp>
    </p:spTree>
    <p:extLst>
      <p:ext uri="{BB962C8B-B14F-4D97-AF65-F5344CB8AC3E}">
        <p14:creationId xmlns:p14="http://schemas.microsoft.com/office/powerpoint/2010/main" val="15752976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7FCEFBB-03E6-422A-B32B-4FB5C56FB6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Zdroje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DA6EFC5-5FC8-4550-BAE3-15F586A5D5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HANZLÍKOVÁ, Alžbeta. </a:t>
            </a:r>
            <a:r>
              <a:rPr lang="cs-CZ" i="1" dirty="0"/>
              <a:t>Komunitní ošetřovatelství</a:t>
            </a:r>
            <a:r>
              <a:rPr lang="cs-CZ" dirty="0"/>
              <a:t>. Martin: </a:t>
            </a:r>
            <a:r>
              <a:rPr lang="cs-CZ" dirty="0" err="1"/>
              <a:t>Osveta</a:t>
            </a:r>
            <a:r>
              <a:rPr lang="cs-CZ" dirty="0"/>
              <a:t>, 2006. ISBN 978-80-8063-257-1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16217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>
            <a:extLst>
              <a:ext uri="{FF2B5EF4-FFF2-40B4-BE49-F238E27FC236}">
                <a16:creationId xmlns:a16="http://schemas.microsoft.com/office/drawing/2014/main" id="{AA58ED11-A6E5-4FA6-BA2D-7C2B11170A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Děkuji za pozornost…</a:t>
            </a:r>
          </a:p>
        </p:txBody>
      </p:sp>
      <p:sp>
        <p:nvSpPr>
          <p:cNvPr id="7" name="Zástupný symbol pro text 6">
            <a:extLst>
              <a:ext uri="{FF2B5EF4-FFF2-40B4-BE49-F238E27FC236}">
                <a16:creationId xmlns:a16="http://schemas.microsoft.com/office/drawing/2014/main" id="{FDF77F6F-9A33-4681-8936-637620CE77F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895119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46981" y="692696"/>
            <a:ext cx="10964174" cy="1143000"/>
          </a:xfrm>
        </p:spPr>
        <p:txBody>
          <a:bodyPr>
            <a:normAutofit fontScale="90000"/>
          </a:bodyPr>
          <a:lstStyle/>
          <a:p>
            <a:r>
              <a:rPr lang="cs-CZ" sz="4000" b="1" dirty="0">
                <a:latin typeface="Arial" pitchFamily="34" charset="0"/>
                <a:cs typeface="Arial" pitchFamily="34" charset="0"/>
              </a:rPr>
              <a:t>Role komunitního ošetřovatelství u zaměstnanců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cs-CZ" dirty="0"/>
              <a:t>Ochrana zdraví</a:t>
            </a:r>
          </a:p>
          <a:p>
            <a:pPr lvl="0"/>
            <a:r>
              <a:rPr lang="cs-CZ" dirty="0"/>
              <a:t>Prevence nemocí</a:t>
            </a:r>
          </a:p>
          <a:p>
            <a:pPr lvl="0"/>
            <a:r>
              <a:rPr lang="cs-CZ" dirty="0"/>
              <a:t>Navrácení porušených funkcí pracující populace - prodloužit kvalitní život</a:t>
            </a:r>
          </a:p>
          <a:p>
            <a:pPr lvl="0"/>
            <a:r>
              <a:rPr lang="cs-CZ" dirty="0"/>
              <a:t>Standardy - Americkou asociace ošetřovatelství zaměstnaneckého zdraví</a:t>
            </a:r>
          </a:p>
          <a:p>
            <a:pPr marL="0" indent="0">
              <a:buNone/>
            </a:pPr>
            <a:r>
              <a:rPr lang="cs-CZ" dirty="0"/>
              <a:t>„Aplikování ošetřovatelských principů pro udržení zdraví    pracujících ve všech zaměstnáních.“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690934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22694" y="775964"/>
            <a:ext cx="11153955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cs-CZ" sz="4000" b="1" dirty="0">
                <a:latin typeface="Arial" pitchFamily="34" charset="0"/>
                <a:cs typeface="Arial" pitchFamily="34" charset="0"/>
              </a:rPr>
              <a:t>Cíle ošetřovatelství zaměřeného na ochranu zdraví v zaměstnání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59123" y="1789567"/>
            <a:ext cx="11432877" cy="4525963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cs-CZ" dirty="0"/>
              <a:t>1. </a:t>
            </a:r>
            <a:r>
              <a:rPr lang="cs-CZ" sz="2400" dirty="0"/>
              <a:t>Napomáhat bezpečnosti pracovníka při práci a chránit ho před zdravotními riziky.</a:t>
            </a:r>
          </a:p>
          <a:p>
            <a:pPr marL="0" lvl="0" indent="0">
              <a:buNone/>
            </a:pPr>
            <a:r>
              <a:rPr lang="cs-CZ" sz="2400" dirty="0"/>
              <a:t>2. Podporovat bezpečné a zdravé pracovní prostředí.</a:t>
            </a:r>
          </a:p>
          <a:p>
            <a:pPr marL="0" lvl="0" indent="0">
              <a:buNone/>
            </a:pPr>
            <a:r>
              <a:rPr lang="cs-CZ" sz="2400" dirty="0"/>
              <a:t>3. Ulehčovat úsilí pracujících a jejich rodin při uspokojování jejich zdravotních potřeb. </a:t>
            </a:r>
          </a:p>
          <a:p>
            <a:pPr marL="0" lvl="0" indent="0">
              <a:buNone/>
            </a:pPr>
            <a:r>
              <a:rPr lang="cs-CZ" sz="2400" dirty="0"/>
              <a:t>4. Podporovat edukaci a výzkum v této oblasti. </a:t>
            </a:r>
          </a:p>
          <a:p>
            <a:pPr marL="0" lvl="0" indent="0">
              <a:buNone/>
            </a:pPr>
            <a:r>
              <a:rPr lang="cs-CZ" sz="2400" dirty="0"/>
              <a:t>5. Poskytování první pomoci a léčebných výkonů při existujících zdrav. problémech. </a:t>
            </a:r>
          </a:p>
          <a:p>
            <a:pPr marL="0" lvl="0" indent="0">
              <a:buNone/>
            </a:pPr>
            <a:r>
              <a:rPr lang="cs-CZ" sz="2400" dirty="0"/>
              <a:t>6. Účast na plánování efektivních programů ochrany zdraví zaměstnanců.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37359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84672" y="942538"/>
            <a:ext cx="4252823" cy="4630125"/>
          </a:xfrm>
        </p:spPr>
        <p:txBody>
          <a:bodyPr anchor="ctr">
            <a:normAutofit/>
          </a:bodyPr>
          <a:lstStyle/>
          <a:p>
            <a:r>
              <a:rPr lang="cs-CZ" sz="3800" b="1" dirty="0">
                <a:latin typeface="+mn-lt"/>
              </a:rPr>
              <a:t>Rizika ohrožující pracující </a:t>
            </a:r>
            <a:endParaRPr lang="cs-CZ" sz="3800" dirty="0"/>
          </a:p>
        </p:txBody>
      </p:sp>
      <p:graphicFrame>
        <p:nvGraphicFramePr>
          <p:cNvPr id="5" name="Zástupný symbol pro obsah 2">
            <a:extLst>
              <a:ext uri="{FF2B5EF4-FFF2-40B4-BE49-F238E27FC236}">
                <a16:creationId xmlns:a16="http://schemas.microsoft.com/office/drawing/2014/main" id="{12FAA6BA-59E7-4F0A-BEC6-3132FDF4390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62421013"/>
              </p:ext>
            </p:extLst>
          </p:nvPr>
        </p:nvGraphicFramePr>
        <p:xfrm>
          <a:off x="4537495" y="552092"/>
          <a:ext cx="7099540" cy="57193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467279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91706" y="381792"/>
            <a:ext cx="11188460" cy="1143000"/>
          </a:xfrm>
        </p:spPr>
        <p:txBody>
          <a:bodyPr>
            <a:normAutofit fontScale="90000"/>
          </a:bodyPr>
          <a:lstStyle/>
          <a:p>
            <a:r>
              <a:rPr lang="cs-CZ" sz="3900" b="1" dirty="0">
                <a:latin typeface="Arial" pitchFamily="34" charset="0"/>
                <a:cs typeface="Arial" pitchFamily="34" charset="0"/>
              </a:rPr>
              <a:t>Model péče o klienta v pracovním zařazení – Clarková (1996)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3935760" y="1775132"/>
            <a:ext cx="3131840" cy="46782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b="1" dirty="0"/>
              <a:t>K</a:t>
            </a:r>
            <a:endParaRPr lang="cs-CZ" sz="2800" dirty="0"/>
          </a:p>
          <a:p>
            <a:pPr algn="ctr"/>
            <a:r>
              <a:rPr lang="cs-CZ" sz="2800" b="1" dirty="0"/>
              <a:t>L</a:t>
            </a:r>
            <a:endParaRPr lang="cs-CZ" sz="2800" dirty="0"/>
          </a:p>
          <a:p>
            <a:pPr algn="ctr"/>
            <a:r>
              <a:rPr lang="cs-CZ" sz="2800" dirty="0"/>
              <a:t>ODHAD PROBLÉMU</a:t>
            </a:r>
          </a:p>
          <a:p>
            <a:pPr algn="ctr"/>
            <a:r>
              <a:rPr lang="cs-CZ" sz="2800" b="1" dirty="0"/>
              <a:t>I</a:t>
            </a:r>
            <a:endParaRPr lang="cs-CZ" sz="2800" dirty="0"/>
          </a:p>
          <a:p>
            <a:pPr algn="ctr"/>
            <a:r>
              <a:rPr lang="cs-CZ" sz="2800" dirty="0"/>
              <a:t>DIAGNÓZA</a:t>
            </a:r>
          </a:p>
          <a:p>
            <a:pPr algn="ctr"/>
            <a:r>
              <a:rPr lang="cs-CZ" sz="2800" b="1" dirty="0"/>
              <a:t>E</a:t>
            </a:r>
            <a:endParaRPr lang="cs-CZ" sz="2800" dirty="0"/>
          </a:p>
          <a:p>
            <a:pPr algn="ctr"/>
            <a:r>
              <a:rPr lang="cs-CZ" sz="2800" dirty="0"/>
              <a:t>PLÁNOVÁNÍ</a:t>
            </a:r>
          </a:p>
          <a:p>
            <a:pPr algn="ctr"/>
            <a:r>
              <a:rPr lang="cs-CZ" sz="2800" b="1" dirty="0"/>
              <a:t>N</a:t>
            </a:r>
            <a:endParaRPr lang="cs-CZ" sz="2800" dirty="0"/>
          </a:p>
          <a:p>
            <a:pPr algn="ctr"/>
            <a:r>
              <a:rPr lang="cs-CZ" sz="2800" dirty="0"/>
              <a:t>IMPLEMENTACE</a:t>
            </a:r>
          </a:p>
          <a:p>
            <a:pPr algn="ctr"/>
            <a:r>
              <a:rPr lang="cs-CZ" sz="2800" b="1" dirty="0"/>
              <a:t>T</a:t>
            </a:r>
            <a:endParaRPr lang="cs-CZ" sz="2800" dirty="0"/>
          </a:p>
          <a:p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491706" y="2967115"/>
            <a:ext cx="3956458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u="sng" dirty="0"/>
              <a:t>Úroveň prevence:</a:t>
            </a:r>
            <a:endParaRPr lang="cs-CZ" sz="2800" u="sng" dirty="0"/>
          </a:p>
          <a:p>
            <a:r>
              <a:rPr lang="cs-CZ" sz="2800" dirty="0"/>
              <a:t>Primární</a:t>
            </a:r>
          </a:p>
          <a:p>
            <a:r>
              <a:rPr lang="cs-CZ" sz="2800" dirty="0"/>
              <a:t>Sekundární</a:t>
            </a:r>
          </a:p>
          <a:p>
            <a:r>
              <a:rPr lang="cs-CZ" sz="2800" dirty="0"/>
              <a:t>Terciární </a:t>
            </a:r>
          </a:p>
          <a:p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7533426" y="2967115"/>
            <a:ext cx="5124400" cy="252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u="sng" dirty="0"/>
              <a:t>Epidemiologická perspektiva:</a:t>
            </a:r>
            <a:endParaRPr lang="cs-CZ" sz="2800" u="sng" dirty="0"/>
          </a:p>
          <a:p>
            <a:r>
              <a:rPr lang="cs-CZ" sz="2800" dirty="0"/>
              <a:t>Biologie člověka</a:t>
            </a:r>
          </a:p>
          <a:p>
            <a:r>
              <a:rPr lang="cs-CZ" sz="2800" dirty="0"/>
              <a:t>Prostředí</a:t>
            </a:r>
          </a:p>
          <a:p>
            <a:r>
              <a:rPr lang="cs-CZ" sz="2800" dirty="0"/>
              <a:t>Životní styl</a:t>
            </a:r>
          </a:p>
          <a:p>
            <a:r>
              <a:rPr lang="cs-CZ" sz="2800" dirty="0"/>
              <a:t>Zdravotnický systém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032064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54965" y="183738"/>
            <a:ext cx="6347713" cy="875184"/>
          </a:xfrm>
        </p:spPr>
        <p:txBody>
          <a:bodyPr>
            <a:normAutofit/>
          </a:bodyPr>
          <a:lstStyle/>
          <a:p>
            <a:pPr lvl="0" algn="ctr"/>
            <a:r>
              <a:rPr lang="cs-CZ" sz="3000" b="1" dirty="0">
                <a:latin typeface="Arial" pitchFamily="34" charset="0"/>
                <a:cs typeface="Arial" pitchFamily="34" charset="0"/>
              </a:rPr>
              <a:t>Epidemiologická perspektiva</a:t>
            </a:r>
            <a:endParaRPr lang="cs-CZ" sz="3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1487" y="1130060"/>
            <a:ext cx="8438849" cy="5395284"/>
          </a:xfrm>
        </p:spPr>
        <p:txBody>
          <a:bodyPr>
            <a:normAutofit fontScale="92500" lnSpcReduction="10000"/>
          </a:bodyPr>
          <a:lstStyle/>
          <a:p>
            <a:r>
              <a:rPr lang="cs-CZ" b="1" dirty="0"/>
              <a:t>Biologické faktory</a:t>
            </a:r>
          </a:p>
          <a:p>
            <a:pPr lvl="1"/>
            <a:r>
              <a:rPr lang="cs-CZ" dirty="0"/>
              <a:t>„Dozrávání“ a věk</a:t>
            </a:r>
          </a:p>
          <a:p>
            <a:pPr lvl="1"/>
            <a:r>
              <a:rPr lang="cs-CZ" dirty="0"/>
              <a:t>Genetické dispozice</a:t>
            </a:r>
          </a:p>
          <a:p>
            <a:pPr lvl="1"/>
            <a:r>
              <a:rPr lang="cs-CZ" dirty="0"/>
              <a:t>Fyziologické funkce</a:t>
            </a:r>
          </a:p>
          <a:p>
            <a:r>
              <a:rPr lang="cs-CZ" b="1" dirty="0"/>
              <a:t>Prostředí</a:t>
            </a:r>
          </a:p>
          <a:p>
            <a:pPr lvl="1"/>
            <a:r>
              <a:rPr lang="cs-CZ" dirty="0"/>
              <a:t>Fyzikální - fyzikální, chemické, elektrické, tepelné ohrožení, zvedání těžkých břemen, nepohodlná poloha</a:t>
            </a:r>
          </a:p>
          <a:p>
            <a:pPr lvl="1"/>
            <a:r>
              <a:rPr lang="cs-CZ" dirty="0"/>
              <a:t>Psychické – pracovní stres, indikátory psych. prostředí</a:t>
            </a:r>
          </a:p>
          <a:p>
            <a:pPr lvl="1"/>
            <a:r>
              <a:rPr lang="cs-CZ" dirty="0"/>
              <a:t>Sociální  - vztahy mezi zaměstnanci</a:t>
            </a:r>
          </a:p>
          <a:p>
            <a:r>
              <a:rPr lang="cs-CZ" b="1" dirty="0"/>
              <a:t>Životní styl</a:t>
            </a:r>
          </a:p>
          <a:p>
            <a:pPr lvl="1"/>
            <a:r>
              <a:rPr lang="cs-CZ" dirty="0"/>
              <a:t>Dodržování provozních opatření při práci,</a:t>
            </a:r>
          </a:p>
          <a:p>
            <a:pPr lvl="1"/>
            <a:r>
              <a:rPr lang="cs-CZ" dirty="0"/>
              <a:t>Stravování</a:t>
            </a:r>
          </a:p>
          <a:p>
            <a:pPr lvl="1"/>
            <a:r>
              <a:rPr lang="cs-CZ" dirty="0"/>
              <a:t>Odpočinek a cvičení</a:t>
            </a:r>
          </a:p>
          <a:p>
            <a:pPr lvl="1"/>
            <a:r>
              <a:rPr lang="cs-CZ" dirty="0"/>
              <a:t>Bezpečnostní opatření</a:t>
            </a:r>
            <a:br>
              <a:rPr lang="cs-CZ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545701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79562" y="287254"/>
            <a:ext cx="6347713" cy="875184"/>
          </a:xfrm>
        </p:spPr>
        <p:txBody>
          <a:bodyPr>
            <a:normAutofit/>
          </a:bodyPr>
          <a:lstStyle/>
          <a:p>
            <a:pPr algn="r"/>
            <a:r>
              <a:rPr lang="cs-CZ" sz="3000" b="1" dirty="0">
                <a:latin typeface="Arial" pitchFamily="34" charset="0"/>
                <a:cs typeface="Arial" pitchFamily="34" charset="0"/>
              </a:rPr>
              <a:t>Epidemiologická perspektiva</a:t>
            </a:r>
            <a:endParaRPr lang="cs-CZ" sz="3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79562" y="1716657"/>
            <a:ext cx="10877909" cy="4736679"/>
          </a:xfrm>
        </p:spPr>
        <p:txBody>
          <a:bodyPr>
            <a:normAutofit/>
          </a:bodyPr>
          <a:lstStyle/>
          <a:p>
            <a:pPr lvl="0"/>
            <a:r>
              <a:rPr lang="cs-CZ" dirty="0"/>
              <a:t>Zdravotní péče</a:t>
            </a:r>
          </a:p>
          <a:p>
            <a:pPr lvl="1"/>
            <a:r>
              <a:rPr lang="cs-CZ" b="1" u="sng" dirty="0"/>
              <a:t>Externí systém </a:t>
            </a:r>
            <a:r>
              <a:rPr lang="cs-CZ" dirty="0"/>
              <a:t>– mimo pracoviště, v široké komunitě</a:t>
            </a:r>
          </a:p>
          <a:p>
            <a:pPr lvl="1"/>
            <a:r>
              <a:rPr lang="cs-CZ" b="1" u="sng" dirty="0"/>
              <a:t>Interní systém </a:t>
            </a:r>
            <a:r>
              <a:rPr lang="cs-CZ" dirty="0"/>
              <a:t>– zahrnuje:</a:t>
            </a:r>
          </a:p>
          <a:p>
            <a:pPr lvl="2"/>
            <a:r>
              <a:rPr lang="cs-CZ" dirty="0"/>
              <a:t>program sledující přítomnost toxických účinků na pracovišti</a:t>
            </a:r>
          </a:p>
          <a:p>
            <a:pPr lvl="2"/>
            <a:r>
              <a:rPr lang="cs-CZ" dirty="0"/>
              <a:t>program zdravotní politiky na pracovišti</a:t>
            </a:r>
          </a:p>
          <a:p>
            <a:pPr lvl="2"/>
            <a:r>
              <a:rPr lang="cs-CZ" dirty="0"/>
              <a:t>specifický program ochrany zdraví</a:t>
            </a:r>
          </a:p>
          <a:p>
            <a:pPr lvl="2"/>
            <a:r>
              <a:rPr lang="cs-CZ" dirty="0"/>
              <a:t>sdružený program zaměřený na uspokojení různých zdravotních potřeb zaměstnanců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54025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FCE6828-D2D0-46DC-9D3D-847CC1A449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0563" y="0"/>
            <a:ext cx="11040374" cy="1325563"/>
          </a:xfrm>
        </p:spPr>
        <p:txBody>
          <a:bodyPr>
            <a:normAutofit/>
          </a:bodyPr>
          <a:lstStyle/>
          <a:p>
            <a:r>
              <a:rPr lang="cs-CZ" sz="4000" b="1" dirty="0">
                <a:latin typeface="+mn-lt"/>
                <a:cs typeface="Arial" pitchFamily="34" charset="0"/>
              </a:rPr>
              <a:t>Plánování ošetřovatelské péče na pracovištích</a:t>
            </a:r>
            <a:endParaRPr lang="cs-CZ" sz="4000" dirty="0">
              <a:latin typeface="+mn-lt"/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DA931D3-A5E3-42EC-81EC-541653A0BE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6185" y="1556741"/>
            <a:ext cx="11445815" cy="4508770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cs-CZ" sz="7600" b="1" u="sng" dirty="0"/>
              <a:t>Primární prevence</a:t>
            </a:r>
          </a:p>
          <a:p>
            <a:endParaRPr lang="cs-CZ" sz="3100" b="1" i="1" dirty="0"/>
          </a:p>
          <a:p>
            <a:pPr marL="0" indent="0">
              <a:buNone/>
            </a:pPr>
            <a:r>
              <a:rPr lang="cs-CZ" sz="6200" b="1" dirty="0"/>
              <a:t>a) ochrana zdraví</a:t>
            </a:r>
            <a:r>
              <a:rPr lang="cs-CZ" sz="6200" dirty="0"/>
              <a:t> - výchova ke zdraví, plnohodnotná výživa, odpočinek a cvičení, prenatální péče u těhotných zaměstnaných</a:t>
            </a:r>
          </a:p>
          <a:p>
            <a:pPr marL="0" indent="0">
              <a:buNone/>
            </a:pPr>
            <a:endParaRPr lang="cs-CZ" sz="6200" dirty="0"/>
          </a:p>
          <a:p>
            <a:pPr marL="0" indent="0">
              <a:buNone/>
            </a:pPr>
            <a:r>
              <a:rPr lang="cs-CZ" sz="6200" b="1" dirty="0"/>
              <a:t>b) prevence nemocí – </a:t>
            </a:r>
            <a:r>
              <a:rPr lang="cs-CZ" sz="6200" dirty="0"/>
              <a:t>imunizace, omezení nebo odstranění rizikových faktorů, redukce a kontrola stresu </a:t>
            </a:r>
          </a:p>
          <a:p>
            <a:pPr marL="0" indent="0">
              <a:buNone/>
            </a:pPr>
            <a:endParaRPr lang="cs-CZ" sz="6200" dirty="0"/>
          </a:p>
          <a:p>
            <a:pPr marL="0" indent="0">
              <a:buNone/>
            </a:pPr>
            <a:r>
              <a:rPr lang="cs-CZ" sz="6200" b="1" dirty="0"/>
              <a:t>c) prevence úrazů - </a:t>
            </a:r>
            <a:r>
              <a:rPr lang="cs-CZ" sz="6200" dirty="0"/>
              <a:t>edukace společnosti, používání bezpečnostních ochranných prostředků, ochrana při rizikových pracovních výkonech, eliminace rizik, používání vhodných tělesných mechanismů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628608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Související obrázek">
            <a:extLst>
              <a:ext uri="{FF2B5EF4-FFF2-40B4-BE49-F238E27FC236}">
                <a16:creationId xmlns:a16="http://schemas.microsoft.com/office/drawing/2014/main" id="{14C3A393-4721-463A-B77A-AE642FC189D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18" r="9003"/>
          <a:stretch/>
        </p:blipFill>
        <p:spPr bwMode="auto">
          <a:xfrm>
            <a:off x="8265750" y="2398995"/>
            <a:ext cx="3690356" cy="35223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26212" y="276046"/>
            <a:ext cx="7850037" cy="6090249"/>
          </a:xfrm>
        </p:spPr>
        <p:txBody>
          <a:bodyPr numCol="1">
            <a:noAutofit/>
          </a:bodyPr>
          <a:lstStyle/>
          <a:p>
            <a:pPr>
              <a:lnSpc>
                <a:spcPct val="90000"/>
              </a:lnSpc>
            </a:pPr>
            <a:r>
              <a:rPr lang="cs-CZ" sz="3200" b="1" u="sng" dirty="0"/>
              <a:t>Sekundární prevence</a:t>
            </a:r>
          </a:p>
          <a:p>
            <a:pPr>
              <a:lnSpc>
                <a:spcPct val="90000"/>
              </a:lnSpc>
              <a:buNone/>
            </a:pPr>
            <a:endParaRPr lang="cs-CZ" dirty="0"/>
          </a:p>
          <a:p>
            <a:pPr marL="550926" indent="-514350">
              <a:buNone/>
            </a:pPr>
            <a:r>
              <a:rPr lang="cs-CZ" b="1" dirty="0"/>
              <a:t>a) screening</a:t>
            </a:r>
          </a:p>
          <a:p>
            <a:pPr marL="550926" indent="-514350"/>
            <a:r>
              <a:rPr lang="cs-CZ" dirty="0" err="1"/>
              <a:t>předzaměstnanecký</a:t>
            </a:r>
            <a:endParaRPr lang="cs-CZ" dirty="0"/>
          </a:p>
          <a:p>
            <a:pPr marL="550926" indent="-514350"/>
            <a:r>
              <a:rPr lang="cs-CZ" dirty="0"/>
              <a:t>periodický screening zaměřený na rizikové zdrav. problémy</a:t>
            </a:r>
          </a:p>
          <a:p>
            <a:pPr marL="550926" indent="-514350"/>
            <a:r>
              <a:rPr lang="cs-CZ" dirty="0"/>
              <a:t>screening prostředí </a:t>
            </a:r>
          </a:p>
          <a:p>
            <a:pPr marL="550926" indent="-514350">
              <a:buNone/>
            </a:pPr>
            <a:endParaRPr lang="cs-CZ" dirty="0"/>
          </a:p>
          <a:p>
            <a:pPr lvl="0">
              <a:lnSpc>
                <a:spcPct val="90000"/>
              </a:lnSpc>
              <a:buNone/>
            </a:pPr>
            <a:r>
              <a:rPr lang="cs-CZ" b="1" dirty="0"/>
              <a:t>b) léčení při současně vyskytujících se problémech</a:t>
            </a:r>
            <a:endParaRPr lang="cs-CZ" dirty="0"/>
          </a:p>
          <a:p>
            <a:pPr>
              <a:lnSpc>
                <a:spcPct val="90000"/>
              </a:lnSpc>
            </a:pPr>
            <a:r>
              <a:rPr lang="cs-CZ" dirty="0"/>
              <a:t>fyzické náhlé případy</a:t>
            </a:r>
          </a:p>
          <a:p>
            <a:pPr>
              <a:lnSpc>
                <a:spcPct val="90000"/>
              </a:lnSpc>
            </a:pPr>
            <a:r>
              <a:rPr lang="cs-CZ" dirty="0"/>
              <a:t>psychologické události</a:t>
            </a:r>
          </a:p>
          <a:p>
            <a:pPr>
              <a:lnSpc>
                <a:spcPct val="90000"/>
              </a:lnSpc>
            </a:pPr>
            <a:r>
              <a:rPr lang="cs-CZ" dirty="0"/>
              <a:t>zaměstnanecké pohromy</a:t>
            </a:r>
          </a:p>
          <a:p>
            <a:pPr lvl="0">
              <a:lnSpc>
                <a:spcPct val="90000"/>
              </a:lnSpc>
              <a:buNone/>
            </a:pPr>
            <a:endParaRPr lang="cs-CZ" sz="1400" dirty="0"/>
          </a:p>
          <a:p>
            <a:pPr>
              <a:lnSpc>
                <a:spcPct val="90000"/>
              </a:lnSpc>
            </a:pPr>
            <a:endParaRPr lang="cs-CZ" sz="1400" dirty="0"/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AE70A78F-4212-48BA-A9C2-2E4CD5C1E139}"/>
              </a:ext>
            </a:extLst>
          </p:cNvPr>
          <p:cNvSpPr txBox="1"/>
          <p:nvPr/>
        </p:nvSpPr>
        <p:spPr>
          <a:xfrm>
            <a:off x="7906365" y="5921317"/>
            <a:ext cx="1773242" cy="1692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500" dirty="0"/>
              <a:t>https://twitter.com/akftkf1423/status/652827348430012416</a:t>
            </a:r>
          </a:p>
        </p:txBody>
      </p:sp>
    </p:spTree>
    <p:extLst>
      <p:ext uri="{BB962C8B-B14F-4D97-AF65-F5344CB8AC3E}">
        <p14:creationId xmlns:p14="http://schemas.microsoft.com/office/powerpoint/2010/main" val="3268782265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PPT_DBNAME" val="Komunitní ošetřovatelství zaměřené na zdraví v[20190305170440261].mdb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569</Words>
  <Application>Microsoft Office PowerPoint</Application>
  <PresentationFormat>Širokoúhlá obrazovka</PresentationFormat>
  <Paragraphs>101</Paragraphs>
  <Slides>13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Motiv Office</vt:lpstr>
      <vt:lpstr>Komunitní ošetřovatelství zaměřené na zdraví v zaměstnání</vt:lpstr>
      <vt:lpstr>Role komunitního ošetřovatelství u zaměstnanců </vt:lpstr>
      <vt:lpstr>Cíle ošetřovatelství zaměřeného na ochranu zdraví v zaměstnání </vt:lpstr>
      <vt:lpstr>Rizika ohrožující pracující </vt:lpstr>
      <vt:lpstr>Model péče o klienta v pracovním zařazení – Clarková (1996)</vt:lpstr>
      <vt:lpstr>Epidemiologická perspektiva</vt:lpstr>
      <vt:lpstr>Epidemiologická perspektiva</vt:lpstr>
      <vt:lpstr>Plánování ošetřovatelské péče na pracovištích</vt:lpstr>
      <vt:lpstr>Prezentace aplikace PowerPoint</vt:lpstr>
      <vt:lpstr>Prezentace aplikace PowerPoint</vt:lpstr>
      <vt:lpstr>Péče o zdraví v zaměstnání v ČR </vt:lpstr>
      <vt:lpstr>Zdroje</vt:lpstr>
      <vt:lpstr>Děkuji za pozornost…</vt:lpstr>
    </vt:vector>
  </TitlesOfParts>
  <Company>Masarykova univerzita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Jiřina Večeřová</dc:creator>
  <cp:lastModifiedBy>Jiřina Večeřová</cp:lastModifiedBy>
  <cp:revision>5</cp:revision>
  <dcterms:created xsi:type="dcterms:W3CDTF">2019-03-05T13:13:46Z</dcterms:created>
  <dcterms:modified xsi:type="dcterms:W3CDTF">2020-03-17T06:51:16Z</dcterms:modified>
</cp:coreProperties>
</file>