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8" r:id="rId2"/>
    <p:sldId id="293" r:id="rId3"/>
    <p:sldId id="273" r:id="rId4"/>
    <p:sldId id="260" r:id="rId5"/>
    <p:sldId id="261" r:id="rId6"/>
    <p:sldId id="275" r:id="rId7"/>
    <p:sldId id="265" r:id="rId8"/>
    <p:sldId id="288" r:id="rId9"/>
    <p:sldId id="285" r:id="rId10"/>
    <p:sldId id="287" r:id="rId11"/>
    <p:sldId id="286" r:id="rId12"/>
    <p:sldId id="289" r:id="rId13"/>
    <p:sldId id="283" r:id="rId14"/>
    <p:sldId id="284" r:id="rId15"/>
    <p:sldId id="264" r:id="rId16"/>
    <p:sldId id="267" r:id="rId17"/>
    <p:sldId id="296" r:id="rId18"/>
    <p:sldId id="294" r:id="rId19"/>
    <p:sldId id="299" r:id="rId20"/>
    <p:sldId id="300" r:id="rId21"/>
    <p:sldId id="301" r:id="rId22"/>
    <p:sldId id="302" r:id="rId23"/>
    <p:sldId id="303" r:id="rId24"/>
    <p:sldId id="304" r:id="rId25"/>
    <p:sldId id="308" r:id="rId26"/>
    <p:sldId id="309" r:id="rId27"/>
    <p:sldId id="305" r:id="rId28"/>
    <p:sldId id="306" r:id="rId29"/>
    <p:sldId id="307" r:id="rId30"/>
    <p:sldId id="268" r:id="rId31"/>
    <p:sldId id="262" r:id="rId32"/>
    <p:sldId id="266" r:id="rId33"/>
    <p:sldId id="291" r:id="rId34"/>
    <p:sldId id="292" r:id="rId35"/>
    <p:sldId id="310" r:id="rId36"/>
    <p:sldId id="271" r:id="rId37"/>
    <p:sldId id="263" r:id="rId38"/>
    <p:sldId id="276" r:id="rId39"/>
    <p:sldId id="272" r:id="rId40"/>
    <p:sldId id="269" r:id="rId41"/>
    <p:sldId id="297" r:id="rId42"/>
  </p:sldIdLst>
  <p:sldSz cx="9144000" cy="6858000" type="screen4x3"/>
  <p:notesSz cx="6669088" cy="9926638"/>
  <p:custDataLst>
    <p:tags r:id="rId45"/>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105" d="100"/>
          <a:sy n="105"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B99925D-DBA6-45AE-8BE5-ADE240AE473E}" type="datetimeFigureOut">
              <a:rPr lang="cs-CZ" smtClean="0"/>
              <a:t>04.06.2019</a:t>
            </a:fld>
            <a:endParaRPr lang="cs-CZ"/>
          </a:p>
        </p:txBody>
      </p:sp>
      <p:sp>
        <p:nvSpPr>
          <p:cNvPr id="4" name="Zástupný symbol pro zápatí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80C916C4-79A2-4646-B0A4-1ACB68B26C21}" type="slidenum">
              <a:rPr lang="cs-CZ" smtClean="0"/>
              <a:t>‹#›</a:t>
            </a:fld>
            <a:endParaRPr lang="cs-CZ"/>
          </a:p>
        </p:txBody>
      </p:sp>
    </p:spTree>
    <p:extLst>
      <p:ext uri="{BB962C8B-B14F-4D97-AF65-F5344CB8AC3E}">
        <p14:creationId xmlns:p14="http://schemas.microsoft.com/office/powerpoint/2010/main" val="2964786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AA91A9C1-4003-484B-9899-E5EBC2C28146}" type="datetimeFigureOut">
              <a:rPr lang="cs-CZ" smtClean="0"/>
              <a:t>04.06.2019</a:t>
            </a:fld>
            <a:endParaRPr lang="cs-CZ"/>
          </a:p>
        </p:txBody>
      </p:sp>
      <p:sp>
        <p:nvSpPr>
          <p:cNvPr id="4" name="Zástupný symbol pro obrázek snímku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AFD7D69E-413F-40E8-911F-38E52D52914E}" type="slidenum">
              <a:rPr lang="cs-CZ" smtClean="0"/>
              <a:t>‹#›</a:t>
            </a:fld>
            <a:endParaRPr lang="cs-CZ"/>
          </a:p>
        </p:txBody>
      </p:sp>
    </p:spTree>
    <p:extLst>
      <p:ext uri="{BB962C8B-B14F-4D97-AF65-F5344CB8AC3E}">
        <p14:creationId xmlns:p14="http://schemas.microsoft.com/office/powerpoint/2010/main" val="45553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FD7D69E-413F-40E8-911F-38E52D52914E}" type="slidenum">
              <a:rPr lang="cs-CZ" smtClean="0"/>
              <a:t>32</a:t>
            </a:fld>
            <a:endParaRPr lang="cs-CZ"/>
          </a:p>
        </p:txBody>
      </p:sp>
    </p:spTree>
    <p:extLst>
      <p:ext uri="{BB962C8B-B14F-4D97-AF65-F5344CB8AC3E}">
        <p14:creationId xmlns:p14="http://schemas.microsoft.com/office/powerpoint/2010/main" val="119047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FDAC790-FD68-44F7-8219-4DB0DE7E3C9A}" type="datetimeFigureOut">
              <a:rPr lang="cs-CZ" smtClean="0"/>
              <a:t>04.06.2019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323624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FDAC790-FD68-44F7-8219-4DB0DE7E3C9A}" type="datetimeFigureOut">
              <a:rPr lang="cs-CZ" smtClean="0"/>
              <a:t>04.06.2019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16628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FDAC790-FD68-44F7-8219-4DB0DE7E3C9A}" type="datetimeFigureOut">
              <a:rPr lang="cs-CZ" smtClean="0"/>
              <a:t>04.06.2019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239439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FDAC790-FD68-44F7-8219-4DB0DE7E3C9A}" type="datetimeFigureOut">
              <a:rPr lang="cs-CZ" smtClean="0"/>
              <a:t>04.06.2019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346988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FDAC790-FD68-44F7-8219-4DB0DE7E3C9A}" type="datetimeFigureOut">
              <a:rPr lang="cs-CZ" smtClean="0"/>
              <a:t>04.06.2019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165079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FDAC790-FD68-44F7-8219-4DB0DE7E3C9A}" type="datetimeFigureOut">
              <a:rPr lang="cs-CZ" smtClean="0"/>
              <a:t>04.06.2019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177702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FDAC790-FD68-44F7-8219-4DB0DE7E3C9A}" type="datetimeFigureOut">
              <a:rPr lang="cs-CZ" smtClean="0"/>
              <a:t>04.06.2019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217605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FDAC790-FD68-44F7-8219-4DB0DE7E3C9A}" type="datetimeFigureOut">
              <a:rPr lang="cs-CZ" smtClean="0"/>
              <a:t>04.06.2019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35452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DAC790-FD68-44F7-8219-4DB0DE7E3C9A}" type="datetimeFigureOut">
              <a:rPr lang="cs-CZ" smtClean="0"/>
              <a:t>04.06.2019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226037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FDAC790-FD68-44F7-8219-4DB0DE7E3C9A}" type="datetimeFigureOut">
              <a:rPr lang="cs-CZ" smtClean="0"/>
              <a:t>04.06.2019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165801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FDAC790-FD68-44F7-8219-4DB0DE7E3C9A}" type="datetimeFigureOut">
              <a:rPr lang="cs-CZ" smtClean="0"/>
              <a:t>04.06.2019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64F12EF-6E0B-47EA-98E0-7215FC2F2FA6}" type="slidenum">
              <a:rPr lang="cs-CZ" smtClean="0"/>
              <a:t>‹#›</a:t>
            </a:fld>
            <a:endParaRPr lang="cs-CZ"/>
          </a:p>
        </p:txBody>
      </p:sp>
    </p:spTree>
    <p:extLst>
      <p:ext uri="{BB962C8B-B14F-4D97-AF65-F5344CB8AC3E}">
        <p14:creationId xmlns:p14="http://schemas.microsoft.com/office/powerpoint/2010/main" val="168213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AC790-FD68-44F7-8219-4DB0DE7E3C9A}" type="datetimeFigureOut">
              <a:rPr lang="cs-CZ" smtClean="0"/>
              <a:t>04.06.2019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F12EF-6E0B-47EA-98E0-7215FC2F2FA6}" type="slidenum">
              <a:rPr lang="cs-CZ" smtClean="0"/>
              <a:t>‹#›</a:t>
            </a:fld>
            <a:endParaRPr lang="cs-CZ"/>
          </a:p>
        </p:txBody>
      </p:sp>
    </p:spTree>
    <p:extLst>
      <p:ext uri="{BB962C8B-B14F-4D97-AF65-F5344CB8AC3E}">
        <p14:creationId xmlns:p14="http://schemas.microsoft.com/office/powerpoint/2010/main" val="168673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CzGlzOhMD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synergie.upol.cz/ditevohrozen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rass.cz/archive_2015/1-trass5-9.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99592" y="1052736"/>
            <a:ext cx="7272808" cy="2664296"/>
          </a:xfrm>
        </p:spPr>
        <p:txBody>
          <a:bodyPr>
            <a:normAutofit/>
          </a:bodyPr>
          <a:lstStyle/>
          <a:p>
            <a:pPr eaLnBrk="1" hangingPunct="1"/>
            <a:r>
              <a:rPr lang="cs-CZ" altLang="cs-CZ" sz="4800" b="1" dirty="0">
                <a:solidFill>
                  <a:schemeClr val="tx2">
                    <a:lumMod val="60000"/>
                    <a:lumOff val="40000"/>
                  </a:schemeClr>
                </a:solidFill>
              </a:rPr>
              <a:t>Práce s rodinou – specifické situace</a:t>
            </a:r>
          </a:p>
        </p:txBody>
      </p:sp>
      <p:sp>
        <p:nvSpPr>
          <p:cNvPr id="3075" name="Rectangle 3"/>
          <p:cNvSpPr>
            <a:spLocks noGrp="1" noChangeArrowheads="1"/>
          </p:cNvSpPr>
          <p:nvPr>
            <p:ph type="subTitle" idx="1"/>
          </p:nvPr>
        </p:nvSpPr>
        <p:spPr>
          <a:xfrm>
            <a:off x="1943100" y="4776788"/>
            <a:ext cx="6599238" cy="1127125"/>
          </a:xfrm>
        </p:spPr>
        <p:txBody>
          <a:bodyPr rtlCol="0">
            <a:normAutofit/>
          </a:bodyPr>
          <a:lstStyle/>
          <a:p>
            <a:pPr eaLnBrk="1" fontAlgn="auto" hangingPunct="1">
              <a:spcAft>
                <a:spcPts val="0"/>
              </a:spcAft>
              <a:buFont typeface="Wingdings 3" charset="2"/>
              <a:buNone/>
              <a:defRPr/>
            </a:pPr>
            <a:endParaRPr lang="cs-CZ" altLang="cs-CZ"/>
          </a:p>
        </p:txBody>
      </p:sp>
    </p:spTree>
    <p:custDataLst>
      <p:tags r:id="rId1"/>
    </p:custDataLst>
    <p:extLst>
      <p:ext uri="{BB962C8B-B14F-4D97-AF65-F5344CB8AC3E}">
        <p14:creationId xmlns:p14="http://schemas.microsoft.com/office/powerpoint/2010/main" val="292954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60000"/>
                    <a:lumOff val="40000"/>
                  </a:schemeClr>
                </a:solidFill>
              </a:rPr>
              <a:t>Model čtyř stylů výchovy 2.</a:t>
            </a:r>
          </a:p>
        </p:txBody>
      </p:sp>
      <p:sp>
        <p:nvSpPr>
          <p:cNvPr id="3" name="Zástupný symbol pro obsah 2"/>
          <p:cNvSpPr>
            <a:spLocks noGrp="1"/>
          </p:cNvSpPr>
          <p:nvPr>
            <p:ph idx="1"/>
          </p:nvPr>
        </p:nvSpPr>
        <p:spPr>
          <a:xfrm>
            <a:off x="457200" y="1600201"/>
            <a:ext cx="8435280" cy="1036712"/>
          </a:xfrm>
        </p:spPr>
        <p:txBody>
          <a:bodyPr>
            <a:normAutofit/>
          </a:bodyPr>
          <a:lstStyle/>
          <a:p>
            <a:pPr>
              <a:buFont typeface="+mj-lt"/>
              <a:buAutoNum type="arabicPeriod" startAt="2"/>
            </a:pPr>
            <a:r>
              <a:rPr lang="cs-CZ" sz="2800" b="1" dirty="0"/>
              <a:t>Autoritářská (autokratická) výchova </a:t>
            </a:r>
            <a:r>
              <a:rPr lang="cs-CZ" sz="1200" b="1" dirty="0"/>
              <a:t>ilustrační obrázek - matka hubuje dítě </a:t>
            </a:r>
          </a:p>
        </p:txBody>
      </p:sp>
      <p:sp>
        <p:nvSpPr>
          <p:cNvPr id="4" name="TextovéPole 3"/>
          <p:cNvSpPr txBox="1"/>
          <p:nvPr/>
        </p:nvSpPr>
        <p:spPr>
          <a:xfrm>
            <a:off x="251520" y="2118557"/>
            <a:ext cx="5894312" cy="4093428"/>
          </a:xfrm>
          <a:prstGeom prst="rect">
            <a:avLst/>
          </a:prstGeom>
          <a:noFill/>
        </p:spPr>
        <p:txBody>
          <a:bodyPr wrap="square" rtlCol="0">
            <a:spAutoFit/>
          </a:bodyPr>
          <a:lstStyle/>
          <a:p>
            <a:pPr marL="357188" indent="0" algn="just">
              <a:buNone/>
              <a:tabLst>
                <a:tab pos="92075" algn="l"/>
              </a:tabLst>
            </a:pPr>
            <a:r>
              <a:rPr lang="cs-CZ" sz="2000" dirty="0"/>
              <a:t>Neustálé striktní usměrňování dítěte rodičem, výchova je založená na příkazech a zákazech, věčném tlaku a síle ze strany dospělého, nepřipouští se žádná diskuze. Přísný rodič nebere ohledy na individuální potřeby dítěte, často dítě negativně hodnotí. Není ponechán prostor pro vlastní tvořivou aktivitu dítěte. Vztah mezi dospělým a dítětem je chladný, až nepřátelský.</a:t>
            </a:r>
          </a:p>
          <a:p>
            <a:pPr marL="357188" indent="0" algn="just">
              <a:buNone/>
              <a:tabLst>
                <a:tab pos="92075" algn="l"/>
              </a:tabLst>
            </a:pPr>
            <a:r>
              <a:rPr lang="cs-CZ" sz="2000" b="1" dirty="0"/>
              <a:t>Chování dítěte: </a:t>
            </a:r>
            <a:r>
              <a:rPr lang="cs-CZ" sz="2000" dirty="0"/>
              <a:t>závislé, nesamostatné, nesnaživé, nešťastné, uzavřené, chlapci mívají sklon                     k agresivitě (což je prostředek, jak si vyrovnávat potlačenou méněcennost), častý je sklon k sociální izolaci, chybí u něj spontánní</a:t>
            </a:r>
          </a:p>
        </p:txBody>
      </p:sp>
      <p:pic>
        <p:nvPicPr>
          <p:cNvPr id="6" name="Obrázek 5"/>
          <p:cNvPicPr>
            <a:picLocks noChangeAspect="1"/>
          </p:cNvPicPr>
          <p:nvPr/>
        </p:nvPicPr>
        <p:blipFill>
          <a:blip r:embed="rId2"/>
          <a:stretch>
            <a:fillRect/>
          </a:stretch>
        </p:blipFill>
        <p:spPr>
          <a:xfrm>
            <a:off x="6225480" y="2096837"/>
            <a:ext cx="2667000" cy="4076700"/>
          </a:xfrm>
          <a:prstGeom prst="rect">
            <a:avLst/>
          </a:prstGeom>
        </p:spPr>
      </p:pic>
    </p:spTree>
    <p:extLst>
      <p:ext uri="{BB962C8B-B14F-4D97-AF65-F5344CB8AC3E}">
        <p14:creationId xmlns:p14="http://schemas.microsoft.com/office/powerpoint/2010/main" val="214210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Model čtyř stylů výchovy 3.</a:t>
            </a:r>
          </a:p>
        </p:txBody>
      </p:sp>
      <p:sp>
        <p:nvSpPr>
          <p:cNvPr id="3" name="Zástupný symbol pro obsah 2"/>
          <p:cNvSpPr>
            <a:spLocks noGrp="1"/>
          </p:cNvSpPr>
          <p:nvPr>
            <p:ph idx="1"/>
          </p:nvPr>
        </p:nvSpPr>
        <p:spPr/>
        <p:txBody>
          <a:bodyPr>
            <a:noAutofit/>
          </a:bodyPr>
          <a:lstStyle/>
          <a:p>
            <a:pPr marL="0" indent="0">
              <a:buNone/>
            </a:pPr>
            <a:r>
              <a:rPr lang="cs-CZ" b="1" dirty="0"/>
              <a:t>3</a:t>
            </a:r>
            <a:r>
              <a:rPr lang="cs-CZ" dirty="0"/>
              <a:t>. </a:t>
            </a:r>
            <a:r>
              <a:rPr lang="cs-CZ" sz="2800" b="1" dirty="0"/>
              <a:t>Shovívavá výchova </a:t>
            </a:r>
          </a:p>
          <a:p>
            <a:pPr marL="357188" indent="0" algn="just">
              <a:buNone/>
            </a:pPr>
            <a:r>
              <a:rPr lang="cs-CZ" sz="2000" dirty="0"/>
              <a:t>Vysoká míra citovosti ve vztahu rodič – dítě, silná emoční podpora ze strany rodiče, nízká či nulová míra požadavků a omezování dítěte. Dítěti nejsou stanovovány hranice ani ve chvíli, kdy je třeba, aby bylo usměrněno, rodič se vyhýbá požadavkům na dítě a trestání dítěte.</a:t>
            </a:r>
          </a:p>
          <a:p>
            <a:pPr marL="357188" lvl="1" indent="0" algn="just">
              <a:buNone/>
            </a:pPr>
            <a:r>
              <a:rPr lang="cs-CZ" sz="2000" b="1" dirty="0"/>
              <a:t>Chování dítěte: </a:t>
            </a:r>
            <a:r>
              <a:rPr lang="cs-CZ" sz="2000" dirty="0"/>
              <a:t>citově rozladěné, nezralé, neovládá své pocity, dělá si, co chce, často je nespolehlivé, chybí mu pocit zodpovědnosti.</a:t>
            </a:r>
          </a:p>
          <a:p>
            <a:r>
              <a:rPr lang="cs-CZ" sz="2000" dirty="0">
                <a:hlinkClick r:id="rId2"/>
              </a:rPr>
              <a:t>https://www.youtube.com/watch?v=CzGlzOhMDLs</a:t>
            </a:r>
            <a:endParaRPr lang="cs-CZ" sz="2000" dirty="0"/>
          </a:p>
          <a:p>
            <a:endParaRPr lang="cs-CZ" sz="2000" dirty="0"/>
          </a:p>
        </p:txBody>
      </p:sp>
    </p:spTree>
    <p:extLst>
      <p:ext uri="{BB962C8B-B14F-4D97-AF65-F5344CB8AC3E}">
        <p14:creationId xmlns:p14="http://schemas.microsoft.com/office/powerpoint/2010/main" val="84626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60000"/>
                    <a:lumOff val="40000"/>
                  </a:schemeClr>
                </a:solidFill>
              </a:rPr>
              <a:t>Model čtyř stylů výchovy 4.</a:t>
            </a:r>
          </a:p>
        </p:txBody>
      </p:sp>
      <p:sp>
        <p:nvSpPr>
          <p:cNvPr id="3" name="Zástupný symbol pro obsah 2"/>
          <p:cNvSpPr>
            <a:spLocks noGrp="1"/>
          </p:cNvSpPr>
          <p:nvPr>
            <p:ph idx="1"/>
          </p:nvPr>
        </p:nvSpPr>
        <p:spPr/>
        <p:txBody>
          <a:bodyPr>
            <a:normAutofit/>
          </a:bodyPr>
          <a:lstStyle/>
          <a:p>
            <a:pPr marL="0" indent="0">
              <a:buNone/>
            </a:pPr>
            <a:r>
              <a:rPr lang="cs-CZ" sz="2400" b="1" dirty="0"/>
              <a:t>4. Zanedbávající výchova </a:t>
            </a:r>
          </a:p>
          <a:p>
            <a:pPr marL="357188" indent="0" algn="just">
              <a:buNone/>
            </a:pPr>
            <a:r>
              <a:rPr lang="cs-CZ" sz="2000" dirty="0"/>
              <a:t>Pasivní, lhostejný přístup rodičů k dítěti. Na dítě jsou kladeny minimální požadavky, nesystematické, nedůsledné, rodiče se nezajímají o dítě a jeho rozvoj. Jde o vztah bez citových projevů, někdy dokonce rodiče dítě odmítají.</a:t>
            </a:r>
          </a:p>
          <a:p>
            <a:pPr marL="357188" indent="0" algn="just">
              <a:lnSpc>
                <a:spcPts val="2400"/>
              </a:lnSpc>
              <a:buNone/>
            </a:pPr>
            <a:r>
              <a:rPr lang="cs-CZ" sz="2000" b="1" dirty="0"/>
              <a:t>Chování dítěte: </a:t>
            </a:r>
            <a:r>
              <a:rPr lang="cs-CZ" sz="2000" dirty="0"/>
              <a:t>náladové, neumí oboustranně komunikovat, je citově zraněné, nesmělé, stažené do sebe, nemá dostatek sebevědomí</a:t>
            </a:r>
            <a:r>
              <a:rPr lang="cs-CZ" dirty="0"/>
              <a:t>.</a:t>
            </a:r>
          </a:p>
          <a:p>
            <a:endParaRPr lang="cs-CZ" dirty="0"/>
          </a:p>
          <a:p>
            <a:endParaRPr lang="cs-CZ" dirty="0"/>
          </a:p>
        </p:txBody>
      </p:sp>
    </p:spTree>
    <p:extLst>
      <p:ext uri="{BB962C8B-B14F-4D97-AF65-F5344CB8AC3E}">
        <p14:creationId xmlns:p14="http://schemas.microsoft.com/office/powerpoint/2010/main" val="52412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816526" y="255222"/>
            <a:ext cx="7510948" cy="5639172"/>
          </a:xfrm>
          <a:prstGeom prst="rect">
            <a:avLst/>
          </a:prstGeom>
        </p:spPr>
      </p:pic>
    </p:spTree>
    <p:extLst>
      <p:ext uri="{BB962C8B-B14F-4D97-AF65-F5344CB8AC3E}">
        <p14:creationId xmlns:p14="http://schemas.microsoft.com/office/powerpoint/2010/main" val="310558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07504" y="116632"/>
            <a:ext cx="8712968" cy="6668821"/>
          </a:xfrm>
          <a:prstGeom prst="rect">
            <a:avLst/>
          </a:prstGeom>
        </p:spPr>
      </p:pic>
    </p:spTree>
    <p:extLst>
      <p:ext uri="{BB962C8B-B14F-4D97-AF65-F5344CB8AC3E}">
        <p14:creationId xmlns:p14="http://schemas.microsoft.com/office/powerpoint/2010/main" val="147832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016" y="17184"/>
            <a:ext cx="6589712" cy="1281112"/>
          </a:xfrm>
        </p:spPr>
        <p:txBody>
          <a:bodyPr/>
          <a:lstStyle/>
          <a:p>
            <a:pPr eaLnBrk="1" hangingPunct="1"/>
            <a:r>
              <a:rPr lang="cs-CZ" altLang="cs-CZ" dirty="0">
                <a:solidFill>
                  <a:schemeClr val="accent1"/>
                </a:solidFill>
              </a:rPr>
              <a:t>          Ohrožená rodina</a:t>
            </a:r>
          </a:p>
        </p:txBody>
      </p:sp>
      <p:sp>
        <p:nvSpPr>
          <p:cNvPr id="9219" name="Rectangle 3"/>
          <p:cNvSpPr>
            <a:spLocks noGrp="1" noChangeArrowheads="1"/>
          </p:cNvSpPr>
          <p:nvPr>
            <p:ph idx="1"/>
          </p:nvPr>
        </p:nvSpPr>
        <p:spPr>
          <a:xfrm>
            <a:off x="395536" y="1274312"/>
            <a:ext cx="8354888" cy="4818984"/>
          </a:xfrm>
        </p:spPr>
        <p:txBody>
          <a:bodyPr rtlCol="0">
            <a:normAutofit lnSpcReduction="10000"/>
          </a:bodyPr>
          <a:lstStyle/>
          <a:p>
            <a:pPr eaLnBrk="1" fontAlgn="auto" hangingPunct="1">
              <a:lnSpc>
                <a:spcPct val="80000"/>
              </a:lnSpc>
              <a:spcAft>
                <a:spcPts val="0"/>
              </a:spcAft>
              <a:buFont typeface="Wingdings 3" charset="2"/>
              <a:buChar char=""/>
              <a:defRPr/>
            </a:pPr>
            <a:r>
              <a:rPr lang="cs-CZ" altLang="cs-CZ" sz="2800" dirty="0">
                <a:solidFill>
                  <a:schemeClr val="tx1">
                    <a:lumMod val="75000"/>
                    <a:lumOff val="25000"/>
                  </a:schemeClr>
                </a:solidFill>
              </a:rPr>
              <a:t>Nerovnováha v oblasti sociálního fungování.</a:t>
            </a:r>
          </a:p>
          <a:p>
            <a:pPr lvl="1">
              <a:lnSpc>
                <a:spcPct val="80000"/>
              </a:lnSpc>
              <a:buFont typeface="Wingdings 3" charset="2"/>
              <a:buChar char=""/>
              <a:defRPr/>
            </a:pPr>
            <a:r>
              <a:rPr lang="cs-CZ" altLang="cs-CZ" sz="2400" dirty="0">
                <a:solidFill>
                  <a:schemeClr val="tx1">
                    <a:lumMod val="75000"/>
                    <a:lumOff val="25000"/>
                  </a:schemeClr>
                </a:solidFill>
              </a:rPr>
              <a:t>  interakce mezi vlastními členy rodiny, </a:t>
            </a:r>
          </a:p>
          <a:p>
            <a:pPr lvl="1">
              <a:lnSpc>
                <a:spcPct val="80000"/>
              </a:lnSpc>
              <a:buFont typeface="Wingdings 3" charset="2"/>
              <a:buChar char=""/>
              <a:defRPr/>
            </a:pPr>
            <a:r>
              <a:rPr lang="cs-CZ" altLang="cs-CZ" sz="2400" dirty="0">
                <a:solidFill>
                  <a:schemeClr val="tx1">
                    <a:lumMod val="75000"/>
                    <a:lumOff val="25000"/>
                  </a:schemeClr>
                </a:solidFill>
              </a:rPr>
              <a:t>  interakce směrem k sociálnímu okolí.</a:t>
            </a:r>
          </a:p>
          <a:p>
            <a:pPr>
              <a:lnSpc>
                <a:spcPct val="80000"/>
              </a:lnSpc>
              <a:buFont typeface="Wingdings 3" charset="2"/>
              <a:buChar char=""/>
              <a:defRPr/>
            </a:pPr>
            <a:r>
              <a:rPr lang="cs-CZ" sz="2800" dirty="0"/>
              <a:t>Ohrožená rodina není schopna sama zvládat tyto interakce, či si vyhledat pomoc. </a:t>
            </a:r>
            <a:endParaRPr lang="cs-CZ" altLang="cs-CZ" sz="2800" dirty="0">
              <a:solidFill>
                <a:schemeClr val="tx1">
                  <a:lumMod val="75000"/>
                  <a:lumOff val="25000"/>
                </a:schemeClr>
              </a:solidFill>
            </a:endParaRPr>
          </a:p>
          <a:p>
            <a:pPr eaLnBrk="1" fontAlgn="auto" hangingPunct="1">
              <a:lnSpc>
                <a:spcPct val="80000"/>
              </a:lnSpc>
              <a:spcAft>
                <a:spcPts val="0"/>
              </a:spcAft>
              <a:buFontTx/>
              <a:buNone/>
              <a:defRPr/>
            </a:pPr>
            <a:r>
              <a:rPr lang="cs-CZ" altLang="cs-CZ" sz="2800" dirty="0">
                <a:solidFill>
                  <a:schemeClr val="tx1">
                    <a:lumMod val="75000"/>
                    <a:lumOff val="25000"/>
                  </a:schemeClr>
                </a:solidFill>
              </a:rPr>
              <a:t>Zvládání je ovlivněno:</a:t>
            </a:r>
          </a:p>
          <a:p>
            <a:pPr eaLnBrk="1" fontAlgn="auto" hangingPunct="1">
              <a:lnSpc>
                <a:spcPct val="80000"/>
              </a:lnSpc>
              <a:spcAft>
                <a:spcPts val="0"/>
              </a:spcAft>
              <a:buFontTx/>
              <a:buNone/>
              <a:defRPr/>
            </a:pPr>
            <a:r>
              <a:rPr lang="cs-CZ" altLang="cs-CZ" sz="2800" dirty="0">
                <a:solidFill>
                  <a:schemeClr val="tx1">
                    <a:lumMod val="75000"/>
                    <a:lumOff val="25000"/>
                  </a:schemeClr>
                </a:solidFill>
              </a:rPr>
              <a:t>1) </a:t>
            </a:r>
            <a:r>
              <a:rPr lang="cs-CZ" altLang="cs-CZ" sz="2800" dirty="0">
                <a:solidFill>
                  <a:schemeClr val="accent1"/>
                </a:solidFill>
              </a:rPr>
              <a:t>vlastnostmi klienta</a:t>
            </a:r>
            <a:r>
              <a:rPr lang="cs-CZ" altLang="cs-CZ" sz="2800" dirty="0">
                <a:solidFill>
                  <a:schemeClr val="tx1">
                    <a:lumMod val="75000"/>
                    <a:lumOff val="25000"/>
                  </a:schemeClr>
                </a:solidFill>
              </a:rPr>
              <a:t>;</a:t>
            </a:r>
          </a:p>
          <a:p>
            <a:pPr eaLnBrk="1" fontAlgn="auto" hangingPunct="1">
              <a:lnSpc>
                <a:spcPct val="80000"/>
              </a:lnSpc>
              <a:spcAft>
                <a:spcPts val="0"/>
              </a:spcAft>
              <a:buFontTx/>
              <a:buNone/>
              <a:defRPr/>
            </a:pPr>
            <a:r>
              <a:rPr lang="cs-CZ" altLang="cs-CZ" sz="2800" dirty="0">
                <a:solidFill>
                  <a:schemeClr val="tx1">
                    <a:lumMod val="75000"/>
                    <a:lumOff val="25000"/>
                  </a:schemeClr>
                </a:solidFill>
              </a:rPr>
              <a:t>2) </a:t>
            </a:r>
            <a:r>
              <a:rPr lang="cs-CZ" altLang="cs-CZ" sz="2800" dirty="0">
                <a:solidFill>
                  <a:schemeClr val="accent1"/>
                </a:solidFill>
              </a:rPr>
              <a:t>očekáváním</a:t>
            </a:r>
            <a:r>
              <a:rPr lang="cs-CZ" altLang="cs-CZ" sz="2800" dirty="0">
                <a:solidFill>
                  <a:schemeClr val="tx1">
                    <a:lumMod val="75000"/>
                    <a:lumOff val="25000"/>
                  </a:schemeClr>
                </a:solidFill>
              </a:rPr>
              <a:t> vůči klientovi pocházející z jeho sociálního prostředí;</a:t>
            </a:r>
          </a:p>
          <a:p>
            <a:pPr eaLnBrk="1" fontAlgn="auto" hangingPunct="1">
              <a:lnSpc>
                <a:spcPct val="80000"/>
              </a:lnSpc>
              <a:spcAft>
                <a:spcPts val="0"/>
              </a:spcAft>
              <a:buFontTx/>
              <a:buNone/>
              <a:defRPr/>
            </a:pPr>
            <a:r>
              <a:rPr lang="cs-CZ" altLang="cs-CZ" sz="2800" dirty="0">
                <a:solidFill>
                  <a:schemeClr val="tx1">
                    <a:lumMod val="75000"/>
                    <a:lumOff val="25000"/>
                  </a:schemeClr>
                </a:solidFill>
              </a:rPr>
              <a:t>3) </a:t>
            </a:r>
            <a:r>
              <a:rPr lang="cs-CZ" altLang="cs-CZ" sz="2800" dirty="0">
                <a:solidFill>
                  <a:schemeClr val="accent1"/>
                </a:solidFill>
              </a:rPr>
              <a:t>schopnost </a:t>
            </a:r>
            <a:r>
              <a:rPr lang="cs-CZ" altLang="cs-CZ" sz="2800" dirty="0">
                <a:solidFill>
                  <a:schemeClr val="tx1">
                    <a:lumMod val="75000"/>
                    <a:lumOff val="25000"/>
                  </a:schemeClr>
                </a:solidFill>
              </a:rPr>
              <a:t>klientů tato očekávání reálně naplňovat;</a:t>
            </a:r>
          </a:p>
          <a:p>
            <a:pPr eaLnBrk="1" fontAlgn="auto" hangingPunct="1">
              <a:lnSpc>
                <a:spcPct val="80000"/>
              </a:lnSpc>
              <a:spcAft>
                <a:spcPts val="0"/>
              </a:spcAft>
              <a:buFontTx/>
              <a:buNone/>
              <a:defRPr/>
            </a:pPr>
            <a:r>
              <a:rPr lang="cs-CZ" altLang="cs-CZ" sz="2800" dirty="0">
                <a:solidFill>
                  <a:schemeClr val="tx1">
                    <a:lumMod val="75000"/>
                    <a:lumOff val="25000"/>
                  </a:schemeClr>
                </a:solidFill>
              </a:rPr>
              <a:t>4) </a:t>
            </a:r>
            <a:r>
              <a:rPr lang="cs-CZ" altLang="cs-CZ" sz="2800" dirty="0">
                <a:solidFill>
                  <a:schemeClr val="accent1"/>
                </a:solidFill>
              </a:rPr>
              <a:t>zdroje podpory</a:t>
            </a:r>
            <a:r>
              <a:rPr lang="cs-CZ" altLang="cs-CZ" sz="2800" dirty="0">
                <a:solidFill>
                  <a:schemeClr val="tx1">
                    <a:lumMod val="75000"/>
                    <a:lumOff val="25000"/>
                  </a:schemeClr>
                </a:solidFill>
              </a:rPr>
              <a:t>, které nejsou k dispozici</a:t>
            </a:r>
          </a:p>
          <a:p>
            <a:pPr>
              <a:lnSpc>
                <a:spcPct val="80000"/>
              </a:lnSpc>
              <a:buNone/>
              <a:defRPr/>
            </a:pPr>
            <a:r>
              <a:rPr lang="cs-CZ" dirty="0"/>
              <a:t>.</a:t>
            </a:r>
            <a:endParaRPr lang="cs-CZ" altLang="cs-CZ" sz="2800" dirty="0">
              <a:solidFill>
                <a:schemeClr val="tx1">
                  <a:lumMod val="75000"/>
                  <a:lumOff val="25000"/>
                </a:schemeClr>
              </a:solidFill>
            </a:endParaRPr>
          </a:p>
        </p:txBody>
      </p:sp>
    </p:spTree>
    <p:extLst>
      <p:ext uri="{BB962C8B-B14F-4D97-AF65-F5344CB8AC3E}">
        <p14:creationId xmlns:p14="http://schemas.microsoft.com/office/powerpoint/2010/main" val="353049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116632"/>
            <a:ext cx="6589712" cy="1281112"/>
          </a:xfrm>
        </p:spPr>
        <p:txBody>
          <a:bodyPr rtlCol="0">
            <a:normAutofit/>
          </a:bodyPr>
          <a:lstStyle/>
          <a:p>
            <a:pPr eaLnBrk="1" fontAlgn="auto" hangingPunct="1">
              <a:spcAft>
                <a:spcPts val="0"/>
              </a:spcAft>
              <a:defRPr/>
            </a:pPr>
            <a:r>
              <a:rPr lang="cs-CZ" altLang="cs-CZ" sz="4000" dirty="0">
                <a:solidFill>
                  <a:schemeClr val="accent1"/>
                </a:solidFill>
              </a:rPr>
              <a:t>Nevhodné zacházení s dítětem</a:t>
            </a:r>
          </a:p>
        </p:txBody>
      </p:sp>
      <p:sp>
        <p:nvSpPr>
          <p:cNvPr id="12291" name="Rectangle 3"/>
          <p:cNvSpPr>
            <a:spLocks noGrp="1" noChangeArrowheads="1"/>
          </p:cNvSpPr>
          <p:nvPr>
            <p:ph idx="1"/>
          </p:nvPr>
        </p:nvSpPr>
        <p:spPr>
          <a:xfrm>
            <a:off x="395536" y="1340768"/>
            <a:ext cx="8568952" cy="5256584"/>
          </a:xfrm>
        </p:spPr>
        <p:txBody>
          <a:bodyPr rtlCol="0">
            <a:normAutofit fontScale="92500" lnSpcReduction="10000"/>
          </a:bodyPr>
          <a:lstStyle/>
          <a:p>
            <a:pPr marL="0" indent="0" algn="just">
              <a:lnSpc>
                <a:spcPct val="80000"/>
              </a:lnSpc>
              <a:buNone/>
              <a:defRPr/>
            </a:pPr>
            <a:r>
              <a:rPr lang="cs-CZ" altLang="cs-CZ" sz="2400" dirty="0">
                <a:solidFill>
                  <a:schemeClr val="accent1"/>
                </a:solidFill>
              </a:rPr>
              <a:t>Fyzické: </a:t>
            </a:r>
            <a:r>
              <a:rPr lang="cs-CZ" altLang="cs-CZ" sz="2400" dirty="0">
                <a:solidFill>
                  <a:schemeClr val="tx1">
                    <a:lumMod val="75000"/>
                    <a:lumOff val="25000"/>
                  </a:schemeClr>
                </a:solidFill>
              </a:rPr>
              <a:t>neuspokojování tělesných potřeb dítěte (nedostatek stravy, oblečení, obydlí apod.), patří sem i nedostatečný dohled nad dítětem i zanedbávání zdravotní péče.</a:t>
            </a:r>
          </a:p>
          <a:p>
            <a:pPr marL="0" indent="0" algn="just">
              <a:lnSpc>
                <a:spcPct val="80000"/>
              </a:lnSpc>
              <a:buNone/>
              <a:defRPr/>
            </a:pPr>
            <a:endParaRPr lang="cs-CZ" altLang="cs-CZ" sz="2400" dirty="0">
              <a:solidFill>
                <a:schemeClr val="tx1">
                  <a:lumMod val="75000"/>
                  <a:lumOff val="25000"/>
                </a:schemeClr>
              </a:solidFill>
            </a:endParaRPr>
          </a:p>
          <a:p>
            <a:pPr eaLnBrk="1" fontAlgn="auto" hangingPunct="1">
              <a:lnSpc>
                <a:spcPct val="80000"/>
              </a:lnSpc>
              <a:spcAft>
                <a:spcPts val="0"/>
              </a:spcAft>
              <a:buFontTx/>
              <a:buNone/>
              <a:defRPr/>
            </a:pPr>
            <a:r>
              <a:rPr lang="cs-CZ" altLang="cs-CZ" sz="2400" dirty="0">
                <a:solidFill>
                  <a:schemeClr val="accent1"/>
                </a:solidFill>
              </a:rPr>
              <a:t>Výchovné:</a:t>
            </a:r>
            <a:r>
              <a:rPr lang="cs-CZ" altLang="cs-CZ" sz="2400" dirty="0">
                <a:solidFill>
                  <a:schemeClr val="tx1">
                    <a:lumMod val="75000"/>
                    <a:lumOff val="25000"/>
                  </a:schemeClr>
                </a:solidFill>
              </a:rPr>
              <a:t> nezabezpečení možnosti vzdělávání ve škole.</a:t>
            </a:r>
          </a:p>
          <a:p>
            <a:pPr eaLnBrk="1" fontAlgn="auto" hangingPunct="1">
              <a:lnSpc>
                <a:spcPct val="80000"/>
              </a:lnSpc>
              <a:spcAft>
                <a:spcPts val="0"/>
              </a:spcAft>
              <a:buFontTx/>
              <a:buNone/>
              <a:defRPr/>
            </a:pPr>
            <a:endParaRPr lang="cs-CZ" altLang="cs-CZ" sz="2400" dirty="0">
              <a:solidFill>
                <a:schemeClr val="tx1">
                  <a:lumMod val="75000"/>
                  <a:lumOff val="25000"/>
                </a:schemeClr>
              </a:solidFill>
            </a:endParaRPr>
          </a:p>
          <a:p>
            <a:pPr marL="0" indent="14288" eaLnBrk="1" fontAlgn="auto" hangingPunct="1">
              <a:lnSpc>
                <a:spcPct val="80000"/>
              </a:lnSpc>
              <a:spcAft>
                <a:spcPts val="0"/>
              </a:spcAft>
              <a:buFontTx/>
              <a:buNone/>
              <a:defRPr/>
            </a:pPr>
            <a:r>
              <a:rPr lang="cs-CZ" altLang="cs-CZ" sz="2400" dirty="0">
                <a:solidFill>
                  <a:schemeClr val="accent1"/>
                </a:solidFill>
              </a:rPr>
              <a:t>Emoční:</a:t>
            </a:r>
            <a:r>
              <a:rPr lang="cs-CZ" altLang="cs-CZ" sz="2400" dirty="0">
                <a:solidFill>
                  <a:schemeClr val="tx1">
                    <a:lumMod val="75000"/>
                    <a:lumOff val="25000"/>
                  </a:schemeClr>
                </a:solidFill>
              </a:rPr>
              <a:t> neuspokojování emočních potřeb dítěte – pocitu náklonnosti, lásky či zakotvení.</a:t>
            </a:r>
          </a:p>
          <a:p>
            <a:pPr marL="0" indent="14288" eaLnBrk="1" fontAlgn="auto" hangingPunct="1">
              <a:lnSpc>
                <a:spcPct val="80000"/>
              </a:lnSpc>
              <a:spcAft>
                <a:spcPts val="0"/>
              </a:spcAft>
              <a:buFontTx/>
              <a:buNone/>
              <a:defRPr/>
            </a:pPr>
            <a:endParaRPr lang="cs-CZ" altLang="cs-CZ" sz="2400" dirty="0">
              <a:solidFill>
                <a:schemeClr val="tx1">
                  <a:lumMod val="75000"/>
                  <a:lumOff val="25000"/>
                </a:schemeClr>
              </a:solidFill>
            </a:endParaRPr>
          </a:p>
          <a:p>
            <a:pPr marL="0" indent="0" eaLnBrk="1" fontAlgn="auto" hangingPunct="1">
              <a:lnSpc>
                <a:spcPct val="80000"/>
              </a:lnSpc>
              <a:spcAft>
                <a:spcPts val="0"/>
              </a:spcAft>
              <a:buFontTx/>
              <a:buNone/>
              <a:tabLst>
                <a:tab pos="0" algn="l"/>
              </a:tabLst>
              <a:defRPr/>
            </a:pPr>
            <a:r>
              <a:rPr lang="cs-CZ" altLang="cs-CZ" sz="2400" dirty="0">
                <a:solidFill>
                  <a:schemeClr val="accent1"/>
                </a:solidFill>
              </a:rPr>
              <a:t>Zanedbávání zdravotní péče</a:t>
            </a:r>
            <a:r>
              <a:rPr lang="cs-CZ" altLang="cs-CZ" sz="2400" dirty="0">
                <a:solidFill>
                  <a:schemeClr val="tx1">
                    <a:lumMod val="75000"/>
                    <a:lumOff val="25000"/>
                  </a:schemeClr>
                </a:solidFill>
              </a:rPr>
              <a:t> -  zanedbávání preventivní péče i péče specifické zanedbávání hygieny.</a:t>
            </a:r>
          </a:p>
          <a:p>
            <a:pPr marL="0" indent="0" eaLnBrk="1" fontAlgn="auto" hangingPunct="1">
              <a:lnSpc>
                <a:spcPct val="80000"/>
              </a:lnSpc>
              <a:spcAft>
                <a:spcPts val="0"/>
              </a:spcAft>
              <a:buFontTx/>
              <a:buNone/>
              <a:tabLst>
                <a:tab pos="0" algn="l"/>
              </a:tabLst>
              <a:defRPr/>
            </a:pPr>
            <a:endParaRPr lang="cs-CZ" altLang="cs-CZ" sz="2400" dirty="0">
              <a:solidFill>
                <a:schemeClr val="tx1">
                  <a:lumMod val="75000"/>
                  <a:lumOff val="25000"/>
                </a:schemeClr>
              </a:solidFill>
            </a:endParaRPr>
          </a:p>
          <a:p>
            <a:pPr marL="0" indent="0" eaLnBrk="1" fontAlgn="auto" hangingPunct="1">
              <a:lnSpc>
                <a:spcPct val="80000"/>
              </a:lnSpc>
              <a:spcAft>
                <a:spcPts val="0"/>
              </a:spcAft>
              <a:buFontTx/>
              <a:buNone/>
              <a:defRPr/>
            </a:pPr>
            <a:r>
              <a:rPr lang="cs-CZ" altLang="cs-CZ" sz="2400" dirty="0">
                <a:solidFill>
                  <a:schemeClr val="accent1"/>
                </a:solidFill>
              </a:rPr>
              <a:t>Zanedbání výživy</a:t>
            </a:r>
            <a:r>
              <a:rPr lang="cs-CZ" altLang="cs-CZ" sz="2400" dirty="0">
                <a:solidFill>
                  <a:schemeClr val="tx1">
                    <a:lumMod val="75000"/>
                    <a:lumOff val="25000"/>
                  </a:schemeClr>
                </a:solidFill>
              </a:rPr>
              <a:t> – dítě v průběhu dne opakovaně hladoví nebo dostává nevhodné, zdraví nebezpečné jídlo- špatné prospívání.</a:t>
            </a:r>
          </a:p>
          <a:p>
            <a:pPr marL="0" indent="0" eaLnBrk="1" fontAlgn="auto" hangingPunct="1">
              <a:lnSpc>
                <a:spcPct val="80000"/>
              </a:lnSpc>
              <a:spcAft>
                <a:spcPts val="0"/>
              </a:spcAft>
              <a:buFontTx/>
              <a:buNone/>
              <a:defRPr/>
            </a:pPr>
            <a:endParaRPr lang="cs-CZ" altLang="cs-CZ" sz="2400" dirty="0">
              <a:solidFill>
                <a:schemeClr val="tx1">
                  <a:lumMod val="75000"/>
                  <a:lumOff val="25000"/>
                </a:schemeClr>
              </a:solidFill>
            </a:endParaRPr>
          </a:p>
          <a:p>
            <a:pPr marL="0" indent="0" eaLnBrk="1" fontAlgn="auto" hangingPunct="1">
              <a:lnSpc>
                <a:spcPct val="80000"/>
              </a:lnSpc>
              <a:spcAft>
                <a:spcPts val="0"/>
              </a:spcAft>
              <a:buFontTx/>
              <a:buNone/>
              <a:defRPr/>
            </a:pPr>
            <a:r>
              <a:rPr lang="cs-CZ" altLang="cs-CZ" sz="2400" dirty="0">
                <a:solidFill>
                  <a:schemeClr val="accent1"/>
                </a:solidFill>
              </a:rPr>
              <a:t>Zanedbávání ošacení</a:t>
            </a:r>
            <a:r>
              <a:rPr lang="cs-CZ" altLang="cs-CZ" sz="2400" dirty="0">
                <a:solidFill>
                  <a:schemeClr val="tx1">
                    <a:lumMod val="75000"/>
                    <a:lumOff val="25000"/>
                  </a:schemeClr>
                </a:solidFill>
              </a:rPr>
              <a:t> – jde o situace, kdy dítě nemá dostatečné ošacení  vzhledem k počasí, ohrožuje jeho zdraví.</a:t>
            </a:r>
          </a:p>
        </p:txBody>
      </p:sp>
    </p:spTree>
    <p:extLst>
      <p:ext uri="{BB962C8B-B14F-4D97-AF65-F5344CB8AC3E}">
        <p14:creationId xmlns:p14="http://schemas.microsoft.com/office/powerpoint/2010/main" val="2833253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94136" y="260648"/>
            <a:ext cx="8229600" cy="4525963"/>
          </a:xfrm>
        </p:spPr>
        <p:txBody>
          <a:bodyPr/>
          <a:lstStyle/>
          <a:p>
            <a:pPr marL="0" indent="0">
              <a:buNone/>
            </a:pPr>
            <a:r>
              <a:rPr lang="cs-CZ" dirty="0">
                <a:hlinkClick r:id="rId2"/>
              </a:rPr>
              <a:t>http://esynergie.upol.cz/ditevohrozeni/</a:t>
            </a:r>
            <a:endParaRPr lang="cs-CZ" dirty="0"/>
          </a:p>
          <a:p>
            <a:endParaRPr lang="cs-CZ" dirty="0"/>
          </a:p>
        </p:txBody>
      </p:sp>
      <p:pic>
        <p:nvPicPr>
          <p:cNvPr id="5" name="Obrázek 4"/>
          <p:cNvPicPr>
            <a:picLocks noChangeAspect="1"/>
          </p:cNvPicPr>
          <p:nvPr/>
        </p:nvPicPr>
        <p:blipFill>
          <a:blip r:embed="rId3"/>
          <a:stretch>
            <a:fillRect/>
          </a:stretch>
        </p:blipFill>
        <p:spPr>
          <a:xfrm>
            <a:off x="323528" y="908720"/>
            <a:ext cx="7968168" cy="5721636"/>
          </a:xfrm>
          <a:prstGeom prst="rect">
            <a:avLst/>
          </a:prstGeom>
        </p:spPr>
      </p:pic>
    </p:spTree>
    <p:extLst>
      <p:ext uri="{BB962C8B-B14F-4D97-AF65-F5344CB8AC3E}">
        <p14:creationId xmlns:p14="http://schemas.microsoft.com/office/powerpoint/2010/main" val="383299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hlinkClick r:id="rId2"/>
              </a:rPr>
              <a:t>http://www.trass.cz/archive_2015/1-trass5-9.html</a:t>
            </a:r>
            <a:endParaRPr lang="cs-CZ" dirty="0"/>
          </a:p>
          <a:p>
            <a:endParaRPr lang="cs-CZ" dirty="0"/>
          </a:p>
        </p:txBody>
      </p:sp>
    </p:spTree>
    <p:extLst>
      <p:ext uri="{BB962C8B-B14F-4D97-AF65-F5344CB8AC3E}">
        <p14:creationId xmlns:p14="http://schemas.microsoft.com/office/powerpoint/2010/main" val="1411596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229600" cy="1143000"/>
          </a:xfrm>
        </p:spPr>
        <p:txBody>
          <a:bodyPr>
            <a:normAutofit fontScale="90000"/>
          </a:bodyPr>
          <a:lstStyle/>
          <a:p>
            <a:r>
              <a:rPr lang="cs-CZ" dirty="0">
                <a:solidFill>
                  <a:schemeClr val="accent1"/>
                </a:solidFill>
              </a:rPr>
              <a:t>Týrání, zneužívání a zanedbávání dětí </a:t>
            </a:r>
            <a:r>
              <a:rPr lang="cs-CZ" b="1" dirty="0">
                <a:solidFill>
                  <a:schemeClr val="accent1"/>
                </a:solidFill>
              </a:rPr>
              <a:t>CAN syndrom </a:t>
            </a:r>
            <a:r>
              <a:rPr lang="cs-CZ" sz="3100" dirty="0"/>
              <a:t>(</a:t>
            </a:r>
            <a:r>
              <a:rPr lang="cs-CZ" sz="3100" dirty="0" err="1"/>
              <a:t>Child</a:t>
            </a:r>
            <a:r>
              <a:rPr lang="cs-CZ" sz="3100" dirty="0"/>
              <a:t> Abuse and </a:t>
            </a:r>
            <a:r>
              <a:rPr lang="cs-CZ" sz="3100" dirty="0" err="1"/>
              <a:t>Neglect</a:t>
            </a:r>
            <a:r>
              <a:rPr lang="cs-CZ" sz="3100" dirty="0"/>
              <a:t>)</a:t>
            </a:r>
          </a:p>
        </p:txBody>
      </p:sp>
      <p:sp>
        <p:nvSpPr>
          <p:cNvPr id="3" name="Zástupný symbol pro obsah 2"/>
          <p:cNvSpPr>
            <a:spLocks noGrp="1"/>
          </p:cNvSpPr>
          <p:nvPr>
            <p:ph idx="1"/>
          </p:nvPr>
        </p:nvSpPr>
        <p:spPr>
          <a:xfrm>
            <a:off x="467544" y="2060848"/>
            <a:ext cx="8229600" cy="4925144"/>
          </a:xfrm>
        </p:spPr>
        <p:txBody>
          <a:bodyPr>
            <a:normAutofit/>
          </a:bodyPr>
          <a:lstStyle/>
          <a:p>
            <a:r>
              <a:rPr lang="cs-CZ" dirty="0"/>
              <a:t>soubor nepříznivých příznaků v nejrůznějších oblastech stavu a vývinu dítěte a jeho postavení ve společnosti, především v rodině.</a:t>
            </a:r>
          </a:p>
          <a:p>
            <a:pPr lvl="1"/>
            <a:endParaRPr lang="cs-CZ" dirty="0"/>
          </a:p>
          <a:p>
            <a:pPr marL="0" indent="0">
              <a:buNone/>
            </a:pPr>
            <a:r>
              <a:rPr lang="cs-CZ" dirty="0"/>
              <a:t> </a:t>
            </a:r>
          </a:p>
        </p:txBody>
      </p:sp>
    </p:spTree>
    <p:extLst>
      <p:ext uri="{BB962C8B-B14F-4D97-AF65-F5344CB8AC3E}">
        <p14:creationId xmlns:p14="http://schemas.microsoft.com/office/powerpoint/2010/main" val="398563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60000"/>
                    <a:lumOff val="40000"/>
                  </a:schemeClr>
                </a:solidFill>
              </a:rPr>
              <a:t>Rodina</a:t>
            </a:r>
          </a:p>
        </p:txBody>
      </p:sp>
      <p:sp>
        <p:nvSpPr>
          <p:cNvPr id="3" name="Zástupný symbol pro obsah 2"/>
          <p:cNvSpPr>
            <a:spLocks noGrp="1"/>
          </p:cNvSpPr>
          <p:nvPr>
            <p:ph idx="1"/>
          </p:nvPr>
        </p:nvSpPr>
        <p:spPr/>
        <p:txBody>
          <a:bodyPr/>
          <a:lstStyle/>
          <a:p>
            <a:r>
              <a:rPr lang="cs-CZ" dirty="0"/>
              <a:t>Malá skupina osob, které jsou navzájem spojeny manželskými, příbuzenskými nebo jinými odbornými vztahy a zvláště společným způsobem života.</a:t>
            </a:r>
          </a:p>
        </p:txBody>
      </p:sp>
    </p:spTree>
    <p:extLst>
      <p:ext uri="{BB962C8B-B14F-4D97-AF65-F5344CB8AC3E}">
        <p14:creationId xmlns:p14="http://schemas.microsoft.com/office/powerpoint/2010/main" val="421209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accent1"/>
                </a:solidFill>
              </a:rPr>
              <a:t>Formy a projevy syndromu CAN</a:t>
            </a:r>
            <a:br>
              <a:rPr lang="cs-CZ" dirty="0">
                <a:solidFill>
                  <a:schemeClr val="accent1"/>
                </a:solidFill>
              </a:rPr>
            </a:br>
            <a:endParaRPr lang="cs-CZ" dirty="0">
              <a:solidFill>
                <a:schemeClr val="accent1"/>
              </a:solidFill>
            </a:endParaRPr>
          </a:p>
        </p:txBody>
      </p:sp>
      <p:sp>
        <p:nvSpPr>
          <p:cNvPr id="3" name="Zástupný symbol pro obsah 2"/>
          <p:cNvSpPr>
            <a:spLocks noGrp="1"/>
          </p:cNvSpPr>
          <p:nvPr>
            <p:ph idx="1"/>
          </p:nvPr>
        </p:nvSpPr>
        <p:spPr>
          <a:xfrm>
            <a:off x="457200" y="1052736"/>
            <a:ext cx="8507288" cy="5073427"/>
          </a:xfrm>
        </p:spPr>
        <p:txBody>
          <a:bodyPr>
            <a:normAutofit fontScale="70000" lnSpcReduction="20000"/>
          </a:bodyPr>
          <a:lstStyle/>
          <a:p>
            <a:pPr marL="0" indent="0">
              <a:lnSpc>
                <a:spcPct val="120000"/>
              </a:lnSpc>
              <a:buNone/>
            </a:pPr>
            <a:r>
              <a:rPr lang="cs-CZ" b="1" dirty="0"/>
              <a:t>Tělesné týrání, zneužívání a zanedbávání</a:t>
            </a:r>
          </a:p>
          <a:p>
            <a:pPr>
              <a:lnSpc>
                <a:spcPct val="120000"/>
              </a:lnSpc>
            </a:pPr>
            <a:r>
              <a:rPr lang="cs-CZ" b="1" dirty="0">
                <a:solidFill>
                  <a:schemeClr val="accent1"/>
                </a:solidFill>
              </a:rPr>
              <a:t>Aktivní (týrání): </a:t>
            </a:r>
            <a:r>
              <a:rPr lang="cs-CZ" dirty="0"/>
              <a:t>tržné, zhmožděné rány a poranění, bití, zlomeniny, krvácení, dušení, otrávení, smrt;</a:t>
            </a:r>
          </a:p>
          <a:p>
            <a:pPr>
              <a:lnSpc>
                <a:spcPct val="120000"/>
              </a:lnSpc>
            </a:pPr>
            <a:r>
              <a:rPr lang="cs-CZ" b="1" dirty="0">
                <a:solidFill>
                  <a:schemeClr val="accent1"/>
                </a:solidFill>
              </a:rPr>
              <a:t>Pasivní (zanedbávání): </a:t>
            </a:r>
            <a:r>
              <a:rPr lang="cs-CZ" dirty="0"/>
              <a:t>vyhladovění, nedostatky v bydlení, ošacení, ve zdravotní a výchovné péči;</a:t>
            </a:r>
          </a:p>
          <a:p>
            <a:pPr>
              <a:lnSpc>
                <a:spcPct val="120000"/>
              </a:lnSpc>
            </a:pPr>
            <a:r>
              <a:rPr lang="cs-CZ" b="1" dirty="0"/>
              <a:t>Identifikační znaky: </a:t>
            </a:r>
            <a:r>
              <a:rPr lang="cs-CZ" dirty="0"/>
              <a:t>četné hematomy, ohraničené lysinky po vytrhávání vlasů, natržený boltec ušní, kožní rány, škrábance, opakované a neléčené zlomeniny, bodová popálení od cigaret, popáleniny, otřes mozku a míchy, mnohočetná vnitřní poranění.</a:t>
            </a:r>
          </a:p>
          <a:p>
            <a:pPr>
              <a:lnSpc>
                <a:spcPct val="120000"/>
              </a:lnSpc>
            </a:pPr>
            <a:r>
              <a:rPr lang="cs-CZ" b="1" dirty="0"/>
              <a:t>Nespecifické identifikační znaky: </a:t>
            </a:r>
            <a:r>
              <a:rPr lang="cs-CZ" dirty="0"/>
              <a:t>zvýšená úzkostnost a strach, obranné reakce, snížené sebehodnocení, neochota a rozladěnost před návratem domů, útěky z domova, náhle zhoršený školní prospěch, záškoláctví, zvýšená konzumace tabáku či alkoholu, agresivní chování, výbuchy hněvu, obtíže v sociální komunikaci až vyhýbavé chování.</a:t>
            </a:r>
          </a:p>
        </p:txBody>
      </p:sp>
    </p:spTree>
    <p:extLst>
      <p:ext uri="{BB962C8B-B14F-4D97-AF65-F5344CB8AC3E}">
        <p14:creationId xmlns:p14="http://schemas.microsoft.com/office/powerpoint/2010/main" val="168317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1"/>
                </a:solidFill>
              </a:rPr>
              <a:t>Formy a projevy syndromu CAN</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Duševní a citové týrání, zneužívání a zanedbávání</a:t>
            </a:r>
          </a:p>
          <a:p>
            <a:r>
              <a:rPr lang="cs-CZ" b="1" dirty="0">
                <a:solidFill>
                  <a:schemeClr val="accent1"/>
                </a:solidFill>
              </a:rPr>
              <a:t>Aktivní (týrání): </a:t>
            </a:r>
            <a:r>
              <a:rPr lang="cs-CZ" dirty="0"/>
              <a:t>nadávky, ponižování, strašení, stres, terorizování, šikana, izolace, agrese;</a:t>
            </a:r>
          </a:p>
          <a:p>
            <a:r>
              <a:rPr lang="cs-CZ" b="1" dirty="0">
                <a:solidFill>
                  <a:schemeClr val="accent1"/>
                </a:solidFill>
              </a:rPr>
              <a:t>Pasivní (zanedbávání): </a:t>
            </a:r>
            <a:r>
              <a:rPr lang="cs-CZ" dirty="0"/>
              <a:t>nedostatek podnětů, zanedbanost duševní i citová; citová deprivace.</a:t>
            </a:r>
          </a:p>
          <a:p>
            <a:r>
              <a:rPr lang="cs-CZ" b="1" dirty="0"/>
              <a:t>Nespecifické identifikační znaky: </a:t>
            </a:r>
            <a:r>
              <a:rPr lang="cs-CZ" dirty="0"/>
              <a:t>lítostivost, plačtivost, vztek, hněv, agrese, zvýšená úzkost a strach, smutek, apatie, deprese, snížené sebevědomí, podceňování, nerozhodnost, poruchy chování, psychosomatické poruchy.</a:t>
            </a:r>
          </a:p>
        </p:txBody>
      </p:sp>
    </p:spTree>
    <p:extLst>
      <p:ext uri="{BB962C8B-B14F-4D97-AF65-F5344CB8AC3E}">
        <p14:creationId xmlns:p14="http://schemas.microsoft.com/office/powerpoint/2010/main" val="493417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99392"/>
            <a:ext cx="8229600" cy="1143000"/>
          </a:xfrm>
        </p:spPr>
        <p:txBody>
          <a:bodyPr/>
          <a:lstStyle/>
          <a:p>
            <a:r>
              <a:rPr lang="cs-CZ" dirty="0">
                <a:solidFill>
                  <a:schemeClr val="accent1"/>
                </a:solidFill>
              </a:rPr>
              <a:t>Formy a projevy syndromu CAN</a:t>
            </a:r>
            <a:endParaRPr lang="cs-CZ" dirty="0"/>
          </a:p>
        </p:txBody>
      </p:sp>
      <p:sp>
        <p:nvSpPr>
          <p:cNvPr id="3" name="Zástupný symbol pro obsah 2"/>
          <p:cNvSpPr>
            <a:spLocks noGrp="1"/>
          </p:cNvSpPr>
          <p:nvPr>
            <p:ph idx="1"/>
          </p:nvPr>
        </p:nvSpPr>
        <p:spPr>
          <a:xfrm>
            <a:off x="251520" y="1340768"/>
            <a:ext cx="8892480" cy="5517232"/>
          </a:xfrm>
        </p:spPr>
        <p:txBody>
          <a:bodyPr>
            <a:normAutofit fontScale="77500" lnSpcReduction="20000"/>
          </a:bodyPr>
          <a:lstStyle/>
          <a:p>
            <a:pPr marL="0" indent="0">
              <a:buNone/>
            </a:pPr>
            <a:r>
              <a:rPr lang="cs-CZ" b="1" dirty="0"/>
              <a:t>Sexuální zneužívání</a:t>
            </a:r>
          </a:p>
          <a:p>
            <a:r>
              <a:rPr lang="cs-CZ" b="1" dirty="0">
                <a:solidFill>
                  <a:schemeClr val="accent1"/>
                </a:solidFill>
              </a:rPr>
              <a:t>Aktivní: </a:t>
            </a:r>
            <a:r>
              <a:rPr lang="cs-CZ" dirty="0"/>
              <a:t>sexuální hry, pohlavní zneužití, ohmatávání, manipulace v oblasti erotogenních zón, znásilnění, incest.</a:t>
            </a:r>
          </a:p>
          <a:p>
            <a:r>
              <a:rPr lang="cs-CZ" b="1" dirty="0">
                <a:solidFill>
                  <a:schemeClr val="accent1"/>
                </a:solidFill>
              </a:rPr>
              <a:t>Pasivní: </a:t>
            </a:r>
            <a:r>
              <a:rPr lang="cs-CZ" dirty="0"/>
              <a:t>exhibice, video, foto, </a:t>
            </a:r>
            <a:r>
              <a:rPr lang="cs-CZ" dirty="0" err="1"/>
              <a:t>audiopornografie</a:t>
            </a:r>
            <a:r>
              <a:rPr lang="cs-CZ" dirty="0"/>
              <a:t>, zahrnutí dětí do sexuálních aktivit dospělých.</a:t>
            </a:r>
          </a:p>
          <a:p>
            <a:r>
              <a:rPr lang="cs-CZ" b="1" dirty="0"/>
              <a:t>Nespecifické tělesné identifikační znaky: </a:t>
            </a:r>
            <a:r>
              <a:rPr lang="cs-CZ" dirty="0"/>
              <a:t>bolest břicha, pomočování, pokálení, bolestivé vyprazdňování, poševní nebo anální krvácení, poruchy příjmu potravy.</a:t>
            </a:r>
          </a:p>
          <a:p>
            <a:r>
              <a:rPr lang="cs-CZ" b="1" dirty="0"/>
              <a:t>Specifické identifikační znaky v oblasti chování: </a:t>
            </a:r>
            <a:r>
              <a:rPr lang="cs-CZ" dirty="0"/>
              <a:t>kompulzivní nebo excesivní masturbace, opakované sexualizované hry, noční běsy, ulpívající chování, obtíže s odloučením, agresivní chování, náhlé změny chování, ztráta zájmu, zhoršení prospěchu, náhlý odpor k určitému člověku, činnosti nebo místu.</a:t>
            </a:r>
          </a:p>
          <a:p>
            <a:pPr marL="0" indent="0">
              <a:buNone/>
            </a:pPr>
            <a:endParaRPr lang="cs-CZ" dirty="0"/>
          </a:p>
          <a:p>
            <a:pPr marL="0" indent="0">
              <a:buNone/>
            </a:pPr>
            <a:r>
              <a:rPr lang="cs-CZ" sz="2300" dirty="0"/>
              <a:t>(</a:t>
            </a:r>
            <a:r>
              <a:rPr lang="cs-CZ" sz="2300" dirty="0" err="1"/>
              <a:t>Dunovský</a:t>
            </a:r>
            <a:r>
              <a:rPr lang="cs-CZ" sz="2300" dirty="0"/>
              <a:t>, Dytrich, Matějček, 1995, Vaníčková, 2009)</a:t>
            </a:r>
          </a:p>
          <a:p>
            <a:pPr marL="0" indent="0">
              <a:buNone/>
            </a:pPr>
            <a:endParaRPr lang="cs-CZ" sz="2600" dirty="0"/>
          </a:p>
        </p:txBody>
      </p:sp>
    </p:spTree>
    <p:extLst>
      <p:ext uri="{BB962C8B-B14F-4D97-AF65-F5344CB8AC3E}">
        <p14:creationId xmlns:p14="http://schemas.microsoft.com/office/powerpoint/2010/main" val="138962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10146"/>
          </a:xfrm>
        </p:spPr>
        <p:txBody>
          <a:bodyPr>
            <a:normAutofit fontScale="90000"/>
          </a:bodyPr>
          <a:lstStyle/>
          <a:p>
            <a:r>
              <a:rPr lang="cs-CZ" dirty="0">
                <a:solidFill>
                  <a:schemeClr val="accent1"/>
                </a:solidFill>
              </a:rPr>
              <a:t>Zvláštní formy</a:t>
            </a:r>
            <a:br>
              <a:rPr lang="cs-CZ" dirty="0">
                <a:solidFill>
                  <a:schemeClr val="accent1"/>
                </a:solidFill>
              </a:rPr>
            </a:br>
            <a:endParaRPr lang="cs-CZ" dirty="0">
              <a:solidFill>
                <a:schemeClr val="accent1"/>
              </a:solidFill>
            </a:endParaRPr>
          </a:p>
        </p:txBody>
      </p:sp>
      <p:sp>
        <p:nvSpPr>
          <p:cNvPr id="3" name="Zástupný symbol pro obsah 2"/>
          <p:cNvSpPr>
            <a:spLocks noGrp="1"/>
          </p:cNvSpPr>
          <p:nvPr>
            <p:ph idx="1"/>
          </p:nvPr>
        </p:nvSpPr>
        <p:spPr>
          <a:xfrm>
            <a:off x="251520" y="1124744"/>
            <a:ext cx="8435280" cy="5001419"/>
          </a:xfrm>
        </p:spPr>
        <p:txBody>
          <a:bodyPr>
            <a:normAutofit fontScale="85000" lnSpcReduction="10000"/>
          </a:bodyPr>
          <a:lstStyle/>
          <a:p>
            <a:r>
              <a:rPr lang="cs-CZ" b="1" dirty="0"/>
              <a:t>Systémové týrání a zneužívání: </a:t>
            </a:r>
            <a:r>
              <a:rPr lang="cs-CZ" dirty="0"/>
              <a:t>po prvním traumatu či poranění dítěte následuje druhé týrání systémem, který byl založen pro pomoc a ochranu dětí a jejich rodin (dětské domovy, pěstounská péče, necitlivá vyšetření odborníky)</a:t>
            </a:r>
          </a:p>
          <a:p>
            <a:r>
              <a:rPr lang="cs-CZ" b="1" dirty="0"/>
              <a:t>Organizované týrání a zneužívání: </a:t>
            </a:r>
            <a:r>
              <a:rPr lang="cs-CZ" dirty="0"/>
              <a:t>dětská prostituce a pornografie (foto, video), obchod s lidmi- s dětmi </a:t>
            </a:r>
          </a:p>
          <a:p>
            <a:r>
              <a:rPr lang="cs-CZ" b="1" dirty="0"/>
              <a:t>Rituální týrání a zneužívání: </a:t>
            </a:r>
            <a:r>
              <a:rPr lang="cs-CZ" dirty="0"/>
              <a:t>je takové zacházení s dětmi, které se uskutečňuje v souvislosti s nějakými symboly, které mají náboženskou, magickou či nadpřirozenou charakteristiku a jsou součástí nějakého organizovaného společenství</a:t>
            </a:r>
          </a:p>
        </p:txBody>
      </p:sp>
    </p:spTree>
    <p:extLst>
      <p:ext uri="{BB962C8B-B14F-4D97-AF65-F5344CB8AC3E}">
        <p14:creationId xmlns:p14="http://schemas.microsoft.com/office/powerpoint/2010/main" val="3662396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8352" y="0"/>
            <a:ext cx="8229600" cy="764704"/>
          </a:xfrm>
        </p:spPr>
        <p:txBody>
          <a:bodyPr>
            <a:normAutofit/>
          </a:bodyPr>
          <a:lstStyle/>
          <a:p>
            <a:r>
              <a:rPr lang="cs-CZ" b="1" dirty="0"/>
              <a:t>Příčiny syndromu CAN</a:t>
            </a:r>
            <a:endParaRPr lang="cs-CZ" dirty="0"/>
          </a:p>
        </p:txBody>
      </p:sp>
      <p:sp>
        <p:nvSpPr>
          <p:cNvPr id="3" name="Zástupný symbol pro obsah 2"/>
          <p:cNvSpPr>
            <a:spLocks noGrp="1"/>
          </p:cNvSpPr>
          <p:nvPr>
            <p:ph idx="1"/>
          </p:nvPr>
        </p:nvSpPr>
        <p:spPr>
          <a:xfrm>
            <a:off x="197260" y="1196752"/>
            <a:ext cx="8749480" cy="5256584"/>
          </a:xfrm>
        </p:spPr>
        <p:txBody>
          <a:bodyPr>
            <a:noAutofit/>
          </a:bodyPr>
          <a:lstStyle/>
          <a:p>
            <a:pPr marL="0" indent="0">
              <a:buNone/>
            </a:pPr>
            <a:r>
              <a:rPr lang="cs-CZ" sz="900" dirty="0"/>
              <a:t> </a:t>
            </a:r>
            <a:r>
              <a:rPr lang="cs-CZ" sz="2700" b="1" dirty="0"/>
              <a:t>1. rizikový dospělí (zpravidla primární vychovatelé dítěte)</a:t>
            </a:r>
          </a:p>
          <a:p>
            <a:pPr lvl="1"/>
            <a:r>
              <a:rPr lang="cs-CZ" dirty="0"/>
              <a:t>lidé s poruchami osobnosti mentálně retardovaní, psychotici, jedinci s neurotickými obtížemi </a:t>
            </a:r>
          </a:p>
          <a:p>
            <a:pPr lvl="1"/>
            <a:r>
              <a:rPr lang="cs-CZ" dirty="0"/>
              <a:t>alkoholici, toxikomani;</a:t>
            </a:r>
          </a:p>
          <a:p>
            <a:pPr lvl="1"/>
            <a:r>
              <a:rPr lang="cs-CZ" dirty="0"/>
              <a:t>mladí, nezralí a nevyspělí rodiče</a:t>
            </a:r>
          </a:p>
          <a:p>
            <a:pPr lvl="1"/>
            <a:r>
              <a:rPr lang="cs-CZ" dirty="0"/>
              <a:t>sexuální devianti- pedofilové, muži sexuálně hyperaktivní</a:t>
            </a:r>
          </a:p>
          <a:p>
            <a:pPr lvl="1"/>
            <a:r>
              <a:rPr lang="cs-CZ" dirty="0"/>
              <a:t>ambiciózní, nároční rodiče, workoholici</a:t>
            </a:r>
          </a:p>
          <a:p>
            <a:pPr lvl="1"/>
            <a:r>
              <a:rPr lang="cs-CZ" dirty="0"/>
              <a:t>lidé v hmotné bídě, bezdomovci, nezaměstnaní</a:t>
            </a:r>
          </a:p>
          <a:p>
            <a:pPr lvl="1"/>
            <a:r>
              <a:rPr lang="cs-CZ" dirty="0" err="1"/>
              <a:t>transgenerační</a:t>
            </a:r>
            <a:r>
              <a:rPr lang="cs-CZ" dirty="0"/>
              <a:t> problém- </a:t>
            </a:r>
            <a:r>
              <a:rPr lang="cs-CZ" b="1" u="sng" dirty="0"/>
              <a:t>týraní týrají</a:t>
            </a:r>
          </a:p>
          <a:p>
            <a:pPr marL="0" indent="0">
              <a:buNone/>
            </a:pPr>
            <a:endParaRPr lang="cs-CZ" sz="1400" dirty="0"/>
          </a:p>
        </p:txBody>
      </p:sp>
    </p:spTree>
    <p:extLst>
      <p:ext uri="{BB962C8B-B14F-4D97-AF65-F5344CB8AC3E}">
        <p14:creationId xmlns:p14="http://schemas.microsoft.com/office/powerpoint/2010/main" val="3833656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1F970-5908-409A-9FDD-9289009B9633}"/>
              </a:ext>
            </a:extLst>
          </p:cNvPr>
          <p:cNvSpPr>
            <a:spLocks noGrp="1"/>
          </p:cNvSpPr>
          <p:nvPr>
            <p:ph type="title"/>
          </p:nvPr>
        </p:nvSpPr>
        <p:spPr/>
        <p:txBody>
          <a:bodyPr/>
          <a:lstStyle/>
          <a:p>
            <a:r>
              <a:rPr lang="cs-CZ" b="1" dirty="0"/>
              <a:t>Příčiny syndromu CAN</a:t>
            </a:r>
            <a:endParaRPr lang="cs-CZ" dirty="0"/>
          </a:p>
        </p:txBody>
      </p:sp>
      <p:sp>
        <p:nvSpPr>
          <p:cNvPr id="3" name="Zástupný symbol pro obsah 2">
            <a:extLst>
              <a:ext uri="{FF2B5EF4-FFF2-40B4-BE49-F238E27FC236}">
                <a16:creationId xmlns:a16="http://schemas.microsoft.com/office/drawing/2014/main" id="{9655399D-CAF0-4CB2-8EDB-675C21877782}"/>
              </a:ext>
            </a:extLst>
          </p:cNvPr>
          <p:cNvSpPr>
            <a:spLocks noGrp="1"/>
          </p:cNvSpPr>
          <p:nvPr>
            <p:ph idx="1"/>
          </p:nvPr>
        </p:nvSpPr>
        <p:spPr/>
        <p:txBody>
          <a:bodyPr>
            <a:normAutofit fontScale="92500" lnSpcReduction="10000"/>
          </a:bodyPr>
          <a:lstStyle/>
          <a:p>
            <a:pPr marL="0" indent="0">
              <a:buNone/>
            </a:pPr>
            <a:r>
              <a:rPr lang="cs-CZ" sz="3600" b="1" dirty="0"/>
              <a:t>2. rizikové děti</a:t>
            </a:r>
          </a:p>
          <a:p>
            <a:pPr lvl="1"/>
            <a:r>
              <a:rPr lang="cs-CZ" dirty="0"/>
              <a:t>odlišnost dítěte: nízká porodní váha, lehká mozková dysfunkce, mentální retardace, vývojové opoždění, smyslové vady</a:t>
            </a:r>
          </a:p>
          <a:p>
            <a:pPr lvl="1"/>
            <a:r>
              <a:rPr lang="cs-CZ" dirty="0"/>
              <a:t>děti dráždivé, neklidné, zlostné, provokativní X apatické, plačtivé, úzkostné</a:t>
            </a:r>
          </a:p>
          <a:p>
            <a:pPr lvl="1"/>
            <a:r>
              <a:rPr lang="cs-CZ" dirty="0"/>
              <a:t>děti nesplňující očekávání rodičů, tj. děti s lehce sníženými intelektovými schopnostmi, děti ve škole neprospívající, děti tělesně neobratné, nešikovné</a:t>
            </a:r>
          </a:p>
          <a:p>
            <a:pPr lvl="1"/>
            <a:r>
              <a:rPr lang="cs-CZ" dirty="0"/>
              <a:t>holčičky výrazně ženských tvarů, jemné, koketní, mazlivé</a:t>
            </a:r>
          </a:p>
          <a:p>
            <a:endParaRPr lang="cs-CZ" dirty="0"/>
          </a:p>
        </p:txBody>
      </p:sp>
    </p:spTree>
    <p:extLst>
      <p:ext uri="{BB962C8B-B14F-4D97-AF65-F5344CB8AC3E}">
        <p14:creationId xmlns:p14="http://schemas.microsoft.com/office/powerpoint/2010/main" val="355693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9A4977-8354-4E13-81D9-8A2A0E44D607}"/>
              </a:ext>
            </a:extLst>
          </p:cNvPr>
          <p:cNvSpPr>
            <a:spLocks noGrp="1"/>
          </p:cNvSpPr>
          <p:nvPr>
            <p:ph type="title"/>
          </p:nvPr>
        </p:nvSpPr>
        <p:spPr/>
        <p:txBody>
          <a:bodyPr/>
          <a:lstStyle/>
          <a:p>
            <a:r>
              <a:rPr lang="cs-CZ" b="1" dirty="0"/>
              <a:t>Příčiny syndromu CAN</a:t>
            </a:r>
            <a:endParaRPr lang="cs-CZ" dirty="0"/>
          </a:p>
        </p:txBody>
      </p:sp>
      <p:sp>
        <p:nvSpPr>
          <p:cNvPr id="3" name="Zástupný symbol pro obsah 2">
            <a:extLst>
              <a:ext uri="{FF2B5EF4-FFF2-40B4-BE49-F238E27FC236}">
                <a16:creationId xmlns:a16="http://schemas.microsoft.com/office/drawing/2014/main" id="{760AD1D6-FDE3-45ED-8238-9253E0A037BE}"/>
              </a:ext>
            </a:extLst>
          </p:cNvPr>
          <p:cNvSpPr>
            <a:spLocks noGrp="1"/>
          </p:cNvSpPr>
          <p:nvPr>
            <p:ph idx="1"/>
          </p:nvPr>
        </p:nvSpPr>
        <p:spPr/>
        <p:txBody>
          <a:bodyPr/>
          <a:lstStyle/>
          <a:p>
            <a:pPr marL="0" indent="0">
              <a:buNone/>
            </a:pPr>
            <a:r>
              <a:rPr lang="cs-CZ" sz="3600" b="1" dirty="0"/>
              <a:t>3. rizikové situace</a:t>
            </a:r>
          </a:p>
          <a:p>
            <a:pPr lvl="1"/>
            <a:r>
              <a:rPr lang="cs-CZ" dirty="0"/>
              <a:t>styk rizikového dítěte s rizikovým dospělým</a:t>
            </a:r>
          </a:p>
          <a:p>
            <a:pPr lvl="1"/>
            <a:r>
              <a:rPr lang="cs-CZ" dirty="0"/>
              <a:t>náhradní rodinná péče</a:t>
            </a:r>
          </a:p>
          <a:p>
            <a:pPr lvl="1"/>
            <a:r>
              <a:rPr lang="cs-CZ" dirty="0"/>
              <a:t>rozvod, manželské neshody, neplánované otěhotnění (nechtěné dítě), hmotná bída, stres</a:t>
            </a:r>
          </a:p>
          <a:p>
            <a:pPr lvl="1"/>
            <a:r>
              <a:rPr lang="cs-CZ" dirty="0"/>
              <a:t>brutalita v médiích a vysoká tolerance k násilí.</a:t>
            </a:r>
          </a:p>
          <a:p>
            <a:endParaRPr lang="cs-CZ" dirty="0"/>
          </a:p>
        </p:txBody>
      </p:sp>
    </p:spTree>
    <p:extLst>
      <p:ext uri="{BB962C8B-B14F-4D97-AF65-F5344CB8AC3E}">
        <p14:creationId xmlns:p14="http://schemas.microsoft.com/office/powerpoint/2010/main" val="3770752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Následky syndromu CAN</a:t>
            </a:r>
            <a:br>
              <a:rPr lang="cs-CZ" dirty="0"/>
            </a:br>
            <a:endParaRPr lang="cs-CZ" dirty="0"/>
          </a:p>
        </p:txBody>
      </p:sp>
      <p:sp>
        <p:nvSpPr>
          <p:cNvPr id="3" name="Zástupný symbol pro obsah 2"/>
          <p:cNvSpPr>
            <a:spLocks noGrp="1"/>
          </p:cNvSpPr>
          <p:nvPr>
            <p:ph idx="1"/>
          </p:nvPr>
        </p:nvSpPr>
        <p:spPr>
          <a:xfrm>
            <a:off x="457200" y="1600200"/>
            <a:ext cx="8579296" cy="5257800"/>
          </a:xfrm>
        </p:spPr>
        <p:txBody>
          <a:bodyPr>
            <a:normAutofit fontScale="92500" lnSpcReduction="20000"/>
          </a:bodyPr>
          <a:lstStyle/>
          <a:p>
            <a:pPr marL="514350" indent="-514350">
              <a:buFont typeface="+mj-lt"/>
              <a:buAutoNum type="arabicPeriod"/>
            </a:pPr>
            <a:r>
              <a:rPr lang="cs-CZ" b="1" dirty="0"/>
              <a:t>Posttraumatická stresová porucha</a:t>
            </a:r>
          </a:p>
          <a:p>
            <a:pPr lvl="1"/>
            <a:r>
              <a:rPr lang="cs-CZ" dirty="0"/>
              <a:t>zlhostejnění, zmrtvění, znecitlivění</a:t>
            </a:r>
          </a:p>
          <a:p>
            <a:pPr lvl="1"/>
            <a:r>
              <a:rPr lang="cs-CZ" dirty="0"/>
              <a:t>odtažení se od klíčových osob</a:t>
            </a:r>
          </a:p>
          <a:p>
            <a:pPr lvl="1"/>
            <a:r>
              <a:rPr lang="cs-CZ" dirty="0"/>
              <a:t>depersonalizace</a:t>
            </a:r>
          </a:p>
          <a:p>
            <a:pPr lvl="1"/>
            <a:r>
              <a:rPr lang="cs-CZ" dirty="0"/>
              <a:t>posttraumatická stresová porucha mění percepci, motoriku, náladu, paměť a asociace</a:t>
            </a:r>
          </a:p>
          <a:p>
            <a:pPr lvl="1"/>
            <a:endParaRPr lang="cs-CZ" dirty="0"/>
          </a:p>
          <a:p>
            <a:pPr marL="514350" indent="-514350">
              <a:buFont typeface="+mj-lt"/>
              <a:buAutoNum type="arabicPeriod"/>
            </a:pPr>
            <a:r>
              <a:rPr lang="cs-CZ" b="1" dirty="0"/>
              <a:t>Psychická deprivace a traumatizace</a:t>
            </a:r>
          </a:p>
          <a:p>
            <a:pPr marL="514350" indent="-514350">
              <a:buFont typeface="+mj-lt"/>
              <a:buAutoNum type="arabicPeriod"/>
            </a:pPr>
            <a:endParaRPr lang="cs-CZ" dirty="0"/>
          </a:p>
          <a:p>
            <a:pPr marL="514350" indent="-514350">
              <a:buFont typeface="+mj-lt"/>
              <a:buAutoNum type="arabicPeriod"/>
            </a:pPr>
            <a:r>
              <a:rPr lang="cs-CZ" b="1" dirty="0" err="1"/>
              <a:t>Transgenerační</a:t>
            </a:r>
            <a:r>
              <a:rPr lang="cs-CZ" b="1" dirty="0"/>
              <a:t> přenos </a:t>
            </a:r>
            <a:endParaRPr lang="cs-CZ" sz="2800" b="1" dirty="0"/>
          </a:p>
          <a:p>
            <a:pPr lvl="1" indent="-342900"/>
            <a:r>
              <a:rPr lang="cs-CZ" dirty="0"/>
              <a:t>proces, následkem kterého se vědomě nebo neúmyslně přenášejí vzorce chování na další generace</a:t>
            </a:r>
            <a:endParaRPr lang="cs-CZ" sz="2000" dirty="0"/>
          </a:p>
        </p:txBody>
      </p:sp>
    </p:spTree>
    <p:extLst>
      <p:ext uri="{BB962C8B-B14F-4D97-AF65-F5344CB8AC3E}">
        <p14:creationId xmlns:p14="http://schemas.microsoft.com/office/powerpoint/2010/main" val="3224193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Terapie syndromu CAN</a:t>
            </a:r>
            <a:br>
              <a:rPr lang="cs-CZ" b="1" dirty="0"/>
            </a:br>
            <a:endParaRPr lang="cs-CZ" dirty="0"/>
          </a:p>
        </p:txBody>
      </p:sp>
      <p:sp>
        <p:nvSpPr>
          <p:cNvPr id="3" name="Zástupný symbol pro obsah 2"/>
          <p:cNvSpPr>
            <a:spLocks noGrp="1"/>
          </p:cNvSpPr>
          <p:nvPr>
            <p:ph idx="1"/>
          </p:nvPr>
        </p:nvSpPr>
        <p:spPr/>
        <p:txBody>
          <a:bodyPr/>
          <a:lstStyle/>
          <a:p>
            <a:r>
              <a:rPr lang="cs-CZ" dirty="0"/>
              <a:t>Vlastní terapie vždy vychází z komplexního rozboru celého případu. Ve většině případů se poté jako nejúčinnější prokazuje kombinace cílené sociální pomoci a paralelní psychoterapie pro rodiče i pro dítě samotné. </a:t>
            </a:r>
          </a:p>
          <a:p>
            <a:endParaRPr lang="cs-CZ" dirty="0"/>
          </a:p>
        </p:txBody>
      </p:sp>
    </p:spTree>
    <p:extLst>
      <p:ext uri="{BB962C8B-B14F-4D97-AF65-F5344CB8AC3E}">
        <p14:creationId xmlns:p14="http://schemas.microsoft.com/office/powerpoint/2010/main" val="406952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Prevence týraného, zneužívaného a zanedbaného dítěte</a:t>
            </a:r>
            <a:br>
              <a:rPr lang="cs-CZ" b="1" dirty="0"/>
            </a:br>
            <a:endParaRPr lang="cs-CZ" dirty="0"/>
          </a:p>
        </p:txBody>
      </p:sp>
      <p:sp>
        <p:nvSpPr>
          <p:cNvPr id="3" name="Zástupný symbol pro obsah 2"/>
          <p:cNvSpPr>
            <a:spLocks noGrp="1"/>
          </p:cNvSpPr>
          <p:nvPr>
            <p:ph idx="1"/>
          </p:nvPr>
        </p:nvSpPr>
        <p:spPr>
          <a:xfrm>
            <a:off x="457200" y="1268760"/>
            <a:ext cx="8579296" cy="5400600"/>
          </a:xfrm>
        </p:spPr>
        <p:txBody>
          <a:bodyPr>
            <a:noAutofit/>
          </a:bodyPr>
          <a:lstStyle/>
          <a:p>
            <a:r>
              <a:rPr lang="cs-CZ" sz="2400" b="1" dirty="0"/>
              <a:t>Prevence primární</a:t>
            </a:r>
          </a:p>
          <a:p>
            <a:pPr lvl="1"/>
            <a:r>
              <a:rPr lang="cs-CZ" sz="1800" dirty="0"/>
              <a:t>kvalitní příprava dětí do manželství a rodičovství od nejranějšího věku, programy pro těhotné ženy a nastávající otce, posilování vztahu obou rodičů k dítěti. Znalost a dovednost dětí chránit samy sebe před nejrůznějším nebezpečím</a:t>
            </a:r>
          </a:p>
          <a:p>
            <a:r>
              <a:rPr lang="cs-CZ" sz="2400" b="1" dirty="0"/>
              <a:t>Sekundární prevence</a:t>
            </a:r>
          </a:p>
          <a:p>
            <a:pPr marL="457200" lvl="1" indent="0">
              <a:buNone/>
            </a:pPr>
            <a:r>
              <a:rPr lang="cs-CZ" sz="1800" dirty="0"/>
              <a:t>z hlediska aktivního vyhledávání (depistáže):</a:t>
            </a:r>
          </a:p>
          <a:p>
            <a:pPr lvl="1"/>
            <a:r>
              <a:rPr lang="cs-CZ" sz="1800" dirty="0"/>
              <a:t>Rizikových dětí</a:t>
            </a:r>
          </a:p>
          <a:p>
            <a:pPr lvl="1"/>
            <a:r>
              <a:rPr lang="cs-CZ" sz="1800" dirty="0"/>
              <a:t>Rizikových dospělých</a:t>
            </a:r>
          </a:p>
          <a:p>
            <a:pPr lvl="1"/>
            <a:r>
              <a:rPr lang="cs-CZ" sz="1800" dirty="0"/>
              <a:t>Rizikových rodin</a:t>
            </a:r>
          </a:p>
          <a:p>
            <a:pPr lvl="1"/>
            <a:r>
              <a:rPr lang="cs-CZ" sz="1800" dirty="0"/>
              <a:t>Rizikových situací (ostatní sociální prostředí apod.)</a:t>
            </a:r>
          </a:p>
          <a:p>
            <a:r>
              <a:rPr lang="cs-CZ" sz="2400" b="1" dirty="0"/>
              <a:t>Terciální prevencí</a:t>
            </a:r>
          </a:p>
          <a:p>
            <a:pPr lvl="1"/>
            <a:r>
              <a:rPr lang="cs-CZ" sz="1800" dirty="0"/>
              <a:t>rozumíme takové chování pedagoga, lékaře či rodiče, když reaguje na situaci, v níž již došlo k týrání, zneužívání dítěte</a:t>
            </a:r>
            <a:r>
              <a:rPr lang="cs-CZ" sz="1800" b="1" dirty="0"/>
              <a:t>. Smyslem terciální prevence je zamezení dalšího násilí či zneužívání dítěte. </a:t>
            </a:r>
            <a:endParaRPr lang="cs-CZ" sz="1800" dirty="0"/>
          </a:p>
        </p:txBody>
      </p:sp>
    </p:spTree>
    <p:extLst>
      <p:ext uri="{BB962C8B-B14F-4D97-AF65-F5344CB8AC3E}">
        <p14:creationId xmlns:p14="http://schemas.microsoft.com/office/powerpoint/2010/main" val="27215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60000"/>
                    <a:lumOff val="40000"/>
                  </a:schemeClr>
                </a:solidFill>
              </a:rPr>
              <a:t>Základní funkce rodiny </a:t>
            </a:r>
          </a:p>
        </p:txBody>
      </p:sp>
      <p:sp>
        <p:nvSpPr>
          <p:cNvPr id="3" name="Zástupný symbol pro obsah 2"/>
          <p:cNvSpPr>
            <a:spLocks noGrp="1"/>
          </p:cNvSpPr>
          <p:nvPr>
            <p:ph idx="1"/>
          </p:nvPr>
        </p:nvSpPr>
        <p:spPr>
          <a:xfrm>
            <a:off x="179512" y="1417638"/>
            <a:ext cx="8784976" cy="5544616"/>
          </a:xfrm>
        </p:spPr>
        <p:txBody>
          <a:bodyPr>
            <a:noAutofit/>
          </a:bodyPr>
          <a:lstStyle/>
          <a:p>
            <a:r>
              <a:rPr lang="cs-CZ" sz="2000" b="1" dirty="0" err="1"/>
              <a:t>Biologicko</a:t>
            </a:r>
            <a:r>
              <a:rPr lang="cs-CZ" sz="2000" b="1" dirty="0"/>
              <a:t> - reprodukční </a:t>
            </a:r>
            <a:r>
              <a:rPr lang="cs-CZ" sz="2000" dirty="0"/>
              <a:t>funkce souvisí s uspokojováním sexuálních potřeb manželů a rozmnožovacích procesů. </a:t>
            </a:r>
          </a:p>
          <a:p>
            <a:r>
              <a:rPr lang="cs-CZ" sz="2000" b="1" dirty="0"/>
              <a:t>Výchovná funkce </a:t>
            </a:r>
            <a:r>
              <a:rPr lang="cs-CZ" sz="2000" dirty="0"/>
              <a:t>znamená vychovávat pokračovatele rodu, tedy děti. </a:t>
            </a:r>
          </a:p>
          <a:p>
            <a:r>
              <a:rPr lang="cs-CZ" sz="2000" b="1" dirty="0"/>
              <a:t>Ekonomická funkce </a:t>
            </a:r>
            <a:r>
              <a:rPr lang="cs-CZ" sz="2000" dirty="0"/>
              <a:t>znamená zabezpečení příjmu rodiny nejen na základní potřeby, ale také na kulturu, sport, vzdělávání, koníčky apod. Jejím cílem je udržet životaschopnost rodiny po ekonomické stránce. </a:t>
            </a:r>
          </a:p>
          <a:p>
            <a:r>
              <a:rPr lang="cs-CZ" sz="2000" b="1" dirty="0"/>
              <a:t>Emocionální funkce </a:t>
            </a:r>
            <a:r>
              <a:rPr lang="cs-CZ" sz="2000" dirty="0"/>
              <a:t>označuje, že rodina je místo, kde se vyjadřuje celá škála pocitů, místo, kde se prožívá široká pestrost emocionálního života. </a:t>
            </a:r>
          </a:p>
          <a:p>
            <a:r>
              <a:rPr lang="cs-CZ" sz="2000" b="1" dirty="0"/>
              <a:t>Socializační funkce </a:t>
            </a:r>
            <a:r>
              <a:rPr lang="cs-CZ" sz="2000" dirty="0"/>
              <a:t>znamená přechod od vědomí JÁ k vědomí MY. Rodina je první místo, kde se už malé děti učí začleňovat do širších sociálních vazeb a vztahů. Její úspěšnost je velmi závislá na osobnostních dispozicích rodičů dítěte, jejich vztahu k němu a jejich vzdělání.</a:t>
            </a:r>
          </a:p>
          <a:p>
            <a:r>
              <a:rPr lang="cs-CZ" sz="2000" b="1" dirty="0"/>
              <a:t>Regeneračně - oddychová </a:t>
            </a:r>
            <a:r>
              <a:rPr lang="cs-CZ" sz="2000" dirty="0"/>
              <a:t>funkce má velký význam z hlediska odpočinku a regenerace sil, poskytuje pocit bezpečí a imunity. </a:t>
            </a:r>
          </a:p>
          <a:p>
            <a:r>
              <a:rPr lang="cs-CZ" sz="2000" b="1" dirty="0"/>
              <a:t>Ochranná funkce </a:t>
            </a:r>
            <a:r>
              <a:rPr lang="cs-CZ" sz="2000" dirty="0"/>
              <a:t>zahrnuje </a:t>
            </a:r>
            <a:r>
              <a:rPr lang="cs-CZ" sz="1800" dirty="0"/>
              <a:t>ochranu zdraví dětí a ochranu před sociálně-patologickými jevy. </a:t>
            </a:r>
          </a:p>
        </p:txBody>
      </p:sp>
    </p:spTree>
    <p:extLst>
      <p:ext uri="{BB962C8B-B14F-4D97-AF65-F5344CB8AC3E}">
        <p14:creationId xmlns:p14="http://schemas.microsoft.com/office/powerpoint/2010/main" val="2546718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512" y="116632"/>
            <a:ext cx="8686800" cy="792088"/>
          </a:xfrm>
        </p:spPr>
        <p:txBody>
          <a:bodyPr/>
          <a:lstStyle/>
          <a:p>
            <a:pPr eaLnBrk="1" hangingPunct="1"/>
            <a:r>
              <a:rPr lang="cs-CZ" altLang="cs-CZ" b="1" dirty="0"/>
              <a:t>Bezdomovectví</a:t>
            </a:r>
          </a:p>
        </p:txBody>
      </p:sp>
      <p:sp>
        <p:nvSpPr>
          <p:cNvPr id="28675" name="Rectangle 3"/>
          <p:cNvSpPr>
            <a:spLocks noGrp="1" noChangeArrowheads="1"/>
          </p:cNvSpPr>
          <p:nvPr>
            <p:ph idx="1"/>
          </p:nvPr>
        </p:nvSpPr>
        <p:spPr>
          <a:xfrm>
            <a:off x="0" y="1052736"/>
            <a:ext cx="9036496" cy="5688632"/>
          </a:xfrm>
        </p:spPr>
        <p:txBody>
          <a:bodyPr>
            <a:normAutofit lnSpcReduction="10000"/>
          </a:bodyPr>
          <a:lstStyle/>
          <a:p>
            <a:pPr marL="685800"/>
            <a:r>
              <a:rPr lang="cs-CZ" altLang="cs-CZ" sz="2400" b="1" dirty="0">
                <a:solidFill>
                  <a:schemeClr val="accent1"/>
                </a:solidFill>
              </a:rPr>
              <a:t>Nemá  stálé místo</a:t>
            </a:r>
            <a:r>
              <a:rPr lang="cs-CZ" altLang="cs-CZ" sz="2400" dirty="0"/>
              <a:t>, domov je pro dítě i stabilitu rodiny klíčový, žijí na ulici, a u dětí, migrují společně s rodiči po ubytovnách či známých.</a:t>
            </a:r>
          </a:p>
          <a:p>
            <a:pPr marL="685800"/>
            <a:r>
              <a:rPr lang="cs-CZ" altLang="cs-CZ" sz="2400" b="1" dirty="0">
                <a:solidFill>
                  <a:schemeClr val="accent1"/>
                </a:solidFill>
              </a:rPr>
              <a:t>Zanedbávání zdravotní péče</a:t>
            </a:r>
            <a:r>
              <a:rPr lang="cs-CZ" altLang="cs-CZ" sz="2400" b="1" dirty="0"/>
              <a:t> </a:t>
            </a:r>
            <a:r>
              <a:rPr lang="cs-CZ" altLang="cs-CZ" sz="2400" dirty="0"/>
              <a:t>– je sledováno u dětí, které nemají odpovídající zdravotní péči, ohrožuje zdravotní stav (povinné očkování, preventivní zdravotní péče a v době nemoci jim nejsou rodiče schopni zajistit adekvátní péči.</a:t>
            </a:r>
          </a:p>
          <a:p>
            <a:pPr marL="685800"/>
            <a:r>
              <a:rPr lang="cs-CZ" altLang="cs-CZ" sz="2400" b="1" dirty="0">
                <a:solidFill>
                  <a:schemeClr val="accent1"/>
                </a:solidFill>
              </a:rPr>
              <a:t>Zanedbání vzdělávání</a:t>
            </a:r>
            <a:r>
              <a:rPr lang="cs-CZ" altLang="cs-CZ" sz="2400" b="1" dirty="0"/>
              <a:t> </a:t>
            </a:r>
            <a:r>
              <a:rPr lang="cs-CZ" altLang="cs-CZ" sz="2400" dirty="0"/>
              <a:t>– nejsou pravidelně posílány do školy, časté absence. záměrně bojkotují sami rodiče.</a:t>
            </a:r>
          </a:p>
          <a:p>
            <a:pPr marL="685800"/>
            <a:r>
              <a:rPr lang="cs-CZ" altLang="cs-CZ" sz="2400" b="1" dirty="0">
                <a:solidFill>
                  <a:schemeClr val="accent1"/>
                </a:solidFill>
              </a:rPr>
              <a:t>Neadekvátní dohled</a:t>
            </a:r>
            <a:r>
              <a:rPr lang="cs-CZ" altLang="cs-CZ" sz="2400" b="1" dirty="0"/>
              <a:t> </a:t>
            </a:r>
            <a:r>
              <a:rPr lang="cs-CZ" altLang="cs-CZ" sz="2400" dirty="0"/>
              <a:t>– dítě  ponecháno bez dohledu na dobu, která neodpovídá jeho věku a možnostem.</a:t>
            </a:r>
          </a:p>
          <a:p>
            <a:pPr marL="685800"/>
            <a:r>
              <a:rPr lang="cs-CZ" altLang="cs-CZ" sz="2400" b="1" dirty="0">
                <a:solidFill>
                  <a:schemeClr val="accent1"/>
                </a:solidFill>
              </a:rPr>
              <a:t>Zanedbání ochrany dítěte</a:t>
            </a:r>
            <a:r>
              <a:rPr lang="cs-CZ" altLang="cs-CZ" sz="2400" b="1" dirty="0"/>
              <a:t> </a:t>
            </a:r>
            <a:r>
              <a:rPr lang="cs-CZ" altLang="cs-CZ" sz="2400" dirty="0"/>
              <a:t>před nebezpečím z okolního prostředí – je zanedbána prevence vzniku úrazu dítěte.</a:t>
            </a:r>
          </a:p>
          <a:p>
            <a:pPr marL="685800"/>
            <a:r>
              <a:rPr lang="cs-CZ" altLang="cs-CZ" sz="2400" b="1" dirty="0">
                <a:solidFill>
                  <a:schemeClr val="accent1"/>
                </a:solidFill>
              </a:rPr>
              <a:t>Zanedbávání emoční</a:t>
            </a:r>
            <a:r>
              <a:rPr lang="cs-CZ" altLang="cs-CZ" sz="2400" b="1" dirty="0"/>
              <a:t> </a:t>
            </a:r>
            <a:r>
              <a:rPr lang="cs-CZ" altLang="cs-CZ" sz="2400" dirty="0"/>
              <a:t>– velmi závažná forma zanedbávání, která se těžko prokazuje, emočně strádá.</a:t>
            </a:r>
          </a:p>
        </p:txBody>
      </p:sp>
    </p:spTree>
    <p:extLst>
      <p:ext uri="{BB962C8B-B14F-4D97-AF65-F5344CB8AC3E}">
        <p14:creationId xmlns:p14="http://schemas.microsoft.com/office/powerpoint/2010/main" val="1453345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7544" y="-171400"/>
            <a:ext cx="8496944" cy="1281112"/>
          </a:xfrm>
        </p:spPr>
        <p:txBody>
          <a:bodyPr rtlCol="0">
            <a:normAutofit/>
          </a:bodyPr>
          <a:lstStyle/>
          <a:p>
            <a:pPr eaLnBrk="1" fontAlgn="auto" hangingPunct="1">
              <a:spcAft>
                <a:spcPts val="0"/>
              </a:spcAft>
              <a:defRPr/>
            </a:pPr>
            <a:r>
              <a:rPr lang="cs-CZ" altLang="cs-CZ" sz="4000" b="1" dirty="0">
                <a:solidFill>
                  <a:schemeClr val="accent1"/>
                </a:solidFill>
              </a:rPr>
              <a:t>Problémy rodiny vyřešení - cíle</a:t>
            </a:r>
          </a:p>
        </p:txBody>
      </p:sp>
      <p:sp>
        <p:nvSpPr>
          <p:cNvPr id="7171" name="Rectangle 3"/>
          <p:cNvSpPr>
            <a:spLocks noGrp="1" noChangeArrowheads="1"/>
          </p:cNvSpPr>
          <p:nvPr>
            <p:ph idx="1"/>
          </p:nvPr>
        </p:nvSpPr>
        <p:spPr>
          <a:xfrm>
            <a:off x="539552" y="1196752"/>
            <a:ext cx="7994848" cy="5472608"/>
          </a:xfrm>
        </p:spPr>
        <p:txBody>
          <a:bodyPr rtlCol="0">
            <a:normAutofit/>
          </a:bodyPr>
          <a:lstStyle/>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zajištění jídla,</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hospodaření s penězi,</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zajištění hygieny,</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zajištění topení,</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zaměstnání,</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bydlení,</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docházka dětí do školy,</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zajištění péče o zdraví dětí,</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zajištění dopravy dětí do školy a dospělých do zaměstnání,</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v případě rodin v sociálně vyloučeném prostředí návrat dítěte z ústavního zařízení</a:t>
            </a:r>
          </a:p>
          <a:p>
            <a:pPr eaLnBrk="1" fontAlgn="auto" hangingPunct="1">
              <a:spcAft>
                <a:spcPts val="0"/>
              </a:spcAft>
              <a:buClr>
                <a:schemeClr val="accent1">
                  <a:lumMod val="75000"/>
                </a:schemeClr>
              </a:buClr>
              <a:defRPr/>
            </a:pPr>
            <a:r>
              <a:rPr lang="cs-CZ" altLang="cs-CZ" sz="2400" dirty="0">
                <a:solidFill>
                  <a:schemeClr val="tx1">
                    <a:lumMod val="75000"/>
                    <a:lumOff val="25000"/>
                  </a:schemeClr>
                </a:solidFill>
              </a:rPr>
              <a:t>nebo prevence hrozícího odejmutí do institucionální péče.</a:t>
            </a:r>
          </a:p>
        </p:txBody>
      </p:sp>
    </p:spTree>
    <p:extLst>
      <p:ext uri="{BB962C8B-B14F-4D97-AF65-F5344CB8AC3E}">
        <p14:creationId xmlns:p14="http://schemas.microsoft.com/office/powerpoint/2010/main" val="3501243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44624"/>
            <a:ext cx="8138864" cy="1281112"/>
          </a:xfrm>
        </p:spPr>
        <p:txBody>
          <a:bodyPr rtlCol="0">
            <a:normAutofit fontScale="90000"/>
          </a:bodyPr>
          <a:lstStyle/>
          <a:p>
            <a:pPr eaLnBrk="1" fontAlgn="auto" hangingPunct="1">
              <a:spcAft>
                <a:spcPts val="0"/>
              </a:spcAft>
              <a:defRPr/>
            </a:pPr>
            <a:r>
              <a:rPr lang="cs-CZ" altLang="cs-CZ" sz="4000" b="1" dirty="0">
                <a:solidFill>
                  <a:schemeClr val="accent1"/>
                </a:solidFill>
              </a:rPr>
              <a:t>Podpora ohrožené rodiny (sanace rodiny)</a:t>
            </a:r>
          </a:p>
        </p:txBody>
      </p:sp>
      <p:sp>
        <p:nvSpPr>
          <p:cNvPr id="11267" name="Rectangle 3"/>
          <p:cNvSpPr>
            <a:spLocks noGrp="1" noChangeArrowheads="1"/>
          </p:cNvSpPr>
          <p:nvPr>
            <p:ph idx="1"/>
          </p:nvPr>
        </p:nvSpPr>
        <p:spPr>
          <a:xfrm>
            <a:off x="179512" y="1358904"/>
            <a:ext cx="9073008" cy="5382464"/>
          </a:xfrm>
        </p:spPr>
        <p:txBody>
          <a:bodyPr rtlCol="0">
            <a:noAutofit/>
          </a:bodyPr>
          <a:lstStyle/>
          <a:p>
            <a:pPr>
              <a:lnSpc>
                <a:spcPct val="120000"/>
              </a:lnSpc>
              <a:defRPr/>
            </a:pPr>
            <a:r>
              <a:rPr lang="cs-CZ" altLang="cs-CZ" sz="2400" dirty="0"/>
              <a:t>Problémy rodičů na trhu práce,</a:t>
            </a:r>
          </a:p>
          <a:p>
            <a:pPr>
              <a:lnSpc>
                <a:spcPct val="120000"/>
              </a:lnSpc>
              <a:defRPr/>
            </a:pPr>
            <a:r>
              <a:rPr lang="cs-CZ" altLang="cs-CZ" sz="2400" dirty="0"/>
              <a:t>Kulturní či jazyková znevýhodnění</a:t>
            </a:r>
          </a:p>
          <a:p>
            <a:pPr>
              <a:lnSpc>
                <a:spcPct val="120000"/>
              </a:lnSpc>
              <a:defRPr/>
            </a:pPr>
            <a:r>
              <a:rPr lang="cs-CZ" altLang="cs-CZ" sz="2400" dirty="0"/>
              <a:t>Zdravotní handicap </a:t>
            </a:r>
          </a:p>
          <a:p>
            <a:pPr>
              <a:lnSpc>
                <a:spcPct val="120000"/>
              </a:lnSpc>
              <a:defRPr/>
            </a:pPr>
            <a:r>
              <a:rPr lang="cs-CZ" altLang="cs-CZ" sz="2400" dirty="0"/>
              <a:t>Ohrožení chudobou </a:t>
            </a:r>
          </a:p>
          <a:p>
            <a:pPr>
              <a:lnSpc>
                <a:spcPct val="120000"/>
              </a:lnSpc>
              <a:defRPr/>
            </a:pPr>
            <a:r>
              <a:rPr lang="cs-CZ" altLang="cs-CZ" sz="2400" dirty="0"/>
              <a:t>Nedostatek kompetencí </a:t>
            </a:r>
          </a:p>
          <a:p>
            <a:pPr>
              <a:lnSpc>
                <a:spcPct val="120000"/>
              </a:lnSpc>
              <a:defRPr/>
            </a:pPr>
            <a:r>
              <a:rPr lang="cs-CZ" altLang="cs-CZ" sz="2400" dirty="0"/>
              <a:t>Vztahové problémy v rodině</a:t>
            </a:r>
          </a:p>
          <a:p>
            <a:pPr>
              <a:lnSpc>
                <a:spcPct val="120000"/>
              </a:lnSpc>
              <a:defRPr/>
            </a:pPr>
            <a:r>
              <a:rPr lang="cs-CZ" altLang="cs-CZ" sz="2400" dirty="0"/>
              <a:t>Výchovné problémy a problémy dětí ve škole</a:t>
            </a:r>
          </a:p>
          <a:p>
            <a:pPr>
              <a:lnSpc>
                <a:spcPct val="120000"/>
              </a:lnSpc>
              <a:defRPr/>
            </a:pPr>
            <a:r>
              <a:rPr lang="cs-CZ" altLang="cs-CZ" sz="2400" dirty="0"/>
              <a:t>Odebrání dětí do ústavního zařízení</a:t>
            </a:r>
            <a:endParaRPr lang="cs-CZ" altLang="cs-CZ" sz="1800" dirty="0"/>
          </a:p>
        </p:txBody>
      </p:sp>
    </p:spTree>
    <p:extLst>
      <p:ext uri="{BB962C8B-B14F-4D97-AF65-F5344CB8AC3E}">
        <p14:creationId xmlns:p14="http://schemas.microsoft.com/office/powerpoint/2010/main" val="946760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4624"/>
            <a:ext cx="8229600" cy="562074"/>
          </a:xfrm>
        </p:spPr>
        <p:txBody>
          <a:bodyPr>
            <a:normAutofit fontScale="90000"/>
          </a:bodyPr>
          <a:lstStyle/>
          <a:p>
            <a:r>
              <a:rPr lang="cs-CZ" b="1" dirty="0">
                <a:solidFill>
                  <a:schemeClr val="tx2">
                    <a:lumMod val="60000"/>
                    <a:lumOff val="40000"/>
                  </a:schemeClr>
                </a:solidFill>
              </a:rPr>
              <a:t>Prevence, informace</a:t>
            </a:r>
            <a:endParaRPr lang="cs-CZ" b="1" dirty="0"/>
          </a:p>
        </p:txBody>
      </p:sp>
      <p:sp>
        <p:nvSpPr>
          <p:cNvPr id="3" name="Zástupný symbol pro obsah 2"/>
          <p:cNvSpPr>
            <a:spLocks noGrp="1"/>
          </p:cNvSpPr>
          <p:nvPr>
            <p:ph idx="1"/>
          </p:nvPr>
        </p:nvSpPr>
        <p:spPr>
          <a:xfrm>
            <a:off x="107504" y="908720"/>
            <a:ext cx="9001000" cy="5832648"/>
          </a:xfrm>
        </p:spPr>
        <p:txBody>
          <a:bodyPr>
            <a:normAutofit fontScale="77500" lnSpcReduction="20000"/>
          </a:bodyPr>
          <a:lstStyle/>
          <a:p>
            <a:r>
              <a:rPr lang="cs-CZ" dirty="0"/>
              <a:t>podpůrná složka fungování rodiny a jednotlivce</a:t>
            </a:r>
          </a:p>
          <a:p>
            <a:r>
              <a:rPr lang="cs-CZ" dirty="0"/>
              <a:t>součástí jsou nízkoprahové informace o</a:t>
            </a:r>
          </a:p>
          <a:p>
            <a:pPr marL="630238" lvl="1" indent="-273050">
              <a:lnSpc>
                <a:spcPct val="170000"/>
              </a:lnSpc>
            </a:pPr>
            <a:r>
              <a:rPr lang="cs-CZ" sz="2600" dirty="0"/>
              <a:t>tématech souvisejících s vývojem dětí – narození dítěte, vztah, škola, dospívání</a:t>
            </a:r>
          </a:p>
          <a:p>
            <a:pPr marL="630238" lvl="1" indent="-273050">
              <a:lnSpc>
                <a:spcPct val="170000"/>
              </a:lnSpc>
            </a:pPr>
            <a:r>
              <a:rPr lang="cs-CZ" sz="2600" dirty="0"/>
              <a:t>zdravotní péči a tématech související se zdravím</a:t>
            </a:r>
          </a:p>
          <a:p>
            <a:pPr marL="630238" lvl="1" indent="-273050">
              <a:lnSpc>
                <a:spcPct val="170000"/>
              </a:lnSpc>
            </a:pPr>
            <a:r>
              <a:rPr lang="cs-CZ" sz="2600" dirty="0"/>
              <a:t>zaměstnávání a vzdělávání</a:t>
            </a:r>
          </a:p>
          <a:p>
            <a:pPr marL="630238" lvl="1" indent="-273050">
              <a:lnSpc>
                <a:spcPct val="170000"/>
              </a:lnSpc>
            </a:pPr>
            <a:r>
              <a:rPr lang="cs-CZ" sz="2600" dirty="0"/>
              <a:t>službách rané péče</a:t>
            </a:r>
          </a:p>
          <a:p>
            <a:pPr marL="630238" lvl="1" indent="-273050">
              <a:lnSpc>
                <a:spcPct val="170000"/>
              </a:lnSpc>
            </a:pPr>
            <a:r>
              <a:rPr lang="cs-CZ" sz="2600" dirty="0"/>
              <a:t>prenatálních, předporodních službách</a:t>
            </a:r>
          </a:p>
          <a:p>
            <a:pPr marL="630238" lvl="1" indent="-273050">
              <a:lnSpc>
                <a:spcPct val="170000"/>
              </a:lnSpc>
            </a:pPr>
            <a:r>
              <a:rPr lang="cs-CZ" sz="2600" dirty="0"/>
              <a:t>indikacích ohrožení</a:t>
            </a:r>
          </a:p>
          <a:p>
            <a:pPr marL="630238" lvl="1" indent="-273050">
              <a:lnSpc>
                <a:spcPct val="170000"/>
              </a:lnSpc>
            </a:pPr>
            <a:r>
              <a:rPr lang="cs-CZ" sz="2600" dirty="0"/>
              <a:t>možnostech podpory v případě ohrožení</a:t>
            </a:r>
          </a:p>
          <a:p>
            <a:pPr marL="630238" lvl="1" indent="-273050">
              <a:lnSpc>
                <a:spcPct val="170000"/>
              </a:lnSpc>
            </a:pPr>
            <a:r>
              <a:rPr lang="cs-CZ" sz="2600" dirty="0"/>
              <a:t>právní a praktické poradenství, obhajující práva dětí a rodičů</a:t>
            </a:r>
          </a:p>
          <a:p>
            <a:pPr>
              <a:lnSpc>
                <a:spcPct val="120000"/>
              </a:lnSpc>
            </a:pPr>
            <a:r>
              <a:rPr lang="cs-CZ" sz="3000" dirty="0"/>
              <a:t>reakce na první signály v rámci sítě podpory - škola, lékař, komunita</a:t>
            </a:r>
            <a:endParaRPr lang="cs-CZ" sz="2600" dirty="0"/>
          </a:p>
        </p:txBody>
      </p:sp>
    </p:spTree>
    <p:extLst>
      <p:ext uri="{BB962C8B-B14F-4D97-AF65-F5344CB8AC3E}">
        <p14:creationId xmlns:p14="http://schemas.microsoft.com/office/powerpoint/2010/main" val="166577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chemeClr val="tx2">
                    <a:lumMod val="60000"/>
                    <a:lumOff val="40000"/>
                  </a:schemeClr>
                </a:solidFill>
              </a:rPr>
              <a:t>Příklady činností = služeb</a:t>
            </a:r>
            <a:br>
              <a:rPr lang="cs-CZ" dirty="0"/>
            </a:br>
            <a:endParaRPr lang="cs-CZ" dirty="0"/>
          </a:p>
        </p:txBody>
      </p:sp>
      <p:sp>
        <p:nvSpPr>
          <p:cNvPr id="3" name="Zástupný symbol pro obsah 2"/>
          <p:cNvSpPr>
            <a:spLocks noGrp="1"/>
          </p:cNvSpPr>
          <p:nvPr>
            <p:ph idx="1"/>
          </p:nvPr>
        </p:nvSpPr>
        <p:spPr>
          <a:xfrm>
            <a:off x="187512" y="1196752"/>
            <a:ext cx="8964488" cy="5141168"/>
          </a:xfrm>
        </p:spPr>
        <p:txBody>
          <a:bodyPr>
            <a:normAutofit/>
          </a:bodyPr>
          <a:lstStyle/>
          <a:p>
            <a:r>
              <a:rPr lang="cs-CZ" sz="2200" dirty="0"/>
              <a:t>svépomocné skupiny v rámci komunity – intuitivní rodičovství</a:t>
            </a:r>
          </a:p>
          <a:p>
            <a:r>
              <a:rPr lang="cs-CZ" sz="2200" dirty="0"/>
              <a:t>služby zaměřené na informovanost v zájmu dětí a nezletilých</a:t>
            </a:r>
          </a:p>
          <a:p>
            <a:r>
              <a:rPr lang="cs-CZ" sz="2200" dirty="0"/>
              <a:t>centra podpory dětí a rodin</a:t>
            </a:r>
          </a:p>
          <a:p>
            <a:r>
              <a:rPr lang="cs-CZ" sz="2200" dirty="0"/>
              <a:t>trénink pozitivního rodičovství</a:t>
            </a:r>
          </a:p>
          <a:p>
            <a:r>
              <a:rPr lang="cs-CZ" sz="2200" dirty="0" err="1"/>
              <a:t>videotrénink</a:t>
            </a:r>
            <a:r>
              <a:rPr lang="cs-CZ" sz="2200" dirty="0"/>
              <a:t> interakcí</a:t>
            </a:r>
          </a:p>
          <a:p>
            <a:r>
              <a:rPr lang="cs-CZ" sz="2200" dirty="0"/>
              <a:t>mediace</a:t>
            </a:r>
          </a:p>
          <a:p>
            <a:r>
              <a:rPr lang="cs-CZ" sz="2200" dirty="0"/>
              <a:t>programy psychosociální podpory pro rodiče samoživitele, zejména otce</a:t>
            </a:r>
          </a:p>
          <a:p>
            <a:r>
              <a:rPr lang="cs-CZ" sz="2200" dirty="0"/>
              <a:t>poradenská centra pro rodiny, kde se vyskytuje závislost</a:t>
            </a:r>
          </a:p>
          <a:p>
            <a:r>
              <a:rPr lang="cs-CZ" sz="2200" dirty="0"/>
              <a:t>programy typu Pět P (dobrovolnické programy)</a:t>
            </a:r>
          </a:p>
          <a:p>
            <a:r>
              <a:rPr lang="cs-CZ" sz="2200" dirty="0"/>
              <a:t>sociální centra v rámci komunity</a:t>
            </a:r>
          </a:p>
          <a:p>
            <a:r>
              <a:rPr lang="cs-CZ" sz="2200" dirty="0"/>
              <a:t>preventivní programy zaměřené na celou rodinu</a:t>
            </a:r>
          </a:p>
        </p:txBody>
      </p:sp>
    </p:spTree>
    <p:extLst>
      <p:ext uri="{BB962C8B-B14F-4D97-AF65-F5344CB8AC3E}">
        <p14:creationId xmlns:p14="http://schemas.microsoft.com/office/powerpoint/2010/main" val="3007428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se zakulacenými rohy 4">
            <a:extLst>
              <a:ext uri="{FF2B5EF4-FFF2-40B4-BE49-F238E27FC236}">
                <a16:creationId xmlns:a16="http://schemas.microsoft.com/office/drawing/2014/main" id="{4018887F-11C9-4684-9B51-ADA0B03DCBE7}"/>
              </a:ext>
            </a:extLst>
          </p:cNvPr>
          <p:cNvSpPr/>
          <p:nvPr/>
        </p:nvSpPr>
        <p:spPr>
          <a:xfrm>
            <a:off x="3275856" y="2641504"/>
            <a:ext cx="2592288" cy="1365800"/>
          </a:xfrm>
          <a:prstGeom prst="roundRect">
            <a:avLst>
              <a:gd name="adj" fmla="val 15513"/>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2800" b="1" dirty="0">
                <a:solidFill>
                  <a:schemeClr val="tx1"/>
                </a:solidFill>
              </a:rPr>
              <a:t>Dítě v ohrožení </a:t>
            </a:r>
          </a:p>
        </p:txBody>
      </p:sp>
      <p:sp>
        <p:nvSpPr>
          <p:cNvPr id="20" name="Obdélník: se zakulacenými rohy 19">
            <a:extLst>
              <a:ext uri="{FF2B5EF4-FFF2-40B4-BE49-F238E27FC236}">
                <a16:creationId xmlns:a16="http://schemas.microsoft.com/office/drawing/2014/main" id="{5382164C-4156-4420-A022-BA955125CD27}"/>
              </a:ext>
            </a:extLst>
          </p:cNvPr>
          <p:cNvSpPr/>
          <p:nvPr/>
        </p:nvSpPr>
        <p:spPr>
          <a:xfrm>
            <a:off x="3345004" y="709892"/>
            <a:ext cx="2736304" cy="576064"/>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OSPOD – orgán sociálně-právní ochrany dítěte</a:t>
            </a:r>
          </a:p>
        </p:txBody>
      </p:sp>
      <p:sp>
        <p:nvSpPr>
          <p:cNvPr id="21" name="Obdélník: se zakulacenými rohy 20">
            <a:extLst>
              <a:ext uri="{FF2B5EF4-FFF2-40B4-BE49-F238E27FC236}">
                <a16:creationId xmlns:a16="http://schemas.microsoft.com/office/drawing/2014/main" id="{AA371672-AD4A-4310-9B47-DD4E591A6553}"/>
              </a:ext>
            </a:extLst>
          </p:cNvPr>
          <p:cNvSpPr/>
          <p:nvPr/>
        </p:nvSpPr>
        <p:spPr>
          <a:xfrm>
            <a:off x="4034720" y="5720596"/>
            <a:ext cx="1872208" cy="432048"/>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Dětský lékař</a:t>
            </a:r>
          </a:p>
        </p:txBody>
      </p:sp>
      <p:sp>
        <p:nvSpPr>
          <p:cNvPr id="22" name="Obdélník: se zakulacenými rohy 21">
            <a:extLst>
              <a:ext uri="{FF2B5EF4-FFF2-40B4-BE49-F238E27FC236}">
                <a16:creationId xmlns:a16="http://schemas.microsoft.com/office/drawing/2014/main" id="{224DCB24-7033-4CF6-BA0D-13992F0024D7}"/>
              </a:ext>
            </a:extLst>
          </p:cNvPr>
          <p:cNvSpPr/>
          <p:nvPr/>
        </p:nvSpPr>
        <p:spPr>
          <a:xfrm>
            <a:off x="499580" y="700134"/>
            <a:ext cx="2160240" cy="576064"/>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Svépomocné rodičovské skupiny</a:t>
            </a:r>
          </a:p>
        </p:txBody>
      </p:sp>
      <p:sp>
        <p:nvSpPr>
          <p:cNvPr id="23" name="Obdélník: se zakulacenými rohy 22">
            <a:extLst>
              <a:ext uri="{FF2B5EF4-FFF2-40B4-BE49-F238E27FC236}">
                <a16:creationId xmlns:a16="http://schemas.microsoft.com/office/drawing/2014/main" id="{E42845E7-E99E-433F-AEC1-D1D0D4774688}"/>
              </a:ext>
            </a:extLst>
          </p:cNvPr>
          <p:cNvSpPr/>
          <p:nvPr/>
        </p:nvSpPr>
        <p:spPr>
          <a:xfrm>
            <a:off x="857377" y="3100583"/>
            <a:ext cx="1755624" cy="56062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Finanční poradenství</a:t>
            </a:r>
          </a:p>
        </p:txBody>
      </p:sp>
      <p:sp>
        <p:nvSpPr>
          <p:cNvPr id="24" name="Obdélník: se zakulacenými rohy 23">
            <a:extLst>
              <a:ext uri="{FF2B5EF4-FFF2-40B4-BE49-F238E27FC236}">
                <a16:creationId xmlns:a16="http://schemas.microsoft.com/office/drawing/2014/main" id="{BBCB0304-E039-4E22-93ED-CB82643219EB}"/>
              </a:ext>
            </a:extLst>
          </p:cNvPr>
          <p:cNvSpPr/>
          <p:nvPr/>
        </p:nvSpPr>
        <p:spPr>
          <a:xfrm>
            <a:off x="3705044" y="1935139"/>
            <a:ext cx="1008112" cy="432048"/>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Rodina</a:t>
            </a:r>
          </a:p>
        </p:txBody>
      </p:sp>
      <p:sp>
        <p:nvSpPr>
          <p:cNvPr id="25" name="Obdélník: se zakulacenými rohy 24">
            <a:extLst>
              <a:ext uri="{FF2B5EF4-FFF2-40B4-BE49-F238E27FC236}">
                <a16:creationId xmlns:a16="http://schemas.microsoft.com/office/drawing/2014/main" id="{003E4B81-596F-4A08-A63F-A57FA882511D}"/>
              </a:ext>
            </a:extLst>
          </p:cNvPr>
          <p:cNvSpPr/>
          <p:nvPr/>
        </p:nvSpPr>
        <p:spPr>
          <a:xfrm>
            <a:off x="4283968" y="4962896"/>
            <a:ext cx="1296144" cy="40035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Soudy</a:t>
            </a:r>
          </a:p>
        </p:txBody>
      </p:sp>
      <p:sp>
        <p:nvSpPr>
          <p:cNvPr id="26" name="Obdélník: se zakulacenými rohy 25">
            <a:extLst>
              <a:ext uri="{FF2B5EF4-FFF2-40B4-BE49-F238E27FC236}">
                <a16:creationId xmlns:a16="http://schemas.microsoft.com/office/drawing/2014/main" id="{8EA08A0C-4E78-45BD-BC4F-2059FCE72E7C}"/>
              </a:ext>
            </a:extLst>
          </p:cNvPr>
          <p:cNvSpPr/>
          <p:nvPr/>
        </p:nvSpPr>
        <p:spPr>
          <a:xfrm>
            <a:off x="6387072" y="2939261"/>
            <a:ext cx="1451544" cy="516232"/>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Zájmová sdružení</a:t>
            </a:r>
          </a:p>
        </p:txBody>
      </p:sp>
      <p:sp>
        <p:nvSpPr>
          <p:cNvPr id="28" name="Obdélník: se zakulacenými rohy 27">
            <a:extLst>
              <a:ext uri="{FF2B5EF4-FFF2-40B4-BE49-F238E27FC236}">
                <a16:creationId xmlns:a16="http://schemas.microsoft.com/office/drawing/2014/main" id="{62D8CD91-6206-4A9E-AA09-71FA4D062DC1}"/>
              </a:ext>
            </a:extLst>
          </p:cNvPr>
          <p:cNvSpPr/>
          <p:nvPr/>
        </p:nvSpPr>
        <p:spPr>
          <a:xfrm>
            <a:off x="323528" y="5499529"/>
            <a:ext cx="3168352" cy="648072"/>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Psychologicko-pedagogické poradny</a:t>
            </a:r>
          </a:p>
        </p:txBody>
      </p:sp>
      <p:sp>
        <p:nvSpPr>
          <p:cNvPr id="29" name="Obdélník: se zakulacenými rohy 28">
            <a:extLst>
              <a:ext uri="{FF2B5EF4-FFF2-40B4-BE49-F238E27FC236}">
                <a16:creationId xmlns:a16="http://schemas.microsoft.com/office/drawing/2014/main" id="{C18A0EAC-472A-4F17-8B39-23EDC10982B6}"/>
              </a:ext>
            </a:extLst>
          </p:cNvPr>
          <p:cNvSpPr/>
          <p:nvPr/>
        </p:nvSpPr>
        <p:spPr>
          <a:xfrm>
            <a:off x="6145115" y="4218960"/>
            <a:ext cx="2304256" cy="598292"/>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Volnočasové aktivity pro rodiče s dětmi</a:t>
            </a:r>
          </a:p>
        </p:txBody>
      </p:sp>
      <p:sp>
        <p:nvSpPr>
          <p:cNvPr id="30" name="Obdélník: se zakulacenými rohy 29">
            <a:extLst>
              <a:ext uri="{FF2B5EF4-FFF2-40B4-BE49-F238E27FC236}">
                <a16:creationId xmlns:a16="http://schemas.microsoft.com/office/drawing/2014/main" id="{A4E9B662-8D40-4F69-A3FE-78D1C89D4918}"/>
              </a:ext>
            </a:extLst>
          </p:cNvPr>
          <p:cNvSpPr/>
          <p:nvPr/>
        </p:nvSpPr>
        <p:spPr>
          <a:xfrm>
            <a:off x="1005913" y="1643985"/>
            <a:ext cx="2232248" cy="648072"/>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Poskytovatelé sociálních služeb</a:t>
            </a:r>
          </a:p>
        </p:txBody>
      </p:sp>
      <p:sp>
        <p:nvSpPr>
          <p:cNvPr id="32" name="Obdélník: se zakulacenými rohy 31">
            <a:extLst>
              <a:ext uri="{FF2B5EF4-FFF2-40B4-BE49-F238E27FC236}">
                <a16:creationId xmlns:a16="http://schemas.microsoft.com/office/drawing/2014/main" id="{F9439EAE-54C8-4DB5-8767-A1B07FBE5695}"/>
              </a:ext>
            </a:extLst>
          </p:cNvPr>
          <p:cNvSpPr/>
          <p:nvPr/>
        </p:nvSpPr>
        <p:spPr>
          <a:xfrm>
            <a:off x="3923928" y="4291189"/>
            <a:ext cx="1296144" cy="504056"/>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Blízké okolí</a:t>
            </a:r>
          </a:p>
        </p:txBody>
      </p:sp>
      <p:sp>
        <p:nvSpPr>
          <p:cNvPr id="33" name="Obdélník: se zakulacenými rohy 32">
            <a:extLst>
              <a:ext uri="{FF2B5EF4-FFF2-40B4-BE49-F238E27FC236}">
                <a16:creationId xmlns:a16="http://schemas.microsoft.com/office/drawing/2014/main" id="{E74F7B7D-7E93-4FC0-8B43-34D7D3CBFAAD}"/>
              </a:ext>
            </a:extLst>
          </p:cNvPr>
          <p:cNvSpPr/>
          <p:nvPr/>
        </p:nvSpPr>
        <p:spPr>
          <a:xfrm>
            <a:off x="6449768" y="5580719"/>
            <a:ext cx="2232248" cy="566882"/>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Probační a mediační služba</a:t>
            </a:r>
          </a:p>
        </p:txBody>
      </p:sp>
      <p:sp>
        <p:nvSpPr>
          <p:cNvPr id="34" name="Obdélník: se zakulacenými rohy 33">
            <a:extLst>
              <a:ext uri="{FF2B5EF4-FFF2-40B4-BE49-F238E27FC236}">
                <a16:creationId xmlns:a16="http://schemas.microsoft.com/office/drawing/2014/main" id="{53E32C7C-5B07-48B3-8D89-6E7BD383BCDD}"/>
              </a:ext>
            </a:extLst>
          </p:cNvPr>
          <p:cNvSpPr/>
          <p:nvPr/>
        </p:nvSpPr>
        <p:spPr>
          <a:xfrm>
            <a:off x="539552" y="4353076"/>
            <a:ext cx="2592288" cy="566882"/>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Zařízení pro výkon ústavní výchovy</a:t>
            </a:r>
          </a:p>
        </p:txBody>
      </p:sp>
      <p:sp>
        <p:nvSpPr>
          <p:cNvPr id="37" name="Obdélník: se zakulacenými rohy 36">
            <a:extLst>
              <a:ext uri="{FF2B5EF4-FFF2-40B4-BE49-F238E27FC236}">
                <a16:creationId xmlns:a16="http://schemas.microsoft.com/office/drawing/2014/main" id="{A8BAB254-547F-482A-B9D1-9281B68EF271}"/>
              </a:ext>
            </a:extLst>
          </p:cNvPr>
          <p:cNvSpPr/>
          <p:nvPr/>
        </p:nvSpPr>
        <p:spPr>
          <a:xfrm>
            <a:off x="6722492" y="710399"/>
            <a:ext cx="2232248" cy="555534"/>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Diagnostické ústavy</a:t>
            </a:r>
          </a:p>
        </p:txBody>
      </p:sp>
      <p:sp>
        <p:nvSpPr>
          <p:cNvPr id="39" name="Obdélník: se zakulacenými rohy 38">
            <a:extLst>
              <a:ext uri="{FF2B5EF4-FFF2-40B4-BE49-F238E27FC236}">
                <a16:creationId xmlns:a16="http://schemas.microsoft.com/office/drawing/2014/main" id="{E97D7D5C-89C5-430A-ABC7-ED1A61847A89}"/>
              </a:ext>
            </a:extLst>
          </p:cNvPr>
          <p:cNvSpPr/>
          <p:nvPr/>
        </p:nvSpPr>
        <p:spPr>
          <a:xfrm>
            <a:off x="4793728" y="1479747"/>
            <a:ext cx="864096" cy="422866"/>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NNO</a:t>
            </a:r>
          </a:p>
        </p:txBody>
      </p:sp>
      <p:sp>
        <p:nvSpPr>
          <p:cNvPr id="42" name="Obdélník: se zakulacenými rohy 41">
            <a:extLst>
              <a:ext uri="{FF2B5EF4-FFF2-40B4-BE49-F238E27FC236}">
                <a16:creationId xmlns:a16="http://schemas.microsoft.com/office/drawing/2014/main" id="{8E25A77E-0A0C-47AF-8A53-9CAD33F59EA9}"/>
              </a:ext>
            </a:extLst>
          </p:cNvPr>
          <p:cNvSpPr/>
          <p:nvPr/>
        </p:nvSpPr>
        <p:spPr>
          <a:xfrm>
            <a:off x="5989255" y="1686326"/>
            <a:ext cx="2448272" cy="62608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dirty="0">
                <a:solidFill>
                  <a:schemeClr val="tx1"/>
                </a:solidFill>
              </a:rPr>
              <a:t>Školská poradenská zařízení </a:t>
            </a:r>
          </a:p>
        </p:txBody>
      </p:sp>
    </p:spTree>
    <p:extLst>
      <p:ext uri="{BB962C8B-B14F-4D97-AF65-F5344CB8AC3E}">
        <p14:creationId xmlns:p14="http://schemas.microsoft.com/office/powerpoint/2010/main" val="2178048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2" y="188640"/>
            <a:ext cx="8354888" cy="1281112"/>
          </a:xfrm>
        </p:spPr>
        <p:txBody>
          <a:bodyPr rtlCol="0">
            <a:normAutofit fontScale="90000"/>
          </a:bodyPr>
          <a:lstStyle/>
          <a:p>
            <a:pPr eaLnBrk="1" fontAlgn="auto" hangingPunct="1">
              <a:spcAft>
                <a:spcPts val="0"/>
              </a:spcAft>
              <a:defRPr/>
            </a:pPr>
            <a:r>
              <a:rPr lang="cs-CZ" altLang="cs-CZ" sz="4000" b="1" dirty="0">
                <a:solidFill>
                  <a:schemeClr val="accent1"/>
                </a:solidFill>
              </a:rPr>
              <a:t>Nejvýznamnější strategie terapeutického rodičovství</a:t>
            </a:r>
          </a:p>
        </p:txBody>
      </p:sp>
      <p:sp>
        <p:nvSpPr>
          <p:cNvPr id="16387" name="Rectangle 3"/>
          <p:cNvSpPr>
            <a:spLocks noGrp="1" noChangeArrowheads="1"/>
          </p:cNvSpPr>
          <p:nvPr>
            <p:ph idx="1"/>
          </p:nvPr>
        </p:nvSpPr>
        <p:spPr>
          <a:xfrm>
            <a:off x="179512" y="1469752"/>
            <a:ext cx="8784976" cy="5055592"/>
          </a:xfrm>
        </p:spPr>
        <p:txBody>
          <a:bodyPr rtlCol="0">
            <a:normAutofit/>
          </a:bodyPr>
          <a:lstStyle/>
          <a:p>
            <a:pPr eaLnBrk="1" fontAlgn="auto" hangingPunct="1">
              <a:lnSpc>
                <a:spcPct val="80000"/>
              </a:lnSpc>
              <a:spcAft>
                <a:spcPts val="0"/>
              </a:spcAft>
              <a:buFont typeface="Wingdings 3" charset="2"/>
              <a:buChar char=""/>
              <a:defRPr/>
            </a:pPr>
            <a:endParaRPr lang="cs-CZ" altLang="cs-CZ" sz="2000" dirty="0">
              <a:solidFill>
                <a:schemeClr val="tx1">
                  <a:lumMod val="75000"/>
                  <a:lumOff val="25000"/>
                </a:schemeClr>
              </a:solidFill>
            </a:endParaRPr>
          </a:p>
          <a:p>
            <a:pPr eaLnBrk="1" fontAlgn="auto" hangingPunct="1">
              <a:lnSpc>
                <a:spcPct val="80000"/>
              </a:lnSpc>
              <a:spcAft>
                <a:spcPts val="0"/>
              </a:spcAft>
              <a:defRPr/>
            </a:pPr>
            <a:r>
              <a:rPr lang="cs-CZ" altLang="cs-CZ" sz="2000" dirty="0">
                <a:solidFill>
                  <a:schemeClr val="tx1">
                    <a:lumMod val="75000"/>
                    <a:lumOff val="25000"/>
                  </a:schemeClr>
                </a:solidFill>
              </a:rPr>
              <a:t> </a:t>
            </a:r>
            <a:r>
              <a:rPr lang="cs-CZ" altLang="cs-CZ" sz="2800" dirty="0">
                <a:solidFill>
                  <a:schemeClr val="tx1">
                    <a:lumMod val="75000"/>
                    <a:lumOff val="25000"/>
                  </a:schemeClr>
                </a:solidFill>
              </a:rPr>
              <a:t>zvládnutí problémů s chováním dítěte určováním jasných hranic mezi dovoleným a nedovoleným chováním; </a:t>
            </a:r>
          </a:p>
          <a:p>
            <a:pPr eaLnBrk="1" fontAlgn="auto" hangingPunct="1">
              <a:lnSpc>
                <a:spcPct val="80000"/>
              </a:lnSpc>
              <a:spcAft>
                <a:spcPts val="0"/>
              </a:spcAft>
              <a:defRPr/>
            </a:pPr>
            <a:endParaRPr lang="cs-CZ" altLang="cs-CZ" sz="2800" dirty="0">
              <a:solidFill>
                <a:schemeClr val="tx1">
                  <a:lumMod val="75000"/>
                  <a:lumOff val="25000"/>
                </a:schemeClr>
              </a:solidFill>
            </a:endParaRPr>
          </a:p>
          <a:p>
            <a:pPr eaLnBrk="1" fontAlgn="auto" hangingPunct="1">
              <a:lnSpc>
                <a:spcPct val="80000"/>
              </a:lnSpc>
              <a:spcAft>
                <a:spcPts val="0"/>
              </a:spcAft>
              <a:defRPr/>
            </a:pPr>
            <a:r>
              <a:rPr lang="cs-CZ" altLang="cs-CZ" sz="2800" dirty="0">
                <a:solidFill>
                  <a:schemeClr val="tx1">
                    <a:lumMod val="75000"/>
                    <a:lumOff val="25000"/>
                  </a:schemeClr>
                </a:solidFill>
              </a:rPr>
              <a:t>slovní popis (verbalizaci) negativního pracovního modelu dítěte v těch případech, kdy začne masivně ovlivňovat chod rodiny; </a:t>
            </a:r>
          </a:p>
          <a:p>
            <a:pPr eaLnBrk="1" fontAlgn="auto" hangingPunct="1">
              <a:lnSpc>
                <a:spcPct val="80000"/>
              </a:lnSpc>
              <a:spcAft>
                <a:spcPts val="0"/>
              </a:spcAft>
              <a:defRPr/>
            </a:pPr>
            <a:endParaRPr lang="cs-CZ" altLang="cs-CZ" sz="2800" dirty="0">
              <a:solidFill>
                <a:schemeClr val="tx1">
                  <a:lumMod val="75000"/>
                  <a:lumOff val="25000"/>
                </a:schemeClr>
              </a:solidFill>
            </a:endParaRPr>
          </a:p>
          <a:p>
            <a:pPr eaLnBrk="1" fontAlgn="auto" hangingPunct="1">
              <a:lnSpc>
                <a:spcPct val="80000"/>
              </a:lnSpc>
              <a:spcAft>
                <a:spcPts val="0"/>
              </a:spcAft>
              <a:defRPr/>
            </a:pPr>
            <a:r>
              <a:rPr lang="cs-CZ" altLang="cs-CZ" sz="2800" dirty="0">
                <a:solidFill>
                  <a:schemeClr val="tx1">
                    <a:lumMod val="75000"/>
                    <a:lumOff val="25000"/>
                  </a:schemeClr>
                </a:solidFill>
              </a:rPr>
              <a:t>slovní popis potřeb dítěte s následným vyjednáváním o tom, jak by bylo možné potřeby dítěte naplnit; </a:t>
            </a:r>
          </a:p>
          <a:p>
            <a:pPr eaLnBrk="1" fontAlgn="auto" hangingPunct="1">
              <a:lnSpc>
                <a:spcPct val="80000"/>
              </a:lnSpc>
              <a:spcAft>
                <a:spcPts val="0"/>
              </a:spcAft>
              <a:defRPr/>
            </a:pPr>
            <a:endParaRPr lang="cs-CZ" altLang="cs-CZ" sz="2800" dirty="0">
              <a:solidFill>
                <a:schemeClr val="tx1">
                  <a:lumMod val="75000"/>
                  <a:lumOff val="25000"/>
                </a:schemeClr>
              </a:solidFill>
            </a:endParaRPr>
          </a:p>
          <a:p>
            <a:pPr eaLnBrk="1" fontAlgn="auto" hangingPunct="1">
              <a:lnSpc>
                <a:spcPct val="80000"/>
              </a:lnSpc>
              <a:spcAft>
                <a:spcPts val="0"/>
              </a:spcAft>
              <a:defRPr/>
            </a:pPr>
            <a:r>
              <a:rPr lang="cs-CZ" altLang="cs-CZ" sz="2800" dirty="0">
                <a:solidFill>
                  <a:schemeClr val="tx1">
                    <a:lumMod val="75000"/>
                    <a:lumOff val="25000"/>
                  </a:schemeClr>
                </a:solidFill>
              </a:rPr>
              <a:t>organizování společných činností dítěte a náhradních rodičů, které vyústí do pozitivních zážitků všech. </a:t>
            </a:r>
          </a:p>
          <a:p>
            <a:pPr eaLnBrk="1" fontAlgn="auto" hangingPunct="1">
              <a:lnSpc>
                <a:spcPct val="80000"/>
              </a:lnSpc>
              <a:spcAft>
                <a:spcPts val="0"/>
              </a:spcAft>
              <a:buFont typeface="Wingdings 3" charset="2"/>
              <a:buChar char=""/>
              <a:defRPr/>
            </a:pPr>
            <a:endParaRPr lang="cs-CZ" altLang="cs-CZ" sz="2000" dirty="0">
              <a:solidFill>
                <a:schemeClr val="tx1">
                  <a:lumMod val="75000"/>
                  <a:lumOff val="25000"/>
                </a:schemeClr>
              </a:solidFill>
            </a:endParaRPr>
          </a:p>
        </p:txBody>
      </p:sp>
    </p:spTree>
    <p:extLst>
      <p:ext uri="{BB962C8B-B14F-4D97-AF65-F5344CB8AC3E}">
        <p14:creationId xmlns:p14="http://schemas.microsoft.com/office/powerpoint/2010/main" val="1122496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0" y="273440"/>
            <a:ext cx="8640960" cy="1281112"/>
          </a:xfrm>
        </p:spPr>
        <p:txBody>
          <a:bodyPr rtlCol="0">
            <a:noAutofit/>
          </a:bodyPr>
          <a:lstStyle/>
          <a:p>
            <a:pPr algn="l" eaLnBrk="1" fontAlgn="auto" hangingPunct="1">
              <a:spcAft>
                <a:spcPts val="0"/>
              </a:spcAft>
              <a:defRPr/>
            </a:pPr>
            <a:r>
              <a:rPr lang="cs-CZ" altLang="cs-CZ" sz="3200" dirty="0">
                <a:solidFill>
                  <a:schemeClr val="accent1"/>
                </a:solidFill>
              </a:rPr>
              <a:t>Mezi další významné oblasti práce s rodinou patří : </a:t>
            </a:r>
            <a:r>
              <a:rPr lang="cs-CZ" altLang="cs-CZ" sz="2000" dirty="0">
                <a:solidFill>
                  <a:schemeClr val="accent1"/>
                </a:solidFill>
              </a:rPr>
              <a:t>(Matoušek, 2013)</a:t>
            </a:r>
            <a:br>
              <a:rPr lang="cs-CZ" altLang="cs-CZ" sz="4800" dirty="0">
                <a:solidFill>
                  <a:schemeClr val="accent1"/>
                </a:solidFill>
              </a:rPr>
            </a:br>
            <a:endParaRPr lang="cs-CZ" altLang="cs-CZ" sz="4800" dirty="0">
              <a:solidFill>
                <a:schemeClr val="accent1"/>
              </a:solidFill>
            </a:endParaRPr>
          </a:p>
        </p:txBody>
      </p:sp>
      <p:sp>
        <p:nvSpPr>
          <p:cNvPr id="8195" name="Rectangle 3"/>
          <p:cNvSpPr>
            <a:spLocks noGrp="1" noChangeArrowheads="1"/>
          </p:cNvSpPr>
          <p:nvPr>
            <p:ph idx="1"/>
          </p:nvPr>
        </p:nvSpPr>
        <p:spPr>
          <a:xfrm>
            <a:off x="359024" y="1268760"/>
            <a:ext cx="8640960" cy="5472608"/>
          </a:xfrm>
        </p:spPr>
        <p:txBody>
          <a:bodyPr rtlCol="0">
            <a:normAutofit lnSpcReduction="10000"/>
          </a:bodyPr>
          <a:lstStyle/>
          <a:p>
            <a:pPr eaLnBrk="1" fontAlgn="auto" hangingPunct="1">
              <a:lnSpc>
                <a:spcPct val="80000"/>
              </a:lnSpc>
              <a:spcAft>
                <a:spcPts val="0"/>
              </a:spcAft>
              <a:defRPr/>
            </a:pPr>
            <a:endParaRPr lang="cs-CZ" altLang="cs-CZ" sz="1600" dirty="0">
              <a:solidFill>
                <a:schemeClr val="tx1">
                  <a:lumMod val="75000"/>
                  <a:lumOff val="25000"/>
                </a:schemeClr>
              </a:solidFill>
            </a:endParaRPr>
          </a:p>
          <a:p>
            <a:pPr eaLnBrk="1" fontAlgn="auto" hangingPunct="1">
              <a:lnSpc>
                <a:spcPct val="80000"/>
              </a:lnSpc>
              <a:spcAft>
                <a:spcPts val="0"/>
              </a:spcAft>
              <a:defRPr/>
            </a:pPr>
            <a:r>
              <a:rPr lang="cs-CZ" altLang="cs-CZ" sz="2400" dirty="0">
                <a:solidFill>
                  <a:schemeClr val="tx2">
                    <a:lumMod val="60000"/>
                    <a:lumOff val="40000"/>
                  </a:schemeClr>
                </a:solidFill>
              </a:rPr>
              <a:t>em</a:t>
            </a:r>
            <a:r>
              <a:rPr lang="cs-CZ" altLang="cs-CZ" sz="2400" dirty="0">
                <a:solidFill>
                  <a:schemeClr val="accent1"/>
                </a:solidFill>
              </a:rPr>
              <a:t>ocionální klima rodiny</a:t>
            </a:r>
            <a:r>
              <a:rPr lang="cs-CZ" altLang="cs-CZ" sz="2400" dirty="0">
                <a:solidFill>
                  <a:schemeClr val="tx1">
                    <a:lumMod val="75000"/>
                    <a:lumOff val="25000"/>
                  </a:schemeClr>
                </a:solidFill>
              </a:rPr>
              <a:t> a na něj navazující zvládání emocí v rodinných vztazích;</a:t>
            </a:r>
          </a:p>
          <a:p>
            <a:pPr eaLnBrk="1" fontAlgn="auto" hangingPunct="1">
              <a:lnSpc>
                <a:spcPct val="80000"/>
              </a:lnSpc>
              <a:spcAft>
                <a:spcPts val="0"/>
              </a:spcAft>
              <a:defRPr/>
            </a:pPr>
            <a:endParaRPr lang="cs-CZ" altLang="cs-CZ" sz="2400" dirty="0">
              <a:solidFill>
                <a:schemeClr val="tx1">
                  <a:lumMod val="75000"/>
                  <a:lumOff val="25000"/>
                </a:schemeClr>
              </a:solidFill>
            </a:endParaRPr>
          </a:p>
          <a:p>
            <a:pPr eaLnBrk="1" fontAlgn="auto" hangingPunct="1">
              <a:lnSpc>
                <a:spcPct val="80000"/>
              </a:lnSpc>
              <a:spcAft>
                <a:spcPts val="0"/>
              </a:spcAft>
              <a:defRPr/>
            </a:pPr>
            <a:r>
              <a:rPr lang="cs-CZ" altLang="cs-CZ" sz="2400" dirty="0">
                <a:solidFill>
                  <a:schemeClr val="accent1"/>
                </a:solidFill>
              </a:rPr>
              <a:t>povaha vztahů</a:t>
            </a:r>
            <a:r>
              <a:rPr lang="cs-CZ" altLang="cs-CZ" sz="2400" dirty="0">
                <a:solidFill>
                  <a:schemeClr val="tx1">
                    <a:lumMod val="75000"/>
                    <a:lumOff val="25000"/>
                  </a:schemeClr>
                </a:solidFill>
              </a:rPr>
              <a:t> mezi členy rodiny a jejich struktura;</a:t>
            </a:r>
          </a:p>
          <a:p>
            <a:pPr eaLnBrk="1" fontAlgn="auto" hangingPunct="1">
              <a:lnSpc>
                <a:spcPct val="80000"/>
              </a:lnSpc>
              <a:spcAft>
                <a:spcPts val="0"/>
              </a:spcAft>
              <a:defRPr/>
            </a:pPr>
            <a:endParaRPr lang="cs-CZ" altLang="cs-CZ" sz="2400" dirty="0">
              <a:solidFill>
                <a:schemeClr val="tx1">
                  <a:lumMod val="75000"/>
                  <a:lumOff val="25000"/>
                </a:schemeClr>
              </a:solidFill>
            </a:endParaRPr>
          </a:p>
          <a:p>
            <a:pPr eaLnBrk="1" fontAlgn="auto" hangingPunct="1">
              <a:lnSpc>
                <a:spcPct val="80000"/>
              </a:lnSpc>
              <a:spcAft>
                <a:spcPts val="0"/>
              </a:spcAft>
              <a:defRPr/>
            </a:pPr>
            <a:r>
              <a:rPr lang="cs-CZ" altLang="cs-CZ" sz="2400" dirty="0">
                <a:solidFill>
                  <a:schemeClr val="accent1"/>
                </a:solidFill>
              </a:rPr>
              <a:t>vazby rodiny</a:t>
            </a:r>
            <a:r>
              <a:rPr lang="cs-CZ" altLang="cs-CZ" sz="2400" dirty="0">
                <a:solidFill>
                  <a:schemeClr val="tx1">
                    <a:lumMod val="75000"/>
                    <a:lumOff val="25000"/>
                  </a:schemeClr>
                </a:solidFill>
              </a:rPr>
              <a:t> na další lidi (komunita, sousedé, širší rodina);</a:t>
            </a:r>
          </a:p>
          <a:p>
            <a:pPr marL="0" indent="0" eaLnBrk="1" fontAlgn="auto" hangingPunct="1">
              <a:lnSpc>
                <a:spcPct val="80000"/>
              </a:lnSpc>
              <a:spcAft>
                <a:spcPts val="0"/>
              </a:spcAft>
              <a:buNone/>
              <a:defRPr/>
            </a:pPr>
            <a:endParaRPr lang="cs-CZ" altLang="cs-CZ" sz="2400" dirty="0">
              <a:solidFill>
                <a:schemeClr val="tx1">
                  <a:lumMod val="75000"/>
                  <a:lumOff val="25000"/>
                </a:schemeClr>
              </a:solidFill>
            </a:endParaRPr>
          </a:p>
          <a:p>
            <a:pPr eaLnBrk="1" fontAlgn="auto" hangingPunct="1">
              <a:lnSpc>
                <a:spcPct val="80000"/>
              </a:lnSpc>
              <a:spcAft>
                <a:spcPts val="0"/>
              </a:spcAft>
              <a:defRPr/>
            </a:pPr>
            <a:r>
              <a:rPr lang="cs-CZ" altLang="cs-CZ" sz="2400" dirty="0">
                <a:solidFill>
                  <a:schemeClr val="tx2">
                    <a:lumMod val="60000"/>
                    <a:lumOff val="40000"/>
                  </a:schemeClr>
                </a:solidFill>
              </a:rPr>
              <a:t>vazba rodiny na různé organizace a instituce </a:t>
            </a:r>
            <a:r>
              <a:rPr lang="cs-CZ" altLang="cs-CZ" sz="2400" dirty="0">
                <a:solidFill>
                  <a:schemeClr val="tx1">
                    <a:lumMod val="75000"/>
                    <a:lumOff val="25000"/>
                  </a:schemeClr>
                </a:solidFill>
              </a:rPr>
              <a:t>(zde se může objevit (problém u Romů, kdy širší rodina znamená důslednou kontrolu, ale zároveň silnou ekonomickou zátěž);</a:t>
            </a:r>
          </a:p>
          <a:p>
            <a:pPr marL="0" indent="0" eaLnBrk="1" fontAlgn="auto" hangingPunct="1">
              <a:lnSpc>
                <a:spcPct val="80000"/>
              </a:lnSpc>
              <a:spcAft>
                <a:spcPts val="0"/>
              </a:spcAft>
              <a:buNone/>
              <a:defRPr/>
            </a:pPr>
            <a:endParaRPr lang="cs-CZ" altLang="cs-CZ" sz="2400" dirty="0">
              <a:solidFill>
                <a:schemeClr val="tx1">
                  <a:lumMod val="75000"/>
                  <a:lumOff val="25000"/>
                </a:schemeClr>
              </a:solidFill>
            </a:endParaRPr>
          </a:p>
          <a:p>
            <a:pPr eaLnBrk="1" fontAlgn="auto" hangingPunct="1">
              <a:lnSpc>
                <a:spcPct val="80000"/>
              </a:lnSpc>
              <a:spcAft>
                <a:spcPts val="0"/>
              </a:spcAft>
              <a:defRPr/>
            </a:pPr>
            <a:r>
              <a:rPr lang="cs-CZ" altLang="cs-CZ" sz="2400" dirty="0">
                <a:solidFill>
                  <a:schemeClr val="tx2">
                    <a:lumMod val="60000"/>
                    <a:lumOff val="40000"/>
                  </a:schemeClr>
                </a:solidFill>
              </a:rPr>
              <a:t>minulost rodiny </a:t>
            </a:r>
            <a:r>
              <a:rPr lang="cs-CZ" altLang="cs-CZ" sz="2400" dirty="0">
                <a:solidFill>
                  <a:schemeClr val="tx1">
                    <a:lumMod val="75000"/>
                    <a:lumOff val="25000"/>
                  </a:schemeClr>
                </a:solidFill>
              </a:rPr>
              <a:t>a nezvládnutá traumata z minulosti;</a:t>
            </a:r>
          </a:p>
          <a:p>
            <a:pPr eaLnBrk="1" fontAlgn="auto" hangingPunct="1">
              <a:lnSpc>
                <a:spcPct val="80000"/>
              </a:lnSpc>
              <a:spcAft>
                <a:spcPts val="0"/>
              </a:spcAft>
              <a:defRPr/>
            </a:pPr>
            <a:endParaRPr lang="cs-CZ" altLang="cs-CZ" sz="2400" dirty="0">
              <a:solidFill>
                <a:schemeClr val="tx1">
                  <a:lumMod val="75000"/>
                  <a:lumOff val="25000"/>
                </a:schemeClr>
              </a:solidFill>
            </a:endParaRPr>
          </a:p>
          <a:p>
            <a:pPr eaLnBrk="1" fontAlgn="auto" hangingPunct="1">
              <a:lnSpc>
                <a:spcPct val="80000"/>
              </a:lnSpc>
              <a:spcAft>
                <a:spcPts val="0"/>
              </a:spcAft>
              <a:defRPr/>
            </a:pPr>
            <a:r>
              <a:rPr lang="cs-CZ" altLang="cs-CZ" sz="2400" dirty="0">
                <a:solidFill>
                  <a:schemeClr val="accent1"/>
                </a:solidFill>
              </a:rPr>
              <a:t>budoucnost rodiny</a:t>
            </a:r>
            <a:r>
              <a:rPr lang="cs-CZ" altLang="cs-CZ" sz="2400" dirty="0">
                <a:solidFill>
                  <a:schemeClr val="tx1">
                    <a:lumMod val="75000"/>
                    <a:lumOff val="25000"/>
                  </a:schemeClr>
                </a:solidFill>
              </a:rPr>
              <a:t> (otázka reálných a nereálných představ a očekávání</a:t>
            </a:r>
          </a:p>
        </p:txBody>
      </p:sp>
    </p:spTree>
    <p:extLst>
      <p:ext uri="{BB962C8B-B14F-4D97-AF65-F5344CB8AC3E}">
        <p14:creationId xmlns:p14="http://schemas.microsoft.com/office/powerpoint/2010/main" val="12663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2"/>
            <a:ext cx="8229600" cy="634082"/>
          </a:xfrm>
        </p:spPr>
        <p:txBody>
          <a:bodyPr>
            <a:normAutofit fontScale="90000"/>
          </a:bodyPr>
          <a:lstStyle/>
          <a:p>
            <a:r>
              <a:rPr lang="cs-CZ" b="1" dirty="0">
                <a:solidFill>
                  <a:schemeClr val="accent1"/>
                </a:solidFill>
              </a:rPr>
              <a:t>Náhradní rodinná péče</a:t>
            </a:r>
          </a:p>
        </p:txBody>
      </p:sp>
      <p:sp>
        <p:nvSpPr>
          <p:cNvPr id="3" name="Zástupný symbol pro obsah 2"/>
          <p:cNvSpPr>
            <a:spLocks noGrp="1"/>
          </p:cNvSpPr>
          <p:nvPr>
            <p:ph idx="1"/>
          </p:nvPr>
        </p:nvSpPr>
        <p:spPr>
          <a:xfrm>
            <a:off x="179512" y="750714"/>
            <a:ext cx="8964488" cy="6107286"/>
          </a:xfrm>
        </p:spPr>
        <p:txBody>
          <a:bodyPr>
            <a:normAutofit fontScale="62500" lnSpcReduction="20000"/>
          </a:bodyPr>
          <a:lstStyle/>
          <a:p>
            <a:pPr marL="0" indent="0">
              <a:buNone/>
            </a:pPr>
            <a:r>
              <a:rPr lang="cs-CZ" dirty="0">
                <a:solidFill>
                  <a:schemeClr val="accent1"/>
                </a:solidFill>
              </a:rPr>
              <a:t> Typy: </a:t>
            </a:r>
          </a:p>
          <a:p>
            <a:r>
              <a:rPr lang="cs-CZ" dirty="0">
                <a:solidFill>
                  <a:schemeClr val="accent1"/>
                </a:solidFill>
              </a:rPr>
              <a:t>ústavní </a:t>
            </a:r>
            <a:r>
              <a:rPr lang="cs-CZ" dirty="0"/>
              <a:t>(dětské domovy a kojenecké ústavy), </a:t>
            </a:r>
          </a:p>
          <a:p>
            <a:r>
              <a:rPr lang="cs-CZ" dirty="0">
                <a:solidFill>
                  <a:schemeClr val="accent1"/>
                </a:solidFill>
              </a:rPr>
              <a:t>rodinná</a:t>
            </a:r>
            <a:r>
              <a:rPr lang="cs-CZ" dirty="0"/>
              <a:t> (osvojení, pěstounská péče, poručnictví a opatrovnictví).   Náhradní rodinná péče usiluje o to, aby dítě bylo vychováváno v prostředí co nejvíce podobnému běžné rodině:</a:t>
            </a:r>
          </a:p>
          <a:p>
            <a:pPr lvl="1"/>
            <a:r>
              <a:rPr lang="cs-CZ" b="1" u="sng" dirty="0"/>
              <a:t>Osvojení </a:t>
            </a:r>
            <a:r>
              <a:rPr lang="cs-CZ" dirty="0"/>
              <a:t>- Osvojitel přijme dítě za své a tím zanikají vztahy a povinnosti k původní rodině dítěte. Osvojitel je způsobilý k právním úkonům. Osvojit si lze jen nezletilé dítě, kterému je však více jak 1 rok.</a:t>
            </a:r>
          </a:p>
          <a:p>
            <a:pPr lvl="1"/>
            <a:endParaRPr lang="cs-CZ" dirty="0"/>
          </a:p>
          <a:p>
            <a:pPr lvl="1"/>
            <a:r>
              <a:rPr lang="cs-CZ" b="1" u="sng" dirty="0"/>
              <a:t>Pěstounská péče </a:t>
            </a:r>
            <a:r>
              <a:rPr lang="cs-CZ" dirty="0"/>
              <a:t>- Stát zajišťuje hmotné zabezpečení dítěte a přiměřenou odměnu pro pěstouny. Vzniká rozhodnutím soudu a zaniká zletilostí nebo také rozhodnutím soudu. Dítě může být v kontaktu se svou původní rodinou.</a:t>
            </a:r>
          </a:p>
          <a:p>
            <a:pPr lvl="1"/>
            <a:endParaRPr lang="cs-CZ" u="sng" dirty="0"/>
          </a:p>
          <a:p>
            <a:pPr lvl="1"/>
            <a:r>
              <a:rPr lang="cs-CZ" b="1" u="sng" dirty="0"/>
              <a:t>Poručnictví </a:t>
            </a:r>
            <a:r>
              <a:rPr lang="cs-CZ" dirty="0"/>
              <a:t>- </a:t>
            </a:r>
            <a:r>
              <a:rPr lang="cs-CZ" b="1" dirty="0"/>
              <a:t>stanovuje soud pokud rodiče dítěte zemřou nebo jsou zbaveni rodičovské zodpovědnosti.</a:t>
            </a:r>
            <a:r>
              <a:rPr lang="cs-CZ" dirty="0"/>
              <a:t> Obvykle je jím ustanovena osoba určená rodiči pokud to neodporuje zájmům dítěte, </a:t>
            </a:r>
            <a:r>
              <a:rPr lang="cs-CZ" b="1" dirty="0"/>
              <a:t>zpravidla se jedná o příbuzné nebo osobu blízkou</a:t>
            </a:r>
            <a:r>
              <a:rPr lang="cs-CZ" dirty="0"/>
              <a:t>. Pokud se nenajde vhodná fyzická osoba je poručníkem ustanoven OSPOD. </a:t>
            </a:r>
            <a:r>
              <a:rPr lang="cs-CZ" b="1" dirty="0"/>
              <a:t>Poručník je zákonným zástupcem dítěte spravujícím jeho majetek, ale při závažných rozhodnutích je povinen se poradit se soudem</a:t>
            </a:r>
            <a:r>
              <a:rPr lang="cs-CZ" dirty="0"/>
              <a:t>. Poručník </a:t>
            </a:r>
            <a:r>
              <a:rPr lang="cs-CZ" b="1" dirty="0"/>
              <a:t>nemá k dítěti vyživovací povinnost </a:t>
            </a:r>
            <a:r>
              <a:rPr lang="cs-CZ" dirty="0"/>
              <a:t>a pokud je správa majetku dítěte spojena se značnou námahou má právo na odměnu. Zaniká dosažením plnoletosti dítěte nebo rozhodnutím soudu.</a:t>
            </a:r>
          </a:p>
          <a:p>
            <a:pPr marL="457200" lvl="1" indent="0">
              <a:buNone/>
            </a:pPr>
            <a:endParaRPr lang="cs-CZ" dirty="0"/>
          </a:p>
          <a:p>
            <a:pPr lvl="1"/>
            <a:r>
              <a:rPr lang="cs-CZ" b="1" u="sng" dirty="0"/>
              <a:t>Opatrovnictví</a:t>
            </a:r>
            <a:r>
              <a:rPr lang="cs-CZ" b="1" dirty="0"/>
              <a:t> - určuje soud, který vydá ustanovení co smí a co nesmí opatrovník dělat. </a:t>
            </a:r>
            <a:r>
              <a:rPr lang="cs-CZ" dirty="0"/>
              <a:t> Zabývá se například zprávou majetku během řízení o osvojení. </a:t>
            </a:r>
          </a:p>
        </p:txBody>
      </p:sp>
    </p:spTree>
    <p:extLst>
      <p:ext uri="{BB962C8B-B14F-4D97-AF65-F5344CB8AC3E}">
        <p14:creationId xmlns:p14="http://schemas.microsoft.com/office/powerpoint/2010/main" val="1101971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5576" y="0"/>
            <a:ext cx="6589712" cy="692696"/>
          </a:xfrm>
        </p:spPr>
        <p:txBody>
          <a:bodyPr rtlCol="0">
            <a:normAutofit fontScale="90000"/>
          </a:bodyPr>
          <a:lstStyle/>
          <a:p>
            <a:pPr eaLnBrk="1" fontAlgn="auto" hangingPunct="1">
              <a:spcAft>
                <a:spcPts val="0"/>
              </a:spcAft>
              <a:defRPr/>
            </a:pPr>
            <a:r>
              <a:rPr lang="cs-CZ" altLang="cs-CZ" sz="4000" b="1" dirty="0">
                <a:solidFill>
                  <a:schemeClr val="accent1"/>
                </a:solidFill>
              </a:rPr>
              <a:t>Dotazník funkčnosti rodiny</a:t>
            </a:r>
          </a:p>
        </p:txBody>
      </p:sp>
      <p:sp>
        <p:nvSpPr>
          <p:cNvPr id="17411" name="Rectangle 3"/>
          <p:cNvSpPr>
            <a:spLocks noGrp="1" noChangeArrowheads="1"/>
          </p:cNvSpPr>
          <p:nvPr>
            <p:ph idx="1"/>
          </p:nvPr>
        </p:nvSpPr>
        <p:spPr>
          <a:xfrm>
            <a:off x="467544" y="1052736"/>
            <a:ext cx="8352928" cy="5688632"/>
          </a:xfrm>
        </p:spPr>
        <p:txBody>
          <a:bodyPr rtlCol="0">
            <a:normAutofit fontScale="47500" lnSpcReduction="20000"/>
          </a:bodyPr>
          <a:lstStyle/>
          <a:p>
            <a:pPr eaLnBrk="1" fontAlgn="auto" hangingPunct="1">
              <a:lnSpc>
                <a:spcPct val="80000"/>
              </a:lnSpc>
              <a:spcAft>
                <a:spcPts val="0"/>
              </a:spcAft>
              <a:buFontTx/>
              <a:buNone/>
              <a:defRPr/>
            </a:pPr>
            <a:r>
              <a:rPr lang="cs-CZ" altLang="cs-CZ" dirty="0">
                <a:solidFill>
                  <a:schemeClr val="tx1">
                    <a:lumMod val="75000"/>
                    <a:lumOff val="25000"/>
                  </a:schemeClr>
                </a:solidFill>
              </a:rPr>
              <a:t> </a:t>
            </a:r>
            <a:r>
              <a:rPr lang="cs-CZ" altLang="cs-CZ" sz="4000" dirty="0">
                <a:solidFill>
                  <a:schemeClr val="tx1">
                    <a:lumMod val="75000"/>
                    <a:lumOff val="25000"/>
                  </a:schemeClr>
                </a:solidFill>
              </a:rPr>
              <a:t>kritéria: </a:t>
            </a:r>
          </a:p>
          <a:p>
            <a:pPr>
              <a:lnSpc>
                <a:spcPct val="120000"/>
              </a:lnSpc>
              <a:defRPr/>
            </a:pPr>
            <a:r>
              <a:rPr lang="cs-CZ" altLang="cs-CZ" sz="4000" dirty="0">
                <a:solidFill>
                  <a:schemeClr val="accent1"/>
                </a:solidFill>
              </a:rPr>
              <a:t>složení rodiny</a:t>
            </a:r>
            <a:r>
              <a:rPr lang="cs-CZ" altLang="cs-CZ" sz="4000" dirty="0">
                <a:solidFill>
                  <a:schemeClr val="tx1">
                    <a:lumMod val="75000"/>
                    <a:lumOff val="25000"/>
                  </a:schemeClr>
                </a:solidFill>
              </a:rPr>
              <a:t> - úplná, neúplná, doplněná nevlastním rodičem, "</a:t>
            </a:r>
            <a:r>
              <a:rPr lang="cs-CZ" altLang="cs-CZ" sz="4000" dirty="0" err="1">
                <a:solidFill>
                  <a:schemeClr val="tx1">
                    <a:lumMod val="75000"/>
                    <a:lumOff val="25000"/>
                  </a:schemeClr>
                </a:solidFill>
              </a:rPr>
              <a:t>družská</a:t>
            </a:r>
            <a:r>
              <a:rPr lang="cs-CZ" altLang="cs-CZ" sz="4000" dirty="0">
                <a:solidFill>
                  <a:schemeClr val="tx1">
                    <a:lumMod val="75000"/>
                    <a:lumOff val="25000"/>
                  </a:schemeClr>
                </a:solidFill>
              </a:rPr>
              <a:t>" a náhradní; </a:t>
            </a:r>
          </a:p>
          <a:p>
            <a:pPr>
              <a:lnSpc>
                <a:spcPct val="120000"/>
              </a:lnSpc>
              <a:defRPr/>
            </a:pPr>
            <a:r>
              <a:rPr lang="cs-CZ" altLang="cs-CZ" sz="4000" dirty="0">
                <a:solidFill>
                  <a:schemeClr val="accent1"/>
                </a:solidFill>
              </a:rPr>
              <a:t>stabilita rodiny</a:t>
            </a:r>
            <a:r>
              <a:rPr lang="cs-CZ" altLang="cs-CZ" sz="4000" dirty="0">
                <a:solidFill>
                  <a:schemeClr val="tx1">
                    <a:lumMod val="75000"/>
                    <a:lumOff val="25000"/>
                  </a:schemeClr>
                </a:solidFill>
              </a:rPr>
              <a:t> - pevná, narušená, rozvrácená; </a:t>
            </a:r>
          </a:p>
          <a:p>
            <a:pPr>
              <a:lnSpc>
                <a:spcPct val="120000"/>
              </a:lnSpc>
              <a:defRPr/>
            </a:pPr>
            <a:r>
              <a:rPr lang="cs-CZ" altLang="cs-CZ" sz="4000" dirty="0">
                <a:solidFill>
                  <a:schemeClr val="accent1"/>
                </a:solidFill>
              </a:rPr>
              <a:t>sociálně-ekonomická situace</a:t>
            </a:r>
            <a:r>
              <a:rPr lang="cs-CZ" altLang="cs-CZ" sz="4000" dirty="0">
                <a:solidFill>
                  <a:schemeClr val="tx1">
                    <a:lumMod val="75000"/>
                    <a:lumOff val="25000"/>
                  </a:schemeClr>
                </a:solidFill>
              </a:rPr>
              <a:t> - velmi dobrá, dobrá, uspokojivá, špatná, velmi špatná; hodnotí se podle věku rodičů, vzdělání, typu zaměstnání, rodinného stavu, čistého příjmu na hlavu, kategorie bytu, počtu osob na obytnou místnost, vybavení bytu; </a:t>
            </a:r>
          </a:p>
          <a:p>
            <a:pPr>
              <a:lnSpc>
                <a:spcPct val="120000"/>
              </a:lnSpc>
              <a:defRPr/>
            </a:pPr>
            <a:r>
              <a:rPr lang="cs-CZ" altLang="cs-CZ" sz="4000" dirty="0">
                <a:solidFill>
                  <a:schemeClr val="accent1"/>
                </a:solidFill>
              </a:rPr>
              <a:t>osobnost rodičů</a:t>
            </a:r>
            <a:r>
              <a:rPr lang="cs-CZ" altLang="cs-CZ" sz="4000" dirty="0">
                <a:solidFill>
                  <a:schemeClr val="tx1">
                    <a:lumMod val="75000"/>
                    <a:lumOff val="25000"/>
                  </a:schemeClr>
                </a:solidFill>
              </a:rPr>
              <a:t> - vyrovnaná s dobrou společenskou adaptací, nevyrovnaná s problémy, patologická; </a:t>
            </a:r>
          </a:p>
          <a:p>
            <a:pPr>
              <a:lnSpc>
                <a:spcPct val="120000"/>
              </a:lnSpc>
              <a:defRPr/>
            </a:pPr>
            <a:r>
              <a:rPr lang="cs-CZ" altLang="cs-CZ" sz="4000" dirty="0">
                <a:solidFill>
                  <a:schemeClr val="accent1"/>
                </a:solidFill>
              </a:rPr>
              <a:t>sourozenci </a:t>
            </a:r>
            <a:r>
              <a:rPr lang="cs-CZ" altLang="cs-CZ" sz="4000" dirty="0">
                <a:solidFill>
                  <a:schemeClr val="tx1">
                    <a:lumMod val="75000"/>
                    <a:lumOff val="25000"/>
                  </a:schemeClr>
                </a:solidFill>
              </a:rPr>
              <a:t>- dítě má alespoň jednoho sourozence, dítě je jedináček, sourozenci jsou postižení nebo žijí mimo rodinu; </a:t>
            </a:r>
          </a:p>
          <a:p>
            <a:pPr>
              <a:lnSpc>
                <a:spcPct val="120000"/>
              </a:lnSpc>
              <a:defRPr/>
            </a:pPr>
            <a:r>
              <a:rPr lang="cs-CZ" altLang="cs-CZ" sz="4000" dirty="0">
                <a:solidFill>
                  <a:schemeClr val="accent1"/>
                </a:solidFill>
              </a:rPr>
              <a:t>stav a vývoj dítěte</a:t>
            </a:r>
            <a:r>
              <a:rPr lang="cs-CZ" altLang="cs-CZ" sz="4000" dirty="0">
                <a:solidFill>
                  <a:schemeClr val="tx1">
                    <a:lumMod val="75000"/>
                    <a:lumOff val="25000"/>
                  </a:schemeClr>
                </a:solidFill>
              </a:rPr>
              <a:t> - odpovídá normě, vážněji narušený, těžce narušený; </a:t>
            </a:r>
          </a:p>
          <a:p>
            <a:pPr>
              <a:lnSpc>
                <a:spcPct val="120000"/>
              </a:lnSpc>
              <a:defRPr/>
            </a:pPr>
            <a:r>
              <a:rPr lang="cs-CZ" altLang="cs-CZ" sz="4000" dirty="0">
                <a:solidFill>
                  <a:schemeClr val="accent1"/>
                </a:solidFill>
              </a:rPr>
              <a:t>zájem rodičů o dítě</a:t>
            </a:r>
            <a:r>
              <a:rPr lang="cs-CZ" altLang="cs-CZ" sz="4000" dirty="0">
                <a:solidFill>
                  <a:schemeClr val="tx1">
                    <a:lumMod val="75000"/>
                    <a:lumOff val="25000"/>
                  </a:schemeClr>
                </a:solidFill>
              </a:rPr>
              <a:t> - opravdový, formální, nedostatečný, nezájem či nenávistný vztah; </a:t>
            </a:r>
          </a:p>
          <a:p>
            <a:pPr>
              <a:lnSpc>
                <a:spcPct val="120000"/>
              </a:lnSpc>
              <a:defRPr/>
            </a:pPr>
            <a:r>
              <a:rPr lang="cs-CZ" altLang="cs-CZ" sz="4000" dirty="0">
                <a:solidFill>
                  <a:schemeClr val="accent1"/>
                </a:solidFill>
              </a:rPr>
              <a:t>péče rodičů o dítě</a:t>
            </a:r>
            <a:r>
              <a:rPr lang="cs-CZ" altLang="cs-CZ" sz="4000" dirty="0">
                <a:solidFill>
                  <a:schemeClr val="tx1">
                    <a:lumMod val="75000"/>
                    <a:lumOff val="25000"/>
                  </a:schemeClr>
                </a:solidFill>
              </a:rPr>
              <a:t> - velmi dobrá, uspokojivá, dostatečná, </a:t>
            </a:r>
            <a:r>
              <a:rPr lang="cs-CZ" altLang="cs-CZ" sz="4000" dirty="0" err="1">
                <a:solidFill>
                  <a:schemeClr val="tx1">
                    <a:lumMod val="75000"/>
                    <a:lumOff val="25000"/>
                  </a:schemeClr>
                </a:solidFill>
              </a:rPr>
              <a:t>špatná,nedostatečná</a:t>
            </a:r>
            <a:r>
              <a:rPr lang="cs-CZ" altLang="cs-CZ" sz="4000" dirty="0">
                <a:solidFill>
                  <a:schemeClr val="tx1">
                    <a:lumMod val="75000"/>
                    <a:lumOff val="25000"/>
                  </a:schemeClr>
                </a:solidFill>
              </a:rPr>
              <a:t> či traumatizující. </a:t>
            </a:r>
          </a:p>
          <a:p>
            <a:pPr eaLnBrk="1" fontAlgn="auto" hangingPunct="1">
              <a:lnSpc>
                <a:spcPct val="120000"/>
              </a:lnSpc>
              <a:spcAft>
                <a:spcPts val="0"/>
              </a:spcAft>
              <a:buFont typeface="Wingdings 3" charset="2"/>
              <a:buChar char=""/>
              <a:defRPr/>
            </a:pPr>
            <a:endParaRPr lang="cs-CZ" altLang="cs-CZ" dirty="0">
              <a:solidFill>
                <a:schemeClr val="tx1">
                  <a:lumMod val="75000"/>
                  <a:lumOff val="25000"/>
                </a:schemeClr>
              </a:solidFill>
            </a:endParaRPr>
          </a:p>
        </p:txBody>
      </p:sp>
    </p:spTree>
    <p:extLst>
      <p:ext uri="{BB962C8B-B14F-4D97-AF65-F5344CB8AC3E}">
        <p14:creationId xmlns:p14="http://schemas.microsoft.com/office/powerpoint/2010/main" val="45435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3568" y="548680"/>
            <a:ext cx="7850832" cy="1296144"/>
          </a:xfrm>
        </p:spPr>
        <p:txBody>
          <a:bodyPr rtlCol="0">
            <a:normAutofit/>
          </a:bodyPr>
          <a:lstStyle/>
          <a:p>
            <a:pPr eaLnBrk="1" fontAlgn="auto" hangingPunct="1">
              <a:spcAft>
                <a:spcPts val="0"/>
              </a:spcAft>
              <a:defRPr/>
            </a:pPr>
            <a:r>
              <a:rPr lang="cs-CZ" altLang="cs-CZ" sz="4000" dirty="0">
                <a:solidFill>
                  <a:schemeClr val="accent1"/>
                </a:solidFill>
              </a:rPr>
              <a:t>Základní kompetence rodiny patří</a:t>
            </a:r>
          </a:p>
        </p:txBody>
      </p:sp>
      <p:sp>
        <p:nvSpPr>
          <p:cNvPr id="20483" name="Rectangle 3"/>
          <p:cNvSpPr>
            <a:spLocks noGrp="1" noChangeArrowheads="1"/>
          </p:cNvSpPr>
          <p:nvPr>
            <p:ph idx="1"/>
          </p:nvPr>
        </p:nvSpPr>
        <p:spPr>
          <a:xfrm>
            <a:off x="539552" y="2133600"/>
            <a:ext cx="7994848" cy="3778250"/>
          </a:xfrm>
        </p:spPr>
        <p:txBody>
          <a:bodyPr/>
          <a:lstStyle/>
          <a:p>
            <a:pPr eaLnBrk="1" hangingPunct="1"/>
            <a:r>
              <a:rPr lang="cs-CZ" altLang="cs-CZ" dirty="0"/>
              <a:t>zajištění stabilního příjmu,</a:t>
            </a:r>
          </a:p>
          <a:p>
            <a:pPr eaLnBrk="1" hangingPunct="1"/>
            <a:r>
              <a:rPr lang="cs-CZ" altLang="cs-CZ" dirty="0"/>
              <a:t>hospodaření s příjmy,</a:t>
            </a:r>
          </a:p>
          <a:p>
            <a:pPr eaLnBrk="1" hangingPunct="1"/>
            <a:r>
              <a:rPr lang="cs-CZ" altLang="cs-CZ" dirty="0"/>
              <a:t>bydlení,</a:t>
            </a:r>
          </a:p>
          <a:p>
            <a:pPr eaLnBrk="1" hangingPunct="1"/>
            <a:r>
              <a:rPr lang="cs-CZ" altLang="cs-CZ" dirty="0"/>
              <a:t>udržování domácnosti, které odpovídá potřebám členů rodiny.</a:t>
            </a:r>
          </a:p>
        </p:txBody>
      </p:sp>
    </p:spTree>
    <p:extLst>
      <p:ext uri="{BB962C8B-B14F-4D97-AF65-F5344CB8AC3E}">
        <p14:creationId xmlns:p14="http://schemas.microsoft.com/office/powerpoint/2010/main" val="1050980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03548" y="-12528"/>
            <a:ext cx="8136904" cy="1281112"/>
          </a:xfrm>
        </p:spPr>
        <p:txBody>
          <a:bodyPr>
            <a:noAutofit/>
          </a:bodyPr>
          <a:lstStyle/>
          <a:p>
            <a:pPr eaLnBrk="1" hangingPunct="1"/>
            <a:r>
              <a:rPr lang="cs-CZ" altLang="cs-CZ" sz="2800" dirty="0">
                <a:solidFill>
                  <a:schemeClr val="accent1"/>
                </a:solidFill>
              </a:rPr>
              <a:t>Hodnotící dotazník  programu </a:t>
            </a:r>
            <a:r>
              <a:rPr lang="cs-CZ" altLang="cs-CZ" sz="2800" dirty="0" err="1">
                <a:solidFill>
                  <a:schemeClr val="accent1"/>
                </a:solidFill>
              </a:rPr>
              <a:t>Health</a:t>
            </a:r>
            <a:br>
              <a:rPr lang="cs-CZ" altLang="cs-CZ" sz="2800" dirty="0">
                <a:solidFill>
                  <a:schemeClr val="accent1"/>
                </a:solidFill>
              </a:rPr>
            </a:br>
            <a:r>
              <a:rPr lang="cs-CZ" altLang="cs-CZ" sz="2800" dirty="0" err="1">
                <a:solidFill>
                  <a:schemeClr val="accent1"/>
                </a:solidFill>
              </a:rPr>
              <a:t>Families</a:t>
            </a:r>
            <a:r>
              <a:rPr lang="cs-CZ" altLang="cs-CZ" sz="2800" dirty="0">
                <a:solidFill>
                  <a:schemeClr val="accent1"/>
                </a:solidFill>
              </a:rPr>
              <a:t> – raně intervenční program </a:t>
            </a:r>
            <a:r>
              <a:rPr lang="cs-CZ" altLang="cs-CZ" sz="2800" b="1" dirty="0">
                <a:solidFill>
                  <a:schemeClr val="accent1"/>
                </a:solidFill>
              </a:rPr>
              <a:t>„Zdravé rodiny“</a:t>
            </a:r>
          </a:p>
        </p:txBody>
      </p:sp>
      <p:sp>
        <p:nvSpPr>
          <p:cNvPr id="14339" name="Rectangle 3"/>
          <p:cNvSpPr>
            <a:spLocks noGrp="1" noChangeArrowheads="1"/>
          </p:cNvSpPr>
          <p:nvPr>
            <p:ph idx="1"/>
          </p:nvPr>
        </p:nvSpPr>
        <p:spPr>
          <a:xfrm>
            <a:off x="179512" y="1340768"/>
            <a:ext cx="8964488" cy="5517232"/>
          </a:xfrm>
        </p:spPr>
        <p:txBody>
          <a:bodyPr rtlCol="0">
            <a:normAutofit/>
          </a:bodyPr>
          <a:lstStyle/>
          <a:p>
            <a:pPr marL="608013" eaLnBrk="1" fontAlgn="auto" hangingPunct="1">
              <a:spcAft>
                <a:spcPts val="0"/>
              </a:spcAft>
              <a:buFont typeface="+mj-lt"/>
              <a:buAutoNum type="arabicPeriod"/>
              <a:defRPr/>
            </a:pPr>
            <a:r>
              <a:rPr lang="cs-CZ" altLang="cs-CZ" sz="1800" dirty="0">
                <a:solidFill>
                  <a:schemeClr val="tx1">
                    <a:lumMod val="75000"/>
                    <a:lumOff val="25000"/>
                  </a:schemeClr>
                </a:solidFill>
              </a:rPr>
              <a:t>Rodič byl v dětství často bit nebo byl obětí násilí ze strany rodičů.</a:t>
            </a:r>
          </a:p>
          <a:p>
            <a:pPr marL="608013" eaLnBrk="1" fontAlgn="auto" hangingPunct="1">
              <a:spcAft>
                <a:spcPts val="0"/>
              </a:spcAft>
              <a:buFont typeface="+mj-lt"/>
              <a:buAutoNum type="arabicPeriod"/>
              <a:defRPr/>
            </a:pPr>
            <a:r>
              <a:rPr lang="cs-CZ" altLang="cs-CZ" sz="1800" dirty="0">
                <a:solidFill>
                  <a:schemeClr val="tx1">
                    <a:lumMod val="75000"/>
                    <a:lumOff val="25000"/>
                  </a:schemeClr>
                </a:solidFill>
              </a:rPr>
              <a:t>Rodič byl trestně stíhán, je nebo byl duševně nemocný, měl problémy se závislostmi na drogách nebo jiných návykových látkách.</a:t>
            </a:r>
          </a:p>
          <a:p>
            <a:pPr marL="608013" eaLnBrk="1" fontAlgn="auto" hangingPunct="1">
              <a:spcAft>
                <a:spcPts val="0"/>
              </a:spcAft>
              <a:buFont typeface="+mj-lt"/>
              <a:buAutoNum type="arabicPeriod"/>
              <a:defRPr/>
            </a:pPr>
            <a:r>
              <a:rPr lang="cs-CZ" altLang="cs-CZ" sz="1800" dirty="0">
                <a:solidFill>
                  <a:schemeClr val="tx1">
                    <a:lumMod val="75000"/>
                    <a:lumOff val="25000"/>
                  </a:schemeClr>
                </a:solidFill>
              </a:rPr>
              <a:t>Rodič byl v minulosti podezřelý z týrání dítěte.</a:t>
            </a:r>
          </a:p>
          <a:p>
            <a:pPr marL="608013" eaLnBrk="1" fontAlgn="auto" hangingPunct="1">
              <a:spcAft>
                <a:spcPts val="0"/>
              </a:spcAft>
              <a:buFont typeface="+mj-lt"/>
              <a:buAutoNum type="arabicPeriod"/>
              <a:defRPr/>
            </a:pPr>
            <a:r>
              <a:rPr lang="cs-CZ" altLang="cs-CZ" sz="1800" dirty="0">
                <a:solidFill>
                  <a:schemeClr val="tx1">
                    <a:lumMod val="75000"/>
                    <a:lumOff val="25000"/>
                  </a:schemeClr>
                </a:solidFill>
              </a:rPr>
              <a:t>Rodič má nízké sebehodnocení, je sociálně izolovaný, trpí depresemi. Má nízkou schopnost řešit vypjaté a jinak problémové situace.</a:t>
            </a:r>
          </a:p>
          <a:p>
            <a:pPr marL="608013" eaLnBrk="1" fontAlgn="auto" hangingPunct="1">
              <a:spcAft>
                <a:spcPts val="0"/>
              </a:spcAft>
              <a:buFont typeface="+mj-lt"/>
              <a:buAutoNum type="arabicPeriod"/>
              <a:defRPr/>
            </a:pPr>
            <a:r>
              <a:rPr lang="cs-CZ" altLang="cs-CZ" sz="1800" dirty="0">
                <a:solidFill>
                  <a:schemeClr val="tx1">
                    <a:lumMod val="75000"/>
                    <a:lumOff val="25000"/>
                  </a:schemeClr>
                </a:solidFill>
              </a:rPr>
              <a:t>Rodič prožívá/prožil četné krize nebo stresové situace (například „chaotický“ způsob života, problematické partnerské vztahy, časté střídání partnerů, neschopnost si delší dobu udržet zaměstnání, dlouhodobá nezaměstnanost spojená se špatnou socioekonomickou situací, časté stěhování, nevyhovující podmínky bydlení).</a:t>
            </a:r>
          </a:p>
          <a:p>
            <a:pPr marL="608013" eaLnBrk="1" fontAlgn="auto" hangingPunct="1">
              <a:spcAft>
                <a:spcPts val="0"/>
              </a:spcAft>
              <a:buFont typeface="+mj-lt"/>
              <a:buAutoNum type="arabicPeriod"/>
              <a:defRPr/>
            </a:pPr>
            <a:r>
              <a:rPr lang="cs-CZ" altLang="cs-CZ" sz="1800" dirty="0">
                <a:solidFill>
                  <a:schemeClr val="tx1">
                    <a:lumMod val="75000"/>
                    <a:lumOff val="25000"/>
                  </a:schemeClr>
                </a:solidFill>
              </a:rPr>
              <a:t>Rodič má rigidní a nerealistické nároky na chování dítěte.</a:t>
            </a:r>
          </a:p>
          <a:p>
            <a:pPr marL="608013" eaLnBrk="1" fontAlgn="auto" hangingPunct="1">
              <a:spcAft>
                <a:spcPts val="0"/>
              </a:spcAft>
              <a:buFont typeface="+mj-lt"/>
              <a:buAutoNum type="arabicPeriod"/>
              <a:defRPr/>
            </a:pPr>
            <a:r>
              <a:rPr lang="cs-CZ" altLang="cs-CZ" sz="1800" dirty="0">
                <a:solidFill>
                  <a:schemeClr val="tx1">
                    <a:lumMod val="75000"/>
                    <a:lumOff val="25000"/>
                  </a:schemeClr>
                </a:solidFill>
              </a:rPr>
              <a:t>Rodič dítě tvrdě trestá.</a:t>
            </a:r>
          </a:p>
          <a:p>
            <a:pPr marL="608013" eaLnBrk="1" fontAlgn="auto" hangingPunct="1">
              <a:spcAft>
                <a:spcPts val="0"/>
              </a:spcAft>
              <a:buFont typeface="+mj-lt"/>
              <a:buAutoNum type="arabicPeriod"/>
              <a:defRPr/>
            </a:pPr>
            <a:r>
              <a:rPr lang="cs-CZ" altLang="cs-CZ" sz="1800" dirty="0">
                <a:solidFill>
                  <a:schemeClr val="tx1">
                    <a:lumMod val="75000"/>
                    <a:lumOff val="25000"/>
                  </a:schemeClr>
                </a:solidFill>
              </a:rPr>
              <a:t>Rodič vnímá chování dítěte jako problém, provokaci, chování dítěte ho obtěžuje.</a:t>
            </a:r>
          </a:p>
          <a:p>
            <a:pPr marL="608013" eaLnBrk="1" fontAlgn="auto" hangingPunct="1">
              <a:spcAft>
                <a:spcPts val="0"/>
              </a:spcAft>
              <a:buFont typeface="+mj-lt"/>
              <a:buAutoNum type="arabicPeriod"/>
              <a:defRPr/>
            </a:pPr>
            <a:r>
              <a:rPr lang="cs-CZ" altLang="cs-CZ" sz="1800" dirty="0">
                <a:solidFill>
                  <a:schemeClr val="tx1">
                    <a:lumMod val="75000"/>
                    <a:lumOff val="25000"/>
                  </a:schemeClr>
                </a:solidFill>
              </a:rPr>
              <a:t>Dítě je nechtěné, je překážkou vedení způsobu života, kterým by rodič chtěl žít, má zdravotní problémy, je handicapované</a:t>
            </a:r>
          </a:p>
        </p:txBody>
      </p:sp>
    </p:spTree>
    <p:extLst>
      <p:ext uri="{BB962C8B-B14F-4D97-AF65-F5344CB8AC3E}">
        <p14:creationId xmlns:p14="http://schemas.microsoft.com/office/powerpoint/2010/main" val="1402631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457200" y="188640"/>
            <a:ext cx="8229600" cy="5941721"/>
          </a:xfrm>
          <a:prstGeom prst="rect">
            <a:avLst/>
          </a:prstGeom>
        </p:spPr>
      </p:pic>
      <p:sp>
        <p:nvSpPr>
          <p:cNvPr id="3" name="TextovéPole 2">
            <a:extLst>
              <a:ext uri="{FF2B5EF4-FFF2-40B4-BE49-F238E27FC236}">
                <a16:creationId xmlns:a16="http://schemas.microsoft.com/office/drawing/2014/main" id="{9BADCF04-C1FF-46EF-AAE2-32587F805D05}"/>
              </a:ext>
            </a:extLst>
          </p:cNvPr>
          <p:cNvSpPr txBox="1"/>
          <p:nvPr/>
        </p:nvSpPr>
        <p:spPr>
          <a:xfrm>
            <a:off x="5724128" y="6237312"/>
            <a:ext cx="2736304" cy="461665"/>
          </a:xfrm>
          <a:prstGeom prst="rect">
            <a:avLst/>
          </a:prstGeom>
          <a:noFill/>
        </p:spPr>
        <p:txBody>
          <a:bodyPr wrap="square" rtlCol="0">
            <a:spAutoFit/>
          </a:bodyPr>
          <a:lstStyle/>
          <a:p>
            <a:r>
              <a:rPr lang="cs-CZ" sz="2400" dirty="0"/>
              <a:t>Děkuji pozornost…..</a:t>
            </a:r>
          </a:p>
        </p:txBody>
      </p:sp>
    </p:spTree>
    <p:extLst>
      <p:ext uri="{BB962C8B-B14F-4D97-AF65-F5344CB8AC3E}">
        <p14:creationId xmlns:p14="http://schemas.microsoft.com/office/powerpoint/2010/main" val="10037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8080" y="764704"/>
            <a:ext cx="8136904" cy="1281112"/>
          </a:xfrm>
        </p:spPr>
        <p:txBody>
          <a:bodyPr rtlCol="0">
            <a:noAutofit/>
          </a:bodyPr>
          <a:lstStyle/>
          <a:p>
            <a:pPr eaLnBrk="1" fontAlgn="auto" hangingPunct="1">
              <a:spcAft>
                <a:spcPts val="0"/>
              </a:spcAft>
              <a:defRPr/>
            </a:pPr>
            <a:r>
              <a:rPr lang="cs-CZ" altLang="cs-CZ" sz="4000" dirty="0">
                <a:solidFill>
                  <a:schemeClr val="accent1"/>
                </a:solidFill>
              </a:rPr>
              <a:t>Další významné kompetence členů rodiny patří</a:t>
            </a:r>
            <a:r>
              <a:rPr lang="cs-CZ" altLang="cs-CZ" sz="3200" dirty="0">
                <a:solidFill>
                  <a:schemeClr val="accent1"/>
                </a:solidFill>
              </a:rPr>
              <a:t>:</a:t>
            </a:r>
            <a:br>
              <a:rPr lang="cs-CZ" altLang="cs-CZ" sz="2800" dirty="0">
                <a:solidFill>
                  <a:schemeClr val="accent1"/>
                </a:solidFill>
              </a:rPr>
            </a:br>
            <a:endParaRPr lang="cs-CZ" altLang="cs-CZ" sz="2800" dirty="0">
              <a:solidFill>
                <a:schemeClr val="accent1"/>
              </a:solidFill>
            </a:endParaRPr>
          </a:p>
        </p:txBody>
      </p:sp>
      <p:sp>
        <p:nvSpPr>
          <p:cNvPr id="21507" name="Rectangle 3"/>
          <p:cNvSpPr>
            <a:spLocks noGrp="1" noChangeArrowheads="1"/>
          </p:cNvSpPr>
          <p:nvPr>
            <p:ph idx="1"/>
          </p:nvPr>
        </p:nvSpPr>
        <p:spPr>
          <a:xfrm>
            <a:off x="251520" y="1844824"/>
            <a:ext cx="8354888" cy="4067026"/>
          </a:xfrm>
        </p:spPr>
        <p:txBody>
          <a:bodyPr>
            <a:normAutofit/>
          </a:bodyPr>
          <a:lstStyle/>
          <a:p>
            <a:pPr eaLnBrk="1" hangingPunct="1">
              <a:buFontTx/>
              <a:buNone/>
            </a:pPr>
            <a:endParaRPr lang="cs-CZ" altLang="cs-CZ" dirty="0"/>
          </a:p>
          <a:p>
            <a:pPr eaLnBrk="1" hangingPunct="1"/>
            <a:r>
              <a:rPr lang="cs-CZ" altLang="cs-CZ" dirty="0"/>
              <a:t>slaďování fungování rodiny (schopnost řešit konflikty, rodinná harmonie),</a:t>
            </a:r>
          </a:p>
          <a:p>
            <a:pPr eaLnBrk="1" hangingPunct="1"/>
            <a:r>
              <a:rPr lang="cs-CZ" altLang="cs-CZ" dirty="0"/>
              <a:t>komunikace se širší rodinou,</a:t>
            </a:r>
          </a:p>
          <a:p>
            <a:pPr eaLnBrk="1" hangingPunct="1"/>
            <a:r>
              <a:rPr lang="cs-CZ" altLang="cs-CZ" dirty="0"/>
              <a:t>vnímání potřeb dětí,</a:t>
            </a:r>
          </a:p>
          <a:p>
            <a:pPr eaLnBrk="1" hangingPunct="1"/>
            <a:r>
              <a:rPr lang="cs-CZ" altLang="cs-CZ" dirty="0"/>
              <a:t>určování pravidel hry pro nedospělé děti.</a:t>
            </a:r>
          </a:p>
          <a:p>
            <a:pPr eaLnBrk="1" hangingPunct="1"/>
            <a:endParaRPr lang="cs-CZ" altLang="cs-CZ" dirty="0"/>
          </a:p>
        </p:txBody>
      </p:sp>
    </p:spTree>
    <p:extLst>
      <p:ext uri="{BB962C8B-B14F-4D97-AF65-F5344CB8AC3E}">
        <p14:creationId xmlns:p14="http://schemas.microsoft.com/office/powerpoint/2010/main" val="402423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60000"/>
                    <a:lumOff val="40000"/>
                  </a:schemeClr>
                </a:solidFill>
              </a:rPr>
              <a:t>Dělení rodiny dle struktury</a:t>
            </a:r>
          </a:p>
        </p:txBody>
      </p:sp>
      <p:sp>
        <p:nvSpPr>
          <p:cNvPr id="3" name="Zástupný symbol pro obsah 2"/>
          <p:cNvSpPr>
            <a:spLocks noGrp="1"/>
          </p:cNvSpPr>
          <p:nvPr>
            <p:ph idx="1"/>
          </p:nvPr>
        </p:nvSpPr>
        <p:spPr/>
        <p:txBody>
          <a:bodyPr>
            <a:normAutofit/>
          </a:bodyPr>
          <a:lstStyle/>
          <a:p>
            <a:r>
              <a:rPr lang="cs-CZ" sz="2400" b="1" dirty="0">
                <a:solidFill>
                  <a:schemeClr val="tx2">
                    <a:lumMod val="60000"/>
                    <a:lumOff val="40000"/>
                  </a:schemeClr>
                </a:solidFill>
              </a:rPr>
              <a:t>Úplná </a:t>
            </a:r>
            <a:r>
              <a:rPr lang="cs-CZ" sz="2400" dirty="0">
                <a:solidFill>
                  <a:schemeClr val="tx2">
                    <a:lumMod val="60000"/>
                    <a:lumOff val="40000"/>
                  </a:schemeClr>
                </a:solidFill>
              </a:rPr>
              <a:t>- </a:t>
            </a:r>
            <a:r>
              <a:rPr lang="cs-CZ" sz="2400" dirty="0"/>
              <a:t>Za úplnou rodinu se považují rodiny, ve kterých žijí oba rodiče spolu se svými dětmi.</a:t>
            </a:r>
          </a:p>
          <a:p>
            <a:r>
              <a:rPr lang="cs-CZ" sz="2400" b="1" dirty="0">
                <a:solidFill>
                  <a:schemeClr val="tx2">
                    <a:lumMod val="60000"/>
                    <a:lumOff val="40000"/>
                  </a:schemeClr>
                </a:solidFill>
              </a:rPr>
              <a:t>Neúplná</a:t>
            </a:r>
            <a:r>
              <a:rPr lang="cs-CZ" sz="2400" dirty="0"/>
              <a:t> - Neúplná rodina je rodina s jedním rodičem. Představuje stále častější rodinný typ. Jedná se o rodiny vzniklé rozvodem, rozchodem, ovdověním, adopcí dítěte osamělou ženou anebo porodem dítěte mimo manželství.</a:t>
            </a:r>
          </a:p>
        </p:txBody>
      </p:sp>
    </p:spTree>
    <p:extLst>
      <p:ext uri="{BB962C8B-B14F-4D97-AF65-F5344CB8AC3E}">
        <p14:creationId xmlns:p14="http://schemas.microsoft.com/office/powerpoint/2010/main" val="280886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15616" y="0"/>
            <a:ext cx="6589712" cy="1281112"/>
          </a:xfrm>
        </p:spPr>
        <p:txBody>
          <a:bodyPr/>
          <a:lstStyle/>
          <a:p>
            <a:pPr eaLnBrk="1" hangingPunct="1"/>
            <a:r>
              <a:rPr lang="cs-CZ" altLang="cs-CZ" dirty="0">
                <a:solidFill>
                  <a:schemeClr val="accent1"/>
                </a:solidFill>
              </a:rPr>
              <a:t>Typy rodin</a:t>
            </a:r>
          </a:p>
        </p:txBody>
      </p:sp>
      <p:sp>
        <p:nvSpPr>
          <p:cNvPr id="10243" name="Rectangle 3"/>
          <p:cNvSpPr>
            <a:spLocks noGrp="1" noChangeArrowheads="1"/>
          </p:cNvSpPr>
          <p:nvPr>
            <p:ph idx="1"/>
          </p:nvPr>
        </p:nvSpPr>
        <p:spPr>
          <a:xfrm>
            <a:off x="179512" y="1052736"/>
            <a:ext cx="8856984" cy="5328592"/>
          </a:xfrm>
        </p:spPr>
        <p:txBody>
          <a:bodyPr rtlCol="0">
            <a:normAutofit fontScale="92500" lnSpcReduction="20000"/>
          </a:bodyPr>
          <a:lstStyle/>
          <a:p>
            <a:pPr eaLnBrk="1" fontAlgn="auto" hangingPunct="1">
              <a:lnSpc>
                <a:spcPct val="80000"/>
              </a:lnSpc>
              <a:spcAft>
                <a:spcPts val="0"/>
              </a:spcAft>
              <a:buFont typeface="Wingdings 3" charset="2"/>
              <a:buChar char=""/>
              <a:defRPr/>
            </a:pPr>
            <a:endParaRPr lang="cs-CZ" altLang="cs-CZ" sz="800" dirty="0">
              <a:solidFill>
                <a:schemeClr val="tx1">
                  <a:lumMod val="75000"/>
                  <a:lumOff val="25000"/>
                </a:schemeClr>
              </a:solidFill>
            </a:endParaRPr>
          </a:p>
          <a:p>
            <a:pPr>
              <a:lnSpc>
                <a:spcPct val="110000"/>
              </a:lnSpc>
              <a:defRPr/>
            </a:pPr>
            <a:r>
              <a:rPr lang="cs-CZ" altLang="cs-CZ" sz="1900" b="1" dirty="0">
                <a:solidFill>
                  <a:schemeClr val="accent1"/>
                </a:solidFill>
              </a:rPr>
              <a:t>Rodiny funkční</a:t>
            </a:r>
            <a:r>
              <a:rPr lang="cs-CZ" altLang="cs-CZ" sz="1900" b="1" dirty="0">
                <a:solidFill>
                  <a:schemeClr val="tx1">
                    <a:lumMod val="75000"/>
                    <a:lumOff val="25000"/>
                  </a:schemeClr>
                </a:solidFill>
              </a:rPr>
              <a:t> </a:t>
            </a:r>
            <a:r>
              <a:rPr lang="cs-CZ" altLang="cs-CZ" sz="1900" dirty="0">
                <a:solidFill>
                  <a:schemeClr val="tx1">
                    <a:lumMod val="75000"/>
                    <a:lumOff val="25000"/>
                  </a:schemeClr>
                </a:solidFill>
              </a:rPr>
              <a:t>– jde de facto o rodiny nedotknuté problémy. Tyto rodiny řádně zajišťují život dítěte a jeho prospívání.</a:t>
            </a:r>
          </a:p>
          <a:p>
            <a:pPr>
              <a:lnSpc>
                <a:spcPct val="110000"/>
              </a:lnSpc>
              <a:defRPr/>
            </a:pPr>
            <a:r>
              <a:rPr lang="cs-CZ" altLang="cs-CZ" sz="1900" b="1" dirty="0">
                <a:solidFill>
                  <a:schemeClr val="accent1"/>
                </a:solidFill>
              </a:rPr>
              <a:t>Rodiny problémové</a:t>
            </a:r>
            <a:r>
              <a:rPr lang="cs-CZ" altLang="cs-CZ" sz="1900" b="1" dirty="0">
                <a:solidFill>
                  <a:schemeClr val="tx1">
                    <a:lumMod val="75000"/>
                    <a:lumOff val="25000"/>
                  </a:schemeClr>
                </a:solidFill>
              </a:rPr>
              <a:t> </a:t>
            </a:r>
            <a:r>
              <a:rPr lang="cs-CZ" altLang="cs-CZ" sz="1900" dirty="0">
                <a:solidFill>
                  <a:schemeClr val="tx1">
                    <a:lumMod val="75000"/>
                    <a:lumOff val="25000"/>
                  </a:schemeClr>
                </a:solidFill>
              </a:rPr>
              <a:t>– jsou to takové rodiny, v nichž se vyskytují poruchy nebo všech funkcí.  Poruchy však zásadně neohrožuji rodinný systém a vývoj dítěte. I přes  „handicapy“ je rodina schopna své problémy řešit a kompenzovat jednak vlastními silami, tak také občasnou vnější intervencí jednorázovou či krátkodobou.</a:t>
            </a:r>
          </a:p>
          <a:p>
            <a:pPr>
              <a:lnSpc>
                <a:spcPct val="110000"/>
              </a:lnSpc>
              <a:defRPr/>
            </a:pPr>
            <a:r>
              <a:rPr lang="cs-CZ" altLang="cs-CZ" sz="1900" b="1" dirty="0">
                <a:solidFill>
                  <a:schemeClr val="accent1"/>
                </a:solidFill>
              </a:rPr>
              <a:t>Rodiny dysfunkční</a:t>
            </a:r>
            <a:r>
              <a:rPr lang="cs-CZ" altLang="cs-CZ" sz="1900" b="1" dirty="0">
                <a:solidFill>
                  <a:schemeClr val="tx1">
                    <a:lumMod val="75000"/>
                    <a:lumOff val="25000"/>
                  </a:schemeClr>
                </a:solidFill>
              </a:rPr>
              <a:t> </a:t>
            </a:r>
            <a:r>
              <a:rPr lang="cs-CZ" altLang="cs-CZ" sz="1900" dirty="0">
                <a:solidFill>
                  <a:schemeClr val="tx1">
                    <a:lumMod val="75000"/>
                    <a:lumOff val="25000"/>
                  </a:schemeClr>
                </a:solidFill>
              </a:rPr>
              <a:t>– jsou rodiny s vážnými poruchami, které bezprostředně ohrožují rodinu jako celek. Poruchy tohoto rázu již není rodina schopna zvládnout sama, a proto je nutné pomoci rodině zvenčí.</a:t>
            </a:r>
          </a:p>
          <a:p>
            <a:pPr>
              <a:lnSpc>
                <a:spcPct val="110000"/>
              </a:lnSpc>
              <a:defRPr/>
            </a:pPr>
            <a:r>
              <a:rPr lang="cs-CZ" altLang="cs-CZ" sz="1900" b="1" dirty="0">
                <a:solidFill>
                  <a:schemeClr val="accent1"/>
                </a:solidFill>
              </a:rPr>
              <a:t>Rodiny </a:t>
            </a:r>
            <a:r>
              <a:rPr lang="cs-CZ" altLang="cs-CZ" sz="1900" b="1" dirty="0" err="1">
                <a:solidFill>
                  <a:schemeClr val="accent1"/>
                </a:solidFill>
              </a:rPr>
              <a:t>afunkční</a:t>
            </a:r>
            <a:r>
              <a:rPr lang="cs-CZ" altLang="cs-CZ" sz="1900" b="1" dirty="0">
                <a:solidFill>
                  <a:schemeClr val="tx1">
                    <a:lumMod val="75000"/>
                    <a:lumOff val="25000"/>
                  </a:schemeClr>
                </a:solidFill>
              </a:rPr>
              <a:t> </a:t>
            </a:r>
            <a:r>
              <a:rPr lang="cs-CZ" altLang="cs-CZ" sz="1900" dirty="0">
                <a:solidFill>
                  <a:schemeClr val="tx1">
                    <a:lumMod val="75000"/>
                    <a:lumOff val="25000"/>
                  </a:schemeClr>
                </a:solidFill>
              </a:rPr>
              <a:t>– jsou rodiny, které již zcela přestávají plnit svoji funkci a dítěti závažným způsobem škodí nebo jej ohrožují v samotné existenci. Podpora ohrožené rodiny (sanace) je v tomto směru bezpředmětná a zbytečná. Jediným řešením je  dítě odebrat do náhradní rodinné péče</a:t>
            </a:r>
          </a:p>
          <a:p>
            <a:pPr>
              <a:lnSpc>
                <a:spcPct val="110000"/>
              </a:lnSpc>
            </a:pPr>
            <a:r>
              <a:rPr lang="cs-CZ" sz="1900" b="1" dirty="0">
                <a:solidFill>
                  <a:schemeClr val="tx2">
                    <a:lumMod val="60000"/>
                    <a:lumOff val="40000"/>
                  </a:schemeClr>
                </a:solidFill>
              </a:rPr>
              <a:t>Nezralá rodina </a:t>
            </a:r>
            <a:r>
              <a:rPr lang="cs-CZ" sz="1900" dirty="0"/>
              <a:t>- typický jev pro 70. léta - přivedou na svět brzy dítě, ale nedokáží zajistit správnou výchovu - nezralost v zaměření a životních hodinách, zkušenosti, zaměření citů - sociální a ekonomické problémy </a:t>
            </a:r>
          </a:p>
          <a:p>
            <a:pPr>
              <a:lnSpc>
                <a:spcPct val="110000"/>
              </a:lnSpc>
            </a:pPr>
            <a:r>
              <a:rPr lang="cs-CZ" sz="1900" b="1" dirty="0">
                <a:solidFill>
                  <a:schemeClr val="tx2">
                    <a:lumMod val="60000"/>
                    <a:lumOff val="40000"/>
                  </a:schemeClr>
                </a:solidFill>
              </a:rPr>
              <a:t>Přetížená rodina </a:t>
            </a:r>
            <a:r>
              <a:rPr lang="cs-CZ" sz="1900" dirty="0"/>
              <a:t>- přetíženost matky, otce, snižuje psychologickou funkci rodiny - zdrojů může být mnoho – přetíženost konfliktů, starosti (nemoci v rodině), přetíženost citovým strádáním (osamělost, stěhování apod.) – je to vždy nějaké období</a:t>
            </a:r>
          </a:p>
          <a:p>
            <a:pPr eaLnBrk="1" fontAlgn="auto" hangingPunct="1">
              <a:lnSpc>
                <a:spcPct val="80000"/>
              </a:lnSpc>
              <a:spcAft>
                <a:spcPts val="0"/>
              </a:spcAft>
              <a:buFontTx/>
              <a:buNone/>
              <a:defRPr/>
            </a:pPr>
            <a:endParaRPr lang="cs-CZ" altLang="cs-CZ" sz="1900" dirty="0">
              <a:solidFill>
                <a:schemeClr val="tx1">
                  <a:lumMod val="75000"/>
                  <a:lumOff val="25000"/>
                </a:schemeClr>
              </a:solidFill>
            </a:endParaRPr>
          </a:p>
        </p:txBody>
      </p:sp>
    </p:spTree>
    <p:extLst>
      <p:ext uri="{BB962C8B-B14F-4D97-AF65-F5344CB8AC3E}">
        <p14:creationId xmlns:p14="http://schemas.microsoft.com/office/powerpoint/2010/main" val="287368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tx2">
                    <a:lumMod val="60000"/>
                    <a:lumOff val="40000"/>
                  </a:schemeClr>
                </a:solidFill>
              </a:rPr>
              <a:t>Model čtyř stylů výchovy</a:t>
            </a:r>
            <a:br>
              <a:rPr lang="cs-CZ" dirty="0"/>
            </a:b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368256424"/>
              </p:ext>
            </p:extLst>
          </p:nvPr>
        </p:nvGraphicFramePr>
        <p:xfrm>
          <a:off x="251520" y="3040221"/>
          <a:ext cx="8712969" cy="1720080"/>
        </p:xfrm>
        <a:graphic>
          <a:graphicData uri="http://schemas.openxmlformats.org/drawingml/2006/table">
            <a:tbl>
              <a:tblPr/>
              <a:tblGrid>
                <a:gridCol w="2904323">
                  <a:extLst>
                    <a:ext uri="{9D8B030D-6E8A-4147-A177-3AD203B41FA5}">
                      <a16:colId xmlns:a16="http://schemas.microsoft.com/office/drawing/2014/main" val="3624356981"/>
                    </a:ext>
                  </a:extLst>
                </a:gridCol>
                <a:gridCol w="2904323">
                  <a:extLst>
                    <a:ext uri="{9D8B030D-6E8A-4147-A177-3AD203B41FA5}">
                      <a16:colId xmlns:a16="http://schemas.microsoft.com/office/drawing/2014/main" val="1630966500"/>
                    </a:ext>
                  </a:extLst>
                </a:gridCol>
                <a:gridCol w="2904323">
                  <a:extLst>
                    <a:ext uri="{9D8B030D-6E8A-4147-A177-3AD203B41FA5}">
                      <a16:colId xmlns:a16="http://schemas.microsoft.com/office/drawing/2014/main" val="602728370"/>
                    </a:ext>
                  </a:extLst>
                </a:gridCol>
              </a:tblGrid>
              <a:tr h="540000">
                <a:tc>
                  <a:txBody>
                    <a:bodyPr/>
                    <a:lstStyle/>
                    <a:p>
                      <a:pPr algn="ctr" fontAlgn="base"/>
                      <a:r>
                        <a:rPr lang="cs-CZ" sz="2000" b="1" dirty="0">
                          <a:effectLst/>
                        </a:rPr>
                        <a:t>RODIČE</a:t>
                      </a:r>
                      <a:endParaRPr lang="cs-CZ" sz="2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0DF"/>
                    </a:solidFill>
                  </a:tcPr>
                </a:tc>
                <a:tc>
                  <a:txBody>
                    <a:bodyPr/>
                    <a:lstStyle/>
                    <a:p>
                      <a:pPr algn="ctr" fontAlgn="base"/>
                      <a:r>
                        <a:rPr lang="cs-CZ" sz="2000" dirty="0">
                          <a:effectLst/>
                        </a:rPr>
                        <a:t>Odmítající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0DF"/>
                    </a:solidFill>
                  </a:tcPr>
                </a:tc>
                <a:tc>
                  <a:txBody>
                    <a:bodyPr/>
                    <a:lstStyle/>
                    <a:p>
                      <a:pPr algn="ctr" fontAlgn="base"/>
                      <a:r>
                        <a:rPr lang="cs-CZ" sz="2000" dirty="0">
                          <a:effectLst/>
                        </a:rPr>
                        <a:t>Akceptující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0DF"/>
                    </a:solidFill>
                  </a:tcPr>
                </a:tc>
                <a:extLst>
                  <a:ext uri="{0D108BD9-81ED-4DB2-BD59-A6C34878D82A}">
                    <a16:rowId xmlns:a16="http://schemas.microsoft.com/office/drawing/2014/main" val="1128718361"/>
                  </a:ext>
                </a:extLst>
              </a:tr>
              <a:tr h="540000">
                <a:tc>
                  <a:txBody>
                    <a:bodyPr/>
                    <a:lstStyle/>
                    <a:p>
                      <a:pPr algn="ctr" fontAlgn="base"/>
                      <a:r>
                        <a:rPr lang="cs-CZ" sz="2000" dirty="0">
                          <a:effectLst/>
                        </a:rPr>
                        <a:t>Nároční a kontrolující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0DF"/>
                    </a:solidFill>
                  </a:tcPr>
                </a:tc>
                <a:tc>
                  <a:txBody>
                    <a:bodyPr/>
                    <a:lstStyle/>
                    <a:p>
                      <a:pPr algn="ctr" fontAlgn="base"/>
                      <a:r>
                        <a:rPr lang="cs-CZ" sz="1800" b="1" dirty="0">
                          <a:effectLst/>
                        </a:rPr>
                        <a:t>AUTORITÁŘSKÝ STYL</a:t>
                      </a:r>
                      <a:endParaRPr lang="cs-CZ"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0DF"/>
                    </a:solidFill>
                  </a:tcPr>
                </a:tc>
                <a:tc>
                  <a:txBody>
                    <a:bodyPr/>
                    <a:lstStyle/>
                    <a:p>
                      <a:pPr algn="ctr" fontAlgn="base"/>
                      <a:r>
                        <a:rPr lang="cs-CZ" sz="1800" b="1" dirty="0">
                          <a:effectLst/>
                        </a:rPr>
                        <a:t>AUTORATIVNĚ VZÁJEMNÝ STYL</a:t>
                      </a:r>
                      <a:endParaRPr lang="cs-CZ"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0DF"/>
                    </a:solidFill>
                  </a:tcPr>
                </a:tc>
                <a:extLst>
                  <a:ext uri="{0D108BD9-81ED-4DB2-BD59-A6C34878D82A}">
                    <a16:rowId xmlns:a16="http://schemas.microsoft.com/office/drawing/2014/main" val="2866657132"/>
                  </a:ext>
                </a:extLst>
              </a:tr>
              <a:tr h="540000">
                <a:tc>
                  <a:txBody>
                    <a:bodyPr/>
                    <a:lstStyle/>
                    <a:p>
                      <a:pPr algn="ctr" fontAlgn="base"/>
                      <a:r>
                        <a:rPr lang="cs-CZ" sz="2000" dirty="0">
                          <a:effectLst/>
                        </a:rPr>
                        <a:t>Nenároční a nekontrolující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0DF"/>
                    </a:solidFill>
                  </a:tcPr>
                </a:tc>
                <a:tc>
                  <a:txBody>
                    <a:bodyPr/>
                    <a:lstStyle/>
                    <a:p>
                      <a:pPr algn="ctr" fontAlgn="base"/>
                      <a:r>
                        <a:rPr lang="cs-CZ" sz="1800" b="1" dirty="0">
                          <a:effectLst/>
                        </a:rPr>
                        <a:t>ZANEDBÁVAJÍCÍ STYL</a:t>
                      </a:r>
                      <a:endParaRPr lang="cs-CZ"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0DF"/>
                    </a:solidFill>
                  </a:tcPr>
                </a:tc>
                <a:tc>
                  <a:txBody>
                    <a:bodyPr/>
                    <a:lstStyle/>
                    <a:p>
                      <a:pPr algn="ctr" fontAlgn="base"/>
                      <a:r>
                        <a:rPr lang="cs-CZ" sz="1800" b="1" dirty="0">
                          <a:effectLst/>
                        </a:rPr>
                        <a:t>SHOVÍVAVÝ</a:t>
                      </a:r>
                      <a:r>
                        <a:rPr lang="cs-CZ" sz="1800" dirty="0">
                          <a:effectLst/>
                        </a:rPr>
                        <a:t> </a:t>
                      </a:r>
                      <a:r>
                        <a:rPr lang="cs-CZ" sz="1800" b="1" dirty="0">
                          <a:effectLst/>
                        </a:rPr>
                        <a:t>STYL</a:t>
                      </a:r>
                      <a:endParaRPr lang="cs-CZ"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0DF"/>
                    </a:solidFill>
                  </a:tcPr>
                </a:tc>
                <a:extLst>
                  <a:ext uri="{0D108BD9-81ED-4DB2-BD59-A6C34878D82A}">
                    <a16:rowId xmlns:a16="http://schemas.microsoft.com/office/drawing/2014/main" val="3780159058"/>
                  </a:ext>
                </a:extLst>
              </a:tr>
            </a:tbl>
          </a:graphicData>
        </a:graphic>
      </p:graphicFrame>
      <p:sp>
        <p:nvSpPr>
          <p:cNvPr id="5" name="Obdélník 4"/>
          <p:cNvSpPr/>
          <p:nvPr/>
        </p:nvSpPr>
        <p:spPr>
          <a:xfrm>
            <a:off x="179512" y="1720840"/>
            <a:ext cx="8507288" cy="830997"/>
          </a:xfrm>
          <a:prstGeom prst="rect">
            <a:avLst/>
          </a:prstGeom>
        </p:spPr>
        <p:txBody>
          <a:bodyPr wrap="square">
            <a:spAutoFit/>
          </a:bodyPr>
          <a:lstStyle/>
          <a:p>
            <a:r>
              <a:rPr lang="cs-CZ" sz="2400" dirty="0"/>
              <a:t>Na základě toho, emočního vztahu rodičů k dítěti „odmítající“ či „akceptující“  a  míry jejich požadavků, nároků a kontroly vůči dítěti</a:t>
            </a:r>
          </a:p>
        </p:txBody>
      </p:sp>
    </p:spTree>
    <p:extLst>
      <p:ext uri="{BB962C8B-B14F-4D97-AF65-F5344CB8AC3E}">
        <p14:creationId xmlns:p14="http://schemas.microsoft.com/office/powerpoint/2010/main" val="300900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2">
                    <a:lumMod val="60000"/>
                    <a:lumOff val="40000"/>
                  </a:schemeClr>
                </a:solidFill>
              </a:rPr>
              <a:t>Model čtyř stylů výchovy 1.</a:t>
            </a:r>
          </a:p>
        </p:txBody>
      </p:sp>
      <p:sp>
        <p:nvSpPr>
          <p:cNvPr id="3" name="Zástupný symbol pro obsah 2"/>
          <p:cNvSpPr>
            <a:spLocks noGrp="1"/>
          </p:cNvSpPr>
          <p:nvPr>
            <p:ph idx="1"/>
          </p:nvPr>
        </p:nvSpPr>
        <p:spPr/>
        <p:txBody>
          <a:bodyPr>
            <a:noAutofit/>
          </a:bodyPr>
          <a:lstStyle/>
          <a:p>
            <a:pPr marL="457200" indent="-457200">
              <a:buFont typeface="+mj-lt"/>
              <a:buAutoNum type="arabicPeriod"/>
            </a:pPr>
            <a:r>
              <a:rPr lang="cs-CZ" sz="2400" b="1" dirty="0"/>
              <a:t>Demokratická (autoritativní) výchova </a:t>
            </a:r>
            <a:r>
              <a:rPr lang="cs-CZ" sz="2400" dirty="0"/>
              <a:t>– </a:t>
            </a:r>
            <a:r>
              <a:rPr lang="cs-CZ" sz="2400" b="1" dirty="0"/>
              <a:t>autoritativně vzájemný styl </a:t>
            </a:r>
          </a:p>
          <a:p>
            <a:pPr marL="357188" indent="0" algn="just">
              <a:buNone/>
            </a:pPr>
            <a:r>
              <a:rPr lang="cs-CZ" sz="2000" dirty="0"/>
              <a:t>Podporuje zdravou autoritu ve výchově; charakteristická pro tento styl výchovy je důslednost, pevné vedení, pružnost, otevřená komunikace, spolupráce. Děti mají dostatečný prostor pro rozvíjení své tvořivosti, učí se zodpovědnosti</a:t>
            </a:r>
            <a:r>
              <a:rPr lang="cs-CZ" sz="1400" dirty="0"/>
              <a:t>.</a:t>
            </a:r>
          </a:p>
          <a:p>
            <a:pPr marL="357188" indent="0">
              <a:buNone/>
            </a:pPr>
            <a:r>
              <a:rPr lang="cs-CZ" sz="1800" b="1" dirty="0"/>
              <a:t>Chování dítěte: </a:t>
            </a:r>
            <a:r>
              <a:rPr lang="cs-CZ" sz="1800" dirty="0"/>
              <a:t>spolupracující, přátelské, nezávislé, </a:t>
            </a:r>
            <a:r>
              <a:rPr lang="cs-CZ" sz="1800" dirty="0" err="1"/>
              <a:t>sebeprosazující</a:t>
            </a:r>
            <a:r>
              <a:rPr lang="cs-CZ" sz="1800" dirty="0"/>
              <a:t>, usilující o nejlepší výkon.</a:t>
            </a:r>
          </a:p>
          <a:p>
            <a:pPr>
              <a:buFont typeface="+mj-lt"/>
              <a:buAutoNum type="arabicPeriod" startAt="2"/>
            </a:pPr>
            <a:endParaRPr lang="cs-CZ" sz="1800" dirty="0"/>
          </a:p>
        </p:txBody>
      </p:sp>
      <p:pic>
        <p:nvPicPr>
          <p:cNvPr id="5" name="Obrázek 4"/>
          <p:cNvPicPr>
            <a:picLocks noChangeAspect="1"/>
          </p:cNvPicPr>
          <p:nvPr/>
        </p:nvPicPr>
        <p:blipFill>
          <a:blip r:embed="rId2"/>
          <a:stretch>
            <a:fillRect/>
          </a:stretch>
        </p:blipFill>
        <p:spPr>
          <a:xfrm>
            <a:off x="3491880" y="4061326"/>
            <a:ext cx="4507979" cy="2500426"/>
          </a:xfrm>
          <a:prstGeom prst="rect">
            <a:avLst/>
          </a:prstGeom>
        </p:spPr>
      </p:pic>
    </p:spTree>
    <p:extLst>
      <p:ext uri="{BB962C8B-B14F-4D97-AF65-F5344CB8AC3E}">
        <p14:creationId xmlns:p14="http://schemas.microsoft.com/office/powerpoint/2010/main" val="1315325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rodiny[2019030514510998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3190</Words>
  <Application>Microsoft Office PowerPoint</Application>
  <PresentationFormat>Předvádění na obrazovce (4:3)</PresentationFormat>
  <Paragraphs>282</Paragraphs>
  <Slides>41</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41</vt:i4>
      </vt:variant>
    </vt:vector>
  </HeadingPairs>
  <TitlesOfParts>
    <vt:vector size="45" baseType="lpstr">
      <vt:lpstr>Arial</vt:lpstr>
      <vt:lpstr>Calibri</vt:lpstr>
      <vt:lpstr>Wingdings 3</vt:lpstr>
      <vt:lpstr>Motiv systému Office</vt:lpstr>
      <vt:lpstr>Práce s rodinou – specifické situace</vt:lpstr>
      <vt:lpstr>Rodina</vt:lpstr>
      <vt:lpstr>Základní funkce rodiny </vt:lpstr>
      <vt:lpstr>Základní kompetence rodiny patří</vt:lpstr>
      <vt:lpstr>Další významné kompetence členů rodiny patří: </vt:lpstr>
      <vt:lpstr>Dělení rodiny dle struktury</vt:lpstr>
      <vt:lpstr>Typy rodin</vt:lpstr>
      <vt:lpstr>Model čtyř stylů výchovy </vt:lpstr>
      <vt:lpstr>Model čtyř stylů výchovy 1.</vt:lpstr>
      <vt:lpstr>Model čtyř stylů výchovy 2.</vt:lpstr>
      <vt:lpstr>Model čtyř stylů výchovy 3.</vt:lpstr>
      <vt:lpstr>Model čtyř stylů výchovy 4.</vt:lpstr>
      <vt:lpstr>Prezentace aplikace PowerPoint</vt:lpstr>
      <vt:lpstr>Prezentace aplikace PowerPoint</vt:lpstr>
      <vt:lpstr>          Ohrožená rodina</vt:lpstr>
      <vt:lpstr>Nevhodné zacházení s dítětem</vt:lpstr>
      <vt:lpstr>Prezentace aplikace PowerPoint</vt:lpstr>
      <vt:lpstr>Prezentace aplikace PowerPoint</vt:lpstr>
      <vt:lpstr>Týrání, zneužívání a zanedbávání dětí CAN syndrom (Child Abuse and Neglect)</vt:lpstr>
      <vt:lpstr>Formy a projevy syndromu CAN </vt:lpstr>
      <vt:lpstr>Formy a projevy syndromu CAN</vt:lpstr>
      <vt:lpstr>Formy a projevy syndromu CAN</vt:lpstr>
      <vt:lpstr>Zvláštní formy </vt:lpstr>
      <vt:lpstr>Příčiny syndromu CAN</vt:lpstr>
      <vt:lpstr>Příčiny syndromu CAN</vt:lpstr>
      <vt:lpstr>Příčiny syndromu CAN</vt:lpstr>
      <vt:lpstr>Následky syndromu CAN </vt:lpstr>
      <vt:lpstr>Terapie syndromu CAN </vt:lpstr>
      <vt:lpstr>Prevence týraného, zneužívaného a zanedbaného dítěte </vt:lpstr>
      <vt:lpstr>Bezdomovectví</vt:lpstr>
      <vt:lpstr>Problémy rodiny vyřešení - cíle</vt:lpstr>
      <vt:lpstr>Podpora ohrožené rodiny (sanace rodiny)</vt:lpstr>
      <vt:lpstr>Prevence, informace</vt:lpstr>
      <vt:lpstr>Příklady činností = služeb </vt:lpstr>
      <vt:lpstr>Prezentace aplikace PowerPoint</vt:lpstr>
      <vt:lpstr>Nejvýznamnější strategie terapeutického rodičovství</vt:lpstr>
      <vt:lpstr>Mezi další významné oblasti práce s rodinou patří : (Matoušek, 2013) </vt:lpstr>
      <vt:lpstr>Náhradní rodinná péče</vt:lpstr>
      <vt:lpstr>Dotazník funkčnosti rodiny</vt:lpstr>
      <vt:lpstr>Hodnotící dotazník  programu Health Families – raně intervenční program „Zdravé rodiny“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Standa</dc:creator>
  <cp:lastModifiedBy>Jiřina Večeřová</cp:lastModifiedBy>
  <cp:revision>31</cp:revision>
  <cp:lastPrinted>2019-03-05T08:16:07Z</cp:lastPrinted>
  <dcterms:created xsi:type="dcterms:W3CDTF">2019-03-02T15:44:27Z</dcterms:created>
  <dcterms:modified xsi:type="dcterms:W3CDTF">2019-06-04T08:49:38Z</dcterms:modified>
</cp:coreProperties>
</file>