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61" r:id="rId2"/>
    <p:sldId id="462" r:id="rId3"/>
    <p:sldId id="463" r:id="rId4"/>
    <p:sldId id="464" r:id="rId5"/>
    <p:sldId id="465" r:id="rId6"/>
    <p:sldId id="466" r:id="rId7"/>
    <p:sldId id="467" r:id="rId8"/>
    <p:sldId id="468" r:id="rId9"/>
    <p:sldId id="469" r:id="rId10"/>
    <p:sldId id="479" r:id="rId11"/>
    <p:sldId id="480" r:id="rId12"/>
    <p:sldId id="481" r:id="rId13"/>
    <p:sldId id="482" r:id="rId14"/>
    <p:sldId id="470" r:id="rId15"/>
    <p:sldId id="471" r:id="rId16"/>
    <p:sldId id="472" r:id="rId17"/>
    <p:sldId id="473" r:id="rId18"/>
    <p:sldId id="474" r:id="rId19"/>
    <p:sldId id="475" r:id="rId20"/>
    <p:sldId id="476" r:id="rId21"/>
    <p:sldId id="477" r:id="rId22"/>
  </p:sldIdLst>
  <p:sldSz cx="12192000" cy="6858000"/>
  <p:notesSz cx="6858000" cy="9144000"/>
  <p:custDataLst>
    <p:tags r:id="rId23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63" d="100"/>
          <a:sy n="63" d="100"/>
        </p:scale>
        <p:origin x="90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B25D65-C83E-4B79-A1F8-F865B1A5D246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92F36F9F-0455-4D72-AE98-BA6970BA4D5D}">
      <dgm:prSet phldrT="[Text]" phldr="1"/>
      <dgm:spPr/>
      <dgm:t>
        <a:bodyPr/>
        <a:lstStyle/>
        <a:p>
          <a:endParaRPr lang="cs-CZ" dirty="0"/>
        </a:p>
      </dgm:t>
    </dgm:pt>
    <dgm:pt modelId="{19F85626-A301-461F-A1FB-5ABED9D00872}" type="parTrans" cxnId="{A379E4B4-4F8E-43E4-9ED2-AB1E5B68FA85}">
      <dgm:prSet/>
      <dgm:spPr/>
      <dgm:t>
        <a:bodyPr/>
        <a:lstStyle/>
        <a:p>
          <a:endParaRPr lang="cs-CZ"/>
        </a:p>
      </dgm:t>
    </dgm:pt>
    <dgm:pt modelId="{B11BE953-CF07-4299-96E3-2724F39402CA}" type="sibTrans" cxnId="{A379E4B4-4F8E-43E4-9ED2-AB1E5B68FA85}">
      <dgm:prSet/>
      <dgm:spPr/>
      <dgm:t>
        <a:bodyPr/>
        <a:lstStyle/>
        <a:p>
          <a:endParaRPr lang="cs-CZ"/>
        </a:p>
      </dgm:t>
    </dgm:pt>
    <dgm:pt modelId="{425210FC-1D90-43D9-A67D-1D52C43852BB}">
      <dgm:prSet phldrT="[Text]" phldr="1"/>
      <dgm:spPr>
        <a:noFill/>
        <a:ln>
          <a:noFill/>
        </a:ln>
      </dgm:spPr>
      <dgm:t>
        <a:bodyPr/>
        <a:lstStyle/>
        <a:p>
          <a:endParaRPr lang="cs-CZ" dirty="0"/>
        </a:p>
      </dgm:t>
    </dgm:pt>
    <dgm:pt modelId="{D2EE4786-5B26-4349-BB78-C5434B5A59C1}" type="parTrans" cxnId="{FEC52A24-74EA-44B5-B40F-22FD5D3D3386}">
      <dgm:prSet/>
      <dgm:spPr/>
      <dgm:t>
        <a:bodyPr/>
        <a:lstStyle/>
        <a:p>
          <a:endParaRPr lang="cs-CZ"/>
        </a:p>
      </dgm:t>
    </dgm:pt>
    <dgm:pt modelId="{C033D304-33AE-4486-AD88-92D778D33097}" type="sibTrans" cxnId="{FEC52A24-74EA-44B5-B40F-22FD5D3D3386}">
      <dgm:prSet/>
      <dgm:spPr/>
      <dgm:t>
        <a:bodyPr/>
        <a:lstStyle/>
        <a:p>
          <a:endParaRPr lang="cs-CZ"/>
        </a:p>
      </dgm:t>
    </dgm:pt>
    <dgm:pt modelId="{22FB485E-7378-4B40-A100-D710A6EA50EA}">
      <dgm:prSet phldrT="[Text]" phldr="1"/>
      <dgm:spPr>
        <a:noFill/>
        <a:ln>
          <a:noFill/>
        </a:ln>
      </dgm:spPr>
      <dgm:t>
        <a:bodyPr/>
        <a:lstStyle/>
        <a:p>
          <a:endParaRPr lang="cs-CZ" dirty="0"/>
        </a:p>
      </dgm:t>
    </dgm:pt>
    <dgm:pt modelId="{65F6C61D-9AB0-45C7-B20E-06E3658E9295}" type="parTrans" cxnId="{B70B25FB-7901-4BBA-B112-39378B47AD6D}">
      <dgm:prSet/>
      <dgm:spPr/>
      <dgm:t>
        <a:bodyPr/>
        <a:lstStyle/>
        <a:p>
          <a:endParaRPr lang="cs-CZ"/>
        </a:p>
      </dgm:t>
    </dgm:pt>
    <dgm:pt modelId="{655A9C1D-6493-44C0-942B-CA0B7A492230}" type="sibTrans" cxnId="{B70B25FB-7901-4BBA-B112-39378B47AD6D}">
      <dgm:prSet/>
      <dgm:spPr/>
      <dgm:t>
        <a:bodyPr/>
        <a:lstStyle/>
        <a:p>
          <a:endParaRPr lang="cs-CZ"/>
        </a:p>
      </dgm:t>
    </dgm:pt>
    <dgm:pt modelId="{EBF244C2-2BC0-4C51-AF23-0E3CB9422D25}" type="pres">
      <dgm:prSet presAssocID="{A8B25D65-C83E-4B79-A1F8-F865B1A5D246}" presName="Name0" presStyleCnt="0">
        <dgm:presLayoutVars>
          <dgm:dir/>
          <dgm:resizeHandles val="exact"/>
        </dgm:presLayoutVars>
      </dgm:prSet>
      <dgm:spPr/>
    </dgm:pt>
    <dgm:pt modelId="{FB46D679-2DA9-45D5-9428-0A4B14B2E1EA}" type="pres">
      <dgm:prSet presAssocID="{92F36F9F-0455-4D72-AE98-BA6970BA4D5D}" presName="node" presStyleLbl="node1" presStyleIdx="0" presStyleCnt="3" custRadScaleRad="100865" custRadScaleInc="-688">
        <dgm:presLayoutVars>
          <dgm:bulletEnabled val="1"/>
        </dgm:presLayoutVars>
      </dgm:prSet>
      <dgm:spPr/>
    </dgm:pt>
    <dgm:pt modelId="{C731ABA1-762E-4CB4-B953-38DD3C4A87ED}" type="pres">
      <dgm:prSet presAssocID="{B11BE953-CF07-4299-96E3-2724F39402CA}" presName="sibTrans" presStyleLbl="sibTrans2D1" presStyleIdx="0" presStyleCnt="3" custScaleX="82841" custLinFactY="-57155" custLinFactNeighborX="27592" custLinFactNeighborY="-100000"/>
      <dgm:spPr/>
    </dgm:pt>
    <dgm:pt modelId="{2CE57159-A4AF-4971-8776-8E56771644C0}" type="pres">
      <dgm:prSet presAssocID="{B11BE953-CF07-4299-96E3-2724F39402CA}" presName="connectorText" presStyleLbl="sibTrans2D1" presStyleIdx="0" presStyleCnt="3"/>
      <dgm:spPr/>
    </dgm:pt>
    <dgm:pt modelId="{2D9E967A-F85D-443C-B9C9-4C6404B71003}" type="pres">
      <dgm:prSet presAssocID="{425210FC-1D90-43D9-A67D-1D52C43852BB}" presName="node" presStyleLbl="node1" presStyleIdx="1" presStyleCnt="3" custRadScaleRad="123580" custRadScaleInc="-13754">
        <dgm:presLayoutVars>
          <dgm:bulletEnabled val="1"/>
        </dgm:presLayoutVars>
      </dgm:prSet>
      <dgm:spPr/>
    </dgm:pt>
    <dgm:pt modelId="{F2C90E75-B7A0-4FB3-B516-DE32682DA027}" type="pres">
      <dgm:prSet presAssocID="{C033D304-33AE-4486-AD88-92D778D33097}" presName="sibTrans" presStyleLbl="sibTrans2D1" presStyleIdx="1" presStyleCnt="3" custScaleX="134663" custLinFactNeighborX="7158" custLinFactNeighborY="-97390"/>
      <dgm:spPr/>
    </dgm:pt>
    <dgm:pt modelId="{D3B24DC6-D59C-41DB-8600-A930181D2957}" type="pres">
      <dgm:prSet presAssocID="{C033D304-33AE-4486-AD88-92D778D33097}" presName="connectorText" presStyleLbl="sibTrans2D1" presStyleIdx="1" presStyleCnt="3"/>
      <dgm:spPr/>
    </dgm:pt>
    <dgm:pt modelId="{460DE22A-6DF0-4299-B3D5-10EABAF0FF1E}" type="pres">
      <dgm:prSet presAssocID="{22FB485E-7378-4B40-A100-D710A6EA50EA}" presName="node" presStyleLbl="node1" presStyleIdx="2" presStyleCnt="3" custRadScaleRad="123235" custRadScaleInc="13647">
        <dgm:presLayoutVars>
          <dgm:bulletEnabled val="1"/>
        </dgm:presLayoutVars>
      </dgm:prSet>
      <dgm:spPr/>
    </dgm:pt>
    <dgm:pt modelId="{D5B08510-C9BC-4BB8-93F4-096DA728FB4E}" type="pres">
      <dgm:prSet presAssocID="{655A9C1D-6493-44C0-942B-CA0B7A492230}" presName="sibTrans" presStyleLbl="sibTrans2D1" presStyleIdx="2" presStyleCnt="3" custScaleX="79495" custLinFactY="-40294" custLinFactNeighborX="-28613" custLinFactNeighborY="-100000"/>
      <dgm:spPr/>
    </dgm:pt>
    <dgm:pt modelId="{FD3C64B4-A465-44DE-A670-3ECEA87C2FE1}" type="pres">
      <dgm:prSet presAssocID="{655A9C1D-6493-44C0-942B-CA0B7A492230}" presName="connectorText" presStyleLbl="sibTrans2D1" presStyleIdx="2" presStyleCnt="3"/>
      <dgm:spPr/>
    </dgm:pt>
  </dgm:ptLst>
  <dgm:cxnLst>
    <dgm:cxn modelId="{EA2CDA02-FBFB-41F5-AE6A-64C5FD2441D9}" type="presOf" srcId="{655A9C1D-6493-44C0-942B-CA0B7A492230}" destId="{FD3C64B4-A465-44DE-A670-3ECEA87C2FE1}" srcOrd="1" destOrd="0" presId="urn:microsoft.com/office/officeart/2005/8/layout/cycle7"/>
    <dgm:cxn modelId="{B009D703-B381-4532-A117-D11DF3C6F62F}" type="presOf" srcId="{C033D304-33AE-4486-AD88-92D778D33097}" destId="{D3B24DC6-D59C-41DB-8600-A930181D2957}" srcOrd="1" destOrd="0" presId="urn:microsoft.com/office/officeart/2005/8/layout/cycle7"/>
    <dgm:cxn modelId="{DE7AD51E-F0CD-4B9E-8311-03477379806C}" type="presOf" srcId="{B11BE953-CF07-4299-96E3-2724F39402CA}" destId="{C731ABA1-762E-4CB4-B953-38DD3C4A87ED}" srcOrd="0" destOrd="0" presId="urn:microsoft.com/office/officeart/2005/8/layout/cycle7"/>
    <dgm:cxn modelId="{FEC52A24-74EA-44B5-B40F-22FD5D3D3386}" srcId="{A8B25D65-C83E-4B79-A1F8-F865B1A5D246}" destId="{425210FC-1D90-43D9-A67D-1D52C43852BB}" srcOrd="1" destOrd="0" parTransId="{D2EE4786-5B26-4349-BB78-C5434B5A59C1}" sibTransId="{C033D304-33AE-4486-AD88-92D778D33097}"/>
    <dgm:cxn modelId="{BDC2BA25-31B2-403D-8405-5BDCD3F14660}" type="presOf" srcId="{92F36F9F-0455-4D72-AE98-BA6970BA4D5D}" destId="{FB46D679-2DA9-45D5-9428-0A4B14B2E1EA}" srcOrd="0" destOrd="0" presId="urn:microsoft.com/office/officeart/2005/8/layout/cycle7"/>
    <dgm:cxn modelId="{A5EAF531-F7EB-44F2-A9F9-4234858BA300}" type="presOf" srcId="{C033D304-33AE-4486-AD88-92D778D33097}" destId="{F2C90E75-B7A0-4FB3-B516-DE32682DA027}" srcOrd="0" destOrd="0" presId="urn:microsoft.com/office/officeart/2005/8/layout/cycle7"/>
    <dgm:cxn modelId="{EE6CB460-B434-4AB3-AEE6-3109BEDA56EB}" type="presOf" srcId="{22FB485E-7378-4B40-A100-D710A6EA50EA}" destId="{460DE22A-6DF0-4299-B3D5-10EABAF0FF1E}" srcOrd="0" destOrd="0" presId="urn:microsoft.com/office/officeart/2005/8/layout/cycle7"/>
    <dgm:cxn modelId="{CF90A79B-A61B-4B87-ABBD-A792688D3EC7}" type="presOf" srcId="{A8B25D65-C83E-4B79-A1F8-F865B1A5D246}" destId="{EBF244C2-2BC0-4C51-AF23-0E3CB9422D25}" srcOrd="0" destOrd="0" presId="urn:microsoft.com/office/officeart/2005/8/layout/cycle7"/>
    <dgm:cxn modelId="{A379E4B4-4F8E-43E4-9ED2-AB1E5B68FA85}" srcId="{A8B25D65-C83E-4B79-A1F8-F865B1A5D246}" destId="{92F36F9F-0455-4D72-AE98-BA6970BA4D5D}" srcOrd="0" destOrd="0" parTransId="{19F85626-A301-461F-A1FB-5ABED9D00872}" sibTransId="{B11BE953-CF07-4299-96E3-2724F39402CA}"/>
    <dgm:cxn modelId="{FBC2C9B5-5D85-4A5F-A065-0BDEBB7C3A18}" type="presOf" srcId="{655A9C1D-6493-44C0-942B-CA0B7A492230}" destId="{D5B08510-C9BC-4BB8-93F4-096DA728FB4E}" srcOrd="0" destOrd="0" presId="urn:microsoft.com/office/officeart/2005/8/layout/cycle7"/>
    <dgm:cxn modelId="{13E02DDA-ED0C-4442-A981-0CB3CDEE3FF2}" type="presOf" srcId="{425210FC-1D90-43D9-A67D-1D52C43852BB}" destId="{2D9E967A-F85D-443C-B9C9-4C6404B71003}" srcOrd="0" destOrd="0" presId="urn:microsoft.com/office/officeart/2005/8/layout/cycle7"/>
    <dgm:cxn modelId="{96DC6CF8-4B10-4BF3-B162-3BAB49332681}" type="presOf" srcId="{B11BE953-CF07-4299-96E3-2724F39402CA}" destId="{2CE57159-A4AF-4971-8776-8E56771644C0}" srcOrd="1" destOrd="0" presId="urn:microsoft.com/office/officeart/2005/8/layout/cycle7"/>
    <dgm:cxn modelId="{B70B25FB-7901-4BBA-B112-39378B47AD6D}" srcId="{A8B25D65-C83E-4B79-A1F8-F865B1A5D246}" destId="{22FB485E-7378-4B40-A100-D710A6EA50EA}" srcOrd="2" destOrd="0" parTransId="{65F6C61D-9AB0-45C7-B20E-06E3658E9295}" sibTransId="{655A9C1D-6493-44C0-942B-CA0B7A492230}"/>
    <dgm:cxn modelId="{73F3FC62-099C-4346-9F4E-CAE252FC4BAF}" type="presParOf" srcId="{EBF244C2-2BC0-4C51-AF23-0E3CB9422D25}" destId="{FB46D679-2DA9-45D5-9428-0A4B14B2E1EA}" srcOrd="0" destOrd="0" presId="urn:microsoft.com/office/officeart/2005/8/layout/cycle7"/>
    <dgm:cxn modelId="{767D9285-2BC5-4828-AE51-550C864499EE}" type="presParOf" srcId="{EBF244C2-2BC0-4C51-AF23-0E3CB9422D25}" destId="{C731ABA1-762E-4CB4-B953-38DD3C4A87ED}" srcOrd="1" destOrd="0" presId="urn:microsoft.com/office/officeart/2005/8/layout/cycle7"/>
    <dgm:cxn modelId="{08D66DC6-25F8-4D08-88D0-85D0C787E9F9}" type="presParOf" srcId="{C731ABA1-762E-4CB4-B953-38DD3C4A87ED}" destId="{2CE57159-A4AF-4971-8776-8E56771644C0}" srcOrd="0" destOrd="0" presId="urn:microsoft.com/office/officeart/2005/8/layout/cycle7"/>
    <dgm:cxn modelId="{28FD3D87-E9CD-479D-9C7B-ADA3DB68321E}" type="presParOf" srcId="{EBF244C2-2BC0-4C51-AF23-0E3CB9422D25}" destId="{2D9E967A-F85D-443C-B9C9-4C6404B71003}" srcOrd="2" destOrd="0" presId="urn:microsoft.com/office/officeart/2005/8/layout/cycle7"/>
    <dgm:cxn modelId="{F034580A-FFEF-43AA-8246-7EB42D9ECE23}" type="presParOf" srcId="{EBF244C2-2BC0-4C51-AF23-0E3CB9422D25}" destId="{F2C90E75-B7A0-4FB3-B516-DE32682DA027}" srcOrd="3" destOrd="0" presId="urn:microsoft.com/office/officeart/2005/8/layout/cycle7"/>
    <dgm:cxn modelId="{73852B3D-2178-469C-8E3E-EFC8740CFA7E}" type="presParOf" srcId="{F2C90E75-B7A0-4FB3-B516-DE32682DA027}" destId="{D3B24DC6-D59C-41DB-8600-A930181D2957}" srcOrd="0" destOrd="0" presId="urn:microsoft.com/office/officeart/2005/8/layout/cycle7"/>
    <dgm:cxn modelId="{D49C0D56-B145-42D7-A9DE-B974BC801613}" type="presParOf" srcId="{EBF244C2-2BC0-4C51-AF23-0E3CB9422D25}" destId="{460DE22A-6DF0-4299-B3D5-10EABAF0FF1E}" srcOrd="4" destOrd="0" presId="urn:microsoft.com/office/officeart/2005/8/layout/cycle7"/>
    <dgm:cxn modelId="{1C65AD2D-7B65-4092-A625-7195C375C881}" type="presParOf" srcId="{EBF244C2-2BC0-4C51-AF23-0E3CB9422D25}" destId="{D5B08510-C9BC-4BB8-93F4-096DA728FB4E}" srcOrd="5" destOrd="0" presId="urn:microsoft.com/office/officeart/2005/8/layout/cycle7"/>
    <dgm:cxn modelId="{06DDA3F9-7576-4151-9F68-DA39FE0ED183}" type="presParOf" srcId="{D5B08510-C9BC-4BB8-93F4-096DA728FB4E}" destId="{FD3C64B4-A465-44DE-A670-3ECEA87C2FE1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46D679-2DA9-45D5-9428-0A4B14B2E1EA}">
      <dsp:nvSpPr>
        <dsp:cNvPr id="0" name=""/>
        <dsp:cNvSpPr/>
      </dsp:nvSpPr>
      <dsp:spPr>
        <a:xfrm>
          <a:off x="4159289" y="0"/>
          <a:ext cx="3417728" cy="17088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6500" kern="1200" dirty="0"/>
        </a:p>
      </dsp:txBody>
      <dsp:txXfrm>
        <a:off x="4209340" y="50051"/>
        <a:ext cx="3317626" cy="1608762"/>
      </dsp:txXfrm>
    </dsp:sp>
    <dsp:sp modelId="{C731ABA1-762E-4CB4-B953-38DD3C4A87ED}">
      <dsp:nvSpPr>
        <dsp:cNvPr id="0" name=""/>
        <dsp:cNvSpPr/>
      </dsp:nvSpPr>
      <dsp:spPr>
        <a:xfrm rot="3097375">
          <a:off x="7323600" y="1992681"/>
          <a:ext cx="2559119" cy="59810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500" kern="1200"/>
        </a:p>
      </dsp:txBody>
      <dsp:txXfrm>
        <a:off x="7503031" y="2112301"/>
        <a:ext cx="2200257" cy="358862"/>
      </dsp:txXfrm>
    </dsp:sp>
    <dsp:sp modelId="{2D9E967A-F85D-443C-B9C9-4C6404B71003}">
      <dsp:nvSpPr>
        <dsp:cNvPr id="0" name=""/>
        <dsp:cNvSpPr/>
      </dsp:nvSpPr>
      <dsp:spPr>
        <a:xfrm>
          <a:off x="7924561" y="4754496"/>
          <a:ext cx="3417728" cy="1708864"/>
        </a:xfrm>
        <a:prstGeom prst="roundRect">
          <a:avLst>
            <a:gd name="adj" fmla="val 1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6500" kern="1200" dirty="0"/>
        </a:p>
      </dsp:txBody>
      <dsp:txXfrm>
        <a:off x="7974612" y="4804547"/>
        <a:ext cx="3317626" cy="1608762"/>
      </dsp:txXfrm>
    </dsp:sp>
    <dsp:sp modelId="{F2C90E75-B7A0-4FB3-B516-DE32682DA027}">
      <dsp:nvSpPr>
        <dsp:cNvPr id="0" name=""/>
        <dsp:cNvSpPr/>
      </dsp:nvSpPr>
      <dsp:spPr>
        <a:xfrm rot="10799994">
          <a:off x="4039023" y="4727392"/>
          <a:ext cx="4160001" cy="59810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500" kern="1200"/>
        </a:p>
      </dsp:txBody>
      <dsp:txXfrm rot="10800000">
        <a:off x="4218454" y="4847012"/>
        <a:ext cx="3801139" cy="358862"/>
      </dsp:txXfrm>
    </dsp:sp>
    <dsp:sp modelId="{460DE22A-6DF0-4299-B3D5-10EABAF0FF1E}">
      <dsp:nvSpPr>
        <dsp:cNvPr id="0" name=""/>
        <dsp:cNvSpPr/>
      </dsp:nvSpPr>
      <dsp:spPr>
        <a:xfrm>
          <a:off x="453508" y="4754509"/>
          <a:ext cx="3417728" cy="1708864"/>
        </a:xfrm>
        <a:prstGeom prst="roundRect">
          <a:avLst>
            <a:gd name="adj" fmla="val 1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6500" kern="1200" dirty="0"/>
        </a:p>
      </dsp:txBody>
      <dsp:txXfrm>
        <a:off x="503559" y="4804560"/>
        <a:ext cx="3317626" cy="1608762"/>
      </dsp:txXfrm>
    </dsp:sp>
    <dsp:sp modelId="{D5B08510-C9BC-4BB8-93F4-096DA728FB4E}">
      <dsp:nvSpPr>
        <dsp:cNvPr id="0" name=""/>
        <dsp:cNvSpPr/>
      </dsp:nvSpPr>
      <dsp:spPr>
        <a:xfrm rot="18476023">
          <a:off x="1903474" y="2093533"/>
          <a:ext cx="2455754" cy="59810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500" kern="1200"/>
        </a:p>
      </dsp:txBody>
      <dsp:txXfrm>
        <a:off x="2082905" y="2213153"/>
        <a:ext cx="2096892" cy="3588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4B8742-BF8A-49A1-859D-CA3302CBB9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8AD71BA-A537-41C5-A93B-08D1662CC6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616E6F9-BACA-4382-84E1-ED66E3276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F39FA-F236-4812-A624-9EE23048BE87}" type="datetimeFigureOut">
              <a:rPr lang="cs-CZ" smtClean="0"/>
              <a:t>04.03.2020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51AA156-D215-47A5-90AB-D8DFF8590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2F6F893-D321-4F6F-9A31-0305476E4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6644A-FBB8-44BD-B0B2-1498353C7D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6547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A62105-4662-4117-A3F6-EBE6EA3F8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B5B8F9F-CF09-4B5D-B8C4-4CF14BD44F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ECA37EE-A5D6-4E33-9057-E44662F6E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F39FA-F236-4812-A624-9EE23048BE87}" type="datetimeFigureOut">
              <a:rPr lang="cs-CZ" smtClean="0"/>
              <a:t>04.03.2020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B873C65-AECC-4DD9-8E1D-2A65DC6C4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C3B1070-1714-491C-8BB6-582091E8D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6644A-FBB8-44BD-B0B2-1498353C7D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4991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0F759C88-539E-48CD-B017-DED21E9C60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5F9CE6B-6D5C-4245-B2BB-93075D5C0F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54E0662-BAB7-4AC0-B4D8-F89816079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F39FA-F236-4812-A624-9EE23048BE87}" type="datetimeFigureOut">
              <a:rPr lang="cs-CZ" smtClean="0"/>
              <a:t>04.03.2020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E4CE183-5BEB-4A9F-9637-D5F8B1C90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5E8ED4F-FC34-4CE7-9BE8-2479BA65F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6644A-FBB8-44BD-B0B2-1498353C7D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7313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BA3D73-7F4C-458B-AFB5-FAC4DDBD7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8468C64-FD71-4474-8574-0A2E20BDF5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206882E-AFE6-4E03-9ED0-09E514853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F39FA-F236-4812-A624-9EE23048BE87}" type="datetimeFigureOut">
              <a:rPr lang="cs-CZ" smtClean="0"/>
              <a:t>04.03.2020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F33B87E-093C-4E58-89F1-9D16FEFFF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D2A3A39-3AA1-4EAF-80F7-5C956D9AB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6644A-FBB8-44BD-B0B2-1498353C7D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4475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DB271-BD7A-42FB-A9BD-7BC35EAAA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27B6C94A-BCE6-49D1-8F65-84A595FE15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41F9754-93E8-4FAB-88C3-5CB5F6B58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F39FA-F236-4812-A624-9EE23048BE87}" type="datetimeFigureOut">
              <a:rPr lang="cs-CZ" smtClean="0"/>
              <a:t>04.03.2020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CE59D4E-11B5-45A9-A6DB-259552884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B52E09E-1022-463A-9224-821B0BC21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6644A-FBB8-44BD-B0B2-1498353C7D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4583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EB65C1-268A-4D89-99D9-8D3B35E01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F3DD566-2DE8-439F-8336-F5DB5FAED8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B54BCC62-C4A4-480B-8DE2-00E2D7996D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B83B5CC-D883-4191-90C2-5A1EAA293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F39FA-F236-4812-A624-9EE23048BE87}" type="datetimeFigureOut">
              <a:rPr lang="cs-CZ" smtClean="0"/>
              <a:t>04.03.2020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25F0064-A84C-4F3D-B568-F078B5338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DB36B67-5107-4BEA-8689-A95B2D5E8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6644A-FBB8-44BD-B0B2-1498353C7D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367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146A0B-908B-4395-93C4-1F7962891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84032198-1D41-47B4-97DD-53DE223110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0A7B122E-854B-4432-81E1-27BC1377DD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D17BFAA3-129F-4087-AC21-4F79D6C715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44C6FF54-F0C1-4D21-B9EB-768CB33ABA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81BA1B1C-F09B-4299-9C7A-6E28DC7DA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F39FA-F236-4812-A624-9EE23048BE87}" type="datetimeFigureOut">
              <a:rPr lang="cs-CZ" smtClean="0"/>
              <a:t>04.03.2020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E0DE7DFE-5F78-4727-B108-74134C851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3668BDAF-32B9-4811-B647-D5867C5C7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6644A-FBB8-44BD-B0B2-1498353C7D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4830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623587-66EB-4AA3-8C29-8862B3C05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A076763-EB60-48F5-A292-01D7199D6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F39FA-F236-4812-A624-9EE23048BE87}" type="datetimeFigureOut">
              <a:rPr lang="cs-CZ" smtClean="0"/>
              <a:t>04.03.2020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1970105-DDA4-4FAF-BDC4-31AFBACD2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76BE384-6FD8-4936-9B33-6BA327F5F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6644A-FBB8-44BD-B0B2-1498353C7D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3560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F8CE69E7-ACD9-4C13-A761-338DA4D9B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F39FA-F236-4812-A624-9EE23048BE87}" type="datetimeFigureOut">
              <a:rPr lang="cs-CZ" smtClean="0"/>
              <a:t>04.03.2020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81D9386-B7C8-453C-9D57-257F2280F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F91AAF5-017D-4C7E-AB7E-520B184D2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6644A-FBB8-44BD-B0B2-1498353C7D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8554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E74054-C248-472A-ADFB-CC6311136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17ED15D-7430-44DF-8F1F-31C97165FD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24941EC2-5271-4740-AC78-9E49E12E1B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759BEDE-B19B-45CD-9486-6B577C7A7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F39FA-F236-4812-A624-9EE23048BE87}" type="datetimeFigureOut">
              <a:rPr lang="cs-CZ" smtClean="0"/>
              <a:t>04.03.2020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25A92D9-061F-497A-8E77-38CE56E39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A0E9447-4D61-4046-8AE3-3204596AA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6644A-FBB8-44BD-B0B2-1498353C7D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5776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2519BA-543E-43DB-9F92-55BF628D0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AB2B0D86-0A8E-4D0D-A464-AB22530481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638B4B6E-DE1A-49FD-8681-9CEBECE5DE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A5F7AB1-9B9D-4FD8-9DB4-356625D31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F39FA-F236-4812-A624-9EE23048BE87}" type="datetimeFigureOut">
              <a:rPr lang="cs-CZ" smtClean="0"/>
              <a:t>04.03.2020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BF4ED0B-D3B4-4947-9F14-D328F8826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972D2AD-744C-4EF9-83A8-2C3D76F1D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6644A-FBB8-44BD-B0B2-1498353C7D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1030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705B23EF-DE0A-4720-B7D6-95722F9F4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80829CFD-693F-4212-B4E6-3784782FCA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AAD6929-4739-41D3-AF48-C83BE48BDA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F39FA-F236-4812-A624-9EE23048BE87}" type="datetimeFigureOut">
              <a:rPr lang="cs-CZ" smtClean="0"/>
              <a:t>04.03.2020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534C347-0D69-44C3-A124-BCB511A840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0085DE8-3E21-4D14-AB18-174382E42F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6644A-FBB8-44BD-B0B2-1498353C7D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8382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file:///C:\Users\60166\Downloads\Adresar+socialnich+sluzeb+v+JMK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08417" y="2032659"/>
            <a:ext cx="9775166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4400" dirty="0"/>
              <a:t>Systém sociálního zabezpečení v ČR</a:t>
            </a:r>
          </a:p>
          <a:p>
            <a:pPr marL="0" indent="0" algn="ctr">
              <a:buNone/>
            </a:pPr>
            <a:endParaRPr lang="cs-CZ" sz="4400" dirty="0"/>
          </a:p>
        </p:txBody>
      </p:sp>
      <p:pic>
        <p:nvPicPr>
          <p:cNvPr id="1026" name="Picture 2" descr="VÃ½sledek obrÃ¡zku pro systÃ©m sociÃ¡lnÃ­ho zabezpeÄenÃ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948" y="3160577"/>
            <a:ext cx="20955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5760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adpis 11">
            <a:extLst>
              <a:ext uri="{FF2B5EF4-FFF2-40B4-BE49-F238E27FC236}">
                <a16:creationId xmlns:a16="http://schemas.microsoft.com/office/drawing/2014/main" id="{4CD3B586-5A72-41A6-8719-8DB301730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373" y="1927151"/>
            <a:ext cx="10963502" cy="1325563"/>
          </a:xfrm>
        </p:spPr>
        <p:txBody>
          <a:bodyPr>
            <a:normAutofit fontScale="90000"/>
          </a:bodyPr>
          <a:lstStyle/>
          <a:p>
            <a:r>
              <a:rPr lang="cs-CZ" sz="3100" dirty="0">
                <a:latin typeface="+mn-lt"/>
              </a:rPr>
              <a:t>Životní minimum je minimální společensky uznaná hranice peněžních příjmů k zajištění výživy a ostatních základních osobních potřeb.</a:t>
            </a:r>
            <a:br>
              <a:rPr lang="cs-CZ" sz="3100" dirty="0">
                <a:latin typeface="+mn-lt"/>
              </a:rPr>
            </a:br>
            <a:br>
              <a:rPr lang="cs-CZ" sz="3100" dirty="0">
                <a:latin typeface="+mn-lt"/>
              </a:rPr>
            </a:br>
            <a:r>
              <a:rPr lang="pl-PL" sz="3100" dirty="0">
                <a:latin typeface="+mn-lt"/>
              </a:rPr>
              <a:t>Výše životního minima od 1. 1. 2012 do 31. 3. 2020 byla ve výši 3410 Kč.</a:t>
            </a:r>
            <a:br>
              <a:rPr lang="pl-PL" sz="3100" dirty="0">
                <a:latin typeface="+mn-lt"/>
              </a:rPr>
            </a:br>
            <a:r>
              <a:rPr lang="pl-PL" sz="3100" dirty="0">
                <a:latin typeface="+mn-lt"/>
              </a:rPr>
              <a:t>Od 1. dubna 2020 je to </a:t>
            </a:r>
            <a:r>
              <a:rPr lang="pl-PL" sz="3100" b="1" dirty="0">
                <a:latin typeface="+mn-lt"/>
              </a:rPr>
              <a:t>3860 Kč</a:t>
            </a:r>
            <a:r>
              <a:rPr lang="pl-PL" sz="4000" dirty="0">
                <a:latin typeface="+mn-lt"/>
              </a:rPr>
              <a:t>.</a:t>
            </a:r>
            <a:br>
              <a:rPr lang="pl-PL" dirty="0"/>
            </a:br>
            <a:endParaRPr lang="cs-CZ" dirty="0"/>
          </a:p>
        </p:txBody>
      </p:sp>
      <p:sp>
        <p:nvSpPr>
          <p:cNvPr id="13" name="Zástupný symbol pro text 12">
            <a:extLst>
              <a:ext uri="{FF2B5EF4-FFF2-40B4-BE49-F238E27FC236}">
                <a16:creationId xmlns:a16="http://schemas.microsoft.com/office/drawing/2014/main" id="{C1B72679-304F-4948-99C9-06119BC04C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4428" y="3872447"/>
            <a:ext cx="5157787" cy="823912"/>
          </a:xfrm>
        </p:spPr>
        <p:txBody>
          <a:bodyPr/>
          <a:lstStyle/>
          <a:p>
            <a:r>
              <a:rPr lang="cs-CZ" altLang="cs-CZ" sz="2000" dirty="0">
                <a:solidFill>
                  <a:srgbClr val="111111"/>
                </a:solidFill>
                <a:latin typeface="PT Sans"/>
              </a:rPr>
              <a:t>Částky životního minima do 31. 3. 2020</a:t>
            </a:r>
          </a:p>
          <a:p>
            <a:endParaRPr lang="cs-CZ" dirty="0"/>
          </a:p>
        </p:txBody>
      </p:sp>
      <p:graphicFrame>
        <p:nvGraphicFramePr>
          <p:cNvPr id="17" name="Zástupný symbol pro obsah 16">
            <a:extLst>
              <a:ext uri="{FF2B5EF4-FFF2-40B4-BE49-F238E27FC236}">
                <a16:creationId xmlns:a16="http://schemas.microsoft.com/office/drawing/2014/main" id="{4004E378-3C56-4570-B9BE-C6FA8CEC1FDA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83392074"/>
              </p:ext>
            </p:extLst>
          </p:nvPr>
        </p:nvGraphicFramePr>
        <p:xfrm>
          <a:off x="472735" y="4382544"/>
          <a:ext cx="4814596" cy="232537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965510">
                  <a:extLst>
                    <a:ext uri="{9D8B030D-6E8A-4147-A177-3AD203B41FA5}">
                      <a16:colId xmlns:a16="http://schemas.microsoft.com/office/drawing/2014/main" val="954553717"/>
                    </a:ext>
                  </a:extLst>
                </a:gridCol>
                <a:gridCol w="849086">
                  <a:extLst>
                    <a:ext uri="{9D8B030D-6E8A-4147-A177-3AD203B41FA5}">
                      <a16:colId xmlns:a16="http://schemas.microsoft.com/office/drawing/2014/main" val="2477699614"/>
                    </a:ext>
                  </a:extLst>
                </a:gridCol>
              </a:tblGrid>
              <a:tr h="153239"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1" dirty="0">
                          <a:effectLst/>
                        </a:rPr>
                        <a:t>Pro jednotlivce</a:t>
                      </a:r>
                    </a:p>
                  </a:txBody>
                  <a:tcPr marL="46719" marR="46719" marT="9344" marB="9344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>
                          <a:effectLst/>
                        </a:rPr>
                        <a:t>3410</a:t>
                      </a:r>
                    </a:p>
                  </a:txBody>
                  <a:tcPr marL="46719" marR="46719" marT="9344" marB="9344" anchor="ctr"/>
                </a:tc>
                <a:extLst>
                  <a:ext uri="{0D108BD9-81ED-4DB2-BD59-A6C34878D82A}">
                    <a16:rowId xmlns:a16="http://schemas.microsoft.com/office/drawing/2014/main" val="1416253616"/>
                  </a:ext>
                </a:extLst>
              </a:tr>
              <a:tr h="15323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dirty="0">
                          <a:effectLst/>
                        </a:rPr>
                        <a:t>Pro první dospělou osobu v domácnosti</a:t>
                      </a:r>
                    </a:p>
                  </a:txBody>
                  <a:tcPr marL="46719" marR="46719" marT="9344" marB="9344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>
                          <a:effectLst/>
                        </a:rPr>
                        <a:t>3140</a:t>
                      </a:r>
                    </a:p>
                  </a:txBody>
                  <a:tcPr marL="46719" marR="46719" marT="9344" marB="9344" anchor="ctr"/>
                </a:tc>
                <a:extLst>
                  <a:ext uri="{0D108BD9-81ED-4DB2-BD59-A6C34878D82A}">
                    <a16:rowId xmlns:a16="http://schemas.microsoft.com/office/drawing/2014/main" val="752853831"/>
                  </a:ext>
                </a:extLst>
              </a:tr>
              <a:tr h="153239"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1" dirty="0">
                          <a:effectLst/>
                        </a:rPr>
                        <a:t>Pro druhou a další dospělou osobu v domácnosti</a:t>
                      </a:r>
                    </a:p>
                  </a:txBody>
                  <a:tcPr marL="46719" marR="46719" marT="9344" marB="9344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dirty="0">
                          <a:effectLst/>
                        </a:rPr>
                        <a:t>2830</a:t>
                      </a:r>
                    </a:p>
                  </a:txBody>
                  <a:tcPr marL="46719" marR="46719" marT="9344" marB="9344" anchor="ctr"/>
                </a:tc>
                <a:extLst>
                  <a:ext uri="{0D108BD9-81ED-4DB2-BD59-A6C34878D82A}">
                    <a16:rowId xmlns:a16="http://schemas.microsoft.com/office/drawing/2014/main" val="841943171"/>
                  </a:ext>
                </a:extLst>
              </a:tr>
              <a:tr h="153239"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1" dirty="0">
                          <a:effectLst/>
                        </a:rPr>
                        <a:t>Pro nezaopatřené dítě ve věku</a:t>
                      </a:r>
                    </a:p>
                  </a:txBody>
                  <a:tcPr marL="46719" marR="46719" marT="9344" marB="9344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dirty="0">
                          <a:effectLst/>
                        </a:rPr>
                        <a:t> </a:t>
                      </a:r>
                    </a:p>
                  </a:txBody>
                  <a:tcPr marL="46719" marR="46719" marT="9344" marB="9344" anchor="ctr"/>
                </a:tc>
                <a:extLst>
                  <a:ext uri="{0D108BD9-81ED-4DB2-BD59-A6C34878D82A}">
                    <a16:rowId xmlns:a16="http://schemas.microsoft.com/office/drawing/2014/main" val="2595173375"/>
                  </a:ext>
                </a:extLst>
              </a:tr>
              <a:tr h="153239"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dirty="0">
                          <a:effectLst/>
                        </a:rPr>
                        <a:t>  do 6 let</a:t>
                      </a:r>
                    </a:p>
                  </a:txBody>
                  <a:tcPr marL="46719" marR="46719" marT="9344" marB="9344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>
                          <a:effectLst/>
                        </a:rPr>
                        <a:t>1740</a:t>
                      </a:r>
                    </a:p>
                  </a:txBody>
                  <a:tcPr marL="46719" marR="46719" marT="9344" marB="9344" anchor="ctr"/>
                </a:tc>
                <a:extLst>
                  <a:ext uri="{0D108BD9-81ED-4DB2-BD59-A6C34878D82A}">
                    <a16:rowId xmlns:a16="http://schemas.microsoft.com/office/drawing/2014/main" val="347273743"/>
                  </a:ext>
                </a:extLst>
              </a:tr>
              <a:tr h="153239"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dirty="0">
                          <a:effectLst/>
                        </a:rPr>
                        <a:t>  6 až 15 let</a:t>
                      </a:r>
                    </a:p>
                  </a:txBody>
                  <a:tcPr marL="46719" marR="46719" marT="9344" marB="9344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>
                          <a:effectLst/>
                        </a:rPr>
                        <a:t>2140</a:t>
                      </a:r>
                    </a:p>
                  </a:txBody>
                  <a:tcPr marL="46719" marR="46719" marT="9344" marB="9344" anchor="ctr"/>
                </a:tc>
                <a:extLst>
                  <a:ext uri="{0D108BD9-81ED-4DB2-BD59-A6C34878D82A}">
                    <a16:rowId xmlns:a16="http://schemas.microsoft.com/office/drawing/2014/main" val="3928659822"/>
                  </a:ext>
                </a:extLst>
              </a:tr>
              <a:tr h="153239"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dirty="0">
                          <a:effectLst/>
                        </a:rPr>
                        <a:t>  15 až 26 let (nezaopatřené)</a:t>
                      </a:r>
                    </a:p>
                  </a:txBody>
                  <a:tcPr marL="46719" marR="46719" marT="9344" marB="9344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dirty="0">
                          <a:effectLst/>
                        </a:rPr>
                        <a:t>2450</a:t>
                      </a:r>
                    </a:p>
                  </a:txBody>
                  <a:tcPr marL="46719" marR="46719" marT="9344" marB="9344" anchor="ctr"/>
                </a:tc>
                <a:extLst>
                  <a:ext uri="{0D108BD9-81ED-4DB2-BD59-A6C34878D82A}">
                    <a16:rowId xmlns:a16="http://schemas.microsoft.com/office/drawing/2014/main" val="544449740"/>
                  </a:ext>
                </a:extLst>
              </a:tr>
            </a:tbl>
          </a:graphicData>
        </a:graphic>
      </p:graphicFrame>
      <p:sp>
        <p:nvSpPr>
          <p:cNvPr id="15" name="Zástupný symbol pro text 14">
            <a:extLst>
              <a:ext uri="{FF2B5EF4-FFF2-40B4-BE49-F238E27FC236}">
                <a16:creationId xmlns:a16="http://schemas.microsoft.com/office/drawing/2014/main" id="{F8487B3B-F1D1-4A0B-A9D9-AB99C2FA15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3049" y="3405673"/>
            <a:ext cx="5183188" cy="823912"/>
          </a:xfrm>
        </p:spPr>
        <p:txBody>
          <a:bodyPr/>
          <a:lstStyle/>
          <a:p>
            <a:r>
              <a:rPr lang="pl-PL" dirty="0"/>
              <a:t>Částky životního minima od 1. 4. 2020</a:t>
            </a:r>
          </a:p>
        </p:txBody>
      </p:sp>
      <p:graphicFrame>
        <p:nvGraphicFramePr>
          <p:cNvPr id="19" name="Zástupný symbol pro obsah 18">
            <a:extLst>
              <a:ext uri="{FF2B5EF4-FFF2-40B4-BE49-F238E27FC236}">
                <a16:creationId xmlns:a16="http://schemas.microsoft.com/office/drawing/2014/main" id="{798D56A0-0E74-48BB-801E-EFDA49514FE5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140897183"/>
              </p:ext>
            </p:extLst>
          </p:nvPr>
        </p:nvGraphicFramePr>
        <p:xfrm>
          <a:off x="6355687" y="4382544"/>
          <a:ext cx="5183188" cy="232602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222102">
                  <a:extLst>
                    <a:ext uri="{9D8B030D-6E8A-4147-A177-3AD203B41FA5}">
                      <a16:colId xmlns:a16="http://schemas.microsoft.com/office/drawing/2014/main" val="4094995505"/>
                    </a:ext>
                  </a:extLst>
                </a:gridCol>
                <a:gridCol w="961086">
                  <a:extLst>
                    <a:ext uri="{9D8B030D-6E8A-4147-A177-3AD203B41FA5}">
                      <a16:colId xmlns:a16="http://schemas.microsoft.com/office/drawing/2014/main" val="2851159656"/>
                    </a:ext>
                  </a:extLst>
                </a:gridCol>
              </a:tblGrid>
              <a:tr h="153993"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1" dirty="0">
                          <a:effectLst/>
                        </a:rPr>
                        <a:t>Pro jednotlivce</a:t>
                      </a:r>
                    </a:p>
                  </a:txBody>
                  <a:tcPr marL="46949" marR="46949" marT="9390" marB="939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>
                          <a:effectLst/>
                        </a:rPr>
                        <a:t>3860</a:t>
                      </a:r>
                    </a:p>
                  </a:txBody>
                  <a:tcPr marL="46949" marR="46949" marT="9390" marB="9390" anchor="ctr"/>
                </a:tc>
                <a:extLst>
                  <a:ext uri="{0D108BD9-81ED-4DB2-BD59-A6C34878D82A}">
                    <a16:rowId xmlns:a16="http://schemas.microsoft.com/office/drawing/2014/main" val="138495383"/>
                  </a:ext>
                </a:extLst>
              </a:tr>
              <a:tr h="15399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>
                          <a:effectLst/>
                        </a:rPr>
                        <a:t>Pro první dospělou osobu v domácnosti</a:t>
                      </a:r>
                    </a:p>
                  </a:txBody>
                  <a:tcPr marL="46949" marR="46949" marT="9390" marB="939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>
                          <a:effectLst/>
                        </a:rPr>
                        <a:t>3550</a:t>
                      </a:r>
                    </a:p>
                  </a:txBody>
                  <a:tcPr marL="46949" marR="46949" marT="9390" marB="9390" anchor="ctr"/>
                </a:tc>
                <a:extLst>
                  <a:ext uri="{0D108BD9-81ED-4DB2-BD59-A6C34878D82A}">
                    <a16:rowId xmlns:a16="http://schemas.microsoft.com/office/drawing/2014/main" val="302151697"/>
                  </a:ext>
                </a:extLst>
              </a:tr>
              <a:tr h="153993"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1">
                          <a:effectLst/>
                        </a:rPr>
                        <a:t>Pro druhou a další dospělou osobu v domácnosti</a:t>
                      </a:r>
                    </a:p>
                  </a:txBody>
                  <a:tcPr marL="46949" marR="46949" marT="9390" marB="939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>
                          <a:effectLst/>
                        </a:rPr>
                        <a:t>3200</a:t>
                      </a:r>
                    </a:p>
                  </a:txBody>
                  <a:tcPr marL="46949" marR="46949" marT="9390" marB="9390" anchor="ctr"/>
                </a:tc>
                <a:extLst>
                  <a:ext uri="{0D108BD9-81ED-4DB2-BD59-A6C34878D82A}">
                    <a16:rowId xmlns:a16="http://schemas.microsoft.com/office/drawing/2014/main" val="3517409536"/>
                  </a:ext>
                </a:extLst>
              </a:tr>
              <a:tr h="153993"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1" dirty="0">
                          <a:effectLst/>
                        </a:rPr>
                        <a:t>Pro nezaopatřené dítě ve věku</a:t>
                      </a:r>
                    </a:p>
                  </a:txBody>
                  <a:tcPr marL="46949" marR="46949" marT="9390" marB="939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>
                          <a:effectLst/>
                        </a:rPr>
                        <a:t> </a:t>
                      </a:r>
                    </a:p>
                  </a:txBody>
                  <a:tcPr marL="46949" marR="46949" marT="9390" marB="9390" anchor="ctr"/>
                </a:tc>
                <a:extLst>
                  <a:ext uri="{0D108BD9-81ED-4DB2-BD59-A6C34878D82A}">
                    <a16:rowId xmlns:a16="http://schemas.microsoft.com/office/drawing/2014/main" val="2974457138"/>
                  </a:ext>
                </a:extLst>
              </a:tr>
              <a:tr h="153993"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>
                          <a:effectLst/>
                        </a:rPr>
                        <a:t>  do 6 let</a:t>
                      </a:r>
                    </a:p>
                  </a:txBody>
                  <a:tcPr marL="46949" marR="46949" marT="9390" marB="939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>
                          <a:effectLst/>
                        </a:rPr>
                        <a:t>1970</a:t>
                      </a:r>
                    </a:p>
                  </a:txBody>
                  <a:tcPr marL="46949" marR="46949" marT="9390" marB="9390" anchor="ctr"/>
                </a:tc>
                <a:extLst>
                  <a:ext uri="{0D108BD9-81ED-4DB2-BD59-A6C34878D82A}">
                    <a16:rowId xmlns:a16="http://schemas.microsoft.com/office/drawing/2014/main" val="265216099"/>
                  </a:ext>
                </a:extLst>
              </a:tr>
              <a:tr h="153993"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>
                          <a:effectLst/>
                        </a:rPr>
                        <a:t>  6 až 15 let</a:t>
                      </a:r>
                    </a:p>
                  </a:txBody>
                  <a:tcPr marL="46949" marR="46949" marT="9390" marB="939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>
                          <a:effectLst/>
                        </a:rPr>
                        <a:t>2420</a:t>
                      </a:r>
                    </a:p>
                  </a:txBody>
                  <a:tcPr marL="46949" marR="46949" marT="9390" marB="9390" anchor="ctr"/>
                </a:tc>
                <a:extLst>
                  <a:ext uri="{0D108BD9-81ED-4DB2-BD59-A6C34878D82A}">
                    <a16:rowId xmlns:a16="http://schemas.microsoft.com/office/drawing/2014/main" val="1535288146"/>
                  </a:ext>
                </a:extLst>
              </a:tr>
              <a:tr h="153993"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dirty="0">
                          <a:effectLst/>
                        </a:rPr>
                        <a:t>  15 až 26 let (nezaopatřené)</a:t>
                      </a:r>
                    </a:p>
                  </a:txBody>
                  <a:tcPr marL="46949" marR="46949" marT="9390" marB="939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dirty="0">
                          <a:effectLst/>
                        </a:rPr>
                        <a:t>2770</a:t>
                      </a:r>
                    </a:p>
                  </a:txBody>
                  <a:tcPr marL="46949" marR="46949" marT="9390" marB="9390" anchor="ctr"/>
                </a:tc>
                <a:extLst>
                  <a:ext uri="{0D108BD9-81ED-4DB2-BD59-A6C34878D82A}">
                    <a16:rowId xmlns:a16="http://schemas.microsoft.com/office/drawing/2014/main" val="2281161863"/>
                  </a:ext>
                </a:extLst>
              </a:tr>
            </a:tbl>
          </a:graphicData>
        </a:graphic>
      </p:graphicFrame>
      <p:sp>
        <p:nvSpPr>
          <p:cNvPr id="18" name="Rectangle 1">
            <a:extLst>
              <a:ext uri="{FF2B5EF4-FFF2-40B4-BE49-F238E27FC236}">
                <a16:creationId xmlns:a16="http://schemas.microsoft.com/office/drawing/2014/main" id="{0803EFF1-F4C0-40CF-8D94-838505C612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975"/>
            <a:ext cx="184731" cy="43724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19025" rIns="91440" bIns="39675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C9072564-B924-4AD8-A5C4-648F56656007}"/>
              </a:ext>
            </a:extLst>
          </p:cNvPr>
          <p:cNvSpPr txBox="1"/>
          <p:nvPr/>
        </p:nvSpPr>
        <p:spPr>
          <a:xfrm>
            <a:off x="727788" y="150080"/>
            <a:ext cx="43294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>
                <a:latin typeface="+mj-lt"/>
              </a:rPr>
              <a:t>Životní minimum</a:t>
            </a:r>
          </a:p>
        </p:txBody>
      </p:sp>
    </p:spTree>
    <p:extLst>
      <p:ext uri="{BB962C8B-B14F-4D97-AF65-F5344CB8AC3E}">
        <p14:creationId xmlns:p14="http://schemas.microsoft.com/office/powerpoint/2010/main" val="12330207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adpis 11">
            <a:extLst>
              <a:ext uri="{FF2B5EF4-FFF2-40B4-BE49-F238E27FC236}">
                <a16:creationId xmlns:a16="http://schemas.microsoft.com/office/drawing/2014/main" id="{CF5C4DA0-2148-4761-880F-F03B4165A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Existenční minimum</a:t>
            </a:r>
          </a:p>
        </p:txBody>
      </p:sp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FB53071-2432-418B-AE80-A9A1E16E52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Existenční minimum je minimální hranicí peněžních příjmů, se kterou lze podle výkladu zákona přežít.</a:t>
            </a:r>
            <a:endParaRPr lang="cs-CZ" b="1" dirty="0"/>
          </a:p>
          <a:p>
            <a:pPr marL="0" indent="0">
              <a:buNone/>
            </a:pPr>
            <a:r>
              <a:rPr lang="cs-CZ" b="1" dirty="0"/>
              <a:t>Výše existenčního minima</a:t>
            </a:r>
          </a:p>
          <a:p>
            <a:r>
              <a:rPr lang="cs-CZ" dirty="0"/>
              <a:t>Existenční minimum je do 31. 3. 2020 částka </a:t>
            </a:r>
            <a:r>
              <a:rPr lang="cs-CZ" b="1" dirty="0"/>
              <a:t>2200 Kč</a:t>
            </a:r>
            <a:r>
              <a:rPr lang="cs-CZ" dirty="0"/>
              <a:t> měsíčně. Od 1. 4. 2020 je to </a:t>
            </a:r>
            <a:r>
              <a:rPr lang="cs-CZ" b="1" dirty="0"/>
              <a:t>2490 Kč</a:t>
            </a:r>
            <a:r>
              <a:rPr lang="cs-CZ" dirty="0"/>
              <a:t>. Nelze jej však použít u nezaopatřeného dítěte, u poživatele starobního důchodu, u osoby invalidní ve třetím stupni a u osoby starší 68 let.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505431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7FFB55-5C18-46BE-A84E-865C12E00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Příspěvek na péči </a:t>
            </a:r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5D9CBEE2-73C2-4E2F-BC54-99172375A91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679874" y="1825625"/>
          <a:ext cx="832252" cy="4351338"/>
        </p:xfrm>
        <a:graphic>
          <a:graphicData uri="http://schemas.openxmlformats.org/drawingml/2006/table">
            <a:tbl>
              <a:tblPr/>
              <a:tblGrid>
                <a:gridCol w="416126">
                  <a:extLst>
                    <a:ext uri="{9D8B030D-6E8A-4147-A177-3AD203B41FA5}">
                      <a16:colId xmlns:a16="http://schemas.microsoft.com/office/drawing/2014/main" val="2404123957"/>
                    </a:ext>
                  </a:extLst>
                </a:gridCol>
                <a:gridCol w="416126">
                  <a:extLst>
                    <a:ext uri="{9D8B030D-6E8A-4147-A177-3AD203B41FA5}">
                      <a16:colId xmlns:a16="http://schemas.microsoft.com/office/drawing/2014/main" val="4067521462"/>
                    </a:ext>
                  </a:extLst>
                </a:gridCol>
              </a:tblGrid>
              <a:tr h="99665">
                <a:tc>
                  <a:txBody>
                    <a:bodyPr/>
                    <a:lstStyle/>
                    <a:p>
                      <a:pPr fontAlgn="t"/>
                      <a:r>
                        <a:rPr lang="cs-CZ" sz="200" b="1">
                          <a:effectLst/>
                        </a:rPr>
                        <a:t>Životní potřeba</a:t>
                      </a:r>
                      <a:endParaRPr lang="cs-CZ" sz="200">
                        <a:effectLst/>
                      </a:endParaRPr>
                    </a:p>
                  </a:txBody>
                  <a:tcPr marL="25687" marR="25687" marT="12843" marB="12843">
                    <a:lnL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cs-CZ" sz="200">
                          <a:effectLst/>
                        </a:rPr>
                      </a:br>
                      <a:endParaRPr lang="cs-CZ" sz="200">
                        <a:effectLst/>
                      </a:endParaRPr>
                    </a:p>
                  </a:txBody>
                  <a:tcPr marL="25687" marR="25687" marT="12843" marB="12843">
                    <a:lnL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3319837"/>
                  </a:ext>
                </a:extLst>
              </a:tr>
              <a:tr h="432565">
                <a:tc>
                  <a:txBody>
                    <a:bodyPr/>
                    <a:lstStyle/>
                    <a:p>
                      <a:pPr fontAlgn="t"/>
                      <a:r>
                        <a:rPr lang="cs-CZ" sz="200" b="1">
                          <a:effectLst/>
                        </a:rPr>
                        <a:t>Mobilita</a:t>
                      </a:r>
                      <a:endParaRPr lang="cs-CZ" sz="200">
                        <a:effectLst/>
                      </a:endParaRPr>
                    </a:p>
                  </a:txBody>
                  <a:tcPr marL="25687" marR="25687" marT="12843" marB="12843">
                    <a:lnL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200">
                          <a:effectLst/>
                        </a:rPr>
                        <a:t>Vstávání a usedání, zaujímat a měnit polohy, stoj, pohybovat se chůzí krok za krokem v dosahu alespoň 200 metrů, otevírat a zavírat dveře, chůzi po schodech (nahoru i dolů) v rozsahu jednoho patra, nastupovat a vystupovat z dopravních prostředků včetně bariérových, a používat je.</a:t>
                      </a:r>
                    </a:p>
                  </a:txBody>
                  <a:tcPr marL="25687" marR="25687" marT="12843" marB="12843">
                    <a:lnL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8386108"/>
                  </a:ext>
                </a:extLst>
              </a:tr>
              <a:tr h="395576">
                <a:tc>
                  <a:txBody>
                    <a:bodyPr/>
                    <a:lstStyle/>
                    <a:p>
                      <a:pPr fontAlgn="t"/>
                      <a:r>
                        <a:rPr lang="cs-CZ" sz="200" b="1">
                          <a:effectLst/>
                        </a:rPr>
                        <a:t>Orientace</a:t>
                      </a:r>
                      <a:endParaRPr lang="cs-CZ" sz="200">
                        <a:effectLst/>
                      </a:endParaRPr>
                    </a:p>
                  </a:txBody>
                  <a:tcPr marL="25687" marR="25687" marT="12843" marB="12843">
                    <a:lnL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200">
                          <a:effectLst/>
                        </a:rPr>
                        <a:t>Poznávat a rozeznávat zrakem a sluchem, mít přiměřené duševní kompetence, orientovat se osobou, časem a místem, orientovat se v přirozeném sociálním prostředí, orientovat se v obvyklých situacích a přiměřeně v nich reagovat.</a:t>
                      </a:r>
                    </a:p>
                  </a:txBody>
                  <a:tcPr marL="25687" marR="25687" marT="12843" marB="12843">
                    <a:lnL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1877288"/>
                  </a:ext>
                </a:extLst>
              </a:tr>
              <a:tr h="617510">
                <a:tc>
                  <a:txBody>
                    <a:bodyPr/>
                    <a:lstStyle/>
                    <a:p>
                      <a:pPr fontAlgn="t"/>
                      <a:r>
                        <a:rPr lang="cs-CZ" sz="200" b="1">
                          <a:effectLst/>
                        </a:rPr>
                        <a:t>Komunikaci</a:t>
                      </a:r>
                      <a:endParaRPr lang="cs-CZ" sz="200">
                        <a:effectLst/>
                      </a:endParaRPr>
                    </a:p>
                  </a:txBody>
                  <a:tcPr marL="25687" marR="25687" marT="12843" marB="12843">
                    <a:lnL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200">
                          <a:effectLst/>
                        </a:rPr>
                        <a:t>Vyjadřovat se srozumitelně mluvenou řečí a dorozumět se jejím prostřednictvím s jinými osobami v rozsahu běžné slovní zásoby odpovídající věku a sociálnímu postavení, chápat obsah přijímaných a sdělovaných zpráv, vytvářet rukou psanou krátkou zprávu, porozumět všeobecně používaným základním obrazovým symbolům a zvukovým signálům, používat běžné komunikační prostředky.</a:t>
                      </a:r>
                    </a:p>
                  </a:txBody>
                  <a:tcPr marL="25687" marR="25687" marT="12843" marB="12843">
                    <a:lnL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1028461"/>
                  </a:ext>
                </a:extLst>
              </a:tr>
              <a:tr h="395576">
                <a:tc>
                  <a:txBody>
                    <a:bodyPr/>
                    <a:lstStyle/>
                    <a:p>
                      <a:pPr fontAlgn="t"/>
                      <a:r>
                        <a:rPr lang="cs-CZ" sz="200" b="1">
                          <a:effectLst/>
                        </a:rPr>
                        <a:t>Stravování</a:t>
                      </a:r>
                      <a:endParaRPr lang="cs-CZ" sz="200">
                        <a:effectLst/>
                      </a:endParaRPr>
                    </a:p>
                  </a:txBody>
                  <a:tcPr marL="25687" marR="25687" marT="12843" marB="12843">
                    <a:lnL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200">
                          <a:effectLst/>
                        </a:rPr>
                        <a:t>Vybrat si ke konzumaci hotový nápoj a potraviny, nalít nápoj, rozdělit stravu na menší kousky a naservírovat ji, najíst se a napít, dodržovat stanovený dietní režim, konzumovat stravu v obvyklém denním režimu, přemístit nápoj a stravu na místo konzumace.</a:t>
                      </a:r>
                    </a:p>
                  </a:txBody>
                  <a:tcPr marL="25687" marR="25687" marT="12843" marB="12843">
                    <a:lnL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9319388"/>
                  </a:ext>
                </a:extLst>
              </a:tr>
              <a:tr h="321598">
                <a:tc>
                  <a:txBody>
                    <a:bodyPr/>
                    <a:lstStyle/>
                    <a:p>
                      <a:pPr fontAlgn="t"/>
                      <a:r>
                        <a:rPr lang="cs-CZ" sz="200" b="1">
                          <a:effectLst/>
                        </a:rPr>
                        <a:t>Oblékání a obouvání</a:t>
                      </a:r>
                      <a:endParaRPr lang="cs-CZ" sz="200">
                        <a:effectLst/>
                      </a:endParaRPr>
                    </a:p>
                  </a:txBody>
                  <a:tcPr marL="25687" marR="25687" marT="12843" marB="12843">
                    <a:lnL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200">
                          <a:effectLst/>
                        </a:rPr>
                        <a:t>Vybrat si oblečení a obutí přiměřené okolnostem, rozeznat rub a líc oblečení a správně je vrstvit, oblékat a obouvat se, svlékat a zouvat se, manipulovat s oblečením v souvislosti s denním režimem.</a:t>
                      </a:r>
                    </a:p>
                  </a:txBody>
                  <a:tcPr marL="25687" marR="25687" marT="12843" marB="12843">
                    <a:lnL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9337654"/>
                  </a:ext>
                </a:extLst>
              </a:tr>
              <a:tr h="247620">
                <a:tc>
                  <a:txBody>
                    <a:bodyPr/>
                    <a:lstStyle/>
                    <a:p>
                      <a:pPr fontAlgn="t"/>
                      <a:r>
                        <a:rPr lang="cs-CZ" sz="200" b="1">
                          <a:effectLst/>
                        </a:rPr>
                        <a:t>Tělesná hygiena</a:t>
                      </a:r>
                      <a:endParaRPr lang="cs-CZ" sz="200">
                        <a:effectLst/>
                      </a:endParaRPr>
                    </a:p>
                  </a:txBody>
                  <a:tcPr marL="25687" marR="25687" marT="12843" marB="12843">
                    <a:lnL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200">
                          <a:effectLst/>
                        </a:rPr>
                        <a:t>Použít hygienické zařízení, dodržovat tělesnou hygienu, mýt a osušovat si jednotlivé části těla, provádět celkovou hygienu, česat se, provádět ústní hygienu, holit se.</a:t>
                      </a:r>
                    </a:p>
                  </a:txBody>
                  <a:tcPr marL="25687" marR="25687" marT="12843" marB="12843">
                    <a:lnL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1016551"/>
                  </a:ext>
                </a:extLst>
              </a:tr>
              <a:tr h="173643">
                <a:tc>
                  <a:txBody>
                    <a:bodyPr/>
                    <a:lstStyle/>
                    <a:p>
                      <a:pPr fontAlgn="t"/>
                      <a:r>
                        <a:rPr lang="cs-CZ" sz="200" b="1">
                          <a:effectLst/>
                        </a:rPr>
                        <a:t>Výkon fyziologické potřeby</a:t>
                      </a:r>
                      <a:endParaRPr lang="cs-CZ" sz="200">
                        <a:effectLst/>
                      </a:endParaRPr>
                    </a:p>
                  </a:txBody>
                  <a:tcPr marL="25687" marR="25687" marT="12843" marB="12843">
                    <a:lnL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200">
                          <a:effectLst/>
                        </a:rPr>
                        <a:t>Včas používat WC, zaujmout vhodnou polohu, vyprázdnit se, provést očistu, používat hygienické pomůcky.</a:t>
                      </a:r>
                    </a:p>
                  </a:txBody>
                  <a:tcPr marL="25687" marR="25687" marT="12843" marB="12843">
                    <a:lnL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9754187"/>
                  </a:ext>
                </a:extLst>
              </a:tr>
              <a:tr h="469554">
                <a:tc>
                  <a:txBody>
                    <a:bodyPr/>
                    <a:lstStyle/>
                    <a:p>
                      <a:pPr fontAlgn="t"/>
                      <a:r>
                        <a:rPr lang="cs-CZ" sz="200" b="1">
                          <a:effectLst/>
                        </a:rPr>
                        <a:t>Péče o zdraví</a:t>
                      </a:r>
                      <a:endParaRPr lang="cs-CZ" sz="200">
                        <a:effectLst/>
                      </a:endParaRPr>
                    </a:p>
                  </a:txBody>
                  <a:tcPr marL="25687" marR="25687" marT="12843" marB="12843">
                    <a:lnL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200">
                          <a:effectLst/>
                        </a:rPr>
                        <a:t>Dodržovat stanovený léčebný režim, provádět stanovené preventivní, léčebné a léčebně rehabilitační a ošetřovatelské postupy a opatření a používat k tomu potřebné léky nebo pomůcky, rozpoznat zdravotní problém a v případě potřeby vyhledat nebo přivolat pomoc.</a:t>
                      </a:r>
                    </a:p>
                  </a:txBody>
                  <a:tcPr marL="25687" marR="25687" marT="12843" marB="12843">
                    <a:lnL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724703"/>
                  </a:ext>
                </a:extLst>
              </a:tr>
              <a:tr h="432565">
                <a:tc>
                  <a:txBody>
                    <a:bodyPr/>
                    <a:lstStyle/>
                    <a:p>
                      <a:pPr fontAlgn="t"/>
                      <a:r>
                        <a:rPr lang="cs-CZ" sz="200" b="1">
                          <a:effectLst/>
                        </a:rPr>
                        <a:t>Osobní aktivity</a:t>
                      </a:r>
                      <a:endParaRPr lang="cs-CZ" sz="200">
                        <a:effectLst/>
                      </a:endParaRPr>
                    </a:p>
                  </a:txBody>
                  <a:tcPr marL="25687" marR="25687" marT="12843" marB="12843">
                    <a:lnL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200">
                          <a:effectLst/>
                        </a:rPr>
                        <a:t>Navazovat kontakty a vztahy s jinými osobami, plánovat a uspořádat osobní aktivity, styk se společenským prostředím, stanovit si a dodržet denní program, vykonávat aktivity obvyklé věku a prostředí, například vzdělávání, zaměstnání, volnočasové aktivity, vyřizovat své záležitosti.</a:t>
                      </a:r>
                    </a:p>
                  </a:txBody>
                  <a:tcPr marL="25687" marR="25687" marT="12843" marB="12843">
                    <a:lnL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3201122"/>
                  </a:ext>
                </a:extLst>
              </a:tr>
              <a:tr h="765466">
                <a:tc>
                  <a:txBody>
                    <a:bodyPr/>
                    <a:lstStyle/>
                    <a:p>
                      <a:pPr fontAlgn="t"/>
                      <a:r>
                        <a:rPr lang="cs-CZ" sz="200" b="1">
                          <a:effectLst/>
                        </a:rPr>
                        <a:t>Péči o domácnost</a:t>
                      </a:r>
                      <a:endParaRPr lang="cs-CZ" sz="200">
                        <a:effectLst/>
                      </a:endParaRPr>
                    </a:p>
                  </a:txBody>
                  <a:tcPr marL="25687" marR="25687" marT="12843" marB="12843">
                    <a:lnL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200">
                          <a:effectLst/>
                        </a:rPr>
                        <a:t>Nakládat s vlastními penězi v rámci osobních příjmů a příjmů domácnosti, manipulovat s předměty denní potřeby, obstarat si běžný nákup, ovládat běžné domácí spotřebiče, uvařit si jednoduché teplé jídlo a nápoj, vykonávat běžné domácí práce, nakládat s prádlem, mýt nádobí, obsluhovat topení, udržovat pořádek. (Tahle životní potřeba se neposuzuje u osob mladších 18 let, namísto toho se porovnává rozsah, intenzita a náročnost péče, kterou je potřeba věnovat zdravému dítěti a dítěti, které </a:t>
                      </a:r>
                      <a:r>
                        <a:rPr lang="cs-CZ" sz="200" i="1">
                          <a:effectLst/>
                        </a:rPr>
                        <a:t>vyžaduje péči</a:t>
                      </a:r>
                      <a:r>
                        <a:rPr lang="cs-CZ" sz="200">
                          <a:effectLst/>
                        </a:rPr>
                        <a:t>.)</a:t>
                      </a:r>
                    </a:p>
                  </a:txBody>
                  <a:tcPr marL="25687" marR="25687" marT="12843" marB="12843">
                    <a:lnL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7880756"/>
                  </a:ext>
                </a:extLst>
              </a:tr>
            </a:tbl>
          </a:graphicData>
        </a:graphic>
      </p:graphicFrame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7F769142-54DE-4339-861F-BB14C77B55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0692265"/>
              </p:ext>
            </p:extLst>
          </p:nvPr>
        </p:nvGraphicFramePr>
        <p:xfrm>
          <a:off x="613622" y="1715505"/>
          <a:ext cx="10795520" cy="5095608"/>
        </p:xfrm>
        <a:graphic>
          <a:graphicData uri="http://schemas.openxmlformats.org/drawingml/2006/table">
            <a:tbl>
              <a:tblPr/>
              <a:tblGrid>
                <a:gridCol w="2159104">
                  <a:extLst>
                    <a:ext uri="{9D8B030D-6E8A-4147-A177-3AD203B41FA5}">
                      <a16:colId xmlns:a16="http://schemas.microsoft.com/office/drawing/2014/main" val="3167731509"/>
                    </a:ext>
                  </a:extLst>
                </a:gridCol>
                <a:gridCol w="2159104">
                  <a:extLst>
                    <a:ext uri="{9D8B030D-6E8A-4147-A177-3AD203B41FA5}">
                      <a16:colId xmlns:a16="http://schemas.microsoft.com/office/drawing/2014/main" val="3229225851"/>
                    </a:ext>
                  </a:extLst>
                </a:gridCol>
                <a:gridCol w="2159104">
                  <a:extLst>
                    <a:ext uri="{9D8B030D-6E8A-4147-A177-3AD203B41FA5}">
                      <a16:colId xmlns:a16="http://schemas.microsoft.com/office/drawing/2014/main" val="104510193"/>
                    </a:ext>
                  </a:extLst>
                </a:gridCol>
                <a:gridCol w="2159104">
                  <a:extLst>
                    <a:ext uri="{9D8B030D-6E8A-4147-A177-3AD203B41FA5}">
                      <a16:colId xmlns:a16="http://schemas.microsoft.com/office/drawing/2014/main" val="139054723"/>
                    </a:ext>
                  </a:extLst>
                </a:gridCol>
                <a:gridCol w="2159104">
                  <a:extLst>
                    <a:ext uri="{9D8B030D-6E8A-4147-A177-3AD203B41FA5}">
                      <a16:colId xmlns:a16="http://schemas.microsoft.com/office/drawing/2014/main" val="1126592698"/>
                    </a:ext>
                  </a:extLst>
                </a:gridCol>
              </a:tblGrid>
              <a:tr h="433811">
                <a:tc rowSpan="2">
                  <a:txBody>
                    <a:bodyPr/>
                    <a:lstStyle/>
                    <a:p>
                      <a:pPr fontAlgn="t"/>
                      <a:r>
                        <a:rPr lang="cs-CZ" sz="2000" b="1">
                          <a:effectLst/>
                        </a:rPr>
                        <a:t>Stupeň závislosti</a:t>
                      </a:r>
                      <a:endParaRPr lang="cs-CZ" sz="2000">
                        <a:effectLst/>
                      </a:endParaRPr>
                    </a:p>
                  </a:txBody>
                  <a:tcPr marL="157657" marR="157657" marT="78829" marB="78829">
                    <a:lnL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fontAlgn="t"/>
                      <a:r>
                        <a:rPr lang="cs-CZ" sz="2000" b="1" dirty="0">
                          <a:effectLst/>
                        </a:rPr>
                        <a:t>Osoby mladší 18 let</a:t>
                      </a:r>
                      <a:endParaRPr lang="cs-CZ" sz="2000" dirty="0">
                        <a:effectLst/>
                      </a:endParaRPr>
                    </a:p>
                  </a:txBody>
                  <a:tcPr marL="157657" marR="157657" marT="78829" marB="78829">
                    <a:lnL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fontAlgn="t"/>
                      <a:r>
                        <a:rPr lang="cs-CZ" sz="2000" b="1">
                          <a:effectLst/>
                        </a:rPr>
                        <a:t>Osoby starší 18 let</a:t>
                      </a:r>
                      <a:endParaRPr lang="cs-CZ" sz="2000">
                        <a:effectLst/>
                      </a:endParaRPr>
                    </a:p>
                  </a:txBody>
                  <a:tcPr marL="157657" marR="157657" marT="78829" marB="78829">
                    <a:lnL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9830052"/>
                  </a:ext>
                </a:extLst>
              </a:tr>
              <a:tr h="120404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2000" b="1">
                          <a:effectLst/>
                        </a:rPr>
                        <a:t>Nezvládnuté životní potřeby</a:t>
                      </a:r>
                      <a:endParaRPr lang="cs-CZ" sz="2000">
                        <a:effectLst/>
                      </a:endParaRPr>
                    </a:p>
                  </a:txBody>
                  <a:tcPr marL="157657" marR="157657" marT="78829" marB="78829">
                    <a:lnL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2000" b="1">
                          <a:effectLst/>
                        </a:rPr>
                        <a:t>Měsíční výše příspěvku</a:t>
                      </a:r>
                      <a:endParaRPr lang="cs-CZ" sz="2000">
                        <a:effectLst/>
                      </a:endParaRPr>
                    </a:p>
                  </a:txBody>
                  <a:tcPr marL="157657" marR="157657" marT="78829" marB="78829">
                    <a:lnL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2000" b="1" dirty="0">
                          <a:effectLst/>
                        </a:rPr>
                        <a:t>Nezvládnuté životní potřeby</a:t>
                      </a:r>
                      <a:endParaRPr lang="cs-CZ" sz="2000" dirty="0">
                        <a:effectLst/>
                      </a:endParaRPr>
                    </a:p>
                  </a:txBody>
                  <a:tcPr marL="157657" marR="157657" marT="78829" marB="78829">
                    <a:lnL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2000" b="1">
                          <a:effectLst/>
                        </a:rPr>
                        <a:t>Měsíční výše příspěvku</a:t>
                      </a:r>
                      <a:endParaRPr lang="cs-CZ" sz="2000">
                        <a:effectLst/>
                      </a:endParaRPr>
                    </a:p>
                  </a:txBody>
                  <a:tcPr marL="157657" marR="157657" marT="78829" marB="78829">
                    <a:lnL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661499"/>
                  </a:ext>
                </a:extLst>
              </a:tr>
              <a:tr h="690554">
                <a:tc>
                  <a:txBody>
                    <a:bodyPr/>
                    <a:lstStyle/>
                    <a:p>
                      <a:pPr fontAlgn="t"/>
                      <a:r>
                        <a:rPr lang="cs-CZ" sz="2000">
                          <a:effectLst/>
                        </a:rPr>
                        <a:t>I. (lehká závislost)</a:t>
                      </a:r>
                    </a:p>
                  </a:txBody>
                  <a:tcPr marL="157657" marR="157657" marT="78829" marB="78829">
                    <a:lnL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2000">
                          <a:effectLst/>
                        </a:rPr>
                        <a:t>3</a:t>
                      </a:r>
                    </a:p>
                  </a:txBody>
                  <a:tcPr marL="157657" marR="157657" marT="78829" marB="78829">
                    <a:lnL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2000">
                          <a:effectLst/>
                        </a:rPr>
                        <a:t>3300 Kč</a:t>
                      </a:r>
                    </a:p>
                  </a:txBody>
                  <a:tcPr marL="157657" marR="157657" marT="78829" marB="78829">
                    <a:lnL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2000">
                          <a:effectLst/>
                        </a:rPr>
                        <a:t>3 nebo 4</a:t>
                      </a:r>
                    </a:p>
                  </a:txBody>
                  <a:tcPr marL="157657" marR="157657" marT="78829" marB="78829">
                    <a:lnL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2000">
                          <a:effectLst/>
                        </a:rPr>
                        <a:t>880 Kč</a:t>
                      </a:r>
                    </a:p>
                  </a:txBody>
                  <a:tcPr marL="157657" marR="157657" marT="78829" marB="78829">
                    <a:lnL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9498661"/>
                  </a:ext>
                </a:extLst>
              </a:tr>
              <a:tr h="1204040">
                <a:tc>
                  <a:txBody>
                    <a:bodyPr/>
                    <a:lstStyle/>
                    <a:p>
                      <a:pPr fontAlgn="t"/>
                      <a:r>
                        <a:rPr lang="cs-CZ" sz="2000">
                          <a:effectLst/>
                        </a:rPr>
                        <a:t>II. (středně těžká závislost)</a:t>
                      </a:r>
                    </a:p>
                  </a:txBody>
                  <a:tcPr marL="157657" marR="157657" marT="78829" marB="78829">
                    <a:lnL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2000">
                          <a:effectLst/>
                        </a:rPr>
                        <a:t>4 nebo 5</a:t>
                      </a:r>
                    </a:p>
                  </a:txBody>
                  <a:tcPr marL="157657" marR="157657" marT="78829" marB="78829">
                    <a:lnL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2000">
                          <a:effectLst/>
                        </a:rPr>
                        <a:t>6600 Kč</a:t>
                      </a:r>
                    </a:p>
                  </a:txBody>
                  <a:tcPr marL="157657" marR="157657" marT="78829" marB="78829">
                    <a:lnL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2000">
                          <a:effectLst/>
                        </a:rPr>
                        <a:t>5 nebo 6</a:t>
                      </a:r>
                    </a:p>
                  </a:txBody>
                  <a:tcPr marL="157657" marR="157657" marT="78829" marB="78829">
                    <a:lnL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2000" dirty="0">
                          <a:effectLst/>
                        </a:rPr>
                        <a:t>4400 Kč</a:t>
                      </a:r>
                    </a:p>
                  </a:txBody>
                  <a:tcPr marL="157657" marR="157657" marT="78829" marB="78829">
                    <a:lnL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3697943"/>
                  </a:ext>
                </a:extLst>
              </a:tr>
              <a:tr h="690554">
                <a:tc>
                  <a:txBody>
                    <a:bodyPr/>
                    <a:lstStyle/>
                    <a:p>
                      <a:pPr fontAlgn="t"/>
                      <a:r>
                        <a:rPr lang="cs-CZ" sz="2000">
                          <a:effectLst/>
                        </a:rPr>
                        <a:t>III. (těžká závislost)</a:t>
                      </a:r>
                    </a:p>
                  </a:txBody>
                  <a:tcPr marL="157657" marR="157657" marT="78829" marB="78829">
                    <a:lnL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2000">
                          <a:effectLst/>
                        </a:rPr>
                        <a:t>6 nebo 7</a:t>
                      </a:r>
                    </a:p>
                  </a:txBody>
                  <a:tcPr marL="157657" marR="157657" marT="78829" marB="78829">
                    <a:lnL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2000">
                          <a:effectLst/>
                        </a:rPr>
                        <a:t>9900 Kč</a:t>
                      </a:r>
                    </a:p>
                  </a:txBody>
                  <a:tcPr marL="157657" marR="157657" marT="78829" marB="78829">
                    <a:lnL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2000">
                          <a:effectLst/>
                        </a:rPr>
                        <a:t>7 nebo 8</a:t>
                      </a:r>
                    </a:p>
                  </a:txBody>
                  <a:tcPr marL="157657" marR="157657" marT="78829" marB="78829">
                    <a:lnL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2000">
                          <a:effectLst/>
                        </a:rPr>
                        <a:t>8800 Kč</a:t>
                      </a:r>
                    </a:p>
                  </a:txBody>
                  <a:tcPr marL="157657" marR="157657" marT="78829" marB="78829">
                    <a:lnL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1823708"/>
                  </a:ext>
                </a:extLst>
              </a:tr>
              <a:tr h="690554">
                <a:tc>
                  <a:txBody>
                    <a:bodyPr/>
                    <a:lstStyle/>
                    <a:p>
                      <a:pPr fontAlgn="t"/>
                      <a:r>
                        <a:rPr lang="cs-CZ" sz="2000">
                          <a:effectLst/>
                        </a:rPr>
                        <a:t>IV. (úplná závislost)</a:t>
                      </a:r>
                    </a:p>
                  </a:txBody>
                  <a:tcPr marL="157657" marR="157657" marT="78829" marB="78829">
                    <a:lnL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2000">
                          <a:effectLst/>
                        </a:rPr>
                        <a:t>8 nebo 9</a:t>
                      </a:r>
                    </a:p>
                  </a:txBody>
                  <a:tcPr marL="157657" marR="157657" marT="78829" marB="78829">
                    <a:lnL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2000">
                          <a:effectLst/>
                        </a:rPr>
                        <a:t>13 200 Kč</a:t>
                      </a:r>
                    </a:p>
                  </a:txBody>
                  <a:tcPr marL="157657" marR="157657" marT="78829" marB="78829">
                    <a:lnL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2000">
                          <a:effectLst/>
                        </a:rPr>
                        <a:t>9 nebo 10</a:t>
                      </a:r>
                    </a:p>
                  </a:txBody>
                  <a:tcPr marL="157657" marR="157657" marT="78829" marB="78829">
                    <a:lnL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2000" dirty="0">
                          <a:effectLst/>
                        </a:rPr>
                        <a:t>13 200 Kč</a:t>
                      </a:r>
                    </a:p>
                  </a:txBody>
                  <a:tcPr marL="157657" marR="157657" marT="78829" marB="78829">
                    <a:lnL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7664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01516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BBE6A7-44BF-4C4F-8827-9C3E024FE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13BA7DAF-1811-4C51-84F8-05AB77C0E7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2019518"/>
              </p:ext>
            </p:extLst>
          </p:nvPr>
        </p:nvGraphicFramePr>
        <p:xfrm>
          <a:off x="130629" y="0"/>
          <a:ext cx="11849877" cy="6840209"/>
        </p:xfrm>
        <a:graphic>
          <a:graphicData uri="http://schemas.openxmlformats.org/drawingml/2006/table">
            <a:tbl>
              <a:tblPr/>
              <a:tblGrid>
                <a:gridCol w="2430316">
                  <a:extLst>
                    <a:ext uri="{9D8B030D-6E8A-4147-A177-3AD203B41FA5}">
                      <a16:colId xmlns:a16="http://schemas.microsoft.com/office/drawing/2014/main" val="1785598841"/>
                    </a:ext>
                  </a:extLst>
                </a:gridCol>
                <a:gridCol w="9419561">
                  <a:extLst>
                    <a:ext uri="{9D8B030D-6E8A-4147-A177-3AD203B41FA5}">
                      <a16:colId xmlns:a16="http://schemas.microsoft.com/office/drawing/2014/main" val="1674636028"/>
                    </a:ext>
                  </a:extLst>
                </a:gridCol>
              </a:tblGrid>
              <a:tr h="206913">
                <a:tc>
                  <a:txBody>
                    <a:bodyPr/>
                    <a:lstStyle/>
                    <a:p>
                      <a:pPr fontAlgn="t"/>
                      <a:r>
                        <a:rPr lang="cs-CZ" sz="1400" b="1">
                          <a:effectLst/>
                        </a:rPr>
                        <a:t>Životní potřeba</a:t>
                      </a:r>
                      <a:endParaRPr lang="cs-CZ" sz="1400">
                        <a:effectLst/>
                      </a:endParaRPr>
                    </a:p>
                  </a:txBody>
                  <a:tcPr marL="39950" marR="39950" marT="19975" marB="19975">
                    <a:lnL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cs-CZ" sz="1400">
                          <a:effectLst/>
                        </a:rPr>
                      </a:br>
                      <a:endParaRPr lang="cs-CZ" sz="1400">
                        <a:effectLst/>
                      </a:endParaRPr>
                    </a:p>
                  </a:txBody>
                  <a:tcPr marL="39950" marR="39950" marT="19975" marB="19975">
                    <a:lnL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8672604"/>
                  </a:ext>
                </a:extLst>
              </a:tr>
              <a:tr h="596528">
                <a:tc>
                  <a:txBody>
                    <a:bodyPr/>
                    <a:lstStyle/>
                    <a:p>
                      <a:pPr fontAlgn="t"/>
                      <a:r>
                        <a:rPr lang="cs-CZ" sz="1400" b="1">
                          <a:effectLst/>
                        </a:rPr>
                        <a:t>Mobilita</a:t>
                      </a:r>
                      <a:endParaRPr lang="cs-CZ" sz="1400">
                        <a:effectLst/>
                      </a:endParaRPr>
                    </a:p>
                  </a:txBody>
                  <a:tcPr marL="39950" marR="39950" marT="19975" marB="19975">
                    <a:lnL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400" dirty="0">
                          <a:effectLst/>
                        </a:rPr>
                        <a:t>Vstávání a usedání, zaujímat a měnit polohy, stoj, pohybovat se chůzí krok za krokem v dosahu alespoň 200 metrů, otevírat a zavírat dveře, chůzi po schodech (nahoru i dolů) v rozsahu jednoho patra, nastupovat a vystupovat z dopravních prostředků včetně bariérových, a používat je.</a:t>
                      </a:r>
                    </a:p>
                  </a:txBody>
                  <a:tcPr marL="39950" marR="39950" marT="19975" marB="19975">
                    <a:lnL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2556882"/>
                  </a:ext>
                </a:extLst>
              </a:tr>
              <a:tr h="518605">
                <a:tc>
                  <a:txBody>
                    <a:bodyPr/>
                    <a:lstStyle/>
                    <a:p>
                      <a:pPr fontAlgn="t"/>
                      <a:r>
                        <a:rPr lang="cs-CZ" sz="1400" b="1" dirty="0">
                          <a:effectLst/>
                        </a:rPr>
                        <a:t>Orientace</a:t>
                      </a:r>
                      <a:endParaRPr lang="cs-CZ" sz="1400" dirty="0">
                        <a:effectLst/>
                      </a:endParaRPr>
                    </a:p>
                  </a:txBody>
                  <a:tcPr marL="39950" marR="39950" marT="19975" marB="19975">
                    <a:lnL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400">
                          <a:effectLst/>
                        </a:rPr>
                        <a:t>Poznávat a rozeznávat zrakem a sluchem, mít přiměřené duševní kompetence, orientovat se osobou, časem a místem, orientovat se v přirozeném sociálním prostředí, orientovat se v obvyklých situacích a přiměřeně v nich reagovat.</a:t>
                      </a:r>
                    </a:p>
                  </a:txBody>
                  <a:tcPr marL="39950" marR="39950" marT="19975" marB="19975">
                    <a:lnL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8131962"/>
                  </a:ext>
                </a:extLst>
              </a:tr>
              <a:tr h="830297">
                <a:tc>
                  <a:txBody>
                    <a:bodyPr/>
                    <a:lstStyle/>
                    <a:p>
                      <a:pPr fontAlgn="t"/>
                      <a:r>
                        <a:rPr lang="cs-CZ" sz="1400" b="1">
                          <a:effectLst/>
                        </a:rPr>
                        <a:t>Komunikaci</a:t>
                      </a:r>
                      <a:endParaRPr lang="cs-CZ" sz="1400">
                        <a:effectLst/>
                      </a:endParaRPr>
                    </a:p>
                  </a:txBody>
                  <a:tcPr marL="39950" marR="39950" marT="19975" marB="19975">
                    <a:lnL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400">
                          <a:effectLst/>
                        </a:rPr>
                        <a:t>Vyjadřovat se srozumitelně mluvenou řečí a dorozumět se jejím prostřednictvím s jinými osobami v rozsahu běžné slovní zásoby odpovídající věku a sociálnímu postavení, chápat obsah přijímaných a sdělovaných zpráv, vytvářet rukou psanou krátkou zprávu, porozumět všeobecně používaným základním obrazovým symbolům a zvukovým signálům, používat běžné komunikační prostředky.</a:t>
                      </a:r>
                    </a:p>
                  </a:txBody>
                  <a:tcPr marL="39950" marR="39950" marT="19975" marB="19975">
                    <a:lnL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7286141"/>
                  </a:ext>
                </a:extLst>
              </a:tr>
              <a:tr h="596528">
                <a:tc>
                  <a:txBody>
                    <a:bodyPr/>
                    <a:lstStyle/>
                    <a:p>
                      <a:pPr fontAlgn="t"/>
                      <a:r>
                        <a:rPr lang="cs-CZ" sz="1400" b="1">
                          <a:effectLst/>
                        </a:rPr>
                        <a:t>Stravování</a:t>
                      </a:r>
                      <a:endParaRPr lang="cs-CZ" sz="1400">
                        <a:effectLst/>
                      </a:endParaRPr>
                    </a:p>
                  </a:txBody>
                  <a:tcPr marL="39950" marR="39950" marT="19975" marB="19975">
                    <a:lnL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400" dirty="0">
                          <a:effectLst/>
                        </a:rPr>
                        <a:t>Vybrat si ke konzumaci hotový nápoj a potraviny, nalít nápoj, rozdělit stravu na menší kousky a naservírovat ji, najíst se a napít, dodržovat stanovený dietní režim, konzumovat stravu v obvyklém denním režimu, přemístit nápoj a stravu na místo konzumace.</a:t>
                      </a:r>
                    </a:p>
                  </a:txBody>
                  <a:tcPr marL="39950" marR="39950" marT="19975" marB="19975">
                    <a:lnL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6752382"/>
                  </a:ext>
                </a:extLst>
              </a:tr>
              <a:tr h="440682">
                <a:tc>
                  <a:txBody>
                    <a:bodyPr/>
                    <a:lstStyle/>
                    <a:p>
                      <a:pPr fontAlgn="t"/>
                      <a:r>
                        <a:rPr lang="cs-CZ" sz="1400" b="1">
                          <a:effectLst/>
                        </a:rPr>
                        <a:t>Oblékání a obouvání</a:t>
                      </a:r>
                      <a:endParaRPr lang="cs-CZ" sz="1400">
                        <a:effectLst/>
                      </a:endParaRPr>
                    </a:p>
                  </a:txBody>
                  <a:tcPr marL="39950" marR="39950" marT="19975" marB="19975">
                    <a:lnL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400">
                          <a:effectLst/>
                        </a:rPr>
                        <a:t>Vybrat si oblečení a obutí přiměřené okolnostem, rozeznat rub a líc oblečení a správně je vrstvit, oblékat a obouvat se, svlékat a zouvat se, manipulovat s oblečením v souvislosti s denním režimem.</a:t>
                      </a:r>
                    </a:p>
                  </a:txBody>
                  <a:tcPr marL="39950" marR="39950" marT="19975" marB="19975">
                    <a:lnL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9933934"/>
                  </a:ext>
                </a:extLst>
              </a:tr>
              <a:tr h="440682">
                <a:tc>
                  <a:txBody>
                    <a:bodyPr/>
                    <a:lstStyle/>
                    <a:p>
                      <a:pPr fontAlgn="t"/>
                      <a:r>
                        <a:rPr lang="cs-CZ" sz="1400" b="1">
                          <a:effectLst/>
                        </a:rPr>
                        <a:t>Tělesná hygiena</a:t>
                      </a:r>
                      <a:endParaRPr lang="cs-CZ" sz="1400">
                        <a:effectLst/>
                      </a:endParaRPr>
                    </a:p>
                  </a:txBody>
                  <a:tcPr marL="39950" marR="39950" marT="19975" marB="19975">
                    <a:lnL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400">
                          <a:effectLst/>
                        </a:rPr>
                        <a:t>Použít hygienické zařízení, dodržovat tělesnou hygienu, mýt a osušovat si jednotlivé části těla, provádět celkovou hygienu, česat se, provádět ústní hygienu, holit se.</a:t>
                      </a:r>
                    </a:p>
                  </a:txBody>
                  <a:tcPr marL="39950" marR="39950" marT="19975" marB="19975">
                    <a:lnL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8896134"/>
                  </a:ext>
                </a:extLst>
              </a:tr>
              <a:tr h="284836">
                <a:tc>
                  <a:txBody>
                    <a:bodyPr/>
                    <a:lstStyle/>
                    <a:p>
                      <a:pPr fontAlgn="t"/>
                      <a:r>
                        <a:rPr lang="cs-CZ" sz="1400" b="1">
                          <a:effectLst/>
                        </a:rPr>
                        <a:t>Výkon fyziologické potřeby</a:t>
                      </a:r>
                      <a:endParaRPr lang="cs-CZ" sz="1400">
                        <a:effectLst/>
                      </a:endParaRPr>
                    </a:p>
                  </a:txBody>
                  <a:tcPr marL="39950" marR="39950" marT="19975" marB="19975">
                    <a:lnL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400">
                          <a:effectLst/>
                        </a:rPr>
                        <a:t>Včas používat WC, zaujmout vhodnou polohu, vyprázdnit se, provést očistu, používat hygienické pomůcky.</a:t>
                      </a:r>
                    </a:p>
                  </a:txBody>
                  <a:tcPr marL="39950" marR="39950" marT="19975" marB="19975">
                    <a:lnL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2650728"/>
                  </a:ext>
                </a:extLst>
              </a:tr>
              <a:tr h="596528">
                <a:tc>
                  <a:txBody>
                    <a:bodyPr/>
                    <a:lstStyle/>
                    <a:p>
                      <a:pPr fontAlgn="t"/>
                      <a:r>
                        <a:rPr lang="cs-CZ" sz="1400" b="1">
                          <a:effectLst/>
                        </a:rPr>
                        <a:t>Péče o zdraví</a:t>
                      </a:r>
                      <a:endParaRPr lang="cs-CZ" sz="1400">
                        <a:effectLst/>
                      </a:endParaRPr>
                    </a:p>
                  </a:txBody>
                  <a:tcPr marL="39950" marR="39950" marT="19975" marB="19975">
                    <a:lnL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400">
                          <a:effectLst/>
                        </a:rPr>
                        <a:t>Dodržovat stanovený léčebný režim, provádět stanovené preventivní, léčebné a léčebně rehabilitační a ošetřovatelské postupy a opatření a používat k tomu potřebné léky nebo pomůcky, rozpoznat zdravotní problém a v případě potřeby vyhledat nebo přivolat pomoc.</a:t>
                      </a:r>
                    </a:p>
                  </a:txBody>
                  <a:tcPr marL="39950" marR="39950" marT="19975" marB="19975">
                    <a:lnL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4210628"/>
                  </a:ext>
                </a:extLst>
              </a:tr>
              <a:tr h="674451">
                <a:tc>
                  <a:txBody>
                    <a:bodyPr/>
                    <a:lstStyle/>
                    <a:p>
                      <a:pPr fontAlgn="t"/>
                      <a:r>
                        <a:rPr lang="cs-CZ" sz="1400" b="1">
                          <a:effectLst/>
                        </a:rPr>
                        <a:t>Osobní aktivity</a:t>
                      </a:r>
                      <a:endParaRPr lang="cs-CZ" sz="1400">
                        <a:effectLst/>
                      </a:endParaRPr>
                    </a:p>
                  </a:txBody>
                  <a:tcPr marL="39950" marR="39950" marT="19975" marB="19975">
                    <a:lnL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400">
                          <a:effectLst/>
                        </a:rPr>
                        <a:t>Navazovat kontakty a vztahy s jinými osobami, plánovat a uspořádat osobní aktivity, styk se společenským prostředím, stanovit si a dodržet denní program, vykonávat aktivity obvyklé věku a prostředí, například vzdělávání, zaměstnání, volnočasové aktivity, vyřizovat své záležitosti.</a:t>
                      </a:r>
                    </a:p>
                  </a:txBody>
                  <a:tcPr marL="39950" marR="39950" marT="19975" marB="19975">
                    <a:lnL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9733814"/>
                  </a:ext>
                </a:extLst>
              </a:tr>
              <a:tr h="1064066">
                <a:tc>
                  <a:txBody>
                    <a:bodyPr/>
                    <a:lstStyle/>
                    <a:p>
                      <a:pPr fontAlgn="t"/>
                      <a:r>
                        <a:rPr lang="cs-CZ" sz="1400" b="1">
                          <a:effectLst/>
                        </a:rPr>
                        <a:t>Péči o domácnost</a:t>
                      </a:r>
                      <a:endParaRPr lang="cs-CZ" sz="1400">
                        <a:effectLst/>
                      </a:endParaRPr>
                    </a:p>
                  </a:txBody>
                  <a:tcPr marL="39950" marR="39950" marT="19975" marB="19975">
                    <a:lnL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400" dirty="0">
                          <a:effectLst/>
                        </a:rPr>
                        <a:t>Nakládat s vlastními penězi v rámci osobních příjmů a příjmů domácnosti, manipulovat s předměty denní potřeby, obstarat si běžný nákup, ovládat běžné domácí spotřebiče, uvařit si jednoduché teplé jídlo a nápoj, vykonávat běžné domácí práce, nakládat s prádlem, mýt nádobí, obsluhovat topení, udržovat pořádek. (Tahle životní potřeba se neposuzuje u osob mladších 18 let, namísto toho se porovnává rozsah, intenzita a náročnost péče, kterou je potřeba věnovat zdravému dítěti a dítěti, které </a:t>
                      </a:r>
                      <a:r>
                        <a:rPr lang="cs-CZ" sz="1400" i="1" dirty="0">
                          <a:effectLst/>
                        </a:rPr>
                        <a:t>vyžaduje péči</a:t>
                      </a:r>
                      <a:r>
                        <a:rPr lang="cs-CZ" sz="1400" dirty="0">
                          <a:effectLst/>
                        </a:rPr>
                        <a:t>.)</a:t>
                      </a:r>
                    </a:p>
                  </a:txBody>
                  <a:tcPr marL="39950" marR="39950" marT="19975" marB="19975">
                    <a:lnL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32401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46798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988615" cy="1325563"/>
          </a:xfrm>
        </p:spPr>
        <p:txBody>
          <a:bodyPr>
            <a:normAutofit/>
          </a:bodyPr>
          <a:lstStyle/>
          <a:p>
            <a:r>
              <a:rPr lang="cs-CZ" b="1" dirty="0"/>
              <a:t>Institucionální</a:t>
            </a:r>
            <a:r>
              <a:rPr lang="cs-CZ" dirty="0"/>
              <a:t> </a:t>
            </a:r>
            <a:r>
              <a:rPr lang="cs-CZ" b="1" dirty="0"/>
              <a:t>systém sociálního zabezpečení  ČR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9" y="1531277"/>
            <a:ext cx="8784976" cy="4525963"/>
          </a:xfrm>
        </p:spPr>
        <p:txBody>
          <a:bodyPr/>
          <a:lstStyle/>
          <a:p>
            <a:r>
              <a:rPr lang="cs-CZ" dirty="0"/>
              <a:t>MZ ČR – Ministerstvo zdravotnictví ČR,</a:t>
            </a:r>
          </a:p>
          <a:p>
            <a:r>
              <a:rPr lang="cs-CZ" dirty="0"/>
              <a:t>MPSV ČR –Ministerstvo práce a sociálních věcí ČR,</a:t>
            </a:r>
          </a:p>
          <a:p>
            <a:r>
              <a:rPr lang="cs-CZ" dirty="0"/>
              <a:t>MO ČR – Ministerstvo obrany ČR,</a:t>
            </a:r>
          </a:p>
          <a:p>
            <a:r>
              <a:rPr lang="cs-CZ" dirty="0"/>
              <a:t>MV ČR – Ministerstvo vnitra ČR,</a:t>
            </a:r>
          </a:p>
          <a:p>
            <a:r>
              <a:rPr lang="cs-CZ" dirty="0"/>
              <a:t>MS ČR – Ministerstvo spravedlnosti ČR,</a:t>
            </a:r>
          </a:p>
          <a:p>
            <a:r>
              <a:rPr lang="cs-CZ" dirty="0"/>
              <a:t>NNO – nestátní neziskové organizace. </a:t>
            </a:r>
          </a:p>
        </p:txBody>
      </p:sp>
    </p:spTree>
    <p:extLst>
      <p:ext uri="{BB962C8B-B14F-4D97-AF65-F5344CB8AC3E}">
        <p14:creationId xmlns:p14="http://schemas.microsoft.com/office/powerpoint/2010/main" val="21402520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1154" y="91192"/>
            <a:ext cx="10515600" cy="1325563"/>
          </a:xfrm>
        </p:spPr>
        <p:txBody>
          <a:bodyPr/>
          <a:lstStyle/>
          <a:p>
            <a:r>
              <a:rPr lang="cs-CZ" b="1" u="sng" dirty="0">
                <a:solidFill>
                  <a:schemeClr val="accent1">
                    <a:lumMod val="75000"/>
                  </a:schemeClr>
                </a:solidFill>
              </a:rPr>
              <a:t>Triáda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241540" y="91192"/>
          <a:ext cx="11783683" cy="66029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Obrázek 6"/>
          <p:cNvPicPr>
            <a:picLocks noChangeAspect="1"/>
          </p:cNvPicPr>
          <p:nvPr/>
        </p:nvPicPr>
        <p:blipFill>
          <a:blip r:embed="rId7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2794" y="3325793"/>
            <a:ext cx="3506151" cy="2799271"/>
          </a:xfrm>
          <a:prstGeom prst="ellipse">
            <a:avLst/>
          </a:prstGeom>
          <a:ln>
            <a:noFill/>
          </a:ln>
          <a:effectLst/>
        </p:spPr>
      </p:pic>
      <p:pic>
        <p:nvPicPr>
          <p:cNvPr id="8" name="Zástupný symbol pro obsah 3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75628" y="2268862"/>
            <a:ext cx="4133564" cy="4351338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211" y="77327"/>
            <a:ext cx="3510950" cy="3481380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421049" y="5894231"/>
            <a:ext cx="3669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Zadavatelé sociálních služeb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8140180" y="5894230"/>
            <a:ext cx="4048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Poskytovatelé sociálních služeb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4339211" y="3073717"/>
            <a:ext cx="371809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400" dirty="0"/>
              <a:t>Uživatelé sociálních služeb</a:t>
            </a:r>
          </a:p>
        </p:txBody>
      </p:sp>
    </p:spTree>
    <p:extLst>
      <p:ext uri="{BB962C8B-B14F-4D97-AF65-F5344CB8AC3E}">
        <p14:creationId xmlns:p14="http://schemas.microsoft.com/office/powerpoint/2010/main" val="41652229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TRIÁDA  - základ pro komunitní plánování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Zadavatelé sociálních služeb </a:t>
            </a:r>
            <a:r>
              <a:rPr lang="cs-CZ" dirty="0"/>
              <a:t>– v celostátním měřítku jde o obce, statutární města a jejich městské části, krajské úřady a ministerstvo (Ministerstvo práce a sociálních věcí). </a:t>
            </a:r>
          </a:p>
          <a:p>
            <a:r>
              <a:rPr lang="cs-CZ" b="1" dirty="0"/>
              <a:t>Poskytovatelé sociálních služeb </a:t>
            </a:r>
            <a:r>
              <a:rPr lang="cs-CZ" dirty="0"/>
              <a:t>– organizace a instituce, jež sociální služby poskytují či provozují.</a:t>
            </a:r>
          </a:p>
          <a:p>
            <a:r>
              <a:rPr lang="cs-CZ" b="1" dirty="0"/>
              <a:t>Uživatelé sociálních služeb </a:t>
            </a:r>
            <a:r>
              <a:rPr lang="cs-CZ" dirty="0"/>
              <a:t>– lidé, kteří se potýkají s problémy vycházejícími z jejich nepříznivé sociální situace anebo jsou odkázáni na pomoc druhých. Např. jde o tělesně postižené, mentálně postižené, osoby bez přístřeší, seniory, příslušníky etnických menšin atd.</a:t>
            </a:r>
          </a:p>
        </p:txBody>
      </p:sp>
    </p:spTree>
    <p:extLst>
      <p:ext uri="{BB962C8B-B14F-4D97-AF65-F5344CB8AC3E}">
        <p14:creationId xmlns:p14="http://schemas.microsoft.com/office/powerpoint/2010/main" val="30447211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Komunitní plánování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Je otevřený, kontinuální proces.</a:t>
            </a:r>
          </a:p>
          <a:p>
            <a:r>
              <a:rPr lang="cs-CZ" dirty="0"/>
              <a:t>Cílem je hledat řešení, které nejlépe odpovídá místním podmínkám a potřebám komunity.</a:t>
            </a:r>
          </a:p>
          <a:p>
            <a:r>
              <a:rPr lang="cs-CZ" dirty="0"/>
              <a:t>Na základě zjištěných dat, při propojení veřejných zdrojů a zdrojů jednotlivce, se dá utvářet fungující systém zdravotních, sociálních a dalších služeb reagující na potřeby komunit.</a:t>
            </a:r>
          </a:p>
        </p:txBody>
      </p:sp>
    </p:spTree>
    <p:extLst>
      <p:ext uri="{BB962C8B-B14F-4D97-AF65-F5344CB8AC3E}">
        <p14:creationId xmlns:p14="http://schemas.microsoft.com/office/powerpoint/2010/main" val="6559563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Sociální služby - cíle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podporovat rozvoj nebo alespoň zachování stávající soběstačnosti uživatele, jeho návrat do vlastního domácího prostředí, </a:t>
            </a:r>
          </a:p>
          <a:p>
            <a:r>
              <a:rPr lang="cs-CZ" dirty="0"/>
              <a:t>obnovení nebo zachování původního životního stylu;</a:t>
            </a:r>
          </a:p>
          <a:p>
            <a:r>
              <a:rPr lang="cs-CZ" dirty="0"/>
              <a:t>rozvíjet schopnosti uživatelů služeb a umožnit jim, pokud toho jsou schopni, vést samostatný život;</a:t>
            </a:r>
          </a:p>
          <a:p>
            <a:r>
              <a:rPr lang="cs-CZ" dirty="0"/>
              <a:t>snížit sociální a zdravotní rizika související se způsobem jejich života.</a:t>
            </a:r>
          </a:p>
        </p:txBody>
      </p:sp>
    </p:spTree>
    <p:extLst>
      <p:ext uri="{BB962C8B-B14F-4D97-AF65-F5344CB8AC3E}">
        <p14:creationId xmlns:p14="http://schemas.microsoft.com/office/powerpoint/2010/main" val="32961236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Sociální služby - formy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ambulantní</a:t>
            </a:r>
            <a:r>
              <a:rPr lang="cs-CZ" dirty="0"/>
              <a:t> – klient dochází nebo je doprovázen či dopravován do zařízení, součástí služby není ubytování</a:t>
            </a:r>
          </a:p>
          <a:p>
            <a:r>
              <a:rPr lang="cs-CZ" b="1" dirty="0"/>
              <a:t>pobytové</a:t>
            </a:r>
            <a:r>
              <a:rPr lang="cs-CZ" dirty="0"/>
              <a:t> – spojené s ubytováním v zařízení sociálních služeb, kde člověk dlouhodoběji žije</a:t>
            </a:r>
          </a:p>
          <a:p>
            <a:r>
              <a:rPr lang="cs-CZ" b="1" dirty="0"/>
              <a:t>terénní</a:t>
            </a:r>
            <a:r>
              <a:rPr lang="cs-CZ" dirty="0"/>
              <a:t> – služby jsou lidem poskytovány v jejich přirozeném prostředí – v domácnosti. </a:t>
            </a:r>
          </a:p>
        </p:txBody>
      </p:sp>
    </p:spTree>
    <p:extLst>
      <p:ext uri="{BB962C8B-B14F-4D97-AF65-F5344CB8AC3E}">
        <p14:creationId xmlns:p14="http://schemas.microsoft.com/office/powerpoint/2010/main" val="4137597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33091" y="365125"/>
            <a:ext cx="10515600" cy="1325563"/>
          </a:xfrm>
        </p:spPr>
        <p:txBody>
          <a:bodyPr>
            <a:normAutofit/>
          </a:bodyPr>
          <a:lstStyle/>
          <a:p>
            <a:r>
              <a:rPr lang="pl-PL" b="1" dirty="0"/>
              <a:t>Co je sociální zabezpečení?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Sociálním zabezpečením </a:t>
            </a:r>
            <a:r>
              <a:rPr lang="cs-CZ" dirty="0"/>
              <a:t>v širším slova smyslu se rozumí </a:t>
            </a:r>
            <a:r>
              <a:rPr lang="cs-CZ" b="1" dirty="0"/>
              <a:t>podpora státu</a:t>
            </a:r>
            <a:r>
              <a:rPr lang="cs-CZ" dirty="0"/>
              <a:t> svým občanům při tzv. </a:t>
            </a:r>
            <a:r>
              <a:rPr lang="cs-CZ" b="1" dirty="0"/>
              <a:t>sociálních událostech</a:t>
            </a:r>
            <a:r>
              <a:rPr lang="cs-CZ" dirty="0"/>
              <a:t>.</a:t>
            </a:r>
          </a:p>
          <a:p>
            <a:r>
              <a:rPr lang="cs-CZ" dirty="0"/>
              <a:t>Stát v </a:t>
            </a:r>
            <a:r>
              <a:rPr lang="cs-CZ" b="1" dirty="0"/>
              <a:t>sociálních událostech </a:t>
            </a:r>
            <a:r>
              <a:rPr lang="cs-CZ" dirty="0"/>
              <a:t>své občany podporuje finančně, věcně nebo službou, aby tak zabránil sociálnímu napětí ve společnosti.</a:t>
            </a:r>
          </a:p>
        </p:txBody>
      </p:sp>
    </p:spTree>
    <p:extLst>
      <p:ext uri="{BB962C8B-B14F-4D97-AF65-F5344CB8AC3E}">
        <p14:creationId xmlns:p14="http://schemas.microsoft.com/office/powerpoint/2010/main" val="34350363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Sociální služby - zaměření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sociální poradenství </a:t>
            </a:r>
            <a:r>
              <a:rPr lang="cs-CZ" dirty="0"/>
              <a:t>– služby poskytující informace k řešení nepříznivé sociální situace</a:t>
            </a:r>
          </a:p>
          <a:p>
            <a:r>
              <a:rPr lang="cs-CZ" b="1" dirty="0"/>
              <a:t>sociální péče </a:t>
            </a:r>
            <a:r>
              <a:rPr lang="cs-CZ" dirty="0"/>
              <a:t>– služby napomáhající soběstačnosti a podporující zapojení do běžného života</a:t>
            </a:r>
          </a:p>
          <a:p>
            <a:r>
              <a:rPr lang="cs-CZ" b="1" dirty="0"/>
              <a:t>sociální prevence </a:t>
            </a:r>
            <a:r>
              <a:rPr lang="cs-CZ" dirty="0"/>
              <a:t>– služby podporující osoby v překonání krizové situace a chránící společnost před nežádoucími a patologickými jevy.</a:t>
            </a:r>
          </a:p>
        </p:txBody>
      </p:sp>
    </p:spTree>
    <p:extLst>
      <p:ext uri="{BB962C8B-B14F-4D97-AF65-F5344CB8AC3E}">
        <p14:creationId xmlns:p14="http://schemas.microsoft.com/office/powerpoint/2010/main" val="36644198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Adresář sociálních služeb JMK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 action="ppaction://hlinkfile"/>
              </a:rPr>
              <a:t>file:///C:/Users/60166/Downloads/Adresar+socialnich+sluzeb+v+JMK.pdf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6042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latin typeface="+mn-lt"/>
              </a:rPr>
              <a:t>Sociální událost</a:t>
            </a:r>
            <a:br>
              <a:rPr lang="cs-CZ" b="1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124744"/>
            <a:ext cx="10419272" cy="53536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je zpravidla taková nepříznivá životní situace, kterou člověk nezvládá většinou sám vyřešit vlastními silami, tedy vlastními prostředky. </a:t>
            </a:r>
          </a:p>
          <a:p>
            <a:pPr marL="0" indent="0">
              <a:buNone/>
            </a:pPr>
            <a:r>
              <a:rPr lang="cs-CZ" dirty="0"/>
              <a:t>Změny: </a:t>
            </a:r>
          </a:p>
          <a:p>
            <a:r>
              <a:rPr lang="cs-CZ" dirty="0"/>
              <a:t>zdravotního stavu</a:t>
            </a:r>
          </a:p>
          <a:p>
            <a:r>
              <a:rPr lang="cs-CZ" dirty="0"/>
              <a:t>rodinných poměrů (mateřství, ztráta živitele) </a:t>
            </a:r>
          </a:p>
          <a:p>
            <a:r>
              <a:rPr lang="cs-CZ" dirty="0"/>
              <a:t>věku (stáří, ztráta partnera)</a:t>
            </a:r>
          </a:p>
          <a:p>
            <a:r>
              <a:rPr lang="cs-CZ" dirty="0"/>
              <a:t>spojené s nezaměstnaností</a:t>
            </a:r>
          </a:p>
          <a:p>
            <a:r>
              <a:rPr lang="cs-CZ" dirty="0"/>
              <a:t>spojené s chudobou (nemožnost zajistit si vyšší příjem)</a:t>
            </a:r>
          </a:p>
          <a:p>
            <a:r>
              <a:rPr lang="cs-CZ" dirty="0"/>
              <a:t>způsobené vlastním přičiněním a nepřizpůsobením se většinové společnosti (bezdomovectví).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2090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54384"/>
          </a:xfrm>
        </p:spPr>
        <p:txBody>
          <a:bodyPr>
            <a:normAutofit fontScale="90000"/>
          </a:bodyPr>
          <a:lstStyle/>
          <a:p>
            <a:r>
              <a:rPr lang="cs-CZ" sz="4000" b="1" dirty="0"/>
              <a:t>POJMY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937104"/>
            <a:ext cx="10647784" cy="55154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Správa sociálního zabezpečení  </a:t>
            </a:r>
            <a:r>
              <a:rPr lang="cs-CZ" sz="2400" b="1" dirty="0"/>
              <a:t>- </a:t>
            </a:r>
            <a:r>
              <a:rPr lang="cs-CZ" sz="2400" dirty="0"/>
              <a:t>je úřad, který má na starosti důchodové pojištění, nemocenské pojištění, lékařskou posudkovou službu a pojištění osob samostatně výdělečně činných.. .</a:t>
            </a:r>
            <a:endParaRPr lang="cs-CZ" dirty="0"/>
          </a:p>
          <a:p>
            <a:pPr marL="0" indent="0">
              <a:buNone/>
            </a:pPr>
            <a:r>
              <a:rPr lang="cs-CZ" b="1" dirty="0">
                <a:latin typeface="+mn-lt"/>
              </a:rPr>
              <a:t>Sociální politika - </a:t>
            </a:r>
            <a:r>
              <a:rPr lang="cs-CZ" sz="2400" dirty="0"/>
              <a:t>řízení společnosti vedoucí k zajištění potřebné životní úrovně obyvatel.</a:t>
            </a:r>
            <a:endParaRPr lang="cs-CZ" dirty="0"/>
          </a:p>
          <a:p>
            <a:pPr marL="0" indent="0">
              <a:buNone/>
            </a:pPr>
            <a:r>
              <a:rPr lang="cs-CZ" b="1" dirty="0"/>
              <a:t>Podpůrčí doba - </a:t>
            </a:r>
            <a:r>
              <a:rPr lang="cs-CZ" sz="2400" dirty="0"/>
              <a:t>doba, po kterou je poskytována dávka. </a:t>
            </a:r>
          </a:p>
          <a:p>
            <a:pPr marL="0" indent="0">
              <a:buNone/>
            </a:pPr>
            <a:r>
              <a:rPr lang="cs-CZ" b="1" dirty="0"/>
              <a:t>Vyměřovací (výpočtový) základ - </a:t>
            </a:r>
            <a:r>
              <a:rPr lang="cs-CZ" sz="2400" dirty="0"/>
              <a:t>částka, ze které se vychází při určení výše dávky.</a:t>
            </a:r>
          </a:p>
          <a:p>
            <a:pPr marL="0" indent="0">
              <a:buNone/>
            </a:pPr>
            <a:r>
              <a:rPr lang="cs-CZ" b="1" dirty="0"/>
              <a:t>Nezaopatřené dítě </a:t>
            </a:r>
            <a:r>
              <a:rPr lang="cs-CZ" sz="2400" b="1" dirty="0"/>
              <a:t>- </a:t>
            </a:r>
            <a:r>
              <a:rPr lang="cs-CZ" sz="2400" dirty="0"/>
              <a:t>(definice dle zák. o důchodovém pojištění) Nezaopatřeným dítětem je člověk do 26 let, pokud: se soustavně připravuje na budoucí povolání (studuje), nemůže studovat pro nemoc nebo úraz z důvodu dlouhodobého nepříznivého stavu není schopen vykonávat soustavnou výdělečnou činnost, má ukončenou povinnou školní docházku, není mu ještě 18 let, nestuduje, je veden na úřadu práce a nemá nárok na podporu.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42460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TŘI PILÍŘE SOCIÁLNÍHO ZABEZPEČENÍ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1) pojištění</a:t>
            </a:r>
            <a:r>
              <a:rPr lang="cs-CZ" dirty="0"/>
              <a:t> (zdravotní + sociální) - je povinnou daní, kterou platí zaměstnanci automaticky z platu a mzdy, osoby samostatně výdělečně činné platí sociální a zdravotní pojištění v rámci </a:t>
            </a:r>
            <a:r>
              <a:rPr lang="cs-CZ" b="1" dirty="0"/>
              <a:t>povinných odvodů.</a:t>
            </a:r>
            <a:r>
              <a:rPr lang="cs-CZ" dirty="0"/>
              <a:t> </a:t>
            </a:r>
          </a:p>
          <a:p>
            <a:pPr marL="0" indent="0">
              <a:buNone/>
            </a:pPr>
            <a:r>
              <a:rPr lang="cs-CZ" b="1" dirty="0"/>
              <a:t>2) podpora</a:t>
            </a:r>
            <a:r>
              <a:rPr lang="cs-CZ" dirty="0"/>
              <a:t> - je solidární, tzn. že v zátěžových situacích je člověk podpořen z daňového systému, do kterého movití občané přispívají více než občané nemovití </a:t>
            </a:r>
          </a:p>
          <a:p>
            <a:pPr marL="0" indent="0">
              <a:buNone/>
            </a:pPr>
            <a:r>
              <a:rPr lang="cs-CZ" b="1" dirty="0"/>
              <a:t>3) pomoc</a:t>
            </a:r>
            <a:r>
              <a:rPr lang="cs-CZ" dirty="0"/>
              <a:t> - solidární pomoc v situacích, kdy nestačí pomoc předchozích dvou pilířů a občan nedokáže situace vyřešit vlastními prostředky </a:t>
            </a:r>
          </a:p>
        </p:txBody>
      </p:sp>
    </p:spTree>
    <p:extLst>
      <p:ext uri="{BB962C8B-B14F-4D97-AF65-F5344CB8AC3E}">
        <p14:creationId xmlns:p14="http://schemas.microsoft.com/office/powerpoint/2010/main" val="1602349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44" y="28661"/>
            <a:ext cx="10991460" cy="6913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4941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13" y="86264"/>
            <a:ext cx="11831216" cy="6771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9770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67" y="62463"/>
            <a:ext cx="11971176" cy="6795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4719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9" y="40118"/>
            <a:ext cx="11896530" cy="6870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16457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sociál. zabezpečení[20200304150431412].mdb"/>
</p:tagLst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2053</Words>
  <Application>Microsoft Office PowerPoint</Application>
  <PresentationFormat>Širokoúhlá obrazovka</PresentationFormat>
  <Paragraphs>165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PT Sans</vt:lpstr>
      <vt:lpstr>Motiv Office</vt:lpstr>
      <vt:lpstr>Prezentace aplikace PowerPoint</vt:lpstr>
      <vt:lpstr>Co je sociální zabezpečení?</vt:lpstr>
      <vt:lpstr>Sociální událost </vt:lpstr>
      <vt:lpstr>POJMY</vt:lpstr>
      <vt:lpstr>TŘI PILÍŘE SOCIÁLNÍHO ZABEZPEČENÍ </vt:lpstr>
      <vt:lpstr>Prezentace aplikace PowerPoint</vt:lpstr>
      <vt:lpstr>Prezentace aplikace PowerPoint</vt:lpstr>
      <vt:lpstr>Prezentace aplikace PowerPoint</vt:lpstr>
      <vt:lpstr>Prezentace aplikace PowerPoint</vt:lpstr>
      <vt:lpstr>Životní minimum je minimální společensky uznaná hranice peněžních příjmů k zajištění výživy a ostatních základních osobních potřeb.  Výše životního minima od 1. 1. 2012 do 31. 3. 2020 byla ve výši 3410 Kč. Od 1. dubna 2020 je to 3860 Kč. </vt:lpstr>
      <vt:lpstr>Existenční minimum</vt:lpstr>
      <vt:lpstr>Příspěvek na péči </vt:lpstr>
      <vt:lpstr>Prezentace aplikace PowerPoint</vt:lpstr>
      <vt:lpstr>Institucionální systém sociálního zabezpečení  ČR</vt:lpstr>
      <vt:lpstr>Triáda</vt:lpstr>
      <vt:lpstr>TRIÁDA  - základ pro komunitní plánování</vt:lpstr>
      <vt:lpstr>Komunitní plánování </vt:lpstr>
      <vt:lpstr>Sociální služby - cíle</vt:lpstr>
      <vt:lpstr>Sociální služby - formy</vt:lpstr>
      <vt:lpstr>Sociální služby - zaměření</vt:lpstr>
      <vt:lpstr>Adresář sociálních služeb JMK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Jiřina Večeřová</dc:creator>
  <cp:lastModifiedBy>ucitel</cp:lastModifiedBy>
  <cp:revision>13</cp:revision>
  <dcterms:created xsi:type="dcterms:W3CDTF">2020-03-04T11:53:48Z</dcterms:created>
  <dcterms:modified xsi:type="dcterms:W3CDTF">2020-03-04T14:04:31Z</dcterms:modified>
</cp:coreProperties>
</file>