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8" r:id="rId11"/>
    <p:sldId id="269" r:id="rId12"/>
    <p:sldId id="281" r:id="rId13"/>
    <p:sldId id="286" r:id="rId14"/>
    <p:sldId id="287" r:id="rId15"/>
    <p:sldId id="288" r:id="rId16"/>
    <p:sldId id="289" r:id="rId17"/>
    <p:sldId id="291" r:id="rId18"/>
    <p:sldId id="290" r:id="rId19"/>
    <p:sldId id="292" r:id="rId20"/>
    <p:sldId id="293" r:id="rId21"/>
    <p:sldId id="294" r:id="rId22"/>
    <p:sldId id="295" r:id="rId23"/>
    <p:sldId id="296" r:id="rId24"/>
    <p:sldId id="270" r:id="rId25"/>
    <p:sldId id="271" r:id="rId26"/>
    <p:sldId id="273" r:id="rId27"/>
    <p:sldId id="274" r:id="rId28"/>
    <p:sldId id="275" r:id="rId29"/>
    <p:sldId id="276" r:id="rId30"/>
    <p:sldId id="297" r:id="rId31"/>
    <p:sldId id="277" r:id="rId32"/>
    <p:sldId id="298" r:id="rId33"/>
    <p:sldId id="278" r:id="rId34"/>
    <p:sldId id="279" r:id="rId35"/>
    <p:sldId id="280" r:id="rId36"/>
    <p:sldId id="282" r:id="rId37"/>
    <p:sldId id="283" r:id="rId38"/>
    <p:sldId id="284" r:id="rId39"/>
    <p:sldId id="28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8" d="100"/>
          <a:sy n="68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7C4AF-3C64-423E-A1E8-BEA42418BC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12. 3. 2019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Kinezioterapie po </a:t>
            </a:r>
            <a:r>
              <a:rPr lang="cs-CZ" dirty="0"/>
              <a:t>ú</a:t>
            </a:r>
            <a:r>
              <a:rPr lang="cs-CZ" dirty="0" smtClean="0"/>
              <a:t>razech v oblasti bérce, hlezna a nohy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Sedláková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691236" cy="269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Kompartment</a:t>
            </a:r>
            <a:r>
              <a:rPr lang="cs-CZ" dirty="0" smtClean="0"/>
              <a:t> syndrom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3050" y="2198596"/>
            <a:ext cx="3977382" cy="259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371327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Fasciotomie</a:t>
            </a:r>
            <a:r>
              <a:rPr lang="cs-CZ" dirty="0" smtClean="0"/>
              <a:t> bérce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348880"/>
            <a:ext cx="39415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A) KONZERVATIVNÍ TERAPIE </a:t>
            </a:r>
          </a:p>
          <a:p>
            <a:r>
              <a:rPr lang="cs-CZ" dirty="0" smtClean="0"/>
              <a:t>Fáze 1 – v době imobilizace</a:t>
            </a:r>
          </a:p>
          <a:p>
            <a:r>
              <a:rPr lang="cs-CZ" dirty="0" smtClean="0"/>
              <a:t>Fáze 2 – po sejmutí fixace</a:t>
            </a:r>
          </a:p>
          <a:p>
            <a:endParaRPr lang="cs-CZ" dirty="0"/>
          </a:p>
          <a:p>
            <a:r>
              <a:rPr lang="cs-CZ" dirty="0" smtClean="0"/>
              <a:t>B) CHIRURGICKÁ TERAPIE</a:t>
            </a:r>
          </a:p>
          <a:p>
            <a:r>
              <a:rPr lang="cs-CZ" dirty="0" smtClean="0"/>
              <a:t>Fáze 1 – časně po operaci během hospitalizace</a:t>
            </a:r>
          </a:p>
          <a:p>
            <a:r>
              <a:rPr lang="cs-CZ" dirty="0" smtClean="0"/>
              <a:t>Fáze 2 – následná fyzioterapie – ambulantní nebo lůžková rehabilitace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po úrazech bérce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prevence otoku a </a:t>
            </a:r>
            <a:r>
              <a:rPr lang="cs-CZ" dirty="0" err="1" smtClean="0"/>
              <a:t>kompartment</a:t>
            </a:r>
            <a:r>
              <a:rPr lang="cs-CZ" dirty="0" smtClean="0"/>
              <a:t> syndromu</a:t>
            </a:r>
          </a:p>
          <a:p>
            <a:r>
              <a:rPr lang="cs-CZ" dirty="0" smtClean="0"/>
              <a:t>prevence tromboembolické nemoci</a:t>
            </a:r>
          </a:p>
          <a:p>
            <a:r>
              <a:rPr lang="cs-CZ" dirty="0" smtClean="0"/>
              <a:t>udržet nebo zlepšit hybnost a svalovou sílu zdravých končetin</a:t>
            </a:r>
          </a:p>
          <a:p>
            <a:r>
              <a:rPr lang="cs-CZ" dirty="0" smtClean="0"/>
              <a:t>udržet nebo zlepšit celkovou kondici</a:t>
            </a:r>
          </a:p>
          <a:p>
            <a:r>
              <a:rPr lang="cs-CZ" dirty="0" smtClean="0"/>
              <a:t>nácvik chůze o berlích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A1) Rehabilitace v době imobilizace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2183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FYZIOTERAPEUTICKÉ PROSTŘEDKY</a:t>
            </a:r>
          </a:p>
          <a:p>
            <a:r>
              <a:rPr lang="cs-CZ" dirty="0" smtClean="0"/>
              <a:t>k</a:t>
            </a:r>
            <a:r>
              <a:rPr lang="cs-CZ" dirty="0" smtClean="0"/>
              <a:t>ryoterapie </a:t>
            </a:r>
            <a:r>
              <a:rPr lang="cs-CZ" dirty="0" smtClean="0"/>
              <a:t>– ledování, polohování DK v elevaci</a:t>
            </a:r>
          </a:p>
          <a:p>
            <a:r>
              <a:rPr lang="cs-CZ" dirty="0" smtClean="0"/>
              <a:t>c</a:t>
            </a:r>
            <a:r>
              <a:rPr lang="cs-CZ" dirty="0" smtClean="0"/>
              <a:t>évní </a:t>
            </a:r>
            <a:r>
              <a:rPr lang="cs-CZ" dirty="0" smtClean="0"/>
              <a:t>gymnastika</a:t>
            </a:r>
          </a:p>
          <a:p>
            <a:r>
              <a:rPr lang="cs-CZ" dirty="0" smtClean="0"/>
              <a:t>c</a:t>
            </a:r>
            <a:r>
              <a:rPr lang="cs-CZ" dirty="0" smtClean="0"/>
              <a:t>vičení </a:t>
            </a:r>
            <a:r>
              <a:rPr lang="cs-CZ" dirty="0" smtClean="0"/>
              <a:t>zdravých končetin – využití závaží, </a:t>
            </a:r>
            <a:r>
              <a:rPr lang="cs-CZ" dirty="0" err="1" smtClean="0"/>
              <a:t>overballu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cs-CZ" dirty="0" smtClean="0"/>
              <a:t>zometrické </a:t>
            </a:r>
            <a:r>
              <a:rPr lang="cs-CZ" dirty="0" smtClean="0"/>
              <a:t>cvičení postižené DK</a:t>
            </a:r>
          </a:p>
          <a:p>
            <a:r>
              <a:rPr lang="cs-CZ" dirty="0" smtClean="0"/>
              <a:t>c</a:t>
            </a:r>
            <a:r>
              <a:rPr lang="cs-CZ" dirty="0" smtClean="0"/>
              <a:t>vičení </a:t>
            </a:r>
            <a:r>
              <a:rPr lang="cs-CZ" dirty="0" smtClean="0"/>
              <a:t>volných částí – </a:t>
            </a:r>
            <a:r>
              <a:rPr lang="cs-CZ" dirty="0" smtClean="0"/>
              <a:t>tzn. </a:t>
            </a:r>
            <a:r>
              <a:rPr lang="cs-CZ" dirty="0" smtClean="0"/>
              <a:t>v nepostižených kloubech</a:t>
            </a:r>
          </a:p>
          <a:p>
            <a:r>
              <a:rPr lang="cs-CZ" dirty="0" smtClean="0"/>
              <a:t>n</a:t>
            </a:r>
            <a:r>
              <a:rPr lang="cs-CZ" dirty="0" smtClean="0"/>
              <a:t>ácvik </a:t>
            </a:r>
            <a:r>
              <a:rPr lang="cs-CZ" dirty="0" smtClean="0"/>
              <a:t>chůze – podle povolené zátěže – bez došlapu, s přikládáním nebo částečnou zátěží, správně nastavit výšku berlí, správný stereotyp chůze o berlích, stabilita, nácvik chůze po schodech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644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 </a:t>
            </a:r>
            <a:r>
              <a:rPr lang="cs-CZ" dirty="0" smtClean="0"/>
              <a:t>sejmutí fixace často přetrvává otok, bolest, omezená hybnost, kloubní ztuhlost, snížená svalová síla postižené oblasti potažmo celé DK</a:t>
            </a:r>
          </a:p>
          <a:p>
            <a:r>
              <a:rPr lang="cs-CZ" b="1" dirty="0" smtClean="0"/>
              <a:t>CÍLE</a:t>
            </a:r>
            <a:r>
              <a:rPr lang="cs-CZ" dirty="0" smtClean="0"/>
              <a:t>: snížit otok, ulevit od bolesti, zvýšit hybnost, zvýšit svalovou sílu, zlepšit celkovou kondici, zlepšit stabilitu kloubů, </a:t>
            </a:r>
            <a:r>
              <a:rPr lang="cs-CZ" dirty="0" smtClean="0"/>
              <a:t>svalovou koordinaci</a:t>
            </a:r>
            <a:r>
              <a:rPr lang="cs-CZ" dirty="0" smtClean="0"/>
              <a:t>, stereotyp chůze po odložení berlí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A2) Rehabilitace po sejmutí fixace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9434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FYZIOTERAPEUTICKÉ PROSŘEDKY</a:t>
            </a:r>
          </a:p>
          <a:p>
            <a:r>
              <a:rPr lang="cs-CZ" dirty="0" smtClean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 smtClean="0"/>
              <a:t>techniky měkkých tkání – PIR, </a:t>
            </a:r>
            <a:r>
              <a:rPr lang="cs-CZ" dirty="0" err="1" smtClean="0"/>
              <a:t>míčkování</a:t>
            </a:r>
            <a:r>
              <a:rPr lang="cs-CZ" dirty="0" smtClean="0"/>
              <a:t> – uvolnění kůže, podkoží, fascie a zkrácených svalů</a:t>
            </a:r>
          </a:p>
          <a:p>
            <a:r>
              <a:rPr lang="cs-CZ" dirty="0" smtClean="0"/>
              <a:t>mobilizace kloubů</a:t>
            </a:r>
          </a:p>
          <a:p>
            <a:r>
              <a:rPr lang="cs-CZ" dirty="0" smtClean="0"/>
              <a:t>LTV – pasivní cvičení, aktivní s dopomocí, aktivní a po dosažení plného rozsahu i proti odporu</a:t>
            </a:r>
          </a:p>
          <a:p>
            <a:r>
              <a:rPr lang="cs-CZ" dirty="0" err="1" smtClean="0"/>
              <a:t>s</a:t>
            </a:r>
            <a:r>
              <a:rPr lang="cs-CZ" dirty="0" err="1" smtClean="0"/>
              <a:t>enzomotorické</a:t>
            </a:r>
            <a:r>
              <a:rPr lang="cs-CZ" dirty="0" smtClean="0"/>
              <a:t> </a:t>
            </a:r>
            <a:r>
              <a:rPr lang="cs-CZ" dirty="0" smtClean="0"/>
              <a:t>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 smtClean="0"/>
              <a:t>nácvik správného stereotypu chůze bez berlí</a:t>
            </a:r>
          </a:p>
          <a:p>
            <a:r>
              <a:rPr lang="cs-CZ" dirty="0" smtClean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r>
              <a:rPr lang="cs-CZ" dirty="0" smtClean="0"/>
              <a:t>vhodné sporty: rotoped, kolo, plavání, chůze, jogging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4830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Balanční cvičení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267601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628800"/>
            <a:ext cx="3469452" cy="420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6922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smtClean="0"/>
              <a:t>CÍLE</a:t>
            </a:r>
          </a:p>
          <a:p>
            <a:r>
              <a:rPr lang="cs-CZ" dirty="0"/>
              <a:t>prevence otoku a </a:t>
            </a:r>
            <a:r>
              <a:rPr lang="cs-CZ" dirty="0" err="1"/>
              <a:t>kompartment</a:t>
            </a:r>
            <a:r>
              <a:rPr lang="cs-CZ" dirty="0"/>
              <a:t> syndromu</a:t>
            </a:r>
          </a:p>
          <a:p>
            <a:r>
              <a:rPr lang="cs-CZ" dirty="0"/>
              <a:t>prevence tromboembolické </a:t>
            </a:r>
            <a:r>
              <a:rPr lang="cs-CZ" dirty="0" smtClean="0"/>
              <a:t>nemoci</a:t>
            </a:r>
          </a:p>
          <a:p>
            <a:r>
              <a:rPr lang="cs-CZ" dirty="0" smtClean="0"/>
              <a:t>prevence respiračních komplikací</a:t>
            </a:r>
          </a:p>
          <a:p>
            <a:r>
              <a:rPr lang="cs-CZ" dirty="0" smtClean="0"/>
              <a:t>udržet </a:t>
            </a:r>
            <a:r>
              <a:rPr lang="cs-CZ" dirty="0"/>
              <a:t>nebo zlepšit hybnost a svalovou sílu zdravých </a:t>
            </a:r>
            <a:r>
              <a:rPr lang="cs-CZ" dirty="0" smtClean="0"/>
              <a:t>končetin</a:t>
            </a:r>
          </a:p>
          <a:p>
            <a:r>
              <a:rPr lang="cs-CZ" dirty="0" smtClean="0"/>
              <a:t>zlepšit mobilitu v rámci lůžka</a:t>
            </a:r>
            <a:endParaRPr lang="cs-CZ" dirty="0"/>
          </a:p>
          <a:p>
            <a:r>
              <a:rPr lang="cs-CZ" dirty="0"/>
              <a:t>udržet nebo zlepšit celkovou kondici</a:t>
            </a:r>
          </a:p>
          <a:p>
            <a:r>
              <a:rPr lang="cs-CZ" dirty="0"/>
              <a:t>nácvik chůze o </a:t>
            </a:r>
            <a:r>
              <a:rPr lang="cs-CZ" dirty="0" smtClean="0"/>
              <a:t>berlích, popřípadě v chodítku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B1) rehabilitace po operaci v době hospitalizace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9555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		FYZIOTERAPEUTICKÉ </a:t>
            </a:r>
            <a:r>
              <a:rPr lang="cs-CZ" b="1" dirty="0" smtClean="0"/>
              <a:t>PROSTŘEDKY</a:t>
            </a:r>
          </a:p>
          <a:p>
            <a:r>
              <a:rPr lang="cs-CZ" dirty="0" smtClean="0"/>
              <a:t>k</a:t>
            </a:r>
            <a:r>
              <a:rPr lang="cs-CZ" dirty="0" smtClean="0"/>
              <a:t>ryoterapie </a:t>
            </a:r>
            <a:r>
              <a:rPr lang="cs-CZ" dirty="0" smtClean="0"/>
              <a:t>(ledování redukuje otok, bolest), polohování končetiny v elevaci, </a:t>
            </a:r>
            <a:r>
              <a:rPr lang="cs-CZ" dirty="0" err="1" smtClean="0"/>
              <a:t>míčkování</a:t>
            </a:r>
            <a:r>
              <a:rPr lang="cs-CZ" dirty="0" smtClean="0"/>
              <a:t> volných částí</a:t>
            </a:r>
          </a:p>
          <a:p>
            <a:r>
              <a:rPr lang="cs-CZ" dirty="0" smtClean="0"/>
              <a:t>c</a:t>
            </a:r>
            <a:r>
              <a:rPr lang="cs-CZ" dirty="0" smtClean="0"/>
              <a:t>évní </a:t>
            </a:r>
            <a:r>
              <a:rPr lang="cs-CZ" dirty="0" smtClean="0"/>
              <a:t>gymnastika</a:t>
            </a:r>
          </a:p>
          <a:p>
            <a:r>
              <a:rPr lang="cs-CZ" dirty="0" smtClean="0"/>
              <a:t>r</a:t>
            </a:r>
            <a:r>
              <a:rPr lang="cs-CZ" dirty="0" smtClean="0"/>
              <a:t>espirační </a:t>
            </a:r>
            <a:r>
              <a:rPr lang="cs-CZ" dirty="0" smtClean="0"/>
              <a:t>fyzioterapie</a:t>
            </a:r>
          </a:p>
          <a:p>
            <a:r>
              <a:rPr lang="cs-CZ" dirty="0"/>
              <a:t>c</a:t>
            </a:r>
            <a:r>
              <a:rPr lang="cs-CZ" dirty="0" smtClean="0"/>
              <a:t>vičení </a:t>
            </a:r>
            <a:r>
              <a:rPr lang="cs-CZ" dirty="0"/>
              <a:t>zdravých končetin – využití závaží, </a:t>
            </a:r>
            <a:r>
              <a:rPr lang="cs-CZ" dirty="0" err="1"/>
              <a:t>overballu</a:t>
            </a:r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zometrické </a:t>
            </a:r>
            <a:r>
              <a:rPr lang="cs-CZ" dirty="0"/>
              <a:t>cvičení postižené DK</a:t>
            </a:r>
          </a:p>
          <a:p>
            <a:r>
              <a:rPr lang="cs-CZ" dirty="0"/>
              <a:t>c</a:t>
            </a:r>
            <a:r>
              <a:rPr lang="cs-CZ" dirty="0" smtClean="0"/>
              <a:t>vičení </a:t>
            </a:r>
            <a:r>
              <a:rPr lang="cs-CZ" dirty="0"/>
              <a:t>volných částí – </a:t>
            </a:r>
            <a:r>
              <a:rPr lang="cs-CZ" dirty="0" smtClean="0"/>
              <a:t>tzn. </a:t>
            </a:r>
            <a:r>
              <a:rPr lang="cs-CZ" dirty="0"/>
              <a:t>v nepostižených kloubech</a:t>
            </a:r>
          </a:p>
          <a:p>
            <a:r>
              <a:rPr lang="cs-CZ" dirty="0" smtClean="0"/>
              <a:t>n</a:t>
            </a:r>
            <a:r>
              <a:rPr lang="cs-CZ" dirty="0" smtClean="0"/>
              <a:t>ácvik </a:t>
            </a:r>
            <a:r>
              <a:rPr lang="cs-CZ" dirty="0" smtClean="0"/>
              <a:t>mobility v rámci lůžka – elevace pánve, posouvání v lůžku, přetáčení na bok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B1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22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Zlomeniny proximálního konce </a:t>
            </a:r>
            <a:r>
              <a:rPr lang="cs-CZ" b="1" dirty="0" err="1" smtClean="0"/>
              <a:t>tibie</a:t>
            </a:r>
            <a:r>
              <a:rPr lang="cs-CZ" b="1" dirty="0" smtClean="0"/>
              <a:t> </a:t>
            </a:r>
            <a:r>
              <a:rPr lang="cs-CZ" dirty="0" smtClean="0"/>
              <a:t>(AO klasifikace: A. </a:t>
            </a:r>
            <a:r>
              <a:rPr lang="cs-CZ" dirty="0" err="1" smtClean="0"/>
              <a:t>Extraartikulární</a:t>
            </a:r>
            <a:r>
              <a:rPr lang="cs-CZ" dirty="0" smtClean="0"/>
              <a:t> B. Částečně </a:t>
            </a:r>
            <a:r>
              <a:rPr lang="cs-CZ" dirty="0" err="1" smtClean="0"/>
              <a:t>inraartikulární</a:t>
            </a:r>
            <a:r>
              <a:rPr lang="cs-CZ" dirty="0" smtClean="0"/>
              <a:t> C. Plně </a:t>
            </a:r>
            <a:r>
              <a:rPr lang="cs-CZ" dirty="0" err="1" smtClean="0"/>
              <a:t>intraartikulární</a:t>
            </a:r>
            <a:r>
              <a:rPr lang="cs-CZ" dirty="0" smtClean="0"/>
              <a:t> )</a:t>
            </a:r>
          </a:p>
          <a:p>
            <a:r>
              <a:rPr lang="cs-CZ" b="1" dirty="0" smtClean="0"/>
              <a:t>Zlomeniny diafýzy</a:t>
            </a:r>
            <a:r>
              <a:rPr lang="cs-CZ" dirty="0" smtClean="0"/>
              <a:t>: </a:t>
            </a:r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err="1" smtClean="0"/>
              <a:t>tibie</a:t>
            </a:r>
            <a:r>
              <a:rPr lang="cs-CZ" dirty="0" smtClean="0"/>
              <a:t>, </a:t>
            </a:r>
            <a:r>
              <a:rPr lang="cs-CZ" dirty="0" err="1" smtClean="0"/>
              <a:t>zl</a:t>
            </a:r>
            <a:r>
              <a:rPr lang="cs-CZ" dirty="0" smtClean="0"/>
              <a:t>. fibuly, nejčastěji obou kostí</a:t>
            </a:r>
          </a:p>
          <a:p>
            <a:r>
              <a:rPr lang="cs-CZ" b="1" dirty="0" smtClean="0"/>
              <a:t>Zlomeniny distálního bérce, </a:t>
            </a:r>
            <a:r>
              <a:rPr lang="cs-CZ" b="1" dirty="0" err="1" smtClean="0"/>
              <a:t>zl</a:t>
            </a:r>
            <a:r>
              <a:rPr lang="cs-CZ" b="1" dirty="0" smtClean="0"/>
              <a:t>. </a:t>
            </a:r>
            <a:r>
              <a:rPr lang="cs-CZ" b="1" dirty="0" err="1" smtClean="0"/>
              <a:t>pilonu</a:t>
            </a:r>
            <a:r>
              <a:rPr lang="cs-CZ" dirty="0" smtClean="0"/>
              <a:t>: AO klasifikace: zlomeniny </a:t>
            </a:r>
            <a:r>
              <a:rPr lang="cs-CZ" dirty="0" err="1" smtClean="0"/>
              <a:t>extraartikulární</a:t>
            </a:r>
            <a:r>
              <a:rPr lang="cs-CZ" dirty="0" smtClean="0"/>
              <a:t>, částečně a zcela </a:t>
            </a:r>
            <a:r>
              <a:rPr lang="cs-CZ" dirty="0" err="1" smtClean="0"/>
              <a:t>intraartikulární</a:t>
            </a:r>
            <a:r>
              <a:rPr lang="cs-CZ" dirty="0" smtClean="0"/>
              <a:t> (zlomeniny </a:t>
            </a:r>
            <a:r>
              <a:rPr lang="cs-CZ" dirty="0" err="1" smtClean="0"/>
              <a:t>pilonu</a:t>
            </a:r>
            <a:r>
              <a:rPr lang="cs-CZ" dirty="0" smtClean="0"/>
              <a:t> v užším slova smyslu)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Poranění bérce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nácvik </a:t>
            </a:r>
            <a:r>
              <a:rPr lang="cs-CZ" dirty="0"/>
              <a:t>přesunů – z lůžka na vozík, WC křeslo</a:t>
            </a:r>
          </a:p>
          <a:p>
            <a:r>
              <a:rPr lang="cs-CZ" dirty="0" smtClean="0"/>
              <a:t>nácvik </a:t>
            </a:r>
            <a:r>
              <a:rPr lang="cs-CZ" dirty="0"/>
              <a:t>chůze s kompenzačními pomůckami – chodítko, berle – dle schopností pacienta a povolené zátěže – bez došlapu, s přikládáním nebo částečnou zátěží dle ordinace operatéra</a:t>
            </a:r>
          </a:p>
          <a:p>
            <a:r>
              <a:rPr lang="cs-CZ" dirty="0"/>
              <a:t>n</a:t>
            </a:r>
            <a:r>
              <a:rPr lang="cs-CZ" dirty="0" smtClean="0"/>
              <a:t>ácvik chůze po schodech</a:t>
            </a:r>
          </a:p>
          <a:p>
            <a:r>
              <a:rPr lang="cs-CZ" dirty="0" smtClean="0"/>
              <a:t>ADL (umývání, oblékání…)</a:t>
            </a:r>
          </a:p>
          <a:p>
            <a:r>
              <a:rPr lang="cs-CZ" dirty="0" smtClean="0"/>
              <a:t>péče o jizvu – po extrakci stehů</a:t>
            </a:r>
          </a:p>
          <a:p>
            <a:r>
              <a:rPr lang="cs-CZ" dirty="0" smtClean="0"/>
              <a:t>instruktáž pacientů před propuštěním do domácí péče – samostatné cvičení, režimová opatření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8057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plná zátěž obvykle povolena po 6 – 8 týdnech</a:t>
            </a:r>
          </a:p>
          <a:p>
            <a:pPr marL="0" indent="0">
              <a:buNone/>
            </a:pPr>
            <a:r>
              <a:rPr lang="cs-CZ" b="1" dirty="0" smtClean="0"/>
              <a:t>	CÍLE</a:t>
            </a:r>
          </a:p>
          <a:p>
            <a:r>
              <a:rPr lang="cs-CZ" dirty="0" smtClean="0"/>
              <a:t>snížit otok</a:t>
            </a:r>
          </a:p>
          <a:p>
            <a:r>
              <a:rPr lang="cs-CZ" dirty="0" smtClean="0"/>
              <a:t>snížit bolest</a:t>
            </a:r>
          </a:p>
          <a:p>
            <a:r>
              <a:rPr lang="cs-CZ" dirty="0" smtClean="0"/>
              <a:t>zlepšit hybnost</a:t>
            </a:r>
          </a:p>
          <a:p>
            <a:r>
              <a:rPr lang="cs-CZ" dirty="0" smtClean="0"/>
              <a:t>zlepšit svalovou sílu</a:t>
            </a:r>
          </a:p>
          <a:p>
            <a:r>
              <a:rPr lang="cs-CZ" dirty="0" smtClean="0"/>
              <a:t>zlepšit celkovou kondici</a:t>
            </a:r>
          </a:p>
          <a:p>
            <a:r>
              <a:rPr lang="cs-CZ" dirty="0" smtClean="0"/>
              <a:t>zlepšit rovnováhu, kloubní stabilitu, svalovou koordinaci</a:t>
            </a:r>
          </a:p>
          <a:p>
            <a:r>
              <a:rPr lang="cs-CZ" dirty="0" smtClean="0"/>
              <a:t>správný stereotyp chůze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B2) Následná rehabilitace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6018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		FYZIOTERAPEUTICKÉ </a:t>
            </a:r>
            <a:r>
              <a:rPr lang="cs-CZ" b="1" dirty="0" smtClean="0"/>
              <a:t>PROSTŘEDKY</a:t>
            </a:r>
          </a:p>
          <a:p>
            <a:r>
              <a:rPr lang="cs-CZ" dirty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/>
              <a:t>techniky měkkých tkání – PIR, </a:t>
            </a:r>
            <a:r>
              <a:rPr lang="cs-CZ" dirty="0" err="1"/>
              <a:t>míčkování</a:t>
            </a:r>
            <a:r>
              <a:rPr lang="cs-CZ" dirty="0"/>
              <a:t> – uvolnění kůže, podkoží, fascie a zkrácených svalů</a:t>
            </a:r>
          </a:p>
          <a:p>
            <a:r>
              <a:rPr lang="cs-CZ" dirty="0"/>
              <a:t>mobilizace kloubů</a:t>
            </a:r>
          </a:p>
          <a:p>
            <a:r>
              <a:rPr lang="cs-CZ" dirty="0" smtClean="0"/>
              <a:t>péče o jizvu, laser</a:t>
            </a:r>
          </a:p>
          <a:p>
            <a:r>
              <a:rPr lang="cs-CZ" dirty="0"/>
              <a:t>LTV – pasivní cvičení, aktivní s dopomocí, aktivní a po dosažení plného rozsahu i proti odporu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99823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</a:t>
            </a:r>
            <a:r>
              <a:rPr lang="cs-CZ" dirty="0" err="1" smtClean="0"/>
              <a:t>enzomotorické</a:t>
            </a:r>
            <a:r>
              <a:rPr lang="cs-CZ" dirty="0" smtClean="0"/>
              <a:t> </a:t>
            </a:r>
            <a:r>
              <a:rPr lang="cs-CZ" dirty="0"/>
              <a:t>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/>
              <a:t>nácvik správného stereotypu chůze bez berlí</a:t>
            </a:r>
          </a:p>
          <a:p>
            <a:r>
              <a:rPr lang="cs-CZ" dirty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r>
              <a:rPr lang="cs-CZ" dirty="0" smtClean="0"/>
              <a:t>cvičení ve vodě</a:t>
            </a:r>
            <a:endParaRPr lang="cs-CZ" dirty="0"/>
          </a:p>
          <a:p>
            <a:r>
              <a:rPr lang="cs-CZ" dirty="0"/>
              <a:t>vhodné sporty: rotoped, kolo, plavání, chůze, </a:t>
            </a:r>
            <a:r>
              <a:rPr lang="cs-CZ" dirty="0" smtClean="0"/>
              <a:t>jogging</a:t>
            </a:r>
          </a:p>
          <a:p>
            <a:r>
              <a:rPr lang="cs-CZ" dirty="0" smtClean="0"/>
              <a:t>instruktáž pacienta k samostatnému cvičení, režimová opatření, péče o jizvu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1952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	</a:t>
            </a:r>
            <a:r>
              <a:rPr lang="cs-CZ" b="1" dirty="0" err="1" smtClean="0"/>
              <a:t>Webrova</a:t>
            </a:r>
            <a:r>
              <a:rPr lang="cs-CZ" b="1" dirty="0" smtClean="0"/>
              <a:t> </a:t>
            </a:r>
            <a:r>
              <a:rPr lang="cs-CZ" b="1" dirty="0" smtClean="0"/>
              <a:t>klasifikace</a:t>
            </a:r>
            <a:r>
              <a:rPr lang="cs-CZ" dirty="0" smtClean="0"/>
              <a:t> zlomenin </a:t>
            </a:r>
          </a:p>
          <a:p>
            <a:r>
              <a:rPr lang="cs-CZ" b="1" dirty="0" smtClean="0"/>
              <a:t>t</a:t>
            </a:r>
            <a:r>
              <a:rPr lang="cs-CZ" b="1" dirty="0" smtClean="0"/>
              <a:t>yp </a:t>
            </a:r>
            <a:r>
              <a:rPr lang="cs-CZ" b="1" dirty="0" smtClean="0"/>
              <a:t>A</a:t>
            </a:r>
            <a:r>
              <a:rPr lang="cs-CZ" dirty="0" smtClean="0"/>
              <a:t>: </a:t>
            </a:r>
            <a:r>
              <a:rPr lang="cs-CZ" dirty="0" smtClean="0"/>
              <a:t>linie </a:t>
            </a:r>
            <a:r>
              <a:rPr lang="cs-CZ" dirty="0" smtClean="0"/>
              <a:t>lomu je pod úrovní </a:t>
            </a:r>
            <a:r>
              <a:rPr lang="cs-CZ" dirty="0" err="1" smtClean="0"/>
              <a:t>tibiofibulární</a:t>
            </a:r>
            <a:r>
              <a:rPr lang="cs-CZ" dirty="0" smtClean="0"/>
              <a:t> syndesmózy, většinou vzniká supinačním </a:t>
            </a:r>
            <a:r>
              <a:rPr lang="cs-CZ" dirty="0" smtClean="0"/>
              <a:t>násilím, na </a:t>
            </a:r>
            <a:r>
              <a:rPr lang="cs-CZ" dirty="0" smtClean="0"/>
              <a:t>laterální straně dochází k přetržení zevního postranního vazu. Léčba: 6 týdnů sádrová fixace</a:t>
            </a:r>
          </a:p>
          <a:p>
            <a:r>
              <a:rPr lang="cs-CZ" b="1" dirty="0" smtClean="0"/>
              <a:t>t</a:t>
            </a:r>
            <a:r>
              <a:rPr lang="cs-CZ" b="1" dirty="0" smtClean="0"/>
              <a:t>yp </a:t>
            </a:r>
            <a:r>
              <a:rPr lang="cs-CZ" b="1" dirty="0" smtClean="0"/>
              <a:t>B</a:t>
            </a:r>
            <a:r>
              <a:rPr lang="cs-CZ" dirty="0" smtClean="0"/>
              <a:t>: </a:t>
            </a:r>
            <a:r>
              <a:rPr lang="cs-CZ" dirty="0" smtClean="0"/>
              <a:t>linie </a:t>
            </a:r>
            <a:r>
              <a:rPr lang="cs-CZ" dirty="0" smtClean="0"/>
              <a:t>lomu je v úrovni syndesmózy, vzniká pronačním a zevně rotačním </a:t>
            </a:r>
            <a:r>
              <a:rPr lang="cs-CZ" dirty="0" smtClean="0"/>
              <a:t>násilím, většinou </a:t>
            </a:r>
            <a:r>
              <a:rPr lang="cs-CZ" dirty="0" smtClean="0"/>
              <a:t>dochází i k poranění syndesmózy. Léčba: 8 týdnů sádrová fixace nebo operace dle vzhledu maleolární vidlice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Poranění </a:t>
            </a:r>
            <a:r>
              <a:rPr lang="cs-CZ" dirty="0" err="1" smtClean="0"/>
              <a:t>hlezna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 </a:t>
            </a:r>
            <a:r>
              <a:rPr lang="cs-CZ" sz="4000" b="1" i="1" dirty="0" smtClean="0"/>
              <a:t>ZLOMENINY HLEZNA</a:t>
            </a:r>
            <a:endParaRPr lang="cs-CZ" sz="4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dirty="0" smtClean="0"/>
              <a:t>yp </a:t>
            </a:r>
            <a:r>
              <a:rPr lang="cs-CZ" b="1" dirty="0" smtClean="0"/>
              <a:t>C</a:t>
            </a:r>
            <a:r>
              <a:rPr lang="cs-CZ" dirty="0" smtClean="0"/>
              <a:t>: </a:t>
            </a:r>
            <a:r>
              <a:rPr lang="cs-CZ" dirty="0" smtClean="0"/>
              <a:t>linie </a:t>
            </a:r>
            <a:r>
              <a:rPr lang="cs-CZ" dirty="0" smtClean="0"/>
              <a:t>lomu je nad úrovní syndesmózy, tzn. že syndesmóza je </a:t>
            </a:r>
            <a:r>
              <a:rPr lang="cs-CZ" dirty="0" smtClean="0"/>
              <a:t>přetržena, dochází </a:t>
            </a:r>
            <a:r>
              <a:rPr lang="cs-CZ" dirty="0" smtClean="0"/>
              <a:t>k němu pronačně abdukčním a pronačně everzním poraněním. </a:t>
            </a:r>
            <a:r>
              <a:rPr lang="cs-CZ" dirty="0" smtClean="0"/>
              <a:t>Léčba: nutná </a:t>
            </a:r>
            <a:r>
              <a:rPr lang="cs-CZ" dirty="0" err="1" smtClean="0"/>
              <a:t>osteosyntéza</a:t>
            </a:r>
            <a:r>
              <a:rPr lang="cs-CZ" dirty="0"/>
              <a:t> </a:t>
            </a:r>
            <a:r>
              <a:rPr lang="cs-CZ" dirty="0" smtClean="0"/>
              <a:t>+ fixace sádrovou dlahou nebo ortézou – výhoda </a:t>
            </a:r>
            <a:r>
              <a:rPr lang="cs-CZ" dirty="0" err="1" smtClean="0"/>
              <a:t>osteosyntézy</a:t>
            </a:r>
            <a:r>
              <a:rPr lang="cs-CZ" dirty="0" smtClean="0"/>
              <a:t> je výborná repozice a včasná rehabilitace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4345951" cy="325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Zlomeniny kotníku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492896"/>
            <a:ext cx="4409397" cy="191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KONZERVATIVNÍ</a:t>
            </a:r>
            <a:r>
              <a:rPr lang="cs-CZ" dirty="0" smtClean="0"/>
              <a:t>: pouze jednoduché nedislokované zlomeniny, imobilizace 6 týdnů, po 3 týdnech postupné zvyšování zátěže končetiny dle doporučení traumatologa, po 6ti týdnech sejmutí fixace a intenzivní fyzioterapie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: dislokované zlomeniny, pooperační fixace další 3-4 týdny bez zatěžování končetiny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\Documents\Alča prezentace\OS hlez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8775" y="1748790"/>
            <a:ext cx="2877401" cy="384044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 </a:t>
            </a:r>
            <a:r>
              <a:rPr lang="cs-CZ" dirty="0" err="1" smtClean="0"/>
              <a:t>hlezna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	CÍLE</a:t>
            </a:r>
            <a:endParaRPr lang="cs-CZ" dirty="0" smtClean="0"/>
          </a:p>
          <a:p>
            <a:r>
              <a:rPr lang="cs-CZ" dirty="0" smtClean="0"/>
              <a:t>umožnit správné hojení a současně minimalizovat komplikace dočasné imobilizace</a:t>
            </a:r>
          </a:p>
          <a:p>
            <a:r>
              <a:rPr lang="cs-CZ" dirty="0" smtClean="0"/>
              <a:t>prevence </a:t>
            </a:r>
            <a:r>
              <a:rPr lang="cs-CZ" dirty="0"/>
              <a:t>otoku a </a:t>
            </a:r>
            <a:r>
              <a:rPr lang="cs-CZ" dirty="0" err="1"/>
              <a:t>kompartment</a:t>
            </a:r>
            <a:r>
              <a:rPr lang="cs-CZ" dirty="0"/>
              <a:t> syndromu</a:t>
            </a:r>
          </a:p>
          <a:p>
            <a:r>
              <a:rPr lang="cs-CZ" dirty="0"/>
              <a:t>prevence tromboembolické nemoci</a:t>
            </a:r>
          </a:p>
          <a:p>
            <a:r>
              <a:rPr lang="cs-CZ" dirty="0"/>
              <a:t>udržet nebo zlepšit hybnost a svalovou sílu zdravých končetin</a:t>
            </a:r>
          </a:p>
          <a:p>
            <a:r>
              <a:rPr lang="cs-CZ" dirty="0"/>
              <a:t>udržet nebo zlepšit celkovou kondici</a:t>
            </a:r>
          </a:p>
          <a:p>
            <a:r>
              <a:rPr lang="cs-CZ" dirty="0"/>
              <a:t>nácvik chůze o berlích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Rehabilitace – po dobu imobilizace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835697" y="1341438"/>
            <a:ext cx="33843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proximálního konce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3" y="2924175"/>
            <a:ext cx="24855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diafýzy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79714" y="5013325"/>
            <a:ext cx="38043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distálního konce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skenovat0016"/>
          <p:cNvPicPr>
            <a:picLocks noChangeAspect="1" noChangeArrowheads="1"/>
          </p:cNvPicPr>
          <p:nvPr/>
        </p:nvPicPr>
        <p:blipFill>
          <a:blip r:embed="rId2" cstate="print"/>
          <a:srcRect l="27200" t="14581" r="22610" b="3346"/>
          <a:stretch>
            <a:fillRect/>
          </a:stretch>
        </p:blipFill>
        <p:spPr>
          <a:xfrm>
            <a:off x="5796136" y="476672"/>
            <a:ext cx="2305050" cy="5905500"/>
          </a:xfrm>
          <a:prstGeom prst="rect">
            <a:avLst/>
          </a:prstGeom>
          <a:noFill/>
        </p:spPr>
      </p:pic>
      <p:sp>
        <p:nvSpPr>
          <p:cNvPr id="9" name="Zástupný symbol pro obsah 8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	FYZIOTERAPEUTICKÉ </a:t>
            </a:r>
            <a:r>
              <a:rPr lang="cs-CZ" b="1" dirty="0"/>
              <a:t>PROSTŘEDKY</a:t>
            </a:r>
          </a:p>
          <a:p>
            <a:r>
              <a:rPr lang="cs-CZ" dirty="0" smtClean="0"/>
              <a:t>kryoterapie </a:t>
            </a:r>
            <a:r>
              <a:rPr lang="cs-CZ" dirty="0"/>
              <a:t>– ledování, polohování DK v elevaci</a:t>
            </a:r>
          </a:p>
          <a:p>
            <a:r>
              <a:rPr lang="cs-CZ" dirty="0" smtClean="0"/>
              <a:t>cévní </a:t>
            </a:r>
            <a:r>
              <a:rPr lang="cs-CZ" dirty="0"/>
              <a:t>gymnastika</a:t>
            </a:r>
          </a:p>
          <a:p>
            <a:r>
              <a:rPr lang="cs-CZ" dirty="0" smtClean="0"/>
              <a:t>cvičení </a:t>
            </a:r>
            <a:r>
              <a:rPr lang="cs-CZ" dirty="0"/>
              <a:t>zdravých končetin – využití závaží, </a:t>
            </a:r>
            <a:r>
              <a:rPr lang="cs-CZ" dirty="0" err="1"/>
              <a:t>overballu</a:t>
            </a:r>
            <a:endParaRPr lang="cs-CZ" dirty="0"/>
          </a:p>
          <a:p>
            <a:r>
              <a:rPr lang="cs-CZ" dirty="0" smtClean="0"/>
              <a:t>izometrické </a:t>
            </a:r>
            <a:r>
              <a:rPr lang="cs-CZ" dirty="0"/>
              <a:t>cvičení postižené DK</a:t>
            </a:r>
          </a:p>
          <a:p>
            <a:r>
              <a:rPr lang="cs-CZ" dirty="0" smtClean="0"/>
              <a:t>cvičení </a:t>
            </a:r>
            <a:r>
              <a:rPr lang="cs-CZ" dirty="0"/>
              <a:t>volných částí – </a:t>
            </a:r>
            <a:r>
              <a:rPr lang="cs-CZ" dirty="0" err="1"/>
              <a:t>tzn</a:t>
            </a:r>
            <a:r>
              <a:rPr lang="cs-CZ" dirty="0"/>
              <a:t> v nepostižených </a:t>
            </a:r>
            <a:r>
              <a:rPr lang="cs-CZ" dirty="0" smtClean="0"/>
              <a:t>kloubech – prsty, koleno, kyčel</a:t>
            </a:r>
            <a:endParaRPr lang="cs-CZ" dirty="0"/>
          </a:p>
          <a:p>
            <a:r>
              <a:rPr lang="cs-CZ" dirty="0" smtClean="0"/>
              <a:t>nácvik </a:t>
            </a:r>
            <a:r>
              <a:rPr lang="cs-CZ" dirty="0"/>
              <a:t>chůze – podle povolené zátěže – bez </a:t>
            </a:r>
            <a:r>
              <a:rPr lang="cs-CZ" dirty="0" smtClean="0"/>
              <a:t>došlapu, </a:t>
            </a:r>
            <a:r>
              <a:rPr lang="cs-CZ" dirty="0"/>
              <a:t>správně nastavit výšku berlí, správný stereotyp chůze o berlích, stabilita, nácvik chůze po schodech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013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/>
              <a:t>sejmutí fixace často přetrvává otok, bolest, omezená hybnost, kloubní ztuhlost, snížená svalová síla postižené oblasti potažmo celé DK</a:t>
            </a:r>
          </a:p>
          <a:p>
            <a:r>
              <a:rPr lang="cs-CZ" b="1" dirty="0"/>
              <a:t>CÍLE</a:t>
            </a:r>
            <a:r>
              <a:rPr lang="cs-CZ" dirty="0"/>
              <a:t>: snížit otok, ulevit od bolesti, zvýšit hybnost, zvýšit svalovou sílu, zlepšit celkovou kondici, zlepšit stabilitu kloubů, koordinaci, stereotyp chůze po odložení berlí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RHB po sejmutí fixace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FYZIOTERAPEUTICKÉ PROSŘEDKY</a:t>
            </a:r>
          </a:p>
          <a:p>
            <a:r>
              <a:rPr lang="cs-CZ" dirty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/>
              <a:t>techniky měkkých tkání – PIR, </a:t>
            </a:r>
            <a:r>
              <a:rPr lang="cs-CZ" dirty="0" err="1"/>
              <a:t>míčkování</a:t>
            </a:r>
            <a:r>
              <a:rPr lang="cs-CZ" dirty="0"/>
              <a:t> – uvolnění kůže, podkoží, fascie a zkrácených svalů</a:t>
            </a:r>
          </a:p>
          <a:p>
            <a:r>
              <a:rPr lang="cs-CZ" dirty="0"/>
              <a:t>mobilizace kloubů</a:t>
            </a:r>
          </a:p>
          <a:p>
            <a:r>
              <a:rPr lang="cs-CZ" dirty="0"/>
              <a:t>LTV – pasivní cvičení, aktivní s dopomocí, aktivní a po dosažení plného rozsahu i proti odporu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enzomotorické</a:t>
            </a:r>
            <a:r>
              <a:rPr lang="cs-CZ" dirty="0" smtClean="0"/>
              <a:t> </a:t>
            </a:r>
            <a:r>
              <a:rPr lang="cs-CZ" dirty="0"/>
              <a:t>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/>
              <a:t>nácvik správného stereotypu chůze bez berlí</a:t>
            </a:r>
          </a:p>
          <a:p>
            <a:r>
              <a:rPr lang="cs-CZ" dirty="0"/>
              <a:t>korekce </a:t>
            </a:r>
            <a:r>
              <a:rPr lang="cs-CZ" dirty="0" err="1"/>
              <a:t>postury</a:t>
            </a:r>
            <a:endParaRPr lang="cs-CZ" dirty="0"/>
          </a:p>
          <a:p>
            <a:r>
              <a:rPr lang="cs-CZ" dirty="0"/>
              <a:t>vhodné sporty: rotoped, kolo, plavání, chůze, </a:t>
            </a:r>
            <a:r>
              <a:rPr lang="cs-CZ" dirty="0" smtClean="0"/>
              <a:t>jogging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1277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</a:t>
            </a:r>
            <a:r>
              <a:rPr lang="cs-CZ" b="1" dirty="0" smtClean="0"/>
              <a:t>ělení </a:t>
            </a:r>
            <a:r>
              <a:rPr lang="cs-CZ" b="1" dirty="0" smtClean="0"/>
              <a:t>dle </a:t>
            </a:r>
            <a:r>
              <a:rPr lang="cs-CZ" b="1" dirty="0" err="1" smtClean="0"/>
              <a:t>Kleigera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1. distorze – stabilita zůstává zachována </a:t>
            </a:r>
          </a:p>
          <a:p>
            <a:r>
              <a:rPr lang="cs-CZ" dirty="0" smtClean="0"/>
              <a:t>2. akutní nestabilita – zvýšená nebo abnormální pohyblivost </a:t>
            </a:r>
            <a:r>
              <a:rPr lang="cs-CZ" dirty="0" err="1" smtClean="0"/>
              <a:t>talu</a:t>
            </a:r>
            <a:r>
              <a:rPr lang="cs-CZ" dirty="0" smtClean="0"/>
              <a:t>, zůstává ve vidlici</a:t>
            </a:r>
          </a:p>
          <a:p>
            <a:r>
              <a:rPr lang="cs-CZ" dirty="0" smtClean="0"/>
              <a:t>3. luxace – dislokace </a:t>
            </a:r>
            <a:r>
              <a:rPr lang="cs-CZ" dirty="0" err="1" smtClean="0"/>
              <a:t>talu</a:t>
            </a:r>
            <a:r>
              <a:rPr lang="cs-CZ" dirty="0" smtClean="0"/>
              <a:t> z vidlice</a:t>
            </a:r>
          </a:p>
          <a:p>
            <a:r>
              <a:rPr lang="cs-CZ" b="1" dirty="0" smtClean="0"/>
              <a:t>t</a:t>
            </a:r>
            <a:r>
              <a:rPr lang="cs-CZ" b="1" dirty="0" smtClean="0"/>
              <a:t>erapie</a:t>
            </a:r>
            <a:r>
              <a:rPr lang="cs-CZ" dirty="0" smtClean="0"/>
              <a:t> </a:t>
            </a:r>
            <a:r>
              <a:rPr lang="cs-CZ" dirty="0" smtClean="0"/>
              <a:t>- doba imobilizace je závislá na stáří pacienta a na jeho fyzické aktivitě. Tzn. </a:t>
            </a:r>
            <a:r>
              <a:rPr lang="cs-CZ" dirty="0" err="1" smtClean="0"/>
              <a:t>hlezno</a:t>
            </a:r>
            <a:r>
              <a:rPr lang="cs-CZ" dirty="0" smtClean="0"/>
              <a:t> má zůstat imobilizováno, dokud nevymizí </a:t>
            </a:r>
            <a:r>
              <a:rPr lang="cs-CZ" dirty="0" smtClean="0"/>
              <a:t>otok a </a:t>
            </a:r>
            <a:r>
              <a:rPr lang="cs-CZ" dirty="0" smtClean="0"/>
              <a:t>bolestivost při došlapu. V praxi se tato doba pohybuje v rozmezí 3 – 8 týdnů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Poranění </a:t>
            </a:r>
            <a:r>
              <a:rPr lang="cs-CZ" b="1" dirty="0" err="1" smtClean="0"/>
              <a:t>hlezna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i="1" dirty="0" smtClean="0"/>
              <a:t> </a:t>
            </a:r>
            <a:r>
              <a:rPr lang="cs-CZ" sz="3600" b="1" i="1" dirty="0" smtClean="0"/>
              <a:t>PORANĚNÍ LIGAMENTÓZNÍHO APARÁTU</a:t>
            </a:r>
            <a:endParaRPr lang="cs-CZ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</a:t>
            </a:r>
            <a:r>
              <a:rPr lang="cs-CZ" b="1" dirty="0" smtClean="0"/>
              <a:t>istorze </a:t>
            </a:r>
            <a:r>
              <a:rPr lang="cs-CZ" b="1" dirty="0" smtClean="0"/>
              <a:t>hlezenního kloubu s minimálním otokem a bolestivostí</a:t>
            </a:r>
            <a:r>
              <a:rPr lang="cs-CZ" dirty="0" smtClean="0"/>
              <a:t>: klid, obklady, elastická bandáž či ortéza, elevace končetiny, ledování. Při větší distenzi vazu a kloubního pouzdra - sádrový fixační obvaz v neutrálním postavení na 3 – 4 týdny, poté ortéza. 1- 2 týdny chůze o berlích, poté plná zátěž. V poúrazovém období se využívají elastické bandáže.Ve sportovní traumatologii se využívá </a:t>
            </a:r>
            <a:r>
              <a:rPr lang="cs-CZ" dirty="0" err="1" smtClean="0"/>
              <a:t>taping</a:t>
            </a:r>
            <a:r>
              <a:rPr lang="cs-CZ" dirty="0" smtClean="0"/>
              <a:t> (imobilizace pomocí adhezivních pruhů).</a:t>
            </a:r>
          </a:p>
          <a:p>
            <a:r>
              <a:rPr lang="cs-CZ" b="1" dirty="0" smtClean="0"/>
              <a:t>p</a:t>
            </a:r>
            <a:r>
              <a:rPr lang="cs-CZ" b="1" dirty="0" smtClean="0"/>
              <a:t>arciální </a:t>
            </a:r>
            <a:r>
              <a:rPr lang="cs-CZ" b="1" dirty="0" smtClean="0"/>
              <a:t>nebo kompletní ruptura fibulárních vazů a pouzdra</a:t>
            </a:r>
            <a:r>
              <a:rPr lang="cs-CZ" dirty="0" smtClean="0"/>
              <a:t>: sádrový obvaz na 5 – 6 týdnů, u kompletní ruptury je operační řešení. U sutury fibulárních vazů se používá sádrová fixace v neutrální </a:t>
            </a:r>
            <a:r>
              <a:rPr lang="cs-CZ" dirty="0" err="1" smtClean="0"/>
              <a:t>dorziflexi</a:t>
            </a:r>
            <a:r>
              <a:rPr lang="cs-CZ" dirty="0" smtClean="0"/>
              <a:t> a lehké everzi </a:t>
            </a:r>
            <a:r>
              <a:rPr lang="cs-CZ" dirty="0" err="1" smtClean="0"/>
              <a:t>hlezna</a:t>
            </a:r>
            <a:r>
              <a:rPr lang="cs-CZ" dirty="0" smtClean="0"/>
              <a:t> na dobu 6 týdnů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o </a:t>
            </a:r>
            <a:r>
              <a:rPr lang="cs-CZ" dirty="0" smtClean="0"/>
              <a:t>dobu imobilizace – nácvik chůze o berlích bez došlapu končetiny, LTV volných částí</a:t>
            </a:r>
          </a:p>
          <a:p>
            <a:r>
              <a:rPr lang="cs-CZ" dirty="0" smtClean="0"/>
              <a:t>p</a:t>
            </a:r>
            <a:r>
              <a:rPr lang="cs-CZ" dirty="0" smtClean="0"/>
              <a:t>o </a:t>
            </a:r>
            <a:r>
              <a:rPr lang="cs-CZ" dirty="0" smtClean="0"/>
              <a:t>sejmutí </a:t>
            </a:r>
            <a:r>
              <a:rPr lang="cs-CZ" dirty="0"/>
              <a:t>fixace - snížit otok, ulevit od bolesti, zvýšit hybnost, zvýšit svalovou sílu, zlepšit celkovou kondici, zlepšit stabilitu kloubů, koordinaci, stereotyp chůze po odložení berlí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</a:t>
            </a:r>
            <a:r>
              <a:rPr lang="cs-CZ" b="1" dirty="0" smtClean="0"/>
              <a:t> </a:t>
            </a:r>
            <a:r>
              <a:rPr lang="cs-CZ" b="1" dirty="0" smtClean="0"/>
              <a:t>ruptuře šlachy může dojít na 3 místech: </a:t>
            </a:r>
          </a:p>
          <a:p>
            <a:r>
              <a:rPr lang="cs-CZ" dirty="0" smtClean="0"/>
              <a:t>1. úpon na tuber </a:t>
            </a:r>
            <a:r>
              <a:rPr lang="cs-CZ" dirty="0" err="1" smtClean="0"/>
              <a:t>calcanei</a:t>
            </a:r>
            <a:r>
              <a:rPr lang="cs-CZ" dirty="0" smtClean="0"/>
              <a:t> (někdy i s částí kosti – tzv. kachní zobák) </a:t>
            </a:r>
          </a:p>
          <a:p>
            <a:r>
              <a:rPr lang="cs-CZ" dirty="0" smtClean="0"/>
              <a:t>2. v oblasti fyziologického zúžení 5 – 6 cm nad </a:t>
            </a:r>
            <a:r>
              <a:rPr lang="cs-CZ" dirty="0" err="1" smtClean="0"/>
              <a:t>calcaneem</a:t>
            </a:r>
            <a:r>
              <a:rPr lang="cs-CZ" dirty="0" smtClean="0"/>
              <a:t> </a:t>
            </a:r>
          </a:p>
          <a:p>
            <a:r>
              <a:rPr lang="cs-CZ" dirty="0" smtClean="0"/>
              <a:t>3. v místě </a:t>
            </a:r>
            <a:r>
              <a:rPr lang="cs-CZ" dirty="0" err="1" smtClean="0"/>
              <a:t>muskulotendinózního</a:t>
            </a:r>
            <a:r>
              <a:rPr lang="cs-CZ" dirty="0" smtClean="0"/>
              <a:t> spojení</a:t>
            </a:r>
          </a:p>
          <a:p>
            <a:r>
              <a:rPr lang="cs-CZ" b="1" dirty="0" smtClean="0"/>
              <a:t>r</a:t>
            </a:r>
            <a:r>
              <a:rPr lang="cs-CZ" b="1" dirty="0" smtClean="0"/>
              <a:t>uptura</a:t>
            </a:r>
            <a:r>
              <a:rPr lang="cs-CZ" b="1" dirty="0" smtClean="0"/>
              <a:t>: </a:t>
            </a:r>
          </a:p>
          <a:p>
            <a:r>
              <a:rPr lang="cs-CZ" dirty="0" smtClean="0"/>
              <a:t>a) částečná</a:t>
            </a:r>
          </a:p>
          <a:p>
            <a:r>
              <a:rPr lang="cs-CZ" dirty="0" smtClean="0"/>
              <a:t>b) totální – doprovázená slyšitelným prasknutím, náhlou bolestí, pocit slabosti v postižené končetině. Pacient se nepostaví na špičku.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Ruptura </a:t>
            </a:r>
            <a:r>
              <a:rPr lang="cs-CZ" sz="3600" b="1" dirty="0" err="1" smtClean="0"/>
              <a:t>Achilovy</a:t>
            </a:r>
            <a:r>
              <a:rPr lang="cs-CZ" sz="3600" b="1" dirty="0" smtClean="0"/>
              <a:t> šlachy</a:t>
            </a:r>
            <a:endParaRPr lang="cs-CZ" sz="36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často na podkladě degenerativních změn šlachy</a:t>
            </a:r>
          </a:p>
          <a:p>
            <a:r>
              <a:rPr lang="cs-CZ" dirty="0" smtClean="0"/>
              <a:t>nejčastěji toto poranění postihuje muže středního věku</a:t>
            </a:r>
          </a:p>
          <a:p>
            <a:r>
              <a:rPr lang="cs-CZ" dirty="0" smtClean="0"/>
              <a:t>typické sporty – tenis, squash, volejbal, basketbal – náhlé zrychlení, náhlá změna směru pohybu</a:t>
            </a:r>
          </a:p>
          <a:p>
            <a:r>
              <a:rPr lang="cs-CZ" dirty="0" smtClean="0"/>
              <a:t>klinický obraz – slyšitelné lupnutí, ostrá bolest, pac. se může postavit na DK, nikoliv však na špičku</a:t>
            </a:r>
          </a:p>
          <a:p>
            <a:r>
              <a:rPr lang="cs-CZ" dirty="0" smtClean="0"/>
              <a:t>objektivní nález – otok, hematom, lze vyhmatat defekt ve šlaše, pozitivní </a:t>
            </a:r>
            <a:r>
              <a:rPr lang="cs-CZ" dirty="0" err="1" smtClean="0"/>
              <a:t>Thompsonův</a:t>
            </a:r>
            <a:r>
              <a:rPr lang="cs-CZ" dirty="0" smtClean="0"/>
              <a:t> test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</a:t>
            </a:r>
            <a:r>
              <a:rPr lang="cs-CZ" dirty="0" smtClean="0"/>
              <a:t>erapie </a:t>
            </a:r>
            <a:r>
              <a:rPr lang="cs-CZ" dirty="0" smtClean="0"/>
              <a:t>– konzervativní – sádra v plantární flexi na 6 </a:t>
            </a:r>
            <a:r>
              <a:rPr lang="cs-CZ" dirty="0" err="1" smtClean="0"/>
              <a:t>tý</a:t>
            </a:r>
            <a:r>
              <a:rPr lang="cs-CZ" dirty="0" smtClean="0"/>
              <a:t> nebo chirurgická – po operaci na 2 – 3 týdny sádra v plantární flexí, pak na další 3 </a:t>
            </a:r>
            <a:r>
              <a:rPr lang="cs-CZ" dirty="0" err="1" smtClean="0"/>
              <a:t>tý</a:t>
            </a:r>
            <a:r>
              <a:rPr lang="cs-CZ" dirty="0" smtClean="0"/>
              <a:t> nahrazena ortézou </a:t>
            </a:r>
            <a:r>
              <a:rPr lang="cs-CZ" dirty="0" err="1" smtClean="0"/>
              <a:t>Vacoped</a:t>
            </a:r>
            <a:r>
              <a:rPr lang="cs-CZ" dirty="0" smtClean="0"/>
              <a:t> – </a:t>
            </a:r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endParaRPr lang="cs-CZ" dirty="0" smtClean="0"/>
          </a:p>
          <a:p>
            <a:r>
              <a:rPr lang="cs-CZ" dirty="0" smtClean="0"/>
              <a:t>f</a:t>
            </a:r>
            <a:r>
              <a:rPr lang="cs-CZ" dirty="0" smtClean="0"/>
              <a:t>yzioterapie </a:t>
            </a:r>
            <a:r>
              <a:rPr lang="cs-CZ" dirty="0" smtClean="0"/>
              <a:t>– po dobu imobilizace  - LTV volných částí, nácvik chůze o berlích bez došlapu DK, po sejmutí fixace </a:t>
            </a:r>
            <a:r>
              <a:rPr lang="cs-CZ" dirty="0" smtClean="0"/>
              <a:t>– obnovit rozsah pohybu, svalovou sílu, stabilitu, stereotyp chůze 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dirty="0" smtClean="0"/>
              <a:t>o </a:t>
            </a:r>
            <a:r>
              <a:rPr lang="cs-CZ" dirty="0" smtClean="0"/>
              <a:t>6ti měsících běžné aktivity, návrat k plnohodnotné fyzické aktivitě po 1 roce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</a:t>
            </a:r>
            <a:r>
              <a:rPr lang="cs-CZ" dirty="0" err="1" smtClean="0"/>
              <a:t>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atní kosti</a:t>
            </a:r>
          </a:p>
          <a:p>
            <a:r>
              <a:rPr lang="cs-CZ" dirty="0" err="1" smtClean="0"/>
              <a:t>z</a:t>
            </a:r>
            <a:r>
              <a:rPr lang="cs-CZ" dirty="0" err="1" smtClean="0"/>
              <a:t>l</a:t>
            </a:r>
            <a:r>
              <a:rPr lang="cs-CZ" dirty="0" smtClean="0"/>
              <a:t>. </a:t>
            </a:r>
            <a:r>
              <a:rPr lang="cs-CZ" dirty="0" err="1" smtClean="0"/>
              <a:t>thalu</a:t>
            </a:r>
            <a:endParaRPr lang="cs-CZ" dirty="0" smtClean="0"/>
          </a:p>
          <a:p>
            <a:r>
              <a:rPr lang="cs-CZ" dirty="0" err="1" smtClean="0"/>
              <a:t>z</a:t>
            </a:r>
            <a:r>
              <a:rPr lang="cs-CZ" dirty="0" err="1" smtClean="0"/>
              <a:t>l</a:t>
            </a:r>
            <a:r>
              <a:rPr lang="cs-CZ" dirty="0" smtClean="0"/>
              <a:t>. </a:t>
            </a:r>
            <a:r>
              <a:rPr lang="cs-CZ" dirty="0" err="1" smtClean="0"/>
              <a:t>tharzálních</a:t>
            </a:r>
            <a:r>
              <a:rPr lang="cs-CZ" dirty="0" smtClean="0"/>
              <a:t> kůstek</a:t>
            </a:r>
          </a:p>
          <a:p>
            <a:r>
              <a:rPr lang="cs-CZ" dirty="0" err="1" smtClean="0"/>
              <a:t>z</a:t>
            </a:r>
            <a:r>
              <a:rPr lang="cs-CZ" dirty="0" err="1" smtClean="0"/>
              <a:t>l</a:t>
            </a:r>
            <a:r>
              <a:rPr lang="cs-CZ" dirty="0" smtClean="0"/>
              <a:t>. článků prstů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Zlomeniny v oblasti nohy</a:t>
            </a:r>
            <a:endParaRPr lang="cs-CZ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KONZERVATIVNÍ</a:t>
            </a:r>
            <a:r>
              <a:rPr lang="cs-CZ" dirty="0" smtClean="0"/>
              <a:t> – u nedislokovaných jednoduchých zlomenin, fixace, odlehčení končetiny dle typu zlomeniny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 - zajištění správného postavení úlomků, obnovení kongruence kloubní plochy, výhodou je především zahájení časné rehabilitace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Terapie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Zevní fixátor </a:t>
            </a:r>
            <a:r>
              <a:rPr lang="cs-CZ" dirty="0" smtClean="0"/>
              <a:t>– </a:t>
            </a:r>
            <a:r>
              <a:rPr lang="cs-CZ" dirty="0"/>
              <a:t>nestabilní otevřené zlomeniny, infikované zlomeniny a paklouby</a:t>
            </a:r>
          </a:p>
          <a:p>
            <a:r>
              <a:rPr lang="cs-CZ" dirty="0"/>
              <a:t>tříštivé zavřené zlomeniny s rozsáhlým poškozením měkkých tkání včetně </a:t>
            </a:r>
            <a:r>
              <a:rPr lang="cs-CZ" dirty="0" err="1"/>
              <a:t>nitrokloubních</a:t>
            </a:r>
            <a:r>
              <a:rPr lang="cs-CZ" dirty="0"/>
              <a:t> zlomenin</a:t>
            </a:r>
          </a:p>
          <a:p>
            <a:r>
              <a:rPr lang="cs-CZ" dirty="0"/>
              <a:t>korekční kostní operace – prodlužování kostí a přenos jednotlivých segmentů</a:t>
            </a:r>
          </a:p>
          <a:p>
            <a:r>
              <a:rPr lang="cs-CZ" dirty="0"/>
              <a:t>mnohočetné zlomeniny u </a:t>
            </a:r>
            <a:r>
              <a:rPr lang="cs-CZ" dirty="0" err="1" smtClean="0"/>
              <a:t>polytraumat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ORIF</a:t>
            </a:r>
            <a:r>
              <a:rPr lang="cs-CZ" dirty="0" smtClean="0"/>
              <a:t> (open </a:t>
            </a:r>
            <a:r>
              <a:rPr lang="cs-CZ" dirty="0" err="1" smtClean="0"/>
              <a:t>reduction</a:t>
            </a:r>
            <a:r>
              <a:rPr lang="cs-CZ" dirty="0" smtClean="0"/>
              <a:t>/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fixation</a:t>
            </a:r>
            <a:r>
              <a:rPr lang="cs-CZ" dirty="0" smtClean="0"/>
              <a:t>) – otevřená repozice/vnitřní fixace – 		        </a:t>
            </a:r>
            <a:r>
              <a:rPr lang="cs-CZ" dirty="0" err="1" smtClean="0"/>
              <a:t>intramedulární</a:t>
            </a:r>
            <a:r>
              <a:rPr lang="cs-CZ" dirty="0" smtClean="0"/>
              <a:t> – hřeby, šrouby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extramedulární</a:t>
            </a:r>
            <a:r>
              <a:rPr lang="cs-CZ" dirty="0" smtClean="0"/>
              <a:t> </a:t>
            </a:r>
            <a:r>
              <a:rPr lang="cs-CZ" dirty="0" smtClean="0"/>
              <a:t>– dlahy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Osteosyntézy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idx="1"/>
          </p:nvPr>
        </p:nvSpPr>
        <p:spPr/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2288" y="5013176"/>
            <a:ext cx="5486400" cy="5760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	      Zevní fixátor bérce</a:t>
            </a:r>
            <a:endParaRPr lang="cs-CZ" sz="2400" dirty="0"/>
          </a:p>
        </p:txBody>
      </p:sp>
      <p:pic>
        <p:nvPicPr>
          <p:cNvPr id="1026" name="Picture 2" descr="C:\Users\AS\Documents\Alča prezentace\CLotevrzlome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05000"/>
            <a:ext cx="4572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800" y="1597331"/>
            <a:ext cx="4678654" cy="426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ORIF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zvýšený </a:t>
            </a:r>
            <a:r>
              <a:rPr lang="cs-CZ" dirty="0" err="1" smtClean="0"/>
              <a:t>intrafasciální</a:t>
            </a:r>
            <a:r>
              <a:rPr lang="cs-CZ" dirty="0" smtClean="0"/>
              <a:t> tlak </a:t>
            </a:r>
            <a:r>
              <a:rPr lang="cs-CZ" dirty="0"/>
              <a:t>způsobující vaskulární okluze, které následně vedou k </a:t>
            </a:r>
            <a:r>
              <a:rPr lang="cs-CZ" dirty="0" err="1"/>
              <a:t>ischemizaci</a:t>
            </a:r>
            <a:r>
              <a:rPr lang="cs-CZ" dirty="0"/>
              <a:t> </a:t>
            </a:r>
            <a:r>
              <a:rPr lang="cs-CZ" dirty="0" smtClean="0"/>
              <a:t>končetiny</a:t>
            </a:r>
          </a:p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tohoto zvýšeného tlaku v </a:t>
            </a:r>
            <a:r>
              <a:rPr lang="cs-CZ" dirty="0" err="1"/>
              <a:t>intrafasciálním</a:t>
            </a:r>
            <a:r>
              <a:rPr lang="cs-CZ" dirty="0"/>
              <a:t> prostoru dojde ke zpomalení, někdy až k zastavení normální krevní </a:t>
            </a:r>
            <a:r>
              <a:rPr lang="cs-CZ" dirty="0" err="1"/>
              <a:t>perfuze</a:t>
            </a:r>
            <a:r>
              <a:rPr lang="cs-CZ" dirty="0"/>
              <a:t> – </a:t>
            </a:r>
            <a:r>
              <a:rPr lang="cs-CZ" dirty="0" err="1"/>
              <a:t>mikrocirkulace</a:t>
            </a:r>
            <a:r>
              <a:rPr lang="cs-CZ" dirty="0"/>
              <a:t> a následkem tohoto děje je lokální ischémie. Po určitou dobu je zvýšení tlaku kompenzováno poddajností fascie. Po vyčerpání tohoto mechanismu dojde k rozvoji lokální ischemie, která se projevuje souborem klinických příznaků označujícím se jako </a:t>
            </a:r>
            <a:r>
              <a:rPr lang="cs-CZ" dirty="0" err="1"/>
              <a:t>kompartment</a:t>
            </a:r>
            <a:r>
              <a:rPr lang="cs-CZ" dirty="0"/>
              <a:t> syndrom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Kompartment</a:t>
            </a:r>
            <a:r>
              <a:rPr lang="cs-CZ" dirty="0" smtClean="0"/>
              <a:t> syndrom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tlak </a:t>
            </a:r>
            <a:r>
              <a:rPr lang="cs-CZ" dirty="0"/>
              <a:t>v </a:t>
            </a:r>
            <a:r>
              <a:rPr lang="cs-CZ" dirty="0" err="1"/>
              <a:t>intrafasciálním</a:t>
            </a:r>
            <a:r>
              <a:rPr lang="cs-CZ" dirty="0"/>
              <a:t> prostoru je v rozmezí 3–5 </a:t>
            </a:r>
            <a:r>
              <a:rPr lang="cs-CZ" dirty="0" err="1" smtClean="0"/>
              <a:t>mmHg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znik </a:t>
            </a:r>
            <a:r>
              <a:rPr lang="cs-CZ" dirty="0" err="1"/>
              <a:t>kompartment</a:t>
            </a:r>
            <a:r>
              <a:rPr lang="cs-CZ" dirty="0"/>
              <a:t> syndromu je již při zvýšení tlaku nad 30–40 </a:t>
            </a:r>
            <a:r>
              <a:rPr lang="cs-CZ" dirty="0" err="1" smtClean="0"/>
              <a:t>mmHg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odnoty </a:t>
            </a:r>
            <a:r>
              <a:rPr lang="cs-CZ" dirty="0"/>
              <a:t>20-40 </a:t>
            </a:r>
            <a:r>
              <a:rPr lang="cs-CZ" dirty="0" err="1"/>
              <a:t>mmHg</a:t>
            </a:r>
            <a:r>
              <a:rPr lang="cs-CZ" dirty="0"/>
              <a:t> jsou pro vznik </a:t>
            </a:r>
            <a:r>
              <a:rPr lang="cs-CZ" dirty="0" err="1"/>
              <a:t>kompartment</a:t>
            </a:r>
            <a:r>
              <a:rPr lang="cs-CZ" dirty="0"/>
              <a:t> syndromu nebezpečné a nazývají se šedá </a:t>
            </a:r>
            <a:r>
              <a:rPr lang="cs-CZ" dirty="0" smtClean="0"/>
              <a:t>zóna</a:t>
            </a:r>
          </a:p>
          <a:p>
            <a:r>
              <a:rPr lang="cs-CZ" dirty="0" smtClean="0"/>
              <a:t>hodnota </a:t>
            </a:r>
            <a:r>
              <a:rPr lang="cs-CZ" dirty="0"/>
              <a:t>60 </a:t>
            </a:r>
            <a:r>
              <a:rPr lang="cs-CZ" dirty="0" err="1"/>
              <a:t>mmHg</a:t>
            </a:r>
            <a:r>
              <a:rPr lang="cs-CZ" dirty="0"/>
              <a:t> </a:t>
            </a:r>
            <a:r>
              <a:rPr lang="cs-CZ" dirty="0" smtClean="0"/>
              <a:t>je absolutní indikací </a:t>
            </a:r>
            <a:r>
              <a:rPr lang="cs-CZ" dirty="0"/>
              <a:t>k</a:t>
            </a:r>
            <a:r>
              <a:rPr lang="cs-CZ" dirty="0" smtClean="0"/>
              <a:t> urgentní </a:t>
            </a:r>
            <a:r>
              <a:rPr lang="cs-CZ" dirty="0" err="1" smtClean="0"/>
              <a:t>fasciotomii</a:t>
            </a:r>
            <a:r>
              <a:rPr lang="cs-CZ" dirty="0" smtClean="0"/>
              <a:t>  </a:t>
            </a:r>
          </a:p>
          <a:p>
            <a:r>
              <a:rPr lang="cs-CZ" dirty="0"/>
              <a:t>n</a:t>
            </a:r>
            <a:r>
              <a:rPr lang="cs-CZ" dirty="0" smtClean="0"/>
              <a:t>ezvratné </a:t>
            </a:r>
            <a:r>
              <a:rPr lang="cs-CZ" dirty="0"/>
              <a:t>poškození svalů může nastat asi za 6 hodin při tlaku 40 </a:t>
            </a:r>
            <a:r>
              <a:rPr lang="cs-CZ" dirty="0" err="1" smtClean="0"/>
              <a:t>mmHg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příznaky: bolest, poruchy senzitivního čití, poruchy hybnosti, výrazný otok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1363</Words>
  <Application>Microsoft Office PowerPoint</Application>
  <PresentationFormat>Předvádění na obrazovce (4:3)</PresentationFormat>
  <Paragraphs>187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Shluk</vt:lpstr>
      <vt:lpstr>Kinezioterapie po úrazech v oblasti bérce, hlezna a nohy</vt:lpstr>
      <vt:lpstr>Poranění bérce</vt:lpstr>
      <vt:lpstr>Snímek 3</vt:lpstr>
      <vt:lpstr>Terapie </vt:lpstr>
      <vt:lpstr>Osteosyntézy </vt:lpstr>
      <vt:lpstr>       Zevní fixátor bérce</vt:lpstr>
      <vt:lpstr>   ORIF</vt:lpstr>
      <vt:lpstr>Kompartment syndrom</vt:lpstr>
      <vt:lpstr>Snímek 9</vt:lpstr>
      <vt:lpstr>Kompartment syndrom</vt:lpstr>
      <vt:lpstr>Fasciotomie bérce</vt:lpstr>
      <vt:lpstr>Rehabilitace po úrazech bérce </vt:lpstr>
      <vt:lpstr>A1) Rehabilitace v době imobilizace</vt:lpstr>
      <vt:lpstr>A1 </vt:lpstr>
      <vt:lpstr>A2) Rehabilitace po sejmutí fixace</vt:lpstr>
      <vt:lpstr>A2 </vt:lpstr>
      <vt:lpstr>Balanční cvičení</vt:lpstr>
      <vt:lpstr>B1) rehabilitace po operaci v době hospitalizace</vt:lpstr>
      <vt:lpstr>B1 </vt:lpstr>
      <vt:lpstr>B1 </vt:lpstr>
      <vt:lpstr>B2) Následná rehabilitace </vt:lpstr>
      <vt:lpstr>B2 </vt:lpstr>
      <vt:lpstr>B2 </vt:lpstr>
      <vt:lpstr>Poranění hlezna  ZLOMENINY HLEZNA</vt:lpstr>
      <vt:lpstr>Snímek 25</vt:lpstr>
      <vt:lpstr>Zlomeniny kotníku</vt:lpstr>
      <vt:lpstr>Terapie </vt:lpstr>
      <vt:lpstr>OS hlezna</vt:lpstr>
      <vt:lpstr>Rehabilitace – po dobu imobilizace </vt:lpstr>
      <vt:lpstr>Snímek 30</vt:lpstr>
      <vt:lpstr>RHB po sejmutí fixace</vt:lpstr>
      <vt:lpstr>Snímek 32</vt:lpstr>
      <vt:lpstr>Poranění hlezna  PORANĚNÍ LIGAMENTÓZNÍHO APARÁTU</vt:lpstr>
      <vt:lpstr>Snímek 34</vt:lpstr>
      <vt:lpstr>Rehabilitace </vt:lpstr>
      <vt:lpstr>Ruptura Achilovy šlachy</vt:lpstr>
      <vt:lpstr>Snímek 37</vt:lpstr>
      <vt:lpstr>Snímek 38</vt:lpstr>
      <vt:lpstr>Zlomeniny v oblasti nohy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Kinezioterapie po úrazech bérce</dc:title>
  <dc:creator>AS</dc:creator>
  <cp:lastModifiedBy>AS</cp:lastModifiedBy>
  <cp:revision>18</cp:revision>
  <dcterms:created xsi:type="dcterms:W3CDTF">2019-03-11T20:12:52Z</dcterms:created>
  <dcterms:modified xsi:type="dcterms:W3CDTF">2019-03-12T20:05:30Z</dcterms:modified>
</cp:coreProperties>
</file>