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33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9" d="100"/>
          <a:sy n="119" d="100"/>
        </p:scale>
        <p:origin x="-1944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 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 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681789"/>
            <a:ext cx="7315200" cy="53029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b="1" dirty="0" smtClean="0"/>
              <a:t>nepřímý </a:t>
            </a:r>
            <a:r>
              <a:rPr lang="cs-CZ" altLang="cs-CZ" sz="11200" b="1" dirty="0"/>
              <a:t>přenos je nezávislý na přítomnosti </a:t>
            </a:r>
            <a:r>
              <a:rPr lang="cs-CZ" altLang="cs-CZ" sz="11200" b="1" dirty="0" smtClean="0"/>
              <a:t>zdroje</a:t>
            </a:r>
            <a:r>
              <a:rPr lang="cs-CZ" altLang="cs-CZ" sz="11200" b="1" dirty="0"/>
              <a:t>, původce (patogenní agens) je rezistentní </a:t>
            </a:r>
            <a:r>
              <a:rPr lang="cs-CZ" altLang="cs-CZ" sz="11200" b="1" dirty="0" smtClean="0"/>
              <a:t>vůči </a:t>
            </a:r>
            <a:r>
              <a:rPr lang="cs-CZ" altLang="cs-CZ" sz="11200" b="1" dirty="0"/>
              <a:t>podmínkám zevního prostředí         </a:t>
            </a:r>
          </a:p>
          <a:p>
            <a:r>
              <a:rPr lang="cs-CZ" altLang="cs-CZ" sz="11200" b="1" dirty="0" smtClean="0"/>
              <a:t>kontaminovanými </a:t>
            </a:r>
            <a:r>
              <a:rPr lang="cs-CZ" altLang="cs-CZ" sz="11200" b="1" dirty="0"/>
              <a:t>předměty</a:t>
            </a:r>
          </a:p>
          <a:p>
            <a:r>
              <a:rPr lang="cs-CZ" altLang="cs-CZ" sz="11200" b="1" dirty="0"/>
              <a:t>biologickým </a:t>
            </a:r>
            <a:r>
              <a:rPr lang="cs-CZ" altLang="cs-CZ" sz="11200" b="1" dirty="0" smtClean="0"/>
              <a:t>materiálem</a:t>
            </a:r>
          </a:p>
          <a:p>
            <a:r>
              <a:rPr lang="cs-CZ" altLang="cs-CZ" sz="11200" b="1" dirty="0" smtClean="0"/>
              <a:t>inokulací</a:t>
            </a:r>
            <a:endParaRPr lang="cs-CZ" altLang="cs-CZ" sz="11200" b="1" dirty="0"/>
          </a:p>
          <a:p>
            <a:r>
              <a:rPr lang="cs-CZ" altLang="cs-CZ" sz="11200" b="1" dirty="0" smtClean="0"/>
              <a:t>kontaminovanými potravinami nebo vodou</a:t>
            </a:r>
            <a:endParaRPr lang="cs-CZ" altLang="cs-CZ" sz="11200" b="1" dirty="0"/>
          </a:p>
          <a:p>
            <a:pPr marL="502920" lvl="1" indent="0">
              <a:buNone/>
            </a:pPr>
            <a:r>
              <a:rPr lang="cs-CZ" altLang="cs-CZ" sz="11200" b="1" dirty="0" smtClean="0"/>
              <a:t>(vehikulum)</a:t>
            </a:r>
          </a:p>
          <a:p>
            <a:r>
              <a:rPr lang="cs-CZ" altLang="cs-CZ" sz="11400" b="1" dirty="0" smtClean="0"/>
              <a:t>kontaminovanou půdou</a:t>
            </a:r>
            <a:endParaRPr lang="cs-CZ" altLang="cs-CZ" sz="11400" b="1" dirty="0"/>
          </a:p>
          <a:p>
            <a:r>
              <a:rPr lang="cs-CZ" altLang="cs-CZ" sz="11200" b="1" dirty="0"/>
              <a:t>vzduchem</a:t>
            </a:r>
          </a:p>
          <a:p>
            <a:pPr lvl="1"/>
            <a:r>
              <a:rPr lang="cs-CZ" altLang="cs-CZ" sz="11200" b="1" dirty="0"/>
              <a:t>infekční aerosol, infekční prach</a:t>
            </a:r>
          </a:p>
          <a:p>
            <a:r>
              <a:rPr lang="cs-CZ" altLang="cs-CZ" sz="11200" b="1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Vnímavý </a:t>
            </a:r>
            <a:r>
              <a:rPr lang="cs-CZ" altLang="cs-CZ" dirty="0" smtClean="0"/>
              <a:t>jedinec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>
                <a:solidFill>
                  <a:srgbClr val="FF0000"/>
                </a:solidFill>
              </a:rPr>
              <a:t>specifické protilátky </a:t>
            </a:r>
            <a:r>
              <a:rPr lang="cs-CZ" altLang="cs-CZ" sz="2400" dirty="0">
                <a:solidFill>
                  <a:srgbClr val="FF0000"/>
                </a:solidFill>
              </a:rPr>
              <a:t>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marL="502920" lvl="1" indent="0">
              <a:buNone/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Nevnímavý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Ovlivnění procesu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</a:t>
            </a:r>
            <a:r>
              <a:rPr lang="cs-CZ" altLang="cs-CZ" sz="2800" dirty="0" smtClean="0"/>
              <a:t>                                 (terapie infekčních onemocnění, 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</a:t>
            </a:r>
            <a:br>
              <a:rPr lang="cs-CZ" altLang="cs-CZ" dirty="0" smtClean="0"/>
            </a:br>
            <a:r>
              <a:rPr lang="cs-CZ" altLang="cs-CZ" dirty="0" smtClean="0"/>
              <a:t>hygienická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b="1" dirty="0"/>
              <a:t>zabezpečení zdrojů pitné vody</a:t>
            </a:r>
          </a:p>
          <a:p>
            <a:pPr lvl="2"/>
            <a:r>
              <a:rPr lang="cs-CZ" altLang="cs-CZ" sz="2800" b="1" dirty="0"/>
              <a:t>likvidace odpadů</a:t>
            </a:r>
          </a:p>
          <a:p>
            <a:pPr lvl="2"/>
            <a:r>
              <a:rPr lang="cs-CZ" altLang="cs-CZ" sz="2800" b="1" dirty="0"/>
              <a:t>hygienické normy při výstavbě</a:t>
            </a:r>
          </a:p>
          <a:p>
            <a:pPr lvl="2"/>
            <a:r>
              <a:rPr lang="cs-CZ" altLang="cs-CZ" sz="2800" b="1" dirty="0"/>
              <a:t>hygienický režim při výrobě a prodeji potravin</a:t>
            </a:r>
          </a:p>
          <a:p>
            <a:pPr lvl="2"/>
            <a:r>
              <a:rPr lang="cs-CZ" altLang="cs-CZ" sz="2800" b="1" dirty="0"/>
              <a:t>dezinfekce, sterilizace ve zdravotnictví</a:t>
            </a:r>
          </a:p>
          <a:p>
            <a:pPr lvl="2"/>
            <a:r>
              <a:rPr lang="cs-CZ" altLang="cs-CZ" sz="2800" b="1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b="1" dirty="0" smtClean="0"/>
              <a:t>dezinsekce</a:t>
            </a:r>
            <a:r>
              <a:rPr lang="cs-CZ" altLang="cs-CZ" sz="2800" b="1" dirty="0"/>
              <a:t>, </a:t>
            </a:r>
            <a:r>
              <a:rPr lang="cs-CZ" altLang="cs-CZ" sz="2800" b="1" dirty="0" smtClean="0"/>
              <a:t>deratizace</a:t>
            </a:r>
          </a:p>
          <a:p>
            <a:pPr lvl="2"/>
            <a:r>
              <a:rPr lang="cs-CZ" altLang="cs-CZ" sz="2800" b="1" dirty="0" smtClean="0"/>
              <a:t>ochrana hranic – ochrana dovážených zvířat a potravin – veterinární osvědčení o zdravotní nezávadnosti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 –</a:t>
            </a:r>
            <a:br>
              <a:rPr lang="cs-CZ" altLang="cs-CZ" dirty="0" smtClean="0"/>
            </a:br>
            <a:r>
              <a:rPr lang="cs-CZ" altLang="cs-CZ" dirty="0" smtClean="0"/>
              <a:t>imunizace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0">
              <a:buNone/>
            </a:pPr>
            <a:endParaRPr lang="cs-CZ" altLang="cs-CZ" sz="2400" dirty="0"/>
          </a:p>
          <a:p>
            <a:endParaRPr lang="cs-CZ" altLang="cs-CZ" sz="2400" b="1" dirty="0" smtClean="0"/>
          </a:p>
          <a:p>
            <a:pPr marL="0" indent="0">
              <a:buNone/>
            </a:pPr>
            <a:r>
              <a:rPr lang="cs-CZ" altLang="cs-CZ" sz="2400" b="1" dirty="0" smtClean="0"/>
              <a:t>        Aktivní imunizace = očkování</a:t>
            </a:r>
            <a:endParaRPr lang="cs-CZ" altLang="cs-CZ" sz="2400" b="1" dirty="0"/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</a:t>
            </a:r>
            <a:r>
              <a:rPr lang="cs-CZ" altLang="cs-CZ" sz="2400" dirty="0" err="1"/>
              <a:t>ranách,v</a:t>
            </a:r>
            <a:r>
              <a:rPr lang="cs-CZ" altLang="cs-CZ" sz="2400" dirty="0"/>
              <a:t> 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Imunizace =</a:t>
            </a:r>
            <a:br>
              <a:rPr lang="cs-CZ" dirty="0" smtClean="0"/>
            </a:br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Vyhláška č. 65/2009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Vyhláška č. 299/2010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Legislativa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souhrn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258/2000 Sb., o ochraně veřejného zdraví</a:t>
            </a:r>
          </a:p>
          <a:p>
            <a:endParaRPr lang="cs-CZ" dirty="0" smtClean="0"/>
          </a:p>
          <a:p>
            <a:r>
              <a:rPr lang="cs-CZ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Ohnisko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296779"/>
            <a:ext cx="7315200" cy="5687969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Zdroj nákazy a další osoby, které byly v kontaktu s nákazou  (s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infikovanou osobou, s vehikulem)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Velikost ohniska ovlivněna způsobem přenosu nákazy 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Osobám v  ohnisku  nákazy se ukládají karanténní opatření</a:t>
            </a:r>
          </a:p>
          <a:p>
            <a:pPr lvl="1">
              <a:lnSpc>
                <a:spcPct val="100000"/>
              </a:lnSpc>
            </a:pPr>
            <a:r>
              <a:rPr lang="cs-CZ" b="1" dirty="0" smtClean="0"/>
              <a:t>    zvýšený zdravotnický dozor – sledování zdravotního stavu </a:t>
            </a:r>
          </a:p>
          <a:p>
            <a:pPr lvl="1">
              <a:lnSpc>
                <a:spcPct val="100000"/>
              </a:lnSpc>
            </a:pPr>
            <a:r>
              <a:rPr lang="cs-CZ" b="1" dirty="0"/>
              <a:t> </a:t>
            </a:r>
            <a:r>
              <a:rPr lang="cs-CZ" b="1" dirty="0" smtClean="0"/>
              <a:t>   skríningová vyšetření</a:t>
            </a:r>
          </a:p>
          <a:p>
            <a:pPr lvl="1">
              <a:lnSpc>
                <a:spcPct val="100000"/>
              </a:lnSpc>
            </a:pPr>
            <a:r>
              <a:rPr lang="cs-CZ" b="1" dirty="0"/>
              <a:t> </a:t>
            </a:r>
            <a:r>
              <a:rPr lang="cs-CZ" b="1" dirty="0" smtClean="0"/>
              <a:t>   dočasný zákaz výkonu epidemiologicky rizikových činností   </a:t>
            </a:r>
          </a:p>
          <a:p>
            <a:pPr lvl="1">
              <a:lnSpc>
                <a:spcPct val="100000"/>
              </a:lnSpc>
            </a:pPr>
            <a:endParaRPr lang="cs-CZ" b="1" dirty="0"/>
          </a:p>
          <a:p>
            <a:pPr lvl="1">
              <a:lnSpc>
                <a:spcPct val="100000"/>
              </a:lnSpc>
            </a:pPr>
            <a:endParaRPr lang="cs-CZ" b="1" dirty="0" smtClean="0"/>
          </a:p>
          <a:p>
            <a:pPr lvl="1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785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             na úrovni zdroje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5337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pPr lvl="1"/>
            <a:r>
              <a:rPr lang="cs-CZ" dirty="0" smtClean="0"/>
              <a:t>diagnózy </a:t>
            </a:r>
            <a:r>
              <a:rPr lang="cs-CZ" dirty="0" smtClean="0"/>
              <a:t>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</a:t>
            </a:r>
            <a:r>
              <a:rPr lang="cs-CZ" dirty="0" smtClean="0"/>
              <a:t>podává laboratoř, která potvrdila laboratorní diagnózu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na úrovni přenosu </a:t>
            </a:r>
            <a:r>
              <a:rPr lang="cs-CZ" altLang="cs-CZ" sz="3200" dirty="0"/>
              <a:t>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13197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 - </a:t>
            </a:r>
            <a:r>
              <a:rPr lang="cs-CZ" altLang="cs-CZ" b="1" dirty="0" smtClean="0"/>
              <a:t>trasování</a:t>
            </a:r>
            <a:endParaRPr lang="cs-CZ" altLang="cs-CZ" b="1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nákazy</a:t>
            </a:r>
            <a:br>
              <a:rPr lang="cs-CZ" dirty="0" smtClean="0"/>
            </a:b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</a:t>
            </a:r>
            <a:r>
              <a:rPr lang="cs-CZ" altLang="cs-CZ" b="1" dirty="0" smtClean="0"/>
              <a:t>opatření</a:t>
            </a:r>
          </a:p>
          <a:p>
            <a:pPr lvl="2"/>
            <a:r>
              <a:rPr lang="cs-CZ" altLang="cs-CZ" sz="2000" dirty="0" smtClean="0"/>
              <a:t>karanténa – v délce maximální  inkubační doby</a:t>
            </a:r>
            <a:endParaRPr lang="cs-CZ" altLang="cs-CZ" sz="2000" dirty="0"/>
          </a:p>
          <a:p>
            <a:pPr lvl="2"/>
            <a:r>
              <a:rPr lang="cs-CZ" altLang="cs-CZ" sz="2000" dirty="0"/>
              <a:t>karanténa pro </a:t>
            </a:r>
            <a:r>
              <a:rPr lang="cs-CZ" altLang="cs-CZ" sz="2000" dirty="0" smtClean="0"/>
              <a:t>děti z kolektivních zařízení</a:t>
            </a:r>
            <a:endParaRPr lang="cs-CZ" altLang="cs-CZ" sz="2000" dirty="0"/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 činnosti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 smtClean="0"/>
              <a:t>Represivní opatření              na úrovni vnímavého jedince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3520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            v ohnisku </a:t>
            </a:r>
            <a:r>
              <a:rPr lang="cs-CZ" dirty="0" smtClean="0"/>
              <a:t>nákazy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spalniček, virové hepatitidy typu A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nebo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>nákazy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smtClean="0"/>
              <a:t>karanténa </a:t>
            </a:r>
            <a:endParaRPr lang="cs-CZ" altLang="cs-CZ" sz="7200" b="1" dirty="0" smtClean="0"/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Proces šíření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56072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Infekční dávka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b="1" dirty="0" smtClean="0"/>
              <a:t>Počet </a:t>
            </a:r>
            <a:r>
              <a:rPr lang="cs-CZ" sz="2800" b="1" dirty="0"/>
              <a:t>mikrobů nutný k nákaze vnímavého   </a:t>
            </a:r>
          </a:p>
          <a:p>
            <a:pPr marL="0" indent="0">
              <a:buNone/>
              <a:defRPr/>
            </a:pPr>
            <a:r>
              <a:rPr lang="cs-CZ" sz="2800" b="1" dirty="0"/>
              <a:t>    jedince</a:t>
            </a:r>
          </a:p>
          <a:p>
            <a:pPr>
              <a:defRPr/>
            </a:pPr>
            <a:endParaRPr lang="cs-CZ" sz="2800" b="1" dirty="0" smtClean="0"/>
          </a:p>
          <a:p>
            <a:pPr>
              <a:defRPr/>
            </a:pPr>
            <a:r>
              <a:rPr lang="cs-CZ" sz="2800" b="1" dirty="0" smtClean="0"/>
              <a:t>Extrémně </a:t>
            </a:r>
            <a:r>
              <a:rPr lang="cs-CZ" sz="2800" b="1" dirty="0"/>
              <a:t>nízká 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– desítky až stovky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 smtClean="0"/>
              <a:t>rotaviry</a:t>
            </a:r>
            <a:r>
              <a:rPr lang="cs-CZ" sz="1600" dirty="0" smtClean="0"/>
              <a:t> </a:t>
            </a:r>
            <a:r>
              <a:rPr lang="cs-CZ" sz="1600" dirty="0"/>
              <a:t>– deset až </a:t>
            </a:r>
            <a:r>
              <a:rPr lang="cs-CZ" sz="1600" dirty="0" smtClean="0"/>
              <a:t>stovky</a:t>
            </a:r>
            <a:endParaRPr lang="cs-CZ" sz="1600" dirty="0"/>
          </a:p>
          <a:p>
            <a:pPr lvl="1">
              <a:defRPr/>
            </a:pPr>
            <a:endParaRPr lang="cs-CZ" sz="1600" i="1" dirty="0" smtClean="0"/>
          </a:p>
          <a:p>
            <a:pPr>
              <a:defRPr/>
            </a:pPr>
            <a:r>
              <a:rPr lang="cs-CZ" sz="3000" b="1" dirty="0" smtClean="0"/>
              <a:t>Extrémně </a:t>
            </a:r>
            <a:r>
              <a:rPr lang="cs-CZ" sz="3000" b="1" dirty="0"/>
              <a:t>vysoká</a:t>
            </a:r>
          </a:p>
          <a:p>
            <a:pPr lvl="1">
              <a:defRPr/>
            </a:pPr>
            <a:r>
              <a:rPr lang="cs-CZ" sz="16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Kontagiozita = nakažlivost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b="1" dirty="0"/>
              <a:t>závisí  na</a:t>
            </a:r>
          </a:p>
          <a:p>
            <a:pPr>
              <a:defRPr/>
            </a:pPr>
            <a:r>
              <a:rPr lang="cs-CZ" sz="2800" b="1" dirty="0"/>
              <a:t>množství původce vylučovaného z organismu zdroje</a:t>
            </a:r>
          </a:p>
          <a:p>
            <a:pPr>
              <a:defRPr/>
            </a:pPr>
            <a:r>
              <a:rPr lang="cs-CZ" sz="2800" b="1" dirty="0"/>
              <a:t>rezistenci  původce vůči zevnímu prostředí</a:t>
            </a:r>
          </a:p>
          <a:p>
            <a:pPr>
              <a:defRPr/>
            </a:pPr>
            <a:r>
              <a:rPr lang="cs-CZ" sz="2800" b="1" dirty="0"/>
              <a:t>infekční dávce původce nutné k nákaze </a:t>
            </a:r>
          </a:p>
          <a:p>
            <a:pPr>
              <a:defRPr/>
            </a:pPr>
            <a:r>
              <a:rPr lang="cs-CZ" sz="2800" b="1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Zdroj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b="1" dirty="0" smtClean="0"/>
              <a:t>člověk v druhé polovině </a:t>
            </a:r>
            <a:r>
              <a:rPr lang="cs-CZ" altLang="cs-CZ" sz="2800" b="1" smtClean="0"/>
              <a:t>inkubační doby </a:t>
            </a:r>
            <a:endParaRPr lang="cs-CZ" altLang="cs-CZ" sz="2800" b="1" dirty="0"/>
          </a:p>
          <a:p>
            <a:r>
              <a:rPr lang="cs-CZ" altLang="cs-CZ" sz="2800" b="1" dirty="0" smtClean="0"/>
              <a:t>nemocný akutní infekční chorobou</a:t>
            </a:r>
            <a:endParaRPr lang="cs-CZ" altLang="cs-CZ" sz="2800" b="1" dirty="0"/>
          </a:p>
          <a:p>
            <a:r>
              <a:rPr lang="cs-CZ" altLang="cs-CZ" sz="2800" b="1" dirty="0" smtClean="0"/>
              <a:t>nemocný chronickou infekční chorobou</a:t>
            </a:r>
            <a:endParaRPr lang="cs-CZ" altLang="cs-CZ" sz="2800" b="1" dirty="0"/>
          </a:p>
          <a:p>
            <a:r>
              <a:rPr lang="cs-CZ" altLang="cs-CZ" sz="2800" b="1" dirty="0"/>
              <a:t>rekonvalescent</a:t>
            </a:r>
          </a:p>
          <a:p>
            <a:r>
              <a:rPr lang="cs-CZ" altLang="cs-CZ" sz="2800" b="1" dirty="0" err="1" smtClean="0"/>
              <a:t>inaparentně</a:t>
            </a:r>
            <a:r>
              <a:rPr lang="cs-CZ" altLang="cs-CZ" sz="2800" b="1" dirty="0" smtClean="0"/>
              <a:t> = asymptomaticky </a:t>
            </a:r>
            <a:r>
              <a:rPr lang="cs-CZ" altLang="cs-CZ" sz="2800" b="1" dirty="0"/>
              <a:t>infikovaný </a:t>
            </a:r>
            <a:endParaRPr lang="cs-CZ" altLang="cs-CZ" sz="2800" b="1" dirty="0" smtClean="0"/>
          </a:p>
          <a:p>
            <a:r>
              <a:rPr lang="cs-CZ" altLang="cs-CZ" sz="2800" b="1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            streptokoky, chlamydie)</a:t>
            </a:r>
            <a:endParaRPr lang="cs-CZ" altLang="cs-CZ" sz="2800" b="1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b="1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b="1" dirty="0" err="1"/>
              <a:t>transplacentární</a:t>
            </a:r>
            <a:r>
              <a:rPr lang="cs-CZ" altLang="cs-CZ" sz="2800" b="1" dirty="0"/>
              <a:t>  a  perinatální přenos</a:t>
            </a:r>
          </a:p>
          <a:p>
            <a:r>
              <a:rPr lang="cs-CZ" altLang="cs-CZ" sz="2800" b="1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1224</TotalTime>
  <Words>1148</Words>
  <Application>Microsoft Office PowerPoint</Application>
  <PresentationFormat>Vlastní</PresentationFormat>
  <Paragraphs>272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hygienická</vt:lpstr>
      <vt:lpstr>Preventivní protiepidemická opatření – imunizace</vt:lpstr>
      <vt:lpstr>Imunizace = očkování</vt:lpstr>
      <vt:lpstr>Povinné očkování</vt:lpstr>
      <vt:lpstr>Legislativa   souhrn</vt:lpstr>
      <vt:lpstr>Ohnisko nákazy</vt:lpstr>
      <vt:lpstr>Represivní opatření              na úrovni zdroje nákazy</vt:lpstr>
      <vt:lpstr>Represivní opatření              na úrovni zdroje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Mirka</cp:lastModifiedBy>
  <cp:revision>90</cp:revision>
  <dcterms:created xsi:type="dcterms:W3CDTF">2017-04-04T13:58:15Z</dcterms:created>
  <dcterms:modified xsi:type="dcterms:W3CDTF">2021-04-13T18:19:12Z</dcterms:modified>
</cp:coreProperties>
</file>