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</p:sldMasterIdLst>
  <p:notesMasterIdLst>
    <p:notesMasterId r:id="rId29"/>
  </p:notesMasterIdLst>
  <p:handoutMasterIdLst>
    <p:handoutMasterId r:id="rId30"/>
  </p:handoutMasterIdLst>
  <p:sldIdLst>
    <p:sldId id="256" r:id="rId2"/>
    <p:sldId id="294" r:id="rId3"/>
    <p:sldId id="354" r:id="rId4"/>
    <p:sldId id="358" r:id="rId5"/>
    <p:sldId id="356" r:id="rId6"/>
    <p:sldId id="359" r:id="rId7"/>
    <p:sldId id="351" r:id="rId8"/>
    <p:sldId id="305" r:id="rId9"/>
    <p:sldId id="360" r:id="rId10"/>
    <p:sldId id="349" r:id="rId11"/>
    <p:sldId id="348" r:id="rId12"/>
    <p:sldId id="361" r:id="rId13"/>
    <p:sldId id="362" r:id="rId14"/>
    <p:sldId id="353" r:id="rId15"/>
    <p:sldId id="355" r:id="rId16"/>
    <p:sldId id="347" r:id="rId17"/>
    <p:sldId id="364" r:id="rId18"/>
    <p:sldId id="365" r:id="rId19"/>
    <p:sldId id="367" r:id="rId20"/>
    <p:sldId id="371" r:id="rId21"/>
    <p:sldId id="372" r:id="rId22"/>
    <p:sldId id="370" r:id="rId23"/>
    <p:sldId id="366" r:id="rId24"/>
    <p:sldId id="369" r:id="rId25"/>
    <p:sldId id="368" r:id="rId26"/>
    <p:sldId id="343" r:id="rId27"/>
    <p:sldId id="345" r:id="rId28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9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9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9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9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902030302020204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902030302020204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902030302020204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902030302020204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9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87461"/>
  </p:normalViewPr>
  <p:slideViewPr>
    <p:cSldViewPr>
      <p:cViewPr varScale="1">
        <p:scale>
          <a:sx n="97" d="100"/>
          <a:sy n="97" d="100"/>
        </p:scale>
        <p:origin x="264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E4B8A765-22C5-0647-9EB2-4477F7206A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>
                <a:latin typeface="Comic Sans MS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7C5F55A-46D2-DB49-8BDA-0615A1D5346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>
                <a:latin typeface="Comic Sans MS" charset="0"/>
              </a:defRPr>
            </a:lvl1pPr>
          </a:lstStyle>
          <a:p>
            <a:pPr>
              <a:defRPr/>
            </a:pPr>
            <a:fld id="{BE6566D4-F2A9-D747-A420-DAE69AE045AE}" type="datetimeFigureOut">
              <a:rPr lang="cs-CZ"/>
              <a:pPr>
                <a:defRPr/>
              </a:pPr>
              <a:t>24.05.2021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01EAE0E-B0C3-DB4D-B07E-819700EF2C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>
                <a:latin typeface="Comic Sans MS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F4BA822-8617-6C4B-9AA9-84DB4F0014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9695106-052B-A349-A403-9B0909D8C1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8863DF64-2B01-A94F-8CBF-9E78FE8B0CF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cs-CZ" altLang="x-none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17B6A573-6D56-FC4F-B8A1-B8EE532FA1C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cs-CZ" altLang="x-none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1A572E47-1560-6B4F-8363-17536F59977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BF637DE7-C089-AB4A-8616-72EA7F2FE05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1C8D8F29-1CD9-3D41-AD42-837333EEA42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cs-CZ" altLang="x-none"/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921C01AF-707D-7440-A6E1-993ED68BC5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9F664F76-F0EB-9249-9192-6D99A21F0493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4F76-F0EB-9249-9192-6D99A21F0493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07001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4F76-F0EB-9249-9192-6D99A21F0493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03424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B1DB0-AA96-AF4A-AAC0-F03B707AE91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8324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4F76-F0EB-9249-9192-6D99A21F0493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91784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4F76-F0EB-9249-9192-6D99A21F0493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82623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200" u="sng" dirty="0"/>
              <a:t>poznámky pod čarou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1200" dirty="0"/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cs-CZ" sz="1200" dirty="0"/>
              <a:t>dříve označení také </a:t>
            </a:r>
            <a:r>
              <a:rPr lang="cs-CZ" sz="1200" b="1" dirty="0"/>
              <a:t>hypertenzní</a:t>
            </a:r>
            <a:r>
              <a:rPr lang="cs-CZ" sz="1200" dirty="0"/>
              <a:t> </a:t>
            </a:r>
            <a:r>
              <a:rPr lang="cs-CZ" sz="1200" b="1" dirty="0"/>
              <a:t>krize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cs-CZ" sz="1200" b="1" dirty="0"/>
          </a:p>
          <a:p>
            <a:pPr>
              <a:buFontTx/>
              <a:buChar char="-"/>
            </a:pPr>
            <a:r>
              <a:rPr lang="cs-CZ" sz="1600" dirty="0">
                <a:sym typeface="Wingdings" pitchFamily="2" charset="2"/>
              </a:rPr>
              <a:t> etiologie: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cs-CZ" sz="1200" dirty="0">
                <a:sym typeface="Wingdings" pitchFamily="2" charset="2"/>
              </a:rPr>
              <a:t>  vynechání dosavadní medikace hypertenze!!!</a:t>
            </a:r>
          </a:p>
          <a:p>
            <a:pPr lvl="1">
              <a:buFontTx/>
              <a:buChar char="-"/>
            </a:pPr>
            <a:r>
              <a:rPr lang="cs-CZ" sz="1200" dirty="0">
                <a:sym typeface="Wingdings" pitchFamily="2" charset="2"/>
              </a:rPr>
              <a:t> neurologická - CMP, nitrolební krvácení, nitrolební hypertenze – progrese nádorového onemocnění atd.</a:t>
            </a:r>
          </a:p>
          <a:p>
            <a:pPr lvl="1">
              <a:buFontTx/>
              <a:buChar char="-"/>
            </a:pPr>
            <a:r>
              <a:rPr lang="cs-CZ" sz="1200" dirty="0">
                <a:sym typeface="Wingdings" pitchFamily="2" charset="2"/>
              </a:rPr>
              <a:t> endokrinologická – </a:t>
            </a:r>
            <a:r>
              <a:rPr lang="cs-CZ" sz="1200" dirty="0" err="1">
                <a:sym typeface="Wingdings" pitchFamily="2" charset="2"/>
              </a:rPr>
              <a:t>feochromocytom</a:t>
            </a:r>
            <a:r>
              <a:rPr lang="cs-CZ" sz="1200" dirty="0">
                <a:sym typeface="Wingdings" pitchFamily="2" charset="2"/>
              </a:rPr>
              <a:t>, </a:t>
            </a:r>
            <a:r>
              <a:rPr lang="cs-CZ" sz="1200" dirty="0" err="1">
                <a:sym typeface="Wingdings" pitchFamily="2" charset="2"/>
              </a:rPr>
              <a:t>tyreotoxická</a:t>
            </a:r>
            <a:r>
              <a:rPr lang="cs-CZ" sz="1200" dirty="0">
                <a:sym typeface="Wingdings" pitchFamily="2" charset="2"/>
              </a:rPr>
              <a:t> krize</a:t>
            </a:r>
          </a:p>
          <a:p>
            <a:pPr lvl="1">
              <a:buFontTx/>
              <a:buChar char="-"/>
            </a:pPr>
            <a:r>
              <a:rPr lang="cs-CZ" sz="1200" dirty="0">
                <a:sym typeface="Wingdings" pitchFamily="2" charset="2"/>
              </a:rPr>
              <a:t> kardiovaskulární – IM, </a:t>
            </a:r>
            <a:r>
              <a:rPr lang="cs-CZ" sz="1200" dirty="0" err="1">
                <a:sym typeface="Wingdings" pitchFamily="2" charset="2"/>
              </a:rPr>
              <a:t>disekre</a:t>
            </a:r>
            <a:r>
              <a:rPr lang="cs-CZ" sz="1200" dirty="0">
                <a:sym typeface="Wingdings" pitchFamily="2" charset="2"/>
              </a:rPr>
              <a:t> aorty</a:t>
            </a:r>
          </a:p>
          <a:p>
            <a:pPr lvl="1">
              <a:buFontTx/>
              <a:buChar char="-"/>
            </a:pPr>
            <a:r>
              <a:rPr lang="cs-CZ" sz="1200" dirty="0">
                <a:sym typeface="Wingdings" pitchFamily="2" charset="2"/>
              </a:rPr>
              <a:t> renální – akutní selhání ledvin, stenóza </a:t>
            </a:r>
            <a:r>
              <a:rPr lang="cs-CZ" sz="1200" dirty="0" err="1">
                <a:sym typeface="Wingdings" pitchFamily="2" charset="2"/>
              </a:rPr>
              <a:t>a.renalis</a:t>
            </a:r>
            <a:endParaRPr lang="cs-CZ" sz="1200" dirty="0">
              <a:sym typeface="Wingdings" pitchFamily="2" charset="2"/>
            </a:endParaRPr>
          </a:p>
          <a:p>
            <a:pPr lvl="1">
              <a:buFontTx/>
              <a:buChar char="-"/>
            </a:pPr>
            <a:r>
              <a:rPr lang="cs-CZ" sz="1200" dirty="0">
                <a:sym typeface="Wingdings" pitchFamily="2" charset="2"/>
              </a:rPr>
              <a:t> psychické – </a:t>
            </a:r>
            <a:r>
              <a:rPr lang="cs-CZ" sz="1200" dirty="0" err="1">
                <a:sym typeface="Wingdings" pitchFamily="2" charset="2"/>
              </a:rPr>
              <a:t>anxieta</a:t>
            </a:r>
            <a:r>
              <a:rPr lang="cs-CZ" sz="1200" dirty="0">
                <a:sym typeface="Wingdings" pitchFamily="2" charset="2"/>
              </a:rPr>
              <a:t>, strach z bolesti…</a:t>
            </a:r>
          </a:p>
          <a:p>
            <a:pPr lvl="1">
              <a:buFontTx/>
              <a:buChar char="-"/>
            </a:pPr>
            <a:r>
              <a:rPr lang="cs-CZ" sz="1200" dirty="0">
                <a:sym typeface="Wingdings" pitchFamily="2" charset="2"/>
              </a:rPr>
              <a:t> těhotenská </a:t>
            </a:r>
            <a:r>
              <a:rPr lang="cs-CZ" sz="1200" dirty="0" err="1">
                <a:sym typeface="Wingdings" pitchFamily="2" charset="2"/>
              </a:rPr>
              <a:t>preeklampsie</a:t>
            </a:r>
            <a:r>
              <a:rPr lang="cs-CZ" sz="1200" dirty="0">
                <a:sym typeface="Wingdings" pitchFamily="2" charset="2"/>
              </a:rPr>
              <a:t> a eklampsie</a:t>
            </a:r>
          </a:p>
          <a:p>
            <a:pPr lvl="1">
              <a:buFontTx/>
              <a:buChar char="-"/>
            </a:pPr>
            <a:r>
              <a:rPr lang="cs-CZ" sz="1200" dirty="0">
                <a:sym typeface="Wingdings" pitchFamily="2" charset="2"/>
              </a:rPr>
              <a:t> drogy (LSD, kokain, pervitin, </a:t>
            </a:r>
            <a:r>
              <a:rPr lang="cs-CZ" sz="1200" dirty="0" err="1">
                <a:sym typeface="Wingdings" pitchFamily="2" charset="2"/>
              </a:rPr>
              <a:t>psycjostimulancia</a:t>
            </a:r>
            <a:r>
              <a:rPr lang="cs-CZ" sz="1200" dirty="0">
                <a:sym typeface="Wingdings" pitchFamily="2" charset="2"/>
              </a:rPr>
              <a:t>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4F76-F0EB-9249-9192-6D99A21F0493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26060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4F76-F0EB-9249-9192-6D99A21F0493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97392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4F76-F0EB-9249-9192-6D99A21F0493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8684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4F76-F0EB-9249-9192-6D99A21F0493}" type="slidenum">
              <a:rPr lang="cs-CZ" altLang="cs-CZ" smtClean="0"/>
              <a:pPr/>
              <a:t>26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04366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327C193E-CC04-C54C-B19A-04A1233B426C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BC03F-F6AD-5B43-98CC-3E87028ABCFD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470D600E-E796-0E44-9FF9-FD6A3542FF01}"/>
              </a:ext>
            </a:extLst>
          </p:cNvPr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99E0B6A-56C8-E447-AF5F-E5DAB267E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x-non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B09B3D6-FC97-C942-82EB-0B23C79C5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x-none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3F59C0C-91AD-9140-9795-D7F8D6CD3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A68019-13A7-A74A-81DF-A4EE087E508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60920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C1547-E41A-D64E-A611-90C49C941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CD5B4-96CB-474F-A103-D015CDA03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7CB6E-FD5A-E04A-BE8F-735AA3F0F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25841-0D63-1741-8E37-EB6BEF6E687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18088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AEDA27FA-B6C4-6941-A761-442C37F35392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5879C7E-231F-F74E-915B-10046EB90952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7806017-42A7-CD47-9D44-0506BD563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x-none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80E0A08-DBED-BF4C-A89F-C80702113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x-none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D0074D1-440A-9F45-A9F0-8D2A3F257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F6697-07CA-D04D-8FC2-E7BA681AFC8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10470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56C3A-8ACD-4440-BE4F-C631CBF83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7EBEF-5F65-A54D-9C93-DA4ECF66E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B016B-0006-C640-908F-2FC0138F3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CDBD2-A291-0B40-9B7B-BF0AF057107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20442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3224008C-AC38-D945-BE1B-192CD812747C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7EA9C67-DF09-0D4B-A82F-4B0377408572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82BB2F19-0A3B-C246-A6F3-0C1021D00135}"/>
              </a:ext>
            </a:extLst>
          </p:cNvPr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1B90619-125F-2849-AE73-CE2F7600A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x-non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A695AE0-31DA-944F-BEC2-F7E2AB99D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x-none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778F0A6-58FA-4E4C-BA5A-DA19882BA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E17FC-B9F1-9448-88DA-257F6AC276E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30229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E83E10D-8414-CF48-A84F-2C72D97F7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x-non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10F3A4-3689-D544-9C1F-43C4DE07B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x-non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E02F3C2-2E69-F34F-8AF7-A912E2D9A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13BB0-00B7-9F48-B78F-9ECE43A61B3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23773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5D4FE3E-1321-7E46-A720-8A7FD84B3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x-non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88A06F2-3D72-1B4C-976F-28F0E1B89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x-none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35832EC-E207-114D-B145-C3E1656D7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22316-0FBF-AB40-8F0E-B1142F2F99A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70456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BEBDBE8-F9F1-8045-BAA8-0C15FC666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x-none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91F0715-9C39-954F-8B53-04207441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x-none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FCAAB81-7B76-5B4E-B2B9-CB46122EC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35ABA-144A-9C4C-AA38-4B9E81C688B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09951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91D8677-F8BA-A14A-99A8-262C5E8E7A6E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D04AC40-B0E3-0D40-95E3-5BE0A7B2E030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A17284FA-4DFD-5847-92D5-E09A8600D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x-none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5A8D7E78-0115-B248-BCF0-59C50F583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 altLang="x-none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B05688CE-EAA5-644D-83AE-010365C40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4FEBB-5FE7-9A49-A8DB-DCEEDCE38B7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58942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B5EB174-84D7-BD4E-9540-C1CD1B2F72CB}"/>
              </a:ext>
            </a:extLst>
          </p:cNvPr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4C8878AD-FF4E-EC41-9B20-C52B0D566985}"/>
              </a:ext>
            </a:extLst>
          </p:cNvPr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96FF7F93-9346-ED4A-A187-24586BCCE8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cs-CZ" altLang="x-none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BDABFF1D-F0CE-0643-BD0E-8CE62A9AA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 altLang="x-none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BCE6F688-E27E-CB4B-BB5C-922B94F67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4FB2EA6-2EEB-A443-BC2F-3D867F2FEFE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06044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96E72CB-C1C9-9A41-8230-A3E8F8CBC9A9}"/>
              </a:ext>
            </a:extLst>
          </p:cNvPr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E50FF43-FCE8-1245-B2A6-26E2D24C6782}"/>
              </a:ext>
            </a:extLst>
          </p:cNvPr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accent2"/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Přetáhněte obrázek na zástupný symbol nebo klikněte na ikonu pro přidání.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F00A149A-7C61-6945-9EAB-4BECA3249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x-none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5A0124DF-5785-7C47-8E32-D595F6C4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x-none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CA4AE2D8-076B-AC40-82FC-E22CE39FB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43BA7-A4B1-9D4A-A978-A861E38EAC4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74012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0FFF5A-5550-2C49-BE79-CAF61DB1045A}"/>
              </a:ext>
            </a:extLst>
          </p:cNvPr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37E619-A45F-6C43-A1A0-D2CEF6E280C7}"/>
              </a:ext>
            </a:extLst>
          </p:cNvPr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341AA8-4007-6A4A-A348-E60AD3210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5845" name="Text Placeholder 2">
            <a:extLst>
              <a:ext uri="{FF2B5EF4-FFF2-40B4-BE49-F238E27FC236}">
                <a16:creationId xmlns:a16="http://schemas.microsoft.com/office/drawing/2014/main" id="{AA55C9D1-0893-0742-8181-FCFAF502B2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Po kliknutí můžete upravovat styly textu v předloze.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B48E2-0E05-3943-9D3D-A82347DA13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rgbClr val="FFFFFF"/>
                </a:solidFill>
                <a:latin typeface="Comic Sans MS" charset="0"/>
              </a:defRPr>
            </a:lvl1pPr>
          </a:lstStyle>
          <a:p>
            <a:pPr>
              <a:defRPr/>
            </a:pPr>
            <a:endParaRPr lang="cs-CZ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E83C9-662A-464B-A6F8-FF4BADEC0D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 cap="all" baseline="0">
                <a:solidFill>
                  <a:srgbClr val="FFFFFF"/>
                </a:solidFill>
                <a:latin typeface="Comic Sans MS" charset="0"/>
              </a:defRPr>
            </a:lvl1pPr>
          </a:lstStyle>
          <a:p>
            <a:pPr>
              <a:defRPr/>
            </a:pPr>
            <a:endParaRPr lang="cs-CZ" alt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FA024-0AC2-4347-8364-C6B2375B3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</a:defRPr>
            </a:lvl1pPr>
          </a:lstStyle>
          <a:p>
            <a:fld id="{AEB6968A-C8C2-9949-A263-3D22A5E1E581}" type="slidenum">
              <a:rPr lang="cs-CZ" altLang="cs-CZ"/>
              <a:pPr/>
              <a:t>‹#›</a:t>
            </a:fld>
            <a:endParaRPr lang="cs-CZ" altLang="cs-CZ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71FC69-8C6A-8143-9E65-2126AF15B6FB}"/>
              </a:ext>
            </a:extLst>
          </p:cNvPr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3" r:id="rId2"/>
    <p:sldLayoutId id="2147483709" r:id="rId3"/>
    <p:sldLayoutId id="2147483704" r:id="rId4"/>
    <p:sldLayoutId id="2147483705" r:id="rId5"/>
    <p:sldLayoutId id="2147483706" r:id="rId6"/>
    <p:sldLayoutId id="2147483710" r:id="rId7"/>
    <p:sldLayoutId id="2147483711" r:id="rId8"/>
    <p:sldLayoutId id="2147483712" r:id="rId9"/>
    <p:sldLayoutId id="2147483707" r:id="rId10"/>
    <p:sldLayoutId id="2147483713" r:id="rId11"/>
  </p:sldLayoutIdLst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fontAlgn="base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skripta.eu/w/Krv%C3%A1cen%C3%AD_(prvn%C3%AD_pomoc)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zzsmsk.cz/Default.aspx?clanek=224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tD2qTmDsiH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apitoly-online.cz/archiv/clanek/22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uscitace.cz/doporucene-postupy/zakladni-resuscitace-s-pouzitim-aed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kutne.cz/index.php?pg=vyukove-materialy--rozhodovaci-algoritmy&amp;tid=10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edicinapropraxi.cz/pdfs/med/2007/06/11.pdf" TargetMode="Externa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skripta.eu/w/Astma#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s://www.akutne.cz/index.php?pg=vyukove-materialy--rozhodovaci-algoritmy&amp;tid=181" TargetMode="External"/><Relationship Id="rId4" Type="http://schemas.openxmlformats.org/officeDocument/2006/relationships/hyperlink" Target="http://www.benu.cz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pipen.ca/how-epipen-works" TargetMode="Externa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FB95B75-5B85-FA46-865A-B43E97C407D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22325" y="758825"/>
            <a:ext cx="7543800" cy="35655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x-none" sz="6600" dirty="0"/>
              <a:t>AUTNÍ STAVY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ED8BE06A-6413-9D48-A774-C396FCB504C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25500" y="4456113"/>
            <a:ext cx="7543800" cy="1143000"/>
          </a:xfrm>
        </p:spPr>
        <p:txBody>
          <a:bodyPr rtlCol="0">
            <a:normAutofit fontScale="92500" lnSpcReduction="20000"/>
          </a:bodyPr>
          <a:lstStyle/>
          <a:p>
            <a:pPr eaLnBrk="1" hangingPunct="1">
              <a:defRPr/>
            </a:pPr>
            <a:r>
              <a:rPr lang="cs-CZ" dirty="0"/>
              <a:t>KLINICKÁ MEDICÍNA – PŘEDNÁŠKA, JARO 2021</a:t>
            </a:r>
          </a:p>
          <a:p>
            <a:pPr eaLnBrk="1" hangingPunct="1">
              <a:defRPr/>
            </a:pPr>
            <a:r>
              <a:rPr lang="cs-CZ" dirty="0" err="1"/>
              <a:t>Mudr.</a:t>
            </a:r>
            <a:r>
              <a:rPr lang="cs-CZ" dirty="0"/>
              <a:t> Nikola </a:t>
            </a:r>
            <a:r>
              <a:rPr lang="cs-CZ" dirty="0" err="1"/>
              <a:t>nováková</a:t>
            </a:r>
            <a:endParaRPr lang="cs-CZ" dirty="0"/>
          </a:p>
          <a:p>
            <a:pPr eaLnBrk="1" hangingPunct="1">
              <a:defRPr/>
            </a:pPr>
            <a:r>
              <a:rPr lang="cs-CZ" sz="1700" dirty="0"/>
              <a:t>393832@mail.muni.cz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606773-F118-244B-B583-D7770A842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ASPIRACE, cizí těleso v DC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0C3814-5213-FF47-8546-9865721B1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838" y="1925547"/>
            <a:ext cx="7543800" cy="4022725"/>
          </a:xfrm>
        </p:spPr>
        <p:txBody>
          <a:bodyPr/>
          <a:lstStyle/>
          <a:p>
            <a:r>
              <a:rPr lang="cs-CZ" dirty="0"/>
              <a:t>= </a:t>
            </a:r>
            <a:r>
              <a:rPr lang="cs-CZ" b="1" dirty="0"/>
              <a:t>vdechnutí cizího tělesa </a:t>
            </a:r>
            <a:r>
              <a:rPr lang="cs-CZ" dirty="0"/>
              <a:t>– překážka v dýchacích cestách</a:t>
            </a:r>
          </a:p>
          <a:p>
            <a:r>
              <a:rPr lang="cs-CZ" sz="1800" dirty="0">
                <a:sym typeface="Wingdings" pitchFamily="2" charset="2"/>
              </a:rPr>
              <a:t>- </a:t>
            </a:r>
            <a:r>
              <a:rPr lang="cs-CZ" sz="1800" u="sng" dirty="0">
                <a:sym typeface="Wingdings" pitchFamily="2" charset="2"/>
              </a:rPr>
              <a:t>co? </a:t>
            </a:r>
            <a:r>
              <a:rPr lang="cs-CZ" sz="1800" dirty="0">
                <a:sym typeface="Wingdings" pitchFamily="2" charset="2"/>
              </a:rPr>
              <a:t>sousto, tekutina, hračky, fazole, oříšky u dětí, plodová voda u novorozenců, zvratky (bronchospasmus), </a:t>
            </a:r>
            <a:r>
              <a:rPr lang="cs-CZ" sz="1800" b="1" dirty="0">
                <a:sym typeface="Wingdings" pitchFamily="2" charset="2"/>
              </a:rPr>
              <a:t>materiál, kterým ošetřujeme, zub či jeho část</a:t>
            </a:r>
            <a:endParaRPr lang="cs-CZ" sz="1800" b="1" dirty="0"/>
          </a:p>
          <a:p>
            <a:r>
              <a:rPr lang="cs-CZ" sz="1800" dirty="0"/>
              <a:t>- </a:t>
            </a:r>
            <a:r>
              <a:rPr lang="cs-CZ" sz="1800" u="sng" dirty="0"/>
              <a:t>klinicky: </a:t>
            </a:r>
            <a:r>
              <a:rPr lang="cs-CZ" sz="1800" dirty="0"/>
              <a:t>akutní dušnost, dráždivý kašel </a:t>
            </a:r>
            <a:r>
              <a:rPr lang="cs-CZ" sz="1800" dirty="0">
                <a:sym typeface="Wingdings" pitchFamily="2" charset="2"/>
              </a:rPr>
              <a:t> k odstranění tělesa, </a:t>
            </a:r>
            <a:r>
              <a:rPr lang="cs-CZ" sz="1800" dirty="0" err="1">
                <a:sym typeface="Wingdings" pitchFamily="2" charset="2"/>
              </a:rPr>
              <a:t>stridor</a:t>
            </a:r>
            <a:r>
              <a:rPr lang="cs-CZ" sz="1800" dirty="0">
                <a:sym typeface="Wingdings" pitchFamily="2" charset="2"/>
              </a:rPr>
              <a:t>, neklid, celkové příznaky, cyanóza, dechová tíseň, bronchospasmus, až bezvědomí, smrt udušením…</a:t>
            </a:r>
          </a:p>
          <a:p>
            <a:r>
              <a:rPr lang="cs-CZ" sz="1800" dirty="0">
                <a:sym typeface="Wingdings" pitchFamily="2" charset="2"/>
              </a:rPr>
              <a:t>- </a:t>
            </a:r>
            <a:r>
              <a:rPr lang="cs-CZ" sz="1800" u="sng" dirty="0">
                <a:sym typeface="Wingdings" pitchFamily="2" charset="2"/>
              </a:rPr>
              <a:t>léčba</a:t>
            </a:r>
            <a:r>
              <a:rPr lang="cs-CZ" sz="1800" dirty="0">
                <a:sym typeface="Wingdings" pitchFamily="2" charset="2"/>
              </a:rPr>
              <a:t>: rychlý zásah!</a:t>
            </a:r>
          </a:p>
          <a:p>
            <a:r>
              <a:rPr lang="cs-CZ" sz="1600" b="1" dirty="0">
                <a:sym typeface="Wingdings" pitchFamily="2" charset="2"/>
              </a:rPr>
              <a:t> podpořit ke kašli „Kašlejte!“</a:t>
            </a:r>
          </a:p>
          <a:p>
            <a:r>
              <a:rPr lang="cs-CZ" sz="1600" b="1" dirty="0">
                <a:sym typeface="Wingdings" pitchFamily="2" charset="2"/>
              </a:rPr>
              <a:t> předklon a úder mezi lopatky</a:t>
            </a:r>
          </a:p>
          <a:p>
            <a:r>
              <a:rPr lang="cs-CZ" sz="1600" b="1" dirty="0">
                <a:sym typeface="Wingdings" pitchFamily="2" charset="2"/>
              </a:rPr>
              <a:t>(</a:t>
            </a:r>
            <a:r>
              <a:rPr lang="cs-CZ" sz="1600" b="1" dirty="0" err="1">
                <a:sym typeface="Wingdings" pitchFamily="2" charset="2"/>
              </a:rPr>
              <a:t>Gordonův</a:t>
            </a:r>
            <a:r>
              <a:rPr lang="cs-CZ" sz="1600" b="1" dirty="0">
                <a:sym typeface="Wingdings" pitchFamily="2" charset="2"/>
              </a:rPr>
              <a:t> manévr)</a:t>
            </a:r>
          </a:p>
          <a:p>
            <a:r>
              <a:rPr lang="cs-CZ" sz="1600" b="1" dirty="0">
                <a:sym typeface="Wingdings" pitchFamily="2" charset="2"/>
              </a:rPr>
              <a:t> </a:t>
            </a:r>
            <a:r>
              <a:rPr lang="cs-CZ" sz="1600" b="1" dirty="0" err="1">
                <a:sym typeface="Wingdings" pitchFamily="2" charset="2"/>
              </a:rPr>
              <a:t>Heimlichův</a:t>
            </a:r>
            <a:r>
              <a:rPr lang="cs-CZ" sz="1600" b="1" dirty="0">
                <a:sym typeface="Wingdings" pitchFamily="2" charset="2"/>
              </a:rPr>
              <a:t> manévr</a:t>
            </a:r>
          </a:p>
          <a:p>
            <a:r>
              <a:rPr lang="cs-CZ" sz="1600" dirty="0">
                <a:sym typeface="Wingdings" pitchFamily="2" charset="2"/>
              </a:rPr>
              <a:t> KPR, záklon hlavy, </a:t>
            </a:r>
            <a:r>
              <a:rPr lang="cs-CZ" sz="1600" dirty="0" err="1">
                <a:sym typeface="Wingdings" pitchFamily="2" charset="2"/>
              </a:rPr>
              <a:t>koiopunkce</a:t>
            </a:r>
            <a:endParaRPr lang="cs-CZ" sz="1600" dirty="0">
              <a:sym typeface="Wingdings" pitchFamily="2" charset="2"/>
            </a:endParaRPr>
          </a:p>
        </p:txBody>
      </p:sp>
      <p:pic>
        <p:nvPicPr>
          <p:cNvPr id="1026" name="Picture 2" descr="Jak správně provádět Heimlichův hmat vysvětluje MUDr. Jiří Pokorný, Ph.D. -  Komora záchranářů">
            <a:extLst>
              <a:ext uri="{FF2B5EF4-FFF2-40B4-BE49-F238E27FC236}">
                <a16:creationId xmlns:a16="http://schemas.microsoft.com/office/drawing/2014/main" id="{DAEF00E3-7D0E-134C-8F65-78D78DD28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488" y="3707723"/>
            <a:ext cx="3255606" cy="262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E817562-11DD-7A49-A975-B9A331A685DA}"/>
              </a:ext>
            </a:extLst>
          </p:cNvPr>
          <p:cNvSpPr txBox="1"/>
          <p:nvPr/>
        </p:nvSpPr>
        <p:spPr>
          <a:xfrm>
            <a:off x="107504" y="6570662"/>
            <a:ext cx="59025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https://</a:t>
            </a:r>
            <a:r>
              <a:rPr lang="cs-CZ" sz="800" dirty="0" err="1"/>
              <a:t>www.komorazachranaru.cz</a:t>
            </a:r>
            <a:r>
              <a:rPr lang="cs-CZ" sz="800" dirty="0"/>
              <a:t>/aktualita/jak-spravne-provadet-heimlichuv-hmat-vysvetluje-mudr-jiri-pokorny-ph-d</a:t>
            </a:r>
          </a:p>
        </p:txBody>
      </p:sp>
      <p:pic>
        <p:nvPicPr>
          <p:cNvPr id="1028" name="Picture 4" descr="Překážka v dýchacích cestách u dětí a dospělých: správná první pomoc ( Heimlichův manévr) | WorkMed">
            <a:extLst>
              <a:ext uri="{FF2B5EF4-FFF2-40B4-BE49-F238E27FC236}">
                <a16:creationId xmlns:a16="http://schemas.microsoft.com/office/drawing/2014/main" id="{AE696F31-62CC-E74F-BF6B-46F603EAD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135917"/>
            <a:ext cx="2292232" cy="219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702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16CE6F-623A-EB42-B265-8CFCA7293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HYPERVENTILAČNÍ TETANIE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D8BED5-A904-D242-9242-C7EB9D56B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- zrychlené dýchání, které vede ke změnám vnitřního prostředí a křečím kosterních svalů</a:t>
            </a:r>
          </a:p>
          <a:p>
            <a:r>
              <a:rPr lang="cs-CZ" dirty="0">
                <a:sym typeface="Wingdings" pitchFamily="2" charset="2"/>
              </a:rPr>
              <a:t> nedostatek oxidu uhličitého v krvi (je vydýchaný, snížení pCO2 – respirační alkalóza)  zvýšení prahu pro křeče kosterního svalstva (snížení ionizované frakce kalcia)</a:t>
            </a:r>
          </a:p>
          <a:p>
            <a:r>
              <a:rPr lang="cs-CZ" dirty="0">
                <a:sym typeface="Wingdings" pitchFamily="2" charset="2"/>
              </a:rPr>
              <a:t>- </a:t>
            </a:r>
            <a:r>
              <a:rPr lang="cs-CZ" u="sng" dirty="0">
                <a:sym typeface="Wingdings" pitchFamily="2" charset="2"/>
              </a:rPr>
              <a:t>etiologie</a:t>
            </a:r>
            <a:r>
              <a:rPr lang="cs-CZ" dirty="0">
                <a:sym typeface="Wingdings" pitchFamily="2" charset="2"/>
              </a:rPr>
              <a:t>: psychický stres, úzkost ze zákroku, nadměrné emoce, nadměrná fyzická aktivita, vědomé a účelové jednání</a:t>
            </a:r>
          </a:p>
          <a:p>
            <a:r>
              <a:rPr lang="cs-CZ" dirty="0">
                <a:sym typeface="Wingdings" pitchFamily="2" charset="2"/>
              </a:rPr>
              <a:t>- </a:t>
            </a:r>
            <a:r>
              <a:rPr lang="cs-CZ" u="sng" dirty="0">
                <a:sym typeface="Wingdings" pitchFamily="2" charset="2"/>
              </a:rPr>
              <a:t>klinicky</a:t>
            </a:r>
            <a:r>
              <a:rPr lang="cs-CZ" dirty="0">
                <a:sym typeface="Wingdings" pitchFamily="2" charset="2"/>
              </a:rPr>
              <a:t>: dušnost, pocit nedostatku vzduchu, úzkost, strach o život, nauzea, pocit na omdlení, palpitace, brnění, křeče svalstva</a:t>
            </a:r>
          </a:p>
          <a:p>
            <a:r>
              <a:rPr lang="cs-CZ" dirty="0">
                <a:sym typeface="Wingdings" pitchFamily="2" charset="2"/>
              </a:rPr>
              <a:t>- </a:t>
            </a:r>
            <a:r>
              <a:rPr lang="cs-CZ" u="sng" dirty="0">
                <a:sym typeface="Wingdings" pitchFamily="2" charset="2"/>
              </a:rPr>
              <a:t>léčba</a:t>
            </a:r>
            <a:r>
              <a:rPr lang="cs-CZ" dirty="0">
                <a:sym typeface="Wingdings" pitchFamily="2" charset="2"/>
              </a:rPr>
              <a:t>: zabránit pokračování hyperventilace – uklidnění, zpomalení dýchání, dýchání do pytlíku…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2541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606773-F118-244B-B583-D7770A842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EPILEPTICKÝ ZÁCHVAT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0C3814-5213-FF47-8546-9865721B1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4" y="1846263"/>
            <a:ext cx="7710115" cy="4463057"/>
          </a:xfrm>
        </p:spPr>
        <p:txBody>
          <a:bodyPr/>
          <a:lstStyle/>
          <a:p>
            <a:pPr>
              <a:buFontTx/>
              <a:buChar char="-"/>
            </a:pPr>
            <a:r>
              <a:rPr lang="cs-CZ" sz="1800" dirty="0"/>
              <a:t> epilepsie je </a:t>
            </a:r>
            <a:r>
              <a:rPr lang="cs-CZ" sz="1800" b="1" i="1" dirty="0"/>
              <a:t>recidivující záchvatovité onemocnění </a:t>
            </a:r>
            <a:r>
              <a:rPr lang="cs-CZ" sz="1800" dirty="0"/>
              <a:t>- náhlá a přechodná dysfunkce poškozených nervových buněk, netlumený elektrický výboj neuronů</a:t>
            </a:r>
          </a:p>
          <a:p>
            <a:pPr>
              <a:buFontTx/>
              <a:buChar char="-"/>
            </a:pPr>
            <a:r>
              <a:rPr lang="cs-CZ" sz="1800" dirty="0">
                <a:sym typeface="Wingdings" pitchFamily="2" charset="2"/>
              </a:rPr>
              <a:t> celosvětově 3-5% dospělých a 1% dětí, 1x za život 5% populace</a:t>
            </a:r>
          </a:p>
          <a:p>
            <a:pPr>
              <a:buFontTx/>
              <a:buChar char="-"/>
            </a:pPr>
            <a:r>
              <a:rPr lang="cs-CZ" sz="1800" u="sng" dirty="0">
                <a:sym typeface="Wingdings" pitchFamily="2" charset="2"/>
              </a:rPr>
              <a:t> etiologicky</a:t>
            </a:r>
            <a:r>
              <a:rPr lang="cs-CZ" sz="1800" dirty="0">
                <a:sym typeface="Wingdings" pitchFamily="2" charset="2"/>
              </a:rPr>
              <a:t>: poúrazové ložisko, </a:t>
            </a:r>
            <a:r>
              <a:rPr lang="cs-CZ" sz="1800" dirty="0" err="1">
                <a:sym typeface="Wingdings" pitchFamily="2" charset="2"/>
              </a:rPr>
              <a:t>postischemické</a:t>
            </a:r>
            <a:r>
              <a:rPr lang="cs-CZ" sz="1800" dirty="0">
                <a:sym typeface="Wingdings" pitchFamily="2" charset="2"/>
              </a:rPr>
              <a:t> degenerativní poškození mozku, nádor, zánět, vrozená anomálie, dědičnost, metabolické změny a změny vnitřního prostředí (</a:t>
            </a:r>
            <a:r>
              <a:rPr lang="cs-CZ" sz="1800" dirty="0" err="1">
                <a:sym typeface="Wingdings" pitchFamily="2" charset="2"/>
              </a:rPr>
              <a:t>minerálová</a:t>
            </a:r>
            <a:r>
              <a:rPr lang="cs-CZ" sz="1800" dirty="0">
                <a:sym typeface="Wingdings" pitchFamily="2" charset="2"/>
              </a:rPr>
              <a:t> </a:t>
            </a:r>
            <a:r>
              <a:rPr lang="cs-CZ" sz="1800" dirty="0" err="1">
                <a:sym typeface="Wingdings" pitchFamily="2" charset="2"/>
              </a:rPr>
              <a:t>dysbalance</a:t>
            </a:r>
            <a:r>
              <a:rPr lang="cs-CZ" sz="1800" dirty="0">
                <a:sym typeface="Wingdings" pitchFamily="2" charset="2"/>
              </a:rPr>
              <a:t>, intoxikace..)</a:t>
            </a:r>
          </a:p>
          <a:p>
            <a:pPr>
              <a:buFontTx/>
              <a:buChar char="-"/>
            </a:pPr>
            <a:r>
              <a:rPr lang="cs-CZ" sz="1800" dirty="0">
                <a:sym typeface="Wingdings" pitchFamily="2" charset="2"/>
              </a:rPr>
              <a:t> </a:t>
            </a:r>
            <a:r>
              <a:rPr lang="cs-CZ" sz="1800" u="sng" dirty="0">
                <a:sym typeface="Wingdings" pitchFamily="2" charset="2"/>
              </a:rPr>
              <a:t>klinicky</a:t>
            </a:r>
            <a:r>
              <a:rPr lang="cs-CZ" sz="1800" dirty="0">
                <a:sym typeface="Wingdings" pitchFamily="2" charset="2"/>
              </a:rPr>
              <a:t>: podle příčiny a lokalizace postižení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b="1" dirty="0">
                <a:sym typeface="Wingdings" pitchFamily="2" charset="2"/>
              </a:rPr>
              <a:t> grand </a:t>
            </a:r>
            <a:r>
              <a:rPr lang="cs-CZ" sz="1600" b="1" dirty="0" err="1">
                <a:sym typeface="Wingdings" pitchFamily="2" charset="2"/>
              </a:rPr>
              <a:t>mal</a:t>
            </a:r>
            <a:r>
              <a:rPr lang="cs-CZ" sz="1600" b="1" dirty="0">
                <a:sym typeface="Wingdings" pitchFamily="2" charset="2"/>
              </a:rPr>
              <a:t> = velký generalizovaný záchvat </a:t>
            </a:r>
          </a:p>
          <a:p>
            <a:pPr lvl="1">
              <a:buFontTx/>
              <a:buChar char="-"/>
            </a:pPr>
            <a:r>
              <a:rPr lang="cs-CZ" sz="1600" dirty="0">
                <a:sym typeface="Wingdings" pitchFamily="2" charset="2"/>
              </a:rPr>
              <a:t>předchází aura (zvláštní smyslový pocit – změna čichu, zraku, brnění..)</a:t>
            </a:r>
          </a:p>
          <a:p>
            <a:pPr lvl="1">
              <a:buFontTx/>
              <a:buChar char="-"/>
            </a:pPr>
            <a:r>
              <a:rPr lang="cs-CZ" sz="1600" dirty="0">
                <a:sym typeface="Wingdings" pitchFamily="2" charset="2"/>
              </a:rPr>
              <a:t>ztráta vědomí, pád na zem – tonické napětí celého těla  klonické křeče končetin  záškuby, lapavé dýchání, pěna u úst, pomočení, pokálení…  hluboké bezvědomí  probuzení, amnézie na záchvat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b="1" dirty="0">
                <a:sym typeface="Wingdings" pitchFamily="2" charset="2"/>
              </a:rPr>
              <a:t> petit </a:t>
            </a:r>
            <a:r>
              <a:rPr lang="cs-CZ" sz="1600" b="1" dirty="0" err="1">
                <a:sym typeface="Wingdings" pitchFamily="2" charset="2"/>
              </a:rPr>
              <a:t>mal</a:t>
            </a:r>
            <a:r>
              <a:rPr lang="cs-CZ" sz="1600" b="1" dirty="0">
                <a:sym typeface="Wingdings" pitchFamily="2" charset="2"/>
              </a:rPr>
              <a:t> = malý záchvat - </a:t>
            </a:r>
            <a:r>
              <a:rPr lang="cs-CZ" sz="1600" dirty="0">
                <a:sym typeface="Wingdings" pitchFamily="2" charset="2"/>
              </a:rPr>
              <a:t>při vědomí – zrakové či čichové halucinace, zahledění, chvíli „mimo“, nereaguje na podněty, porucha chování, dojem opilého…</a:t>
            </a:r>
            <a:endParaRPr lang="cs-CZ" sz="1200" b="1" dirty="0">
              <a:sym typeface="Wingdings" pitchFamily="2" charset="2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3417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606773-F118-244B-B583-D7770A842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EPILEPTICKÝ ZÁCHVAT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0C3814-5213-FF47-8546-9865721B1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4" y="1846263"/>
            <a:ext cx="7710115" cy="4463057"/>
          </a:xfrm>
        </p:spPr>
        <p:txBody>
          <a:bodyPr/>
          <a:lstStyle/>
          <a:p>
            <a:pPr>
              <a:buFontTx/>
              <a:buChar char="-"/>
            </a:pPr>
            <a:r>
              <a:rPr lang="cs-CZ" sz="1800" b="1" u="sng" dirty="0"/>
              <a:t> STATUS EPILEPTICUS </a:t>
            </a:r>
            <a:r>
              <a:rPr lang="cs-CZ" sz="1800" dirty="0"/>
              <a:t>= záchvat či nakupení záchvatů delší, než 30 minut bez nabytí vědomí – život ohrožující stav, neprodleně volat RZP!!!</a:t>
            </a:r>
          </a:p>
          <a:p>
            <a:pPr>
              <a:buFontTx/>
              <a:buChar char="-"/>
            </a:pPr>
            <a:r>
              <a:rPr lang="cs-CZ" sz="1800" u="sng" dirty="0"/>
              <a:t> opatření při záchvatu:</a:t>
            </a:r>
          </a:p>
          <a:p>
            <a:pPr lvl="1">
              <a:buFontTx/>
              <a:buChar char="-"/>
            </a:pPr>
            <a:r>
              <a:rPr lang="cs-CZ" b="1" dirty="0"/>
              <a:t>zachovat klid!</a:t>
            </a:r>
          </a:p>
          <a:p>
            <a:pPr lvl="1">
              <a:buFontTx/>
              <a:buChar char="-"/>
            </a:pPr>
            <a:r>
              <a:rPr lang="cs-CZ" b="1" dirty="0"/>
              <a:t>snížení poranění nemocného: </a:t>
            </a:r>
            <a:r>
              <a:rPr lang="cs-CZ" dirty="0"/>
              <a:t>odstranit z dosahu předměty zranění, poloha na boku – prevence zapadnutí jazyka</a:t>
            </a:r>
          </a:p>
          <a:p>
            <a:pPr lvl="1">
              <a:buFontTx/>
              <a:buChar char="-"/>
            </a:pPr>
            <a:r>
              <a:rPr lang="cs-CZ" dirty="0"/>
              <a:t>neomezovat v pohybu, </a:t>
            </a:r>
            <a:r>
              <a:rPr lang="cs-CZ" b="1" dirty="0"/>
              <a:t>nevkládat NIC do úst!!!</a:t>
            </a:r>
          </a:p>
          <a:p>
            <a:pPr lvl="1">
              <a:buFontTx/>
              <a:buChar char="-"/>
            </a:pPr>
            <a:r>
              <a:rPr lang="cs-CZ" dirty="0"/>
              <a:t>po odeznění neprodleně volat </a:t>
            </a:r>
            <a:r>
              <a:rPr lang="cs-CZ" b="1" dirty="0"/>
              <a:t>RZP</a:t>
            </a:r>
            <a:r>
              <a:rPr lang="cs-CZ" dirty="0"/>
              <a:t> </a:t>
            </a:r>
            <a:r>
              <a:rPr lang="cs-CZ" dirty="0">
                <a:sym typeface="Wingdings" pitchFamily="2" charset="2"/>
              </a:rPr>
              <a:t> po odeznění symptomatologie neurologické vyš.</a:t>
            </a:r>
            <a:endParaRPr lang="cs-CZ" dirty="0"/>
          </a:p>
          <a:p>
            <a:pPr>
              <a:buFontTx/>
              <a:buChar char="-"/>
            </a:pPr>
            <a:r>
              <a:rPr lang="cs-CZ" sz="1800" dirty="0"/>
              <a:t> </a:t>
            </a:r>
            <a:r>
              <a:rPr lang="cs-CZ" sz="1800" u="sng" dirty="0"/>
              <a:t>léčba</a:t>
            </a:r>
            <a:r>
              <a:rPr lang="cs-CZ" sz="1800" dirty="0"/>
              <a:t>: </a:t>
            </a:r>
          </a:p>
          <a:p>
            <a:pPr lvl="1">
              <a:buFontTx/>
              <a:buChar char="-"/>
            </a:pPr>
            <a:r>
              <a:rPr lang="cs-CZ" dirty="0"/>
              <a:t>antiepileptika, akutně Diazepam </a:t>
            </a:r>
            <a:r>
              <a:rPr lang="cs-CZ" dirty="0" err="1"/>
              <a:t>i.m</a:t>
            </a:r>
            <a:r>
              <a:rPr lang="cs-CZ" dirty="0"/>
              <a:t>.</a:t>
            </a:r>
          </a:p>
          <a:p>
            <a:pPr lvl="1">
              <a:buFontTx/>
              <a:buChar char="-"/>
            </a:pPr>
            <a:r>
              <a:rPr lang="cs-CZ" sz="1800" dirty="0"/>
              <a:t>dodržování životosprávy, pravidelný režim (jednosměnný), zákaz alkoholu, vyvarovat se vyvolávajícímu podnětu (smyslový vjem, situace, vydýchaný vzduch, stresová situace, spánková deprivace…)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18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606773-F118-244B-B583-D7770A842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AKUTNÍ HYPERTENZNÍ STAV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0C3814-5213-FF47-8546-9865721B1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4" y="1846263"/>
            <a:ext cx="7854132" cy="4391049"/>
          </a:xfrm>
        </p:spPr>
        <p:txBody>
          <a:bodyPr/>
          <a:lstStyle/>
          <a:p>
            <a:r>
              <a:rPr lang="cs-CZ" sz="1600" b="1" dirty="0"/>
              <a:t>- akutní stav spojený s náhlým zvýšením krevního tlaku</a:t>
            </a:r>
          </a:p>
          <a:p>
            <a:pPr lvl="1"/>
            <a:r>
              <a:rPr lang="cs-CZ" sz="1600" b="1" dirty="0" err="1"/>
              <a:t>emergentní</a:t>
            </a:r>
            <a:r>
              <a:rPr lang="cs-CZ" sz="1600" b="1" dirty="0"/>
              <a:t> HT = </a:t>
            </a:r>
            <a:r>
              <a:rPr lang="cs-CZ" sz="1600" b="1" dirty="0" err="1"/>
              <a:t>supernaléhavý</a:t>
            </a:r>
            <a:r>
              <a:rPr lang="cs-CZ" sz="1600" b="1" dirty="0"/>
              <a:t> – </a:t>
            </a:r>
            <a:r>
              <a:rPr lang="cs-CZ" sz="1600" dirty="0"/>
              <a:t>TK &lt; 180/120 </a:t>
            </a:r>
            <a:r>
              <a:rPr lang="cs-CZ" sz="1600" dirty="0" err="1"/>
              <a:t>mmHg</a:t>
            </a:r>
            <a:r>
              <a:rPr lang="cs-CZ" sz="1600" dirty="0"/>
              <a:t> + poškození orgánů nově vzniklé či progrese</a:t>
            </a:r>
            <a:endParaRPr lang="cs-CZ" sz="1600" b="1" dirty="0"/>
          </a:p>
          <a:p>
            <a:pPr lvl="1"/>
            <a:r>
              <a:rPr lang="cs-CZ" sz="1600" b="1" dirty="0"/>
              <a:t>urgentní HT akcelerovaná HT= naléhavý stav </a:t>
            </a:r>
            <a:r>
              <a:rPr lang="cs-CZ" sz="1600" dirty="0"/>
              <a:t>– zvýšení TK bez závažného postižení orgánů </a:t>
            </a:r>
          </a:p>
          <a:p>
            <a:pPr marL="200025" lvl="1" indent="0">
              <a:buNone/>
            </a:pPr>
            <a:endParaRPr lang="cs-CZ" sz="1600" u="sng" dirty="0"/>
          </a:p>
          <a:p>
            <a:pPr marL="200025" lvl="1" indent="0">
              <a:buNone/>
            </a:pPr>
            <a:r>
              <a:rPr lang="cs-CZ" sz="1600" u="sng" dirty="0"/>
              <a:t>- poškození orgánů: </a:t>
            </a:r>
          </a:p>
          <a:p>
            <a:pPr marL="762000" lvl="2" indent="-285750">
              <a:buFont typeface="Arial" panose="020B0604020202020204" pitchFamily="34" charset="0"/>
              <a:buChar char="•"/>
            </a:pPr>
            <a:r>
              <a:rPr lang="cs-CZ" sz="1600" b="1" dirty="0">
                <a:sym typeface="Wingdings" pitchFamily="2" charset="2"/>
              </a:rPr>
              <a:t>hypertenzní encefalopatie – </a:t>
            </a:r>
            <a:r>
              <a:rPr lang="cs-CZ" sz="1600" dirty="0" err="1">
                <a:sym typeface="Wingdings" pitchFamily="2" charset="2"/>
              </a:rPr>
              <a:t>cefalea</a:t>
            </a:r>
            <a:r>
              <a:rPr lang="cs-CZ" sz="1600" dirty="0">
                <a:sym typeface="Wingdings" pitchFamily="2" charset="2"/>
              </a:rPr>
              <a:t>, dezorientace, </a:t>
            </a:r>
            <a:r>
              <a:rPr lang="cs-CZ" sz="1600" dirty="0" err="1">
                <a:sym typeface="Wingdings" pitchFamily="2" charset="2"/>
              </a:rPr>
              <a:t>por.vizu</a:t>
            </a:r>
            <a:r>
              <a:rPr lang="cs-CZ" sz="1600" dirty="0">
                <a:sym typeface="Wingdings" pitchFamily="2" charset="2"/>
              </a:rPr>
              <a:t>, křeče, krvácení do CNS</a:t>
            </a:r>
            <a:endParaRPr lang="cs-CZ" sz="1600" b="1" dirty="0">
              <a:sym typeface="Wingdings" pitchFamily="2" charset="2"/>
            </a:endParaRPr>
          </a:p>
          <a:p>
            <a:pPr marL="762000" lvl="2" indent="-285750">
              <a:buFont typeface="Arial" panose="020B0604020202020204" pitchFamily="34" charset="0"/>
              <a:buChar char="•"/>
            </a:pPr>
            <a:r>
              <a:rPr lang="cs-CZ" sz="1600" b="1" dirty="0">
                <a:sym typeface="Wingdings" pitchFamily="2" charset="2"/>
              </a:rPr>
              <a:t>retinopatie – </a:t>
            </a:r>
            <a:r>
              <a:rPr lang="cs-CZ" sz="1600" dirty="0">
                <a:sym typeface="Wingdings" pitchFamily="2" charset="2"/>
              </a:rPr>
              <a:t>exsudace a krvácení do sítnice, edém papily – porucha zraku</a:t>
            </a:r>
            <a:endParaRPr lang="cs-CZ" sz="1600" b="1" dirty="0">
              <a:sym typeface="Wingdings" pitchFamily="2" charset="2"/>
            </a:endParaRPr>
          </a:p>
          <a:p>
            <a:pPr marL="762000" lvl="2" indent="-285750">
              <a:buFont typeface="Arial" panose="020B0604020202020204" pitchFamily="34" charset="0"/>
              <a:buChar char="•"/>
            </a:pPr>
            <a:r>
              <a:rPr lang="cs-CZ" sz="1600" b="1" dirty="0">
                <a:sym typeface="Wingdings" pitchFamily="2" charset="2"/>
              </a:rPr>
              <a:t>kardiální poškození – </a:t>
            </a:r>
            <a:r>
              <a:rPr lang="cs-CZ" sz="1600" dirty="0">
                <a:sym typeface="Wingdings" pitchFamily="2" charset="2"/>
              </a:rPr>
              <a:t>příznaky IM, srdeční selhávání, plicní edém</a:t>
            </a:r>
            <a:endParaRPr lang="cs-CZ" sz="1600" b="1" dirty="0">
              <a:sym typeface="Wingdings" pitchFamily="2" charset="2"/>
            </a:endParaRPr>
          </a:p>
          <a:p>
            <a:pPr marL="762000" lvl="2" indent="-285750">
              <a:buFont typeface="Arial" panose="020B0604020202020204" pitchFamily="34" charset="0"/>
              <a:buChar char="•"/>
            </a:pPr>
            <a:r>
              <a:rPr lang="cs-CZ" sz="1600" b="1" dirty="0">
                <a:sym typeface="Wingdings" pitchFamily="2" charset="2"/>
              </a:rPr>
              <a:t>nefropatie – </a:t>
            </a:r>
            <a:r>
              <a:rPr lang="cs-CZ" sz="1600" dirty="0">
                <a:sym typeface="Wingdings" pitchFamily="2" charset="2"/>
              </a:rPr>
              <a:t>akutní poškození funkce ledvin – až anurie, proteinurie, </a:t>
            </a:r>
            <a:r>
              <a:rPr lang="cs-CZ" sz="1600" dirty="0" err="1">
                <a:sym typeface="Wingdings" pitchFamily="2" charset="2"/>
              </a:rPr>
              <a:t>erytrocyturie</a:t>
            </a:r>
            <a:r>
              <a:rPr lang="cs-CZ" sz="1600" dirty="0">
                <a:sym typeface="Wingdings" pitchFamily="2" charset="2"/>
              </a:rPr>
              <a:t>..</a:t>
            </a:r>
          </a:p>
          <a:p>
            <a:pPr>
              <a:buFontTx/>
              <a:buChar char="-"/>
            </a:pPr>
            <a:r>
              <a:rPr lang="cs-CZ" sz="1600" dirty="0">
                <a:sym typeface="Wingdings" pitchFamily="2" charset="2"/>
              </a:rPr>
              <a:t> </a:t>
            </a:r>
            <a:r>
              <a:rPr lang="cs-CZ" sz="1600" u="sng" dirty="0">
                <a:sym typeface="Wingdings" pitchFamily="2" charset="2"/>
              </a:rPr>
              <a:t>etiologie</a:t>
            </a:r>
            <a:r>
              <a:rPr lang="cs-CZ" sz="1600" dirty="0">
                <a:sym typeface="Wingdings" pitchFamily="2" charset="2"/>
              </a:rPr>
              <a:t>: neurologická, endokrinologická, kardiovaskulární, renální, psychické, těhotenská </a:t>
            </a:r>
            <a:r>
              <a:rPr lang="cs-CZ" sz="1600" dirty="0" err="1">
                <a:sym typeface="Wingdings" pitchFamily="2" charset="2"/>
              </a:rPr>
              <a:t>preeklampsie</a:t>
            </a:r>
            <a:r>
              <a:rPr lang="cs-CZ" sz="1600" dirty="0">
                <a:sym typeface="Wingdings" pitchFamily="2" charset="2"/>
              </a:rPr>
              <a:t> a eklampsie, vynechání dosavadní </a:t>
            </a:r>
            <a:r>
              <a:rPr lang="cs-CZ" sz="1600" dirty="0" err="1">
                <a:sym typeface="Wingdings" pitchFamily="2" charset="2"/>
              </a:rPr>
              <a:t>mediakce</a:t>
            </a:r>
            <a:r>
              <a:rPr lang="cs-CZ" sz="1600" dirty="0">
                <a:sym typeface="Wingdings" pitchFamily="2" charset="2"/>
              </a:rPr>
              <a:t>, drogy</a:t>
            </a:r>
            <a:endParaRPr lang="cs-CZ" sz="1200" dirty="0"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cs-CZ" sz="1600" dirty="0">
                <a:sym typeface="Wingdings" pitchFamily="2" charset="2"/>
              </a:rPr>
              <a:t> </a:t>
            </a:r>
            <a:r>
              <a:rPr lang="cs-CZ" sz="1600" u="sng" dirty="0">
                <a:sym typeface="Wingdings" pitchFamily="2" charset="2"/>
              </a:rPr>
              <a:t>klinicky</a:t>
            </a:r>
            <a:r>
              <a:rPr lang="cs-CZ" sz="1600" dirty="0">
                <a:sym typeface="Wingdings" pitchFamily="2" charset="2"/>
              </a:rPr>
              <a:t>: bolest hlavy, motání, zmatenost, bolesti na hrudi, dušnost, nauzea, </a:t>
            </a:r>
            <a:r>
              <a:rPr lang="cs-CZ" sz="1600" dirty="0" err="1">
                <a:sym typeface="Wingdings" pitchFamily="2" charset="2"/>
              </a:rPr>
              <a:t>anxiozita</a:t>
            </a:r>
            <a:endParaRPr lang="cs-CZ" sz="1600" dirty="0"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cs-CZ" sz="1600" dirty="0">
                <a:sym typeface="Wingdings" pitchFamily="2" charset="2"/>
              </a:rPr>
              <a:t> </a:t>
            </a:r>
            <a:r>
              <a:rPr lang="cs-CZ" sz="1600" u="sng" dirty="0">
                <a:sym typeface="Wingdings" pitchFamily="2" charset="2"/>
              </a:rPr>
              <a:t>terapie</a:t>
            </a:r>
            <a:r>
              <a:rPr lang="cs-CZ" sz="1600" dirty="0">
                <a:sym typeface="Wingdings" pitchFamily="2" charset="2"/>
              </a:rPr>
              <a:t>: postupné snížení HT antihypertenzivy – rychle působící antihypertenziva, nasazení vlastní medikace, v případě nízké účinnosti uložení na lůžko interny/JIP</a:t>
            </a:r>
          </a:p>
          <a:p>
            <a:pPr marL="0" indent="0">
              <a:buNone/>
            </a:pPr>
            <a:endParaRPr lang="cs-CZ" sz="1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0625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606773-F118-244B-B583-D7770A842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KRVÁCENÍ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0C3814-5213-FF47-8546-9865721B1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= </a:t>
            </a:r>
            <a:r>
              <a:rPr lang="cs-CZ" i="1" dirty="0" err="1"/>
              <a:t>haemorrhagia</a:t>
            </a:r>
            <a:r>
              <a:rPr lang="cs-CZ" dirty="0"/>
              <a:t> = znamená výstup plné krve mimo cévy, ve větší míře (více jak 1,5–2 litry) se jedná o život ohrožující stav, který je nutné neprodleně řešit </a:t>
            </a:r>
            <a:r>
              <a:rPr lang="cs-CZ" dirty="0">
                <a:sym typeface="Wingdings" pitchFamily="2" charset="2"/>
              </a:rPr>
              <a:t> RZP </a:t>
            </a:r>
          </a:p>
          <a:p>
            <a:r>
              <a:rPr lang="cs-CZ" dirty="0">
                <a:sym typeface="Wingdings" pitchFamily="2" charset="2"/>
              </a:rPr>
              <a:t>- </a:t>
            </a:r>
            <a:r>
              <a:rPr lang="cs-CZ" u="sng" dirty="0">
                <a:sym typeface="Wingdings" pitchFamily="2" charset="2"/>
              </a:rPr>
              <a:t>dělení</a:t>
            </a:r>
            <a:r>
              <a:rPr lang="cs-CZ" dirty="0">
                <a:sym typeface="Wingdings" pitchFamily="2" charset="2"/>
              </a:rPr>
              <a:t>: </a:t>
            </a:r>
          </a:p>
          <a:p>
            <a:pPr lvl="1"/>
            <a:r>
              <a:rPr lang="cs-CZ" dirty="0">
                <a:sym typeface="Wingdings" pitchFamily="2" charset="2"/>
              </a:rPr>
              <a:t>tepenné, žilní, vlásečnicové, smíšené</a:t>
            </a:r>
          </a:p>
          <a:p>
            <a:pPr lvl="1"/>
            <a:r>
              <a:rPr lang="cs-CZ" dirty="0">
                <a:sym typeface="Wingdings" pitchFamily="2" charset="2"/>
              </a:rPr>
              <a:t>vnější, vnitřní, z tělních otvorů</a:t>
            </a:r>
          </a:p>
          <a:p>
            <a:pPr lvl="1"/>
            <a:endParaRPr lang="cs-CZ" dirty="0">
              <a:sym typeface="Wingdings" pitchFamily="2" charset="2"/>
            </a:endParaRPr>
          </a:p>
          <a:p>
            <a:r>
              <a:rPr lang="cs-CZ" dirty="0">
                <a:sym typeface="Wingdings" pitchFamily="2" charset="2"/>
              </a:rPr>
              <a:t>- </a:t>
            </a:r>
            <a:r>
              <a:rPr lang="cs-CZ" u="sng" dirty="0">
                <a:sym typeface="Wingdings" pitchFamily="2" charset="2"/>
              </a:rPr>
              <a:t>laická první pomoc: </a:t>
            </a:r>
            <a:r>
              <a:rPr lang="cs-CZ" dirty="0">
                <a:sym typeface="Wingdings" pitchFamily="2" charset="2"/>
              </a:rPr>
              <a:t>raněného vždy posadíme nebo položíme,  pokud je to možné (například u poraněných končetin), zvedneme krvácející místo nad úroveň srdce, stavíme krvácení, dle tíže krvácení voláme sanitku, provádíme protišoková opatření a uklidňujeme poraněného i okolí…</a:t>
            </a: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20D2A2E-31E6-8A4E-8BA8-F2BCD2D382E8}"/>
              </a:ext>
            </a:extLst>
          </p:cNvPr>
          <p:cNvSpPr txBox="1"/>
          <p:nvPr/>
        </p:nvSpPr>
        <p:spPr>
          <a:xfrm>
            <a:off x="179512" y="6566673"/>
            <a:ext cx="5876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hlinkClick r:id="rId3"/>
              </a:rPr>
              <a:t>https://www.wikiskripta.eu/w/Krv%C3%A1cen%C3%AD_(prvn%C3%AD_pomoc)</a:t>
            </a:r>
            <a:r>
              <a:rPr lang="cs-CZ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4902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2E0D1F-20C2-B04A-BF2F-D2B9381FA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KPR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811FB4-46E5-F74A-B6C3-2BAEE654B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- </a:t>
            </a:r>
            <a:r>
              <a:rPr lang="cs-CZ" u="sng" dirty="0"/>
              <a:t>neodkladná kardiopulmonální resuscitace (KPR) </a:t>
            </a:r>
            <a:r>
              <a:rPr lang="cs-CZ" dirty="0"/>
              <a:t>= soubor na sebe navazujících léčebných postupů sloužících k neprodlenému obnovení oběhu okysličené krve u osoby se zástavou dechu či srdeční akce</a:t>
            </a:r>
          </a:p>
          <a:p>
            <a:r>
              <a:rPr lang="cs-CZ" u="sng" dirty="0"/>
              <a:t>- základní neodkladná resuscitace = basic </a:t>
            </a:r>
            <a:r>
              <a:rPr lang="cs-CZ" u="sng" dirty="0" err="1"/>
              <a:t>life</a:t>
            </a:r>
            <a:r>
              <a:rPr lang="cs-CZ" u="sng" dirty="0"/>
              <a:t> support (BLS) </a:t>
            </a:r>
            <a:r>
              <a:rPr lang="cs-CZ" dirty="0"/>
              <a:t>- bez použití speciálních pomůcek a medikamentů určených pro resuscitaci, nebo použití automatického defibrilátoru – zdravotníci i laici</a:t>
            </a:r>
          </a:p>
          <a:p>
            <a:r>
              <a:rPr lang="cs-CZ" dirty="0"/>
              <a:t>- </a:t>
            </a:r>
            <a:r>
              <a:rPr lang="cs-CZ" u="sng" dirty="0"/>
              <a:t>rozšířená neodkladná resuscitace = </a:t>
            </a:r>
            <a:r>
              <a:rPr lang="cs-CZ" u="sng" dirty="0" err="1"/>
              <a:t>advanced</a:t>
            </a:r>
            <a:r>
              <a:rPr lang="cs-CZ" u="sng" dirty="0"/>
              <a:t> </a:t>
            </a:r>
            <a:r>
              <a:rPr lang="cs-CZ" u="sng" dirty="0" err="1"/>
              <a:t>life</a:t>
            </a:r>
            <a:r>
              <a:rPr lang="cs-CZ" u="sng" dirty="0"/>
              <a:t> support </a:t>
            </a:r>
            <a:r>
              <a:rPr lang="cs-CZ" dirty="0"/>
              <a:t>– péče poskytnutá zdravotníkem či týmem speciálně vycvičených zdravotníků na místě selhání základních životních funkcí – mimo zdrav. zařízení, během převozu i v nemocnici</a:t>
            </a:r>
          </a:p>
          <a:p>
            <a:r>
              <a:rPr lang="cs-CZ" dirty="0"/>
              <a:t>- dospělý při KPR dospělých = od 8 let!</a:t>
            </a:r>
          </a:p>
        </p:txBody>
      </p:sp>
    </p:spTree>
    <p:extLst>
      <p:ext uri="{BB962C8B-B14F-4D97-AF65-F5344CB8AC3E}">
        <p14:creationId xmlns:p14="http://schemas.microsoft.com/office/powerpoint/2010/main" val="1825808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D94D1D-1A88-674C-8105-7D3396E7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KPR</a:t>
            </a:r>
            <a:r>
              <a:rPr lang="cs-CZ" dirty="0"/>
              <a:t>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674C18-6FA3-A840-8DF8-031171BA4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4" y="1846263"/>
            <a:ext cx="7782123" cy="4391049"/>
          </a:xfrm>
        </p:spPr>
        <p:txBody>
          <a:bodyPr/>
          <a:lstStyle/>
          <a:p>
            <a:r>
              <a:rPr lang="cs-CZ" sz="1800" dirty="0"/>
              <a:t>- pokud nalezneme člověka v bezvědomí: </a:t>
            </a:r>
            <a:r>
              <a:rPr lang="cs-CZ" sz="1800" b="1" dirty="0"/>
              <a:t>nejprve zajistíme vlastní bezpečnost</a:t>
            </a:r>
            <a:r>
              <a:rPr lang="cs-CZ" sz="1800" dirty="0"/>
              <a:t>!!! (silnice, místo nehody…) </a:t>
            </a:r>
            <a:r>
              <a:rPr lang="cs-CZ" sz="1800" dirty="0">
                <a:sym typeface="Wingdings" pitchFamily="2" charset="2"/>
              </a:rPr>
              <a:t> </a:t>
            </a:r>
            <a:r>
              <a:rPr lang="cs-CZ" sz="1800" dirty="0"/>
              <a:t>poté </a:t>
            </a:r>
            <a:r>
              <a:rPr lang="cs-CZ" sz="1800" b="1" dirty="0"/>
              <a:t>zjištění vědomí nemocného </a:t>
            </a:r>
            <a:r>
              <a:rPr lang="cs-CZ" sz="1800" dirty="0"/>
              <a:t>- </a:t>
            </a:r>
            <a:r>
              <a:rPr lang="cs-CZ" sz="1800" b="1" dirty="0"/>
              <a:t>základní kontakt </a:t>
            </a:r>
            <a:r>
              <a:rPr lang="cs-CZ" sz="1800" dirty="0"/>
              <a:t>= hlasité oslovení, výzva, důrazný dotyk </a:t>
            </a:r>
            <a:r>
              <a:rPr lang="cs-CZ" sz="1800" dirty="0">
                <a:sym typeface="Wingdings" pitchFamily="2" charset="2"/>
              </a:rPr>
              <a:t> chvíli sledujeme stav, neměníme polohu, přivoláme pomoc (lidé v okolí, RZP = </a:t>
            </a:r>
            <a:r>
              <a:rPr lang="cs-CZ" sz="1800" b="1" dirty="0">
                <a:sym typeface="Wingdings" pitchFamily="2" charset="2"/>
              </a:rPr>
              <a:t>155</a:t>
            </a:r>
            <a:r>
              <a:rPr lang="cs-CZ" sz="1800" dirty="0">
                <a:sym typeface="Wingdings" pitchFamily="2" charset="2"/>
              </a:rPr>
              <a:t> v ČR, v Evropě </a:t>
            </a:r>
            <a:r>
              <a:rPr lang="cs-CZ" sz="1800" b="1" dirty="0">
                <a:sym typeface="Wingdings" pitchFamily="2" charset="2"/>
              </a:rPr>
              <a:t>112</a:t>
            </a:r>
            <a:r>
              <a:rPr lang="cs-CZ" sz="1800" dirty="0">
                <a:sym typeface="Wingdings" pitchFamily="2" charset="2"/>
              </a:rPr>
              <a:t>)</a:t>
            </a:r>
          </a:p>
          <a:p>
            <a:r>
              <a:rPr lang="cs-CZ" sz="1800" dirty="0">
                <a:sym typeface="Wingdings" pitchFamily="2" charset="2"/>
              </a:rPr>
              <a:t>- schéma:</a:t>
            </a:r>
          </a:p>
          <a:p>
            <a:r>
              <a:rPr lang="cs-CZ" sz="1800" b="1" dirty="0"/>
              <a:t>A – </a:t>
            </a:r>
            <a:r>
              <a:rPr lang="cs-CZ" sz="1800" b="1" dirty="0" err="1"/>
              <a:t>airways</a:t>
            </a:r>
            <a:r>
              <a:rPr lang="cs-CZ" sz="1800" b="1" dirty="0"/>
              <a:t> – dýchací cesty -  </a:t>
            </a:r>
            <a:r>
              <a:rPr lang="cs-CZ" sz="1800" dirty="0"/>
              <a:t>zjištění dýchání, uvolnění dýchacích cest - mírný záklon hlavy (pokud není postižení krční páteře), předsunutí čelisti, vytažení jazyka, ev. odstranění překážky v ústech</a:t>
            </a:r>
            <a:endParaRPr lang="cs-CZ" sz="1800" b="1" dirty="0"/>
          </a:p>
          <a:p>
            <a:r>
              <a:rPr lang="cs-CZ" sz="1800" b="1" dirty="0"/>
              <a:t>B – </a:t>
            </a:r>
            <a:r>
              <a:rPr lang="cs-CZ" sz="1800" b="1" dirty="0" err="1"/>
              <a:t>breathing</a:t>
            </a:r>
            <a:r>
              <a:rPr lang="cs-CZ" sz="1800" b="1" dirty="0"/>
              <a:t> – dýchání - </a:t>
            </a:r>
            <a:r>
              <a:rPr lang="cs-CZ" sz="1800" dirty="0"/>
              <a:t>sledujeme, zda dýchá = dýchací pohyby hrudníku, zvukové fenomény, proud vzduchu na našem obličeji – lapání po dechu není dostatečné dýchání!!</a:t>
            </a:r>
            <a:endParaRPr lang="cs-CZ" sz="1800" b="1" dirty="0"/>
          </a:p>
          <a:p>
            <a:r>
              <a:rPr lang="cs-CZ" sz="1800" b="1" dirty="0"/>
              <a:t>C – </a:t>
            </a:r>
            <a:r>
              <a:rPr lang="cs-CZ" sz="1800" b="1" dirty="0" err="1"/>
              <a:t>circulation</a:t>
            </a:r>
            <a:r>
              <a:rPr lang="cs-CZ" sz="1800" b="1" dirty="0"/>
              <a:t> = oběh</a:t>
            </a:r>
          </a:p>
          <a:p>
            <a:r>
              <a:rPr lang="cs-CZ" sz="1800" dirty="0"/>
              <a:t>rozšíření: D – </a:t>
            </a:r>
            <a:r>
              <a:rPr lang="cs-CZ" sz="1800" dirty="0" err="1"/>
              <a:t>drugs</a:t>
            </a:r>
            <a:r>
              <a:rPr lang="cs-CZ" sz="1800" dirty="0"/>
              <a:t>, </a:t>
            </a:r>
            <a:r>
              <a:rPr lang="cs-CZ" sz="1800" dirty="0" err="1"/>
              <a:t>fluids</a:t>
            </a:r>
            <a:r>
              <a:rPr lang="cs-CZ" sz="1800" dirty="0"/>
              <a:t>, E – EKG, F – </a:t>
            </a:r>
            <a:r>
              <a:rPr lang="cs-CZ" sz="1800" dirty="0" err="1"/>
              <a:t>fibrilation</a:t>
            </a:r>
            <a:r>
              <a:rPr lang="cs-CZ" sz="1800" dirty="0"/>
              <a:t> = zrušení komorové fibrilace</a:t>
            </a:r>
          </a:p>
          <a:p>
            <a:endParaRPr lang="cs-CZ" sz="1800" b="1" dirty="0"/>
          </a:p>
          <a:p>
            <a:endParaRPr lang="cs-CZ" dirty="0">
              <a:sym typeface="Wingdings" pitchFamily="2" charset="2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1818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5FD048-AC80-8443-944D-7DE040033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pokud nemocný dýchá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5DA54F-1944-7141-903D-1E9A05D59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- uložení do </a:t>
            </a:r>
            <a:r>
              <a:rPr lang="cs-CZ" sz="1800" b="1" dirty="0"/>
              <a:t>zotavovací polohy na boku </a:t>
            </a:r>
            <a:r>
              <a:rPr lang="cs-CZ" sz="1800" dirty="0"/>
              <a:t>– udržení průchodných dýchacích cest, zabránění vdechnutí zvratků (pozor na zranění nemocného)</a:t>
            </a:r>
          </a:p>
          <a:p>
            <a:r>
              <a:rPr lang="cs-CZ" sz="1800" dirty="0"/>
              <a:t>-- spodní noha pokrčená v koleni, horní natažená, spodní ruka ohnutá v lokti, horní pod bradou – fixuje hlavu v záklonu, co nejvíce zakloněná hlava = zprůchodněné dýchací cesty 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5791B93-60DC-454B-8BFA-DE2C512506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950" b="6341"/>
          <a:stretch/>
        </p:blipFill>
        <p:spPr>
          <a:xfrm>
            <a:off x="1753363" y="3823405"/>
            <a:ext cx="5681724" cy="2376264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0CA48B59-FEB0-9741-B90B-B3623C7F330B}"/>
              </a:ext>
            </a:extLst>
          </p:cNvPr>
          <p:cNvSpPr txBox="1"/>
          <p:nvPr/>
        </p:nvSpPr>
        <p:spPr>
          <a:xfrm>
            <a:off x="117004" y="6530350"/>
            <a:ext cx="35397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hlinkClick r:id="rId4"/>
              </a:rPr>
              <a:t>https://www.zzsmsk.cz/Default.aspx?clanek=2241</a:t>
            </a:r>
            <a:r>
              <a:rPr lang="cs-CZ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8138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5FD048-AC80-8443-944D-7DE040033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pokud nemocný nedýchá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5DA54F-1944-7141-903D-1E9A05D59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- okamžité přivolání pomoci a zahájení kompresí hrudníku 30x a poté 2 vdechy = dýchání z úst do úst – </a:t>
            </a:r>
            <a:r>
              <a:rPr lang="cs-CZ" sz="1600" dirty="0"/>
              <a:t>(ale nemusí být, pokud se cítíme ohrožení)</a:t>
            </a:r>
          </a:p>
          <a:p>
            <a:r>
              <a:rPr lang="cs-CZ" sz="1800" dirty="0"/>
              <a:t>- komprese: tvrdý povrch, poloha na zádech, natažené horní končetiny v loktech, semknuté ruce, komprese v dolní třetině sterna, váha celé horní poloviny těla, frekvence 100 stlačení/minutu</a:t>
            </a:r>
          </a:p>
          <a:p>
            <a:r>
              <a:rPr lang="cs-CZ" sz="1800" dirty="0">
                <a:hlinkClick r:id="rId2"/>
              </a:rPr>
              <a:t>https://www.youtube.com/watch?v=tD2qTmDsiHk</a:t>
            </a:r>
            <a:r>
              <a:rPr lang="cs-CZ" sz="1800" dirty="0"/>
              <a:t> </a:t>
            </a:r>
            <a:r>
              <a:rPr lang="cs-CZ" sz="1800" dirty="0">
                <a:sym typeface="Wingdings" pitchFamily="2" charset="2"/>
              </a:rPr>
              <a:t> </a:t>
            </a:r>
            <a:endParaRPr lang="cs-CZ" sz="1800" dirty="0"/>
          </a:p>
          <a:p>
            <a:endParaRPr lang="cs-CZ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48999006-5165-DF4D-9B2F-301732448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1048"/>
            <a:ext cx="8748464" cy="282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6BED9C5-322B-7343-9570-FD0C428C48CB}"/>
              </a:ext>
            </a:extLst>
          </p:cNvPr>
          <p:cNvSpPr txBox="1"/>
          <p:nvPr/>
        </p:nvSpPr>
        <p:spPr>
          <a:xfrm>
            <a:off x="6054474" y="6630297"/>
            <a:ext cx="306045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>
                <a:hlinkClick r:id="rId4"/>
              </a:rPr>
              <a:t>https://kapitoly-online.cz/archiv/clanek/222</a:t>
            </a:r>
            <a:r>
              <a:rPr lang="cs-CZ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497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71703AC-C82F-F74B-804D-CC8B8C755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B87A6554-A0ED-6242-B14A-A1DA0D353E6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 descr="Osamělé červené sedadlo obklopené modrými sedadly na stadionu">
            <a:extLst>
              <a:ext uri="{FF2B5EF4-FFF2-40B4-BE49-F238E27FC236}">
                <a16:creationId xmlns:a16="http://schemas.microsoft.com/office/drawing/2014/main" id="{EAEB029A-A87D-C444-B548-C394B20B3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2405" y="0"/>
            <a:ext cx="9666405" cy="6858000"/>
          </a:xfrm>
          <a:prstGeom prst="rect">
            <a:avLst/>
          </a:prstGeom>
        </p:spPr>
      </p:pic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6F05F57-F2BD-7046-A43D-094CD6D71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42" y="369206"/>
            <a:ext cx="3770734" cy="5724090"/>
          </a:xfrm>
          <a:solidFill>
            <a:schemeClr val="accent1">
              <a:lumMod val="20000"/>
              <a:lumOff val="80000"/>
              <a:alpha val="71000"/>
            </a:schemeClr>
          </a:solidFill>
        </p:spPr>
        <p:txBody>
          <a:bodyPr/>
          <a:lstStyle/>
          <a:p>
            <a:pPr marL="0" lvl="0" indent="0">
              <a:buNone/>
            </a:pPr>
            <a:r>
              <a:rPr lang="cs-CZ" sz="2400" b="1" u="sng" dirty="0"/>
              <a:t> AKUTNÍ STAVY</a:t>
            </a:r>
          </a:p>
          <a:p>
            <a:endParaRPr lang="cs-CZ" dirty="0"/>
          </a:p>
          <a:p>
            <a:r>
              <a:rPr lang="cs-CZ" dirty="0"/>
              <a:t>- </a:t>
            </a:r>
            <a:r>
              <a:rPr lang="cs-CZ" b="1" dirty="0"/>
              <a:t>synkopa, náhlá smrt</a:t>
            </a:r>
          </a:p>
          <a:p>
            <a:pPr lvl="0"/>
            <a:r>
              <a:rPr lang="cs-CZ" b="1" dirty="0"/>
              <a:t>- astmatický záchvat</a:t>
            </a:r>
          </a:p>
          <a:p>
            <a:pPr lvl="0"/>
            <a:r>
              <a:rPr lang="cs-CZ" b="1" dirty="0"/>
              <a:t>- alergie, anafylaktický šok</a:t>
            </a:r>
          </a:p>
          <a:p>
            <a:pPr lvl="0"/>
            <a:r>
              <a:rPr lang="cs-CZ" dirty="0"/>
              <a:t>- </a:t>
            </a:r>
            <a:r>
              <a:rPr lang="cs-CZ" b="1" dirty="0"/>
              <a:t>aspirace, cizí těleso v DC</a:t>
            </a:r>
          </a:p>
          <a:p>
            <a:r>
              <a:rPr lang="cs-CZ" dirty="0"/>
              <a:t>- </a:t>
            </a:r>
            <a:r>
              <a:rPr lang="cs-CZ" b="1" dirty="0"/>
              <a:t>hyperventilační tetanie</a:t>
            </a:r>
          </a:p>
          <a:p>
            <a:pPr lvl="0"/>
            <a:r>
              <a:rPr lang="cs-CZ" b="1" dirty="0"/>
              <a:t>- epileptický záchvat</a:t>
            </a:r>
          </a:p>
          <a:p>
            <a:pPr lvl="0"/>
            <a:r>
              <a:rPr lang="cs-CZ" dirty="0"/>
              <a:t>- </a:t>
            </a:r>
            <a:r>
              <a:rPr lang="cs-CZ" b="1" dirty="0"/>
              <a:t>akutní hypertenzní stav</a:t>
            </a:r>
          </a:p>
          <a:p>
            <a:r>
              <a:rPr lang="cs-CZ" dirty="0"/>
              <a:t>- </a:t>
            </a:r>
            <a:r>
              <a:rPr lang="cs-CZ" b="1" dirty="0"/>
              <a:t>krvácení</a:t>
            </a:r>
          </a:p>
          <a:p>
            <a:r>
              <a:rPr lang="cs-CZ" dirty="0"/>
              <a:t>- </a:t>
            </a:r>
            <a:r>
              <a:rPr lang="cs-CZ" b="1" dirty="0"/>
              <a:t>KPR</a:t>
            </a:r>
          </a:p>
          <a:p>
            <a:pPr lvl="0"/>
            <a:endParaRPr lang="cs-CZ" dirty="0"/>
          </a:p>
          <a:p>
            <a:pPr marL="200025" lvl="1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680917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81738A-9234-814E-B787-8A8C80709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u="sng" dirty="0">
                <a:latin typeface="+mn-lt"/>
              </a:rPr>
              <a:t>ukončení KPR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A4C45A-D9A6-3942-98FA-B12299CFC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- vystřídá-li kvalifikovaná pomoc</a:t>
            </a:r>
          </a:p>
          <a:p>
            <a:r>
              <a:rPr lang="cs-CZ" sz="1800" dirty="0"/>
              <a:t>- při obnovení životních funkcí nemocného</a:t>
            </a:r>
          </a:p>
          <a:p>
            <a:r>
              <a:rPr lang="cs-CZ" sz="1800" dirty="0"/>
              <a:t>- je-li zachránce fyzicky totálně vyčerpaný</a:t>
            </a:r>
          </a:p>
          <a:p>
            <a:r>
              <a:rPr lang="cs-CZ" sz="1800" dirty="0"/>
              <a:t>- lékař – pokud KPR trvá neúspěšně déle, než 20 minut, asystolie</a:t>
            </a:r>
          </a:p>
          <a:p>
            <a:endParaRPr lang="cs-CZ" sz="1800" dirty="0"/>
          </a:p>
          <a:p>
            <a:r>
              <a:rPr lang="cs-CZ" sz="2800" b="1" u="sng" dirty="0"/>
              <a:t>nezahájení KPR</a:t>
            </a:r>
          </a:p>
          <a:p>
            <a:r>
              <a:rPr lang="cs-CZ" sz="1800" dirty="0"/>
              <a:t>- přítomnost jistých známek smrti</a:t>
            </a:r>
          </a:p>
          <a:p>
            <a:r>
              <a:rPr lang="cs-CZ" sz="1800" dirty="0"/>
              <a:t>- nebezpečí pro zachránce</a:t>
            </a:r>
          </a:p>
          <a:p>
            <a:r>
              <a:rPr lang="cs-CZ" sz="1800" dirty="0"/>
              <a:t>- hromadné neštěstí při nedostatečné kapacitě zachránců, minimální pravděpodobnost úspěchu</a:t>
            </a:r>
          </a:p>
          <a:p>
            <a:r>
              <a:rPr lang="cs-CZ" sz="1800" dirty="0"/>
              <a:t>- validní dříve vyslovené přání pacienta</a:t>
            </a:r>
          </a:p>
        </p:txBody>
      </p:sp>
    </p:spTree>
    <p:extLst>
      <p:ext uri="{BB962C8B-B14F-4D97-AF65-F5344CB8AC3E}">
        <p14:creationId xmlns:p14="http://schemas.microsoft.com/office/powerpoint/2010/main" val="319119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E49A10-7A7D-A34F-A34E-F1C596347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…pár slov o KPR na závěr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EACC11-285B-CA45-B21E-AF8FBAD73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sz="2000" dirty="0"/>
              <a:t>rychlé zahájení a kvalitní poskytnutí pomoci, neotálení!</a:t>
            </a:r>
          </a:p>
          <a:p>
            <a:pPr lvl="1"/>
            <a:r>
              <a:rPr lang="cs-CZ" sz="2000" dirty="0"/>
              <a:t>mozkové buňky umírají po 4-5 minutách bez dodávky kyslíku</a:t>
            </a:r>
          </a:p>
          <a:p>
            <a:pPr lvl="1"/>
            <a:r>
              <a:rPr lang="cs-CZ" sz="2000" dirty="0"/>
              <a:t>na laické KRP záleží další péče kvalifikovanými zdravotníky</a:t>
            </a:r>
          </a:p>
          <a:p>
            <a:pPr lvl="1"/>
            <a:r>
              <a:rPr lang="cs-CZ" sz="2000" dirty="0"/>
              <a:t>poskytnutí neodkladné resuscitace patří do občanských povinností a její neposkytnutí se trestá! vyšší sazby jsou pro zdravotnické pracovníky! </a:t>
            </a:r>
          </a:p>
          <a:p>
            <a:pPr lvl="1"/>
            <a:endParaRPr lang="cs-CZ" sz="2000" dirty="0"/>
          </a:p>
          <a:p>
            <a:pPr lvl="1"/>
            <a:endParaRPr lang="cs-CZ" sz="2000" dirty="0"/>
          </a:p>
          <a:p>
            <a:pPr lvl="1"/>
            <a:endParaRPr lang="cs-CZ" sz="2000" dirty="0"/>
          </a:p>
          <a:p>
            <a:pPr lvl="1"/>
            <a:r>
              <a:rPr lang="cs-CZ" sz="2000" dirty="0"/>
              <a:t>na následujících snímcích je schéma KPR s použitím automatického defibrilátoru (AED)…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3841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80F63C-AD32-5149-91AD-1358D9206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287338"/>
            <a:ext cx="2669555" cy="1449387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528CA9-9782-DD4B-94D5-2E93DF64E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5" y="1846263"/>
            <a:ext cx="2669555" cy="4022725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F72CB98-7809-3048-9A20-7456C36482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1" r="22280" b="5900"/>
          <a:stretch/>
        </p:blipFill>
        <p:spPr bwMode="auto">
          <a:xfrm>
            <a:off x="-36512" y="-27114"/>
            <a:ext cx="4354674" cy="688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ECABEC02-C7E4-4745-8819-F705590A2F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b="3559"/>
          <a:stretch/>
        </p:blipFill>
        <p:spPr bwMode="auto">
          <a:xfrm>
            <a:off x="4318162" y="-16565"/>
            <a:ext cx="4821714" cy="687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784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FA953E-5BD0-DA48-BACF-AE117E54D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04D1AD6-97D5-1C43-AF8D-8AF70A784C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7" t="3456" r="8000" b="55336"/>
          <a:stretch/>
        </p:blipFill>
        <p:spPr bwMode="auto">
          <a:xfrm>
            <a:off x="0" y="-99392"/>
            <a:ext cx="9144000" cy="639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2347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FA953E-5BD0-DA48-BACF-AE117E54D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04D1AD6-97D5-1C43-AF8D-8AF70A784C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2" t="31192" r="8721" b="34442"/>
          <a:stretch/>
        </p:blipFill>
        <p:spPr bwMode="auto">
          <a:xfrm>
            <a:off x="49204" y="476672"/>
            <a:ext cx="9094796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4200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2D15188F-03AA-EA45-8EC3-A32252438E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7" t="65532" r="8477"/>
          <a:stretch/>
        </p:blipFill>
        <p:spPr bwMode="auto">
          <a:xfrm>
            <a:off x="149116" y="260648"/>
            <a:ext cx="8999684" cy="541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7BB1BDF-8444-4E4C-BAA8-A83DFB9AE9E1}"/>
              </a:ext>
            </a:extLst>
          </p:cNvPr>
          <p:cNvSpPr txBox="1"/>
          <p:nvPr/>
        </p:nvSpPr>
        <p:spPr>
          <a:xfrm>
            <a:off x="251520" y="5877272"/>
            <a:ext cx="83984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hlinkClick r:id="rId3"/>
              </a:rPr>
              <a:t>https://www.resuscitace.cz/doporucene-postupy/zakladni-resuscitace-s-pouzitim-aed</a:t>
            </a:r>
            <a:r>
              <a:rPr lang="cs-CZ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7651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B76D919A-FC3E-4B4E-BAF0-ED6CFB8DC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BE1245F-6ADF-D747-ACD2-26D82525802A}"/>
              </a:ext>
            </a:extLst>
          </p:cNvPr>
          <p:cNvSpPr txBox="1"/>
          <p:nvPr/>
        </p:nvSpPr>
        <p:spPr>
          <a:xfrm>
            <a:off x="798897" y="5342344"/>
            <a:ext cx="7543800" cy="8229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3100" b="1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DĚKUJI VÁM ZA POZORNOST!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F66ACBD-1C82-4782-AA7C-05504DD7D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4906176"/>
            <a:ext cx="914171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Zástupný obsah 4" descr="Stopky">
            <a:extLst>
              <a:ext uri="{FF2B5EF4-FFF2-40B4-BE49-F238E27FC236}">
                <a16:creationId xmlns:a16="http://schemas.microsoft.com/office/drawing/2014/main" id="{FB2AAF33-CCF3-C34D-B6E0-5E6F661A1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57" y="0"/>
            <a:ext cx="9141443" cy="5369706"/>
          </a:xfrm>
        </p:spPr>
      </p:pic>
    </p:spTree>
    <p:extLst>
      <p:ext uri="{BB962C8B-B14F-4D97-AF65-F5344CB8AC3E}">
        <p14:creationId xmlns:p14="http://schemas.microsoft.com/office/powerpoint/2010/main" val="22584915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DAE061-AD1A-534C-9C23-D01FCEA07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PREZENTACE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781D40-41D0-CF4B-8B65-52B64CEA1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Vnitřní lékařství v kostce, Souček, Svačina a kol., GRADA </a:t>
            </a:r>
            <a:r>
              <a:rPr lang="cs-CZ" dirty="0" err="1"/>
              <a:t>Publishing</a:t>
            </a:r>
            <a:r>
              <a:rPr lang="cs-CZ" dirty="0"/>
              <a:t> a.s. 2019, ISBN 978-80-271-1096-4</a:t>
            </a:r>
          </a:p>
          <a:p>
            <a:r>
              <a:rPr lang="cs-CZ" dirty="0"/>
              <a:t>zdroje na internetu viz </a:t>
            </a:r>
            <a:r>
              <a:rPr lang="cs-CZ"/>
              <a:t>slide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821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606773-F118-244B-B583-D7770A842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SYNKOPA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0C3814-5213-FF47-8546-9865721B1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= krátkodobé bezvědomí způsobené mozkovou </a:t>
            </a:r>
            <a:r>
              <a:rPr lang="cs-CZ" b="1" dirty="0" err="1"/>
              <a:t>hypoperfuzí</a:t>
            </a:r>
            <a:r>
              <a:rPr lang="cs-CZ" b="1" dirty="0"/>
              <a:t> s rychlým nástupem příznaků, se ztrátou posturálního tonu a se spontánní úpravou</a:t>
            </a:r>
          </a:p>
          <a:p>
            <a:r>
              <a:rPr lang="cs-CZ" dirty="0"/>
              <a:t>- složitá a rozsáhlá diferenciální diagnostika synkop..</a:t>
            </a:r>
          </a:p>
          <a:p>
            <a:r>
              <a:rPr lang="cs-CZ" dirty="0"/>
              <a:t>- léčebná opatření laická:</a:t>
            </a:r>
          </a:p>
          <a:p>
            <a:pPr lvl="1"/>
            <a:r>
              <a:rPr lang="cs-CZ" dirty="0"/>
              <a:t>poloha na zádech (</a:t>
            </a:r>
            <a:r>
              <a:rPr lang="cs-CZ" dirty="0" err="1"/>
              <a:t>Trendelenburgova</a:t>
            </a:r>
            <a:r>
              <a:rPr lang="cs-CZ" dirty="0"/>
              <a:t> poloha)</a:t>
            </a:r>
          </a:p>
          <a:p>
            <a:pPr lvl="1"/>
            <a:r>
              <a:rPr lang="cs-CZ" dirty="0"/>
              <a:t>průchodnost dýchacích cest (trojitý manévr)</a:t>
            </a:r>
          </a:p>
          <a:p>
            <a:pPr lvl="1"/>
            <a:r>
              <a:rPr lang="cs-CZ" dirty="0"/>
              <a:t>podání kyslíku//otevřít okno, vyvětrat, uvolnit těsný límeček kolem krku…</a:t>
            </a:r>
          </a:p>
          <a:p>
            <a:pPr lvl="1"/>
            <a:r>
              <a:rPr lang="cs-CZ" dirty="0"/>
              <a:t>základní ošetření traumatických následků (co bylo dřív? pád na zem a pak poranění hlavy anebo nejdříve poranění hlavy a pak pád na zem..)</a:t>
            </a:r>
          </a:p>
          <a:p>
            <a:pPr lvl="1"/>
            <a:endParaRPr lang="cs-CZ" dirty="0"/>
          </a:p>
          <a:p>
            <a:pPr marL="200025" lvl="1" indent="0">
              <a:buNone/>
            </a:pPr>
            <a:r>
              <a:rPr lang="cs-CZ" dirty="0">
                <a:sym typeface="Wingdings" pitchFamily="2" charset="2"/>
              </a:rPr>
              <a:t> léčba synkopy dle etiologie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4787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7216A2-8336-3A46-B0EB-EA93E3F4B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SYNKOPA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9DFB98-5CB5-A540-AB9A-EDA57AFDF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4" y="1846263"/>
            <a:ext cx="7782123" cy="4022725"/>
          </a:xfrm>
        </p:spPr>
        <p:txBody>
          <a:bodyPr/>
          <a:lstStyle/>
          <a:p>
            <a:r>
              <a:rPr lang="cs-CZ" b="1" dirty="0"/>
              <a:t>oběhová</a:t>
            </a:r>
          </a:p>
          <a:p>
            <a:pPr lvl="1"/>
            <a:r>
              <a:rPr lang="cs-CZ" u="sng" dirty="0"/>
              <a:t>srdeční: </a:t>
            </a:r>
            <a:r>
              <a:rPr lang="cs-CZ" sz="1600" dirty="0"/>
              <a:t>arytmie – </a:t>
            </a:r>
            <a:r>
              <a:rPr lang="cs-CZ" sz="1600" dirty="0" err="1"/>
              <a:t>bradyarytmie</a:t>
            </a:r>
            <a:r>
              <a:rPr lang="cs-CZ" sz="1600" dirty="0"/>
              <a:t>, </a:t>
            </a:r>
            <a:r>
              <a:rPr lang="cs-CZ" sz="1600" dirty="0" err="1"/>
              <a:t>tachyarytmie</a:t>
            </a:r>
            <a:r>
              <a:rPr lang="cs-CZ" sz="1600" dirty="0"/>
              <a:t>, obstrukce – aortální stenóza…</a:t>
            </a:r>
          </a:p>
          <a:p>
            <a:pPr lvl="1"/>
            <a:r>
              <a:rPr lang="cs-CZ" u="sng" dirty="0"/>
              <a:t>periferní</a:t>
            </a:r>
          </a:p>
          <a:p>
            <a:pPr lvl="2"/>
            <a:r>
              <a:rPr lang="cs-CZ" b="1" dirty="0"/>
              <a:t>ortostatická</a:t>
            </a:r>
            <a:r>
              <a:rPr lang="cs-CZ" dirty="0"/>
              <a:t> – dlouhé stání, v teple, dehydratace…</a:t>
            </a:r>
          </a:p>
          <a:p>
            <a:pPr lvl="2"/>
            <a:r>
              <a:rPr lang="cs-CZ" b="1" dirty="0" err="1"/>
              <a:t>vazovagální</a:t>
            </a:r>
            <a:r>
              <a:rPr lang="cs-CZ" dirty="0"/>
              <a:t> – prostá mdloba, podráždění </a:t>
            </a:r>
            <a:r>
              <a:rPr lang="cs-CZ" dirty="0" err="1"/>
              <a:t>n.vagus</a:t>
            </a:r>
            <a:r>
              <a:rPr lang="cs-CZ" dirty="0"/>
              <a:t> – slabost, závrať, zívání, opocení, tma před očima</a:t>
            </a:r>
          </a:p>
          <a:p>
            <a:pPr lvl="2"/>
            <a:r>
              <a:rPr lang="cs-CZ" b="1" dirty="0"/>
              <a:t>syndrom karotického sinu – </a:t>
            </a:r>
            <a:r>
              <a:rPr lang="cs-CZ" dirty="0"/>
              <a:t>při zvýšené citlivosti karotického sinu – např. těsná kravata</a:t>
            </a:r>
            <a:endParaRPr lang="cs-CZ" b="1" dirty="0"/>
          </a:p>
          <a:p>
            <a:r>
              <a:rPr lang="cs-CZ" b="1" dirty="0"/>
              <a:t>krvácení</a:t>
            </a:r>
            <a:r>
              <a:rPr lang="cs-CZ" dirty="0"/>
              <a:t> – GIT, gynekologické, </a:t>
            </a:r>
            <a:r>
              <a:rPr lang="cs-CZ" dirty="0" err="1"/>
              <a:t>potraumatické</a:t>
            </a:r>
            <a:r>
              <a:rPr lang="cs-CZ" dirty="0"/>
              <a:t>, při nádoru…</a:t>
            </a:r>
          </a:p>
          <a:p>
            <a:r>
              <a:rPr lang="cs-CZ" b="1" dirty="0"/>
              <a:t>traumatická</a:t>
            </a:r>
            <a:r>
              <a:rPr lang="cs-CZ" dirty="0"/>
              <a:t> – otřes mozku s amnézií, epidurální hematomy</a:t>
            </a:r>
          </a:p>
          <a:p>
            <a:r>
              <a:rPr lang="cs-CZ" b="1" dirty="0"/>
              <a:t>neurologická – </a:t>
            </a:r>
            <a:r>
              <a:rPr lang="cs-CZ" dirty="0"/>
              <a:t>epilepsie, TIA, CMP</a:t>
            </a:r>
            <a:endParaRPr lang="cs-CZ" b="1" dirty="0"/>
          </a:p>
          <a:p>
            <a:r>
              <a:rPr lang="cs-CZ" b="1" dirty="0"/>
              <a:t>psychogenní – </a:t>
            </a:r>
            <a:r>
              <a:rPr lang="cs-CZ" dirty="0"/>
              <a:t>hysterický záchvat, hyperventilace</a:t>
            </a:r>
            <a:endParaRPr lang="cs-CZ" b="1" dirty="0"/>
          </a:p>
          <a:p>
            <a:r>
              <a:rPr lang="cs-CZ" b="1" dirty="0"/>
              <a:t>metabolická – </a:t>
            </a:r>
            <a:r>
              <a:rPr lang="cs-CZ" dirty="0"/>
              <a:t>hypoglykemie, hypoxie, intoxikace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577341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606773-F118-244B-B583-D7770A842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NÁHLÁ SMRT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0C3814-5213-FF47-8546-9865721B1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5" y="1846263"/>
            <a:ext cx="7543800" cy="4319041"/>
          </a:xfrm>
        </p:spPr>
        <p:txBody>
          <a:bodyPr/>
          <a:lstStyle/>
          <a:p>
            <a:r>
              <a:rPr lang="cs-CZ" sz="1800" dirty="0"/>
              <a:t>= úmrtí, kterému předchází ztráta vědomí a to do jedné hodiny od rozvoje symptomů u osob s dříve známým onemocněním srdce nebo i bez něj</a:t>
            </a:r>
          </a:p>
          <a:p>
            <a:r>
              <a:rPr lang="cs-CZ" sz="1800" dirty="0"/>
              <a:t>„neočekávaný způsob úmrtí v neočekávané chvíli“</a:t>
            </a:r>
          </a:p>
          <a:p>
            <a:r>
              <a:rPr lang="cs-CZ" sz="1800" dirty="0"/>
              <a:t>- </a:t>
            </a:r>
            <a:r>
              <a:rPr lang="cs-CZ" sz="1800" u="sng" dirty="0"/>
              <a:t>nejčastěji etiologie:</a:t>
            </a:r>
          </a:p>
          <a:p>
            <a:pPr lvl="1"/>
            <a:r>
              <a:rPr lang="cs-CZ" sz="1600" b="1" dirty="0"/>
              <a:t>srdeční</a:t>
            </a:r>
            <a:r>
              <a:rPr lang="cs-CZ" sz="1600" dirty="0"/>
              <a:t>: ICHS + IM s maligní arytmií, srdeční vady (</a:t>
            </a:r>
            <a:r>
              <a:rPr lang="cs-CZ" sz="1600" dirty="0" err="1"/>
              <a:t>Ao.stenóza</a:t>
            </a:r>
            <a:r>
              <a:rPr lang="cs-CZ" sz="1600" dirty="0"/>
              <a:t>)</a:t>
            </a:r>
          </a:p>
          <a:p>
            <a:pPr lvl="1"/>
            <a:r>
              <a:rPr lang="cs-CZ" sz="1600" b="1" dirty="0"/>
              <a:t>cévní: </a:t>
            </a:r>
            <a:r>
              <a:rPr lang="cs-CZ" sz="1600" dirty="0"/>
              <a:t>masivní plicní embolie, cévní mozková příhoda, aneurysma aorty</a:t>
            </a:r>
            <a:endParaRPr lang="cs-CZ" sz="1600" b="1" dirty="0"/>
          </a:p>
          <a:p>
            <a:pPr lvl="1"/>
            <a:r>
              <a:rPr lang="cs-CZ" sz="1600" b="1" dirty="0"/>
              <a:t>ostatní: </a:t>
            </a:r>
            <a:r>
              <a:rPr lang="cs-CZ" sz="1600" dirty="0"/>
              <a:t>hypovolemie – krvácení vnitřní/zevní, anafylaktický šok, intoxikace, elektrolytová </a:t>
            </a:r>
            <a:r>
              <a:rPr lang="cs-CZ" sz="1600" dirty="0" err="1"/>
              <a:t>dysbalance</a:t>
            </a:r>
            <a:endParaRPr lang="cs-CZ" sz="1600" dirty="0"/>
          </a:p>
          <a:p>
            <a:r>
              <a:rPr lang="cs-CZ" sz="1800" b="1" dirty="0"/>
              <a:t>- </a:t>
            </a:r>
            <a:r>
              <a:rPr lang="cs-CZ" sz="1800" u="sng" dirty="0"/>
              <a:t>klinicky</a:t>
            </a:r>
            <a:r>
              <a:rPr lang="cs-CZ" sz="1800" dirty="0"/>
              <a:t>: ztráta vědomí, nehmatný tep na velkých tepnách, neměřitelný tlak krve, dilatace zornic (pozdě)</a:t>
            </a:r>
          </a:p>
          <a:p>
            <a:r>
              <a:rPr lang="cs-CZ" sz="1800" dirty="0"/>
              <a:t>- </a:t>
            </a:r>
            <a:r>
              <a:rPr lang="cs-CZ" sz="1800" u="sng" dirty="0"/>
              <a:t>terapie</a:t>
            </a:r>
            <a:r>
              <a:rPr lang="cs-CZ" sz="1800" dirty="0"/>
              <a:t>: účinná KPR s časnou defibrilací (ideálně do 3 minut!!!) + </a:t>
            </a:r>
            <a:r>
              <a:rPr lang="cs-CZ" sz="1800" u="sng" dirty="0"/>
              <a:t>prevence</a:t>
            </a:r>
          </a:p>
          <a:p>
            <a:pPr marL="0" indent="0">
              <a:buNone/>
            </a:pPr>
            <a:r>
              <a:rPr lang="cs-CZ" sz="1800" dirty="0"/>
              <a:t>- trvá-li anoxie mozku déle, než 5-6 minut </a:t>
            </a:r>
            <a:r>
              <a:rPr lang="cs-CZ" sz="1800" dirty="0">
                <a:sym typeface="Wingdings" pitchFamily="2" charset="2"/>
              </a:rPr>
              <a:t> ireverzibilní poškození</a:t>
            </a:r>
            <a:r>
              <a:rPr lang="cs-CZ" sz="1800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7984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606773-F118-244B-B583-D7770A842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ALERGIE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0C3814-5213-FF47-8546-9865721B1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4" y="1846263"/>
            <a:ext cx="7998148" cy="4022725"/>
          </a:xfrm>
        </p:spPr>
        <p:txBody>
          <a:bodyPr/>
          <a:lstStyle/>
          <a:p>
            <a:r>
              <a:rPr lang="cs-CZ" sz="1800" dirty="0"/>
              <a:t>- patologická (nepřiměřená) reakce imunitního systému na zevní noxy = </a:t>
            </a:r>
            <a:r>
              <a:rPr lang="cs-CZ" sz="1800" b="1" dirty="0"/>
              <a:t>alergeny </a:t>
            </a:r>
            <a:r>
              <a:rPr lang="cs-CZ" sz="1800" dirty="0"/>
              <a:t>jsou běžnou součástí našeho okolí (pyly, plísně, zvířata, potraviny, hmyzí bodnutí aj.) - většinou látky bílkovinné povahy</a:t>
            </a:r>
          </a:p>
          <a:p>
            <a:pPr lvl="1"/>
            <a:r>
              <a:rPr lang="cs-CZ" sz="1600" b="1" dirty="0"/>
              <a:t>refrakterní období </a:t>
            </a:r>
            <a:r>
              <a:rPr lang="cs-CZ" sz="1600" dirty="0"/>
              <a:t>= doba před vyvinutím alergické reakce </a:t>
            </a:r>
          </a:p>
          <a:p>
            <a:pPr lvl="1"/>
            <a:r>
              <a:rPr lang="cs-CZ" sz="1600" b="1" dirty="0"/>
              <a:t>reakční doba </a:t>
            </a:r>
            <a:r>
              <a:rPr lang="cs-CZ" sz="1600" dirty="0"/>
              <a:t>je doba, za jakou se vyvine reakce po styku s alergenem</a:t>
            </a:r>
          </a:p>
          <a:p>
            <a:pPr lvl="1"/>
            <a:r>
              <a:rPr lang="cs-CZ" sz="1600" b="1" dirty="0"/>
              <a:t>šoková tkáň </a:t>
            </a:r>
            <a:r>
              <a:rPr lang="cs-CZ" sz="1600" dirty="0"/>
              <a:t>je místo průběhu alergická reakce</a:t>
            </a:r>
          </a:p>
          <a:p>
            <a:pPr lvl="1"/>
            <a:endParaRPr lang="cs-CZ" dirty="0"/>
          </a:p>
          <a:p>
            <a:pPr lvl="1">
              <a:buFontTx/>
              <a:buChar char="-"/>
            </a:pPr>
            <a:r>
              <a:rPr lang="cs-CZ" dirty="0"/>
              <a:t>4 typy imunopatologické reakce</a:t>
            </a:r>
          </a:p>
          <a:p>
            <a:pPr lvl="2">
              <a:buFontTx/>
              <a:buChar char="-"/>
            </a:pPr>
            <a:r>
              <a:rPr lang="cs-CZ" dirty="0"/>
              <a:t>I. -  anafylaktická či astmatická reakce humorální na </a:t>
            </a:r>
            <a:r>
              <a:rPr lang="cs-CZ" dirty="0" err="1"/>
              <a:t>exoantigeny</a:t>
            </a:r>
            <a:r>
              <a:rPr lang="cs-CZ" dirty="0"/>
              <a:t>, protilátky </a:t>
            </a:r>
            <a:r>
              <a:rPr lang="cs-CZ" dirty="0" err="1"/>
              <a:t>IgE</a:t>
            </a:r>
            <a:r>
              <a:rPr lang="cs-CZ" dirty="0"/>
              <a:t> – uvolnění histaminu</a:t>
            </a:r>
          </a:p>
          <a:p>
            <a:pPr lvl="2">
              <a:buFontTx/>
              <a:buChar char="-"/>
            </a:pPr>
            <a:r>
              <a:rPr lang="cs-CZ" dirty="0"/>
              <a:t>II. – cytotoxický typ – </a:t>
            </a:r>
            <a:r>
              <a:rPr lang="cs-CZ" dirty="0" err="1"/>
              <a:t>IgG</a:t>
            </a:r>
            <a:r>
              <a:rPr lang="cs-CZ" dirty="0"/>
              <a:t> a </a:t>
            </a:r>
            <a:r>
              <a:rPr lang="cs-CZ" dirty="0" err="1"/>
              <a:t>IgM</a:t>
            </a:r>
            <a:r>
              <a:rPr lang="cs-CZ" dirty="0"/>
              <a:t> protilátky a cytotoxické leukocyty, antigeny na buněčných površích – aktivace komplementu </a:t>
            </a:r>
            <a:r>
              <a:rPr lang="cs-CZ" dirty="0">
                <a:sym typeface="Wingdings" pitchFamily="2" charset="2"/>
              </a:rPr>
              <a:t> </a:t>
            </a:r>
            <a:r>
              <a:rPr lang="cs-CZ" dirty="0" err="1">
                <a:sym typeface="Wingdings" pitchFamily="2" charset="2"/>
              </a:rPr>
              <a:t>potransfuzní</a:t>
            </a:r>
            <a:r>
              <a:rPr lang="cs-CZ" dirty="0">
                <a:sym typeface="Wingdings" pitchFamily="2" charset="2"/>
              </a:rPr>
              <a:t> reakce, hemolytická nemoc novorozenců (</a:t>
            </a:r>
            <a:r>
              <a:rPr lang="cs-CZ" dirty="0" err="1">
                <a:sym typeface="Wingdings" pitchFamily="2" charset="2"/>
              </a:rPr>
              <a:t>Rh</a:t>
            </a:r>
            <a:r>
              <a:rPr lang="cs-CZ" dirty="0">
                <a:sym typeface="Wingdings" pitchFamily="2" charset="2"/>
              </a:rPr>
              <a:t> inkompatibilita)</a:t>
            </a:r>
            <a:endParaRPr lang="cs-CZ" dirty="0"/>
          </a:p>
          <a:p>
            <a:pPr lvl="2">
              <a:buFontTx/>
              <a:buChar char="-"/>
            </a:pPr>
            <a:r>
              <a:rPr lang="cs-CZ" dirty="0"/>
              <a:t>III. – tvorba </a:t>
            </a:r>
            <a:r>
              <a:rPr lang="cs-CZ" dirty="0" err="1"/>
              <a:t>imunokomplexů</a:t>
            </a:r>
            <a:r>
              <a:rPr lang="cs-CZ" dirty="0"/>
              <a:t> </a:t>
            </a:r>
            <a:r>
              <a:rPr lang="cs-CZ" dirty="0">
                <a:sym typeface="Wingdings" pitchFamily="2" charset="2"/>
              </a:rPr>
              <a:t> ukládání do tkání např. Farmářská plíce, SLE, revmatoidní artritida…</a:t>
            </a:r>
            <a:endParaRPr lang="cs-CZ" dirty="0"/>
          </a:p>
          <a:p>
            <a:pPr lvl="2">
              <a:buFontTx/>
              <a:buChar char="-"/>
            </a:pPr>
            <a:r>
              <a:rPr lang="cs-CZ" dirty="0"/>
              <a:t>IV. – pozdní typ, buněčný – 12-48h po styku s alergenem, T-lymfocyty, např. tuberkulinová reakce při testu TBC, poškození tkání během TBC či lepry, intracelulární parazitózy, reakce na cizí těleso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AF9E3341-0624-D346-A3CB-E17B59DCEAC5}"/>
              </a:ext>
            </a:extLst>
          </p:cNvPr>
          <p:cNvSpPr/>
          <p:nvPr/>
        </p:nvSpPr>
        <p:spPr>
          <a:xfrm>
            <a:off x="179512" y="6432162"/>
            <a:ext cx="29065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https://</a:t>
            </a:r>
            <a:r>
              <a:rPr lang="cs-CZ" sz="1200" dirty="0" err="1"/>
              <a:t>www.wikiskripta.eu</a:t>
            </a:r>
            <a:r>
              <a:rPr lang="cs-CZ" sz="1200" dirty="0"/>
              <a:t>/</a:t>
            </a:r>
            <a:r>
              <a:rPr lang="cs-CZ" sz="1200" dirty="0" err="1"/>
              <a:t>w</a:t>
            </a:r>
            <a:r>
              <a:rPr lang="cs-CZ" sz="1200" dirty="0"/>
              <a:t>/Alergie</a:t>
            </a:r>
          </a:p>
        </p:txBody>
      </p:sp>
    </p:spTree>
    <p:extLst>
      <p:ext uri="{BB962C8B-B14F-4D97-AF65-F5344CB8AC3E}">
        <p14:creationId xmlns:p14="http://schemas.microsoft.com/office/powerpoint/2010/main" val="3769685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606773-F118-244B-B583-D7770A842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ANAFYLAKTICKÝ ŠOK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0C3814-5213-FF47-8546-9865721B1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4" y="1846263"/>
            <a:ext cx="7926140" cy="3448995"/>
          </a:xfrm>
        </p:spPr>
        <p:txBody>
          <a:bodyPr/>
          <a:lstStyle/>
          <a:p>
            <a:r>
              <a:rPr lang="cs-CZ" sz="1800" dirty="0"/>
              <a:t>- akutní, život ohrožující alergická reakce způsobená rychlým uvolněním histaminu z žírných buněk a </a:t>
            </a:r>
            <a:r>
              <a:rPr lang="cs-CZ" sz="1800" dirty="0" err="1"/>
              <a:t>bazofilů</a:t>
            </a:r>
            <a:r>
              <a:rPr lang="cs-CZ" sz="1800" dirty="0"/>
              <a:t> po kontaktu s vyvolávajícím antigenem (medikament, hmyz, potravina…) </a:t>
            </a:r>
            <a:r>
              <a:rPr lang="cs-CZ" sz="1800" dirty="0">
                <a:sym typeface="Wingdings" pitchFamily="2" charset="2"/>
              </a:rPr>
              <a:t> </a:t>
            </a:r>
            <a:r>
              <a:rPr lang="cs-CZ" sz="1800" dirty="0" err="1">
                <a:sym typeface="Wingdings" pitchFamily="2" charset="2"/>
              </a:rPr>
              <a:t>I.typ</a:t>
            </a:r>
            <a:r>
              <a:rPr lang="cs-CZ" sz="1800" dirty="0">
                <a:sym typeface="Wingdings" pitchFamily="2" charset="2"/>
              </a:rPr>
              <a:t> imunopatologické alergické reakce</a:t>
            </a:r>
          </a:p>
          <a:p>
            <a:r>
              <a:rPr lang="cs-CZ" sz="1800" dirty="0">
                <a:sym typeface="Wingdings" pitchFamily="2" charset="2"/>
              </a:rPr>
              <a:t>- </a:t>
            </a:r>
            <a:r>
              <a:rPr lang="cs-CZ" sz="1800" b="1" dirty="0">
                <a:sym typeface="Wingdings" pitchFamily="2" charset="2"/>
              </a:rPr>
              <a:t>klinicky</a:t>
            </a:r>
            <a:r>
              <a:rPr lang="cs-CZ" sz="1800" dirty="0">
                <a:sym typeface="Wingdings" pitchFamily="2" charset="2"/>
              </a:rPr>
              <a:t>: histamin působí </a:t>
            </a:r>
            <a:r>
              <a:rPr lang="cs-CZ" sz="1800" b="1" dirty="0">
                <a:sym typeface="Wingdings" pitchFamily="2" charset="2"/>
              </a:rPr>
              <a:t>celkovou vazodilataci, zvýšenou cévní propustnost </a:t>
            </a:r>
            <a:r>
              <a:rPr lang="cs-CZ" sz="1800" dirty="0">
                <a:sym typeface="Wingdings" pitchFamily="2" charset="2"/>
              </a:rPr>
              <a:t> hypovolemie, otoky tkání, hlavně </a:t>
            </a:r>
            <a:r>
              <a:rPr lang="cs-CZ" sz="1800" u="sng" dirty="0">
                <a:sym typeface="Wingdings" pitchFamily="2" charset="2"/>
              </a:rPr>
              <a:t>respirační a kardiovaskulární příznaky </a:t>
            </a:r>
            <a:r>
              <a:rPr lang="cs-CZ" sz="1800" dirty="0">
                <a:sym typeface="Wingdings" pitchFamily="2" charset="2"/>
              </a:rPr>
              <a:t> pocit tepla, svědění, mravenčení dlaní, rtů, erytém, edém, stažení hrdla, pocit dušení, bronchospasmus, palpitace, bolesti na hrudi, tachykardie, hypotenze…až šok</a:t>
            </a:r>
          </a:p>
          <a:p>
            <a:r>
              <a:rPr lang="cs-CZ" sz="1800" dirty="0">
                <a:sym typeface="Wingdings" pitchFamily="2" charset="2"/>
              </a:rPr>
              <a:t>- </a:t>
            </a:r>
            <a:r>
              <a:rPr lang="cs-CZ" sz="1800" b="1" dirty="0">
                <a:sym typeface="Wingdings" pitchFamily="2" charset="2"/>
              </a:rPr>
              <a:t>terapie</a:t>
            </a:r>
            <a:r>
              <a:rPr lang="cs-CZ" sz="1800" dirty="0">
                <a:sym typeface="Wingdings" pitchFamily="2" charset="2"/>
              </a:rPr>
              <a:t>: </a:t>
            </a:r>
            <a:r>
              <a:rPr lang="cs-CZ" sz="1800" dirty="0" err="1">
                <a:sym typeface="Wingdings" pitchFamily="2" charset="2"/>
              </a:rPr>
              <a:t>předlékařská</a:t>
            </a:r>
            <a:r>
              <a:rPr lang="cs-CZ" sz="1800" dirty="0">
                <a:sym typeface="Wingdings" pitchFamily="2" charset="2"/>
              </a:rPr>
              <a:t> 1.pomoc – balíček první pomoci u alergika (adrenalin, kortikoid, antihistaminikum), uvolnění dýchacích cest (záklon hlavy), KPR dle potřeby</a:t>
            </a:r>
          </a:p>
          <a:p>
            <a:pPr lvl="1"/>
            <a:r>
              <a:rPr lang="cs-CZ" sz="1600" b="1" u="sng" dirty="0">
                <a:sym typeface="Wingdings" pitchFamily="2" charset="2"/>
              </a:rPr>
              <a:t>ADRENALIN</a:t>
            </a:r>
            <a:r>
              <a:rPr lang="cs-CZ" sz="1600" dirty="0">
                <a:sym typeface="Wingdings" pitchFamily="2" charset="2"/>
              </a:rPr>
              <a:t> = lék 1.volby, </a:t>
            </a:r>
            <a:r>
              <a:rPr lang="cs-CZ" sz="1600" dirty="0" err="1">
                <a:sym typeface="Wingdings" pitchFamily="2" charset="2"/>
              </a:rPr>
              <a:t>i.m</a:t>
            </a:r>
            <a:r>
              <a:rPr lang="cs-CZ" sz="1600" dirty="0">
                <a:sym typeface="Wingdings" pitchFamily="2" charset="2"/>
              </a:rPr>
              <a:t>. </a:t>
            </a:r>
            <a:r>
              <a:rPr lang="cs-CZ" sz="1600" dirty="0" err="1">
                <a:sym typeface="Wingdings" pitchFamily="2" charset="2"/>
              </a:rPr>
              <a:t>EpiPen</a:t>
            </a:r>
            <a:r>
              <a:rPr lang="cs-CZ" sz="1600" dirty="0">
                <a:sym typeface="Wingdings" pitchFamily="2" charset="2"/>
              </a:rPr>
              <a:t> dávkovač 300 </a:t>
            </a:r>
            <a:r>
              <a:rPr lang="cs-CZ" sz="1600" dirty="0" err="1">
                <a:sym typeface="Wingdings" pitchFamily="2" charset="2"/>
              </a:rPr>
              <a:t>ug</a:t>
            </a:r>
            <a:r>
              <a:rPr lang="cs-CZ" sz="1600" dirty="0">
                <a:sym typeface="Wingdings" pitchFamily="2" charset="2"/>
              </a:rPr>
              <a:t> – výbava alergika</a:t>
            </a:r>
          </a:p>
          <a:p>
            <a:pPr lvl="1"/>
            <a:r>
              <a:rPr lang="cs-CZ" sz="1600" dirty="0">
                <a:sym typeface="Wingdings" pitchFamily="2" charset="2"/>
              </a:rPr>
              <a:t>další: </a:t>
            </a:r>
            <a:r>
              <a:rPr lang="cs-CZ" sz="1600" b="1" u="sng" dirty="0">
                <a:sym typeface="Wingdings" pitchFamily="2" charset="2"/>
              </a:rPr>
              <a:t>antihistaminika</a:t>
            </a:r>
            <a:r>
              <a:rPr lang="cs-CZ" sz="1600" dirty="0">
                <a:sym typeface="Wingdings" pitchFamily="2" charset="2"/>
              </a:rPr>
              <a:t> (</a:t>
            </a:r>
            <a:r>
              <a:rPr lang="cs-CZ" sz="1600" dirty="0" err="1">
                <a:sym typeface="Wingdings" pitchFamily="2" charset="2"/>
              </a:rPr>
              <a:t>Dithiaden</a:t>
            </a:r>
            <a:r>
              <a:rPr lang="cs-CZ" sz="1600" dirty="0">
                <a:sym typeface="Wingdings" pitchFamily="2" charset="2"/>
              </a:rPr>
              <a:t>), </a:t>
            </a:r>
            <a:r>
              <a:rPr lang="cs-CZ" sz="1600" b="1" u="sng" dirty="0">
                <a:sym typeface="Wingdings" pitchFamily="2" charset="2"/>
              </a:rPr>
              <a:t>kortikoidy</a:t>
            </a:r>
            <a:r>
              <a:rPr lang="cs-CZ" sz="1600" dirty="0">
                <a:sym typeface="Wingdings" pitchFamily="2" charset="2"/>
              </a:rPr>
              <a:t> (</a:t>
            </a:r>
            <a:r>
              <a:rPr lang="cs-CZ" sz="1600" dirty="0" err="1">
                <a:sym typeface="Wingdings" pitchFamily="2" charset="2"/>
              </a:rPr>
              <a:t>SoluMEdrol</a:t>
            </a:r>
            <a:r>
              <a:rPr lang="cs-CZ" sz="1600" dirty="0">
                <a:sym typeface="Wingdings" pitchFamily="2" charset="2"/>
              </a:rPr>
              <a:t>, </a:t>
            </a:r>
            <a:r>
              <a:rPr lang="cs-CZ" sz="1600" dirty="0" err="1">
                <a:sym typeface="Wingdings" pitchFamily="2" charset="2"/>
              </a:rPr>
              <a:t>Dexamed</a:t>
            </a:r>
            <a:r>
              <a:rPr lang="cs-CZ" sz="1600" dirty="0">
                <a:sym typeface="Wingdings" pitchFamily="2" charset="2"/>
              </a:rPr>
              <a:t>), volumová resuscitace, kyslík, </a:t>
            </a:r>
            <a:r>
              <a:rPr lang="cs-CZ" sz="1600" dirty="0" err="1">
                <a:sym typeface="Wingdings" pitchFamily="2" charset="2"/>
              </a:rPr>
              <a:t>bronchodilatancia</a:t>
            </a:r>
            <a:r>
              <a:rPr lang="cs-CZ" sz="1600" dirty="0">
                <a:sym typeface="Wingdings" pitchFamily="2" charset="2"/>
              </a:rPr>
              <a:t> (</a:t>
            </a:r>
            <a:r>
              <a:rPr lang="cs-CZ" sz="1600" dirty="0" err="1">
                <a:sym typeface="Wingdings" pitchFamily="2" charset="2"/>
              </a:rPr>
              <a:t>Ventolin</a:t>
            </a:r>
            <a:r>
              <a:rPr lang="cs-CZ" sz="1600" dirty="0">
                <a:sym typeface="Wingdings" pitchFamily="2" charset="2"/>
              </a:rPr>
              <a:t>), observace na nemocničním lůžku</a:t>
            </a:r>
          </a:p>
          <a:p>
            <a:endParaRPr lang="cs-CZ" sz="1800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772FB166-BA5F-A244-8F82-3C2065ED8329}"/>
              </a:ext>
            </a:extLst>
          </p:cNvPr>
          <p:cNvSpPr/>
          <p:nvPr/>
        </p:nvSpPr>
        <p:spPr>
          <a:xfrm>
            <a:off x="6372200" y="177800"/>
            <a:ext cx="2555776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1400" dirty="0">
                <a:latin typeface="+mn-lt"/>
                <a:hlinkClick r:id="rId3"/>
              </a:rPr>
              <a:t>https://www.akutne.cz/index.php?pg=vyukove-materialy--rozhodovaci-algoritmy&amp;tid=107</a:t>
            </a:r>
            <a:r>
              <a:rPr lang="cs-CZ" sz="1400" dirty="0">
                <a:latin typeface="+mn-lt"/>
              </a:rPr>
              <a:t> </a:t>
            </a:r>
          </a:p>
        </p:txBody>
      </p:sp>
      <p:pic>
        <p:nvPicPr>
          <p:cNvPr id="1026" name="Picture 2" descr="Angioedém, angioneurotický, Quinckeho edém – příznaky, projevy, symptomy -  Příznaky a projevy nemocí">
            <a:extLst>
              <a:ext uri="{FF2B5EF4-FFF2-40B4-BE49-F238E27FC236}">
                <a16:creationId xmlns:a16="http://schemas.microsoft.com/office/drawing/2014/main" id="{FC6599ED-198E-FB4E-BD36-112CBCC94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295258"/>
            <a:ext cx="2087956" cy="151811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B0DBF07-69A8-7146-9EE4-CC5FE635242E}"/>
              </a:ext>
            </a:extLst>
          </p:cNvPr>
          <p:cNvSpPr txBox="1"/>
          <p:nvPr/>
        </p:nvSpPr>
        <p:spPr>
          <a:xfrm>
            <a:off x="467544" y="5594115"/>
            <a:ext cx="604867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+mn-lt"/>
              </a:rPr>
              <a:t>QUINCKEHO EDÉM – akutní nezánětlivý otok (</a:t>
            </a:r>
            <a:r>
              <a:rPr lang="cs-CZ" sz="1600" dirty="0" err="1">
                <a:latin typeface="+mn-lt"/>
              </a:rPr>
              <a:t>angioedém</a:t>
            </a:r>
            <a:r>
              <a:rPr lang="cs-CZ" sz="1600" dirty="0">
                <a:latin typeface="+mn-lt"/>
              </a:rPr>
              <a:t>) v oblasti obličeje – víčka, rty, nebezpečí je v otoku dýchacích cest a dušení…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8DC3A1E-BC91-5A45-ACEC-42FFA09CE406}"/>
              </a:ext>
            </a:extLst>
          </p:cNvPr>
          <p:cNvSpPr txBox="1"/>
          <p:nvPr/>
        </p:nvSpPr>
        <p:spPr>
          <a:xfrm>
            <a:off x="6372200" y="1039522"/>
            <a:ext cx="255577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+mn-lt"/>
                <a:hlinkClick r:id="rId5"/>
              </a:rPr>
              <a:t>https://www.medicinapropraxi.cz/pdfs/med/2007/06/11.pdf</a:t>
            </a:r>
            <a:r>
              <a:rPr lang="cs-CZ" sz="1400" dirty="0">
                <a:latin typeface="+mn-lt"/>
              </a:rPr>
              <a:t>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BFCC96B-0719-8440-AF19-EEB25EE0258C}"/>
              </a:ext>
            </a:extLst>
          </p:cNvPr>
          <p:cNvSpPr txBox="1"/>
          <p:nvPr/>
        </p:nvSpPr>
        <p:spPr>
          <a:xfrm>
            <a:off x="1933623" y="6640930"/>
            <a:ext cx="508664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700" dirty="0"/>
              <a:t>https://</a:t>
            </a:r>
            <a:r>
              <a:rPr lang="cs-CZ" sz="700" dirty="0" err="1"/>
              <a:t>www.priznaky-projevy.cz</a:t>
            </a:r>
            <a:r>
              <a:rPr lang="cs-CZ" sz="700" dirty="0"/>
              <a:t>/</a:t>
            </a:r>
            <a:r>
              <a:rPr lang="cs-CZ" sz="700" dirty="0" err="1"/>
              <a:t>kozni</a:t>
            </a:r>
            <a:r>
              <a:rPr lang="cs-CZ" sz="700" dirty="0"/>
              <a:t>/445-angioedem-angioneuroticky-quinckeho-edem-priznaky-projevy-symptomy</a:t>
            </a:r>
          </a:p>
        </p:txBody>
      </p:sp>
    </p:spTree>
    <p:extLst>
      <p:ext uri="{BB962C8B-B14F-4D97-AF65-F5344CB8AC3E}">
        <p14:creationId xmlns:p14="http://schemas.microsoft.com/office/powerpoint/2010/main" val="259142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ADDED9-5EC6-A74F-A6DA-ECFF056FE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ASTMATICKÝ ZÁCHVAT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EEC297-DD00-A841-B140-86669B130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845734"/>
            <a:ext cx="8033517" cy="3716619"/>
          </a:xfrm>
        </p:spPr>
        <p:txBody>
          <a:bodyPr>
            <a:normAutofit fontScale="92500" lnSpcReduction="20000"/>
          </a:bodyPr>
          <a:lstStyle/>
          <a:p>
            <a:pPr lvl="1">
              <a:buFontTx/>
              <a:buChar char="-"/>
            </a:pPr>
            <a:r>
              <a:rPr lang="cs-CZ" b="1" dirty="0"/>
              <a:t>ASTMA</a:t>
            </a:r>
            <a:r>
              <a:rPr lang="cs-CZ" dirty="0"/>
              <a:t> = chronické nevyléčitelné zánětlivé onemocnění dýchacích cest, charakterizované </a:t>
            </a:r>
            <a:r>
              <a:rPr lang="cs-CZ" dirty="0">
                <a:sym typeface="Wingdings" pitchFamily="2" charset="2"/>
              </a:rPr>
              <a:t>opakovanými stavy bronchospasmu, záchvaty dušnosti, tlaky na hrudi, kašlem (v noci či ráno) – zhoršení po námaze</a:t>
            </a:r>
            <a:endParaRPr lang="cs-CZ" dirty="0"/>
          </a:p>
          <a:p>
            <a:pPr lvl="1">
              <a:buFontTx/>
              <a:buChar char="-"/>
            </a:pPr>
            <a:r>
              <a:rPr lang="cs-CZ" b="1" dirty="0"/>
              <a:t>ASTMATICKÝ ZÁCHVAT = </a:t>
            </a:r>
            <a:r>
              <a:rPr lang="cs-CZ" dirty="0"/>
              <a:t>progresivní zhoršení astmatu po působení vyvolávajícího podnětu</a:t>
            </a:r>
          </a:p>
          <a:p>
            <a:pPr lvl="1">
              <a:buFontTx/>
              <a:buChar char="-"/>
            </a:pPr>
            <a:r>
              <a:rPr lang="cs-CZ" dirty="0"/>
              <a:t>nemocný vyhledá polohu v sedě, mluví v kratších větách, namáhavě oddechuje, je dušný, zhoršení při pohybu</a:t>
            </a:r>
          </a:p>
          <a:p>
            <a:pPr lvl="1">
              <a:buFontTx/>
              <a:buChar char="-"/>
            </a:pPr>
            <a:r>
              <a:rPr lang="cs-CZ" dirty="0"/>
              <a:t> těžký stav – celková alterace stavu, neklid, dýchání s pískoty se mění v trhané dýchání…</a:t>
            </a:r>
          </a:p>
          <a:p>
            <a:pPr marL="201168" lvl="1" indent="0">
              <a:buNone/>
            </a:pPr>
            <a:endParaRPr lang="cs-CZ" dirty="0"/>
          </a:p>
          <a:p>
            <a:pPr lvl="1">
              <a:buFontTx/>
              <a:buChar char="-"/>
            </a:pPr>
            <a:r>
              <a:rPr lang="cs-CZ" dirty="0"/>
              <a:t>léčba: </a:t>
            </a:r>
          </a:p>
          <a:p>
            <a:pPr lvl="2">
              <a:buFontTx/>
              <a:buChar char="-"/>
            </a:pPr>
            <a:r>
              <a:rPr lang="cs-CZ" sz="1600" b="1" dirty="0"/>
              <a:t>Inhalace beta-2-agonistů s rychlým účinkem (</a:t>
            </a:r>
            <a:r>
              <a:rPr lang="cs-CZ" sz="1600" b="1" dirty="0" err="1"/>
              <a:t>Ventolin</a:t>
            </a:r>
            <a:r>
              <a:rPr lang="cs-CZ" sz="1600" b="1" dirty="0"/>
              <a:t>, </a:t>
            </a:r>
            <a:r>
              <a:rPr lang="cs-CZ" sz="1600" b="1" dirty="0" err="1"/>
              <a:t>Salbutamol</a:t>
            </a:r>
            <a:r>
              <a:rPr lang="cs-CZ" sz="1600" b="1" dirty="0"/>
              <a:t>, </a:t>
            </a:r>
            <a:r>
              <a:rPr lang="cs-CZ" sz="1600" b="1" dirty="0" err="1"/>
              <a:t>Berodual</a:t>
            </a:r>
            <a:r>
              <a:rPr lang="cs-CZ" sz="1600" b="1" dirty="0"/>
              <a:t>, </a:t>
            </a:r>
            <a:r>
              <a:rPr lang="cs-CZ" sz="1600" b="1" dirty="0" err="1"/>
              <a:t>Atrovent</a:t>
            </a:r>
            <a:r>
              <a:rPr lang="cs-CZ" sz="1600" b="1" dirty="0"/>
              <a:t>)</a:t>
            </a:r>
          </a:p>
          <a:p>
            <a:pPr lvl="2">
              <a:buFontTx/>
              <a:buChar char="-"/>
            </a:pPr>
            <a:r>
              <a:rPr lang="cs-CZ" sz="1600" b="1" dirty="0"/>
              <a:t>Perorální kortikosteroidy (</a:t>
            </a:r>
            <a:r>
              <a:rPr lang="cs-CZ" sz="1600" b="1" dirty="0" err="1"/>
              <a:t>Prednison</a:t>
            </a:r>
            <a:r>
              <a:rPr lang="cs-CZ" sz="1600" b="1" dirty="0"/>
              <a:t>, </a:t>
            </a:r>
            <a:r>
              <a:rPr lang="cs-CZ" sz="1600" b="1" dirty="0" err="1"/>
              <a:t>Dexamed</a:t>
            </a:r>
            <a:r>
              <a:rPr lang="cs-CZ" sz="1600" b="1" dirty="0"/>
              <a:t>..) - (záchranný balíček)</a:t>
            </a:r>
          </a:p>
          <a:p>
            <a:pPr lvl="2">
              <a:buFontTx/>
              <a:buChar char="-"/>
            </a:pPr>
            <a:r>
              <a:rPr lang="cs-CZ" sz="1600" b="1" dirty="0"/>
              <a:t>Inhalace kyslíku při hypoxii</a:t>
            </a:r>
          </a:p>
          <a:p>
            <a:pPr lvl="2">
              <a:buFontTx/>
              <a:buChar char="-"/>
            </a:pPr>
            <a:r>
              <a:rPr lang="cs-CZ" sz="1800" b="1" dirty="0"/>
              <a:t>155 - </a:t>
            </a:r>
          </a:p>
          <a:p>
            <a:pPr lvl="2">
              <a:buFontTx/>
              <a:buChar char="-"/>
            </a:pPr>
            <a:r>
              <a:rPr lang="cs-CZ" sz="1600" dirty="0"/>
              <a:t>NE! Inhalační kortikosteroidy, antihistaminika, sedativa, </a:t>
            </a:r>
            <a:r>
              <a:rPr lang="cs-CZ" sz="1600" dirty="0" err="1"/>
              <a:t>mukolytika</a:t>
            </a:r>
            <a:r>
              <a:rPr lang="cs-CZ" sz="1600" dirty="0"/>
              <a:t>, ATB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8C360E97-7A10-0540-BC0F-C63B82AF58EA}"/>
              </a:ext>
            </a:extLst>
          </p:cNvPr>
          <p:cNvSpPr/>
          <p:nvPr/>
        </p:nvSpPr>
        <p:spPr>
          <a:xfrm>
            <a:off x="310384" y="6483921"/>
            <a:ext cx="498004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dirty="0">
                <a:hlinkClick r:id="rId3"/>
              </a:rPr>
              <a:t>https://www.wikiskripta.eu/w/Astma#/</a:t>
            </a:r>
            <a:r>
              <a:rPr lang="cs-CZ" sz="1050" dirty="0"/>
              <a:t>  </a:t>
            </a:r>
            <a:r>
              <a:rPr lang="cs-CZ" sz="1050" dirty="0">
                <a:hlinkClick r:id="rId4"/>
              </a:rPr>
              <a:t>www.benu.cz</a:t>
            </a:r>
            <a:r>
              <a:rPr lang="cs-CZ" sz="1050" dirty="0"/>
              <a:t> </a:t>
            </a:r>
          </a:p>
          <a:p>
            <a:r>
              <a:rPr lang="cs-CZ" sz="1050" dirty="0"/>
              <a:t>  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C62DBF1A-1689-C541-B9A8-DF437947CEC8}"/>
              </a:ext>
            </a:extLst>
          </p:cNvPr>
          <p:cNvSpPr/>
          <p:nvPr/>
        </p:nvSpPr>
        <p:spPr>
          <a:xfrm>
            <a:off x="310384" y="5689787"/>
            <a:ext cx="8568952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cs-CZ" sz="1600" dirty="0">
                <a:hlinkClick r:id="rId5"/>
              </a:rPr>
              <a:t>https://www.akutne.cz/index.php?pg=vyukove-materialy--rozhodovaci-algoritmy&amp;tid=181</a:t>
            </a:r>
            <a:r>
              <a:rPr lang="cs-CZ" sz="1600" dirty="0"/>
              <a:t> </a:t>
            </a:r>
          </a:p>
        </p:txBody>
      </p:sp>
      <p:pic>
        <p:nvPicPr>
          <p:cNvPr id="6" name="Picture 2" descr="Jak poznat astma | BENU.cz">
            <a:extLst>
              <a:ext uri="{FF2B5EF4-FFF2-40B4-BE49-F238E27FC236}">
                <a16:creationId xmlns:a16="http://schemas.microsoft.com/office/drawing/2014/main" id="{E2927156-0192-5D4B-941B-280F35181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-5088"/>
            <a:ext cx="5148064" cy="107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914BA216-DD4F-A04A-AEE9-D853B2778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513" y="4403574"/>
            <a:ext cx="1726479" cy="115877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363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DBA58A-E7D9-6444-B377-DE81D0DA7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ANAFYLAKTICKÝ ŠOK - </a:t>
            </a:r>
            <a:r>
              <a:rPr lang="cs-CZ" b="1" dirty="0" err="1"/>
              <a:t>EpiPen</a:t>
            </a:r>
            <a:r>
              <a:rPr lang="cs-CZ" b="1" dirty="0"/>
              <a:t> </a:t>
            </a:r>
            <a:endParaRPr lang="cs-CZ" dirty="0"/>
          </a:p>
        </p:txBody>
      </p:sp>
      <p:pic>
        <p:nvPicPr>
          <p:cNvPr id="2050" name="Picture 2" descr="EpiPen3">
            <a:extLst>
              <a:ext uri="{FF2B5EF4-FFF2-40B4-BE49-F238E27FC236}">
                <a16:creationId xmlns:a16="http://schemas.microsoft.com/office/drawing/2014/main" id="{EA92559D-E117-8243-B3A3-6F05F6724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59380"/>
            <a:ext cx="5322168" cy="44617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w EpiPen® works | Epipen.ca">
            <a:extLst>
              <a:ext uri="{FF2B5EF4-FFF2-40B4-BE49-F238E27FC236}">
                <a16:creationId xmlns:a16="http://schemas.microsoft.com/office/drawing/2014/main" id="{454FCB15-E5B9-A940-82EB-420E12D19C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59380"/>
            <a:ext cx="2423968" cy="483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2697437-5C5B-C44E-A64C-A320837FAE01}"/>
              </a:ext>
            </a:extLst>
          </p:cNvPr>
          <p:cNvSpPr txBox="1"/>
          <p:nvPr/>
        </p:nvSpPr>
        <p:spPr>
          <a:xfrm>
            <a:off x="3285255" y="6485931"/>
            <a:ext cx="3693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hlinkClick r:id="rId5"/>
              </a:rPr>
              <a:t>https://www.epipen.ca/how-epipen-works</a:t>
            </a:r>
            <a:r>
              <a:rPr lang="cs-CZ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637515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17395</TotalTime>
  <Words>2486</Words>
  <Application>Microsoft Macintosh PowerPoint</Application>
  <PresentationFormat>Předvádění na obrazovce (4:3)</PresentationFormat>
  <Paragraphs>212</Paragraphs>
  <Slides>27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Comic Sans MS</vt:lpstr>
      <vt:lpstr>Retrospektiva</vt:lpstr>
      <vt:lpstr>AUTNÍ STAVY</vt:lpstr>
      <vt:lpstr>Prezentace aplikace PowerPoint</vt:lpstr>
      <vt:lpstr>SYNKOPA</vt:lpstr>
      <vt:lpstr>SYNKOPA</vt:lpstr>
      <vt:lpstr>NÁHLÁ SMRT</vt:lpstr>
      <vt:lpstr>ALERGIE</vt:lpstr>
      <vt:lpstr>ANAFYLAKTICKÝ ŠOK </vt:lpstr>
      <vt:lpstr>ASTMATICKÝ ZÁCHVAT</vt:lpstr>
      <vt:lpstr>ANAFYLAKTICKÝ ŠOK - EpiPen </vt:lpstr>
      <vt:lpstr>ASPIRACE, cizí těleso v DC</vt:lpstr>
      <vt:lpstr>HYPERVENTILAČNÍ TETANIE</vt:lpstr>
      <vt:lpstr>EPILEPTICKÝ ZÁCHVAT</vt:lpstr>
      <vt:lpstr>EPILEPTICKÝ ZÁCHVAT</vt:lpstr>
      <vt:lpstr>AKUTNÍ HYPERTENZNÍ STAV</vt:lpstr>
      <vt:lpstr>KRVÁCENÍ</vt:lpstr>
      <vt:lpstr>KPR</vt:lpstr>
      <vt:lpstr>KPR </vt:lpstr>
      <vt:lpstr>pokud nemocný dýchá</vt:lpstr>
      <vt:lpstr>pokud nemocný nedýchá</vt:lpstr>
      <vt:lpstr>ukončení KPR</vt:lpstr>
      <vt:lpstr>…pár slov o KPR na závěr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ZDROJE PREZENTACE</vt:lpstr>
    </vt:vector>
  </TitlesOfParts>
  <Company>Fnusa Universita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Infekce ve vnitřním lékařství</dc:title>
  <dc:creator>Fnusa Universita</dc:creator>
  <cp:lastModifiedBy>Nikola Nováková</cp:lastModifiedBy>
  <cp:revision>205</cp:revision>
  <dcterms:created xsi:type="dcterms:W3CDTF">2012-03-24T17:31:00Z</dcterms:created>
  <dcterms:modified xsi:type="dcterms:W3CDTF">2021-05-24T09:56:13Z</dcterms:modified>
</cp:coreProperties>
</file>