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89" r:id="rId1"/>
  </p:sldMasterIdLst>
  <p:notesMasterIdLst>
    <p:notesMasterId r:id="rId32"/>
  </p:notesMasterIdLst>
  <p:handoutMasterIdLst>
    <p:handoutMasterId r:id="rId33"/>
  </p:handoutMasterIdLst>
  <p:sldIdLst>
    <p:sldId id="256" r:id="rId2"/>
    <p:sldId id="301" r:id="rId3"/>
    <p:sldId id="302" r:id="rId4"/>
    <p:sldId id="286" r:id="rId5"/>
    <p:sldId id="257" r:id="rId6"/>
    <p:sldId id="258" r:id="rId7"/>
    <p:sldId id="263" r:id="rId8"/>
    <p:sldId id="260" r:id="rId9"/>
    <p:sldId id="261" r:id="rId10"/>
    <p:sldId id="262" r:id="rId11"/>
    <p:sldId id="266" r:id="rId12"/>
    <p:sldId id="267" r:id="rId13"/>
    <p:sldId id="277" r:id="rId14"/>
    <p:sldId id="303" r:id="rId15"/>
    <p:sldId id="284" r:id="rId16"/>
    <p:sldId id="280" r:id="rId17"/>
    <p:sldId id="281" r:id="rId18"/>
    <p:sldId id="304" r:id="rId19"/>
    <p:sldId id="288" r:id="rId20"/>
    <p:sldId id="305" r:id="rId21"/>
    <p:sldId id="293" r:id="rId22"/>
    <p:sldId id="294" r:id="rId23"/>
    <p:sldId id="307" r:id="rId24"/>
    <p:sldId id="306" r:id="rId25"/>
    <p:sldId id="295" r:id="rId26"/>
    <p:sldId id="299" r:id="rId27"/>
    <p:sldId id="308" r:id="rId28"/>
    <p:sldId id="300" r:id="rId29"/>
    <p:sldId id="297" r:id="rId30"/>
    <p:sldId id="309" r:id="rId3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3153"/>
  </p:normalViewPr>
  <p:slideViewPr>
    <p:cSldViewPr>
      <p:cViewPr varScale="1">
        <p:scale>
          <a:sx n="92" d="100"/>
          <a:sy n="92" d="100"/>
        </p:scale>
        <p:origin x="22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95C44A2-F756-F747-81D3-73F52CCDEF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1AD397-93D1-0349-BEB8-A1D69A7E32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6953937-A6C2-DD49-9C90-79806B36D1B0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E7D9F8-6304-2E4D-AD97-22A48CA6C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58588C-86C0-4649-8E3A-1E280D3B13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5DA799-127F-8F45-AA6C-603031CA50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9ED8AF3-AEB8-5B4D-B64B-99FDAB6AF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C77979D-2208-7048-9206-17350FD01D5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C1BF0F-2BEF-9C43-BECE-7EDAF2667DB4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3A70044-000E-E642-9D9E-8E45920A7E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FF3B38F9-6E54-D64F-892F-DD4CE7DCB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Po kliknutí můžete upravovat styly textu v předloze.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8EB8C4-67E4-974D-8922-646C18EB86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8F0D9C-DC0B-8841-9852-81A88A4BE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F222F23-08DA-BB4D-BFB4-79254B4E04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>
            <a:extLst>
              <a:ext uri="{FF2B5EF4-FFF2-40B4-BE49-F238E27FC236}">
                <a16:creationId xmlns:a16="http://schemas.microsoft.com/office/drawing/2014/main" id="{C39E8AEF-CF2B-9D46-873C-4D51BDF613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Zástupný symbol pro poznámky 2">
            <a:extLst>
              <a:ext uri="{FF2B5EF4-FFF2-40B4-BE49-F238E27FC236}">
                <a16:creationId xmlns:a16="http://schemas.microsoft.com/office/drawing/2014/main" id="{A7912FB9-C976-3649-84B9-73599FBEE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5843" name="Zástupný symbol pro číslo snímku 3">
            <a:extLst>
              <a:ext uri="{FF2B5EF4-FFF2-40B4-BE49-F238E27FC236}">
                <a16:creationId xmlns:a16="http://schemas.microsoft.com/office/drawing/2014/main" id="{06100C02-1646-3244-8BBC-39A5C490F4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81B900-B726-DE43-9E50-B5A3471608A2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rázek snímku 1">
            <a:extLst>
              <a:ext uri="{FF2B5EF4-FFF2-40B4-BE49-F238E27FC236}">
                <a16:creationId xmlns:a16="http://schemas.microsoft.com/office/drawing/2014/main" id="{DC545B36-3DF6-3A46-936B-AD20AD341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Zástupný symbol pro poznámky 2">
            <a:extLst>
              <a:ext uri="{FF2B5EF4-FFF2-40B4-BE49-F238E27FC236}">
                <a16:creationId xmlns:a16="http://schemas.microsoft.com/office/drawing/2014/main" id="{6DF81FBC-6686-E141-91F5-FF446E721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38915" name="Zástupný symbol pro číslo snímku 3">
            <a:extLst>
              <a:ext uri="{FF2B5EF4-FFF2-40B4-BE49-F238E27FC236}">
                <a16:creationId xmlns:a16="http://schemas.microsoft.com/office/drawing/2014/main" id="{4E19D51D-F5AA-0341-B894-A4E6A448A7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D8D5CB-FE4B-8740-B5A3-233F6AEC93D7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Zástupný symbol pro obrázek snímku 1">
            <a:extLst>
              <a:ext uri="{FF2B5EF4-FFF2-40B4-BE49-F238E27FC236}">
                <a16:creationId xmlns:a16="http://schemas.microsoft.com/office/drawing/2014/main" id="{78D8AC1E-A5CC-9741-B40D-A536558CF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Zástupný symbol pro poznámky 2">
            <a:extLst>
              <a:ext uri="{FF2B5EF4-FFF2-40B4-BE49-F238E27FC236}">
                <a16:creationId xmlns:a16="http://schemas.microsoft.com/office/drawing/2014/main" id="{D2C1B4E1-B98F-BE42-A925-A9A000028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40963" name="Zástupný symbol pro číslo snímku 3">
            <a:extLst>
              <a:ext uri="{FF2B5EF4-FFF2-40B4-BE49-F238E27FC236}">
                <a16:creationId xmlns:a16="http://schemas.microsoft.com/office/drawing/2014/main" id="{DCE49C40-5C94-BE48-ACB4-8680C9795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5B670D-01FD-DA43-9432-6C08DB73C9E1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Zástupný symbol pro obrázek snímku 1">
            <a:extLst>
              <a:ext uri="{FF2B5EF4-FFF2-40B4-BE49-F238E27FC236}">
                <a16:creationId xmlns:a16="http://schemas.microsoft.com/office/drawing/2014/main" id="{9CE3DFDE-C4FF-B14E-92DF-BD2ABDA736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Zástupný symbol pro poznámky 2">
            <a:extLst>
              <a:ext uri="{FF2B5EF4-FFF2-40B4-BE49-F238E27FC236}">
                <a16:creationId xmlns:a16="http://schemas.microsoft.com/office/drawing/2014/main" id="{81DA42BE-610E-D740-AD27-FD570629B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45059" name="Zástupný symbol pro číslo snímku 3">
            <a:extLst>
              <a:ext uri="{FF2B5EF4-FFF2-40B4-BE49-F238E27FC236}">
                <a16:creationId xmlns:a16="http://schemas.microsoft.com/office/drawing/2014/main" id="{F742D3AC-4FBA-F544-8273-EF7285BF6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2CA215-51C8-6043-B8B2-6FED2394E3A3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65F052D-8EB0-5146-9DF9-6DC82FD96BA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0B8A575-D8A8-9740-81B4-FCDAAB3B0B00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E315790-587F-414E-B63F-835686387D13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10CF96-6C12-0F4A-860E-F0164047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C8F83-4012-9243-A7D3-349B37F7D4FD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8A23FC-F6A2-C242-8B7E-309F4264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9ADA3B-BF4F-A344-AB5F-51E88FA9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A9C9D-574F-964D-A41B-EE3A7AC19A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568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CBC1B-FCCA-FB44-983E-F06B7564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0DDCA-E577-9947-86FD-F4109DF86D4B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04082-4935-044E-951E-7B03667A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D008-ED47-4747-9640-3EEAFA6B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22312-8172-6249-87CF-44EAD3C81B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860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1F98281-A4AA-8249-882C-B683088BE024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26C7BB6-5668-DB43-B6BF-C5E2B9781EA3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A6213CD-0B00-0840-BDCD-F550F8D6C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D3AE-AB91-AF45-A206-CB664B3BB9C3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3D5E3D4-8E46-BB44-8736-87737284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286240-D6C5-2D40-8A2E-D8F12678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47DC4-0F66-984F-B536-B724BB6ABB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270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1497D-5FE3-954D-ACCC-9DDF9414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48624-350B-D849-853C-784B605B07B8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94798-A7D1-4143-B3E1-9A47103EB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7AD12-4AEA-6E49-9381-63CF0BFD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CE388-E98E-0948-AC5F-01A221E690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711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D9EE811-9783-4344-8471-1DB17A637309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236B779-8878-964E-80A7-87BA4D65B38F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C79D09C5-A686-D54C-ACAA-FB4CF2EC4B86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3CB7929-2AD1-5343-B456-3695C50C7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CD0F3-6E95-6A46-A341-0E4CB0B28E31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90B1BE0-7525-CD4F-B6B2-206DD0FB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DEFB08-E26A-0242-82B9-A336AA582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3A2CC-98D7-1641-B4B5-270C304ADB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16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2C811D-C510-F948-90AE-7834C884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495A1-FE6C-0A47-9561-C5BFA7D9AB86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92DC6F-40E4-3347-8C59-BCEE1C48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A2CA3A-7D71-424D-99C9-EFAF9E181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EBC6B-6E65-CF46-91A2-750FAC6915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578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B100DD-B72A-D145-A003-E4AB6867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CEB0C-2B09-8C4F-A61C-428C3C410B25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B4DF21-0FB3-EC48-B26C-F1274ED4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6CE1DF-8879-6744-9695-8112183B6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CADFB-0D87-6246-A9AA-C7F05D8D90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54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BE3AEB-B7AE-8948-A46A-4BAC92E71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AC1B2-1092-EE4D-8811-224D4EB93083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4C134C6-1645-2945-927E-07EBD6E3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171D2F-C1CA-884C-A88C-95D2769BE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6205C-B22E-5E4F-BA91-A649682148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8825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2D80C0-0DDC-D340-ACCF-85C49D2CC2F5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2A82DB-8943-F94D-B90C-C9A63752764C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40D10D8C-33A9-6247-BDAA-FAA9776E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92E87-B319-A74D-AEBA-32B3E2F5AD51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BB0A7C7-FF1B-474A-A6F5-ACC54870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26B5985-7F8C-7C40-9193-EC04DF52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76EB2-FCC1-A240-9C62-5B9F7DFCD0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429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8417930-A568-DA48-97B2-30484331B147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67EDC02-670F-6841-AE32-4CED33D3AE52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693B271-CE80-9643-9EF6-B45252D4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9BD52-2D9E-824C-8FE7-8D4D3FB51536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CCA125C-9E56-0641-8FD7-141DDC89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D294BD6-319C-A745-90E9-F1169D99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C38E61-27AF-B44D-ADD4-FC0512F700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196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61EF9A2-1A1A-A24A-8B14-5C98DB710EA9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11109AD-9DBA-D241-AB97-81B839762A2E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Přetáhněte obrázek na zástupný symbol nebo klikněte na ikonu pro přidání.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A841DD3-30B8-BF49-AF95-0E75D4DB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324C3-BA04-4546-BE49-80652A50F4FB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7F941BC-4A5D-1744-B70C-E1CB7456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164D0F1-32BD-5043-B502-EE091569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C0CE1-F9B6-CB44-9A23-B957BD11D3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610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9A8EA5-4343-2843-9F19-83523203876F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BCB816-2616-5944-A716-529AC0B7276E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07A9F-D47E-E641-B18F-ADE50535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AC7C7F7E-6C12-8F4F-9A07-971014A63A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58A1D-F4A3-B042-BE8D-5C814E6B1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5D8051-7C9D-5B4E-A593-A91D0E58F68A}" type="datetimeFigureOut">
              <a:rPr lang="cs-CZ" altLang="cs-CZ"/>
              <a:pPr>
                <a:defRPr/>
              </a:pPr>
              <a:t>12.04.2021</a:t>
            </a:fld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20984-DBE8-3F42-89C9-B4BD16B67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A0955-16BE-2943-8690-F64DA7684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24FA96-2B81-8743-AC45-3B31E0D1DA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17D4D-4E87-FD40-B56B-20AC9616AF72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2" r:id="rId2"/>
    <p:sldLayoutId id="2147483798" r:id="rId3"/>
    <p:sldLayoutId id="2147483793" r:id="rId4"/>
    <p:sldLayoutId id="2147483794" r:id="rId5"/>
    <p:sldLayoutId id="2147483795" r:id="rId6"/>
    <p:sldLayoutId id="2147483799" r:id="rId7"/>
    <p:sldLayoutId id="2147483800" r:id="rId8"/>
    <p:sldLayoutId id="2147483801" r:id="rId9"/>
    <p:sldLayoutId id="2147483796" r:id="rId10"/>
    <p:sldLayoutId id="2147483802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hyperlink" Target="https://www.wikiskripta.eu/w/Nemoci_hypotalamo-hypofyz%C3%A1rn%C3%ADho_syst%C3%A9m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59B6410A-C8F5-F24E-B39A-3644DC9D5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Endokrinologie </a:t>
            </a:r>
          </a:p>
        </p:txBody>
      </p:sp>
      <p:sp>
        <p:nvSpPr>
          <p:cNvPr id="8195" name="Podnadpis 2">
            <a:extLst>
              <a:ext uri="{FF2B5EF4-FFF2-40B4-BE49-F238E27FC236}">
                <a16:creationId xmlns:a16="http://schemas.microsoft.com/office/drawing/2014/main" id="{874F7730-4D3D-EF41-8DCF-55CD5267E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dirty="0"/>
              <a:t>KLINICKÁ MEDICÍNA – PŘEDNÁŠKA, JARO 2021</a:t>
            </a:r>
          </a:p>
          <a:p>
            <a:pPr eaLnBrk="1" hangingPunct="1">
              <a:defRPr/>
            </a:pPr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/>
              <a:t>novákovÁ</a:t>
            </a:r>
            <a:endParaRPr lang="cs-CZ" dirty="0"/>
          </a:p>
          <a:p>
            <a:pPr eaLnBrk="1" hangingPunct="1">
              <a:defRPr/>
            </a:pPr>
            <a:r>
              <a:rPr lang="cs-CZ" sz="1700" dirty="0"/>
              <a:t>393832@mail.muni.cz</a:t>
            </a:r>
          </a:p>
        </p:txBody>
      </p:sp>
      <p:pic>
        <p:nvPicPr>
          <p:cNvPr id="15363" name="Zvuk 5">
            <a:hlinkClick r:id="" action="ppaction://media"/>
            <a:extLst>
              <a:ext uri="{FF2B5EF4-FFF2-40B4-BE49-F238E27FC236}">
                <a16:creationId xmlns:a16="http://schemas.microsoft.com/office/drawing/2014/main" id="{84D2F67D-B0DA-1A4B-A602-1712AA36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8F74A28-0C7F-2748-95C8-D5CC131C0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9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EA118A73-4F2D-A849-9B2E-A3E8F5ED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Nádory štítnice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18C23F-93BD-1143-AD71-2AB5718CF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2188" y="1920875"/>
            <a:ext cx="3703637" cy="4171950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MALIGNÍ NÁDORY: 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Diferencované: 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etiologie ozáření krku, autoimunitní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thyreoiditis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nevyvolává celkové příznaky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nejsou biochemické známky nádoru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terapie: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strumectomie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radiojod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Anaplastické: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etiologie stejná jako u diferencovaných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rychlý růst = během několika týdnu je několika násobný objem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terapie: cytostatika, ozáření, operace…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krátké přežívání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</a:t>
            </a:r>
            <a:r>
              <a:rPr 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parafolikulárních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buněk,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Medulární karcinom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secernuje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kalcitonin, který lze detekovat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Nejedná se o nádor z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tyreocytů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=&gt;neakumuluje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radiojod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Terapie ozáření, operace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3327325-CEE5-F14A-9118-110CA337E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750" y="1920875"/>
            <a:ext cx="4032250" cy="4171950"/>
          </a:xfrm>
        </p:spPr>
        <p:txBody>
          <a:bodyPr rtlCol="0"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dirty="0"/>
              <a:t>- mají stoupající incidenci</a:t>
            </a:r>
          </a:p>
          <a:p>
            <a:pPr eaLnBrk="1" hangingPunct="1">
              <a:defRPr/>
            </a:pPr>
            <a:r>
              <a:rPr lang="cs-CZ" dirty="0"/>
              <a:t>- nejčastější endokrinní nádory</a:t>
            </a:r>
          </a:p>
          <a:p>
            <a:pPr eaLnBrk="1" hangingPunct="1">
              <a:defRPr/>
            </a:pPr>
            <a:r>
              <a:rPr lang="cs-CZ" dirty="0"/>
              <a:t>- vznikají nejčastěji mezi 40. a 50. rokem, ale nejsou vzácné ani u dětí</a:t>
            </a:r>
          </a:p>
          <a:p>
            <a:pPr eaLnBrk="1" hangingPunct="1">
              <a:defRPr/>
            </a:pPr>
            <a:r>
              <a:rPr lang="cs-CZ" dirty="0"/>
              <a:t>- více u žen (2:1)</a:t>
            </a:r>
          </a:p>
          <a:p>
            <a:pPr eaLnBrk="1" hangingPunct="1">
              <a:defRPr/>
            </a:pPr>
            <a:r>
              <a:rPr lang="cs-CZ" dirty="0"/>
              <a:t>- benigní vs. maligní</a:t>
            </a:r>
          </a:p>
          <a:p>
            <a:pPr eaLnBrk="1" hangingPunct="1"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rizikové faktory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vzniku maligního nádoru ŠŽ:</a:t>
            </a:r>
          </a:p>
          <a:p>
            <a:pPr marL="0" indent="0" eaLnBrk="1" fontAlgn="auto" hangingPunct="1"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ionizující záření (dřívější ozáření krku)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genetické vlivy, dědičné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vysokou hladinu TSH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neléčenou autoimunitní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thyreoiditidu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syndrom MEN2A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feochromocytom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0E71F9-83E6-A346-A849-2F9D0F224ABC}"/>
              </a:ext>
            </a:extLst>
          </p:cNvPr>
          <p:cNvSpPr txBox="1"/>
          <p:nvPr/>
        </p:nvSpPr>
        <p:spPr>
          <a:xfrm>
            <a:off x="107950" y="103188"/>
            <a:ext cx="1606550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ŠTÍTNÁ ŽLÁZA</a:t>
            </a:r>
          </a:p>
        </p:txBody>
      </p:sp>
      <p:pic>
        <p:nvPicPr>
          <p:cNvPr id="24581" name="Zvuk 1">
            <a:hlinkClick r:id="" action="ppaction://media"/>
            <a:extLst>
              <a:ext uri="{FF2B5EF4-FFF2-40B4-BE49-F238E27FC236}">
                <a16:creationId xmlns:a16="http://schemas.microsoft.com/office/drawing/2014/main" id="{45402B27-970B-3240-ABC7-338E23BD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26B0B55-BE2B-3A48-807A-9A2D0DBC1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93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4605A3-90FD-D440-8AD1-E0C1496A1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325" y="758825"/>
            <a:ext cx="7781925" cy="3565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PŘÍŠTÍTNÁ TĚLÍSKA</a:t>
            </a:r>
          </a:p>
        </p:txBody>
      </p:sp>
      <p:sp>
        <p:nvSpPr>
          <p:cNvPr id="16387" name="Podnadpis 2">
            <a:extLst>
              <a:ext uri="{FF2B5EF4-FFF2-40B4-BE49-F238E27FC236}">
                <a16:creationId xmlns:a16="http://schemas.microsoft.com/office/drawing/2014/main" id="{47F40B91-3CC9-F942-B45D-E19031912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/>
          <a:lstStyle/>
          <a:p>
            <a:pPr eaLnBrk="1" fontAlgn="auto" hangingPunct="1">
              <a:defRPr/>
            </a:pPr>
            <a:endParaRPr lang="x-none" altLang="x-non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A76EE-4901-B541-9C11-C4B210C6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PŘÍŠTÍTNÁ TĚLÍSKA</a:t>
            </a:r>
          </a:p>
        </p:txBody>
      </p:sp>
      <p:sp>
        <p:nvSpPr>
          <p:cNvPr id="26626" name="Zástupný symbol pro obsah 2">
            <a:extLst>
              <a:ext uri="{FF2B5EF4-FFF2-40B4-BE49-F238E27FC236}">
                <a16:creationId xmlns:a16="http://schemas.microsoft.com/office/drawing/2014/main" id="{0F5C64CD-3A90-4441-9C6B-FD007587B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3994150" cy="4022725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/>
              <a:t>párový endokrinní orgán, celkem 4 tělíska – horní a dolní pár, uloženy na zadní ploše štítné žlázy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/>
              <a:t>produkují hormon </a:t>
            </a:r>
            <a:r>
              <a:rPr lang="cs-CZ" altLang="cs-CZ" sz="2000" b="1"/>
              <a:t>parathormon PTH </a:t>
            </a:r>
            <a:r>
              <a:rPr lang="cs-CZ" altLang="cs-CZ" sz="2000"/>
              <a:t>- zajišťuje </a:t>
            </a:r>
            <a:r>
              <a:rPr lang="cs-CZ" altLang="cs-CZ" sz="2000" b="1"/>
              <a:t>kalcio – fosfátovou homeostázu </a:t>
            </a:r>
            <a:r>
              <a:rPr lang="cs-CZ" altLang="cs-CZ" sz="2000"/>
              <a:t>(udržování odpovídající hladiny ionizovaného kalcia v extracelulární tekutině)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/>
              <a:t>patologie: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/>
              <a:t>hypoparathypreóza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/>
              <a:t>hyperparathyreóza</a:t>
            </a:r>
          </a:p>
          <a:p>
            <a:pPr lvl="3" eaLnBrk="1" hangingPunct="1">
              <a:buFont typeface="Arial" panose="020B0604020202020204" pitchFamily="34" charset="0"/>
              <a:buChar char="•"/>
            </a:pPr>
            <a:r>
              <a:rPr lang="cs-CZ" altLang="cs-CZ" sz="1600"/>
              <a:t>primární</a:t>
            </a:r>
          </a:p>
          <a:p>
            <a:pPr lvl="3" eaLnBrk="1" hangingPunct="1">
              <a:buFont typeface="Arial" panose="020B0604020202020204" pitchFamily="34" charset="0"/>
              <a:buChar char="•"/>
            </a:pPr>
            <a:r>
              <a:rPr lang="cs-CZ" altLang="cs-CZ" sz="1600"/>
              <a:t>sekundární</a:t>
            </a:r>
          </a:p>
          <a:p>
            <a:pPr eaLnBrk="1" hangingPunct="1"/>
            <a:endParaRPr lang="cs-CZ" alt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9FAB323-CECD-4D47-A76B-FFA38689D41B}"/>
              </a:ext>
            </a:extLst>
          </p:cNvPr>
          <p:cNvSpPr txBox="1"/>
          <p:nvPr/>
        </p:nvSpPr>
        <p:spPr>
          <a:xfrm>
            <a:off x="107950" y="103188"/>
            <a:ext cx="2149475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PŘÍŠTÍTNÁ TĚLÍSKA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9858E1A7-D96D-FB4B-B799-43D282E42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69850"/>
            <a:ext cx="23241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2">
            <a:extLst>
              <a:ext uri="{FF2B5EF4-FFF2-40B4-BE49-F238E27FC236}">
                <a16:creationId xmlns:a16="http://schemas.microsoft.com/office/drawing/2014/main" id="{BFAA1B88-CA10-724B-B0B2-27F0C2657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570663"/>
            <a:ext cx="56610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900"/>
              <a:t>https://www.wikiskripta.eu/w/P%C5%99%C3%AD%C5%A1t%C3%ADtn%C3%A1_t%C4%9Bl%C3%ADska</a:t>
            </a:r>
          </a:p>
        </p:txBody>
      </p:sp>
      <p:pic>
        <p:nvPicPr>
          <p:cNvPr id="26630" name="Picture 6">
            <a:extLst>
              <a:ext uri="{FF2B5EF4-FFF2-40B4-BE49-F238E27FC236}">
                <a16:creationId xmlns:a16="http://schemas.microsoft.com/office/drawing/2014/main" id="{CF062B07-0243-6C44-A4FC-5D71BC0DA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62138"/>
            <a:ext cx="4452938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Zvuk 4">
            <a:hlinkClick r:id="" action="ppaction://media"/>
            <a:extLst>
              <a:ext uri="{FF2B5EF4-FFF2-40B4-BE49-F238E27FC236}">
                <a16:creationId xmlns:a16="http://schemas.microsoft.com/office/drawing/2014/main" id="{F1BF702E-DD66-A241-80FD-A83D749F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04B068F-4281-7743-B8B9-2A36D2193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66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3FB4E-B40C-174F-9FEA-10D1DA0A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HYPOPARATHYREÓZA</a:t>
            </a:r>
          </a:p>
        </p:txBody>
      </p:sp>
      <p:sp>
        <p:nvSpPr>
          <p:cNvPr id="15362" name="Zástupný symbol pro obsah 2">
            <a:extLst>
              <a:ext uri="{FF2B5EF4-FFF2-40B4-BE49-F238E27FC236}">
                <a16:creationId xmlns:a16="http://schemas.microsoft.com/office/drawing/2014/main" id="{9684C52E-AB7D-B747-A00F-A595890A5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8142288" cy="4724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- nedostatečná sekrece PTH </a:t>
            </a:r>
            <a:r>
              <a:rPr lang="cs-CZ" altLang="cs-CZ" dirty="0">
                <a:sym typeface="Wingdings" pitchFamily="2" charset="2"/>
              </a:rPr>
              <a:t> </a:t>
            </a:r>
            <a:r>
              <a:rPr lang="cs-CZ" altLang="cs-CZ" dirty="0" err="1">
                <a:sym typeface="Wingdings" pitchFamily="2" charset="2"/>
              </a:rPr>
              <a:t>hypokalcémie</a:t>
            </a:r>
            <a:r>
              <a:rPr lang="cs-CZ" altLang="cs-CZ" dirty="0">
                <a:sym typeface="Wingdings" pitchFamily="2" charset="2"/>
              </a:rPr>
              <a:t> </a:t>
            </a:r>
            <a:endParaRPr lang="cs-CZ" altLang="cs-CZ" dirty="0"/>
          </a:p>
          <a:p>
            <a:pPr marL="0" indent="0" eaLnBrk="1" hangingPunct="1">
              <a:buFont typeface="Calibri" panose="020F0502020204030204" pitchFamily="34" charset="0"/>
              <a:buNone/>
              <a:defRPr/>
            </a:pPr>
            <a:r>
              <a:rPr lang="cs-CZ" altLang="cs-CZ" b="1" u="sng" dirty="0"/>
              <a:t>Etiologie: </a:t>
            </a:r>
            <a:endParaRPr lang="cs-CZ" altLang="cs-CZ" dirty="0"/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altLang="cs-CZ" dirty="0"/>
              <a:t> </a:t>
            </a:r>
            <a:r>
              <a:rPr lang="cs-CZ" altLang="cs-CZ" sz="1600" dirty="0"/>
              <a:t>porucha vývoje příštítných tělísek, porucha </a:t>
            </a:r>
            <a:r>
              <a:rPr lang="cs-CZ" altLang="cs-CZ" sz="1600" dirty="0" err="1"/>
              <a:t>fce</a:t>
            </a:r>
            <a:r>
              <a:rPr lang="cs-CZ" altLang="cs-CZ" sz="1600" dirty="0"/>
              <a:t> PTH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altLang="cs-CZ" sz="1600" dirty="0"/>
              <a:t> odstranění či poškození tělísek - </a:t>
            </a:r>
            <a:r>
              <a:rPr lang="cs-CZ" altLang="cs-CZ" sz="1600" b="1" dirty="0"/>
              <a:t>nejčastěji pooperační </a:t>
            </a:r>
            <a:r>
              <a:rPr lang="cs-CZ" altLang="cs-CZ" sz="1600" b="1" dirty="0" err="1"/>
              <a:t>hypoparathyreóza</a:t>
            </a:r>
            <a:r>
              <a:rPr lang="cs-CZ" altLang="cs-CZ" sz="1600" b="1" dirty="0"/>
              <a:t> </a:t>
            </a:r>
            <a:r>
              <a:rPr lang="cs-CZ" altLang="cs-CZ" sz="1400" dirty="0"/>
              <a:t>(po </a:t>
            </a:r>
            <a:r>
              <a:rPr lang="cs-CZ" altLang="cs-CZ" sz="1400" dirty="0" err="1"/>
              <a:t>thyroidektomii</a:t>
            </a:r>
            <a:r>
              <a:rPr lang="cs-CZ" altLang="cs-CZ" sz="1400" dirty="0"/>
              <a:t>)</a:t>
            </a:r>
            <a:endParaRPr lang="cs-CZ" altLang="cs-CZ" sz="16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b="1" u="sng" dirty="0"/>
              <a:t>Klinický obraz :  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altLang="cs-CZ" dirty="0"/>
              <a:t> </a:t>
            </a:r>
            <a:r>
              <a:rPr lang="cs-CZ" altLang="cs-CZ" sz="1600" dirty="0"/>
              <a:t>zvýšená neuromuskulární dráždivost, </a:t>
            </a:r>
            <a:r>
              <a:rPr lang="cs-CZ" altLang="cs-CZ" sz="1600" b="1" dirty="0"/>
              <a:t>tetanie</a:t>
            </a:r>
            <a:r>
              <a:rPr lang="cs-CZ" altLang="cs-CZ" sz="1600" dirty="0"/>
              <a:t>, poruchy srdečního rytmu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altLang="cs-CZ" sz="1600" dirty="0"/>
              <a:t> psychické změny – deprese, úzkost, migrenózní bolesti hlavy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altLang="cs-CZ" sz="1600" dirty="0"/>
              <a:t> trofické změny – suchá tvrdá kůže s ragádami, </a:t>
            </a:r>
            <a:r>
              <a:rPr lang="cs-CZ" altLang="cs-CZ" sz="1600" dirty="0" err="1"/>
              <a:t>alopecia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areata</a:t>
            </a:r>
            <a:r>
              <a:rPr lang="cs-CZ" altLang="cs-CZ" sz="1600" dirty="0"/>
              <a:t>, </a:t>
            </a:r>
            <a:r>
              <a:rPr lang="cs-CZ" altLang="cs-CZ" sz="1600" b="1" dirty="0"/>
              <a:t>poruchy dentice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b="1" u="sng" dirty="0"/>
              <a:t>Terapie: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altLang="cs-CZ" sz="1600" dirty="0"/>
              <a:t>zvýšení sérové koncentrace kalcia + </a:t>
            </a:r>
            <a:r>
              <a:rPr lang="cs-CZ" altLang="cs-CZ" sz="1600" dirty="0" err="1"/>
              <a:t>suplementace</a:t>
            </a:r>
            <a:r>
              <a:rPr lang="cs-CZ" altLang="cs-CZ" sz="1600" dirty="0"/>
              <a:t> vitaminu D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altLang="cs-CZ" sz="1600" dirty="0"/>
              <a:t>přidávají se </a:t>
            </a:r>
            <a:r>
              <a:rPr lang="cs-CZ" altLang="cs-CZ" sz="1600" dirty="0" err="1"/>
              <a:t>thiazidová</a:t>
            </a:r>
            <a:r>
              <a:rPr lang="cs-CZ" altLang="cs-CZ" sz="1600" dirty="0"/>
              <a:t> diuretika (zadržují vápník v těle)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altLang="cs-CZ" sz="1600" dirty="0"/>
              <a:t>řešení tetanie akutním podáním kalcia 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endParaRPr lang="cs-CZ" altLang="cs-CZ" sz="1600" b="1" dirty="0"/>
          </a:p>
          <a:p>
            <a:pPr marL="0" indent="0" eaLnBrk="1" hangingPunct="1">
              <a:buFont typeface="Calibri" panose="020F0502020204030204" pitchFamily="34" charset="0"/>
              <a:buNone/>
              <a:defRPr/>
            </a:pP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DC197A8-E75A-8B4A-BDDF-ACE2EB4AC4EB}"/>
              </a:ext>
            </a:extLst>
          </p:cNvPr>
          <p:cNvSpPr txBox="1"/>
          <p:nvPr/>
        </p:nvSpPr>
        <p:spPr>
          <a:xfrm>
            <a:off x="107950" y="103188"/>
            <a:ext cx="2149475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PŘÍŠTÍTNÁ TĚLÍSKA</a:t>
            </a:r>
          </a:p>
        </p:txBody>
      </p:sp>
      <p:pic>
        <p:nvPicPr>
          <p:cNvPr id="27652" name="Zvuk 2">
            <a:hlinkClick r:id="" action="ppaction://media"/>
            <a:extLst>
              <a:ext uri="{FF2B5EF4-FFF2-40B4-BE49-F238E27FC236}">
                <a16:creationId xmlns:a16="http://schemas.microsoft.com/office/drawing/2014/main" id="{8F669252-B842-0E4F-B2B1-D4FE2C916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8823B09-1F8D-E744-AFFD-FB4E24489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85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CB384-C2CB-F24F-AF1F-ADE9BC68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HYPERPARATHYREÓZA</a:t>
            </a:r>
          </a:p>
        </p:txBody>
      </p:sp>
      <p:sp>
        <p:nvSpPr>
          <p:cNvPr id="15362" name="Zástupný symbol pro obsah 2">
            <a:extLst>
              <a:ext uri="{FF2B5EF4-FFF2-40B4-BE49-F238E27FC236}">
                <a16:creationId xmlns:a16="http://schemas.microsoft.com/office/drawing/2014/main" id="{10699A69-71E2-5B48-9FDE-6C589354B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8142288" cy="4724400"/>
          </a:xfrm>
        </p:spPr>
        <p:txBody>
          <a:bodyPr/>
          <a:lstStyle/>
          <a:p>
            <a:pPr marL="0" indent="0" eaLnBrk="1" hangingPunct="1">
              <a:buFont typeface="Calibri" panose="020F0502020204030204" pitchFamily="34" charset="0"/>
              <a:buNone/>
              <a:defRPr/>
            </a:pPr>
            <a:r>
              <a:rPr lang="cs-CZ" altLang="cs-CZ" b="1" dirty="0" err="1">
                <a:solidFill>
                  <a:srgbClr val="FF0000"/>
                </a:solidFill>
              </a:rPr>
              <a:t>Pimární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hyperparatyreóza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0" indent="0" eaLnBrk="1" hangingPunct="1">
              <a:buFont typeface="Calibri" panose="020F0502020204030204" pitchFamily="34" charset="0"/>
              <a:buNone/>
              <a:defRPr/>
            </a:pPr>
            <a:r>
              <a:rPr lang="cs-CZ" altLang="cs-CZ" sz="1800" b="1" u="sng" dirty="0"/>
              <a:t>Etiologie:  </a:t>
            </a:r>
            <a:r>
              <a:rPr lang="cs-CZ" altLang="cs-CZ" sz="1600" dirty="0"/>
              <a:t>adenom příštítného tělíska, vzácně karcinom </a:t>
            </a:r>
            <a:r>
              <a:rPr lang="cs-CZ" altLang="cs-CZ" sz="1600" dirty="0">
                <a:sym typeface="Wingdings" pitchFamily="2" charset="2"/>
              </a:rPr>
              <a:t> zvýšená produkce PTH  zvýšená kalcémie</a:t>
            </a:r>
            <a:endParaRPr lang="cs-CZ" altLang="cs-CZ" sz="16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1800" b="1" u="sng" dirty="0"/>
              <a:t>Klinický obraz :  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sz="1600" i="1" dirty="0"/>
              <a:t>Kosti</a:t>
            </a:r>
            <a:r>
              <a:rPr lang="cs-CZ" sz="1600" dirty="0"/>
              <a:t>: se projevuje bolestmi kostí až patologickými frakturami, osteoporóza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sz="1600" i="1" dirty="0"/>
              <a:t>Ledviny</a:t>
            </a:r>
            <a:r>
              <a:rPr lang="cs-CZ" sz="1600" dirty="0"/>
              <a:t>: nefrolitiáza, </a:t>
            </a:r>
            <a:r>
              <a:rPr lang="cs-CZ" sz="1600" dirty="0" err="1"/>
              <a:t>nefrokalcinóza</a:t>
            </a:r>
            <a:r>
              <a:rPr lang="cs-CZ" sz="1600" dirty="0"/>
              <a:t> s kalcifikacemi v </a:t>
            </a:r>
            <a:r>
              <a:rPr lang="cs-CZ" sz="1600" dirty="0" err="1"/>
              <a:t>intersticiu</a:t>
            </a:r>
            <a:r>
              <a:rPr lang="cs-CZ" sz="1600" dirty="0"/>
              <a:t> ledvin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sz="1600" i="1" dirty="0"/>
              <a:t>GIT</a:t>
            </a:r>
            <a:r>
              <a:rPr lang="cs-CZ" sz="1600" dirty="0"/>
              <a:t>: akutní pankreatitida a peptického vřed, sklon k zácpě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sz="1600" i="1" dirty="0"/>
              <a:t>Srdce: </a:t>
            </a:r>
            <a:r>
              <a:rPr lang="cs-CZ" sz="1600" dirty="0"/>
              <a:t>poruchy srdečního rytmu až zástavu srdce, HT 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cs-CZ" sz="1600" i="1" dirty="0"/>
              <a:t>Psychické a nervosvalové příznaky</a:t>
            </a:r>
            <a:r>
              <a:rPr lang="cs-CZ" sz="1600" dirty="0"/>
              <a:t>: únavnost, deprese, svalová slabost</a:t>
            </a:r>
            <a:endParaRPr lang="cs-CZ" altLang="cs-CZ" sz="1600" b="1" u="sng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1800" b="1" u="sng" dirty="0"/>
              <a:t>Terapie: </a:t>
            </a:r>
            <a:r>
              <a:rPr lang="cs-CZ" altLang="cs-CZ" sz="1600" dirty="0"/>
              <a:t>odstranění příčiny</a:t>
            </a:r>
            <a:endParaRPr lang="cs-CZ" altLang="cs-CZ" sz="1600" b="1" dirty="0"/>
          </a:p>
          <a:p>
            <a:pPr marL="0" indent="0" eaLnBrk="1" hangingPunct="1">
              <a:buFont typeface="Calibri" panose="020F0502020204030204" pitchFamily="34" charset="0"/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Sekundární </a:t>
            </a:r>
            <a:r>
              <a:rPr lang="cs-CZ" b="1" dirty="0" err="1">
                <a:solidFill>
                  <a:srgbClr val="FF0000"/>
                </a:solidFill>
              </a:rPr>
              <a:t>hyperparathyreóza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</a:t>
            </a:r>
            <a:r>
              <a:rPr lang="cs-CZ" sz="1800" dirty="0"/>
              <a:t>reakce organismu na dlouhodobou </a:t>
            </a:r>
            <a:r>
              <a:rPr lang="cs-CZ" sz="1800" dirty="0" err="1"/>
              <a:t>hypokalcémii</a:t>
            </a:r>
            <a:r>
              <a:rPr lang="cs-CZ" sz="1800" dirty="0"/>
              <a:t> </a:t>
            </a:r>
            <a:r>
              <a:rPr lang="cs-CZ" sz="1800" dirty="0">
                <a:sym typeface="Wingdings" pitchFamily="2" charset="2"/>
              </a:rPr>
              <a:t> zvýšená sekrece PTH (</a:t>
            </a:r>
            <a:r>
              <a:rPr lang="cs-CZ" sz="1800" dirty="0" err="1">
                <a:sym typeface="Wingdings" pitchFamily="2" charset="2"/>
              </a:rPr>
              <a:t>kompenzatorně</a:t>
            </a:r>
            <a:r>
              <a:rPr lang="cs-CZ" sz="1800" dirty="0">
                <a:sym typeface="Wingdings" pitchFamily="2" charset="2"/>
              </a:rPr>
              <a:t>)</a:t>
            </a:r>
            <a:r>
              <a:rPr lang="cs-CZ" sz="1800" dirty="0"/>
              <a:t>. Příčiny: chronické ledvinné selhání, snížená absorpce vit. D vlivem střevních zánětů, dietní deficit vit. D nebo kalcia atd. </a:t>
            </a:r>
            <a:endParaRPr lang="cs-CZ" sz="1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buFont typeface="Calibri" panose="020F0502020204030204" pitchFamily="34" charset="0"/>
              <a:buNone/>
              <a:defRPr/>
            </a:pP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F8614D-0FE2-AE4E-848F-F84AC5F24C38}"/>
              </a:ext>
            </a:extLst>
          </p:cNvPr>
          <p:cNvSpPr txBox="1"/>
          <p:nvPr/>
        </p:nvSpPr>
        <p:spPr>
          <a:xfrm>
            <a:off x="107950" y="103188"/>
            <a:ext cx="2149475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PŘÍŠTÍTNÁ TĚLÍSKA</a:t>
            </a:r>
          </a:p>
        </p:txBody>
      </p:sp>
      <p:pic>
        <p:nvPicPr>
          <p:cNvPr id="28676" name="Zvuk 4">
            <a:hlinkClick r:id="" action="ppaction://media"/>
            <a:extLst>
              <a:ext uri="{FF2B5EF4-FFF2-40B4-BE49-F238E27FC236}">
                <a16:creationId xmlns:a16="http://schemas.microsoft.com/office/drawing/2014/main" id="{307C1001-81D2-C74E-A1A1-1909B58B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BB52CC9-2F57-624C-89B7-70E53DA9C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19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90EB74F-01F6-C844-8EA3-927438A25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NADLEDVINY</a:t>
            </a:r>
          </a:p>
        </p:txBody>
      </p:sp>
      <p:sp>
        <p:nvSpPr>
          <p:cNvPr id="30723" name="Podnadpis 4">
            <a:extLst>
              <a:ext uri="{FF2B5EF4-FFF2-40B4-BE49-F238E27FC236}">
                <a16:creationId xmlns:a16="http://schemas.microsoft.com/office/drawing/2014/main" id="{C2C3B332-CEF1-294D-A2D2-829C7D433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/>
          <a:lstStyle/>
          <a:p>
            <a:pPr eaLnBrk="1" fontAlgn="auto" hangingPunct="1">
              <a:defRPr/>
            </a:pPr>
            <a:endParaRPr lang="x-none" altLang="x-non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70249D3E-59AE-724D-B80B-BFF70F29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Nadledviny - fyziologie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D20179-A9FD-674A-8ABA-A29DA54C1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325" y="1846263"/>
            <a:ext cx="3703638" cy="4022725"/>
          </a:xfrm>
        </p:spPr>
        <p:txBody>
          <a:bodyPr>
            <a:normAutofit lnSpcReduction="10000"/>
          </a:bodyPr>
          <a:lstStyle/>
          <a:p>
            <a:pPr marL="273050" indent="-273050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sz="1900" b="1" u="sng" dirty="0"/>
              <a:t>DŘEŇ</a:t>
            </a:r>
          </a:p>
          <a:p>
            <a:pPr marL="273050" indent="-273050" eaLnBrk="1" hangingPunct="1">
              <a:lnSpc>
                <a:spcPct val="80000"/>
              </a:lnSpc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cs-CZ" altLang="cs-CZ" sz="1900" dirty="0"/>
              <a:t>produkuje katecholaminy: </a:t>
            </a:r>
            <a:r>
              <a:rPr lang="cs-CZ" altLang="cs-CZ" sz="1900" b="1" dirty="0"/>
              <a:t>adrenalin, noradrenalin, dopamin</a:t>
            </a:r>
          </a:p>
          <a:p>
            <a:pPr marL="273050" indent="-273050" eaLnBrk="1" hangingPunct="1">
              <a:lnSpc>
                <a:spcPct val="80000"/>
              </a:lnSpc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cs-CZ" altLang="cs-CZ" sz="1900" dirty="0"/>
              <a:t>vznikla z </a:t>
            </a:r>
            <a:r>
              <a:rPr lang="cs-CZ" altLang="cs-CZ" sz="1900" dirty="0" err="1"/>
              <a:t>postgangliových</a:t>
            </a:r>
            <a:r>
              <a:rPr lang="cs-CZ" altLang="cs-CZ" sz="1900" dirty="0"/>
              <a:t> sympatických neuronů a je výlučně regulována nervově </a:t>
            </a:r>
          </a:p>
          <a:p>
            <a:pPr marL="273050" indent="-273050" eaLnBrk="1" hangingPunct="1">
              <a:lnSpc>
                <a:spcPct val="80000"/>
              </a:lnSpc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cs-CZ" altLang="cs-CZ" sz="1900" b="1" dirty="0"/>
              <a:t>příprava organismu na stresové reakce </a:t>
            </a:r>
            <a:r>
              <a:rPr lang="cs-CZ" altLang="cs-CZ" sz="1900" dirty="0"/>
              <a:t>– bojuj vs. uteč</a:t>
            </a:r>
          </a:p>
          <a:p>
            <a:pPr marL="273050" indent="-273050" eaLnBrk="1" hangingPunct="1">
              <a:lnSpc>
                <a:spcPct val="80000"/>
              </a:lnSpc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cs-CZ" altLang="cs-CZ" sz="1900" dirty="0"/>
              <a:t>metabolický účinek: </a:t>
            </a:r>
            <a:r>
              <a:rPr lang="cs-CZ" altLang="cs-CZ" sz="1900" b="1" dirty="0"/>
              <a:t>vznik pohotovostní glukosy </a:t>
            </a:r>
            <a:r>
              <a:rPr lang="cs-CZ" altLang="cs-CZ" sz="1900" dirty="0"/>
              <a:t>– odbourávání glykogenu, glukoneogeneze, lipolýza, </a:t>
            </a:r>
          </a:p>
          <a:p>
            <a:pPr marL="273050" indent="-273050" eaLnBrk="1" hangingPunct="1">
              <a:lnSpc>
                <a:spcPct val="80000"/>
              </a:lnSpc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cs-CZ" altLang="cs-CZ" sz="1900" dirty="0"/>
          </a:p>
          <a:p>
            <a:pPr marL="273050" indent="-273050" eaLnBrk="1" hangingPunct="1">
              <a:lnSpc>
                <a:spcPct val="80000"/>
              </a:lnSpc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cs-CZ" altLang="cs-CZ" sz="1900" b="1" dirty="0"/>
              <a:t>patologie: </a:t>
            </a:r>
            <a:r>
              <a:rPr lang="cs-CZ" altLang="cs-CZ" sz="1900" b="1" dirty="0" err="1"/>
              <a:t>feochromocytom</a:t>
            </a:r>
            <a:endParaRPr lang="cs-CZ" altLang="cs-CZ" sz="1900" b="1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A63EB5-29BD-054C-A3FF-AFB7875F7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4075" y="1846263"/>
            <a:ext cx="3702050" cy="4319587"/>
          </a:xfrm>
        </p:spPr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cs-CZ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KŮRA 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produkuje: 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glukokortikoidy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kortisol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): stimuluje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glukoneogenesi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zhoršení transportu glukosy do buněk, zhoršení utilizace glukosy (steroidní DM)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mineralokortikoidy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(aldosteron): regulace hladiny vody v těle ovlivněním hladiny sodíku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androgeny = pohlavní hormony</a:t>
            </a:r>
          </a:p>
          <a:p>
            <a:pPr marL="365760" lvl="1" indent="0" eaLnBrk="1" fontAlgn="auto" hangingPunct="1"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lvl="1" indent="0" eaLnBrk="1" fontAlgn="auto" hangingPunct="1"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9410" indent="-285750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patologie: celkový útlum kůry = nedostatek hormonů anebo zvýšené množství hormonů  </a:t>
            </a: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785" lvl="4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5151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79B3036-8B5C-B043-A891-DFC2CF720F8B}"/>
              </a:ext>
            </a:extLst>
          </p:cNvPr>
          <p:cNvSpPr txBox="1"/>
          <p:nvPr/>
        </p:nvSpPr>
        <p:spPr>
          <a:xfrm>
            <a:off x="107950" y="103188"/>
            <a:ext cx="1490663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NADLEDVINY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1DE44389-9A1E-7446-AE68-0F68D72B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130175"/>
            <a:ext cx="21113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ovéPole 1">
            <a:extLst>
              <a:ext uri="{FF2B5EF4-FFF2-40B4-BE49-F238E27FC236}">
                <a16:creationId xmlns:a16="http://schemas.microsoft.com/office/drawing/2014/main" id="{170543C5-52DD-FA49-8ECC-45A0FB7C5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6494463"/>
            <a:ext cx="48688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/>
              <a:t>https://www.wikiskripta.eu/w/Nadledviny#/media/File:Illu_adrenal_gland.jpg</a:t>
            </a:r>
          </a:p>
        </p:txBody>
      </p:sp>
      <p:pic>
        <p:nvPicPr>
          <p:cNvPr id="30727" name="Zvuk 1">
            <a:hlinkClick r:id="" action="ppaction://media"/>
            <a:extLst>
              <a:ext uri="{FF2B5EF4-FFF2-40B4-BE49-F238E27FC236}">
                <a16:creationId xmlns:a16="http://schemas.microsoft.com/office/drawing/2014/main" id="{E25FD976-C3EF-D740-8481-1613897F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2728861-A135-EF4A-A8BA-73E212F01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236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CEFB2EDC-FC59-834C-81DF-1843A785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Feochromocytom</a:t>
            </a: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746" name="Zástupný symbol pro obsah 4">
            <a:extLst>
              <a:ext uri="{FF2B5EF4-FFF2-40B4-BE49-F238E27FC236}">
                <a16:creationId xmlns:a16="http://schemas.microsoft.com/office/drawing/2014/main" id="{DC027225-CF3D-BE43-8273-8796EE244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 vzácný nádor dřeně nadledvinek, většinou jde o benigní nádor pouze v 10% je nádor maligní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 </a:t>
            </a:r>
            <a:r>
              <a:rPr lang="cs-CZ" altLang="cs-CZ" b="1" dirty="0"/>
              <a:t>zvýšená produkce ADERENALINU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 </a:t>
            </a:r>
            <a:r>
              <a:rPr lang="cs-CZ" altLang="cs-CZ" b="1" u="sng" dirty="0"/>
              <a:t>klinické projevy: </a:t>
            </a:r>
            <a:r>
              <a:rPr lang="cs-CZ" altLang="cs-CZ" dirty="0"/>
              <a:t>hypertenze fixovaná 52%, paroxysmální 42%, bolesti hlavy, pocení, palpitace, zblednutí, nervozita, úzkost, třes, dyspeptické potíže, bolesti na hrudi = </a:t>
            </a:r>
            <a:r>
              <a:rPr lang="cs-CZ" altLang="cs-CZ" i="1" dirty="0"/>
              <a:t>vystupňovaná a náhodná stresová reakce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 </a:t>
            </a:r>
            <a:r>
              <a:rPr lang="cs-CZ" altLang="cs-CZ" b="1" u="sng" dirty="0"/>
              <a:t>terapie</a:t>
            </a:r>
            <a:r>
              <a:rPr lang="cs-CZ" altLang="cs-CZ" dirty="0"/>
              <a:t>: chirurgická léčby, </a:t>
            </a:r>
            <a:r>
              <a:rPr lang="cs-CZ" altLang="cs-CZ" dirty="0" err="1"/>
              <a:t>adrenalectomie</a:t>
            </a:r>
            <a:r>
              <a:rPr lang="cs-CZ" altLang="cs-CZ" dirty="0"/>
              <a:t> s přípravou </a:t>
            </a:r>
            <a:r>
              <a:rPr lang="el-GR" altLang="cs-CZ" dirty="0"/>
              <a:t>α</a:t>
            </a:r>
            <a:r>
              <a:rPr lang="cs-CZ" altLang="cs-CZ" dirty="0"/>
              <a:t>-blokátorem…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486FAD-6091-6B40-940B-99BC33887500}"/>
              </a:ext>
            </a:extLst>
          </p:cNvPr>
          <p:cNvSpPr txBox="1"/>
          <p:nvPr/>
        </p:nvSpPr>
        <p:spPr>
          <a:xfrm>
            <a:off x="107950" y="103188"/>
            <a:ext cx="2249488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NADLEDVINY - DŘEŇ</a:t>
            </a:r>
          </a:p>
        </p:txBody>
      </p:sp>
      <p:pic>
        <p:nvPicPr>
          <p:cNvPr id="31748" name="Zvuk 1">
            <a:hlinkClick r:id="" action="ppaction://media"/>
            <a:extLst>
              <a:ext uri="{FF2B5EF4-FFF2-40B4-BE49-F238E27FC236}">
                <a16:creationId xmlns:a16="http://schemas.microsoft.com/office/drawing/2014/main" id="{F3020398-069B-D644-89B4-36369B2BF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81DB50F-1C91-AE41-A598-6B9B6D5F0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17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56591-1A72-8742-83C9-9317EE156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/>
              <a:t>Addisonova</a:t>
            </a:r>
            <a:r>
              <a:rPr lang="cs-CZ" b="1" dirty="0"/>
              <a:t> nemoc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E7D45E-2F43-0847-A3E1-E2AE2807B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853363" cy="4175125"/>
          </a:xfrm>
        </p:spPr>
        <p:txBody>
          <a:bodyPr/>
          <a:lstStyle/>
          <a:p>
            <a:pPr eaLnBrk="1" hangingPunct="1">
              <a:defRPr/>
            </a:pPr>
            <a:r>
              <a:rPr lang="cs-CZ" b="1" u="sng" dirty="0"/>
              <a:t>Chronická insuficience </a:t>
            </a:r>
            <a:r>
              <a:rPr lang="cs-CZ" b="1" dirty="0"/>
              <a:t>- </a:t>
            </a:r>
            <a:r>
              <a:rPr lang="cs-CZ" dirty="0"/>
              <a:t>hypofunkce kůry nadledvin: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cs-CZ" sz="1600" b="1" dirty="0"/>
              <a:t>Primární</a:t>
            </a:r>
            <a:r>
              <a:rPr lang="cs-CZ" sz="1600" dirty="0"/>
              <a:t> </a:t>
            </a:r>
            <a:r>
              <a:rPr lang="cs-CZ" sz="1600" b="1" dirty="0"/>
              <a:t>insuficience: </a:t>
            </a:r>
            <a:r>
              <a:rPr lang="cs-CZ" sz="1600" dirty="0"/>
              <a:t>autoimunitní poškození, zánět či nádor  </a:t>
            </a:r>
            <a:r>
              <a:rPr lang="cs-CZ" sz="1600" dirty="0">
                <a:sym typeface="Wingdings" pitchFamily="2" charset="2"/>
              </a:rPr>
              <a:t></a:t>
            </a:r>
            <a:r>
              <a:rPr lang="cs-CZ" sz="1600" b="1" dirty="0">
                <a:sym typeface="Wingdings" pitchFamily="2" charset="2"/>
              </a:rPr>
              <a:t> </a:t>
            </a:r>
            <a:r>
              <a:rPr lang="cs-CZ" sz="1600" dirty="0">
                <a:sym typeface="Wingdings" pitchFamily="2" charset="2"/>
              </a:rPr>
              <a:t>vystupňovaná sekrece ACTH  n</a:t>
            </a:r>
            <a:r>
              <a:rPr lang="cs-CZ" sz="1600" dirty="0"/>
              <a:t>edostatek aldosteronu – ztráta Na, Cl a vody</a:t>
            </a:r>
            <a:r>
              <a:rPr lang="cs-CZ" sz="1600" b="1" dirty="0">
                <a:sym typeface="Wingdings" pitchFamily="2" charset="2"/>
              </a:rPr>
              <a:t> </a:t>
            </a:r>
          </a:p>
          <a:p>
            <a:pPr marL="200025" lvl="1" indent="0" eaLnBrk="1" hangingPunct="1">
              <a:buFont typeface="Calibri" panose="020F0502020204030204" pitchFamily="34" charset="0"/>
              <a:buNone/>
              <a:defRPr/>
            </a:pPr>
            <a:r>
              <a:rPr lang="cs-CZ" sz="1600" b="1" dirty="0">
                <a:sym typeface="Wingdings" pitchFamily="2" charset="2"/>
              </a:rPr>
              <a:t>- </a:t>
            </a:r>
            <a:r>
              <a:rPr lang="cs-CZ" sz="1600" dirty="0">
                <a:sym typeface="Wingdings" pitchFamily="2" charset="2"/>
              </a:rPr>
              <a:t>slabost, nevýkonnost, hubnutí, zácpa/průjem, bolesti břicha a svalů, bradykardie, snížená glykémie a TK, pigmentace na dlaních, v rýhách, </a:t>
            </a:r>
            <a:r>
              <a:rPr lang="cs-CZ" sz="1600" b="1" dirty="0">
                <a:sym typeface="Wingdings" pitchFamily="2" charset="2"/>
              </a:rPr>
              <a:t>grafitové skvrny na sliznicích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cs-CZ" sz="1600" b="1" dirty="0"/>
              <a:t>Sekundární insuficience</a:t>
            </a:r>
            <a:r>
              <a:rPr lang="cs-CZ" sz="1600" dirty="0"/>
              <a:t>: při </a:t>
            </a: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 tooltip="Nemoci hypotalamo-hypofyzárního systému"/>
              </a:rPr>
              <a:t>hypotalamo-hypofyzární nedostatečnosti</a:t>
            </a:r>
            <a:r>
              <a:rPr lang="cs-CZ" sz="1600" dirty="0"/>
              <a:t>, nedostatek ACTH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cs-CZ" sz="1600" b="1" dirty="0" err="1"/>
              <a:t>Iatrogenní</a:t>
            </a:r>
            <a:r>
              <a:rPr lang="cs-CZ" sz="1600" dirty="0"/>
              <a:t> </a:t>
            </a:r>
            <a:r>
              <a:rPr lang="cs-CZ" sz="1600" b="1" dirty="0"/>
              <a:t>insuficience:</a:t>
            </a:r>
            <a:r>
              <a:rPr lang="cs-CZ" sz="1600" dirty="0"/>
              <a:t> přechodná, z útlumu nadledvinové kůry při dlouhodobém farmakologickém podávání glukokortikoidů</a:t>
            </a:r>
          </a:p>
          <a:p>
            <a:pPr eaLnBrk="1" hangingPunct="1">
              <a:defRPr/>
            </a:pPr>
            <a:r>
              <a:rPr lang="cs-CZ" b="1" u="sng" dirty="0"/>
              <a:t>Akutní selhání kůry nadledvin</a:t>
            </a:r>
            <a:endParaRPr lang="cs-CZ" u="sng" dirty="0"/>
          </a:p>
          <a:p>
            <a:pPr marL="18488" indent="-18488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- </a:t>
            </a:r>
            <a:r>
              <a:rPr lang="cs-CZ" sz="1800" dirty="0"/>
              <a:t>šokový stav s tachykardií, vysokou teplotou, zrychleným dechem, chladné končetiny, krvácení do kůže</a:t>
            </a:r>
          </a:p>
          <a:p>
            <a:pPr marL="18488" indent="-18488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-- při </a:t>
            </a:r>
            <a:r>
              <a:rPr lang="cs-CZ" sz="1600" b="1" dirty="0"/>
              <a:t>krvácení</a:t>
            </a:r>
            <a:r>
              <a:rPr lang="cs-CZ" sz="1600" dirty="0"/>
              <a:t> </a:t>
            </a:r>
            <a:r>
              <a:rPr lang="cs-CZ" sz="1600" b="1" dirty="0"/>
              <a:t>do nadledvin </a:t>
            </a:r>
            <a:r>
              <a:rPr lang="cs-CZ" sz="1600" dirty="0"/>
              <a:t>u novorozence po porodním traumatu, </a:t>
            </a:r>
          </a:p>
          <a:p>
            <a:pPr marL="18488" indent="-18488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-- při </a:t>
            </a:r>
            <a:r>
              <a:rPr lang="cs-CZ" sz="1600" b="1" dirty="0"/>
              <a:t>nekróze</a:t>
            </a:r>
            <a:r>
              <a:rPr lang="cs-CZ" sz="1600" dirty="0"/>
              <a:t> </a:t>
            </a:r>
            <a:r>
              <a:rPr lang="cs-CZ" sz="1600" b="1" dirty="0"/>
              <a:t>nadledvin a krvácení </a:t>
            </a:r>
            <a:r>
              <a:rPr lang="cs-CZ" sz="1600" dirty="0"/>
              <a:t>do nich při infekci (meningokoková sepse = tzv. </a:t>
            </a:r>
            <a:r>
              <a:rPr lang="cs-CZ" sz="1600" dirty="0" err="1"/>
              <a:t>Waterhouseově-Friderichsenově</a:t>
            </a:r>
            <a:r>
              <a:rPr lang="cs-CZ" sz="1600" dirty="0"/>
              <a:t> syndrom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1D2FD2C-CCC6-2D43-AB89-92913E1D1F41}"/>
              </a:ext>
            </a:extLst>
          </p:cNvPr>
          <p:cNvSpPr txBox="1"/>
          <p:nvPr/>
        </p:nvSpPr>
        <p:spPr>
          <a:xfrm>
            <a:off x="107950" y="103188"/>
            <a:ext cx="2238375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NADLEDVINY - KŮRA</a:t>
            </a:r>
          </a:p>
        </p:txBody>
      </p:sp>
      <p:pic>
        <p:nvPicPr>
          <p:cNvPr id="32772" name="Picture 2" descr="Addisonova choroba » Nechcikazy.cz">
            <a:extLst>
              <a:ext uri="{FF2B5EF4-FFF2-40B4-BE49-F238E27FC236}">
                <a16:creationId xmlns:a16="http://schemas.microsoft.com/office/drawing/2014/main" id="{68FDD5F0-F6B5-0D4A-AE38-4A3AB057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t="5589" r="13034" b="13847"/>
          <a:stretch>
            <a:fillRect/>
          </a:stretch>
        </p:blipFill>
        <p:spPr bwMode="auto">
          <a:xfrm>
            <a:off x="6167438" y="103188"/>
            <a:ext cx="28797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DA18980-15D5-3D46-8C85-0D6C2CEF4094}"/>
              </a:ext>
            </a:extLst>
          </p:cNvPr>
          <p:cNvSpPr txBox="1"/>
          <p:nvPr/>
        </p:nvSpPr>
        <p:spPr>
          <a:xfrm>
            <a:off x="107950" y="6475413"/>
            <a:ext cx="30194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dirty="0"/>
              <a:t>https://</a:t>
            </a:r>
            <a:r>
              <a:rPr lang="cs-CZ" sz="1050" dirty="0" err="1"/>
              <a:t>www.nechcikazy.cz</a:t>
            </a:r>
            <a:r>
              <a:rPr lang="cs-CZ" sz="1050" dirty="0"/>
              <a:t>/</a:t>
            </a:r>
            <a:r>
              <a:rPr lang="cs-CZ" sz="1050" dirty="0" err="1"/>
              <a:t>addisonova</a:t>
            </a:r>
            <a:r>
              <a:rPr lang="cs-CZ" sz="1050" dirty="0"/>
              <a:t>-choroba</a:t>
            </a:r>
          </a:p>
        </p:txBody>
      </p:sp>
      <p:pic>
        <p:nvPicPr>
          <p:cNvPr id="32774" name="Zvuk 5">
            <a:hlinkClick r:id="" action="ppaction://media"/>
            <a:extLst>
              <a:ext uri="{FF2B5EF4-FFF2-40B4-BE49-F238E27FC236}">
                <a16:creationId xmlns:a16="http://schemas.microsoft.com/office/drawing/2014/main" id="{B65707A5-8F97-9A44-8B74-9F3408ABC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1F9D05B-F94A-554E-9BD8-AFBB2DF9E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72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3">
            <a:extLst>
              <a:ext uri="{FF2B5EF4-FFF2-40B4-BE49-F238E27FC236}">
                <a16:creationId xmlns:a16="http://schemas.microsoft.com/office/drawing/2014/main" id="{2F9A467C-6DB7-0143-887B-853332EC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853363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sz="44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KORTIKOIDY</a:t>
            </a:r>
            <a:r>
              <a:rPr lang="cs-CZ" altLang="x-none" sz="4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- </a:t>
            </a:r>
            <a:r>
              <a:rPr lang="cs-CZ" altLang="x-none" sz="4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hormonální </a:t>
            </a:r>
            <a:r>
              <a:rPr lang="cs-CZ" altLang="x-none" sz="4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dysbalance</a:t>
            </a:r>
            <a:endParaRPr lang="cs-CZ" altLang="x-none" sz="44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</p:txBody>
      </p:sp>
      <p:sp>
        <p:nvSpPr>
          <p:cNvPr id="33794" name="Zástupný symbol pro text 4">
            <a:extLst>
              <a:ext uri="{FF2B5EF4-FFF2-40B4-BE49-F238E27FC236}">
                <a16:creationId xmlns:a16="http://schemas.microsoft.com/office/drawing/2014/main" id="{B8E3016B-3A13-5E41-8809-811040A7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1846263"/>
            <a:ext cx="3703638" cy="736600"/>
          </a:xfrm>
        </p:spPr>
        <p:txBody>
          <a:bodyPr/>
          <a:lstStyle/>
          <a:p>
            <a:pPr eaLnBrk="1" hangingPunct="1"/>
            <a:r>
              <a:rPr lang="cs-CZ" altLang="cs-CZ" b="1" cap="none">
                <a:ea typeface="ＭＳ Ｐゴシック" panose="020B0600070205080204" pitchFamily="34" charset="-128"/>
              </a:rPr>
              <a:t>Nadbytek  glukokortikoidů</a:t>
            </a:r>
          </a:p>
        </p:txBody>
      </p:sp>
      <p:sp>
        <p:nvSpPr>
          <p:cNvPr id="15364" name="Zástupný symbol pro obsah 5">
            <a:extLst>
              <a:ext uri="{FF2B5EF4-FFF2-40B4-BE49-F238E27FC236}">
                <a16:creationId xmlns:a16="http://schemas.microsoft.com/office/drawing/2014/main" id="{5EBDD41F-DF12-0A45-94D9-B1D0E9603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325" y="2582863"/>
            <a:ext cx="3703638" cy="3286125"/>
          </a:xfrm>
        </p:spPr>
        <p:txBody>
          <a:bodyPr rtlCol="0">
            <a:normAutofit/>
          </a:bodyPr>
          <a:lstStyle/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obezita centripetální, </a:t>
            </a:r>
            <a:r>
              <a:rPr lang="cs-CZ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striae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v oblasti břicha</a:t>
            </a: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hirsutismus</a:t>
            </a: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měsíčkovitý obličej</a:t>
            </a: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hypokalémie</a:t>
            </a: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poruchy metabolismu glukosy</a:t>
            </a: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vzestup cholesterolu</a:t>
            </a: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vzestup TK proti vstupním hodnotám často až vznik hypertenze</a:t>
            </a: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horší hojení ran</a:t>
            </a:r>
          </a:p>
          <a:p>
            <a:pPr marL="91440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cs-CZ" altLang="x-none" sz="2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</p:txBody>
      </p:sp>
      <p:sp>
        <p:nvSpPr>
          <p:cNvPr id="33796" name="Zástupný symbol pro text 6">
            <a:extLst>
              <a:ext uri="{FF2B5EF4-FFF2-40B4-BE49-F238E27FC236}">
                <a16:creationId xmlns:a16="http://schemas.microsoft.com/office/drawing/2014/main" id="{8275A1F8-D699-4444-ABD9-99E7402E1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4075" y="1846263"/>
            <a:ext cx="3702050" cy="736600"/>
          </a:xfrm>
        </p:spPr>
        <p:txBody>
          <a:bodyPr/>
          <a:lstStyle/>
          <a:p>
            <a:pPr eaLnBrk="1" hangingPunct="1"/>
            <a:r>
              <a:rPr lang="cs-CZ" altLang="cs-CZ" b="1" cap="none">
                <a:ea typeface="ＭＳ Ｐゴシック" panose="020B0600070205080204" pitchFamily="34" charset="-128"/>
              </a:rPr>
              <a:t>Nedostatek glukokortikoidů</a:t>
            </a:r>
          </a:p>
        </p:txBody>
      </p:sp>
      <p:sp>
        <p:nvSpPr>
          <p:cNvPr id="33797" name="Zástupný symbol pro obsah 7">
            <a:extLst>
              <a:ext uri="{FF2B5EF4-FFF2-40B4-BE49-F238E27FC236}">
                <a16:creationId xmlns:a16="http://schemas.microsoft.com/office/drawing/2014/main" id="{E62D4623-039F-AE46-A0E0-8E3E6BA65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4075" y="2582863"/>
            <a:ext cx="3702050" cy="3286125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>
                <a:ea typeface="ＭＳ Ｐゴシック" panose="020B0600070205080204" pitchFamily="34" charset="-128"/>
              </a:rPr>
              <a:t>astenie až kachexie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>
                <a:ea typeface="ＭＳ Ｐゴシック" panose="020B0600070205080204" pitchFamily="34" charset="-128"/>
              </a:rPr>
              <a:t>hyperkalémie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>
                <a:ea typeface="ＭＳ Ｐゴシック" panose="020B0600070205080204" pitchFamily="34" charset="-128"/>
              </a:rPr>
              <a:t>hypoglykémie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>
                <a:ea typeface="ＭＳ Ｐゴシック" panose="020B0600070205080204" pitchFamily="34" charset="-128"/>
              </a:rPr>
              <a:t>bolesti břicha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76CC3E-F48F-8D4E-AD18-0161921A4676}"/>
              </a:ext>
            </a:extLst>
          </p:cNvPr>
          <p:cNvSpPr txBox="1"/>
          <p:nvPr/>
        </p:nvSpPr>
        <p:spPr>
          <a:xfrm>
            <a:off x="107950" y="103188"/>
            <a:ext cx="2238375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NADLEDVINY - KŮRA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A567D48-8358-6148-B1F3-31DEE4AB931A}"/>
              </a:ext>
            </a:extLst>
          </p:cNvPr>
          <p:cNvSpPr txBox="1"/>
          <p:nvPr/>
        </p:nvSpPr>
        <p:spPr>
          <a:xfrm>
            <a:off x="665163" y="5686425"/>
            <a:ext cx="3217862" cy="923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/>
              <a:t>CUSHINGŮV SYNDROM </a:t>
            </a:r>
            <a:r>
              <a:rPr lang="cs-CZ" dirty="0"/>
              <a:t>– dlouhodobé nadměrné působení kortizolu </a:t>
            </a:r>
            <a:r>
              <a:rPr lang="cs-CZ" dirty="0">
                <a:sym typeface="Wingdings" pitchFamily="2" charset="2"/>
              </a:rPr>
              <a:t> viz dále</a:t>
            </a:r>
            <a:endParaRPr lang="cs-CZ" dirty="0"/>
          </a:p>
        </p:txBody>
      </p:sp>
      <p:pic>
        <p:nvPicPr>
          <p:cNvPr id="33800" name="Zvuk 2">
            <a:hlinkClick r:id="" action="ppaction://media"/>
            <a:extLst>
              <a:ext uri="{FF2B5EF4-FFF2-40B4-BE49-F238E27FC236}">
                <a16:creationId xmlns:a16="http://schemas.microsoft.com/office/drawing/2014/main" id="{56C602DD-33C9-954F-9482-71117F70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5E9EC4D-1A4B-D54D-892C-53FACC1FD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13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Obrázek 2" descr="Velká skupina parašutistů ve vzduchu">
            <a:extLst>
              <a:ext uri="{FF2B5EF4-FFF2-40B4-BE49-F238E27FC236}">
                <a16:creationId xmlns:a16="http://schemas.microsoft.com/office/drawing/2014/main" id="{17C85F8A-F577-474C-9E3A-873C33FF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-1588"/>
            <a:ext cx="972185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3" name="Zástupný obsah 2">
            <a:extLst>
              <a:ext uri="{FF2B5EF4-FFF2-40B4-BE49-F238E27FC236}">
                <a16:creationId xmlns:a16="http://schemas.microsoft.com/office/drawing/2014/main" id="{4F6E4934-DB3D-B34A-A8B4-48CB5CD6F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620713"/>
            <a:ext cx="4794250" cy="30575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 algn="ctr" eaLnBrk="1" hangingPunct="1">
              <a:buFont typeface="Calibri" panose="020F0502020204030204" pitchFamily="34" charset="0"/>
              <a:buNone/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Nemoci žláz s vnitřní sekrecí, symptomy   závažných poruch, zásady substituční léčby, život ohrožující stavy v endokrinologii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štítná žláza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příštítná tělíska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nadledviny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hypofýza a </a:t>
            </a:r>
            <a:r>
              <a:rPr lang="cs-CZ" alt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hypothalamus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3">
            <a:extLst>
              <a:ext uri="{FF2B5EF4-FFF2-40B4-BE49-F238E27FC236}">
                <a16:creationId xmlns:a16="http://schemas.microsoft.com/office/drawing/2014/main" id="{11FCFD4E-2AE2-384F-B230-5222BBF2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853363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sz="44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CUSHINGŮV SYNDROM</a:t>
            </a:r>
          </a:p>
        </p:txBody>
      </p:sp>
      <p:sp>
        <p:nvSpPr>
          <p:cNvPr id="15364" name="Zástupný symbol pro obsah 5">
            <a:extLst>
              <a:ext uri="{FF2B5EF4-FFF2-40B4-BE49-F238E27FC236}">
                <a16:creationId xmlns:a16="http://schemas.microsoft.com/office/drawing/2014/main" id="{3B63BF29-C02D-B44C-B29E-792756A72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475" y="1881188"/>
            <a:ext cx="2811463" cy="4427537"/>
          </a:xfrm>
        </p:spPr>
        <p:txBody>
          <a:bodyPr rtlCol="0">
            <a:normAutofit/>
          </a:bodyPr>
          <a:lstStyle/>
          <a:p>
            <a:pPr marL="91440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nadměrná sekrece kortizolu a působení jeho zvýšených koncentrací na organismus</a:t>
            </a:r>
          </a:p>
          <a:p>
            <a:pPr marL="91440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onemocnění s variabilní etiologií: </a:t>
            </a: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ACTH dependentní</a:t>
            </a:r>
            <a:r>
              <a:rPr lang="cs-CZ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Cushingův</a:t>
            </a:r>
            <a:r>
              <a:rPr lang="cs-CZ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syndrom, způsobený primárně nadprodukcí ACTH (produkující adenom hypofýzy) v 99%</a:t>
            </a: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ektopická nadprodukce ACTH jinými tumory </a:t>
            </a:r>
            <a:r>
              <a:rPr lang="cs-CZ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(</a:t>
            </a:r>
            <a:r>
              <a:rPr lang="cs-CZ" altLang="x-none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paraneoplastický</a:t>
            </a:r>
            <a:r>
              <a:rPr lang="cs-CZ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CS, ektopický ACTH syndrom) </a:t>
            </a:r>
          </a:p>
          <a:p>
            <a:pPr marL="383540" lvl="1" indent="-91440" eaLnBrk="1" fontAlgn="auto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ACTH-</a:t>
            </a:r>
            <a:r>
              <a:rPr lang="cs-CZ" altLang="x-non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independentní</a:t>
            </a:r>
            <a:r>
              <a:rPr lang="cs-CZ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Cushingův</a:t>
            </a:r>
            <a:r>
              <a:rPr lang="cs-CZ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syndrom -- nadprodukce kortizolu v kůře nadledvin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950A64-95F1-E047-9394-4CA0CDFA8A2E}"/>
              </a:ext>
            </a:extLst>
          </p:cNvPr>
          <p:cNvSpPr txBox="1"/>
          <p:nvPr/>
        </p:nvSpPr>
        <p:spPr>
          <a:xfrm>
            <a:off x="107950" y="103188"/>
            <a:ext cx="2238375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NADLEDVINY - KŮRA</a:t>
            </a:r>
          </a:p>
        </p:txBody>
      </p:sp>
      <p:pic>
        <p:nvPicPr>
          <p:cNvPr id="34820" name="Picture 7" descr="Zvýšené ochlupení a zarudlé strie typické u Cushingova syndromu">
            <a:extLst>
              <a:ext uri="{FF2B5EF4-FFF2-40B4-BE49-F238E27FC236}">
                <a16:creationId xmlns:a16="http://schemas.microsoft.com/office/drawing/2014/main" id="{A090B6CC-C717-704F-856F-DAB17098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1887538"/>
            <a:ext cx="1925638" cy="258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ovéPole 2">
            <a:extLst>
              <a:ext uri="{FF2B5EF4-FFF2-40B4-BE49-F238E27FC236}">
                <a16:creationId xmlns:a16="http://schemas.microsoft.com/office/drawing/2014/main" id="{29F9DE39-8DB7-9C47-9068-0788DE5FB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6700"/>
            <a:ext cx="57467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/>
              <a:t>https://www.wikiskripta.eu/w/Cushing%C5%AFv_syndrom#/media/File:CushingsBody.jpg</a:t>
            </a:r>
          </a:p>
        </p:txBody>
      </p:sp>
      <p:pic>
        <p:nvPicPr>
          <p:cNvPr id="34822" name="Picture 9" descr="Patient education: Cushing's syndrome (Beyond the Basics) - UpToDate">
            <a:extLst>
              <a:ext uri="{FF2B5EF4-FFF2-40B4-BE49-F238E27FC236}">
                <a16:creationId xmlns:a16="http://schemas.microsoft.com/office/drawing/2014/main" id="{CE7F4CCE-F37E-A946-9015-50585E0E4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852613"/>
            <a:ext cx="3933825" cy="4849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2" descr="Care for Cushing's disease provided by multidisciplinary Pituitary Program">
            <a:extLst>
              <a:ext uri="{FF2B5EF4-FFF2-40B4-BE49-F238E27FC236}">
                <a16:creationId xmlns:a16="http://schemas.microsoft.com/office/drawing/2014/main" id="{FFAECF85-65B4-1140-B353-13A546D7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4190" r="32182" b="45799"/>
          <a:stretch>
            <a:fillRect/>
          </a:stretch>
        </p:blipFill>
        <p:spPr bwMode="auto">
          <a:xfrm>
            <a:off x="3059113" y="4564063"/>
            <a:ext cx="1930400" cy="213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Zvuk 1">
            <a:hlinkClick r:id="" action="ppaction://media"/>
            <a:extLst>
              <a:ext uri="{FF2B5EF4-FFF2-40B4-BE49-F238E27FC236}">
                <a16:creationId xmlns:a16="http://schemas.microsoft.com/office/drawing/2014/main" id="{FA4EEB88-BD81-5240-AA3E-909FB2A4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03DFFA-5AA5-0643-ABFE-A11DC040F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24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3">
            <a:extLst>
              <a:ext uri="{FF2B5EF4-FFF2-40B4-BE49-F238E27FC236}">
                <a16:creationId xmlns:a16="http://schemas.microsoft.com/office/drawing/2014/main" id="{023B651B-8ACD-BF4F-83FC-6C71DD11C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dirty="0">
                <a:ea typeface="ＭＳ Ｐゴシック" charset="-128"/>
              </a:rPr>
              <a:t>HYPOFÝZA A HYPOTHALAMUS</a:t>
            </a:r>
          </a:p>
        </p:txBody>
      </p:sp>
      <p:sp>
        <p:nvSpPr>
          <p:cNvPr id="21505" name="Podnadpis 4">
            <a:extLst>
              <a:ext uri="{FF2B5EF4-FFF2-40B4-BE49-F238E27FC236}">
                <a16:creationId xmlns:a16="http://schemas.microsoft.com/office/drawing/2014/main" id="{04FF2E33-A912-1B47-AF4E-BC6159DED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/>
          <a:lstStyle/>
          <a:p>
            <a:pPr eaLnBrk="1" fontAlgn="auto" hangingPunct="1">
              <a:defRPr/>
            </a:pPr>
            <a:endParaRPr lang="en-US" altLang="x-none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>
            <a:extLst>
              <a:ext uri="{FF2B5EF4-FFF2-40B4-BE49-F238E27FC236}">
                <a16:creationId xmlns:a16="http://schemas.microsoft.com/office/drawing/2014/main" id="{AEACA46B-FDBA-904D-AAE8-6A0C91674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HYPOFÝZA</a:t>
            </a:r>
          </a:p>
        </p:txBody>
      </p:sp>
      <p:sp>
        <p:nvSpPr>
          <p:cNvPr id="35845" name="Zástupný symbol pro obsah 6">
            <a:extLst>
              <a:ext uri="{FF2B5EF4-FFF2-40B4-BE49-F238E27FC236}">
                <a16:creationId xmlns:a16="http://schemas.microsoft.com/office/drawing/2014/main" id="{5002AAD8-5292-074F-9A90-83D809A01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cs-CZ" sz="2000" dirty="0"/>
              <a:t>hypofýza –neboli </a:t>
            </a:r>
            <a:r>
              <a:rPr lang="cs-CZ" sz="2000" dirty="0" err="1"/>
              <a:t>podvěšek</a:t>
            </a:r>
            <a:r>
              <a:rPr lang="cs-CZ" sz="2000" dirty="0"/>
              <a:t> mozkový (</a:t>
            </a:r>
            <a:r>
              <a:rPr lang="cs-CZ" sz="2000" dirty="0" err="1"/>
              <a:t>glandula</a:t>
            </a:r>
            <a:r>
              <a:rPr lang="cs-CZ" sz="2000" dirty="0"/>
              <a:t> </a:t>
            </a:r>
            <a:r>
              <a:rPr lang="cs-CZ" sz="2000" dirty="0" err="1"/>
              <a:t>pituitaria</a:t>
            </a:r>
            <a:r>
              <a:rPr lang="cs-CZ" sz="2000" dirty="0"/>
              <a:t>)  je součástí </a:t>
            </a:r>
            <a:r>
              <a:rPr lang="cs-CZ" sz="2000" dirty="0" err="1"/>
              <a:t>hypothalamo</a:t>
            </a:r>
            <a:r>
              <a:rPr lang="cs-CZ" sz="2000" dirty="0"/>
              <a:t>-hypofyzárního systému, který se podílí na </a:t>
            </a:r>
            <a:r>
              <a:rPr lang="cs-CZ" sz="2000" b="1" dirty="0"/>
              <a:t>řízení žláz s vnitřní sekrecí, růstu a metabolismu i udržování vodní a elektrolytové rovnováhy</a:t>
            </a:r>
            <a:endParaRPr lang="cs-CZ" sz="2000" dirty="0"/>
          </a:p>
          <a:p>
            <a:pPr lvl="1" eaLnBrk="1" hangingPunct="1">
              <a:defRPr/>
            </a:pPr>
            <a:r>
              <a:rPr lang="cs-CZ" sz="2000" dirty="0"/>
              <a:t>onemocnění hypofýzy se tedy projevuje jednak příznaky poruchy funkce endokrinních žláz, tak lokálními příznaky souvisejícími s lokalizací adenohypofýzy</a:t>
            </a:r>
          </a:p>
          <a:p>
            <a:pPr lvl="1" eaLnBrk="1" hangingPunct="1">
              <a:defRPr/>
            </a:pPr>
            <a:r>
              <a:rPr lang="cs-CZ" sz="2000" dirty="0"/>
              <a:t>jako u ostatních endokrinních orgánů </a:t>
            </a:r>
          </a:p>
          <a:p>
            <a:pPr marL="200025" lvl="1" indent="0" eaLnBrk="1" hangingPunct="1">
              <a:buFont typeface="Calibri" panose="020F0502020204030204" pitchFamily="34" charset="0"/>
              <a:buNone/>
              <a:defRPr/>
            </a:pPr>
            <a:r>
              <a:rPr lang="cs-CZ" sz="2000" dirty="0"/>
              <a:t>dochází buď k projevům hypofunkce, </a:t>
            </a:r>
          </a:p>
          <a:p>
            <a:pPr marL="200025" lvl="1" indent="0" eaLnBrk="1" hangingPunct="1">
              <a:buFont typeface="Calibri" panose="020F0502020204030204" pitchFamily="34" charset="0"/>
              <a:buNone/>
              <a:defRPr/>
            </a:pPr>
            <a:r>
              <a:rPr lang="cs-CZ" sz="2000" dirty="0"/>
              <a:t>nebo nadměrné sekreci hormonu </a:t>
            </a:r>
          </a:p>
          <a:p>
            <a:pPr marL="200025" lvl="1" indent="0" eaLnBrk="1" hangingPunct="1">
              <a:buFont typeface="Calibri" panose="020F0502020204030204" pitchFamily="34" charset="0"/>
              <a:buNone/>
              <a:defRPr/>
            </a:pPr>
            <a:r>
              <a:rPr lang="cs-CZ" sz="2000" dirty="0"/>
              <a:t>– hyperfunkci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cs-CZ" altLang="cs-CZ" sz="2400" dirty="0">
              <a:ea typeface="ＭＳ Ｐゴシック" panose="020B0600070205080204" pitchFamily="34" charset="-128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3228A52-C25F-654E-81B3-6FA1B5FFBB3C}"/>
              </a:ext>
            </a:extLst>
          </p:cNvPr>
          <p:cNvSpPr txBox="1"/>
          <p:nvPr/>
        </p:nvSpPr>
        <p:spPr>
          <a:xfrm>
            <a:off x="107950" y="103188"/>
            <a:ext cx="3198813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HYPOFÝZA A HYPOTHALAMUS</a:t>
            </a:r>
          </a:p>
        </p:txBody>
      </p:sp>
      <p:sp>
        <p:nvSpPr>
          <p:cNvPr id="37892" name="TextovéPole 3">
            <a:extLst>
              <a:ext uri="{FF2B5EF4-FFF2-40B4-BE49-F238E27FC236}">
                <a16:creationId xmlns:a16="http://schemas.microsoft.com/office/drawing/2014/main" id="{D2893463-BFB2-6146-A8F8-CB291C680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6523038"/>
            <a:ext cx="4983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/>
              <a:t>https://www.wikiskripta.eu/w/Onemocn%C4%9Bn%C3%AD_adenohypof%C3%BDzy</a:t>
            </a:r>
          </a:p>
        </p:txBody>
      </p:sp>
      <p:pic>
        <p:nvPicPr>
          <p:cNvPr id="37893" name="Picture 7" descr="Hypofýza – podvěsek mozkový – funkce a nemoci (poruchy, nádory) - Úvod |  ASKLEPION s.r.o.">
            <a:extLst>
              <a:ext uri="{FF2B5EF4-FFF2-40B4-BE49-F238E27FC236}">
                <a16:creationId xmlns:a16="http://schemas.microsoft.com/office/drawing/2014/main" id="{177E4C51-78DF-224B-BBF8-7C483D85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3540125"/>
            <a:ext cx="3875088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Zvuk 1">
            <a:hlinkClick r:id="" action="ppaction://media"/>
            <a:extLst>
              <a:ext uri="{FF2B5EF4-FFF2-40B4-BE49-F238E27FC236}">
                <a16:creationId xmlns:a16="http://schemas.microsoft.com/office/drawing/2014/main" id="{8754B6EB-96F1-474C-8318-180B44F7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9100D0-1AC4-3B46-B83F-06C188404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88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>
            <a:extLst>
              <a:ext uri="{FF2B5EF4-FFF2-40B4-BE49-F238E27FC236}">
                <a16:creationId xmlns:a16="http://schemas.microsoft.com/office/drawing/2014/main" id="{21503ABD-7FC0-0040-B4D7-E4005BEEA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Hormony hypofýzy</a:t>
            </a:r>
          </a:p>
        </p:txBody>
      </p:sp>
      <p:sp>
        <p:nvSpPr>
          <p:cNvPr id="11267" name="Zástupný symbol pro text 3">
            <a:extLst>
              <a:ext uri="{FF2B5EF4-FFF2-40B4-BE49-F238E27FC236}">
                <a16:creationId xmlns:a16="http://schemas.microsoft.com/office/drawing/2014/main" id="{3FD0E29A-7BED-2647-85BC-D69DB5DFB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1846263"/>
            <a:ext cx="3703638" cy="736600"/>
          </a:xfrm>
        </p:spPr>
        <p:txBody>
          <a:bodyPr rtlCol="0"/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dirty="0"/>
              <a:t>Adenohypofýza = </a:t>
            </a:r>
            <a:r>
              <a:rPr lang="cs-CZ" cap="none" dirty="0"/>
              <a:t>přední lalok</a:t>
            </a:r>
            <a:endParaRPr lang="cs-CZ" dirty="0"/>
          </a:p>
        </p:txBody>
      </p:sp>
      <p:sp>
        <p:nvSpPr>
          <p:cNvPr id="39939" name="Zástupný symbol pro obsah 4">
            <a:extLst>
              <a:ext uri="{FF2B5EF4-FFF2-40B4-BE49-F238E27FC236}">
                <a16:creationId xmlns:a16="http://schemas.microsoft.com/office/drawing/2014/main" id="{5E55A403-944A-9F49-85C3-38FB956DF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325" y="2582863"/>
            <a:ext cx="3703638" cy="3286125"/>
          </a:xfrm>
        </p:spPr>
        <p:txBody>
          <a:bodyPr/>
          <a:lstStyle/>
          <a:p>
            <a:pPr lvl="1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b="1">
                <a:ea typeface="ＭＳ Ｐゴシック" panose="020B0600070205080204" pitchFamily="34" charset="-128"/>
              </a:rPr>
              <a:t>Somatotropní hormon  </a:t>
            </a:r>
            <a:r>
              <a:rPr lang="cs-CZ" altLang="cs-CZ">
                <a:ea typeface="ＭＳ Ｐゴシック" panose="020B0600070205080204" pitchFamily="34" charset="-128"/>
              </a:rPr>
              <a:t>STH ovlivňuje růst</a:t>
            </a:r>
          </a:p>
          <a:p>
            <a:pPr lvl="1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b="1">
                <a:ea typeface="ＭＳ Ｐゴシック" panose="020B0600070205080204" pitchFamily="34" charset="-128"/>
              </a:rPr>
              <a:t>Prolaktin</a:t>
            </a:r>
            <a:r>
              <a:rPr lang="cs-CZ" altLang="cs-CZ">
                <a:ea typeface="ＭＳ Ｐゴシック" panose="020B0600070205080204" pitchFamily="34" charset="-128"/>
              </a:rPr>
              <a:t> řídí laktaci</a:t>
            </a:r>
          </a:p>
          <a:p>
            <a:pPr lvl="1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b="1">
                <a:ea typeface="ＭＳ Ｐゴシック" panose="020B0600070205080204" pitchFamily="34" charset="-128"/>
              </a:rPr>
              <a:t>Tyreotropní hormon </a:t>
            </a:r>
            <a:r>
              <a:rPr lang="cs-CZ" altLang="cs-CZ">
                <a:ea typeface="ＭＳ Ｐゴシック" panose="020B0600070205080204" pitchFamily="34" charset="-128"/>
              </a:rPr>
              <a:t>TSH stimuluje produkci tyreoidálních hormonů</a:t>
            </a:r>
          </a:p>
          <a:p>
            <a:pPr lvl="1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b="1">
                <a:ea typeface="ＭＳ Ｐゴシック" panose="020B0600070205080204" pitchFamily="34" charset="-128"/>
              </a:rPr>
              <a:t>Kortikotropní hormon </a:t>
            </a:r>
            <a:r>
              <a:rPr lang="cs-CZ" altLang="cs-CZ">
                <a:ea typeface="ＭＳ Ｐゴシック" panose="020B0600070205080204" pitchFamily="34" charset="-128"/>
              </a:rPr>
              <a:t>ACTH – regulace kortizolu</a:t>
            </a:r>
          </a:p>
          <a:p>
            <a:pPr lvl="1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b="1">
                <a:ea typeface="ＭＳ Ｐゴシック" panose="020B0600070205080204" pitchFamily="34" charset="-128"/>
              </a:rPr>
              <a:t>Folikulostimulační hormon </a:t>
            </a:r>
            <a:r>
              <a:rPr lang="cs-CZ" altLang="cs-CZ">
                <a:ea typeface="ＭＳ Ｐゴシック" panose="020B0600070205080204" pitchFamily="34" charset="-128"/>
              </a:rPr>
              <a:t>řízení  FSH</a:t>
            </a:r>
          </a:p>
          <a:p>
            <a:pPr lvl="1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b="1">
                <a:ea typeface="ＭＳ Ｐゴシック" panose="020B0600070205080204" pitchFamily="34" charset="-128"/>
              </a:rPr>
              <a:t>Luteinizační hormon </a:t>
            </a:r>
            <a:r>
              <a:rPr lang="cs-CZ" altLang="cs-CZ">
                <a:ea typeface="ＭＳ Ｐゴシック" panose="020B0600070205080204" pitchFamily="34" charset="-128"/>
              </a:rPr>
              <a:t>LH</a:t>
            </a:r>
          </a:p>
          <a:p>
            <a:pPr lvl="1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b="1">
                <a:ea typeface="ＭＳ Ｐゴシック" panose="020B0600070205080204" pitchFamily="34" charset="-128"/>
              </a:rPr>
              <a:t>Proopiomelanokortin</a:t>
            </a:r>
            <a:r>
              <a:rPr lang="cs-CZ" altLang="cs-CZ">
                <a:ea typeface="ＭＳ Ｐゴシック" panose="020B0600070205080204" pitchFamily="34" charset="-128"/>
              </a:rPr>
              <a:t> prekursory pro endorfiny a melanocyty stimulujicí hormon</a:t>
            </a:r>
          </a:p>
        </p:txBody>
      </p:sp>
      <p:sp>
        <p:nvSpPr>
          <p:cNvPr id="11269" name="Zástupný symbol pro text 5">
            <a:extLst>
              <a:ext uri="{FF2B5EF4-FFF2-40B4-BE49-F238E27FC236}">
                <a16:creationId xmlns:a16="http://schemas.microsoft.com/office/drawing/2014/main" id="{E18DC3EB-AA6E-3342-829E-9C258E09F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4075" y="1846263"/>
            <a:ext cx="3702050" cy="736600"/>
          </a:xfrm>
        </p:spPr>
        <p:txBody>
          <a:bodyPr rtlCol="0"/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dirty="0"/>
              <a:t>Neurohypofýza = </a:t>
            </a:r>
            <a:r>
              <a:rPr lang="cs-CZ" cap="none" dirty="0"/>
              <a:t>zadní lalok</a:t>
            </a:r>
            <a:endParaRPr lang="cs-CZ" dirty="0"/>
          </a:p>
        </p:txBody>
      </p:sp>
      <p:sp>
        <p:nvSpPr>
          <p:cNvPr id="39941" name="Zástupný symbol pro obsah 6">
            <a:extLst>
              <a:ext uri="{FF2B5EF4-FFF2-40B4-BE49-F238E27FC236}">
                <a16:creationId xmlns:a16="http://schemas.microsoft.com/office/drawing/2014/main" id="{FFFA9737-4F96-CA4B-9340-D4F6C8D2C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4075" y="2582863"/>
            <a:ext cx="3702050" cy="3286125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b="1">
                <a:ea typeface="ＭＳ Ｐゴシック" panose="020B0600070205080204" pitchFamily="34" charset="-128"/>
              </a:rPr>
              <a:t>Antidiuretický hormon </a:t>
            </a:r>
            <a:r>
              <a:rPr lang="cs-CZ" altLang="cs-CZ">
                <a:ea typeface="ＭＳ Ｐゴシック" panose="020B0600070205080204" pitchFamily="34" charset="-128"/>
              </a:rPr>
              <a:t>ovlivňuje zpětné vstřebávání  vody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b="1">
                <a:ea typeface="ＭＳ Ｐゴシック" panose="020B0600070205080204" pitchFamily="34" charset="-128"/>
              </a:rPr>
              <a:t>Oxytocin</a:t>
            </a:r>
            <a:r>
              <a:rPr lang="cs-CZ" altLang="cs-CZ">
                <a:ea typeface="ＭＳ Ｐゴシック" panose="020B0600070205080204" pitchFamily="34" charset="-128"/>
              </a:rPr>
              <a:t> kontrakce dělohy při porodu, ejekce mléka při kojení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F17C99D-ECC2-A049-A7D6-4819BFDAD26C}"/>
              </a:ext>
            </a:extLst>
          </p:cNvPr>
          <p:cNvSpPr txBox="1"/>
          <p:nvPr/>
        </p:nvSpPr>
        <p:spPr>
          <a:xfrm>
            <a:off x="107950" y="103188"/>
            <a:ext cx="3198813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HYPOFÝZA A HYPOTHALAMUS</a:t>
            </a:r>
          </a:p>
        </p:txBody>
      </p:sp>
      <p:sp>
        <p:nvSpPr>
          <p:cNvPr id="39943" name="TextovéPole 1">
            <a:extLst>
              <a:ext uri="{FF2B5EF4-FFF2-40B4-BE49-F238E27FC236}">
                <a16:creationId xmlns:a16="http://schemas.microsoft.com/office/drawing/2014/main" id="{C20DEC17-B3D3-0841-954B-9D8C249B7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605588"/>
            <a:ext cx="36814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600"/>
              <a:t>https://asklepionkamyk.cz/nemoci/hypofyza-podvesek-mozkovy-funkce-a-nemoci-poruchy-nadory.html</a:t>
            </a:r>
          </a:p>
        </p:txBody>
      </p:sp>
      <p:pic>
        <p:nvPicPr>
          <p:cNvPr id="39944" name="Picture 2" descr="Hypofýza - podvěsek mozkový | Zdraví na dlani">
            <a:extLst>
              <a:ext uri="{FF2B5EF4-FFF2-40B4-BE49-F238E27FC236}">
                <a16:creationId xmlns:a16="http://schemas.microsoft.com/office/drawing/2014/main" id="{ABF0D3C0-7ED6-C248-8C48-F9430A8AE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636963"/>
            <a:ext cx="26352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Zvuk 2">
            <a:hlinkClick r:id="" action="ppaction://media"/>
            <a:extLst>
              <a:ext uri="{FF2B5EF4-FFF2-40B4-BE49-F238E27FC236}">
                <a16:creationId xmlns:a16="http://schemas.microsoft.com/office/drawing/2014/main" id="{942EE04C-5470-5341-851C-32307140C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ED4532-B74D-DE4A-8F13-27E7BF7D9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72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tumblr_lnhb8oBaiN1qgrnh8o1_500">
            <a:extLst>
              <a:ext uri="{FF2B5EF4-FFF2-40B4-BE49-F238E27FC236}">
                <a16:creationId xmlns:a16="http://schemas.microsoft.com/office/drawing/2014/main" id="{C7E47393-BBA4-3844-8F0D-1909BDF6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989013"/>
            <a:ext cx="700405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EFA32A8-5588-0E41-933D-6B4873005CEA}"/>
              </a:ext>
            </a:extLst>
          </p:cNvPr>
          <p:cNvSpPr txBox="1"/>
          <p:nvPr/>
        </p:nvSpPr>
        <p:spPr>
          <a:xfrm>
            <a:off x="107950" y="103188"/>
            <a:ext cx="3198813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HYPOFÝZA A HYPOTHALAMUS</a:t>
            </a:r>
          </a:p>
        </p:txBody>
      </p:sp>
      <p:sp>
        <p:nvSpPr>
          <p:cNvPr id="41987" name="TextovéPole 3">
            <a:extLst>
              <a:ext uri="{FF2B5EF4-FFF2-40B4-BE49-F238E27FC236}">
                <a16:creationId xmlns:a16="http://schemas.microsoft.com/office/drawing/2014/main" id="{8532DDD6-DEC6-6C4A-8DFA-DEF5045E9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6557963"/>
            <a:ext cx="2555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/>
              <a:t>https://www.margit.cz/hormony-fungovaly/</a:t>
            </a:r>
          </a:p>
        </p:txBody>
      </p:sp>
      <p:pic>
        <p:nvPicPr>
          <p:cNvPr id="41988" name="Zvuk 1">
            <a:hlinkClick r:id="" action="ppaction://media"/>
            <a:extLst>
              <a:ext uri="{FF2B5EF4-FFF2-40B4-BE49-F238E27FC236}">
                <a16:creationId xmlns:a16="http://schemas.microsoft.com/office/drawing/2014/main" id="{2C78AB55-B614-0440-96FB-CF8896DE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FBBEA3-3102-F648-9025-42874B751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57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6">
            <a:extLst>
              <a:ext uri="{FF2B5EF4-FFF2-40B4-BE49-F238E27FC236}">
                <a16:creationId xmlns:a16="http://schemas.microsoft.com/office/drawing/2014/main" id="{06040DAB-7264-094F-8668-DDD7CE09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Hypopituitarismus</a:t>
            </a:r>
            <a:endParaRPr lang="cs-CZ" altLang="x-none" b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</p:txBody>
      </p:sp>
      <p:sp>
        <p:nvSpPr>
          <p:cNvPr id="36866" name="Zástupný symbol pro obsah 7">
            <a:extLst>
              <a:ext uri="{FF2B5EF4-FFF2-40B4-BE49-F238E27FC236}">
                <a16:creationId xmlns:a16="http://schemas.microsoft.com/office/drawing/2014/main" id="{2F5AA01D-0D21-1F4F-95B2-9D299A80E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781925" cy="42465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ea typeface="ＭＳ Ｐゴシック" panose="020B0600070205080204" pitchFamily="34" charset="-128"/>
              </a:rPr>
              <a:t>= snížení funkce hypofýzy až úplná destrukce hypofýzy </a:t>
            </a:r>
          </a:p>
          <a:p>
            <a:pPr marL="0" indent="0" eaLnBrk="1" hangingPunct="1">
              <a:buFont typeface="Calibri" panose="020F0502020204030204" pitchFamily="34" charset="0"/>
              <a:buNone/>
              <a:defRPr/>
            </a:pPr>
            <a:r>
              <a:rPr lang="cs-CZ" altLang="cs-CZ" b="1" u="sng" dirty="0">
                <a:ea typeface="ＭＳ Ｐゴシック" panose="020B0600070205080204" pitchFamily="34" charset="-128"/>
              </a:rPr>
              <a:t>chronicky (pomalu): </a:t>
            </a:r>
            <a:r>
              <a:rPr lang="cs-CZ" altLang="cs-CZ" sz="1800" dirty="0">
                <a:ea typeface="ＭＳ Ｐゴシック" panose="020B0600070205080204" pitchFamily="34" charset="-128"/>
              </a:rPr>
              <a:t>tumor, ischémie, autoimunitně</a:t>
            </a:r>
          </a:p>
          <a:p>
            <a:pPr marL="0" indent="0" eaLnBrk="1" hangingPunct="1">
              <a:buFont typeface="Calibri" panose="020F0502020204030204" pitchFamily="34" charset="0"/>
              <a:buNone/>
              <a:defRPr/>
            </a:pPr>
            <a:r>
              <a:rPr lang="cs-CZ" altLang="cs-CZ" sz="1800" dirty="0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cs-CZ" altLang="cs-CZ" sz="1800" dirty="0">
                <a:ea typeface="ＭＳ Ｐゴシック" panose="020B0600070205080204" pitchFamily="34" charset="-128"/>
              </a:rPr>
              <a:t>důsledkem je postupný pokles funkce gonád, štítné žlázy a nakonec nadledvinek</a:t>
            </a:r>
          </a:p>
          <a:p>
            <a:pPr marL="0" indent="0" eaLnBrk="1" hangingPunct="1">
              <a:buFont typeface="Calibri" panose="020F0502020204030204" pitchFamily="34" charset="0"/>
              <a:buNone/>
              <a:defRPr/>
            </a:pPr>
            <a:r>
              <a:rPr lang="cs-CZ" altLang="cs-CZ" b="1" u="sng" dirty="0">
                <a:ea typeface="ＭＳ Ｐゴシック" panose="020B0600070205080204" pitchFamily="34" charset="-128"/>
              </a:rPr>
              <a:t>akutně</a:t>
            </a:r>
            <a:r>
              <a:rPr lang="cs-CZ" altLang="cs-CZ" u="sng" dirty="0">
                <a:ea typeface="ＭＳ Ｐゴシック" panose="020B0600070205080204" pitchFamily="34" charset="-128"/>
              </a:rPr>
              <a:t> </a:t>
            </a:r>
          </a:p>
          <a:p>
            <a:pPr marL="384048" lvl="1" indent="-182880" eaLnBrk="1" fontAlgn="auto" hangingPunct="1"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krvácení do adenomu</a:t>
            </a:r>
          </a:p>
          <a:p>
            <a:pPr marL="384048" lvl="1" indent="-182880" eaLnBrk="1" fontAlgn="auto" hangingPunct="1"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náhlé traumatické postižení kraniálních cév</a:t>
            </a:r>
          </a:p>
          <a:p>
            <a:pPr marL="384048" lvl="1" indent="-182880" eaLnBrk="1" fontAlgn="auto" hangingPunct="1"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nekróza po porodu (</a:t>
            </a:r>
            <a:r>
              <a:rPr lang="cs-CZ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Sheehanův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syndrom)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sym typeface="Wingdings" pitchFamily="2" charset="2"/>
              </a:rPr>
              <a:t> p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okles TK a teploty, generalizované křeče, hypoventilace, laboratorně hypoglykémie, </a:t>
            </a:r>
            <a:r>
              <a:rPr lang="cs-CZ" altLang="x-none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hyponatrémie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, dehydratace, hypoventilační </a:t>
            </a:r>
            <a:r>
              <a:rPr lang="cs-CZ" altLang="x-none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acidósa</a:t>
            </a:r>
            <a:endParaRPr lang="cs-CZ" altLang="x-none" sz="18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terapie: přívod tekutin, úprava hypoglykémie </a:t>
            </a:r>
            <a:r>
              <a:rPr lang="cs-CZ" altLang="x-none" sz="1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i.v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. roztokem glukosy, kortikoidy HYDROKORTISON intravenózně, zajištění životních funkcí</a:t>
            </a:r>
          </a:p>
          <a:p>
            <a:pPr marL="201168" lvl="1" indent="0" eaLnBrk="1" fontAlgn="auto" hangingPunct="1">
              <a:buFont typeface="Calibri" panose="020F0502020204030204" pitchFamily="34" charset="0"/>
              <a:buNone/>
              <a:defRPr/>
            </a:pP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eaLnBrk="1" hangingPunct="1">
              <a:defRPr/>
            </a:pPr>
            <a:endParaRPr lang="cs-CZ" altLang="cs-CZ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cs-CZ" altLang="cs-CZ" dirty="0">
              <a:ea typeface="ＭＳ Ｐゴシック" panose="020B0600070205080204" pitchFamily="34" charset="-12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9752C3-0D7E-9C4F-96B5-24C348CB02DD}"/>
              </a:ext>
            </a:extLst>
          </p:cNvPr>
          <p:cNvSpPr txBox="1"/>
          <p:nvPr/>
        </p:nvSpPr>
        <p:spPr>
          <a:xfrm>
            <a:off x="107950" y="103188"/>
            <a:ext cx="3198813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HYPOFÝZA A HYPOTHALAMUS</a:t>
            </a:r>
          </a:p>
        </p:txBody>
      </p:sp>
      <p:pic>
        <p:nvPicPr>
          <p:cNvPr id="43012" name="Zvuk 1">
            <a:hlinkClick r:id="" action="ppaction://media"/>
            <a:extLst>
              <a:ext uri="{FF2B5EF4-FFF2-40B4-BE49-F238E27FC236}">
                <a16:creationId xmlns:a16="http://schemas.microsoft.com/office/drawing/2014/main" id="{53349BCC-F914-1640-899A-05B49008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4F272E-4F49-A048-8B06-4AF45659E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94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3">
            <a:extLst>
              <a:ext uri="{FF2B5EF4-FFF2-40B4-BE49-F238E27FC236}">
                <a16:creationId xmlns:a16="http://schemas.microsoft.com/office/drawing/2014/main" id="{361551D4-0288-AC4D-8624-18D5038A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30188"/>
            <a:ext cx="7543800" cy="1450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RŮSTOVÝ HORMON</a:t>
            </a:r>
          </a:p>
        </p:txBody>
      </p:sp>
      <p:sp>
        <p:nvSpPr>
          <p:cNvPr id="17411" name="Zástupný symbol pro text 4">
            <a:extLst>
              <a:ext uri="{FF2B5EF4-FFF2-40B4-BE49-F238E27FC236}">
                <a16:creationId xmlns:a16="http://schemas.microsoft.com/office/drawing/2014/main" id="{8CB2A998-9784-3B4A-8974-F85C9B5F3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675" y="1846263"/>
            <a:ext cx="3703638" cy="736600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cs-CZ" altLang="x-none" sz="2800" b="1" dirty="0" err="1">
                <a:ea typeface="ＭＳ Ｐゴシック" charset="-128"/>
              </a:rPr>
              <a:t>Akromegálie</a:t>
            </a:r>
            <a:endParaRPr lang="cs-CZ" altLang="x-none" sz="2800" b="1" dirty="0">
              <a:ea typeface="ＭＳ Ｐゴシック" charset="-128"/>
            </a:endParaRPr>
          </a:p>
        </p:txBody>
      </p:sp>
      <p:sp>
        <p:nvSpPr>
          <p:cNvPr id="40963" name="Zástupný symbol pro obsah 5">
            <a:extLst>
              <a:ext uri="{FF2B5EF4-FFF2-40B4-BE49-F238E27FC236}">
                <a16:creationId xmlns:a16="http://schemas.microsoft.com/office/drawing/2014/main" id="{C446AA36-C9F9-9B40-B9CB-BAE2568B2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675" y="2582863"/>
            <a:ext cx="3476625" cy="35829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ea typeface="ＭＳ Ｐゴシック" panose="020B0600070205080204" pitchFamily="34" charset="-128"/>
              </a:rPr>
              <a:t>- nadprodukce STH v dospělosti</a:t>
            </a:r>
          </a:p>
          <a:p>
            <a:pPr eaLnBrk="1" hangingPunct="1">
              <a:defRPr/>
            </a:pPr>
            <a:r>
              <a:rPr lang="cs-CZ" altLang="cs-CZ" dirty="0">
                <a:ea typeface="ＭＳ Ｐゴシック" panose="020B0600070205080204" pitchFamily="34" charset="-128"/>
              </a:rPr>
              <a:t>- nejčastější příčinou je adenom adenohypofýzy</a:t>
            </a:r>
          </a:p>
          <a:p>
            <a:pPr eaLnBrk="1" hangingPunct="1">
              <a:defRPr/>
            </a:pPr>
            <a:r>
              <a:rPr lang="cs-CZ" altLang="cs-CZ" dirty="0">
                <a:ea typeface="ＭＳ Ｐゴシック" panose="020B0600070205080204" pitchFamily="34" charset="-128"/>
              </a:rPr>
              <a:t>- klinické příznaky: </a:t>
            </a:r>
          </a:p>
          <a:p>
            <a:pPr lvl="1" eaLnBrk="1" hangingPunct="1">
              <a:defRPr/>
            </a:pPr>
            <a:r>
              <a:rPr lang="cs-CZ" altLang="cs-CZ" b="1" dirty="0">
                <a:ea typeface="ＭＳ Ｐゴシック" panose="020B0600070205080204" pitchFamily="34" charset="-128"/>
              </a:rPr>
              <a:t>růst akrálních částí </a:t>
            </a:r>
          </a:p>
          <a:p>
            <a:pPr marL="200025" lvl="1" indent="0" eaLnBrk="1" hangingPunct="1">
              <a:buFont typeface="Calibri" panose="020F0502020204030204" pitchFamily="34" charset="0"/>
              <a:buNone/>
              <a:defRPr/>
            </a:pPr>
            <a:r>
              <a:rPr lang="cs-CZ" altLang="cs-CZ" dirty="0">
                <a:ea typeface="ＭＳ Ｐゴシック" panose="020B0600070205080204" pitchFamily="34" charset="-128"/>
              </a:rPr>
              <a:t>(nemůže sundat prstýnek, </a:t>
            </a:r>
          </a:p>
          <a:p>
            <a:pPr marL="200025" lvl="1" indent="0" eaLnBrk="1" hangingPunct="1">
              <a:buFont typeface="Calibri" panose="020F0502020204030204" pitchFamily="34" charset="0"/>
              <a:buNone/>
              <a:defRPr/>
            </a:pPr>
            <a:r>
              <a:rPr lang="cs-CZ" altLang="cs-CZ" dirty="0">
                <a:ea typeface="ＭＳ Ｐゴシック" panose="020B0600070205080204" pitchFamily="34" charset="-128"/>
              </a:rPr>
              <a:t>kupuje větší boty)</a:t>
            </a:r>
          </a:p>
          <a:p>
            <a:pPr lvl="1" eaLnBrk="1" hangingPunct="1">
              <a:defRPr/>
            </a:pPr>
            <a:r>
              <a:rPr lang="cs-CZ" altLang="cs-CZ" b="1" dirty="0">
                <a:ea typeface="ＭＳ Ｐゴシック" panose="020B0600070205080204" pitchFamily="34" charset="-128"/>
              </a:rPr>
              <a:t>bolesti kloubů</a:t>
            </a:r>
          </a:p>
          <a:p>
            <a:pPr lvl="1" eaLnBrk="1" hangingPunct="1">
              <a:defRPr/>
            </a:pPr>
            <a:r>
              <a:rPr lang="cs-CZ" altLang="cs-CZ" b="1" dirty="0" err="1">
                <a:ea typeface="ＭＳ Ｐゴシック" panose="020B0600070205080204" pitchFamily="34" charset="-128"/>
              </a:rPr>
              <a:t>makroglosie</a:t>
            </a:r>
            <a:endParaRPr lang="cs-CZ" altLang="cs-CZ" b="1" dirty="0">
              <a:ea typeface="ＭＳ Ｐゴシック" panose="020B0600070205080204" pitchFamily="34" charset="-128"/>
            </a:endParaRPr>
          </a:p>
          <a:p>
            <a:pPr lvl="1" eaLnBrk="1" hangingPunct="1">
              <a:defRPr/>
            </a:pPr>
            <a:r>
              <a:rPr lang="cs-CZ" altLang="cs-CZ" b="1" dirty="0" err="1">
                <a:ea typeface="ＭＳ Ｐゴシック" panose="020B0600070205080204" pitchFamily="34" charset="-128"/>
              </a:rPr>
              <a:t>kardiomegálie</a:t>
            </a:r>
            <a:endParaRPr lang="cs-CZ" altLang="cs-CZ" b="1" dirty="0">
              <a:ea typeface="ＭＳ Ｐゴシック" panose="020B0600070205080204" pitchFamily="34" charset="-128"/>
            </a:endParaRPr>
          </a:p>
        </p:txBody>
      </p:sp>
      <p:pic>
        <p:nvPicPr>
          <p:cNvPr id="44036" name="Picture 2">
            <a:extLst>
              <a:ext uri="{FF2B5EF4-FFF2-40B4-BE49-F238E27FC236}">
                <a16:creationId xmlns:a16="http://schemas.microsoft.com/office/drawing/2014/main" id="{E149B026-51FE-1E4B-90CF-FB2577F8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836613"/>
            <a:ext cx="32004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13D5632-13EC-AF4E-A8C8-530EE3D46388}"/>
              </a:ext>
            </a:extLst>
          </p:cNvPr>
          <p:cNvSpPr txBox="1"/>
          <p:nvPr/>
        </p:nvSpPr>
        <p:spPr>
          <a:xfrm>
            <a:off x="107950" y="103188"/>
            <a:ext cx="2014538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ADENOHYPOFÝZA</a:t>
            </a:r>
          </a:p>
        </p:txBody>
      </p:sp>
      <p:pic>
        <p:nvPicPr>
          <p:cNvPr id="44038" name="Picture 7" descr="Akromegalie - Wikiwand">
            <a:extLst>
              <a:ext uri="{FF2B5EF4-FFF2-40B4-BE49-F238E27FC236}">
                <a16:creationId xmlns:a16="http://schemas.microsoft.com/office/drawing/2014/main" id="{4EE25F52-6D43-F44C-82D1-AA6C000E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198938"/>
            <a:ext cx="5424487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ovéPole 3">
            <a:extLst>
              <a:ext uri="{FF2B5EF4-FFF2-40B4-BE49-F238E27FC236}">
                <a16:creationId xmlns:a16="http://schemas.microsoft.com/office/drawing/2014/main" id="{EB9382CF-D78F-A64A-84C9-C735B565C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397625"/>
            <a:ext cx="8186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800"/>
              <a:t>https://www.google.com/search?q=akromegalie&amp;client=firefox-b-d&amp;sxsrf=ALeKk025XvYmgjurzmHDz6F44cIhQH3uUg:1617298903438&amp;source=lnms&amp;tbm=isch&amp;sa=X&amp;ved=2ahUKEwih0on1y93vAhUDzYUKHc0KA9gQ_AUoAXoECAEQAw&amp;biw=1440&amp;bih=737#imgrc=9j8vY3Es06t62M</a:t>
            </a:r>
          </a:p>
        </p:txBody>
      </p:sp>
      <p:pic>
        <p:nvPicPr>
          <p:cNvPr id="44040" name="Zvuk 1">
            <a:hlinkClick r:id="" action="ppaction://media"/>
            <a:extLst>
              <a:ext uri="{FF2B5EF4-FFF2-40B4-BE49-F238E27FC236}">
                <a16:creationId xmlns:a16="http://schemas.microsoft.com/office/drawing/2014/main" id="{2948F1F9-BDE7-074F-974C-02FACF1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5D06443-D697-F84A-A492-9B6FD65C3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22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3">
            <a:extLst>
              <a:ext uri="{FF2B5EF4-FFF2-40B4-BE49-F238E27FC236}">
                <a16:creationId xmlns:a16="http://schemas.microsoft.com/office/drawing/2014/main" id="{C818DD50-AADB-2545-9E24-CB9813A5E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30188"/>
            <a:ext cx="7543800" cy="1450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RŮSTOVÝ HORMON</a:t>
            </a:r>
          </a:p>
        </p:txBody>
      </p:sp>
      <p:sp>
        <p:nvSpPr>
          <p:cNvPr id="17413" name="Zástupný symbol pro text 6">
            <a:extLst>
              <a:ext uri="{FF2B5EF4-FFF2-40B4-BE49-F238E27FC236}">
                <a16:creationId xmlns:a16="http://schemas.microsoft.com/office/drawing/2014/main" id="{61F8E7D8-5B30-B744-80B0-89BE5A724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5175" y="1846263"/>
            <a:ext cx="3702050" cy="736600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cs-CZ" altLang="x-none" sz="2800" b="1" dirty="0">
                <a:ea typeface="ＭＳ Ｐゴシック" charset="-128"/>
              </a:rPr>
              <a:t>nanismus</a:t>
            </a:r>
          </a:p>
        </p:txBody>
      </p:sp>
      <p:sp>
        <p:nvSpPr>
          <p:cNvPr id="46083" name="Zástupný symbol pro obsah 7">
            <a:extLst>
              <a:ext uri="{FF2B5EF4-FFF2-40B4-BE49-F238E27FC236}">
                <a16:creationId xmlns:a16="http://schemas.microsoft.com/office/drawing/2014/main" id="{5506B26F-78BE-B14C-89EC-00FA94F70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0888" y="2535238"/>
            <a:ext cx="4252912" cy="3286125"/>
          </a:xfrm>
        </p:spPr>
        <p:txBody>
          <a:bodyPr/>
          <a:lstStyle/>
          <a:p>
            <a:pPr eaLnBrk="1" hangingPunct="1"/>
            <a:r>
              <a:rPr lang="cs-CZ" altLang="cs-CZ">
                <a:ea typeface="ＭＳ Ｐゴシック" panose="020B0600070205080204" pitchFamily="34" charset="-128"/>
              </a:rPr>
              <a:t>- nedostatečná produkce STH v dětství</a:t>
            </a:r>
          </a:p>
          <a:p>
            <a:pPr eaLnBrk="1" hangingPunct="1"/>
            <a:endParaRPr lang="cs-CZ" altLang="cs-CZ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ea typeface="ＭＳ Ｐゴシック" panose="020B0600070205080204" pitchFamily="34" charset="-128"/>
              </a:rPr>
              <a:t>nedostatečný růst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ea typeface="ＭＳ Ｐゴシック" panose="020B0600070205080204" pitchFamily="34" charset="-128"/>
              </a:rPr>
              <a:t>obličej loutky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ea typeface="ＭＳ Ｐゴシック" panose="020B0600070205080204" pitchFamily="34" charset="-128"/>
              </a:rPr>
              <a:t>proporcionální tělesná stavba těla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ea typeface="ＭＳ Ｐゴシック" panose="020B0600070205080204" pitchFamily="34" charset="-128"/>
              </a:rPr>
              <a:t>sklon k hypoglykémii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ea typeface="ＭＳ Ｐゴシック" panose="020B0600070205080204" pitchFamily="34" charset="-128"/>
              </a:rPr>
              <a:t>sklon k hypotenzi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ea typeface="ＭＳ Ｐゴシック" panose="020B0600070205080204" pitchFamily="34" charset="-128"/>
              </a:rPr>
              <a:t>adipozita trupu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BD5C94-9B1B-7A43-9AD7-59B4FEBEF009}"/>
              </a:ext>
            </a:extLst>
          </p:cNvPr>
          <p:cNvSpPr txBox="1"/>
          <p:nvPr/>
        </p:nvSpPr>
        <p:spPr>
          <a:xfrm>
            <a:off x="107950" y="103188"/>
            <a:ext cx="2014538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ADENOHYPOFÝZA</a:t>
            </a:r>
          </a:p>
        </p:txBody>
      </p:sp>
      <p:pic>
        <p:nvPicPr>
          <p:cNvPr id="46085" name="Picture 6" descr="Nejmenší svatba na světě: V Londýne si své ano řekli rekordní liliputáni -  Expres.cz">
            <a:extLst>
              <a:ext uri="{FF2B5EF4-FFF2-40B4-BE49-F238E27FC236}">
                <a16:creationId xmlns:a16="http://schemas.microsoft.com/office/drawing/2014/main" id="{D33AF900-F364-2A4D-9C0E-5BA3C04B7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r="16701"/>
          <a:stretch>
            <a:fillRect/>
          </a:stretch>
        </p:blipFill>
        <p:spPr bwMode="auto">
          <a:xfrm>
            <a:off x="5180013" y="1841500"/>
            <a:ext cx="37020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F7AD05F-3BEF-B749-9D94-096D826C0957}"/>
              </a:ext>
            </a:extLst>
          </p:cNvPr>
          <p:cNvSpPr txBox="1"/>
          <p:nvPr/>
        </p:nvSpPr>
        <p:spPr>
          <a:xfrm>
            <a:off x="127000" y="6500813"/>
            <a:ext cx="79565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dirty="0"/>
              <a:t>https://</a:t>
            </a:r>
            <a:r>
              <a:rPr lang="cs-CZ" sz="1050" dirty="0" err="1"/>
              <a:t>www.expres.cz</a:t>
            </a:r>
            <a:r>
              <a:rPr lang="cs-CZ" sz="1050" dirty="0"/>
              <a:t>/</a:t>
            </a:r>
            <a:r>
              <a:rPr lang="cs-CZ" sz="1050" dirty="0" err="1"/>
              <a:t>viral</a:t>
            </a:r>
            <a:r>
              <a:rPr lang="cs-CZ" sz="1050" dirty="0"/>
              <a:t>/svatba-londyn-liliputi-paulo-gabriel-da-silva-barros-katyucia-lie-hoshino.A161120_115616_dx-viral_pali</a:t>
            </a:r>
          </a:p>
        </p:txBody>
      </p:sp>
      <p:pic>
        <p:nvPicPr>
          <p:cNvPr id="46087" name="Zvuk 2">
            <a:hlinkClick r:id="" action="ppaction://media"/>
            <a:extLst>
              <a:ext uri="{FF2B5EF4-FFF2-40B4-BE49-F238E27FC236}">
                <a16:creationId xmlns:a16="http://schemas.microsoft.com/office/drawing/2014/main" id="{8C210554-CEA9-BB4B-9FB0-F80BF3133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1B1B76-8791-6141-A59E-50C5DC41C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48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6">
            <a:extLst>
              <a:ext uri="{FF2B5EF4-FFF2-40B4-BE49-F238E27FC236}">
                <a16:creationId xmlns:a16="http://schemas.microsoft.com/office/drawing/2014/main" id="{4ADCEA02-B8BB-DC44-92A4-474CB1CE1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PROLAKTIN</a:t>
            </a:r>
          </a:p>
        </p:txBody>
      </p:sp>
      <p:sp>
        <p:nvSpPr>
          <p:cNvPr id="47106" name="Zástupný symbol pro obsah 7">
            <a:extLst>
              <a:ext uri="{FF2B5EF4-FFF2-40B4-BE49-F238E27FC236}">
                <a16:creationId xmlns:a16="http://schemas.microsoft.com/office/drawing/2014/main" id="{2D22F61E-6421-1949-93E2-6A6F6F6DC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cs-CZ" altLang="cs-CZ" sz="2400" b="1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PROLAKTINOM</a:t>
            </a:r>
            <a:endParaRPr lang="cs-CZ" altLang="cs-CZ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cs-CZ" altLang="cs-CZ" sz="1800" dirty="0">
                <a:ea typeface="ＭＳ Ｐゴシック" panose="020B0600070205080204" pitchFamily="34" charset="-128"/>
              </a:rPr>
              <a:t>- </a:t>
            </a:r>
            <a:r>
              <a:rPr lang="cs-CZ" altLang="cs-CZ" dirty="0">
                <a:ea typeface="ＭＳ Ｐゴシック" panose="020B0600070205080204" pitchFamily="34" charset="-128"/>
              </a:rPr>
              <a:t>hormonálně aktivní nádor adenohypofýzy </a:t>
            </a:r>
          </a:p>
          <a:p>
            <a:pPr eaLnBrk="1" hangingPunct="1"/>
            <a:r>
              <a:rPr lang="cs-CZ" altLang="cs-CZ" dirty="0">
                <a:ea typeface="ＭＳ Ｐゴシック" panose="020B0600070205080204" pitchFamily="34" charset="-128"/>
              </a:rPr>
              <a:t>- zvýšená produkce prolaktinu</a:t>
            </a:r>
          </a:p>
          <a:p>
            <a:pPr eaLnBrk="1" hangingPunct="1"/>
            <a:r>
              <a:rPr lang="cs-CZ" altLang="cs-CZ" dirty="0">
                <a:ea typeface="ＭＳ Ｐゴシック" panose="020B0600070205080204" pitchFamily="34" charset="-128"/>
              </a:rPr>
              <a:t>- velmi malý nádor</a:t>
            </a:r>
          </a:p>
          <a:p>
            <a:pPr eaLnBrk="1" hangingPunct="1"/>
            <a:r>
              <a:rPr lang="cs-CZ" altLang="cs-CZ" u="sng" dirty="0">
                <a:ea typeface="ＭＳ Ｐゴシック" panose="020B0600070205080204" pitchFamily="34" charset="-128"/>
              </a:rPr>
              <a:t>Diagnostika </a:t>
            </a:r>
            <a:r>
              <a:rPr lang="cs-CZ" altLang="cs-CZ" dirty="0">
                <a:ea typeface="ＭＳ Ｐゴシック" panose="020B0600070205080204" pitchFamily="34" charset="-128"/>
              </a:rPr>
              <a:t>=&gt; CT mozku či MR, laboratorně průkaz ↑prolaktinu</a:t>
            </a:r>
          </a:p>
          <a:p>
            <a:pPr eaLnBrk="1" hangingPunct="1"/>
            <a:r>
              <a:rPr lang="cs-CZ" altLang="cs-CZ" u="sng" dirty="0">
                <a:ea typeface="ＭＳ Ｐゴシック" panose="020B0600070205080204" pitchFamily="34" charset="-128"/>
              </a:rPr>
              <a:t>Klinické projevy:</a:t>
            </a:r>
          </a:p>
          <a:p>
            <a:pPr lvl="1" eaLnBrk="1" hangingPunct="1"/>
            <a:r>
              <a:rPr lang="cs-CZ" altLang="cs-CZ" dirty="0">
                <a:ea typeface="ＭＳ Ｐゴシック" panose="020B0600070205080204" pitchFamily="34" charset="-128"/>
              </a:rPr>
              <a:t>Ženy : poruchy plodnosti, menses, </a:t>
            </a:r>
            <a:r>
              <a:rPr lang="cs-CZ" altLang="cs-CZ" dirty="0" err="1">
                <a:ea typeface="ＭＳ Ｐゴシック" panose="020B0600070205080204" pitchFamily="34" charset="-128"/>
              </a:rPr>
              <a:t>galaktorhea</a:t>
            </a:r>
            <a:endParaRPr lang="cs-CZ" altLang="cs-CZ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cs-CZ" altLang="cs-CZ" dirty="0">
                <a:ea typeface="ＭＳ Ｐゴシック" panose="020B0600070205080204" pitchFamily="34" charset="-128"/>
              </a:rPr>
              <a:t>Muži: </a:t>
            </a:r>
            <a:r>
              <a:rPr lang="cs-CZ" altLang="cs-CZ" dirty="0" err="1">
                <a:ea typeface="ＭＳ Ｐゴシック" panose="020B0600070205080204" pitchFamily="34" charset="-128"/>
              </a:rPr>
              <a:t>demaskulinizace</a:t>
            </a:r>
            <a:r>
              <a:rPr lang="cs-CZ" altLang="cs-CZ" dirty="0">
                <a:ea typeface="ＭＳ Ｐゴシック" panose="020B0600070205080204" pitchFamily="34" charset="-128"/>
              </a:rPr>
              <a:t>, poruchy spermiogeneze, gynekomastie</a:t>
            </a:r>
          </a:p>
          <a:p>
            <a:pPr eaLnBrk="1" hangingPunct="1"/>
            <a:r>
              <a:rPr lang="cs-CZ" altLang="cs-CZ" u="sng" dirty="0">
                <a:ea typeface="ＭＳ Ｐゴシック" panose="020B0600070205080204" pitchFamily="34" charset="-128"/>
              </a:rPr>
              <a:t>Terapie: </a:t>
            </a:r>
            <a:r>
              <a:rPr lang="cs-CZ" altLang="cs-CZ" dirty="0">
                <a:ea typeface="ＭＳ Ｐゴシック" panose="020B0600070205080204" pitchFamily="34" charset="-128"/>
              </a:rPr>
              <a:t>neurochirurgické odstranění </a:t>
            </a:r>
          </a:p>
          <a:p>
            <a:pPr eaLnBrk="1" hangingPunct="1"/>
            <a:endParaRPr lang="cs-CZ" altLang="cs-CZ" dirty="0">
              <a:ea typeface="ＭＳ Ｐゴシック" panose="020B0600070205080204" pitchFamily="34" charset="-12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AAD6DC-DC00-8F48-88CC-FC0D860A4638}"/>
              </a:ext>
            </a:extLst>
          </p:cNvPr>
          <p:cNvSpPr txBox="1"/>
          <p:nvPr/>
        </p:nvSpPr>
        <p:spPr>
          <a:xfrm>
            <a:off x="107950" y="103188"/>
            <a:ext cx="2014538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ADENOHYPOFÝZA</a:t>
            </a:r>
          </a:p>
        </p:txBody>
      </p:sp>
      <p:pic>
        <p:nvPicPr>
          <p:cNvPr id="47108" name="Zvuk 1">
            <a:hlinkClick r:id="" action="ppaction://media"/>
            <a:extLst>
              <a:ext uri="{FF2B5EF4-FFF2-40B4-BE49-F238E27FC236}">
                <a16:creationId xmlns:a16="http://schemas.microsoft.com/office/drawing/2014/main" id="{537CAB73-9802-D843-AEDF-1A1DD54B4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EFC31B-E808-3A40-BD94-F299FAD12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81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>
            <a:extLst>
              <a:ext uri="{FF2B5EF4-FFF2-40B4-BE49-F238E27FC236}">
                <a16:creationId xmlns:a16="http://schemas.microsoft.com/office/drawing/2014/main" id="{2022C5B1-655A-E64F-9912-F791443B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Diabetes </a:t>
            </a:r>
            <a:r>
              <a:rPr lang="cs-CZ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insipidus</a:t>
            </a:r>
            <a:r>
              <a:rPr lang="cs-CZ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= ŽÍZNIVKA </a:t>
            </a:r>
          </a:p>
        </p:txBody>
      </p:sp>
      <p:sp>
        <p:nvSpPr>
          <p:cNvPr id="26626" name="Zástupný symbol pro obsah 2">
            <a:extLst>
              <a:ext uri="{FF2B5EF4-FFF2-40B4-BE49-F238E27FC236}">
                <a16:creationId xmlns:a16="http://schemas.microsoft.com/office/drawing/2014/main" id="{7E7B4CAA-A70F-A74C-A8ED-4899FCB1A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91440" indent="-91440" eaLnBrk="1" fontAlgn="auto" hangingPunct="1">
              <a:buFont typeface="Arial" charset="0"/>
              <a:buChar char="•"/>
              <a:defRPr/>
            </a:pPr>
            <a:r>
              <a:rPr lang="cs-CZ" altLang="x-none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důsledek poklesu tvorby antidiuretického hormonu (ADH)</a:t>
            </a:r>
          </a:p>
          <a:p>
            <a:pPr marL="91440" indent="-91440" eaLnBrk="1" fontAlgn="auto" hangingPunct="1"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u="sng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Etiologie: 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nejčastěji </a:t>
            </a:r>
            <a:r>
              <a:rPr lang="cs-CZ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nádory neurohypofýzy či hypotalamu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méně často záněty úrazy, demyelinizační procesy</a:t>
            </a:r>
          </a:p>
          <a:p>
            <a:pPr marL="91440" indent="-91440" eaLnBrk="1" fontAlgn="auto" hangingPunct="1"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u="sng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Klinicky: 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polyurie (8-12 l moči) a polydipsie, dehydratace, projevy dráždění CNS až úmrtí při neléčeném stavu</a:t>
            </a:r>
          </a:p>
          <a:p>
            <a:pPr marL="91440" indent="-91440" eaLnBrk="1" fontAlgn="auto" hangingPunct="1"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u="sng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Diagnostika: 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CT a MR mozku, koncentrační test = restrikce tekutin přes kterou nedochází k vzestupu osmolarity plasmy</a:t>
            </a:r>
          </a:p>
          <a:p>
            <a:pPr marL="91440" indent="-91440" eaLnBrk="1" fontAlgn="auto" hangingPunct="1">
              <a:buFont typeface="Arial" charset="0"/>
              <a:buChar char="•"/>
              <a:defRPr/>
            </a:pP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cs-CZ" altLang="x-none" u="sng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Terapie: 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substituce antidiuretického hormonu - Adiuretin nosní kapky 1-2/den</a:t>
            </a:r>
          </a:p>
          <a:p>
            <a:pPr marL="91440" indent="-91440" eaLnBrk="1" fontAlgn="auto" hangingPunct="1">
              <a:defRPr/>
            </a:pP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marL="91440" indent="-91440" eaLnBrk="1" fontAlgn="auto" hangingPunct="1">
              <a:defRPr/>
            </a:pP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5CCEFD7-D317-CC4C-8FD7-9473CA342B30}"/>
              </a:ext>
            </a:extLst>
          </p:cNvPr>
          <p:cNvSpPr txBox="1"/>
          <p:nvPr/>
        </p:nvSpPr>
        <p:spPr>
          <a:xfrm>
            <a:off x="107950" y="103188"/>
            <a:ext cx="2027238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NEUROHYPOFÝZA</a:t>
            </a:r>
          </a:p>
        </p:txBody>
      </p:sp>
      <p:pic>
        <p:nvPicPr>
          <p:cNvPr id="48132" name="Zvuk 1">
            <a:hlinkClick r:id="" action="ppaction://media"/>
            <a:extLst>
              <a:ext uri="{FF2B5EF4-FFF2-40B4-BE49-F238E27FC236}">
                <a16:creationId xmlns:a16="http://schemas.microsoft.com/office/drawing/2014/main" id="{39A5D0A7-0B82-0048-B081-854B5F28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D25F91-76A1-B248-A26B-B77481270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04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81625-2A27-1242-ABFA-23F1D266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ENDOKRINNÍ SOUSTAVA</a:t>
            </a:r>
          </a:p>
        </p:txBody>
      </p:sp>
      <p:sp>
        <p:nvSpPr>
          <p:cNvPr id="17410" name="Zástupný obsah 2">
            <a:extLst>
              <a:ext uri="{FF2B5EF4-FFF2-40B4-BE49-F238E27FC236}">
                <a16:creationId xmlns:a16="http://schemas.microsoft.com/office/drawing/2014/main" id="{18CD6E64-F9BC-8042-AE23-482BCF75A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4686300" cy="4391025"/>
          </a:xfrm>
        </p:spPr>
        <p:txBody>
          <a:bodyPr/>
          <a:lstStyle/>
          <a:p>
            <a:pPr eaLnBrk="1" hangingPunct="1"/>
            <a:r>
              <a:rPr lang="cs-CZ" altLang="cs-CZ"/>
              <a:t>Endokrinní orgány, neboli žlázy s vnitřní sekrecí, produkují hormony, které rozesílají do celého těla pomocí krevního řečiště. Mezi endokrinní orgány řadíme následující:</a:t>
            </a:r>
          </a:p>
          <a:p>
            <a:pPr eaLnBrk="1" hangingPunct="1"/>
            <a:endParaRPr lang="cs-CZ" altLang="cs-CZ"/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b="1"/>
              <a:t>hypotalamo-hypofyzární systém</a:t>
            </a:r>
            <a:endParaRPr lang="cs-CZ" altLang="cs-CZ"/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b="1"/>
              <a:t>glandula pinealis</a:t>
            </a:r>
            <a:r>
              <a:rPr lang="cs-CZ" altLang="cs-CZ"/>
              <a:t> – šišinka (epifýza)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b="1"/>
              <a:t>glandula pituitaria</a:t>
            </a:r>
            <a:r>
              <a:rPr lang="cs-CZ" altLang="cs-CZ"/>
              <a:t> – hypofýza (podvěsek mozkový)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b="1"/>
              <a:t>glandula thyroidea</a:t>
            </a:r>
            <a:r>
              <a:rPr lang="cs-CZ" altLang="cs-CZ"/>
              <a:t> – štítná žláza 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b="1"/>
              <a:t>glandulae parathyroideae</a:t>
            </a:r>
            <a:r>
              <a:rPr lang="cs-CZ" altLang="cs-CZ"/>
              <a:t> – příštítná tělíska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b="1"/>
              <a:t>thymus</a:t>
            </a:r>
            <a:r>
              <a:rPr lang="cs-CZ" altLang="cs-CZ"/>
              <a:t> - brzlík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b="1"/>
              <a:t>pars endocrina pancreatis</a:t>
            </a:r>
            <a:r>
              <a:rPr lang="cs-CZ" altLang="cs-CZ"/>
              <a:t> –  endokrinní část pankreatu (Langerhansovy ostrůvky)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b="1"/>
              <a:t>glandulae suprarenales</a:t>
            </a:r>
            <a:r>
              <a:rPr lang="cs-CZ" altLang="cs-CZ"/>
              <a:t> – nadledviny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b="1"/>
              <a:t>pohlavní orgány </a:t>
            </a:r>
            <a:r>
              <a:rPr lang="cs-CZ" altLang="cs-CZ"/>
              <a:t>– vaječníky/varlata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B5AA89DC-4FFC-CE4C-BF80-42790378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846263"/>
            <a:ext cx="3382963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ovéPole 3">
            <a:extLst>
              <a:ext uri="{FF2B5EF4-FFF2-40B4-BE49-F238E27FC236}">
                <a16:creationId xmlns:a16="http://schemas.microsoft.com/office/drawing/2014/main" id="{2AEEF4EC-3D4F-7941-99AC-09DAD2771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6446838"/>
            <a:ext cx="58975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/>
              <a:t>https://www.wikiskripta.eu/w/Endokrinn%C3%AD_org%C3%A1ny#/media/File:Endokrinniorgany.JPG</a:t>
            </a:r>
          </a:p>
        </p:txBody>
      </p:sp>
      <p:pic>
        <p:nvPicPr>
          <p:cNvPr id="17413" name="Zvuk 4">
            <a:hlinkClick r:id="" action="ppaction://media"/>
            <a:extLst>
              <a:ext uri="{FF2B5EF4-FFF2-40B4-BE49-F238E27FC236}">
                <a16:creationId xmlns:a16="http://schemas.microsoft.com/office/drawing/2014/main" id="{34A14EA9-9A25-4544-B730-806BBFE9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FF9A079-71EA-394A-AADB-223E3CF95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01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5636A-84F5-0048-8264-97AC5602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5075238"/>
            <a:ext cx="7589838" cy="8223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49154" name="Zástupný symbol obrázku 5" descr="Velká skupina parašutistů ve vzduchu">
            <a:extLst>
              <a:ext uri="{FF2B5EF4-FFF2-40B4-BE49-F238E27FC236}">
                <a16:creationId xmlns:a16="http://schemas.microsoft.com/office/drawing/2014/main" id="{6E436677-DB78-AD48-B107-A874BB29206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8" b="9648"/>
          <a:stretch>
            <a:fillRect/>
          </a:stretch>
        </p:blipFill>
        <p:spPr>
          <a:xfrm>
            <a:off x="0" y="0"/>
            <a:ext cx="9144000" cy="4914900"/>
          </a:xfrm>
        </p:spPr>
      </p:pic>
      <p:sp>
        <p:nvSpPr>
          <p:cNvPr id="49155" name="Zástupný text 3">
            <a:extLst>
              <a:ext uri="{FF2B5EF4-FFF2-40B4-BE49-F238E27FC236}">
                <a16:creationId xmlns:a16="http://schemas.microsoft.com/office/drawing/2014/main" id="{586C2621-03DF-2442-B9D2-89B7C8121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325" y="6102350"/>
            <a:ext cx="7589838" cy="5937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3200"/>
              <a:t>DĚKUJI VÁM ZA POZORNOST!</a:t>
            </a:r>
          </a:p>
        </p:txBody>
      </p:sp>
      <p:pic>
        <p:nvPicPr>
          <p:cNvPr id="49156" name="Obrázek 7" descr="Skupina parašutistů při západu slunce">
            <a:extLst>
              <a:ext uri="{FF2B5EF4-FFF2-40B4-BE49-F238E27FC236}">
                <a16:creationId xmlns:a16="http://schemas.microsoft.com/office/drawing/2014/main" id="{8D590731-1CC3-5E4B-97A6-8979EFEAC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Obrázek 9" descr="Paragliding nad mraky při západu slunce">
            <a:extLst>
              <a:ext uri="{FF2B5EF4-FFF2-40B4-BE49-F238E27FC236}">
                <a16:creationId xmlns:a16="http://schemas.microsoft.com/office/drawing/2014/main" id="{2478BF73-F9C7-A747-A216-D9E78CB2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6350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Zvuk 2">
            <a:hlinkClick r:id="" action="ppaction://media"/>
            <a:extLst>
              <a:ext uri="{FF2B5EF4-FFF2-40B4-BE49-F238E27FC236}">
                <a16:creationId xmlns:a16="http://schemas.microsoft.com/office/drawing/2014/main" id="{D207A25A-2E80-A54C-A600-5C83E5CA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B054DEA-67D0-B94F-8237-1B2363120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9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ADDDF-E516-5443-8069-777ED5AAF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ŠTÍTNÁ ŽLÁZA</a:t>
            </a:r>
          </a:p>
        </p:txBody>
      </p:sp>
      <p:sp>
        <p:nvSpPr>
          <p:cNvPr id="16387" name="Podnadpis 2">
            <a:extLst>
              <a:ext uri="{FF2B5EF4-FFF2-40B4-BE49-F238E27FC236}">
                <a16:creationId xmlns:a16="http://schemas.microsoft.com/office/drawing/2014/main" id="{2A22182E-3F1D-9C4C-8FA8-F7B887229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/>
          <a:lstStyle/>
          <a:p>
            <a:pPr eaLnBrk="1" fontAlgn="auto" hangingPunct="1">
              <a:defRPr/>
            </a:pPr>
            <a:endParaRPr lang="x-none" altLang="x-non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B1AAFA43-2C84-2E4E-87C4-A8F51434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Funkce štítné žlázy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30D7ADAF-FA5F-C248-9D3A-3F2EB1AEFE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846263"/>
            <a:ext cx="3124200" cy="4419600"/>
          </a:xfrm>
          <a:noFill/>
        </p:spPr>
      </p:pic>
      <p:sp>
        <p:nvSpPr>
          <p:cNvPr id="19459" name="Zástupný symbol pro obsah 4">
            <a:extLst>
              <a:ext uri="{FF2B5EF4-FFF2-40B4-BE49-F238E27FC236}">
                <a16:creationId xmlns:a16="http://schemas.microsoft.com/office/drawing/2014/main" id="{8D0F9A39-A22E-9242-8244-E8DAEEA9F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4075" y="1846263"/>
            <a:ext cx="3702050" cy="40227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i="1"/>
              <a:t> Hormony štítné žlázy (tyroxin, trijodthyronin, TSH) regulují biochemické procesy důležité pro </a:t>
            </a:r>
            <a:r>
              <a:rPr lang="cs-CZ" altLang="cs-CZ" i="1" u="sng"/>
              <a:t>růst a vývoj organismu </a:t>
            </a:r>
            <a:r>
              <a:rPr lang="cs-CZ" altLang="cs-CZ" i="1"/>
              <a:t>včetně: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i="1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pl-PL" altLang="cs-CZ"/>
              <a:t>tvorby energie z cukrů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/>
              <a:t>kardiovaskulární funkce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/>
              <a:t>funkce nervového systému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/>
              <a:t>rychlost trávení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539DFA8-DE10-9D4E-AC9C-601DF4EF8B4D}"/>
              </a:ext>
            </a:extLst>
          </p:cNvPr>
          <p:cNvSpPr txBox="1"/>
          <p:nvPr/>
        </p:nvSpPr>
        <p:spPr>
          <a:xfrm>
            <a:off x="107950" y="103188"/>
            <a:ext cx="1606550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ŠTÍTNÁ ŽLÁZA</a:t>
            </a:r>
          </a:p>
        </p:txBody>
      </p:sp>
      <p:pic>
        <p:nvPicPr>
          <p:cNvPr id="19461" name="Zvuk 4">
            <a:hlinkClick r:id="" action="ppaction://media"/>
            <a:extLst>
              <a:ext uri="{FF2B5EF4-FFF2-40B4-BE49-F238E27FC236}">
                <a16:creationId xmlns:a16="http://schemas.microsoft.com/office/drawing/2014/main" id="{843DC740-FF4F-E949-BD12-F39150790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BA3A29-1C14-A14F-8DCD-A1E084390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39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4D3E8905-BE3C-934F-9293-5AE45098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Poruchy funkce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8C9477-4B1E-6B48-AC6B-F2C0E8994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1846263"/>
            <a:ext cx="3702050" cy="4319587"/>
          </a:xfrm>
        </p:spPr>
        <p:txBody>
          <a:bodyPr rtlCol="0">
            <a:normAutofit fontScale="77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3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HYPOTHYREOSA</a:t>
            </a:r>
            <a:r>
              <a:rPr lang="cs-CZ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snížená produkce hormonů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Klinické projevy: 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myxedém: tuhé otoky končetiny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zpomalené psychomotorické tempo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zimomřivost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bradykardie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vyšší hladiny cholesterolu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nárůst hmotnosti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zácpa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obličej ospalého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eskymáka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otoky víček, výrazné obočí</a:t>
            </a:r>
          </a:p>
          <a:p>
            <a:pPr marL="274320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Charvátovo „bojové“ trias: chůze tanku, plechové předloktí, hlas polní trubky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483" name="Zástupný symbol pro obsah 3">
            <a:extLst>
              <a:ext uri="{FF2B5EF4-FFF2-40B4-BE49-F238E27FC236}">
                <a16:creationId xmlns:a16="http://schemas.microsoft.com/office/drawing/2014/main" id="{BE33C615-B679-A543-AC61-3A7A1C39E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0613" y="1846263"/>
            <a:ext cx="3703637" cy="4022725"/>
          </a:xfrm>
        </p:spPr>
        <p:txBody>
          <a:bodyPr/>
          <a:lstStyle/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cs-CZ" altLang="cs-CZ" sz="1800" b="1" u="sng"/>
              <a:t>HYPERTHYREOSA </a:t>
            </a:r>
          </a:p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cs-CZ" altLang="cs-CZ" sz="1600" b="1"/>
              <a:t>= zvýšené produkce hormonů</a:t>
            </a:r>
          </a:p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cs-CZ" altLang="cs-CZ" sz="1600" b="1" i="1"/>
              <a:t>Klinické projevy:</a:t>
            </a:r>
          </a:p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1600"/>
              <a:t>zvýšená potivost</a:t>
            </a:r>
          </a:p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1600"/>
              <a:t>tachykardie</a:t>
            </a:r>
          </a:p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1600"/>
              <a:t>nevysvětlitelné hubnutí</a:t>
            </a:r>
          </a:p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1600"/>
              <a:t>průjem</a:t>
            </a:r>
          </a:p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1600"/>
              <a:t>zrychlené psychomotorické tempo až myšlenkový trysk</a:t>
            </a:r>
          </a:p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1600"/>
              <a:t>myopathie (nestaví se z podřepu)</a:t>
            </a:r>
          </a:p>
          <a:p>
            <a:pPr marL="273050" indent="-273050" eaLnBrk="1" hangingPunct="1">
              <a:lnSpc>
                <a:spcPct val="70000"/>
              </a:lnSpc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1600"/>
              <a:t>podezřele nízké hodnoty cholesterolu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85A7581-8194-AF41-AF5B-F33D525FD57F}"/>
              </a:ext>
            </a:extLst>
          </p:cNvPr>
          <p:cNvSpPr txBox="1"/>
          <p:nvPr/>
        </p:nvSpPr>
        <p:spPr>
          <a:xfrm>
            <a:off x="107950" y="103188"/>
            <a:ext cx="1606550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ŠTÍTNÁ ŽLÁZA</a:t>
            </a:r>
          </a:p>
        </p:txBody>
      </p:sp>
      <p:pic>
        <p:nvPicPr>
          <p:cNvPr id="20485" name="Zvuk 1">
            <a:hlinkClick r:id="" action="ppaction://media"/>
            <a:extLst>
              <a:ext uri="{FF2B5EF4-FFF2-40B4-BE49-F238E27FC236}">
                <a16:creationId xmlns:a16="http://schemas.microsoft.com/office/drawing/2014/main" id="{CFF507B2-12A5-C043-86BB-BFFCC253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E4AB45D-3746-944B-A679-A0EE55E34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75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29C692B5-3B6F-DB4C-A269-91709931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Život ohrožující stavy</a:t>
            </a:r>
          </a:p>
        </p:txBody>
      </p:sp>
      <p:sp>
        <p:nvSpPr>
          <p:cNvPr id="21506" name="Zástupný symbol pro obsah 2">
            <a:extLst>
              <a:ext uri="{FF2B5EF4-FFF2-40B4-BE49-F238E27FC236}">
                <a16:creationId xmlns:a16="http://schemas.microsoft.com/office/drawing/2014/main" id="{21F158FB-A427-A74B-9828-9CA24DBB2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325" y="1846263"/>
            <a:ext cx="3894138" cy="4022725"/>
          </a:xfrm>
        </p:spPr>
        <p:txBody>
          <a:bodyPr/>
          <a:lstStyle/>
          <a:p>
            <a:pPr eaLnBrk="1" hangingPunct="1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cs-CZ" altLang="cs-CZ" b="1" u="sng"/>
              <a:t>Myxedémové koma </a:t>
            </a:r>
          </a:p>
          <a:p>
            <a:pPr eaLnBrk="1" hangingPunct="1">
              <a:lnSpc>
                <a:spcPct val="60000"/>
              </a:lnSpc>
              <a:buFont typeface="Arial" panose="020B0604020202020204" pitchFamily="34" charset="0"/>
              <a:buNone/>
            </a:pPr>
            <a:endParaRPr lang="cs-CZ" altLang="cs-CZ" b="1" u="sng"/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 u pacientů s </a:t>
            </a:r>
            <a:r>
              <a:rPr lang="cs-CZ" altLang="cs-CZ" b="1"/>
              <a:t>hypothyreosou</a:t>
            </a:r>
            <a:r>
              <a:rPr lang="cs-CZ" altLang="cs-CZ"/>
              <a:t> vystavených zátěži (operace, infekce)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snižuje se tělesná teplota pod 30 st.C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bradykardie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ospalost 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terapie: na JIP či ARO -- kardiostimulace, řízená ventilace, podání – substituce hormonů štítné žlázy (evothyroninu), kortikoidy</a:t>
            </a:r>
          </a:p>
        </p:txBody>
      </p:sp>
      <p:sp>
        <p:nvSpPr>
          <p:cNvPr id="21507" name="Zástupný symbol pro obsah 3">
            <a:extLst>
              <a:ext uri="{FF2B5EF4-FFF2-40B4-BE49-F238E27FC236}">
                <a16:creationId xmlns:a16="http://schemas.microsoft.com/office/drawing/2014/main" id="{577CFEDD-A916-2740-A35D-63E28A8E2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3638" y="1846263"/>
            <a:ext cx="3702050" cy="4022725"/>
          </a:xfrm>
        </p:spPr>
        <p:txBody>
          <a:bodyPr/>
          <a:lstStyle/>
          <a:p>
            <a:pPr eaLnBrk="1" hangingPunct="1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cs-CZ" altLang="cs-CZ" b="1" u="sng"/>
              <a:t>Tyreotoxická krize</a:t>
            </a:r>
          </a:p>
          <a:p>
            <a:pPr eaLnBrk="1" hangingPunct="1">
              <a:lnSpc>
                <a:spcPct val="60000"/>
              </a:lnSpc>
              <a:buFont typeface="Arial" panose="020B0604020202020204" pitchFamily="34" charset="0"/>
              <a:buNone/>
            </a:pPr>
            <a:endParaRPr lang="cs-CZ" altLang="cs-CZ" b="1" u="sng"/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u pacientů s </a:t>
            </a:r>
            <a:r>
              <a:rPr lang="cs-CZ" altLang="cs-CZ" b="1"/>
              <a:t>hyperthyreosou</a:t>
            </a:r>
            <a:r>
              <a:rPr lang="cs-CZ" altLang="cs-CZ"/>
              <a:t> při zátěži či vysadí-li tyreostatikum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 vysoká teplota 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 tachykardie 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 neklid, třes, nevolnost, zvracení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 bolesti břicha 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 srdeční selhávání</a:t>
            </a:r>
          </a:p>
          <a:p>
            <a:pPr lvl="1" eaLnBrk="1" hangingPunct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 terapie: tyreostatika i.v., Lugolův roztok (jód), </a:t>
            </a:r>
            <a:r>
              <a:rPr lang="el-GR" altLang="cs-CZ"/>
              <a:t>β</a:t>
            </a:r>
            <a:r>
              <a:rPr lang="cs-CZ" altLang="cs-CZ"/>
              <a:t>-blokátory, podpora životních funkcí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3D5FC8-24E3-9842-A1E6-96EA3D263FA2}"/>
              </a:ext>
            </a:extLst>
          </p:cNvPr>
          <p:cNvSpPr txBox="1"/>
          <p:nvPr/>
        </p:nvSpPr>
        <p:spPr>
          <a:xfrm>
            <a:off x="107950" y="103188"/>
            <a:ext cx="1606550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ŠTÍTNÁ ŽLÁZA</a:t>
            </a:r>
          </a:p>
        </p:txBody>
      </p:sp>
      <p:pic>
        <p:nvPicPr>
          <p:cNvPr id="21509" name="Zvuk 1">
            <a:hlinkClick r:id="" action="ppaction://media"/>
            <a:extLst>
              <a:ext uri="{FF2B5EF4-FFF2-40B4-BE49-F238E27FC236}">
                <a16:creationId xmlns:a16="http://schemas.microsoft.com/office/drawing/2014/main" id="{EB7CFD15-2C15-A347-B57F-E8989284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6D1003C-4564-454E-B41A-1239A5D61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234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70E6FB05-C078-5040-A5B3-2BCE6467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781925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změny - 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STRUMA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CB6E02C8-D825-4746-8796-37FB396B0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325" y="1846263"/>
            <a:ext cx="3703638" cy="4022725"/>
          </a:xfrm>
        </p:spPr>
        <p:txBody>
          <a:bodyPr/>
          <a:lstStyle/>
          <a:p>
            <a:pPr marL="273050" indent="-273050" eaLnBrk="1" hangingPunct="1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b="1" u="sng" dirty="0"/>
              <a:t>Struma </a:t>
            </a:r>
            <a:r>
              <a:rPr lang="cs-CZ" altLang="cs-CZ" b="1" u="sng" dirty="0" err="1"/>
              <a:t>eufunkční</a:t>
            </a:r>
            <a:endParaRPr lang="cs-CZ" altLang="cs-CZ" b="1" u="sng" dirty="0"/>
          </a:p>
          <a:p>
            <a:pPr marL="565150" lvl="1" indent="-273050" eaLnBrk="1" hangingPunct="1"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cs-CZ" altLang="cs-CZ" dirty="0"/>
              <a:t>štítnice je zvětšená, nicméně po hormonální stránce je </a:t>
            </a:r>
            <a:r>
              <a:rPr lang="cs-CZ" altLang="cs-CZ" b="1" dirty="0"/>
              <a:t>funkce neporušena </a:t>
            </a:r>
          </a:p>
          <a:p>
            <a:pPr marL="565150" lvl="1" indent="-273050" eaLnBrk="1" hangingPunct="1"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cs-CZ" altLang="cs-CZ" dirty="0"/>
              <a:t>potíže vyplývají z </a:t>
            </a:r>
            <a:r>
              <a:rPr lang="cs-CZ" altLang="cs-CZ" b="1" dirty="0"/>
              <a:t>útlaku struktur v okolí: </a:t>
            </a:r>
          </a:p>
          <a:p>
            <a:pPr marL="577850" lvl="1" indent="-285750" eaLnBrk="1" hangingPunct="1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polykací potíže</a:t>
            </a:r>
          </a:p>
          <a:p>
            <a:pPr marL="577850" lvl="1" indent="-285750" eaLnBrk="1" hangingPunct="1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dechové potíže </a:t>
            </a:r>
          </a:p>
          <a:p>
            <a:pPr marL="577850" lvl="1" indent="-285750" eaLnBrk="1" hangingPunct="1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problémy s hlasem při postižení </a:t>
            </a:r>
            <a:r>
              <a:rPr lang="cs-CZ" altLang="cs-CZ" dirty="0" err="1"/>
              <a:t>n.recurens</a:t>
            </a:r>
            <a:endParaRPr lang="cs-CZ" altLang="cs-CZ" dirty="0"/>
          </a:p>
        </p:txBody>
      </p:sp>
      <p:sp>
        <p:nvSpPr>
          <p:cNvPr id="22531" name="Zástupný symbol pro obsah 3">
            <a:extLst>
              <a:ext uri="{FF2B5EF4-FFF2-40B4-BE49-F238E27FC236}">
                <a16:creationId xmlns:a16="http://schemas.microsoft.com/office/drawing/2014/main" id="{9B8FB45F-8A5B-1645-95D9-10EE83379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0613" y="1846263"/>
            <a:ext cx="3703637" cy="4022725"/>
          </a:xfrm>
        </p:spPr>
        <p:txBody>
          <a:bodyPr/>
          <a:lstStyle/>
          <a:p>
            <a:pPr marL="273050" indent="-273050" eaLnBrk="1" hangingPunct="1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cs-CZ" altLang="cs-CZ" b="1" u="sng"/>
              <a:t>Struma dysfunkční</a:t>
            </a:r>
          </a:p>
          <a:p>
            <a:pPr marL="273050" indent="-273050" eaLnBrk="1" hangingPunct="1"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1800" b="1"/>
              <a:t>hormonálně</a:t>
            </a:r>
            <a:r>
              <a:rPr lang="cs-CZ" altLang="cs-CZ" sz="1800"/>
              <a:t> je možná hyper i hypothyreosa </a:t>
            </a:r>
          </a:p>
          <a:p>
            <a:pPr marL="273050" indent="-273050" eaLnBrk="1" hangingPunct="1"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1800" b="1"/>
              <a:t>uzly</a:t>
            </a:r>
            <a:r>
              <a:rPr lang="cs-CZ" altLang="cs-CZ" sz="1800"/>
              <a:t> ve štítné žláze = místa s rozdílnou hormonální aktivitou, scintigraficky studené a teplé uzly (neaktivní/aktivní)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923AA92-EBD7-8C44-82CD-0EF64226EBFC}"/>
              </a:ext>
            </a:extLst>
          </p:cNvPr>
          <p:cNvSpPr txBox="1"/>
          <p:nvPr/>
        </p:nvSpPr>
        <p:spPr>
          <a:xfrm>
            <a:off x="107950" y="103188"/>
            <a:ext cx="1606550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ŠTÍTNÁ ŽLÁZA</a:t>
            </a:r>
          </a:p>
        </p:txBody>
      </p:sp>
      <p:pic>
        <p:nvPicPr>
          <p:cNvPr id="22533" name="Picture 5" descr="Struma (medicína) – Wikipedie">
            <a:extLst>
              <a:ext uri="{FF2B5EF4-FFF2-40B4-BE49-F238E27FC236}">
                <a16:creationId xmlns:a16="http://schemas.microsoft.com/office/drawing/2014/main" id="{AFC3AC37-A099-4C4B-A004-52E5AB28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113213"/>
            <a:ext cx="21463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Nemoci štítné žlázy s eutyreózou – WikiSkripta">
            <a:extLst>
              <a:ext uri="{FF2B5EF4-FFF2-40B4-BE49-F238E27FC236}">
                <a16:creationId xmlns:a16="http://schemas.microsoft.com/office/drawing/2014/main" id="{E81CB8ED-FE6B-ED4F-9844-3D94CAB3C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4724400"/>
            <a:ext cx="259556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ovéPole 2">
            <a:extLst>
              <a:ext uri="{FF2B5EF4-FFF2-40B4-BE49-F238E27FC236}">
                <a16:creationId xmlns:a16="http://schemas.microsoft.com/office/drawing/2014/main" id="{F3D3CA94-3F1C-DD41-B2BA-447CDE3DC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6596063"/>
            <a:ext cx="4802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700"/>
              <a:t>https://www.wikiskripta.eu/w/Nemoci_%C5%A1t%C3%ADtn%C3%A9_%C5%BEl%C3%A1zy_s_eutyre%C3%B3zou</a:t>
            </a:r>
          </a:p>
        </p:txBody>
      </p:sp>
      <p:pic>
        <p:nvPicPr>
          <p:cNvPr id="22536" name="Zvuk 3">
            <a:hlinkClick r:id="" action="ppaction://media"/>
            <a:extLst>
              <a:ext uri="{FF2B5EF4-FFF2-40B4-BE49-F238E27FC236}">
                <a16:creationId xmlns:a16="http://schemas.microsoft.com/office/drawing/2014/main" id="{F5A02927-53CC-634F-A8C7-B33AD95E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58F0F85-E34C-834E-A2FA-0B59B308F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230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961EB822-0462-B543-9998-1EBA2B8A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Záněty ŠŽ = 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THYREOIDITIDY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3554" name="Zástupný symbol pro obsah 2">
            <a:extLst>
              <a:ext uri="{FF2B5EF4-FFF2-40B4-BE49-F238E27FC236}">
                <a16:creationId xmlns:a16="http://schemas.microsoft.com/office/drawing/2014/main" id="{4A4A8960-3C82-B14B-ABFF-6586E4325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325" y="1846263"/>
            <a:ext cx="3462338" cy="40227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u="sng"/>
              <a:t>Chronické = Autoimunitní </a:t>
            </a:r>
          </a:p>
          <a:p>
            <a:pPr eaLnBrk="1" hangingPunct="1"/>
            <a:r>
              <a:rPr lang="cs-CZ" altLang="cs-CZ" b="1"/>
              <a:t>Graves-Basedowova choroba </a:t>
            </a:r>
            <a:r>
              <a:rPr lang="cs-CZ" altLang="cs-CZ"/>
              <a:t>tvorba protilátek proti receptorům TSH =&gt; stimulace fce (hypertyreóza), současně stimulace retrobulbárního vaziva, exoftamus </a:t>
            </a:r>
          </a:p>
          <a:p>
            <a:pPr eaLnBrk="1" hangingPunct="1"/>
            <a:r>
              <a:rPr lang="cs-CZ" altLang="cs-CZ"/>
              <a:t>- 4x častěji mladé ženy</a:t>
            </a:r>
          </a:p>
          <a:p>
            <a:pPr eaLnBrk="1" hangingPunct="1"/>
            <a:r>
              <a:rPr lang="cs-CZ" altLang="cs-CZ" b="1"/>
              <a:t>Hashimotova tyreoiditida </a:t>
            </a:r>
            <a:r>
              <a:rPr lang="cs-CZ" altLang="cs-CZ"/>
              <a:t>hypotyreóza na podkladě infiltrace štítnice lymfocyty s protilátkami proti TPO (tyreoidální peroxydása)</a:t>
            </a:r>
          </a:p>
        </p:txBody>
      </p:sp>
      <p:sp>
        <p:nvSpPr>
          <p:cNvPr id="23555" name="Zástupný symbol pro obsah 3">
            <a:extLst>
              <a:ext uri="{FF2B5EF4-FFF2-40B4-BE49-F238E27FC236}">
                <a16:creationId xmlns:a16="http://schemas.microsoft.com/office/drawing/2014/main" id="{922FD664-7248-C541-AD32-3CBB473E0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3763" y="1816100"/>
            <a:ext cx="4178300" cy="31146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u="sng"/>
              <a:t>Akutní/Subakutní tyreoiditidy</a:t>
            </a:r>
          </a:p>
          <a:p>
            <a:pPr eaLnBrk="1" hangingPunct="1"/>
            <a:r>
              <a:rPr lang="cs-CZ" altLang="cs-CZ" b="1"/>
              <a:t>Akutní tyreoiditis </a:t>
            </a:r>
            <a:r>
              <a:rPr lang="cs-CZ" altLang="cs-CZ"/>
              <a:t>– v důsledku zánětlivé afekce v dutině ústní, různé působení na funkci, terapie ATB</a:t>
            </a:r>
          </a:p>
          <a:p>
            <a:pPr eaLnBrk="1" hangingPunct="1"/>
            <a:r>
              <a:rPr lang="cs-CZ" altLang="cs-CZ" b="1"/>
              <a:t>Subakutní tyreoiditis (de Quervainova)  </a:t>
            </a:r>
            <a:r>
              <a:rPr lang="cs-CZ" altLang="cs-CZ"/>
              <a:t>většinou virové etiologie – chřipkové příznaky, bolestivé polykání. Th.: NSA, kortikoidy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0840DBE-7DCF-984A-B962-6FB963640673}"/>
              </a:ext>
            </a:extLst>
          </p:cNvPr>
          <p:cNvSpPr txBox="1"/>
          <p:nvPr/>
        </p:nvSpPr>
        <p:spPr>
          <a:xfrm>
            <a:off x="107950" y="103188"/>
            <a:ext cx="1606550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ŠTÍTNÁ ŽLÁZA</a:t>
            </a:r>
          </a:p>
        </p:txBody>
      </p:sp>
      <p:pic>
        <p:nvPicPr>
          <p:cNvPr id="23557" name="Picture 6" descr="Oboustranný exoftalmus">
            <a:extLst>
              <a:ext uri="{FF2B5EF4-FFF2-40B4-BE49-F238E27FC236}">
                <a16:creationId xmlns:a16="http://schemas.microsoft.com/office/drawing/2014/main" id="{4438587E-0EA9-D94A-A669-A676B231E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797425"/>
            <a:ext cx="21463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24D177-ADC0-1345-B326-2E379BEBF755}"/>
              </a:ext>
            </a:extLst>
          </p:cNvPr>
          <p:cNvSpPr txBox="1"/>
          <p:nvPr/>
        </p:nvSpPr>
        <p:spPr>
          <a:xfrm>
            <a:off x="139700" y="6500813"/>
            <a:ext cx="38528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dirty="0"/>
              <a:t>https://</a:t>
            </a:r>
            <a:r>
              <a:rPr lang="cs-CZ" sz="1050" dirty="0" err="1"/>
              <a:t>www.wikiskripta.eu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</a:t>
            </a:r>
            <a:r>
              <a:rPr lang="cs-CZ" sz="1050" dirty="0" err="1"/>
              <a:t>Gravesova-Basedowova_nemoc</a:t>
            </a:r>
            <a:endParaRPr lang="cs-CZ" sz="1050" dirty="0"/>
          </a:p>
        </p:txBody>
      </p:sp>
      <p:pic>
        <p:nvPicPr>
          <p:cNvPr id="23559" name="Picture 8" descr="Štítná žláza a Basedowova nemoc - Žena.cz - magazín pro ženy">
            <a:extLst>
              <a:ext uri="{FF2B5EF4-FFF2-40B4-BE49-F238E27FC236}">
                <a16:creationId xmlns:a16="http://schemas.microsoft.com/office/drawing/2014/main" id="{648AE46F-5C0C-4043-9C63-3AB6F308D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797425"/>
            <a:ext cx="2474913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Zvuk 1">
            <a:hlinkClick r:id="" action="ppaction://media"/>
            <a:extLst>
              <a:ext uri="{FF2B5EF4-FFF2-40B4-BE49-F238E27FC236}">
                <a16:creationId xmlns:a16="http://schemas.microsoft.com/office/drawing/2014/main" id="{3A923504-FD7B-244B-B6AA-A6D34E6F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294BDD-4170-474A-9A82-94D4CBCE8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85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1156</TotalTime>
  <Words>2103</Words>
  <Application>Microsoft Macintosh PowerPoint</Application>
  <PresentationFormat>Předvádění na obrazovce (4:3)</PresentationFormat>
  <Paragraphs>312</Paragraphs>
  <Slides>30</Slides>
  <Notes>4</Notes>
  <HiddenSlides>0</HiddenSlides>
  <MMClips>25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Wingdings</vt:lpstr>
      <vt:lpstr>Wingdings 2</vt:lpstr>
      <vt:lpstr>Retrospektiva</vt:lpstr>
      <vt:lpstr>Endokrinologie </vt:lpstr>
      <vt:lpstr>Prezentace aplikace PowerPoint</vt:lpstr>
      <vt:lpstr>ENDOKRINNÍ SOUSTAVA</vt:lpstr>
      <vt:lpstr>ŠTÍTNÁ ŽLÁZA</vt:lpstr>
      <vt:lpstr>Funkce štítné žlázy</vt:lpstr>
      <vt:lpstr>Poruchy funkce </vt:lpstr>
      <vt:lpstr>Život ohrožující stavy</vt:lpstr>
      <vt:lpstr>Morfologické změny - STRUMA</vt:lpstr>
      <vt:lpstr>Záněty ŠŽ = THYREOIDITIDY </vt:lpstr>
      <vt:lpstr>Nádory štítnice</vt:lpstr>
      <vt:lpstr>PŘÍŠTÍTNÁ TĚLÍSKA</vt:lpstr>
      <vt:lpstr>PŘÍŠTÍTNÁ TĚLÍSKA</vt:lpstr>
      <vt:lpstr>HYPOPARATHYREÓZA</vt:lpstr>
      <vt:lpstr>HYPERPARATHYREÓZA</vt:lpstr>
      <vt:lpstr>NADLEDVINY</vt:lpstr>
      <vt:lpstr>Nadledviny - fyziologie </vt:lpstr>
      <vt:lpstr>Feochromocytom</vt:lpstr>
      <vt:lpstr>Addisonova nemoc</vt:lpstr>
      <vt:lpstr>KORTIKOIDY - hormonální dysbalance</vt:lpstr>
      <vt:lpstr>CUSHINGŮV SYNDROM</vt:lpstr>
      <vt:lpstr>HYPOFÝZA A HYPOTHALAMUS</vt:lpstr>
      <vt:lpstr>HYPOFÝZA</vt:lpstr>
      <vt:lpstr>Hormony hypofýzy</vt:lpstr>
      <vt:lpstr>Prezentace aplikace PowerPoint</vt:lpstr>
      <vt:lpstr>Hypopituitarismus</vt:lpstr>
      <vt:lpstr>RŮSTOVÝ HORMON</vt:lpstr>
      <vt:lpstr>RŮSTOVÝ HORMON</vt:lpstr>
      <vt:lpstr>PROLAKTIN</vt:lpstr>
      <vt:lpstr>Diabetes insipidus = ŽÍZNIVKA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Onemocnění štítné žlázy</dc:title>
  <dc:creator>Robert</dc:creator>
  <cp:lastModifiedBy>Nikola Nováková</cp:lastModifiedBy>
  <cp:revision>105</cp:revision>
  <dcterms:created xsi:type="dcterms:W3CDTF">2010-02-21T11:18:49Z</dcterms:created>
  <dcterms:modified xsi:type="dcterms:W3CDTF">2021-04-12T20:00:17Z</dcterms:modified>
</cp:coreProperties>
</file>