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6" r:id="rId6"/>
    <p:sldId id="267" r:id="rId7"/>
    <p:sldId id="263" r:id="rId8"/>
    <p:sldId id="286" r:id="rId9"/>
    <p:sldId id="268" r:id="rId10"/>
    <p:sldId id="264" r:id="rId11"/>
    <p:sldId id="265" r:id="rId12"/>
    <p:sldId id="261" r:id="rId13"/>
    <p:sldId id="269" r:id="rId14"/>
    <p:sldId id="270" r:id="rId15"/>
    <p:sldId id="271" r:id="rId16"/>
    <p:sldId id="282" r:id="rId17"/>
    <p:sldId id="272" r:id="rId18"/>
    <p:sldId id="281" r:id="rId19"/>
    <p:sldId id="273" r:id="rId20"/>
    <p:sldId id="277" r:id="rId21"/>
    <p:sldId id="274" r:id="rId22"/>
    <p:sldId id="275" r:id="rId23"/>
    <p:sldId id="276" r:id="rId24"/>
    <p:sldId id="278" r:id="rId25"/>
    <p:sldId id="279" r:id="rId26"/>
    <p:sldId id="283" r:id="rId27"/>
    <p:sldId id="284" r:id="rId28"/>
    <p:sldId id="285" r:id="rId29"/>
    <p:sldId id="287" r:id="rId30"/>
    <p:sldId id="298" r:id="rId31"/>
    <p:sldId id="280" r:id="rId32"/>
    <p:sldId id="299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9189" autoAdjust="0"/>
    <p:restoredTop sz="94660"/>
  </p:normalViewPr>
  <p:slideViewPr>
    <p:cSldViewPr snapToGrid="0">
      <p:cViewPr>
        <p:scale>
          <a:sx n="90" d="100"/>
          <a:sy n="90" d="100"/>
        </p:scale>
        <p:origin x="56" y="9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6CBD5D-54AB-4D51-8EA1-DC0FDED0C8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5ABA040-76DB-4704-8ADB-6A12948D28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3D142C5-F533-4686-9214-D48DCBD5D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39EF-57C0-4958-AC14-5C7EC1CAC3BE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70D42C0-67D7-4077-947E-D6C204771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A996D07-195E-4AAE-91FD-D7DB056EA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B07C-DAD1-49CB-A4AD-C7108FE76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60908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E03C69-194D-4ECA-8CF1-AE78DD7ED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0119FE-F3DB-4E7E-9676-F21E9029D2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D1896FB-FCA7-49E7-BFDC-BC449D413A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39EF-57C0-4958-AC14-5C7EC1CAC3BE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2A8AD11-05B5-41E6-B68E-61EB353A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07D8222-7A69-4781-BC39-1A4250C3C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B07C-DAD1-49CB-A4AD-C7108FE76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244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93B19BDF-55D8-4368-8778-8B1E1B8431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B3DC61C-ADCB-44D8-A2B9-92FEB954B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BF3F706-C005-49A9-A9A1-88C68BDFA1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39EF-57C0-4958-AC14-5C7EC1CAC3BE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9545F1-1303-49EB-8BD2-45ADAC7A9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B198F5-DD7D-4A46-B4CF-BF4B87646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B07C-DAD1-49CB-A4AD-C7108FE76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4453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CABE2B-259E-49FF-AD05-6356AFDE5C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77787B-574E-4E6C-AFB4-84B2F61D9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026CB70-736F-4C1E-B6BD-A6771CB65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39EF-57C0-4958-AC14-5C7EC1CAC3BE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E70E111-2A7D-4C51-8EDA-8B05FF4B9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A22E9F-C585-435A-AC74-934979572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B07C-DAD1-49CB-A4AD-C7108FE76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660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08CAA1-6B87-4C3E-AB1E-06FA0496B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9E2CF2DC-0ED0-4DE9-9DA6-B353DFD4D5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5A9CDF-3910-4C07-8F9F-04B25213E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39EF-57C0-4958-AC14-5C7EC1CAC3BE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5C5921-5980-4C4F-BD7D-2CD72C521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3E24F9-B03A-4A67-B196-5EDBA0F35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B07C-DAD1-49CB-A4AD-C7108FE76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620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3027915-7608-442C-A45B-233C9A6F4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B736331-5B78-4023-96AB-36CF17B36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01CA6019-05C7-48AA-B0EA-182D6A7DE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2B1B0B0-45AB-450F-A36A-C4EE58D14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39EF-57C0-4958-AC14-5C7EC1CAC3BE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B7EE6B3-6EB5-4BE3-B5BB-3C4E42F75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F369AAF-91C7-46D1-8312-2DDD5D94B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B07C-DAD1-49CB-A4AD-C7108FE76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3024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B0797B-7FCD-4A19-A971-DF8378602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E2ED9514-0325-42A4-87D4-64FCD9CCB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29F0A621-7890-4F1F-A629-30EDFEACF0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056F82CA-7BF3-4BB3-B74B-6860F01CD2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F84B2D11-6EFE-42BA-A332-4F6239D7A7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13EF123-5725-47EC-9CB6-6B954C1BD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39EF-57C0-4958-AC14-5C7EC1CAC3BE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E5FD2C60-7FB5-4A1F-9156-D656425E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C4A25CC0-7A0C-4651-B121-26879B5F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B07C-DAD1-49CB-A4AD-C7108FE76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380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BC23E8-7146-4904-8968-C9547D76D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68FA831-E59F-4B4D-91D2-528BEAF3A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39EF-57C0-4958-AC14-5C7EC1CAC3BE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06B9141-430D-4DBD-85D9-C50351DB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FEF7F127-7CBC-4982-BE04-DD64C3880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B07C-DAD1-49CB-A4AD-C7108FE76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1091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B45446B-A1B8-4F18-B4AF-5CBBC619DF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39EF-57C0-4958-AC14-5C7EC1CAC3BE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83745A62-CE6C-4D17-9807-5D903E771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54852D0-069D-4AED-8FE3-C427F1E29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B07C-DAD1-49CB-A4AD-C7108FE76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785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830D3A-ECCC-4AE0-AC20-42463112E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F5F715-5B28-4EC0-A8D2-C35290E8A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7588511-4E19-427A-A385-F326C53F0F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E14D926-1F88-4CD2-AC2E-1310355B3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39EF-57C0-4958-AC14-5C7EC1CAC3BE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6775476-3568-4243-8BF9-88275EA5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3543E43-7DEE-4A1B-943C-C63CA654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B07C-DAD1-49CB-A4AD-C7108FE76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330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CB1E1-0BB7-45EF-A511-D2840C514E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89A0F945-A1C8-4696-98D7-9EB8B0F3F4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C67512BC-9B7E-45BE-8FF4-A1EFECA660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7795731-E03B-42DF-9430-67C8CCCE4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39EF-57C0-4958-AC14-5C7EC1CAC3BE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A463C5E-E2BC-4EE5-B89E-5BADA17DC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DF2FC50-5188-4126-B843-FCACCB545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AB07C-DAD1-49CB-A4AD-C7108FE76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03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3B092C2-BC0A-4391-9F4C-121232022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449140E-0D5A-44A2-8246-3A39C81BC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8AA9548-D374-43C1-9011-E74D9597F5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C39EF-57C0-4958-AC14-5C7EC1CAC3BE}" type="datetimeFigureOut">
              <a:rPr lang="cs-CZ" smtClean="0"/>
              <a:t>16.04.2020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2A1D903-4DD5-435E-AAF6-A5A7512C3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45A38D-91AE-45C3-B672-E624EFDEC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AB07C-DAD1-49CB-A4AD-C7108FE763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4411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BFE1AD3-B2BC-4567-8B4A-DCB8F9080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85801"/>
            <a:ext cx="12188952" cy="521767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E75AAD-F4A4-4ED2-9A2F-B2412F936C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2759"/>
          <a:stretch/>
        </p:blipFill>
        <p:spPr>
          <a:xfrm flipV="1">
            <a:off x="2" y="0"/>
            <a:ext cx="12191999" cy="2235323"/>
          </a:xfrm>
          <a:custGeom>
            <a:avLst/>
            <a:gdLst>
              <a:gd name="connsiteX0" fmla="*/ 0 w 12191999"/>
              <a:gd name="connsiteY0" fmla="*/ 2235323 h 2235323"/>
              <a:gd name="connsiteX1" fmla="*/ 12191999 w 12191999"/>
              <a:gd name="connsiteY1" fmla="*/ 2235323 h 2235323"/>
              <a:gd name="connsiteX2" fmla="*/ 12191999 w 12191999"/>
              <a:gd name="connsiteY2" fmla="*/ 0 h 2235323"/>
              <a:gd name="connsiteX3" fmla="*/ 0 w 12191999"/>
              <a:gd name="connsiteY3" fmla="*/ 0 h 223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2235323">
                <a:moveTo>
                  <a:pt x="0" y="2235323"/>
                </a:moveTo>
                <a:lnTo>
                  <a:pt x="12191999" y="2235323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E62337A-1340-449D-AFE6-78593ED2C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3925" y="1601735"/>
            <a:ext cx="10684151" cy="1991979"/>
          </a:xfrm>
        </p:spPr>
        <p:txBody>
          <a:bodyPr anchor="b">
            <a:normAutofit/>
          </a:bodyPr>
          <a:lstStyle/>
          <a:p>
            <a:r>
              <a:rPr lang="cs-CZ" sz="6600">
                <a:solidFill>
                  <a:srgbClr val="FFFFFF"/>
                </a:solidFill>
              </a:rPr>
              <a:t>DENTÁLNÍ HYGIENA U ORTODONTICKÉHO PACIENTA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20CE0B-92EC-45FD-8F68-38003D6D8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4586080"/>
            <a:ext cx="12191999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777952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0F79E84-F6A4-4347-B110-0123F970D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2" y="370144"/>
            <a:ext cx="5426764" cy="2808350"/>
          </a:xfrm>
          <a:prstGeom prst="rect">
            <a:avLst/>
          </a:prstGeom>
        </p:spPr>
      </p:pic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EF47045-1525-43F7-8FE8-1B948B7A48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1" y="3722520"/>
            <a:ext cx="5426764" cy="257771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9448F2-0E5B-42DA-B2D1-11A14E947B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0280" y="0"/>
            <a:ext cx="9144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E8A7552-20E1-4F34-ADAB-C1DB6634D4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383280"/>
            <a:ext cx="6126480" cy="9144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E9E8C48-841A-48D8-80C4-72A251C47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8034" y="724714"/>
            <a:ext cx="5426764" cy="526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21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02B400CC-2A81-4F04-BE6F-6054BE6E9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82" y="144014"/>
            <a:ext cx="5493725" cy="6858000"/>
          </a:xfrm>
          <a:prstGeom prst="rect">
            <a:avLst/>
          </a:prstGeom>
        </p:spPr>
      </p:pic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AB2EC453-7479-49EB-9547-78DD9A542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31922" y="1431925"/>
            <a:ext cx="6670964" cy="8322193"/>
          </a:xfrm>
          <a:prstGeom prst="rect">
            <a:avLst/>
          </a:prstGeom>
          <a:effectLst>
            <a:reflection endPos="65000" dist="50800" dir="5400000" sy="-100000" algn="bl" rotWithShape="0"/>
          </a:effectLst>
        </p:spPr>
      </p:pic>
      <p:pic>
        <p:nvPicPr>
          <p:cNvPr id="1028" name="Picture 4" descr="VÃ½sledek obrÃ¡zku pro white spot lesions braces">
            <a:extLst>
              <a:ext uri="{FF2B5EF4-FFF2-40B4-BE49-F238E27FC236}">
                <a16:creationId xmlns:a16="http://schemas.microsoft.com/office/drawing/2014/main" id="{CFC0FEBB-B27F-46B1-857B-BBBA2796F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843" y="3668384"/>
            <a:ext cx="4842164" cy="3045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481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19BD032-0909-410E-8EFA-2DBF99846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 sz="3400">
                <a:solidFill>
                  <a:srgbClr val="FFFFFF"/>
                </a:solidFill>
              </a:rPr>
              <a:t>POMŮCKY PRO ČIŠTĚNÍ ZUBŮ ORTODONTICKÉHO PACIENTA: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C4D08DF-D0CA-483F-8313-2A46FDF33F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cs-CZ" sz="2400">
                <a:solidFill>
                  <a:srgbClr val="000000"/>
                </a:solidFill>
              </a:rPr>
              <a:t>Ruční zubní kartáček</a:t>
            </a:r>
          </a:p>
          <a:p>
            <a:r>
              <a:rPr lang="cs-CZ" sz="2400">
                <a:solidFill>
                  <a:srgbClr val="000000"/>
                </a:solidFill>
              </a:rPr>
              <a:t>Ortodontický kartáček</a:t>
            </a:r>
          </a:p>
          <a:p>
            <a:r>
              <a:rPr lang="cs-CZ" sz="2400">
                <a:solidFill>
                  <a:srgbClr val="000000"/>
                </a:solidFill>
              </a:rPr>
              <a:t>Jednosvazkový kartáček</a:t>
            </a:r>
          </a:p>
          <a:p>
            <a:r>
              <a:rPr lang="cs-CZ" sz="2400">
                <a:solidFill>
                  <a:srgbClr val="000000"/>
                </a:solidFill>
              </a:rPr>
              <a:t>Long stem kartáček</a:t>
            </a:r>
          </a:p>
          <a:p>
            <a:r>
              <a:rPr lang="cs-CZ" sz="2400">
                <a:solidFill>
                  <a:srgbClr val="000000"/>
                </a:solidFill>
              </a:rPr>
              <a:t>Mezizubní kartáčky</a:t>
            </a:r>
          </a:p>
          <a:p>
            <a:endParaRPr lang="cs-CZ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3801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71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73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Ruční zubní kartáček</a:t>
            </a:r>
          </a:p>
        </p:txBody>
      </p:sp>
      <p:sp>
        <p:nvSpPr>
          <p:cNvPr id="76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93" r="1" b="13014"/>
          <a:stretch/>
        </p:blipFill>
        <p:spPr bwMode="auto">
          <a:xfrm>
            <a:off x="6632714" y="1"/>
            <a:ext cx="3674754" cy="2106932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000000"/>
                </a:solidFill>
              </a:rPr>
              <a:t>Je jednou znejpoužívanějších pomůcek, měl by být měkký, hustý, rovně zastřižený s malou pracovní hlavou</a:t>
            </a:r>
          </a:p>
          <a:p>
            <a:r>
              <a:rPr lang="cs-CZ" sz="2000">
                <a:solidFill>
                  <a:srgbClr val="000000"/>
                </a:solidFill>
              </a:rPr>
              <a:t>Kartáček přiložíme v úhlu cca. 45° polovinou vláken na zub a druhou polovinou na dáseň a bez přílišného tlaku děláme drobné krouživé pohyby</a:t>
            </a:r>
          </a:p>
          <a:p>
            <a:r>
              <a:rPr lang="cs-CZ" sz="2000">
                <a:solidFill>
                  <a:srgbClr val="000000"/>
                </a:solidFill>
              </a:rPr>
              <a:t>Efektivně, přitom atraumaticky odstranit zubní plak ze zubů i aparátu samotného</a:t>
            </a:r>
          </a:p>
        </p:txBody>
      </p:sp>
      <p:sp>
        <p:nvSpPr>
          <p:cNvPr id="78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" r="17845" b="3"/>
          <a:stretch/>
        </p:blipFill>
        <p:spPr bwMode="auto">
          <a:xfrm>
            <a:off x="7399326" y="3086207"/>
            <a:ext cx="4792674" cy="3781268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817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Ortodontický kartáček</a:t>
            </a:r>
          </a:p>
        </p:txBody>
      </p:sp>
      <p:sp>
        <p:nvSpPr>
          <p:cNvPr id="76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6" r="-3" b="6542"/>
          <a:stretch/>
        </p:blipFill>
        <p:spPr bwMode="auto">
          <a:xfrm>
            <a:off x="6632714" y="1"/>
            <a:ext cx="3674754" cy="2106932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1700">
                <a:solidFill>
                  <a:srgbClr val="000000"/>
                </a:solidFill>
              </a:rPr>
              <a:t>Varianta ručního kartáčku na zuby</a:t>
            </a:r>
          </a:p>
          <a:p>
            <a:r>
              <a:rPr lang="cs-CZ" sz="1700">
                <a:solidFill>
                  <a:srgbClr val="000000"/>
                </a:solidFill>
              </a:rPr>
              <a:t>Má upravený profil zkrácením střední řady vláken pro snazší přístup k aparátu</a:t>
            </a:r>
          </a:p>
          <a:p>
            <a:r>
              <a:rPr lang="cs-CZ" sz="1700">
                <a:solidFill>
                  <a:srgbClr val="000000"/>
                </a:solidFill>
              </a:rPr>
              <a:t>Volba záleží na doporučení lékaře a preferenci pacienta</a:t>
            </a:r>
          </a:p>
          <a:p>
            <a:r>
              <a:rPr lang="cs-CZ" sz="1700">
                <a:solidFill>
                  <a:srgbClr val="000000"/>
                </a:solidFill>
              </a:rPr>
              <a:t>Často CHYBNĚ používán k horizontálnímu čištění</a:t>
            </a:r>
          </a:p>
          <a:p>
            <a:r>
              <a:rPr lang="cs-CZ" sz="1700">
                <a:solidFill>
                  <a:srgbClr val="000000"/>
                </a:solidFill>
              </a:rPr>
              <a:t>Nutné dodržovat stejnou techniku, jako u ručního kartáčku, tedy drobné krouživé pohyby v úhlu 45°</a:t>
            </a:r>
          </a:p>
          <a:p>
            <a:r>
              <a:rPr lang="cs-CZ" sz="1700">
                <a:solidFill>
                  <a:srgbClr val="000000"/>
                </a:solidFill>
              </a:rPr>
              <a:t>Pokud kartáček během čištění nedosáhne k dásním, musíme tuto oblast dočistit zvlášť</a:t>
            </a:r>
          </a:p>
        </p:txBody>
      </p:sp>
      <p:sp>
        <p:nvSpPr>
          <p:cNvPr id="78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90"/>
          <a:stretch/>
        </p:blipFill>
        <p:spPr bwMode="auto">
          <a:xfrm>
            <a:off x="7399326" y="3086207"/>
            <a:ext cx="4792674" cy="3781268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317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Jednosvazkový kartáček</a:t>
            </a:r>
          </a:p>
        </p:txBody>
      </p:sp>
      <p:sp>
        <p:nvSpPr>
          <p:cNvPr id="76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" r="-3" b="9314"/>
          <a:stretch/>
        </p:blipFill>
        <p:spPr bwMode="auto">
          <a:xfrm>
            <a:off x="6632714" y="1"/>
            <a:ext cx="3674754" cy="2106932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000000"/>
                </a:solidFill>
              </a:rPr>
              <a:t>Nejpreciznější čištění ze všech pomůcek</a:t>
            </a:r>
          </a:p>
          <a:p>
            <a:r>
              <a:rPr lang="cs-CZ" sz="2000">
                <a:solidFill>
                  <a:srgbClr val="000000"/>
                </a:solidFill>
              </a:rPr>
              <a:t>Čištění zabere delší dobu</a:t>
            </a:r>
          </a:p>
          <a:p>
            <a:r>
              <a:rPr lang="cs-CZ" sz="2000">
                <a:solidFill>
                  <a:srgbClr val="000000"/>
                </a:solidFill>
              </a:rPr>
              <a:t>Celkově, nebo jej použít na dočištění hůře dostupných míst</a:t>
            </a:r>
          </a:p>
          <a:p>
            <a:r>
              <a:rPr lang="cs-CZ" sz="2000">
                <a:solidFill>
                  <a:srgbClr val="000000"/>
                </a:solidFill>
              </a:rPr>
              <a:t>Přiložíme k okraji dásně, lehce zavedeme vlákna pod dáseň a nepatrnými vibračními pohyby čistíme tuto oblast</a:t>
            </a:r>
          </a:p>
          <a:p>
            <a:r>
              <a:rPr lang="cs-CZ" sz="2000" u="sng">
                <a:solidFill>
                  <a:srgbClr val="000000"/>
                </a:solidFill>
              </a:rPr>
              <a:t>Vlákna kartáčku by se neměla dostat na dáseň, aby nebylo čištění traumatické!</a:t>
            </a:r>
          </a:p>
        </p:txBody>
      </p:sp>
      <p:sp>
        <p:nvSpPr>
          <p:cNvPr id="78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" r="11859" b="1"/>
          <a:stretch/>
        </p:blipFill>
        <p:spPr bwMode="auto">
          <a:xfrm>
            <a:off x="7399326" y="3086207"/>
            <a:ext cx="4792674" cy="3781268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3315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1006 vs. 1009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60353" y="2426818"/>
            <a:ext cx="2798344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74213" y="2426818"/>
            <a:ext cx="3997637" cy="3997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8411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7365" y="802955"/>
            <a:ext cx="6318649" cy="1454051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000000"/>
                </a:solidFill>
              </a:rPr>
              <a:t>Long stem kartáček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3807" y="2421682"/>
            <a:ext cx="4650524" cy="3639289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000000"/>
                </a:solidFill>
              </a:rPr>
              <a:t>Skvělý pomocník pro čištění prostoru pod obloukem a z boční strany zámečků</a:t>
            </a:r>
          </a:p>
          <a:p>
            <a:r>
              <a:rPr lang="cs-CZ" sz="2000">
                <a:solidFill>
                  <a:srgbClr val="000000"/>
                </a:solidFill>
              </a:rPr>
              <a:t>Podobá se mezizubnímu kartáčku, ale má pevnější jádro a tvrdší vlákna, může mít kuželovitý/stromečkovitý tvar</a:t>
            </a:r>
          </a:p>
          <a:p>
            <a:r>
              <a:rPr lang="cs-CZ" sz="2000">
                <a:solidFill>
                  <a:srgbClr val="000000"/>
                </a:solidFill>
              </a:rPr>
              <a:t>Kartáček podsuneme pod obloukem, přiložíme jej k jednomu zámku a několika vertikálními pohyby vyčistíme, stejně opakujeme u vedlejšího zámku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59844" y="304018"/>
            <a:ext cx="3205839" cy="224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5A504CDC-CC2A-F74F-95C1-EA7883B3C9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2547" r="1"/>
          <a:stretch/>
        </p:blipFill>
        <p:spPr>
          <a:xfrm>
            <a:off x="6881047" y="3478741"/>
            <a:ext cx="1072690" cy="1606964"/>
          </a:xfrm>
          <a:prstGeom prst="rect">
            <a:avLst/>
          </a:prstGeom>
        </p:spPr>
      </p:pic>
      <p:sp>
        <p:nvSpPr>
          <p:cNvPr id="80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55018" y="5010263"/>
            <a:ext cx="2389215" cy="16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4738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ectangle 74">
            <a:extLst>
              <a:ext uri="{FF2B5EF4-FFF2-40B4-BE49-F238E27FC236}">
                <a16:creationId xmlns:a16="http://schemas.microsoft.com/office/drawing/2014/main" id="{9425D4AB-CD98-4DD6-9398-3C8961DE03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69" y="0"/>
            <a:ext cx="7552931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97818316-E7CB-4E73-AF79-E9CAB873E7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14167" y="802955"/>
            <a:ext cx="4133690" cy="1454051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000000"/>
                </a:solidFill>
              </a:rPr>
              <a:t>Alternativa long stem kartáčku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D8B47C9F-A960-4902-8507-38F18DD3D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6695" y="511733"/>
            <a:ext cx="1857636" cy="185763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26145" y="871183"/>
            <a:ext cx="1138736" cy="113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10568" y="2421682"/>
            <a:ext cx="4133360" cy="3639289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000000"/>
                </a:solidFill>
              </a:rPr>
              <a:t>V závislosti na věku pacienta a velikosti zubů –stejné použití mezizubních kartáčků</a:t>
            </a:r>
          </a:p>
          <a:p>
            <a:r>
              <a:rPr lang="cs-CZ" sz="2000">
                <a:solidFill>
                  <a:srgbClr val="000000"/>
                </a:solidFill>
              </a:rPr>
              <a:t>DOSPĚLÍ - fialový TePe soft 1.1</a:t>
            </a:r>
          </a:p>
          <a:p>
            <a:pPr marL="0" indent="0">
              <a:buNone/>
            </a:pPr>
            <a:r>
              <a:rPr lang="cs-CZ" sz="2000">
                <a:solidFill>
                  <a:srgbClr val="000000"/>
                </a:solidFill>
              </a:rPr>
              <a:t>                   - curaprox perio</a:t>
            </a:r>
          </a:p>
          <a:p>
            <a:r>
              <a:rPr lang="cs-CZ" sz="2000">
                <a:solidFill>
                  <a:srgbClr val="000000"/>
                </a:solidFill>
              </a:rPr>
              <a:t>DĚTI - žlutý TePe soft 0.7</a:t>
            </a:r>
          </a:p>
          <a:p>
            <a:pPr marL="0" indent="0">
              <a:buNone/>
            </a:pPr>
            <a:r>
              <a:rPr lang="cs-CZ" sz="2000">
                <a:solidFill>
                  <a:srgbClr val="000000"/>
                </a:solidFill>
              </a:rPr>
              <a:t>            - červený curaprox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D4E15E95-445D-4A45-BC1E-8468CE170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19677" y="2933578"/>
            <a:ext cx="2737876" cy="2737876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reeform 75">
            <a:extLst>
              <a:ext uri="{FF2B5EF4-FFF2-40B4-BE49-F238E27FC236}">
                <a16:creationId xmlns:a16="http://schemas.microsoft.com/office/drawing/2014/main" id="{133B9781-B73C-44F8-97CB-D1807A63B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996" y="-26552"/>
            <a:ext cx="4082004" cy="3428999"/>
          </a:xfrm>
          <a:custGeom>
            <a:avLst/>
            <a:gdLst>
              <a:gd name="connsiteX0" fmla="*/ 350681 w 4082004"/>
              <a:gd name="connsiteY0" fmla="*/ 0 h 3428999"/>
              <a:gd name="connsiteX1" fmla="*/ 4082004 w 4082004"/>
              <a:gd name="connsiteY1" fmla="*/ 0 h 3428999"/>
              <a:gd name="connsiteX2" fmla="*/ 4082004 w 4082004"/>
              <a:gd name="connsiteY2" fmla="*/ 2444823 h 3428999"/>
              <a:gd name="connsiteX3" fmla="*/ 4081788 w 4082004"/>
              <a:gd name="connsiteY3" fmla="*/ 2445178 h 3428999"/>
              <a:gd name="connsiteX4" fmla="*/ 2231442 w 4082004"/>
              <a:gd name="connsiteY4" fmla="*/ 3428999 h 3428999"/>
              <a:gd name="connsiteX5" fmla="*/ 0 w 4082004"/>
              <a:gd name="connsiteY5" fmla="*/ 1197557 h 3428999"/>
              <a:gd name="connsiteX6" fmla="*/ 269323 w 4082004"/>
              <a:gd name="connsiteY6" fmla="*/ 133920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82004" h="3428999">
                <a:moveTo>
                  <a:pt x="350681" y="0"/>
                </a:moveTo>
                <a:lnTo>
                  <a:pt x="4082004" y="0"/>
                </a:lnTo>
                <a:lnTo>
                  <a:pt x="4082004" y="2444823"/>
                </a:lnTo>
                <a:lnTo>
                  <a:pt x="4081788" y="2445178"/>
                </a:lnTo>
                <a:cubicBezTo>
                  <a:pt x="3680782" y="3038745"/>
                  <a:pt x="3001686" y="3428999"/>
                  <a:pt x="2231442" y="3428999"/>
                </a:cubicBezTo>
                <a:cubicBezTo>
                  <a:pt x="999051" y="3428999"/>
                  <a:pt x="0" y="2429948"/>
                  <a:pt x="0" y="1197557"/>
                </a:cubicBezTo>
                <a:cubicBezTo>
                  <a:pt x="0" y="812435"/>
                  <a:pt x="97564" y="450100"/>
                  <a:pt x="269323" y="13392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4788" y="211666"/>
            <a:ext cx="2319387" cy="2319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54847" y="3434981"/>
            <a:ext cx="867535" cy="173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Freeform 79">
            <a:extLst>
              <a:ext uri="{FF2B5EF4-FFF2-40B4-BE49-F238E27FC236}">
                <a16:creationId xmlns:a16="http://schemas.microsoft.com/office/drawing/2014/main" id="{1FCEDCAD-7B1A-4AE2-818E-D93A48758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23618" y="4326947"/>
            <a:ext cx="3068382" cy="2540529"/>
          </a:xfrm>
          <a:custGeom>
            <a:avLst/>
            <a:gdLst>
              <a:gd name="connsiteX0" fmla="*/ 1612418 w 3068382"/>
              <a:gd name="connsiteY0" fmla="*/ 0 h 2540529"/>
              <a:gd name="connsiteX1" fmla="*/ 3030226 w 3068382"/>
              <a:gd name="connsiteY1" fmla="*/ 843844 h 2540529"/>
              <a:gd name="connsiteX2" fmla="*/ 3068382 w 3068382"/>
              <a:gd name="connsiteY2" fmla="*/ 923051 h 2540529"/>
              <a:gd name="connsiteX3" fmla="*/ 3068382 w 3068382"/>
              <a:gd name="connsiteY3" fmla="*/ 2301785 h 2540529"/>
              <a:gd name="connsiteX4" fmla="*/ 3030226 w 3068382"/>
              <a:gd name="connsiteY4" fmla="*/ 2380992 h 2540529"/>
              <a:gd name="connsiteX5" fmla="*/ 2949460 w 3068382"/>
              <a:gd name="connsiteY5" fmla="*/ 2513937 h 2540529"/>
              <a:gd name="connsiteX6" fmla="*/ 2929575 w 3068382"/>
              <a:gd name="connsiteY6" fmla="*/ 2540529 h 2540529"/>
              <a:gd name="connsiteX7" fmla="*/ 295261 w 3068382"/>
              <a:gd name="connsiteY7" fmla="*/ 2540529 h 2540529"/>
              <a:gd name="connsiteX8" fmla="*/ 275376 w 3068382"/>
              <a:gd name="connsiteY8" fmla="*/ 2513937 h 2540529"/>
              <a:gd name="connsiteX9" fmla="*/ 0 w 3068382"/>
              <a:gd name="connsiteY9" fmla="*/ 1612418 h 2540529"/>
              <a:gd name="connsiteX10" fmla="*/ 1612418 w 3068382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8382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8382" y="923051"/>
                </a:lnTo>
                <a:lnTo>
                  <a:pt x="3068382" y="2301785"/>
                </a:lnTo>
                <a:lnTo>
                  <a:pt x="3030226" y="2380992"/>
                </a:lnTo>
                <a:cubicBezTo>
                  <a:pt x="3005403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40046" y="5165160"/>
            <a:ext cx="2345355" cy="1340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4542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71">
            <a:extLst>
              <a:ext uri="{FF2B5EF4-FFF2-40B4-BE49-F238E27FC236}">
                <a16:creationId xmlns:a16="http://schemas.microsoft.com/office/drawing/2014/main" id="{DEE5C6BA-FE2A-4C38-8D88-E70C06E54F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73">
            <a:extLst>
              <a:ext uri="{FF2B5EF4-FFF2-40B4-BE49-F238E27FC236}">
                <a16:creationId xmlns:a16="http://schemas.microsoft.com/office/drawing/2014/main" id="{53E66F28-0926-4CFB-BDAB-646CAB184C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Mezizubní kartáčky</a:t>
            </a:r>
          </a:p>
        </p:txBody>
      </p:sp>
      <p:sp>
        <p:nvSpPr>
          <p:cNvPr id="5127" name="Freeform 60">
            <a:extLst>
              <a:ext uri="{FF2B5EF4-FFF2-40B4-BE49-F238E27FC236}">
                <a16:creationId xmlns:a16="http://schemas.microsoft.com/office/drawing/2014/main" id="{DE9FA85F-F0FB-4952-A05F-04CC67B18E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3099" y="1"/>
            <a:ext cx="3960192" cy="2251543"/>
          </a:xfrm>
          <a:custGeom>
            <a:avLst/>
            <a:gdLst>
              <a:gd name="connsiteX0" fmla="*/ 20753 w 3960192"/>
              <a:gd name="connsiteY0" fmla="*/ 0 h 2251543"/>
              <a:gd name="connsiteX1" fmla="*/ 3939439 w 3960192"/>
              <a:gd name="connsiteY1" fmla="*/ 0 h 2251543"/>
              <a:gd name="connsiteX2" fmla="*/ 3949969 w 3960192"/>
              <a:gd name="connsiteY2" fmla="*/ 68994 h 2251543"/>
              <a:gd name="connsiteX3" fmla="*/ 3960192 w 3960192"/>
              <a:gd name="connsiteY3" fmla="*/ 271447 h 2251543"/>
              <a:gd name="connsiteX4" fmla="*/ 1980096 w 3960192"/>
              <a:gd name="connsiteY4" fmla="*/ 2251543 h 2251543"/>
              <a:gd name="connsiteX5" fmla="*/ 0 w 3960192"/>
              <a:gd name="connsiteY5" fmla="*/ 271447 h 2251543"/>
              <a:gd name="connsiteX6" fmla="*/ 10223 w 3960192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251543">
                <a:moveTo>
                  <a:pt x="20753" y="0"/>
                </a:moveTo>
                <a:lnTo>
                  <a:pt x="3939439" y="0"/>
                </a:lnTo>
                <a:lnTo>
                  <a:pt x="3949969" y="68994"/>
                </a:lnTo>
                <a:cubicBezTo>
                  <a:pt x="3956729" y="135559"/>
                  <a:pt x="3960192" y="203099"/>
                  <a:pt x="3960192" y="271447"/>
                </a:cubicBezTo>
                <a:cubicBezTo>
                  <a:pt x="3960192" y="1365024"/>
                  <a:pt x="3073673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3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8" r="2" b="11465"/>
          <a:stretch/>
        </p:blipFill>
        <p:spPr bwMode="auto">
          <a:xfrm>
            <a:off x="6632714" y="1"/>
            <a:ext cx="3674754" cy="2106932"/>
          </a:xfrm>
          <a:custGeom>
            <a:avLst/>
            <a:gdLst/>
            <a:ahLst/>
            <a:cxnLst/>
            <a:rect l="l" t="t" r="r" b="b"/>
            <a:pathLst>
              <a:path w="3674754" h="2106932">
                <a:moveTo>
                  <a:pt x="21954" y="0"/>
                </a:moveTo>
                <a:lnTo>
                  <a:pt x="3652800" y="0"/>
                </a:lnTo>
                <a:lnTo>
                  <a:pt x="3665268" y="81694"/>
                </a:lnTo>
                <a:cubicBezTo>
                  <a:pt x="3671541" y="143461"/>
                  <a:pt x="3674754" y="206133"/>
                  <a:pt x="3674754" y="269555"/>
                </a:cubicBezTo>
                <a:cubicBezTo>
                  <a:pt x="3674754" y="1284311"/>
                  <a:pt x="2852132" y="2106932"/>
                  <a:pt x="1837377" y="2106932"/>
                </a:cubicBezTo>
                <a:cubicBezTo>
                  <a:pt x="822622" y="2106932"/>
                  <a:pt x="0" y="1284311"/>
                  <a:pt x="0" y="269555"/>
                </a:cubicBezTo>
                <a:cubicBezTo>
                  <a:pt x="0" y="206133"/>
                  <a:pt x="3214" y="143461"/>
                  <a:pt x="9486" y="81694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000000"/>
                </a:solidFill>
              </a:rPr>
              <a:t>Pomůcka pro čištění mezizubních prostor, která by měla být používána i během ortodontické léčby</a:t>
            </a:r>
          </a:p>
          <a:p>
            <a:r>
              <a:rPr lang="cs-CZ" sz="2000">
                <a:solidFill>
                  <a:srgbClr val="000000"/>
                </a:solidFill>
              </a:rPr>
              <a:t>Používání je třeba konzultovat s lékařem nebo dentální hygienistkou kvůli správné velikosti kartáčků</a:t>
            </a:r>
          </a:p>
          <a:p>
            <a:r>
              <a:rPr lang="cs-CZ" sz="2000">
                <a:solidFill>
                  <a:srgbClr val="000000"/>
                </a:solidFill>
              </a:rPr>
              <a:t>Během ortodontické léčby se velikosti mezizubních prostor mění, této změně je třeba přizpůsobit i velikosti mezizubních kartáčků</a:t>
            </a:r>
          </a:p>
        </p:txBody>
      </p:sp>
      <p:sp>
        <p:nvSpPr>
          <p:cNvPr id="5128" name="Freeform 68">
            <a:extLst>
              <a:ext uri="{FF2B5EF4-FFF2-40B4-BE49-F238E27FC236}">
                <a16:creationId xmlns:a16="http://schemas.microsoft.com/office/drawing/2014/main" id="{FEBD362A-CC27-47D9-8FC3-A5E91BA07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5296" y="2922177"/>
            <a:ext cx="4956705" cy="3945299"/>
          </a:xfrm>
          <a:custGeom>
            <a:avLst/>
            <a:gdLst>
              <a:gd name="connsiteX0" fmla="*/ 2718646 w 4956705"/>
              <a:gd name="connsiteY0" fmla="*/ 0 h 3945299"/>
              <a:gd name="connsiteX1" fmla="*/ 4816486 w 4956705"/>
              <a:gd name="connsiteY1" fmla="*/ 989335 h 3945299"/>
              <a:gd name="connsiteX2" fmla="*/ 4956705 w 4956705"/>
              <a:gd name="connsiteY2" fmla="*/ 1176848 h 3945299"/>
              <a:gd name="connsiteX3" fmla="*/ 4956705 w 4956705"/>
              <a:gd name="connsiteY3" fmla="*/ 3945299 h 3945299"/>
              <a:gd name="connsiteX4" fmla="*/ 294783 w 4956705"/>
              <a:gd name="connsiteY4" fmla="*/ 3945299 h 3945299"/>
              <a:gd name="connsiteX5" fmla="*/ 213645 w 4956705"/>
              <a:gd name="connsiteY5" fmla="*/ 3776866 h 3945299"/>
              <a:gd name="connsiteX6" fmla="*/ 0 w 4956705"/>
              <a:gd name="connsiteY6" fmla="*/ 2718646 h 3945299"/>
              <a:gd name="connsiteX7" fmla="*/ 2718646 w 4956705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56705" h="3945299">
                <a:moveTo>
                  <a:pt x="2718646" y="0"/>
                </a:moveTo>
                <a:cubicBezTo>
                  <a:pt x="3563221" y="0"/>
                  <a:pt x="4317846" y="385123"/>
                  <a:pt x="4816486" y="989335"/>
                </a:cubicBezTo>
                <a:lnTo>
                  <a:pt x="4956705" y="1176848"/>
                </a:lnTo>
                <a:lnTo>
                  <a:pt x="4956705" y="3945299"/>
                </a:lnTo>
                <a:lnTo>
                  <a:pt x="294783" y="3945299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2" r="3" b="3"/>
          <a:stretch/>
        </p:blipFill>
        <p:spPr bwMode="auto">
          <a:xfrm>
            <a:off x="7399326" y="3086207"/>
            <a:ext cx="4792674" cy="3781268"/>
          </a:xfrm>
          <a:custGeom>
            <a:avLst/>
            <a:gdLst/>
            <a:ahLst/>
            <a:cxnLst/>
            <a:rect l="l" t="t" r="r" b="b"/>
            <a:pathLst>
              <a:path w="4792674" h="3781268">
                <a:moveTo>
                  <a:pt x="2554615" y="0"/>
                </a:moveTo>
                <a:cubicBezTo>
                  <a:pt x="3436412" y="0"/>
                  <a:pt x="4213859" y="446774"/>
                  <a:pt x="4672942" y="1126306"/>
                </a:cubicBezTo>
                <a:lnTo>
                  <a:pt x="4792674" y="1323391"/>
                </a:lnTo>
                <a:lnTo>
                  <a:pt x="4792674" y="3781268"/>
                </a:lnTo>
                <a:lnTo>
                  <a:pt x="313779" y="3781268"/>
                </a:lnTo>
                <a:lnTo>
                  <a:pt x="308328" y="3772297"/>
                </a:lnTo>
                <a:cubicBezTo>
                  <a:pt x="111694" y="3410325"/>
                  <a:pt x="0" y="2995514"/>
                  <a:pt x="0" y="2554615"/>
                </a:cubicBezTo>
                <a:cubicBezTo>
                  <a:pt x="0" y="1143740"/>
                  <a:pt x="1143740" y="0"/>
                  <a:pt x="255461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6279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FE558AA-B9EF-4E77-A808-B09683F2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ZÁKLADNÍ PRAVIDLA: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9B15DAA-DED9-460D-92B7-0BDFB7684E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cs-CZ" sz="1700">
                <a:solidFill>
                  <a:srgbClr val="000000"/>
                </a:solidFill>
              </a:rPr>
              <a:t>Čistý zub se nekazí a zdravá dáseň nekrvácí</a:t>
            </a:r>
          </a:p>
          <a:p>
            <a:r>
              <a:rPr lang="cs-CZ" sz="1700">
                <a:solidFill>
                  <a:srgbClr val="000000"/>
                </a:solidFill>
              </a:rPr>
              <a:t>Plak je třeba odstraňovat mechanicky – kartáčkem, krouživými pohyby bez přílišného tlaku</a:t>
            </a:r>
          </a:p>
          <a:p>
            <a:r>
              <a:rPr lang="cs-CZ" sz="1700">
                <a:solidFill>
                  <a:srgbClr val="000000"/>
                </a:solidFill>
              </a:rPr>
              <a:t>Zuby čistíme tak dlouho, dokud nejsou čisté, hladké (zkontrolujeme jazykem)</a:t>
            </a:r>
          </a:p>
          <a:p>
            <a:r>
              <a:rPr lang="cs-CZ" sz="1700">
                <a:solidFill>
                  <a:srgbClr val="000000"/>
                </a:solidFill>
              </a:rPr>
              <a:t>Obecně je doporučováno zuby čistit 2x denně. Zuby s rovnátky je však dobré čistit po každém jídle, jelikož za aparátkem mohou ulpívat zbytky potravy</a:t>
            </a:r>
          </a:p>
          <a:p>
            <a:r>
              <a:rPr lang="cs-CZ" sz="1700">
                <a:solidFill>
                  <a:srgbClr val="000000"/>
                </a:solidFill>
              </a:rPr>
              <a:t>Správný kartáček na zuby by měl být měkký, hustý, s rovným zástřihem a malou hlavičkou</a:t>
            </a:r>
          </a:p>
          <a:p>
            <a:r>
              <a:rPr lang="cs-CZ" sz="1700">
                <a:solidFill>
                  <a:srgbClr val="000000"/>
                </a:solidFill>
              </a:rPr>
              <a:t>Long stem kartáček a jednosvazkový jsou další nutné pomůcky při čištění</a:t>
            </a:r>
          </a:p>
          <a:p>
            <a:r>
              <a:rPr lang="cs-CZ" sz="1700">
                <a:solidFill>
                  <a:srgbClr val="000000"/>
                </a:solidFill>
              </a:rPr>
              <a:t>Pasta je dobrý doplněk čištění s kartáčkem, měla by obsahovat fluoridy a být nepěnivá</a:t>
            </a:r>
          </a:p>
          <a:p>
            <a:r>
              <a:rPr lang="cs-CZ" sz="1700">
                <a:solidFill>
                  <a:srgbClr val="000000"/>
                </a:solidFill>
              </a:rPr>
              <a:t>Ústní vodou můžeme čištění zakončit, výplach však vždy musíme kombinovat s mechanickou očistou</a:t>
            </a:r>
          </a:p>
          <a:p>
            <a:endParaRPr lang="cs-CZ" sz="1700">
              <a:solidFill>
                <a:srgbClr val="000000"/>
              </a:solidFill>
            </a:endParaRPr>
          </a:p>
          <a:p>
            <a:endParaRPr lang="cs-CZ" sz="1700">
              <a:solidFill>
                <a:srgbClr val="000000"/>
              </a:solidFill>
            </a:endParaRPr>
          </a:p>
          <a:p>
            <a:endParaRPr lang="cs-CZ" sz="17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445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Mezizubní kartáčky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cs-CZ" sz="1700">
                <a:solidFill>
                  <a:srgbClr val="000000"/>
                </a:solidFill>
              </a:rPr>
              <a:t>Mezizubní kartáček přiložíme ke vstupu do mezizubního prostoru v úhlu cca. 45°</a:t>
            </a:r>
          </a:p>
          <a:p>
            <a:r>
              <a:rPr lang="cs-CZ" sz="1700">
                <a:solidFill>
                  <a:srgbClr val="000000"/>
                </a:solidFill>
              </a:rPr>
              <a:t>Lehkým krouživým pohybem najdeme cestu nejmenšího odporu a zavedeme mezizubní kartáček v celé délce</a:t>
            </a:r>
          </a:p>
          <a:p>
            <a:r>
              <a:rPr lang="cs-CZ" sz="1700">
                <a:solidFill>
                  <a:srgbClr val="000000"/>
                </a:solidFill>
              </a:rPr>
              <a:t>Poté kartáček stejným způsobem vytáhneme.</a:t>
            </a:r>
          </a:p>
          <a:p>
            <a:r>
              <a:rPr lang="cs-CZ" sz="1700">
                <a:solidFill>
                  <a:srgbClr val="000000"/>
                </a:solidFill>
              </a:rPr>
              <a:t> Jedno protažení správně zvoleným kartáčkem je dostatečné</a:t>
            </a:r>
          </a:p>
          <a:p>
            <a:r>
              <a:rPr lang="cs-CZ" sz="1700">
                <a:solidFill>
                  <a:srgbClr val="000000"/>
                </a:solidFill>
              </a:rPr>
              <a:t>Jestliže během zavádění mezizubních kartáčků dásně krvácejí, je obvykle přítomen jejich zánět (reakce na bakterie v plaku v mezizubních prostorech)</a:t>
            </a:r>
          </a:p>
          <a:p>
            <a:r>
              <a:rPr lang="cs-CZ" sz="1700">
                <a:solidFill>
                  <a:srgbClr val="000000"/>
                </a:solidFill>
              </a:rPr>
              <a:t>Používáním mezizubních kartáčků 1x denně, krvácení za 7 – 14 dní vymizí</a:t>
            </a:r>
          </a:p>
        </p:txBody>
      </p:sp>
    </p:spTree>
    <p:extLst>
      <p:ext uri="{BB962C8B-B14F-4D97-AF65-F5344CB8AC3E}">
        <p14:creationId xmlns:p14="http://schemas.microsoft.com/office/powerpoint/2010/main" val="2495809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TePe</a:t>
            </a:r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730" y="1991418"/>
            <a:ext cx="9037649" cy="4077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488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Curaprox</a:t>
            </a:r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17" y="1935874"/>
            <a:ext cx="6571663" cy="328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5934" y="1118937"/>
            <a:ext cx="3314700" cy="496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874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Další pomůcky dentální hygieny: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cs-CZ" sz="2400">
                <a:solidFill>
                  <a:srgbClr val="000000"/>
                </a:solidFill>
              </a:rPr>
              <a:t>Interdentální nit (přírodní, polyamidové, nylonové, teflonové, různé povrchovoué úpravy, …)</a:t>
            </a:r>
          </a:p>
          <a:p>
            <a:r>
              <a:rPr lang="cs-CZ" sz="2400">
                <a:solidFill>
                  <a:srgbClr val="000000"/>
                </a:solidFill>
              </a:rPr>
              <a:t>Flosspik</a:t>
            </a:r>
          </a:p>
          <a:p>
            <a:r>
              <a:rPr lang="cs-CZ" sz="2400">
                <a:solidFill>
                  <a:srgbClr val="000000"/>
                </a:solidFill>
              </a:rPr>
              <a:t>Soft-Picks masážní mezizubní kartáčky s fluoridy</a:t>
            </a:r>
          </a:p>
          <a:p>
            <a:r>
              <a:rPr lang="cs-CZ" sz="2400">
                <a:solidFill>
                  <a:srgbClr val="000000"/>
                </a:solidFill>
              </a:rPr>
              <a:t>Škrabka na jazyk</a:t>
            </a:r>
          </a:p>
          <a:p>
            <a:r>
              <a:rPr lang="cs-CZ" sz="2400">
                <a:solidFill>
                  <a:srgbClr val="000000"/>
                </a:solidFill>
              </a:rPr>
              <a:t>Interdentální lubrikační gel od TePe</a:t>
            </a:r>
          </a:p>
          <a:p>
            <a:endParaRPr lang="cs-CZ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755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 b="1">
                <a:solidFill>
                  <a:srgbClr val="FFFFFF"/>
                </a:solidFill>
              </a:rPr>
              <a:t>Druhy dentálních nití:</a:t>
            </a:r>
            <a:endParaRPr lang="cs-CZ" sz="4000">
              <a:solidFill>
                <a:srgbClr val="FFFFFF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cs-CZ" sz="2000" b="1">
                <a:solidFill>
                  <a:srgbClr val="000000"/>
                </a:solidFill>
              </a:rPr>
              <a:t>Voskovaná</a:t>
            </a:r>
            <a:r>
              <a:rPr lang="cs-CZ" sz="2000">
                <a:solidFill>
                  <a:srgbClr val="000000"/>
                </a:solidFill>
              </a:rPr>
              <a:t> - lehce potažená voskem, aby bylo snazší ji lépe zavést do mezizubního prostoru, vhodná pro začátečníky.</a:t>
            </a:r>
          </a:p>
          <a:p>
            <a:r>
              <a:rPr lang="cs-CZ" sz="2000" b="1">
                <a:solidFill>
                  <a:srgbClr val="000000"/>
                </a:solidFill>
              </a:rPr>
              <a:t>Nevoskovaná</a:t>
            </a:r>
            <a:r>
              <a:rPr lang="cs-CZ" sz="2000">
                <a:solidFill>
                  <a:srgbClr val="000000"/>
                </a:solidFill>
              </a:rPr>
              <a:t> - pro ty, kteří již se zubní nití umí pracovat</a:t>
            </a:r>
          </a:p>
          <a:p>
            <a:r>
              <a:rPr lang="cs-CZ" sz="2000" b="1">
                <a:solidFill>
                  <a:srgbClr val="000000"/>
                </a:solidFill>
              </a:rPr>
              <a:t>Fluoridovaná</a:t>
            </a:r>
            <a:r>
              <a:rPr lang="cs-CZ" sz="2000">
                <a:solidFill>
                  <a:srgbClr val="000000"/>
                </a:solidFill>
              </a:rPr>
              <a:t> - pomáhá posilovat sklovinu v oblasti mezizubního prostoru</a:t>
            </a:r>
          </a:p>
          <a:p>
            <a:r>
              <a:rPr lang="cs-CZ" sz="2000" b="1">
                <a:solidFill>
                  <a:srgbClr val="000000"/>
                </a:solidFill>
              </a:rPr>
              <a:t>S mentolem </a:t>
            </a:r>
            <a:r>
              <a:rPr lang="cs-CZ" sz="2000">
                <a:solidFill>
                  <a:srgbClr val="000000"/>
                </a:solidFill>
              </a:rPr>
              <a:t>- pro osvěžení dechu uvolňuje při použití mentolové aroma</a:t>
            </a:r>
          </a:p>
          <a:p>
            <a:r>
              <a:rPr lang="cs-CZ" sz="2000" b="1">
                <a:solidFill>
                  <a:srgbClr val="000000"/>
                </a:solidFill>
              </a:rPr>
              <a:t>Nitě expandující ve vlhku – </a:t>
            </a:r>
            <a:r>
              <a:rPr lang="cs-CZ" sz="2000">
                <a:solidFill>
                  <a:srgbClr val="000000"/>
                </a:solidFill>
              </a:rPr>
              <a:t>v mezizubním prostoru nabobtnají</a:t>
            </a:r>
            <a:endParaRPr lang="cs-CZ" sz="2000" b="1">
              <a:solidFill>
                <a:srgbClr val="000000"/>
              </a:solidFill>
            </a:endParaRPr>
          </a:p>
          <a:p>
            <a:r>
              <a:rPr lang="cs-CZ" sz="2000" b="1">
                <a:solidFill>
                  <a:srgbClr val="000000"/>
                </a:solidFill>
              </a:rPr>
              <a:t>Speciální zubní nitě</a:t>
            </a:r>
            <a:r>
              <a:rPr lang="cs-CZ" sz="2000">
                <a:solidFill>
                  <a:srgbClr val="000000"/>
                </a:solidFill>
              </a:rPr>
              <a:t> - superflossy a flosspiky.</a:t>
            </a:r>
          </a:p>
          <a:p>
            <a:endParaRPr lang="cs-CZ" sz="2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386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0F6CDC51-8D27-4BF4-AB33-7D5905E8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3726"/>
            <a:ext cx="648309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24FB90F3-DFB9-42D4-B851-120249962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4672" y="802955"/>
            <a:ext cx="5145024" cy="1454051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000000"/>
                </a:solidFill>
              </a:rPr>
              <a:t>Superfloss</a:t>
            </a:r>
          </a:p>
        </p:txBody>
      </p:sp>
      <p:sp>
        <p:nvSpPr>
          <p:cNvPr id="76" name="Freeform 60">
            <a:extLst>
              <a:ext uri="{FF2B5EF4-FFF2-40B4-BE49-F238E27FC236}">
                <a16:creationId xmlns:a16="http://schemas.microsoft.com/office/drawing/2014/main" id="{DF4CE22F-8463-44F2-BE50-65D9B503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88720" y="0"/>
            <a:ext cx="3762182" cy="2258435"/>
          </a:xfrm>
          <a:custGeom>
            <a:avLst/>
            <a:gdLst>
              <a:gd name="connsiteX0" fmla="*/ 39946 w 3960192"/>
              <a:gd name="connsiteY0" fmla="*/ 0 h 2377300"/>
              <a:gd name="connsiteX1" fmla="*/ 3920247 w 3960192"/>
              <a:gd name="connsiteY1" fmla="*/ 0 h 2377300"/>
              <a:gd name="connsiteX2" fmla="*/ 3949969 w 3960192"/>
              <a:gd name="connsiteY2" fmla="*/ 194751 h 2377300"/>
              <a:gd name="connsiteX3" fmla="*/ 3960192 w 3960192"/>
              <a:gd name="connsiteY3" fmla="*/ 397204 h 2377300"/>
              <a:gd name="connsiteX4" fmla="*/ 1980096 w 3960192"/>
              <a:gd name="connsiteY4" fmla="*/ 2377300 h 2377300"/>
              <a:gd name="connsiteX5" fmla="*/ 0 w 3960192"/>
              <a:gd name="connsiteY5" fmla="*/ 397204 h 2377300"/>
              <a:gd name="connsiteX6" fmla="*/ 10224 w 3960192"/>
              <a:gd name="connsiteY6" fmla="*/ 194751 h 237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2" h="2377300">
                <a:moveTo>
                  <a:pt x="39946" y="0"/>
                </a:moveTo>
                <a:lnTo>
                  <a:pt x="3920247" y="0"/>
                </a:lnTo>
                <a:lnTo>
                  <a:pt x="3949969" y="194751"/>
                </a:lnTo>
                <a:cubicBezTo>
                  <a:pt x="3956729" y="261316"/>
                  <a:pt x="3960192" y="328856"/>
                  <a:pt x="3960192" y="397204"/>
                </a:cubicBezTo>
                <a:cubicBezTo>
                  <a:pt x="3960192" y="1490781"/>
                  <a:pt x="3073673" y="2377300"/>
                  <a:pt x="1980096" y="2377300"/>
                </a:cubicBezTo>
                <a:cubicBezTo>
                  <a:pt x="886519" y="2377300"/>
                  <a:pt x="0" y="1490781"/>
                  <a:pt x="0" y="397204"/>
                </a:cubicBezTo>
                <a:cubicBezTo>
                  <a:pt x="0" y="328856"/>
                  <a:pt x="3463" y="261316"/>
                  <a:pt x="10224" y="194751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48407" y="266436"/>
            <a:ext cx="1442808" cy="136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4672" y="2421682"/>
            <a:ext cx="5145024" cy="3639289"/>
          </a:xfrm>
        </p:spPr>
        <p:txBody>
          <a:bodyPr anchor="ctr">
            <a:normAutofit/>
          </a:bodyPr>
          <a:lstStyle/>
          <a:p>
            <a:r>
              <a:rPr lang="cs-CZ" sz="1700">
                <a:solidFill>
                  <a:srgbClr val="000000"/>
                </a:solidFill>
              </a:rPr>
              <a:t>superflossy jsou ideální na čištění některých typů fixních zubních náhrad, můstů nebo korunek </a:t>
            </a:r>
          </a:p>
          <a:p>
            <a:r>
              <a:rPr lang="cs-CZ" sz="1700">
                <a:solidFill>
                  <a:srgbClr val="000000"/>
                </a:solidFill>
              </a:rPr>
              <a:t>Typ zubní nitě, která má zpevněné konce, které usnadní zavádění nitě do mezizubního prostoru, a prostřední část je tvořená hrubším flaušem</a:t>
            </a:r>
          </a:p>
          <a:p>
            <a:r>
              <a:rPr lang="cs-CZ" sz="1700">
                <a:solidFill>
                  <a:srgbClr val="000000"/>
                </a:solidFill>
              </a:rPr>
              <a:t>Z prostorů mezi můstky a dalšími náhradami je potřebné odstraňovat zubní plak, abyste předešli zánětům dásní a prodloužili životnost náhrady </a:t>
            </a:r>
          </a:p>
          <a:p>
            <a:r>
              <a:rPr lang="cs-CZ" sz="1700">
                <a:solidFill>
                  <a:srgbClr val="000000"/>
                </a:solidFill>
              </a:rPr>
              <a:t>Ideální i na fixní rovnátka - pro čištění okolo zámečků rovnátek</a:t>
            </a:r>
          </a:p>
          <a:p>
            <a:r>
              <a:rPr lang="cs-CZ" sz="1700">
                <a:solidFill>
                  <a:srgbClr val="000000"/>
                </a:solidFill>
              </a:rPr>
              <a:t> Pomocí superflossů můžete čistit prostory kolem implantátů, čímž prodloužíte jejich životnost</a:t>
            </a:r>
          </a:p>
        </p:txBody>
      </p:sp>
      <p:sp>
        <p:nvSpPr>
          <p:cNvPr id="78" name="Freeform 67">
            <a:extLst>
              <a:ext uri="{FF2B5EF4-FFF2-40B4-BE49-F238E27FC236}">
                <a16:creationId xmlns:a16="http://schemas.microsoft.com/office/drawing/2014/main" id="{3FA1383B-2709-4E36-8FF8-7A737213B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7503" y="3006774"/>
            <a:ext cx="4734497" cy="3851226"/>
          </a:xfrm>
          <a:custGeom>
            <a:avLst/>
            <a:gdLst>
              <a:gd name="connsiteX0" fmla="*/ 2718646 w 4647408"/>
              <a:gd name="connsiteY0" fmla="*/ 0 h 3780384"/>
              <a:gd name="connsiteX1" fmla="*/ 4641019 w 4647408"/>
              <a:gd name="connsiteY1" fmla="*/ 796273 h 3780384"/>
              <a:gd name="connsiteX2" fmla="*/ 4647408 w 4647408"/>
              <a:gd name="connsiteY2" fmla="*/ 803303 h 3780384"/>
              <a:gd name="connsiteX3" fmla="*/ 4647408 w 4647408"/>
              <a:gd name="connsiteY3" fmla="*/ 3780384 h 3780384"/>
              <a:gd name="connsiteX4" fmla="*/ 215340 w 4647408"/>
              <a:gd name="connsiteY4" fmla="*/ 3780384 h 3780384"/>
              <a:gd name="connsiteX5" fmla="*/ 213645 w 4647408"/>
              <a:gd name="connsiteY5" fmla="*/ 3776866 h 3780384"/>
              <a:gd name="connsiteX6" fmla="*/ 0 w 4647408"/>
              <a:gd name="connsiteY6" fmla="*/ 2718646 h 3780384"/>
              <a:gd name="connsiteX7" fmla="*/ 2718646 w 4647408"/>
              <a:gd name="connsiteY7" fmla="*/ 0 h 378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47408" h="3780384">
                <a:moveTo>
                  <a:pt x="2718646" y="0"/>
                </a:moveTo>
                <a:cubicBezTo>
                  <a:pt x="3469379" y="0"/>
                  <a:pt x="4149041" y="304295"/>
                  <a:pt x="4641019" y="796273"/>
                </a:cubicBezTo>
                <a:lnTo>
                  <a:pt x="4647408" y="803303"/>
                </a:lnTo>
                <a:lnTo>
                  <a:pt x="4647408" y="3780384"/>
                </a:lnTo>
                <a:lnTo>
                  <a:pt x="215340" y="3780384"/>
                </a:lnTo>
                <a:lnTo>
                  <a:pt x="213645" y="3776866"/>
                </a:lnTo>
                <a:cubicBezTo>
                  <a:pt x="76074" y="3451612"/>
                  <a:pt x="0" y="3094013"/>
                  <a:pt x="0" y="2718646"/>
                </a:cubicBezTo>
                <a:cubicBezTo>
                  <a:pt x="0" y="1217179"/>
                  <a:pt x="1217179" y="0"/>
                  <a:pt x="271864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8531" y="3989614"/>
            <a:ext cx="1755940" cy="254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4389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99A8B4F-0FED-46C0-9186-5A8E116D8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08905" y="0"/>
            <a:ext cx="648309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DA6861EE-7660-46C9-80BD-173B8F745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7365" y="802955"/>
            <a:ext cx="6318649" cy="1454051"/>
          </a:xfrm>
        </p:spPr>
        <p:txBody>
          <a:bodyPr>
            <a:normAutofit/>
          </a:bodyPr>
          <a:lstStyle/>
          <a:p>
            <a:r>
              <a:rPr lang="cs-CZ" sz="3600" b="1">
                <a:solidFill>
                  <a:srgbClr val="000000"/>
                </a:solidFill>
              </a:rPr>
              <a:t>Flosspiky</a:t>
            </a:r>
            <a:endParaRPr lang="cs-CZ" sz="3600">
              <a:solidFill>
                <a:srgbClr val="00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3807" y="2421682"/>
            <a:ext cx="4650524" cy="3639289"/>
          </a:xfrm>
        </p:spPr>
        <p:txBody>
          <a:bodyPr anchor="ctr">
            <a:normAutofit/>
          </a:bodyPr>
          <a:lstStyle/>
          <a:p>
            <a:r>
              <a:rPr lang="cs-CZ" sz="2000">
                <a:solidFill>
                  <a:srgbClr val="000000"/>
                </a:solidFill>
              </a:rPr>
              <a:t>Zubní nit je u flosspiku připevněná mezi dvěma plastovými konci</a:t>
            </a:r>
          </a:p>
          <a:p>
            <a:r>
              <a:rPr lang="cs-CZ" sz="2000">
                <a:solidFill>
                  <a:srgbClr val="000000"/>
                </a:solidFill>
              </a:rPr>
              <a:t>Snadnější použití</a:t>
            </a:r>
          </a:p>
          <a:p>
            <a:r>
              <a:rPr lang="cs-CZ" sz="2000">
                <a:solidFill>
                  <a:srgbClr val="000000"/>
                </a:solidFill>
              </a:rPr>
              <a:t> Řešením na cesty a během dne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38A69B74-22E3-47CC-823F-18BE7930C8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89636" y="2960687"/>
            <a:ext cx="2668748" cy="2668748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 71">
            <a:extLst>
              <a:ext uri="{FF2B5EF4-FFF2-40B4-BE49-F238E27FC236}">
                <a16:creationId xmlns:a16="http://schemas.microsoft.com/office/drawing/2014/main" id="{1778637B-5DB8-4A75-B2E6-FC2B1BB9A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57014" y="2"/>
            <a:ext cx="4034987" cy="3428147"/>
          </a:xfrm>
          <a:custGeom>
            <a:avLst/>
            <a:gdLst>
              <a:gd name="connsiteX0" fmla="*/ 350825 w 4034987"/>
              <a:gd name="connsiteY0" fmla="*/ 0 h 3428147"/>
              <a:gd name="connsiteX1" fmla="*/ 4034987 w 4034987"/>
              <a:gd name="connsiteY1" fmla="*/ 0 h 3428147"/>
              <a:gd name="connsiteX2" fmla="*/ 4034987 w 4034987"/>
              <a:gd name="connsiteY2" fmla="*/ 2505205 h 3428147"/>
              <a:gd name="connsiteX3" fmla="*/ 3951822 w 4034987"/>
              <a:gd name="connsiteY3" fmla="*/ 2616420 h 3428147"/>
              <a:gd name="connsiteX4" fmla="*/ 2230590 w 4034987"/>
              <a:gd name="connsiteY4" fmla="*/ 3428147 h 3428147"/>
              <a:gd name="connsiteX5" fmla="*/ 0 w 4034987"/>
              <a:gd name="connsiteY5" fmla="*/ 1197557 h 3428147"/>
              <a:gd name="connsiteX6" fmla="*/ 269220 w 4034987"/>
              <a:gd name="connsiteY6" fmla="*/ 134326 h 3428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34987" h="3428147">
                <a:moveTo>
                  <a:pt x="350825" y="0"/>
                </a:moveTo>
                <a:lnTo>
                  <a:pt x="4034987" y="0"/>
                </a:lnTo>
                <a:lnTo>
                  <a:pt x="4034987" y="2505205"/>
                </a:lnTo>
                <a:lnTo>
                  <a:pt x="3951822" y="2616420"/>
                </a:lnTo>
                <a:cubicBezTo>
                  <a:pt x="3542699" y="3112162"/>
                  <a:pt x="2923546" y="3428147"/>
                  <a:pt x="2230590" y="3428147"/>
                </a:cubicBezTo>
                <a:cubicBezTo>
                  <a:pt x="998669" y="3428147"/>
                  <a:pt x="0" y="2429478"/>
                  <a:pt x="0" y="1197557"/>
                </a:cubicBezTo>
                <a:cubicBezTo>
                  <a:pt x="0" y="812582"/>
                  <a:pt x="97526" y="450385"/>
                  <a:pt x="269220" y="134326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33598" y="210817"/>
            <a:ext cx="2858331" cy="242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27843" y="3478741"/>
            <a:ext cx="1579097" cy="16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Freeform 75">
            <a:extLst>
              <a:ext uri="{FF2B5EF4-FFF2-40B4-BE49-F238E27FC236}">
                <a16:creationId xmlns:a16="http://schemas.microsoft.com/office/drawing/2014/main" id="{0035A30C-45F3-4EFB-B2E8-6E2A11843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59131" y="4258570"/>
            <a:ext cx="3132869" cy="2599430"/>
          </a:xfrm>
          <a:custGeom>
            <a:avLst/>
            <a:gdLst>
              <a:gd name="connsiteX0" fmla="*/ 1612418 w 3061881"/>
              <a:gd name="connsiteY0" fmla="*/ 0 h 2540529"/>
              <a:gd name="connsiteX1" fmla="*/ 3030226 w 3061881"/>
              <a:gd name="connsiteY1" fmla="*/ 843844 h 2540529"/>
              <a:gd name="connsiteX2" fmla="*/ 3061881 w 3061881"/>
              <a:gd name="connsiteY2" fmla="*/ 909556 h 2540529"/>
              <a:gd name="connsiteX3" fmla="*/ 3061881 w 3061881"/>
              <a:gd name="connsiteY3" fmla="*/ 2315281 h 2540529"/>
              <a:gd name="connsiteX4" fmla="*/ 3030226 w 3061881"/>
              <a:gd name="connsiteY4" fmla="*/ 2380992 h 2540529"/>
              <a:gd name="connsiteX5" fmla="*/ 2949460 w 3061881"/>
              <a:gd name="connsiteY5" fmla="*/ 2513937 h 2540529"/>
              <a:gd name="connsiteX6" fmla="*/ 2929575 w 3061881"/>
              <a:gd name="connsiteY6" fmla="*/ 2540529 h 2540529"/>
              <a:gd name="connsiteX7" fmla="*/ 295261 w 3061881"/>
              <a:gd name="connsiteY7" fmla="*/ 2540529 h 2540529"/>
              <a:gd name="connsiteX8" fmla="*/ 275376 w 3061881"/>
              <a:gd name="connsiteY8" fmla="*/ 2513937 h 2540529"/>
              <a:gd name="connsiteX9" fmla="*/ 0 w 3061881"/>
              <a:gd name="connsiteY9" fmla="*/ 1612418 h 2540529"/>
              <a:gd name="connsiteX10" fmla="*/ 1612418 w 3061881"/>
              <a:gd name="connsiteY10" fmla="*/ 0 h 2540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61881" h="2540529">
                <a:moveTo>
                  <a:pt x="1612418" y="0"/>
                </a:moveTo>
                <a:cubicBezTo>
                  <a:pt x="2224646" y="0"/>
                  <a:pt x="2757180" y="341213"/>
                  <a:pt x="3030226" y="843844"/>
                </a:cubicBezTo>
                <a:lnTo>
                  <a:pt x="3061881" y="909556"/>
                </a:lnTo>
                <a:lnTo>
                  <a:pt x="3061881" y="2315281"/>
                </a:lnTo>
                <a:lnTo>
                  <a:pt x="3030226" y="2380992"/>
                </a:lnTo>
                <a:cubicBezTo>
                  <a:pt x="3005404" y="2426686"/>
                  <a:pt x="2978437" y="2471046"/>
                  <a:pt x="2949460" y="2513937"/>
                </a:cubicBezTo>
                <a:lnTo>
                  <a:pt x="2929575" y="2540529"/>
                </a:lnTo>
                <a:lnTo>
                  <a:pt x="295261" y="2540529"/>
                </a:lnTo>
                <a:lnTo>
                  <a:pt x="275376" y="2513937"/>
                </a:lnTo>
                <a:cubicBezTo>
                  <a:pt x="101518" y="2256593"/>
                  <a:pt x="0" y="1946361"/>
                  <a:pt x="0" y="1612418"/>
                </a:cubicBezTo>
                <a:cubicBezTo>
                  <a:pt x="0" y="721904"/>
                  <a:pt x="721904" y="0"/>
                  <a:pt x="1612418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1982" y="5010263"/>
            <a:ext cx="2215288" cy="16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17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1340" y="802955"/>
            <a:ext cx="4766330" cy="1454051"/>
          </a:xfrm>
        </p:spPr>
        <p:txBody>
          <a:bodyPr>
            <a:normAutofit/>
          </a:bodyPr>
          <a:lstStyle/>
          <a:p>
            <a:r>
              <a:rPr lang="cs-CZ" sz="3300">
                <a:solidFill>
                  <a:srgbClr val="000000"/>
                </a:solidFill>
              </a:rPr>
              <a:t>Soft-Picks masážní mezizubní kartáčky s fluoridy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cs-CZ" sz="1800">
                <a:solidFill>
                  <a:srgbClr val="000000"/>
                </a:solidFill>
              </a:rPr>
              <a:t>Spíše funkce párátka</a:t>
            </a:r>
          </a:p>
          <a:p>
            <a:r>
              <a:rPr lang="cs-CZ" sz="1800">
                <a:solidFill>
                  <a:srgbClr val="000000"/>
                </a:solidFill>
              </a:rPr>
              <a:t>Díky křehkosti spíše na 1 použití</a:t>
            </a:r>
          </a:p>
          <a:p>
            <a:r>
              <a:rPr lang="cs-CZ" sz="1800">
                <a:solidFill>
                  <a:srgbClr val="000000"/>
                </a:solidFill>
              </a:rPr>
              <a:t>Vlákna jsou impregnována fluoridy pro remineralizaci a ochranu před vznikem zubního kazu</a:t>
            </a:r>
          </a:p>
          <a:p>
            <a:r>
              <a:rPr lang="cs-CZ" sz="1800">
                <a:solidFill>
                  <a:srgbClr val="000000"/>
                </a:solidFill>
              </a:rPr>
              <a:t>Lehkým pohybem čistíte mezizubní prostory, stimulujete dásně a provádíte jejich mikromasáž</a:t>
            </a:r>
          </a:p>
        </p:txBody>
      </p:sp>
      <p:sp>
        <p:nvSpPr>
          <p:cNvPr id="76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24289" y="1700784"/>
            <a:ext cx="2310437" cy="43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9113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7D2AA9EB-ACE2-48F8-8185-792EE94134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59D7A164-22E7-4B37-B0E3-935FC9C314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738267" y="802955"/>
            <a:ext cx="4333814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>
                <a:solidFill>
                  <a:srgbClr val="000000"/>
                </a:solidFill>
              </a:rPr>
              <a:t>Škrabka na jazyk</a:t>
            </a:r>
          </a:p>
        </p:txBody>
      </p:sp>
      <p:sp>
        <p:nvSpPr>
          <p:cNvPr id="77" name="Freeform 67">
            <a:extLst>
              <a:ext uri="{FF2B5EF4-FFF2-40B4-BE49-F238E27FC236}">
                <a16:creationId xmlns:a16="http://schemas.microsoft.com/office/drawing/2014/main" id="{730F02D6-D4A4-42E5-A722-43B088C73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207136"/>
            <a:ext cx="3177287" cy="2650864"/>
          </a:xfrm>
          <a:custGeom>
            <a:avLst/>
            <a:gdLst>
              <a:gd name="connsiteX0" fmla="*/ 1465277 w 3242130"/>
              <a:gd name="connsiteY0" fmla="*/ 0 h 2704964"/>
              <a:gd name="connsiteX1" fmla="*/ 3242130 w 3242130"/>
              <a:gd name="connsiteY1" fmla="*/ 1776853 h 2704964"/>
              <a:gd name="connsiteX2" fmla="*/ 3027674 w 3242130"/>
              <a:gd name="connsiteY2" fmla="*/ 2623807 h 2704964"/>
              <a:gd name="connsiteX3" fmla="*/ 2978369 w 3242130"/>
              <a:gd name="connsiteY3" fmla="*/ 2704964 h 2704964"/>
              <a:gd name="connsiteX4" fmla="*/ 0 w 3242130"/>
              <a:gd name="connsiteY4" fmla="*/ 2704964 h 2704964"/>
              <a:gd name="connsiteX5" fmla="*/ 0 w 3242130"/>
              <a:gd name="connsiteY5" fmla="*/ 772542 h 2704964"/>
              <a:gd name="connsiteX6" fmla="*/ 94171 w 3242130"/>
              <a:gd name="connsiteY6" fmla="*/ 646610 h 2704964"/>
              <a:gd name="connsiteX7" fmla="*/ 1465277 w 3242130"/>
              <a:gd name="connsiteY7" fmla="*/ 0 h 2704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42130" h="2704964">
                <a:moveTo>
                  <a:pt x="1465277" y="0"/>
                </a:moveTo>
                <a:cubicBezTo>
                  <a:pt x="2446606" y="0"/>
                  <a:pt x="3242130" y="795524"/>
                  <a:pt x="3242130" y="1776853"/>
                </a:cubicBezTo>
                <a:cubicBezTo>
                  <a:pt x="3242130" y="2083519"/>
                  <a:pt x="3164442" y="2372039"/>
                  <a:pt x="3027674" y="2623807"/>
                </a:cubicBezTo>
                <a:lnTo>
                  <a:pt x="2978369" y="2704964"/>
                </a:lnTo>
                <a:lnTo>
                  <a:pt x="0" y="2704964"/>
                </a:lnTo>
                <a:lnTo>
                  <a:pt x="0" y="772542"/>
                </a:lnTo>
                <a:lnTo>
                  <a:pt x="94171" y="646610"/>
                </a:lnTo>
                <a:cubicBezTo>
                  <a:pt x="420072" y="251709"/>
                  <a:pt x="913280" y="0"/>
                  <a:pt x="1465277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F2C965BE-B8BF-4344-8E81-62E0BFE4C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69751" y="2897495"/>
            <a:ext cx="2788232" cy="2788232"/>
          </a:xfrm>
          <a:prstGeom prst="ellipse">
            <a:avLst/>
          </a:pr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reeform 65">
            <a:extLst>
              <a:ext uri="{FF2B5EF4-FFF2-40B4-BE49-F238E27FC236}">
                <a16:creationId xmlns:a16="http://schemas.microsoft.com/office/drawing/2014/main" id="{122DB9C1-63F1-47FD-BE8D-08903F853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4090921" cy="3465906"/>
          </a:xfrm>
          <a:custGeom>
            <a:avLst/>
            <a:gdLst>
              <a:gd name="connsiteX0" fmla="*/ 0 w 4090921"/>
              <a:gd name="connsiteY0" fmla="*/ 0 h 3465906"/>
              <a:gd name="connsiteX1" fmla="*/ 3746474 w 4090921"/>
              <a:gd name="connsiteY1" fmla="*/ 0 h 3465906"/>
              <a:gd name="connsiteX2" fmla="*/ 3817144 w 4090921"/>
              <a:gd name="connsiteY2" fmla="*/ 116327 h 3465906"/>
              <a:gd name="connsiteX3" fmla="*/ 4090921 w 4090921"/>
              <a:gd name="connsiteY3" fmla="*/ 1197557 h 3465906"/>
              <a:gd name="connsiteX4" fmla="*/ 1822572 w 4090921"/>
              <a:gd name="connsiteY4" fmla="*/ 3465906 h 3465906"/>
              <a:gd name="connsiteX5" fmla="*/ 72204 w 4090921"/>
              <a:gd name="connsiteY5" fmla="*/ 2640438 h 3465906"/>
              <a:gd name="connsiteX6" fmla="*/ 0 w 4090921"/>
              <a:gd name="connsiteY6" fmla="*/ 2543882 h 3465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90921" h="3465906">
                <a:moveTo>
                  <a:pt x="0" y="0"/>
                </a:moveTo>
                <a:lnTo>
                  <a:pt x="3746474" y="0"/>
                </a:lnTo>
                <a:lnTo>
                  <a:pt x="3817144" y="116327"/>
                </a:lnTo>
                <a:cubicBezTo>
                  <a:pt x="3991744" y="437737"/>
                  <a:pt x="4090921" y="806065"/>
                  <a:pt x="4090921" y="1197557"/>
                </a:cubicBezTo>
                <a:cubicBezTo>
                  <a:pt x="4090921" y="2450332"/>
                  <a:pt x="3075348" y="3465906"/>
                  <a:pt x="1822572" y="3465906"/>
                </a:cubicBezTo>
                <a:cubicBezTo>
                  <a:pt x="1117886" y="3465906"/>
                  <a:pt x="488252" y="3144572"/>
                  <a:pt x="72204" y="2640438"/>
                </a:cubicBezTo>
                <a:lnTo>
                  <a:pt x="0" y="2543882"/>
                </a:ln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9972" y="288056"/>
            <a:ext cx="3298594" cy="2210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8502" y="4838838"/>
            <a:ext cx="1437377" cy="179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25073" y="3350944"/>
            <a:ext cx="471639" cy="179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CEBEE125-D35C-BA41-9D86-F40962E4029F}"/>
              </a:ext>
            </a:extLst>
          </p:cNvPr>
          <p:cNvSpPr txBox="1"/>
          <p:nvPr/>
        </p:nvSpPr>
        <p:spPr>
          <a:xfrm>
            <a:off x="6734684" y="2421682"/>
            <a:ext cx="4333468" cy="3639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Škrabky k ústní hygieně - účinně, rychle a efektivně odstraňují povlak z povrchu jazyka a a pomáhají tak znížit výskyt bakterií, které způsobují zápach z úst.</a:t>
            </a:r>
          </a:p>
        </p:txBody>
      </p:sp>
    </p:spTree>
    <p:extLst>
      <p:ext uri="{BB962C8B-B14F-4D97-AF65-F5344CB8AC3E}">
        <p14:creationId xmlns:p14="http://schemas.microsoft.com/office/powerpoint/2010/main" val="17453206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05E4F47-B148-49E0-B472-BBF149315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9972" y="0"/>
            <a:ext cx="6421721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7A2CE8EB-F719-4F84-9E91-F538438CA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01340" y="802955"/>
            <a:ext cx="4766330" cy="1454051"/>
          </a:xfrm>
        </p:spPr>
        <p:txBody>
          <a:bodyPr>
            <a:normAutofit/>
          </a:bodyPr>
          <a:lstStyle/>
          <a:p>
            <a:r>
              <a:rPr lang="cs-CZ" sz="3600">
                <a:solidFill>
                  <a:srgbClr val="000000"/>
                </a:solidFill>
              </a:rPr>
              <a:t>Prevence vzniku bílých lézí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04672" y="2421683"/>
            <a:ext cx="4765949" cy="3353476"/>
          </a:xfrm>
        </p:spPr>
        <p:txBody>
          <a:bodyPr anchor="t">
            <a:normAutofit/>
          </a:bodyPr>
          <a:lstStyle/>
          <a:p>
            <a:r>
              <a:rPr lang="cs-CZ" sz="1800">
                <a:solidFill>
                  <a:srgbClr val="000000"/>
                </a:solidFill>
              </a:rPr>
              <a:t>Správně čistění zubů, tedy jejich mechanická očista</a:t>
            </a:r>
          </a:p>
          <a:p>
            <a:r>
              <a:rPr lang="cs-CZ" sz="1800">
                <a:solidFill>
                  <a:srgbClr val="000000"/>
                </a:solidFill>
              </a:rPr>
              <a:t>Můžeme si pomoci antimikrobiálními preparáty</a:t>
            </a:r>
          </a:p>
          <a:p>
            <a:r>
              <a:rPr lang="cs-CZ" sz="1800">
                <a:solidFill>
                  <a:srgbClr val="000000"/>
                </a:solidFill>
              </a:rPr>
              <a:t>Pravidelné návštěvy u dentální hygienistky</a:t>
            </a:r>
          </a:p>
        </p:txBody>
      </p:sp>
      <p:sp>
        <p:nvSpPr>
          <p:cNvPr id="75" name="Freeform 50">
            <a:extLst>
              <a:ext uri="{FF2B5EF4-FFF2-40B4-BE49-F238E27FC236}">
                <a16:creationId xmlns:a16="http://schemas.microsoft.com/office/drawing/2014/main" id="{684BF3E1-C321-4F38-85CF-FEBBEEC15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7121" y="581159"/>
            <a:ext cx="5464879" cy="6276841"/>
          </a:xfrm>
          <a:custGeom>
            <a:avLst/>
            <a:gdLst>
              <a:gd name="connsiteX0" fmla="*/ 3299930 w 5464879"/>
              <a:gd name="connsiteY0" fmla="*/ 0 h 6276841"/>
              <a:gd name="connsiteX1" fmla="*/ 5398992 w 5464879"/>
              <a:gd name="connsiteY1" fmla="*/ 753544 h 6276841"/>
              <a:gd name="connsiteX2" fmla="*/ 5464879 w 5464879"/>
              <a:gd name="connsiteY2" fmla="*/ 813426 h 6276841"/>
              <a:gd name="connsiteX3" fmla="*/ 5464879 w 5464879"/>
              <a:gd name="connsiteY3" fmla="*/ 5786434 h 6276841"/>
              <a:gd name="connsiteX4" fmla="*/ 5398992 w 5464879"/>
              <a:gd name="connsiteY4" fmla="*/ 5846317 h 6276841"/>
              <a:gd name="connsiteX5" fmla="*/ 4872873 w 5464879"/>
              <a:gd name="connsiteY5" fmla="*/ 6201577 h 6276841"/>
              <a:gd name="connsiteX6" fmla="*/ 4716632 w 5464879"/>
              <a:gd name="connsiteY6" fmla="*/ 6276841 h 6276841"/>
              <a:gd name="connsiteX7" fmla="*/ 1883227 w 5464879"/>
              <a:gd name="connsiteY7" fmla="*/ 6276841 h 6276841"/>
              <a:gd name="connsiteX8" fmla="*/ 1726987 w 5464879"/>
              <a:gd name="connsiteY8" fmla="*/ 6201577 h 6276841"/>
              <a:gd name="connsiteX9" fmla="*/ 0 w 5464879"/>
              <a:gd name="connsiteY9" fmla="*/ 3299930 h 6276841"/>
              <a:gd name="connsiteX10" fmla="*/ 3299930 w 5464879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4"/>
                </a:gs>
                <a:gs pos="23000">
                  <a:schemeClr val="accent4"/>
                </a:gs>
                <a:gs pos="83000">
                  <a:schemeClr val="accent2"/>
                </a:gs>
                <a:gs pos="100000">
                  <a:schemeClr val="accent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5171" y="1700784"/>
            <a:ext cx="3808674" cy="437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9174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7253CA-B87B-47E0-98C9-97BE3895C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ZUBNÍ PLAK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A06E92D-99C6-49DA-9F70-4DBC06D2F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9829"/>
            <a:ext cx="7068926" cy="5143046"/>
          </a:xfrm>
        </p:spPr>
        <p:txBody>
          <a:bodyPr wrap="square">
            <a:normAutofit/>
            <a:scene3d>
              <a:camera prst="orthographicFront"/>
              <a:lightRig rig="threePt" dir="t"/>
            </a:scene3d>
          </a:bodyPr>
          <a:lstStyle/>
          <a:p>
            <a:r>
              <a:rPr lang="cs-CZ" dirty="0"/>
              <a:t>Přirozeně se tvoří na zubech, obsahuje bakterie, jež zaviňují zánět dásní, závěsného aparátu zubu a zubní kaz</a:t>
            </a:r>
          </a:p>
          <a:p>
            <a:r>
              <a:rPr lang="cs-CZ" dirty="0"/>
              <a:t>→ Pokud tedy tento povlak ze zubů budeme pravidelně odstraňovat, předejdeme těmto onemocněním</a:t>
            </a:r>
          </a:p>
          <a:p>
            <a:r>
              <a:rPr lang="cs-CZ" dirty="0"/>
              <a:t>Pokud není zubní plak kolem fixního aparátu a u dásně poctivě odstraňován, můžou na zubech vzniknout bílé skvrny, počínající zubní kazy a zánět dásní provázený jejich otokem a krvácením</a:t>
            </a:r>
          </a:p>
        </p:txBody>
      </p:sp>
      <p:pic>
        <p:nvPicPr>
          <p:cNvPr id="4" name="obrázek 64">
            <a:extLst>
              <a:ext uri="{FF2B5EF4-FFF2-40B4-BE49-F238E27FC236}">
                <a16:creationId xmlns:a16="http://schemas.microsoft.com/office/drawing/2014/main" id="{52201D41-690A-4B6A-A5BB-ECAE738F6EE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673" y="760008"/>
            <a:ext cx="3930592" cy="26689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CE82960-EC38-4303-A813-10AFAA5FE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673" y="3577319"/>
            <a:ext cx="3930592" cy="2613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516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3368876-036C-CC4A-9E6D-19D1D8D4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Prevence vzniku bílých lézí</a:t>
            </a:r>
          </a:p>
        </p:txBody>
      </p:sp>
      <p:sp>
        <p:nvSpPr>
          <p:cNvPr id="6" name="BlokTextu 5">
            <a:extLst>
              <a:ext uri="{FF2B5EF4-FFF2-40B4-BE49-F238E27FC236}">
                <a16:creationId xmlns:a16="http://schemas.microsoft.com/office/drawing/2014/main" id="{8676D729-D9C6-A640-80F4-6CBEA9A7B6F3}"/>
              </a:ext>
            </a:extLst>
          </p:cNvPr>
          <p:cNvSpPr txBox="1"/>
          <p:nvPr/>
        </p:nvSpPr>
        <p:spPr>
          <a:xfrm>
            <a:off x="804672" y="2827418"/>
            <a:ext cx="5126896" cy="3677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000000"/>
                </a:solidFill>
              </a:rPr>
              <a:t>GC MI Paste Plus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0000"/>
                </a:solidFill>
              </a:rPr>
              <a:t>Remineralizující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ochranný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krém</a:t>
            </a:r>
            <a:r>
              <a:rPr lang="en-US" sz="1500" dirty="0">
                <a:solidFill>
                  <a:srgbClr val="000000"/>
                </a:solidFill>
              </a:rPr>
              <a:t> s </a:t>
            </a:r>
            <a:r>
              <a:rPr lang="en-US" sz="1500" dirty="0" err="1">
                <a:solidFill>
                  <a:srgbClr val="000000"/>
                </a:solidFill>
              </a:rPr>
              <a:t>revoluční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složkou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Recaldent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potlačující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demineralizaci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skloviny</a:t>
            </a:r>
            <a:r>
              <a:rPr lang="en-US" sz="1500" dirty="0">
                <a:solidFill>
                  <a:srgbClr val="000000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0000"/>
                </a:solidFill>
              </a:rPr>
              <a:t>Zvyšuje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odolnost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vůči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působení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kyselin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obsažených</a:t>
            </a:r>
            <a:r>
              <a:rPr lang="en-US" sz="1500" dirty="0">
                <a:solidFill>
                  <a:srgbClr val="000000"/>
                </a:solidFill>
              </a:rPr>
              <a:t> v </a:t>
            </a:r>
            <a:r>
              <a:rPr lang="en-US" sz="1500" dirty="0" err="1">
                <a:solidFill>
                  <a:srgbClr val="000000"/>
                </a:solidFill>
              </a:rPr>
              <a:t>plaku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vnějších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zdrojích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tím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0000"/>
                </a:solidFill>
              </a:rPr>
              <a:t>že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snižuje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demineralizaci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skloviny</a:t>
            </a:r>
            <a:endParaRPr lang="en-US" sz="15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0000"/>
                </a:solidFill>
              </a:rPr>
              <a:t>Díky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unikátní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složce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Recaldent</a:t>
            </a:r>
            <a:r>
              <a:rPr lang="en-US" sz="1500" dirty="0">
                <a:solidFill>
                  <a:srgbClr val="000000"/>
                </a:solidFill>
              </a:rPr>
              <a:t>™ </a:t>
            </a:r>
            <a:r>
              <a:rPr lang="en-US" sz="1500" dirty="0" err="1">
                <a:solidFill>
                  <a:srgbClr val="000000"/>
                </a:solidFill>
              </a:rPr>
              <a:t>remineralizuje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sklovinu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na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povrchu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i</a:t>
            </a:r>
            <a:r>
              <a:rPr lang="en-US" sz="1500" dirty="0">
                <a:solidFill>
                  <a:srgbClr val="000000"/>
                </a:solidFill>
              </a:rPr>
              <a:t> pod </a:t>
            </a:r>
            <a:r>
              <a:rPr lang="en-US" sz="1500" dirty="0" err="1">
                <a:solidFill>
                  <a:srgbClr val="000000"/>
                </a:solidFill>
              </a:rPr>
              <a:t>povrchem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zubu</a:t>
            </a:r>
            <a:endParaRPr lang="en-US" sz="15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0000"/>
                </a:solidFill>
              </a:rPr>
              <a:t>Dodává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zubům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vysokou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koncentraci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vápníku</a:t>
            </a:r>
            <a:r>
              <a:rPr lang="en-US" sz="1500" dirty="0">
                <a:solidFill>
                  <a:srgbClr val="000000"/>
                </a:solidFill>
              </a:rPr>
              <a:t> a </a:t>
            </a:r>
            <a:r>
              <a:rPr lang="en-US" sz="1500" dirty="0" err="1">
                <a:solidFill>
                  <a:srgbClr val="000000"/>
                </a:solidFill>
              </a:rPr>
              <a:t>fosfátu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0000"/>
                </a:solidFill>
              </a:rPr>
              <a:t>což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jsou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minerály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tvořící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přirozenou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stavbu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zubu</a:t>
            </a:r>
            <a:endParaRPr lang="en-US" sz="15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0000"/>
                </a:solidFill>
              </a:rPr>
              <a:t>Dokáže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zvrátit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proces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vytváření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bílých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lézí</a:t>
            </a:r>
            <a:r>
              <a:rPr lang="en-US" sz="1500" dirty="0">
                <a:solidFill>
                  <a:srgbClr val="000000"/>
                </a:solidFill>
              </a:rPr>
              <a:t> (</a:t>
            </a:r>
            <a:r>
              <a:rPr lang="en-US" sz="1500" dirty="0" err="1">
                <a:solidFill>
                  <a:srgbClr val="000000"/>
                </a:solidFill>
              </a:rPr>
              <a:t>křídové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skvrny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0000"/>
                </a:solidFill>
              </a:rPr>
              <a:t>bílé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skvrny</a:t>
            </a:r>
            <a:r>
              <a:rPr lang="en-US" sz="1500" dirty="0">
                <a:solidFill>
                  <a:srgbClr val="000000"/>
                </a:solidFill>
              </a:rPr>
              <a:t>), a to </a:t>
            </a:r>
            <a:r>
              <a:rPr lang="en-US" sz="1500" dirty="0" err="1">
                <a:solidFill>
                  <a:srgbClr val="000000"/>
                </a:solidFill>
              </a:rPr>
              <a:t>i</a:t>
            </a:r>
            <a:r>
              <a:rPr lang="en-US" sz="1500" dirty="0">
                <a:solidFill>
                  <a:srgbClr val="000000"/>
                </a:solidFill>
              </a:rPr>
              <a:t> po </a:t>
            </a:r>
            <a:r>
              <a:rPr lang="en-US" sz="1500" dirty="0" err="1">
                <a:solidFill>
                  <a:srgbClr val="000000"/>
                </a:solidFill>
              </a:rPr>
              <a:t>ortodontické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léčbě</a:t>
            </a:r>
            <a:endParaRPr lang="en-US" sz="15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0000"/>
                </a:solidFill>
              </a:rPr>
              <a:t>Aplikuje</a:t>
            </a:r>
            <a:r>
              <a:rPr lang="en-US" sz="1500" dirty="0">
                <a:solidFill>
                  <a:srgbClr val="000000"/>
                </a:solidFill>
              </a:rPr>
              <a:t> se </a:t>
            </a:r>
            <a:r>
              <a:rPr lang="en-US" sz="1500" dirty="0" err="1">
                <a:solidFill>
                  <a:srgbClr val="000000"/>
                </a:solidFill>
              </a:rPr>
              <a:t>lokálně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na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riziková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místa</a:t>
            </a:r>
            <a:r>
              <a:rPr lang="en-US" sz="1500" dirty="0">
                <a:solidFill>
                  <a:srgbClr val="000000"/>
                </a:solidFill>
              </a:rPr>
              <a:t> bez </a:t>
            </a:r>
            <a:r>
              <a:rPr lang="en-US" sz="1500" dirty="0" err="1">
                <a:solidFill>
                  <a:srgbClr val="000000"/>
                </a:solidFill>
              </a:rPr>
              <a:t>následného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výplachu</a:t>
            </a:r>
            <a:r>
              <a:rPr lang="en-US" sz="1500" dirty="0">
                <a:solidFill>
                  <a:srgbClr val="000000"/>
                </a:solidFill>
              </a:rPr>
              <a:t> a po </a:t>
            </a:r>
            <a:r>
              <a:rPr lang="en-US" sz="1500" dirty="0" err="1">
                <a:solidFill>
                  <a:srgbClr val="000000"/>
                </a:solidFill>
              </a:rPr>
              <a:t>vyčistění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zubů</a:t>
            </a:r>
            <a:endParaRPr lang="en-US" sz="15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0000"/>
                </a:solidFill>
              </a:rPr>
              <a:t>Recaldent</a:t>
            </a:r>
            <a:r>
              <a:rPr lang="en-US" sz="1500" dirty="0">
                <a:solidFill>
                  <a:srgbClr val="000000"/>
                </a:solidFill>
              </a:rPr>
              <a:t> je </a:t>
            </a:r>
            <a:r>
              <a:rPr lang="en-US" sz="1500" dirty="0" err="1">
                <a:solidFill>
                  <a:srgbClr val="000000"/>
                </a:solidFill>
              </a:rPr>
              <a:t>derivát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kaseinu</a:t>
            </a:r>
            <a:r>
              <a:rPr lang="en-US" sz="1500" dirty="0">
                <a:solidFill>
                  <a:srgbClr val="000000"/>
                </a:solidFill>
              </a:rPr>
              <a:t>, </a:t>
            </a:r>
            <a:r>
              <a:rPr lang="en-US" sz="1500" dirty="0" err="1">
                <a:solidFill>
                  <a:srgbClr val="000000"/>
                </a:solidFill>
              </a:rPr>
              <a:t>který</a:t>
            </a:r>
            <a:r>
              <a:rPr lang="en-US" sz="1500" dirty="0">
                <a:solidFill>
                  <a:srgbClr val="000000"/>
                </a:solidFill>
              </a:rPr>
              <a:t> je </a:t>
            </a:r>
            <a:r>
              <a:rPr lang="en-US" sz="1500" dirty="0" err="1">
                <a:solidFill>
                  <a:srgbClr val="000000"/>
                </a:solidFill>
              </a:rPr>
              <a:t>součástí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mléčného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proteinu</a:t>
            </a:r>
            <a:endParaRPr lang="en-US" sz="15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0000"/>
                </a:solidFill>
              </a:rPr>
              <a:t>Kasein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fosfopeptid</a:t>
            </a:r>
            <a:r>
              <a:rPr lang="en-US" sz="1500" dirty="0">
                <a:solidFill>
                  <a:srgbClr val="000000"/>
                </a:solidFill>
              </a:rPr>
              <a:t> (CPP), </a:t>
            </a:r>
            <a:r>
              <a:rPr lang="en-US" sz="1500" dirty="0" err="1">
                <a:solidFill>
                  <a:srgbClr val="000000"/>
                </a:solidFill>
              </a:rPr>
              <a:t>jakožto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amorfní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kalciumfosfát</a:t>
            </a:r>
            <a:r>
              <a:rPr lang="en-US" sz="1500" dirty="0">
                <a:solidFill>
                  <a:srgbClr val="000000"/>
                </a:solidFill>
              </a:rPr>
              <a:t> (ACP) </a:t>
            </a:r>
            <a:r>
              <a:rPr lang="en-US" sz="1500" dirty="0" err="1">
                <a:solidFill>
                  <a:srgbClr val="000000"/>
                </a:solidFill>
              </a:rPr>
              <a:t>přenáší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ionty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kalcia</a:t>
            </a:r>
            <a:r>
              <a:rPr lang="en-US" sz="1500" dirty="0">
                <a:solidFill>
                  <a:srgbClr val="000000"/>
                </a:solidFill>
              </a:rPr>
              <a:t> a </a:t>
            </a:r>
            <a:r>
              <a:rPr lang="en-US" sz="1500" dirty="0" err="1">
                <a:solidFill>
                  <a:srgbClr val="000000"/>
                </a:solidFill>
              </a:rPr>
              <a:t>fosfátu</a:t>
            </a:r>
            <a:endParaRPr lang="en-US" sz="15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0000"/>
                </a:solidFill>
              </a:rPr>
              <a:t>Potlačuje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tak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demineralizaci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skloviny</a:t>
            </a:r>
            <a:r>
              <a:rPr lang="en-US" sz="1500" dirty="0">
                <a:solidFill>
                  <a:srgbClr val="000000"/>
                </a:solidFill>
              </a:rPr>
              <a:t> a </a:t>
            </a:r>
            <a:r>
              <a:rPr lang="en-US" sz="1500" dirty="0" err="1">
                <a:solidFill>
                  <a:srgbClr val="000000"/>
                </a:solidFill>
              </a:rPr>
              <a:t>ještě</a:t>
            </a:r>
            <a:r>
              <a:rPr lang="en-US" sz="1500" dirty="0">
                <a:solidFill>
                  <a:srgbClr val="000000"/>
                </a:solidFill>
              </a:rPr>
              <a:t> s </a:t>
            </a:r>
            <a:r>
              <a:rPr lang="en-US" sz="1500" dirty="0" err="1">
                <a:solidFill>
                  <a:srgbClr val="000000"/>
                </a:solidFill>
              </a:rPr>
              <a:t>lepšími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výsledky</a:t>
            </a:r>
            <a:r>
              <a:rPr lang="en-US" sz="1500" dirty="0">
                <a:solidFill>
                  <a:srgbClr val="000000"/>
                </a:solidFill>
              </a:rPr>
              <a:t> ji </a:t>
            </a:r>
            <a:r>
              <a:rPr lang="en-US" sz="1500" dirty="0" err="1">
                <a:solidFill>
                  <a:srgbClr val="000000"/>
                </a:solidFill>
              </a:rPr>
              <a:t>remineralizuje</a:t>
            </a:r>
            <a:endParaRPr lang="en-US" sz="1500" dirty="0">
              <a:solidFill>
                <a:srgbClr val="000000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500" dirty="0" err="1">
                <a:solidFill>
                  <a:srgbClr val="000000"/>
                </a:solidFill>
              </a:rPr>
              <a:t>Upozornění</a:t>
            </a:r>
            <a:r>
              <a:rPr lang="en-US" sz="1500" dirty="0">
                <a:solidFill>
                  <a:srgbClr val="000000"/>
                </a:solidFill>
              </a:rPr>
              <a:t>: </a:t>
            </a:r>
            <a:r>
              <a:rPr lang="en-US" sz="1500" dirty="0" err="1">
                <a:solidFill>
                  <a:srgbClr val="000000"/>
                </a:solidFill>
              </a:rPr>
              <a:t>Vzhledem</a:t>
            </a:r>
            <a:r>
              <a:rPr lang="en-US" sz="1500" dirty="0">
                <a:solidFill>
                  <a:srgbClr val="000000"/>
                </a:solidFill>
              </a:rPr>
              <a:t> k </a:t>
            </a:r>
            <a:r>
              <a:rPr lang="en-US" sz="1500" dirty="0" err="1">
                <a:solidFill>
                  <a:srgbClr val="000000"/>
                </a:solidFill>
              </a:rPr>
              <a:t>obsahu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mléčných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bílkovin</a:t>
            </a:r>
            <a:r>
              <a:rPr lang="en-US" sz="1500" dirty="0">
                <a:solidFill>
                  <a:srgbClr val="000000"/>
                </a:solidFill>
              </a:rPr>
              <a:t> je pasta </a:t>
            </a:r>
            <a:r>
              <a:rPr lang="en-US" sz="1500" dirty="0" err="1">
                <a:solidFill>
                  <a:srgbClr val="000000"/>
                </a:solidFill>
              </a:rPr>
              <a:t>nevhodná</a:t>
            </a:r>
            <a:r>
              <a:rPr lang="en-US" sz="1500" dirty="0">
                <a:solidFill>
                  <a:srgbClr val="000000"/>
                </a:solidFill>
              </a:rPr>
              <a:t> pro </a:t>
            </a:r>
            <a:r>
              <a:rPr lang="en-US" sz="1500" dirty="0" err="1">
                <a:solidFill>
                  <a:srgbClr val="000000"/>
                </a:solidFill>
              </a:rPr>
              <a:t>uživatele</a:t>
            </a:r>
            <a:r>
              <a:rPr lang="en-US" sz="1500" dirty="0">
                <a:solidFill>
                  <a:srgbClr val="000000"/>
                </a:solidFill>
              </a:rPr>
              <a:t> s </a:t>
            </a:r>
            <a:r>
              <a:rPr lang="en-US" sz="1500" dirty="0" err="1">
                <a:solidFill>
                  <a:srgbClr val="000000"/>
                </a:solidFill>
              </a:rPr>
              <a:t>alergií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na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tuto</a:t>
            </a:r>
            <a:r>
              <a:rPr lang="en-US" sz="1500" dirty="0">
                <a:solidFill>
                  <a:srgbClr val="000000"/>
                </a:solidFill>
              </a:rPr>
              <a:t> </a:t>
            </a:r>
            <a:r>
              <a:rPr lang="en-US" sz="1500" dirty="0" err="1">
                <a:solidFill>
                  <a:srgbClr val="000000"/>
                </a:solidFill>
              </a:rPr>
              <a:t>složku</a:t>
            </a:r>
            <a:r>
              <a:rPr lang="en-US" sz="1500" dirty="0">
                <a:solidFill>
                  <a:srgbClr val="000000"/>
                </a:solidFill>
              </a:rPr>
              <a:t>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br>
              <a:rPr lang="en-US" sz="900" dirty="0">
                <a:solidFill>
                  <a:srgbClr val="000000"/>
                </a:solidFill>
              </a:rPr>
            </a:br>
            <a:endParaRPr lang="en-US" sz="900" dirty="0">
              <a:solidFill>
                <a:srgbClr val="000000"/>
              </a:solidFill>
            </a:endParaRPr>
          </a:p>
        </p:txBody>
      </p:sp>
      <p:pic>
        <p:nvPicPr>
          <p:cNvPr id="5" name="Zástupný objekt pre obsah 4" descr="Obrázok, na ktorom je fľaša, rôzne, niekoľko, pleťové mlieko&#10;&#10;Automaticky generovaný popis">
            <a:extLst>
              <a:ext uri="{FF2B5EF4-FFF2-40B4-BE49-F238E27FC236}">
                <a16:creationId xmlns:a16="http://schemas.microsoft.com/office/drawing/2014/main" id="{BF6C8448-5E2A-0045-9B41-54DE76A17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028" y="2837712"/>
            <a:ext cx="4895392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9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4"/>
              </a:gs>
              <a:gs pos="25000">
                <a:schemeClr val="accent4"/>
              </a:gs>
              <a:gs pos="94000">
                <a:schemeClr val="accent2"/>
              </a:gs>
              <a:gs pos="100000">
                <a:schemeClr val="accent2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Terapie bílých lézí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cs-CZ" sz="2400">
                <a:solidFill>
                  <a:srgbClr val="000000"/>
                </a:solidFill>
              </a:rPr>
              <a:t>Fluoridace</a:t>
            </a:r>
          </a:p>
          <a:p>
            <a:r>
              <a:rPr lang="cs-CZ" sz="2400">
                <a:solidFill>
                  <a:srgbClr val="000000"/>
                </a:solidFill>
              </a:rPr>
              <a:t>CPP-ACP (komplex kasein fosfopeptid a amorfní kalcium fosfát)</a:t>
            </a:r>
          </a:p>
          <a:p>
            <a:r>
              <a:rPr lang="cs-CZ" sz="2400">
                <a:solidFill>
                  <a:srgbClr val="000000"/>
                </a:solidFill>
              </a:rPr>
              <a:t>infiltrace (ICON)</a:t>
            </a:r>
          </a:p>
          <a:p>
            <a:r>
              <a:rPr lang="cs-CZ" sz="2400">
                <a:solidFill>
                  <a:srgbClr val="000000"/>
                </a:solidFill>
              </a:rPr>
              <a:t>Bělení zubů</a:t>
            </a:r>
          </a:p>
          <a:p>
            <a:r>
              <a:rPr lang="cs-CZ" sz="2400">
                <a:solidFill>
                  <a:srgbClr val="000000"/>
                </a:solidFill>
              </a:rPr>
              <a:t>M</a:t>
            </a:r>
            <a:r>
              <a:rPr lang="pt-BR" sz="2400">
                <a:solidFill>
                  <a:srgbClr val="000000"/>
                </a:solidFill>
              </a:rPr>
              <a:t>ikro a makroabrase </a:t>
            </a:r>
            <a:r>
              <a:rPr lang="cs-CZ" sz="2400">
                <a:solidFill>
                  <a:srgbClr val="000000"/>
                </a:solidFill>
              </a:rPr>
              <a:t>v kombinaci s leštěním</a:t>
            </a:r>
          </a:p>
          <a:p>
            <a:r>
              <a:rPr lang="cs-CZ" sz="2400">
                <a:solidFill>
                  <a:srgbClr val="000000"/>
                </a:solidFill>
              </a:rPr>
              <a:t>Chemicko-mechanická abraze zubu</a:t>
            </a:r>
          </a:p>
          <a:p>
            <a:r>
              <a:rPr lang="cs-CZ" sz="2400">
                <a:solidFill>
                  <a:srgbClr val="000000"/>
                </a:solidFill>
              </a:rPr>
              <a:t>Dostavba výplňovými materiály</a:t>
            </a:r>
          </a:p>
          <a:p>
            <a:r>
              <a:rPr lang="cs-CZ" sz="2400">
                <a:solidFill>
                  <a:srgbClr val="000000"/>
                </a:solidFill>
              </a:rPr>
              <a:t>Protetická rekonstrukce vestibulární plošky zubu (FASETA)</a:t>
            </a:r>
            <a:endParaRPr lang="pt-BR" sz="2400">
              <a:solidFill>
                <a:srgbClr val="000000"/>
              </a:solidFill>
            </a:endParaRPr>
          </a:p>
          <a:p>
            <a:endParaRPr lang="cs-CZ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999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4333468-7539-0348-90EA-318B2823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ICON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1D97665B-D525-174D-8CD3-02F95CA26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pPr marL="342900" indent="-342900" fontAlgn="base">
              <a:buFont typeface="+mj-lt"/>
              <a:buAutoNum type="arabicPeriod"/>
            </a:pPr>
            <a:r>
              <a:rPr lang="sk-SK" sz="1600" dirty="0" err="1">
                <a:solidFill>
                  <a:srgbClr val="000000"/>
                </a:solidFill>
              </a:rPr>
              <a:t>Aplikace</a:t>
            </a:r>
            <a:r>
              <a:rPr lang="sk-SK" sz="1600" dirty="0">
                <a:solidFill>
                  <a:srgbClr val="000000"/>
                </a:solidFill>
              </a:rPr>
              <a:t> tekutého </a:t>
            </a:r>
            <a:r>
              <a:rPr lang="sk-SK" sz="1600" dirty="0" err="1">
                <a:solidFill>
                  <a:srgbClr val="000000"/>
                </a:solidFill>
              </a:rPr>
              <a:t>kofferdamu</a:t>
            </a:r>
            <a:endParaRPr lang="sk-SK" sz="1600" dirty="0">
              <a:solidFill>
                <a:srgbClr val="000000"/>
              </a:solidFill>
            </a:endParaRPr>
          </a:p>
          <a:p>
            <a:pPr marL="342900" indent="-342900" fontAlgn="base">
              <a:buFont typeface="+mj-lt"/>
              <a:buAutoNum type="arabicPeriod"/>
            </a:pPr>
            <a:r>
              <a:rPr lang="sk-SK" sz="1600" dirty="0" err="1">
                <a:solidFill>
                  <a:srgbClr val="000000"/>
                </a:solidFill>
              </a:rPr>
              <a:t>Leptání</a:t>
            </a:r>
            <a:r>
              <a:rPr lang="sk-SK" sz="1600" dirty="0">
                <a:solidFill>
                  <a:srgbClr val="000000"/>
                </a:solidFill>
              </a:rPr>
              <a:t> leptacím </a:t>
            </a:r>
            <a:r>
              <a:rPr lang="sk-SK" sz="1600" dirty="0" err="1">
                <a:solidFill>
                  <a:srgbClr val="000000"/>
                </a:solidFill>
              </a:rPr>
              <a:t>gelem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sk-SK" sz="1600" dirty="0">
                <a:solidFill>
                  <a:srgbClr val="000000"/>
                </a:solidFill>
              </a:rPr>
              <a:t>Vysušení</a:t>
            </a:r>
          </a:p>
          <a:p>
            <a:pPr marL="342900" indent="-342900" fontAlgn="base">
              <a:buFont typeface="+mj-lt"/>
              <a:buAutoNum type="arabicPeriod"/>
            </a:pPr>
            <a:r>
              <a:rPr lang="sk-SK" sz="1600" dirty="0" err="1">
                <a:solidFill>
                  <a:srgbClr val="000000"/>
                </a:solidFill>
              </a:rPr>
              <a:t>Infiltrace</a:t>
            </a:r>
            <a:r>
              <a:rPr lang="sk-SK" sz="1600" dirty="0">
                <a:solidFill>
                  <a:srgbClr val="000000"/>
                </a:solidFill>
              </a:rPr>
              <a:t> – </a:t>
            </a:r>
            <a:r>
              <a:rPr lang="sk-SK" sz="1600" dirty="0" err="1">
                <a:solidFill>
                  <a:srgbClr val="000000"/>
                </a:solidFill>
              </a:rPr>
              <a:t>infiltrátor</a:t>
            </a:r>
            <a:r>
              <a:rPr lang="sk-SK" sz="1600" dirty="0">
                <a:solidFill>
                  <a:srgbClr val="000000"/>
                </a:solidFill>
              </a:rPr>
              <a:t> = </a:t>
            </a:r>
            <a:r>
              <a:rPr lang="sk-SK" sz="1600" dirty="0" err="1">
                <a:solidFill>
                  <a:srgbClr val="000000"/>
                </a:solidFill>
              </a:rPr>
              <a:t>velmi</a:t>
            </a:r>
            <a:r>
              <a:rPr lang="sk-SK" sz="1600" dirty="0">
                <a:solidFill>
                  <a:srgbClr val="000000"/>
                </a:solidFill>
              </a:rPr>
              <a:t> tekutá </a:t>
            </a:r>
            <a:r>
              <a:rPr lang="sk-SK" sz="1600" dirty="0" err="1">
                <a:solidFill>
                  <a:srgbClr val="000000"/>
                </a:solidFill>
              </a:rPr>
              <a:t>pryskyřice</a:t>
            </a:r>
            <a:r>
              <a:rPr lang="sk-SK" sz="1600" dirty="0">
                <a:solidFill>
                  <a:srgbClr val="000000"/>
                </a:solidFill>
              </a:rPr>
              <a:t>. </a:t>
            </a:r>
            <a:r>
              <a:rPr lang="sk-SK" sz="1600" dirty="0" err="1">
                <a:solidFill>
                  <a:srgbClr val="000000"/>
                </a:solidFill>
              </a:rPr>
              <a:t>Kapilárním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působením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pronikne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infiltrátor</a:t>
            </a:r>
            <a:r>
              <a:rPr lang="sk-SK" sz="1600" dirty="0">
                <a:solidFill>
                  <a:srgbClr val="000000"/>
                </a:solidFill>
              </a:rPr>
              <a:t> do </a:t>
            </a:r>
            <a:r>
              <a:rPr lang="sk-SK" sz="1600" dirty="0" err="1">
                <a:solidFill>
                  <a:srgbClr val="000000"/>
                </a:solidFill>
              </a:rPr>
              <a:t>hloubky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porozit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ve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sklovině</a:t>
            </a:r>
            <a:r>
              <a:rPr lang="sk-SK" sz="1600" dirty="0">
                <a:solidFill>
                  <a:srgbClr val="000000"/>
                </a:solidFill>
              </a:rPr>
              <a:t> a </a:t>
            </a:r>
            <a:r>
              <a:rPr lang="sk-SK" sz="1600" dirty="0" err="1">
                <a:solidFill>
                  <a:srgbClr val="000000"/>
                </a:solidFill>
              </a:rPr>
              <a:t>poté</a:t>
            </a:r>
            <a:r>
              <a:rPr lang="sk-SK" sz="1600" dirty="0">
                <a:solidFill>
                  <a:srgbClr val="000000"/>
                </a:solidFill>
              </a:rPr>
              <a:t> jej vytvrdíme </a:t>
            </a:r>
            <a:r>
              <a:rPr lang="sk-SK" sz="1600" dirty="0" err="1">
                <a:solidFill>
                  <a:srgbClr val="000000"/>
                </a:solidFill>
              </a:rPr>
              <a:t>světlem</a:t>
            </a:r>
            <a:r>
              <a:rPr lang="sk-SK" sz="1600" dirty="0">
                <a:solidFill>
                  <a:srgbClr val="000000"/>
                </a:solidFill>
              </a:rPr>
              <a:t>. Infiltrační </a:t>
            </a:r>
            <a:r>
              <a:rPr lang="sk-SK" sz="1600" dirty="0" err="1">
                <a:solidFill>
                  <a:srgbClr val="000000"/>
                </a:solidFill>
              </a:rPr>
              <a:t>pryskyřice</a:t>
            </a:r>
            <a:r>
              <a:rPr lang="sk-SK" sz="1600" dirty="0">
                <a:solidFill>
                  <a:srgbClr val="000000"/>
                </a:solidFill>
              </a:rPr>
              <a:t> má index lomu </a:t>
            </a:r>
            <a:r>
              <a:rPr lang="sk-SK" sz="1600" dirty="0" err="1">
                <a:solidFill>
                  <a:srgbClr val="000000"/>
                </a:solidFill>
              </a:rPr>
              <a:t>světla</a:t>
            </a:r>
            <a:r>
              <a:rPr lang="sk-SK" sz="1600" dirty="0">
                <a:solidFill>
                  <a:srgbClr val="000000"/>
                </a:solidFill>
              </a:rPr>
              <a:t> podobný indexu zdravé skloviny, a tak umožňuje </a:t>
            </a:r>
            <a:r>
              <a:rPr lang="sk-SK" sz="1600" dirty="0" err="1">
                <a:solidFill>
                  <a:srgbClr val="000000"/>
                </a:solidFill>
              </a:rPr>
              <a:t>kompenzovat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rozdíl</a:t>
            </a:r>
            <a:r>
              <a:rPr lang="sk-SK" sz="1600" dirty="0">
                <a:solidFill>
                  <a:srgbClr val="000000"/>
                </a:solidFill>
              </a:rPr>
              <a:t> v lomu </a:t>
            </a:r>
            <a:r>
              <a:rPr lang="sk-SK" sz="1600" dirty="0" err="1">
                <a:solidFill>
                  <a:srgbClr val="000000"/>
                </a:solidFill>
              </a:rPr>
              <a:t>světla</a:t>
            </a:r>
            <a:r>
              <a:rPr lang="sk-SK" sz="1600" dirty="0">
                <a:solidFill>
                  <a:srgbClr val="000000"/>
                </a:solidFill>
              </a:rPr>
              <a:t> u </a:t>
            </a:r>
            <a:r>
              <a:rPr lang="sk-SK" sz="1600" dirty="0" err="1">
                <a:solidFill>
                  <a:srgbClr val="000000"/>
                </a:solidFill>
              </a:rPr>
              <a:t>remineralizovaných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lézí</a:t>
            </a:r>
            <a:r>
              <a:rPr lang="sk-SK" sz="1600" dirty="0">
                <a:solidFill>
                  <a:srgbClr val="000000"/>
                </a:solidFill>
              </a:rPr>
              <a:t>. </a:t>
            </a:r>
            <a:r>
              <a:rPr lang="sk-SK" sz="1600" dirty="0" err="1">
                <a:solidFill>
                  <a:srgbClr val="000000"/>
                </a:solidFill>
              </a:rPr>
              <a:t>Tímto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způsobem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lze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vzhled</a:t>
            </a:r>
            <a:r>
              <a:rPr lang="sk-SK" sz="1600" dirty="0">
                <a:solidFill>
                  <a:srgbClr val="000000"/>
                </a:solidFill>
              </a:rPr>
              <a:t> infiltrované </a:t>
            </a:r>
            <a:r>
              <a:rPr lang="sk-SK" sz="1600" dirty="0" err="1">
                <a:solidFill>
                  <a:srgbClr val="000000"/>
                </a:solidFill>
              </a:rPr>
              <a:t>léze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přizpůsobit</a:t>
            </a:r>
            <a:r>
              <a:rPr lang="sk-SK" sz="1600" dirty="0">
                <a:solidFill>
                  <a:srgbClr val="000000"/>
                </a:solidFill>
              </a:rPr>
              <a:t> </a:t>
            </a:r>
            <a:r>
              <a:rPr lang="sk-SK" sz="1600" dirty="0" err="1">
                <a:solidFill>
                  <a:srgbClr val="000000"/>
                </a:solidFill>
              </a:rPr>
              <a:t>okolní</a:t>
            </a:r>
            <a:r>
              <a:rPr lang="sk-SK" sz="1600" dirty="0">
                <a:solidFill>
                  <a:srgbClr val="000000"/>
                </a:solidFill>
              </a:rPr>
              <a:t> zdravé </a:t>
            </a:r>
            <a:r>
              <a:rPr lang="sk-SK" sz="1600" dirty="0" err="1">
                <a:solidFill>
                  <a:srgbClr val="000000"/>
                </a:solidFill>
              </a:rPr>
              <a:t>sklovině</a:t>
            </a:r>
            <a:r>
              <a:rPr lang="sk-SK" sz="1600" dirty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br>
              <a:rPr lang="sk-SK" sz="1600" dirty="0">
                <a:solidFill>
                  <a:srgbClr val="000000"/>
                </a:solidFill>
              </a:rPr>
            </a:b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5074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Bělení zubů</a:t>
            </a: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305" y="1501230"/>
            <a:ext cx="5843057" cy="475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59685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C9CC24-B375-4226-BF2B-61FADBBA6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D70A28E-4FD8-4474-A206-E15B5EBB3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1084747"/>
            <a:ext cx="12188952" cy="3294207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9647E21-5366-4638-AC97-D8CD4111E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r="8214" b="45501"/>
          <a:stretch>
            <a:fillRect/>
          </a:stretch>
        </p:blipFill>
        <p:spPr>
          <a:xfrm flipV="1">
            <a:off x="0" y="0"/>
            <a:ext cx="12191999" cy="4473360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3925" y="2076450"/>
            <a:ext cx="10684151" cy="134513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3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DENTÁLNÍ HYGIENA NA PRAKTICKÝCH CVIČENÍCH</a:t>
            </a:r>
          </a:p>
        </p:txBody>
      </p:sp>
    </p:spTree>
    <p:extLst>
      <p:ext uri="{BB962C8B-B14F-4D97-AF65-F5344CB8AC3E}">
        <p14:creationId xmlns:p14="http://schemas.microsoft.com/office/powerpoint/2010/main" val="584446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AE2CB28-19FE-4587-B5B6-FF3851242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822960"/>
            <a:ext cx="9829800" cy="13258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INSTRUKTÁŽ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4ABD55A7-7737-6A43-B5D1-FF49832DE1EA}"/>
              </a:ext>
            </a:extLst>
          </p:cNvPr>
          <p:cNvSpPr txBox="1"/>
          <p:nvPr/>
        </p:nvSpPr>
        <p:spPr>
          <a:xfrm>
            <a:off x="804672" y="2827419"/>
            <a:ext cx="5126896" cy="3227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00"/>
                </a:solidFill>
              </a:rPr>
              <a:t>Kartáček přiložíme v úhlu cca. 45° polovinou vláken na zub a druhou polovinou na dáseň a bez přílišného tlaku děláme drobné krouživé pohyby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00"/>
                </a:solidFill>
              </a:rPr>
              <a:t>Nejprve čistěte podél linie dásní, tak aby vlákna kartáčku směřovala směrem do dásňového žlábku.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>
              <a:solidFill>
                <a:srgbClr val="000000"/>
              </a:solidFill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00"/>
                </a:solidFill>
              </a:rPr>
              <a:t>Postupujte zub po zubu. 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42939F9-577A-4C44-A35F-D80C879DC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96737" y="2837712"/>
            <a:ext cx="4819974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12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03244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2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>
            <a:off x="0" y="158445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1E6FAEB0-2D18-8348-848B-8394969DD677}"/>
              </a:ext>
            </a:extLst>
          </p:cNvPr>
          <p:cNvSpPr txBox="1"/>
          <p:nvPr/>
        </p:nvSpPr>
        <p:spPr>
          <a:xfrm>
            <a:off x="3469566" y="398902"/>
            <a:ext cx="5029200" cy="1773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Pak se </a:t>
            </a:r>
            <a:r>
              <a:rPr lang="en-US" dirty="0" err="1">
                <a:solidFill>
                  <a:srgbClr val="FFFFFF"/>
                </a:solidFill>
              </a:rPr>
              <a:t>věnujte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zámečkům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en-US" dirty="0" err="1">
                <a:solidFill>
                  <a:srgbClr val="FFFFFF"/>
                </a:solidFill>
              </a:rPr>
              <a:t>které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čistěte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také</a:t>
            </a:r>
            <a:r>
              <a:rPr lang="en-US" dirty="0">
                <a:solidFill>
                  <a:srgbClr val="FFFFFF"/>
                </a:solidFill>
              </a:rPr>
              <a:t> pod </a:t>
            </a:r>
            <a:r>
              <a:rPr lang="en-US" dirty="0" err="1">
                <a:solidFill>
                  <a:srgbClr val="FFFFFF"/>
                </a:solidFill>
              </a:rPr>
              <a:t>úhlem</a:t>
            </a:r>
            <a:r>
              <a:rPr lang="en-US" dirty="0">
                <a:solidFill>
                  <a:srgbClr val="FFFFFF"/>
                </a:solidFill>
              </a:rPr>
              <a:t> 45 </a:t>
            </a:r>
            <a:r>
              <a:rPr lang="en-US" dirty="0" err="1">
                <a:solidFill>
                  <a:srgbClr val="FFFFFF"/>
                </a:solidFill>
              </a:rPr>
              <a:t>stupňů</a:t>
            </a:r>
            <a:r>
              <a:rPr lang="en-US" dirty="0">
                <a:solidFill>
                  <a:srgbClr val="FFFFFF"/>
                </a:solidFill>
              </a:rPr>
              <a:t>, a to z </a:t>
            </a:r>
            <a:r>
              <a:rPr lang="en-US" dirty="0" err="1">
                <a:solidFill>
                  <a:srgbClr val="FFFFFF"/>
                </a:solidFill>
              </a:rPr>
              <a:t>horní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dolní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strany</a:t>
            </a:r>
            <a:r>
              <a:rPr lang="en-US" dirty="0">
                <a:solidFill>
                  <a:srgbClr val="FFFFFF"/>
                </a:solidFill>
              </a:rPr>
              <a:t>.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Vnitřní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oblouk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zubů</a:t>
            </a:r>
            <a:r>
              <a:rPr lang="en-US" dirty="0">
                <a:solidFill>
                  <a:srgbClr val="FFFFFF"/>
                </a:solidFill>
              </a:rPr>
              <a:t> a </a:t>
            </a:r>
            <a:r>
              <a:rPr lang="en-US" dirty="0" err="1">
                <a:solidFill>
                  <a:srgbClr val="FFFFFF"/>
                </a:solidFill>
              </a:rPr>
              <a:t>kousací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plošky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vyčistěte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klasickou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metodou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805364"/>
            <a:ext cx="12188952" cy="40526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228EA87-616C-440D-94DE-B927323E4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70" y="3032449"/>
            <a:ext cx="4657617" cy="3108960"/>
          </a:xfrm>
          <a:prstGeom prst="rect">
            <a:avLst/>
          </a:prstGeom>
        </p:spPr>
      </p:pic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7C09CF8A-5E17-40B9-914B-24D64C65B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012" y="3032449"/>
            <a:ext cx="4657617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4831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6BDFCB82-9470-4F03-A53B-DB9934FF84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5913" r="-2" b="-2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CFE576D-8D36-4C5B-97B8-35AA350FAA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3687DAEB-3C16-6D43-AC9A-3E6C90C4F259}"/>
              </a:ext>
            </a:extLst>
          </p:cNvPr>
          <p:cNvSpPr txBox="1"/>
          <p:nvPr/>
        </p:nvSpPr>
        <p:spPr>
          <a:xfrm>
            <a:off x="804997" y="2272143"/>
            <a:ext cx="4803637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Důležité</a:t>
            </a:r>
            <a:r>
              <a:rPr lang="en-US" sz="2000" dirty="0">
                <a:solidFill>
                  <a:srgbClr val="000000"/>
                </a:solidFill>
              </a:rPr>
              <a:t> je </a:t>
            </a:r>
            <a:r>
              <a:rPr lang="en-US" sz="2000" dirty="0" err="1">
                <a:solidFill>
                  <a:srgbClr val="000000"/>
                </a:solidFill>
              </a:rPr>
              <a:t>nezapomenout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taky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vyčištení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kroužků</a:t>
            </a:r>
            <a:r>
              <a:rPr lang="en-US" sz="2000" dirty="0">
                <a:solidFill>
                  <a:srgbClr val="000000"/>
                </a:solidFill>
              </a:rPr>
              <a:t> – z </a:t>
            </a:r>
            <a:r>
              <a:rPr lang="en-US" sz="2000" dirty="0" err="1">
                <a:solidFill>
                  <a:srgbClr val="000000"/>
                </a:solidFill>
              </a:rPr>
              <a:t>bukální</a:t>
            </a:r>
            <a:r>
              <a:rPr lang="en-US" sz="2000" dirty="0">
                <a:solidFill>
                  <a:srgbClr val="000000"/>
                </a:solidFill>
              </a:rPr>
              <a:t> I </a:t>
            </a:r>
            <a:r>
              <a:rPr lang="en-US" sz="2000" dirty="0" err="1">
                <a:solidFill>
                  <a:srgbClr val="000000"/>
                </a:solidFill>
              </a:rPr>
              <a:t>orální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strany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Využití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  <a:r>
              <a:rPr lang="en-US" sz="2000" dirty="0" err="1">
                <a:solidFill>
                  <a:srgbClr val="000000"/>
                </a:solidFill>
              </a:rPr>
              <a:t>medzizubního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kartáčku</a:t>
            </a:r>
            <a:r>
              <a:rPr lang="en-US" sz="2000" dirty="0">
                <a:solidFill>
                  <a:srgbClr val="000000"/>
                </a:solidFill>
              </a:rPr>
              <a:t> a </a:t>
            </a:r>
            <a:r>
              <a:rPr lang="en-US" sz="2000" dirty="0" err="1">
                <a:solidFill>
                  <a:srgbClr val="000000"/>
                </a:solidFill>
              </a:rPr>
              <a:t>jednosvazkového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kartáčku</a:t>
            </a:r>
            <a:r>
              <a:rPr lang="en-US" sz="2000" dirty="0">
                <a:solidFill>
                  <a:srgbClr val="0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2713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7A3AA1-44C4-4CBE-8808-D86A411AD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03244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AB746-A9A3-4EC2-8997-5EB71BC96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>
            <a:off x="0" y="1584458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2" name="BlokTextu 1">
            <a:extLst>
              <a:ext uri="{FF2B5EF4-FFF2-40B4-BE49-F238E27FC236}">
                <a16:creationId xmlns:a16="http://schemas.microsoft.com/office/drawing/2014/main" id="{2C7C2E09-172D-FF4D-A629-EB9AE65D3EFD}"/>
              </a:ext>
            </a:extLst>
          </p:cNvPr>
          <p:cNvSpPr txBox="1"/>
          <p:nvPr/>
        </p:nvSpPr>
        <p:spPr>
          <a:xfrm>
            <a:off x="3579876" y="344188"/>
            <a:ext cx="5029200" cy="17739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FF"/>
                </a:solidFill>
              </a:rPr>
              <a:t>Na </a:t>
            </a:r>
            <a:r>
              <a:rPr lang="en-US" dirty="0" err="1">
                <a:solidFill>
                  <a:srgbClr val="FFFFFF"/>
                </a:solidFill>
              </a:rPr>
              <a:t>konečné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dočištění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přední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části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zámečků</a:t>
            </a:r>
            <a:r>
              <a:rPr lang="en-US" dirty="0">
                <a:solidFill>
                  <a:srgbClr val="FFFFFF"/>
                </a:solidFill>
              </a:rPr>
              <a:t> se </a:t>
            </a:r>
            <a:r>
              <a:rPr lang="en-US" dirty="0" err="1">
                <a:solidFill>
                  <a:srgbClr val="FFFFFF"/>
                </a:solidFill>
              </a:rPr>
              <a:t>doporučuje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použít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jednosvazkový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kartáček</a:t>
            </a:r>
            <a:r>
              <a:rPr lang="en-US" dirty="0">
                <a:solidFill>
                  <a:srgbClr val="FFFFFF"/>
                </a:solidFill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FFFFFF"/>
                </a:solidFill>
              </a:rPr>
              <a:t>Postranní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části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zámečků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vyčistěte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 err="1">
                <a:solidFill>
                  <a:srgbClr val="FFFFFF"/>
                </a:solidFill>
              </a:rPr>
              <a:t>pomocí</a:t>
            </a:r>
            <a:r>
              <a:rPr lang="en-US" dirty="0">
                <a:solidFill>
                  <a:srgbClr val="FFFFFF"/>
                </a:solidFill>
              </a:rPr>
              <a:t> long stem </a:t>
            </a:r>
            <a:r>
              <a:rPr lang="en-US" dirty="0" err="1">
                <a:solidFill>
                  <a:srgbClr val="FFFFFF"/>
                </a:solidFill>
              </a:rPr>
              <a:t>kartáčku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91C9E05-1ED5-4438-8E0F-38219974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2805364"/>
            <a:ext cx="12188952" cy="405263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6824405-90F5-4239-9475-379180CE92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70" y="3032449"/>
            <a:ext cx="4657617" cy="310896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231F44A-FB5C-4838-86FF-67F4008958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0012" y="3032449"/>
            <a:ext cx="4657617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271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3AB00AE-4340-440F-82E1-9F69D1D55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2BBD806-8760-47B6-86A0-E2AC31CD0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5913" r="-2" b="-2"/>
          <a:stretch/>
        </p:blipFill>
        <p:spPr>
          <a:xfrm>
            <a:off x="6083786" y="-168316"/>
            <a:ext cx="6261330" cy="3932313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B4AC490-894B-4049-945E-59BDFDB45A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5" r="381"/>
          <a:stretch/>
        </p:blipFill>
        <p:spPr>
          <a:xfrm>
            <a:off x="6089904" y="2487166"/>
            <a:ext cx="6263640" cy="4215384"/>
          </a:xfrm>
          <a:prstGeom prst="rect">
            <a:avLst/>
          </a:prstGeom>
          <a:effectLst>
            <a:softEdge rad="5334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2901FED-4FC9-4ED5-8123-C98BCD1616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509380B-027A-409F-912E-6AE8D881F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BARVÍCÍ TABLETY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A2FC20E4-72D5-464B-8324-984843F3DA17}"/>
              </a:ext>
            </a:extLst>
          </p:cNvPr>
          <p:cNvSpPr txBox="1"/>
          <p:nvPr/>
        </p:nvSpPr>
        <p:spPr>
          <a:xfrm>
            <a:off x="804997" y="2272143"/>
            <a:ext cx="4803637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>
                <a:solidFill>
                  <a:srgbClr val="000000"/>
                </a:solidFill>
              </a:rPr>
              <a:t>Tablety, které zabarví plak a tak označí uživatelům místa, která je třeba důkladněji vyčistit.</a:t>
            </a:r>
            <a:br>
              <a:rPr lang="en-US" sz="2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Po cca 30 vteřinách žvýkání tablety obarví starý plak modře a nový plak červeně. </a:t>
            </a:r>
          </a:p>
        </p:txBody>
      </p:sp>
    </p:spTree>
    <p:extLst>
      <p:ext uri="{BB962C8B-B14F-4D97-AF65-F5344CB8AC3E}">
        <p14:creationId xmlns:p14="http://schemas.microsoft.com/office/powerpoint/2010/main" val="364502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EE4B650-84CD-4E1D-9996-EFD035E33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ČIŠTĚNÍ ZUBŮ: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4B7CAE-A249-442F-8BB3-B5047AD9BA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cs-CZ" sz="1900">
                <a:solidFill>
                  <a:srgbClr val="000000"/>
                </a:solidFill>
              </a:rPr>
              <a:t>Cílem čištění je efektivně, přitom atraumaticky odstranit zubní plak ze zubů i aparátu samotného</a:t>
            </a:r>
          </a:p>
          <a:p>
            <a:r>
              <a:rPr lang="cs-CZ" sz="1900">
                <a:solidFill>
                  <a:srgbClr val="000000"/>
                </a:solidFill>
              </a:rPr>
              <a:t>Nasazením fixního aparátu se v dutině ústní zvětšuje množství </a:t>
            </a:r>
            <a:r>
              <a:rPr lang="cs-CZ" sz="1900" i="1">
                <a:solidFill>
                  <a:srgbClr val="000000"/>
                </a:solidFill>
              </a:rPr>
              <a:t>Streptococcus mutans</a:t>
            </a:r>
            <a:r>
              <a:rPr lang="cs-CZ" sz="1900">
                <a:solidFill>
                  <a:srgbClr val="000000"/>
                </a:solidFill>
              </a:rPr>
              <a:t> a laktobacilů, roste i objem zubního plaku</a:t>
            </a:r>
          </a:p>
          <a:p>
            <a:pPr marL="0" indent="0">
              <a:buNone/>
            </a:pPr>
            <a:r>
              <a:rPr lang="cs-CZ" sz="1900">
                <a:solidFill>
                  <a:srgbClr val="000000"/>
                </a:solidFill>
              </a:rPr>
              <a:t>→ Dodržování ústní hygieny je s fixním aparátem pro pacienty náročnější ( v počátku léčby většinou zhoršení hygieny pacienta) / po léčbě zlepšení návyků i ústní hygieny pacienta</a:t>
            </a:r>
          </a:p>
          <a:p>
            <a:r>
              <a:rPr lang="cs-CZ" sz="1900">
                <a:solidFill>
                  <a:srgbClr val="000000"/>
                </a:solidFill>
              </a:rPr>
              <a:t>Komplikací průběhu ortodontické léčby pro nás představuje zánět dásní</a:t>
            </a:r>
          </a:p>
          <a:p>
            <a:r>
              <a:rPr lang="cs-CZ" sz="1900">
                <a:solidFill>
                  <a:srgbClr val="000000"/>
                </a:solidFill>
              </a:rPr>
              <a:t>Celá řada pacientů trpí zánětem dásní ještě před započetím ortodontické léčby</a:t>
            </a:r>
          </a:p>
        </p:txBody>
      </p:sp>
    </p:spTree>
    <p:extLst>
      <p:ext uri="{BB962C8B-B14F-4D97-AF65-F5344CB8AC3E}">
        <p14:creationId xmlns:p14="http://schemas.microsoft.com/office/powerpoint/2010/main" val="21914237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AE709D-C095-45B3-A597-FDEACE68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DEPURACE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7F0F3C6-2D8B-409B-B584-0AE302163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041" y="3513642"/>
            <a:ext cx="4468849" cy="297923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DFAB122-C7CC-4D87-A1BC-C007E6A5E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6209" y="1421606"/>
            <a:ext cx="5016537" cy="334435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5C2832B-E9DE-4123-93BB-EC7D5696D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746" y="4066309"/>
            <a:ext cx="3397827" cy="226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800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5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1D4EAAB-C09C-448D-BD07-137A332E7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882" y="4267832"/>
            <a:ext cx="4805996" cy="140144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ULTRAZVUK</a:t>
            </a:r>
          </a:p>
        </p:txBody>
      </p:sp>
      <p:sp>
        <p:nvSpPr>
          <p:cNvPr id="1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248C737-8D85-4CFB-84D3-8E95F1404D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24161" r="17833" b="1"/>
          <a:stretch/>
        </p:blipFill>
        <p:spPr>
          <a:xfrm>
            <a:off x="1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2178155" y="0"/>
                </a:moveTo>
                <a:cubicBezTo>
                  <a:pt x="3901575" y="0"/>
                  <a:pt x="5298683" y="1397108"/>
                  <a:pt x="5298683" y="3120527"/>
                </a:cubicBezTo>
                <a:cubicBezTo>
                  <a:pt x="5298683" y="4413092"/>
                  <a:pt x="4512810" y="5522106"/>
                  <a:pt x="3392805" y="5995828"/>
                </a:cubicBezTo>
                <a:lnTo>
                  <a:pt x="3115184" y="6097438"/>
                </a:lnTo>
                <a:lnTo>
                  <a:pt x="1241127" y="6097438"/>
                </a:lnTo>
                <a:lnTo>
                  <a:pt x="963506" y="5995828"/>
                </a:lnTo>
                <a:cubicBezTo>
                  <a:pt x="683504" y="5877397"/>
                  <a:pt x="424387" y="5719261"/>
                  <a:pt x="193210" y="5528477"/>
                </a:cubicBezTo>
                <a:lnTo>
                  <a:pt x="0" y="5352876"/>
                </a:lnTo>
                <a:lnTo>
                  <a:pt x="0" y="888178"/>
                </a:lnTo>
                <a:lnTo>
                  <a:pt x="193210" y="712577"/>
                </a:lnTo>
                <a:cubicBezTo>
                  <a:pt x="732621" y="267415"/>
                  <a:pt x="1424159" y="0"/>
                  <a:pt x="2178155" y="0"/>
                </a:cubicBezTo>
                <a:close/>
              </a:path>
            </a:pathLst>
          </a:cu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12840303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A9F499-7F30-43C4-A037-AF60EA8F9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019FC4D9-5AFA-4423-A438-0A70942E0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2496" y="1825625"/>
            <a:ext cx="652700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117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E78BAC7-8E9D-41BA-8756-15A3A2074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34495" y="3050526"/>
            <a:ext cx="5715000" cy="36195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A36FB474-8D16-455B-8F88-5808BB747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978" y="287952"/>
            <a:ext cx="6260796" cy="4165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55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E2D787-BAB9-4C41-99B7-3CA73DB3D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337CFC4-44C5-4AFB-AABF-753F398178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91571" y="2527949"/>
            <a:ext cx="5543550" cy="3667125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0B4BEC5-C2A2-455F-906C-FCC5599BA9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65125"/>
            <a:ext cx="493395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31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5494E4F-306D-4E15-980D-986C4314A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WHITE SPOT LÉZE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0046A2-6289-4C98-AFFF-53AC01515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cs-CZ" sz="1900">
                <a:solidFill>
                  <a:srgbClr val="000000"/>
                </a:solidFill>
              </a:rPr>
              <a:t>Sklovinné </a:t>
            </a:r>
            <a:r>
              <a:rPr lang="cs-CZ" sz="1900" u="sng">
                <a:solidFill>
                  <a:srgbClr val="000000"/>
                </a:solidFill>
              </a:rPr>
              <a:t>demineralizace </a:t>
            </a:r>
            <a:r>
              <a:rPr lang="cs-CZ" sz="1900">
                <a:solidFill>
                  <a:srgbClr val="000000"/>
                </a:solidFill>
              </a:rPr>
              <a:t>jsou způsobeny nerovnováhou mezi procesem demineralizace a remineralizace při dlouhodobém nedodržování adekvátní ústní hygieny a hromadění zubního mikrobiálního povlaku plaku na povrchu zubů – vznik tzv. </a:t>
            </a:r>
            <a:r>
              <a:rPr lang="cs-CZ" sz="1900" i="1" u="sng">
                <a:solidFill>
                  <a:srgbClr val="000000"/>
                </a:solidFill>
              </a:rPr>
              <a:t>white spot</a:t>
            </a:r>
            <a:r>
              <a:rPr lang="cs-CZ" sz="1900">
                <a:solidFill>
                  <a:srgbClr val="000000"/>
                </a:solidFill>
              </a:rPr>
              <a:t>  léze, neboli </a:t>
            </a:r>
            <a:r>
              <a:rPr lang="cs-CZ" sz="1900" u="sng">
                <a:solidFill>
                  <a:srgbClr val="000000"/>
                </a:solidFill>
              </a:rPr>
              <a:t>křídové skvrny</a:t>
            </a:r>
            <a:r>
              <a:rPr lang="cs-CZ" sz="1900">
                <a:solidFill>
                  <a:srgbClr val="000000"/>
                </a:solidFill>
              </a:rPr>
              <a:t>, které jsou pokládány za předstupeň sklovinných kazů</a:t>
            </a:r>
          </a:p>
          <a:p>
            <a:r>
              <a:rPr lang="cs-CZ" sz="1900">
                <a:solidFill>
                  <a:srgbClr val="000000"/>
                </a:solidFill>
              </a:rPr>
              <a:t>Největší výskyt demineralizací byl nalezen v horním frontálním a dolním distálním úseku </a:t>
            </a:r>
          </a:p>
          <a:p>
            <a:r>
              <a:rPr lang="cs-CZ" sz="1900">
                <a:solidFill>
                  <a:srgbClr val="000000"/>
                </a:solidFill>
              </a:rPr>
              <a:t>Nejčastěji postiženými zuby bývají horní řezáky, první moláry a dolní a premoláry </a:t>
            </a:r>
          </a:p>
          <a:p>
            <a:r>
              <a:rPr lang="cs-CZ" sz="1900">
                <a:solidFill>
                  <a:srgbClr val="000000"/>
                </a:solidFill>
              </a:rPr>
              <a:t>Nejcitlivější ke vzniku demineralizací jsou horní postranní řezáky</a:t>
            </a:r>
          </a:p>
          <a:p>
            <a:r>
              <a:rPr lang="cs-CZ" sz="1900">
                <a:solidFill>
                  <a:srgbClr val="000000"/>
                </a:solidFill>
              </a:rPr>
              <a:t>Pohlaví nemá žádný signifikantní vliv na vývoj těchto lézí</a:t>
            </a:r>
          </a:p>
        </p:txBody>
      </p:sp>
    </p:spTree>
    <p:extLst>
      <p:ext uri="{BB962C8B-B14F-4D97-AF65-F5344CB8AC3E}">
        <p14:creationId xmlns:p14="http://schemas.microsoft.com/office/powerpoint/2010/main" val="3254622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5601" y="0"/>
            <a:ext cx="11480494" cy="2753936"/>
          </a:xfrm>
          <a:prstGeom prst="rect">
            <a:avLst/>
          </a:prstGeom>
          <a:gradFill>
            <a:gsLst>
              <a:gs pos="0">
                <a:schemeClr val="accent1"/>
              </a:gs>
              <a:gs pos="25000">
                <a:schemeClr val="accent1"/>
              </a:gs>
              <a:gs pos="94000">
                <a:schemeClr val="accent5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79226" y="826680"/>
            <a:ext cx="9833548" cy="1325563"/>
          </a:xfrm>
        </p:spPr>
        <p:txBody>
          <a:bodyPr>
            <a:normAutofit/>
          </a:bodyPr>
          <a:lstStyle/>
          <a:p>
            <a:pPr algn="ctr"/>
            <a:r>
              <a:rPr lang="cs-CZ" sz="4000">
                <a:solidFill>
                  <a:srgbClr val="FFFFFF"/>
                </a:solidFill>
              </a:rPr>
              <a:t>WHITE SPOT LÉZE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79226" y="3092970"/>
            <a:ext cx="9833548" cy="2693976"/>
          </a:xfrm>
        </p:spPr>
        <p:txBody>
          <a:bodyPr>
            <a:normAutofit/>
          </a:bodyPr>
          <a:lstStyle/>
          <a:p>
            <a:r>
              <a:rPr lang="cs-CZ" sz="2000">
                <a:solidFill>
                  <a:srgbClr val="000000"/>
                </a:solidFill>
              </a:rPr>
              <a:t>Vznikají v důsledku akumulace bakterií v zubním plaku a následné produkce kyselin bakteriemi</a:t>
            </a:r>
          </a:p>
          <a:p>
            <a:r>
              <a:rPr lang="cs-CZ" sz="2000">
                <a:solidFill>
                  <a:srgbClr val="000000"/>
                </a:solidFill>
              </a:rPr>
              <a:t>Kyselé produkty bakterií narušují sklovinu a skrze difúzi iontů sklovina přichází o její stavební prvky- ionty</a:t>
            </a:r>
          </a:p>
          <a:p>
            <a:r>
              <a:rPr lang="cs-CZ" sz="2000">
                <a:solidFill>
                  <a:srgbClr val="000000"/>
                </a:solidFill>
              </a:rPr>
              <a:t>Projeví se na zubech již za 4 týdny</a:t>
            </a:r>
          </a:p>
          <a:p>
            <a:r>
              <a:rPr lang="cs-CZ" sz="2000">
                <a:solidFill>
                  <a:srgbClr val="000000"/>
                </a:solidFill>
              </a:rPr>
              <a:t>Vyskytují se až u 50% pacientů</a:t>
            </a:r>
          </a:p>
        </p:txBody>
      </p:sp>
    </p:spTree>
    <p:extLst>
      <p:ext uri="{BB962C8B-B14F-4D97-AF65-F5344CB8AC3E}">
        <p14:creationId xmlns:p14="http://schemas.microsoft.com/office/powerpoint/2010/main" val="11148201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PREDILEKČNÍ FAKTORY BÍLÝCH LÉZÍ: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0574" y="801866"/>
            <a:ext cx="5306084" cy="5230634"/>
          </a:xfrm>
        </p:spPr>
        <p:txBody>
          <a:bodyPr anchor="ctr">
            <a:normAutofit/>
          </a:bodyPr>
          <a:lstStyle/>
          <a:p>
            <a:r>
              <a:rPr lang="cs-CZ" sz="2400">
                <a:solidFill>
                  <a:srgbClr val="000000"/>
                </a:solidFill>
              </a:rPr>
              <a:t>FLUORÓZA</a:t>
            </a:r>
          </a:p>
          <a:p>
            <a:r>
              <a:rPr lang="cs-CZ" sz="2400">
                <a:solidFill>
                  <a:srgbClr val="000000"/>
                </a:solidFill>
              </a:rPr>
              <a:t>LÉČBA DELŠÍ NEŽ 36 MĚSÍCŮ</a:t>
            </a:r>
          </a:p>
          <a:p>
            <a:r>
              <a:rPr lang="cs-CZ" sz="2400">
                <a:solidFill>
                  <a:srgbClr val="000000"/>
                </a:solidFill>
              </a:rPr>
              <a:t>ŠPATNÁ ÚROVEŇ HYGIENY PŘED LÉČBOU</a:t>
            </a:r>
          </a:p>
          <a:p>
            <a:r>
              <a:rPr lang="cs-CZ" sz="2400">
                <a:solidFill>
                  <a:srgbClr val="000000"/>
                </a:solidFill>
              </a:rPr>
              <a:t>ZMĚNA ÚROVNĚ HYGIENY BĚHEM LÉČBY</a:t>
            </a:r>
          </a:p>
          <a:p>
            <a:r>
              <a:rPr lang="cs-CZ" sz="2400">
                <a:solidFill>
                  <a:srgbClr val="000000"/>
                </a:solidFill>
              </a:rPr>
              <a:t>JIŽ EXISTUJÍCÍ BÍLÉ LÉZE</a:t>
            </a:r>
          </a:p>
        </p:txBody>
      </p:sp>
    </p:spTree>
    <p:extLst>
      <p:ext uri="{BB962C8B-B14F-4D97-AF65-F5344CB8AC3E}">
        <p14:creationId xmlns:p14="http://schemas.microsoft.com/office/powerpoint/2010/main" val="194946114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1590</Words>
  <Application>Microsoft Macintosh PowerPoint</Application>
  <PresentationFormat>Širokouhlá</PresentationFormat>
  <Paragraphs>166</Paragraphs>
  <Slides>42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42</vt:i4>
      </vt:variant>
    </vt:vector>
  </HeadingPairs>
  <TitlesOfParts>
    <vt:vector size="46" baseType="lpstr">
      <vt:lpstr>Arial</vt:lpstr>
      <vt:lpstr>Calibri</vt:lpstr>
      <vt:lpstr>Calibri Light</vt:lpstr>
      <vt:lpstr>Motiv Office</vt:lpstr>
      <vt:lpstr>DENTÁLNÍ HYGIENA U ORTODONTICKÉHO PACIENTA</vt:lpstr>
      <vt:lpstr>ZÁKLADNÍ PRAVIDLA:</vt:lpstr>
      <vt:lpstr>ZUBNÍ PLAK</vt:lpstr>
      <vt:lpstr>ČIŠTĚNÍ ZUBŮ:</vt:lpstr>
      <vt:lpstr>Prezentácia programu PowerPoint</vt:lpstr>
      <vt:lpstr>Prezentácia programu PowerPoint</vt:lpstr>
      <vt:lpstr>WHITE SPOT LÉZE</vt:lpstr>
      <vt:lpstr>WHITE SPOT LÉZE</vt:lpstr>
      <vt:lpstr>PREDILEKČNÍ FAKTORY BÍLÝCH LÉZÍ:</vt:lpstr>
      <vt:lpstr>Prezentácia programu PowerPoint</vt:lpstr>
      <vt:lpstr>Prezentácia programu PowerPoint</vt:lpstr>
      <vt:lpstr>POMŮCKY PRO ČIŠTĚNÍ ZUBŮ ORTODONTICKÉHO PACIENTA:</vt:lpstr>
      <vt:lpstr>Ruční zubní kartáček</vt:lpstr>
      <vt:lpstr>Ortodontický kartáček</vt:lpstr>
      <vt:lpstr>Jednosvazkový kartáček</vt:lpstr>
      <vt:lpstr>1006 vs. 1009</vt:lpstr>
      <vt:lpstr>Long stem kartáček</vt:lpstr>
      <vt:lpstr>Alternativa long stem kartáčku</vt:lpstr>
      <vt:lpstr>Mezizubní kartáčky</vt:lpstr>
      <vt:lpstr>Mezizubní kartáčky</vt:lpstr>
      <vt:lpstr>TePe</vt:lpstr>
      <vt:lpstr>Curaprox</vt:lpstr>
      <vt:lpstr>Další pomůcky dentální hygieny:</vt:lpstr>
      <vt:lpstr>Druhy dentálních nití:</vt:lpstr>
      <vt:lpstr>Superfloss</vt:lpstr>
      <vt:lpstr>Flosspiky</vt:lpstr>
      <vt:lpstr>Soft-Picks masážní mezizubní kartáčky s fluoridy</vt:lpstr>
      <vt:lpstr>Škrabka na jazyk</vt:lpstr>
      <vt:lpstr>Prevence vzniku bílých lézí</vt:lpstr>
      <vt:lpstr>Prevence vzniku bílých lézí</vt:lpstr>
      <vt:lpstr>Terapie bílých lézí</vt:lpstr>
      <vt:lpstr>ICON</vt:lpstr>
      <vt:lpstr>Bělení zubů</vt:lpstr>
      <vt:lpstr>DENTÁLNÍ HYGIENA NA PRAKTICKÝCH CVIČENÍCH</vt:lpstr>
      <vt:lpstr>INSTRUKTÁŽ</vt:lpstr>
      <vt:lpstr>Prezentácia programu PowerPoint</vt:lpstr>
      <vt:lpstr>Prezentácia programu PowerPoint</vt:lpstr>
      <vt:lpstr>Prezentácia programu PowerPoint</vt:lpstr>
      <vt:lpstr>BARVÍCÍ TABLETY</vt:lpstr>
      <vt:lpstr>DEPURACE</vt:lpstr>
      <vt:lpstr>ULTRAZVUK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DENTÁLNÍ HYGIENA U ORTODONTICKÉHO PACIENTA</dc:title>
  <dc:creator>Zuzana Vranková</dc:creator>
  <cp:lastModifiedBy>Zuzana Vranková</cp:lastModifiedBy>
  <cp:revision>1</cp:revision>
  <dcterms:created xsi:type="dcterms:W3CDTF">2020-04-16T14:26:31Z</dcterms:created>
  <dcterms:modified xsi:type="dcterms:W3CDTF">2020-04-16T14:26:51Z</dcterms:modified>
</cp:coreProperties>
</file>