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</p:sldMasterIdLst>
  <p:handoutMasterIdLst>
    <p:handoutMasterId r:id="rId19"/>
  </p:handoutMasterIdLst>
  <p:sldIdLst>
    <p:sldId id="256" r:id="rId2"/>
    <p:sldId id="257" r:id="rId3"/>
    <p:sldId id="258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59" r:id="rId12"/>
    <p:sldId id="262" r:id="rId13"/>
    <p:sldId id="260" r:id="rId14"/>
    <p:sldId id="261" r:id="rId15"/>
    <p:sldId id="263" r:id="rId16"/>
    <p:sldId id="264" r:id="rId17"/>
    <p:sldId id="265" r:id="rId1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07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8" d="100"/>
          <a:sy n="158" d="100"/>
        </p:scale>
        <p:origin x="-218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E140DB5-593D-48FF-A3D6-BA1C56B78F1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92201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</p:grpSp>
      <p:sp>
        <p:nvSpPr>
          <p:cNvPr id="3892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altLang="cs-CZ" noProof="0" smtClean="0"/>
              <a:t>Klepnutím lze upravit styl předlohy nadpisů.</a:t>
            </a:r>
          </a:p>
        </p:txBody>
      </p:sp>
      <p:sp>
        <p:nvSpPr>
          <p:cNvPr id="3892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cs-CZ" altLang="cs-CZ" noProof="0" smtClean="0"/>
              <a:t>Klepnutím lze upravit styl předlohy podnadpisů.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97013DD8-49D5-45F6-807C-59FC2795FDF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95070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C4788F-A6B4-4C6C-849F-F6F6E5A87C2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80288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7A5090-68BF-4A42-B8E3-311CB01A19F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59174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174785-B3F6-4A42-BD76-80466F91F2A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40562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EF4322-2332-421E-9DFC-C331A5BC512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14717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13DF8C-7259-4EDD-8B96-A0A734480C7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89063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18F189-391B-4F35-A19D-84F6ED4E3AF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66608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6BBC52-966E-4B40-87B4-206E062226E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96638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4C5930-0615-457C-8E06-4CD540C2146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54420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B00E8F-1DFC-4BAD-8BE9-3EEE5304152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28838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EDEA73-518B-45FF-92E6-86F7D203496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73880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3789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790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790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D3A813F6-DA29-40CD-BFFE-660D3B5CB97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 dirty="0" smtClean="0"/>
              <a:t>Alimentární </a:t>
            </a:r>
            <a:r>
              <a:rPr lang="cs-CZ" altLang="cs-CZ" b="1" dirty="0" err="1" smtClean="0"/>
              <a:t>enterotoxikózy</a:t>
            </a:r>
            <a:endParaRPr lang="cs-CZ" altLang="cs-CZ" b="1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  <a:p>
            <a:pPr eaLnBrk="1" hangingPunct="1"/>
            <a:r>
              <a:rPr lang="cs-CZ" altLang="cs-CZ" smtClean="0"/>
              <a:t>       MUDr. Miroslava Zavřelová</a:t>
            </a:r>
          </a:p>
          <a:p>
            <a:pPr eaLnBrk="1" hangingPunct="1"/>
            <a:r>
              <a:rPr lang="cs-CZ" altLang="cs-CZ" smtClean="0"/>
              <a:t>      ÚOPZ LF MU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600" b="1" smtClean="0"/>
              <a:t>Stafylokoková enterotoxikóza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772400" cy="4364037"/>
          </a:xfrm>
        </p:spPr>
        <p:txBody>
          <a:bodyPr/>
          <a:lstStyle/>
          <a:p>
            <a:pPr eaLnBrk="1" hangingPunct="1"/>
            <a:r>
              <a:rPr lang="cs-CZ" altLang="cs-CZ" b="1" smtClean="0">
                <a:solidFill>
                  <a:schemeClr val="folHlink"/>
                </a:solidFill>
              </a:rPr>
              <a:t>Represivní opatření:</a:t>
            </a:r>
          </a:p>
          <a:p>
            <a:pPr lvl="1" eaLnBrk="1" hangingPunct="1"/>
            <a:r>
              <a:rPr lang="cs-CZ" altLang="cs-CZ" b="1" smtClean="0"/>
              <a:t>hlášení </a:t>
            </a:r>
          </a:p>
          <a:p>
            <a:pPr lvl="1" eaLnBrk="1" hangingPunct="1"/>
            <a:r>
              <a:rPr lang="cs-CZ" altLang="cs-CZ" b="1" smtClean="0"/>
              <a:t>domácí izolace </a:t>
            </a:r>
          </a:p>
          <a:p>
            <a:pPr lvl="1" eaLnBrk="1" hangingPunct="1"/>
            <a:r>
              <a:rPr lang="cs-CZ" altLang="cs-CZ" b="1" smtClean="0"/>
              <a:t>výjimečně toxikologické vyšetření zvratků a vzorků stravy</a:t>
            </a:r>
          </a:p>
          <a:p>
            <a:pPr lvl="1" eaLnBrk="1" hangingPunct="1"/>
            <a:r>
              <a:rPr lang="cs-CZ" altLang="cs-CZ" b="1" smtClean="0"/>
              <a:t>sanitární den ve strav. provozu, bakteriol. vyšetření personálu</a:t>
            </a:r>
          </a:p>
          <a:p>
            <a:pPr lvl="1" eaLnBrk="1" hangingPunct="1"/>
            <a:r>
              <a:rPr lang="cs-CZ" altLang="cs-CZ" b="1" smtClean="0">
                <a:cs typeface="Tahoma" pitchFamily="34" charset="0"/>
              </a:rPr>
              <a:t>dočasné vyloučení nosičů</a:t>
            </a:r>
            <a:endParaRPr lang="en-US" altLang="cs-CZ" b="1" smtClean="0">
              <a:cs typeface="Tahoma" pitchFamily="34" charset="0"/>
            </a:endParaRPr>
          </a:p>
          <a:p>
            <a:pPr lvl="1" eaLnBrk="1" hangingPunct="1"/>
            <a:endParaRPr lang="cs-CZ" altLang="cs-CZ" sz="3200" b="1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 eaLnBrk="1" hangingPunct="1"/>
            <a:r>
              <a:rPr lang="cs-CZ" altLang="cs-CZ" b="1" smtClean="0"/>
              <a:t>Botulismus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450" y="1989138"/>
            <a:ext cx="7772400" cy="4114800"/>
          </a:xfrm>
        </p:spPr>
        <p:txBody>
          <a:bodyPr/>
          <a:lstStyle/>
          <a:p>
            <a:pPr eaLnBrk="1" hangingPunct="1"/>
            <a:r>
              <a:rPr lang="cs-CZ" altLang="cs-CZ" b="1" smtClean="0">
                <a:solidFill>
                  <a:schemeClr val="folHlink"/>
                </a:solidFill>
              </a:rPr>
              <a:t>Původce: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b="1" i="1" smtClean="0"/>
              <a:t>  Clostridium botulinum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b="1" i="1" smtClean="0"/>
              <a:t>   </a:t>
            </a:r>
            <a:r>
              <a:rPr lang="cs-CZ" altLang="cs-CZ" b="1" smtClean="0"/>
              <a:t>typ A – G (v Evropě typ B)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b="1" smtClean="0"/>
              <a:t>   G+ tyčka, anaerobní, sporulující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b="1" smtClean="0"/>
              <a:t>   spóry odolné (120</a:t>
            </a:r>
            <a:r>
              <a:rPr lang="en-US" altLang="cs-CZ" b="1" smtClean="0">
                <a:cs typeface="Tahoma" pitchFamily="34" charset="0"/>
              </a:rPr>
              <a:t>°</a:t>
            </a:r>
            <a:r>
              <a:rPr lang="cs-CZ" altLang="cs-CZ" b="1" smtClean="0">
                <a:cs typeface="Tahoma" pitchFamily="34" charset="0"/>
              </a:rPr>
              <a:t> exp. 30 min.)</a:t>
            </a:r>
          </a:p>
          <a:p>
            <a:pPr eaLnBrk="1" hangingPunct="1"/>
            <a:r>
              <a:rPr lang="cs-CZ" altLang="cs-CZ" b="1" smtClean="0"/>
              <a:t>vegetativní forma produkuje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b="1" smtClean="0"/>
              <a:t>   </a:t>
            </a:r>
            <a:r>
              <a:rPr lang="cs-CZ" altLang="cs-CZ" b="1" smtClean="0">
                <a:solidFill>
                  <a:schemeClr val="hlink"/>
                </a:solidFill>
              </a:rPr>
              <a:t>termolabilní neurotoxin</a:t>
            </a:r>
            <a:r>
              <a:rPr lang="cs-CZ" altLang="cs-CZ" b="1" smtClean="0"/>
              <a:t>  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b="1" i="1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 eaLnBrk="1" hangingPunct="1"/>
            <a:r>
              <a:rPr lang="cs-CZ" altLang="cs-CZ" b="1" smtClean="0"/>
              <a:t>Botulismus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cs-CZ" altLang="cs-CZ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altLang="cs-CZ" b="1" smtClean="0">
                <a:solidFill>
                  <a:schemeClr val="folHlink"/>
                </a:solidFill>
              </a:rPr>
              <a:t>Výskyt </a:t>
            </a:r>
            <a:r>
              <a:rPr lang="cs-CZ" altLang="cs-CZ" b="1" i="1" smtClean="0">
                <a:solidFill>
                  <a:schemeClr val="folHlink"/>
                </a:solidFill>
              </a:rPr>
              <a:t>Cl. botulinum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b="1" i="1" smtClean="0">
              <a:solidFill>
                <a:schemeClr val="folHlink"/>
              </a:solidFill>
            </a:endParaRPr>
          </a:p>
          <a:p>
            <a:pPr eaLnBrk="1" hangingPunct="1"/>
            <a:r>
              <a:rPr lang="cs-CZ" altLang="cs-CZ" b="1" smtClean="0"/>
              <a:t>ve střevě lidí a zvířat (prase, ryby)</a:t>
            </a:r>
          </a:p>
          <a:p>
            <a:pPr eaLnBrk="1" hangingPunct="1"/>
            <a:r>
              <a:rPr lang="cs-CZ" altLang="cs-CZ" b="1" smtClean="0"/>
              <a:t>v půdě</a:t>
            </a:r>
          </a:p>
          <a:p>
            <a:pPr eaLnBrk="1" hangingPunct="1"/>
            <a:r>
              <a:rPr lang="cs-CZ" altLang="cs-CZ" b="1" smtClean="0"/>
              <a:t>ve vodě</a:t>
            </a:r>
          </a:p>
          <a:p>
            <a:pPr eaLnBrk="1" hangingPunct="1"/>
            <a:endParaRPr lang="cs-CZ" altLang="cs-CZ" b="1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 eaLnBrk="1" hangingPunct="1"/>
            <a:r>
              <a:rPr lang="cs-CZ" altLang="cs-CZ" b="1" smtClean="0"/>
              <a:t>Botulismus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6013" y="1700213"/>
            <a:ext cx="7772400" cy="4114800"/>
          </a:xfrm>
        </p:spPr>
        <p:txBody>
          <a:bodyPr/>
          <a:lstStyle/>
          <a:p>
            <a:pPr eaLnBrk="1" hangingPunct="1"/>
            <a:r>
              <a:rPr lang="cs-CZ" altLang="cs-CZ" b="1" smtClean="0">
                <a:solidFill>
                  <a:schemeClr val="folHlink"/>
                </a:solidFill>
              </a:rPr>
              <a:t>klinický obraz: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b="1" smtClean="0"/>
              <a:t>   obrny periferních nervů, dvojité vidění, polykací obtíže, zástava peristaltiky a močení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b="1" smtClean="0"/>
              <a:t>   hrozí obrna dýchacích svalů</a:t>
            </a:r>
          </a:p>
          <a:p>
            <a:pPr eaLnBrk="1" hangingPunct="1"/>
            <a:r>
              <a:rPr lang="cs-CZ" altLang="cs-CZ" b="1" smtClean="0">
                <a:solidFill>
                  <a:schemeClr val="folHlink"/>
                </a:solidFill>
              </a:rPr>
              <a:t>diagnostika: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b="1" smtClean="0"/>
              <a:t>   průkaz botulotoxinu ve vzorcích stravy, ve zvratcích, v krvi, ve stolici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 eaLnBrk="1" hangingPunct="1"/>
            <a:r>
              <a:rPr lang="cs-CZ" altLang="cs-CZ" b="1" smtClean="0"/>
              <a:t>Botulismus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b="1" smtClean="0">
                <a:solidFill>
                  <a:schemeClr val="folHlink"/>
                </a:solidFill>
              </a:rPr>
              <a:t>Přenos:</a:t>
            </a:r>
            <a:r>
              <a:rPr lang="cs-CZ" altLang="cs-CZ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mtClean="0"/>
              <a:t>         </a:t>
            </a:r>
            <a:r>
              <a:rPr lang="cs-CZ" altLang="cs-CZ" b="1" smtClean="0"/>
              <a:t>alimentární</a:t>
            </a:r>
          </a:p>
          <a:p>
            <a:pPr eaLnBrk="1" hangingPunct="1"/>
            <a:r>
              <a:rPr lang="cs-CZ" altLang="cs-CZ" b="1" smtClean="0">
                <a:solidFill>
                  <a:schemeClr val="folHlink"/>
                </a:solidFill>
              </a:rPr>
              <a:t>Rizikové potraviny: </a:t>
            </a:r>
          </a:p>
          <a:p>
            <a:pPr lvl="1" eaLnBrk="1" hangingPunct="1"/>
            <a:r>
              <a:rPr lang="cs-CZ" altLang="cs-CZ" smtClean="0"/>
              <a:t>   </a:t>
            </a:r>
            <a:r>
              <a:rPr lang="cs-CZ" altLang="cs-CZ" sz="3200" b="1" smtClean="0"/>
              <a:t>produkty domácích zabijaček</a:t>
            </a:r>
          </a:p>
          <a:p>
            <a:pPr lvl="1" eaLnBrk="1" hangingPunct="1"/>
            <a:r>
              <a:rPr lang="cs-CZ" altLang="cs-CZ" sz="3200" b="1" smtClean="0"/>
              <a:t>   doma nakládaná zelenina</a:t>
            </a:r>
          </a:p>
          <a:p>
            <a:pPr lvl="1" eaLnBrk="1" hangingPunct="1"/>
            <a:r>
              <a:rPr lang="cs-CZ" altLang="cs-CZ" sz="3200" b="1" smtClean="0"/>
              <a:t>   doma zavařované kompoty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 eaLnBrk="1" hangingPunct="1"/>
            <a:r>
              <a:rPr lang="cs-CZ" altLang="cs-CZ" b="1" smtClean="0"/>
              <a:t>Botulismus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b="1" smtClean="0">
                <a:solidFill>
                  <a:schemeClr val="folHlink"/>
                </a:solidFill>
              </a:rPr>
              <a:t>Inkubační doba: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b="1" smtClean="0">
                <a:solidFill>
                  <a:schemeClr val="folHlink"/>
                </a:solidFill>
              </a:rPr>
              <a:t>            </a:t>
            </a:r>
            <a:r>
              <a:rPr lang="cs-CZ" altLang="cs-CZ" b="1" smtClean="0"/>
              <a:t>12 – 36 hodin (vzácně delší)</a:t>
            </a:r>
          </a:p>
          <a:p>
            <a:pPr eaLnBrk="1" hangingPunct="1"/>
            <a:r>
              <a:rPr lang="cs-CZ" altLang="cs-CZ" b="1" smtClean="0">
                <a:solidFill>
                  <a:schemeClr val="folHlink"/>
                </a:solidFill>
              </a:rPr>
              <a:t>Terapie: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b="1" smtClean="0">
                <a:solidFill>
                  <a:schemeClr val="folHlink"/>
                </a:solidFill>
              </a:rPr>
              <a:t>  </a:t>
            </a:r>
            <a:r>
              <a:rPr lang="cs-CZ" altLang="cs-CZ" b="1" smtClean="0"/>
              <a:t>     hospitalizace na ARO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b="1" smtClean="0"/>
              <a:t>       polyvalentní antitoxické sérum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b="1" smtClean="0"/>
              <a:t>       (antitoxiny A, B, E)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 eaLnBrk="1" hangingPunct="1"/>
            <a:r>
              <a:rPr lang="cs-CZ" altLang="cs-CZ" b="1" smtClean="0"/>
              <a:t>Botulismus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2997200"/>
            <a:ext cx="7772400" cy="4114800"/>
          </a:xfrm>
        </p:spPr>
        <p:txBody>
          <a:bodyPr/>
          <a:lstStyle/>
          <a:p>
            <a:pPr eaLnBrk="1" hangingPunct="1"/>
            <a:r>
              <a:rPr lang="cs-CZ" altLang="cs-CZ" b="1" smtClean="0">
                <a:solidFill>
                  <a:schemeClr val="folHlink"/>
                </a:solidFill>
              </a:rPr>
              <a:t>Preventivní opatření:</a:t>
            </a:r>
          </a:p>
          <a:p>
            <a:pPr lvl="1" eaLnBrk="1" hangingPunct="1"/>
            <a:r>
              <a:rPr lang="cs-CZ" altLang="cs-CZ" sz="3200" b="1" smtClean="0"/>
              <a:t>technologické postupy v komerční výrobě potravin</a:t>
            </a:r>
          </a:p>
          <a:p>
            <a:pPr lvl="1" eaLnBrk="1" hangingPunct="1"/>
            <a:r>
              <a:rPr lang="cs-CZ" altLang="cs-CZ" sz="3200" b="1" smtClean="0"/>
              <a:t>zdravotní výchova</a:t>
            </a:r>
            <a:r>
              <a:rPr lang="cs-CZ" altLang="cs-CZ" sz="3200" b="1" smtClean="0">
                <a:solidFill>
                  <a:schemeClr val="folHlink"/>
                </a:solidFill>
              </a:rPr>
              <a:t> </a:t>
            </a:r>
            <a:r>
              <a:rPr lang="cs-CZ" altLang="cs-CZ" sz="3200" b="1" smtClean="0"/>
              <a:t>veřejnosti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 eaLnBrk="1" hangingPunct="1"/>
            <a:r>
              <a:rPr lang="cs-CZ" altLang="cs-CZ" b="1" smtClean="0"/>
              <a:t>Botulismus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1844824"/>
            <a:ext cx="7772400" cy="4287689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3600" b="1" dirty="0" smtClean="0">
                <a:solidFill>
                  <a:schemeClr val="folHlink"/>
                </a:solidFill>
              </a:rPr>
              <a:t>Opatření v ohnisku nákazy:</a:t>
            </a:r>
          </a:p>
          <a:p>
            <a:pPr lvl="1" eaLnBrk="1" hangingPunct="1">
              <a:lnSpc>
                <a:spcPct val="70000"/>
              </a:lnSpc>
            </a:pPr>
            <a:r>
              <a:rPr lang="cs-CZ" altLang="cs-CZ" b="1" dirty="0" smtClean="0"/>
              <a:t>hlášení onemocnění</a:t>
            </a:r>
          </a:p>
          <a:p>
            <a:pPr lvl="1" eaLnBrk="1" hangingPunct="1">
              <a:lnSpc>
                <a:spcPct val="70000"/>
              </a:lnSpc>
            </a:pPr>
            <a:endParaRPr lang="cs-CZ" altLang="cs-CZ" b="1" dirty="0" smtClean="0"/>
          </a:p>
          <a:p>
            <a:pPr lvl="1" eaLnBrk="1" hangingPunct="1">
              <a:lnSpc>
                <a:spcPct val="70000"/>
              </a:lnSpc>
            </a:pPr>
            <a:r>
              <a:rPr lang="cs-CZ" altLang="cs-CZ" b="1" dirty="0" smtClean="0"/>
              <a:t>povinná hospitalizace</a:t>
            </a:r>
          </a:p>
          <a:p>
            <a:pPr lvl="1" eaLnBrk="1" hangingPunct="1">
              <a:lnSpc>
                <a:spcPct val="70000"/>
              </a:lnSpc>
            </a:pPr>
            <a:endParaRPr lang="cs-CZ" altLang="cs-CZ" b="1" dirty="0" smtClean="0"/>
          </a:p>
          <a:p>
            <a:pPr lvl="1" eaLnBrk="1" hangingPunct="1">
              <a:lnSpc>
                <a:spcPct val="70000"/>
              </a:lnSpc>
            </a:pPr>
            <a:r>
              <a:rPr lang="cs-CZ" altLang="cs-CZ" b="1" dirty="0" smtClean="0"/>
              <a:t>laboratorní vyšetření </a:t>
            </a:r>
            <a:r>
              <a:rPr lang="cs-CZ" altLang="cs-CZ" b="1" dirty="0" err="1" smtClean="0"/>
              <a:t>biol</a:t>
            </a:r>
            <a:r>
              <a:rPr lang="cs-CZ" altLang="cs-CZ" b="1" dirty="0" smtClean="0"/>
              <a:t>. materiálu pacienta a vzorků stravy</a:t>
            </a:r>
          </a:p>
          <a:p>
            <a:pPr lvl="1" eaLnBrk="1" hangingPunct="1">
              <a:lnSpc>
                <a:spcPct val="70000"/>
              </a:lnSpc>
            </a:pPr>
            <a:endParaRPr lang="cs-CZ" altLang="cs-CZ" b="1" dirty="0" smtClean="0"/>
          </a:p>
          <a:p>
            <a:pPr lvl="1" eaLnBrk="1" hangingPunct="1">
              <a:lnSpc>
                <a:spcPct val="70000"/>
              </a:lnSpc>
            </a:pPr>
            <a:r>
              <a:rPr lang="cs-CZ" altLang="cs-CZ" b="1" dirty="0" smtClean="0"/>
              <a:t>zajištění všech kontaktů</a:t>
            </a:r>
          </a:p>
          <a:p>
            <a:pPr marL="457200" lvl="1" indent="0" eaLnBrk="1" hangingPunct="1">
              <a:lnSpc>
                <a:spcPct val="70000"/>
              </a:lnSpc>
              <a:buNone/>
            </a:pPr>
            <a:r>
              <a:rPr lang="cs-CZ" altLang="cs-CZ" b="1" dirty="0" smtClean="0"/>
              <a:t>   podání polyvalentního antitoxického    </a:t>
            </a:r>
          </a:p>
          <a:p>
            <a:pPr marL="457200" lvl="1" indent="0" eaLnBrk="1" hangingPunct="1">
              <a:lnSpc>
                <a:spcPct val="70000"/>
              </a:lnSpc>
              <a:buNone/>
            </a:pPr>
            <a:r>
              <a:rPr lang="cs-CZ" altLang="cs-CZ" b="1" dirty="0"/>
              <a:t> </a:t>
            </a:r>
            <a:r>
              <a:rPr lang="cs-CZ" altLang="cs-CZ" b="1" dirty="0" smtClean="0"/>
              <a:t>  séra všem kontaktům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 smtClean="0"/>
              <a:t>Epidemiologická                         charakteristika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b="1" smtClean="0"/>
              <a:t>zásadně odlišná od alimentárních infekcí – otravy z potravin</a:t>
            </a:r>
          </a:p>
          <a:p>
            <a:pPr eaLnBrk="1" hangingPunct="1"/>
            <a:r>
              <a:rPr lang="cs-CZ" altLang="cs-CZ" b="1" smtClean="0"/>
              <a:t>odlišný klinický obraz –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b="1" smtClean="0"/>
              <a:t>                              chybí horečka</a:t>
            </a:r>
          </a:p>
          <a:p>
            <a:pPr eaLnBrk="1" hangingPunct="1"/>
            <a:r>
              <a:rPr lang="cs-CZ" altLang="cs-CZ" b="1" smtClean="0"/>
              <a:t>odlišná etiopatogeneze –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b="1" smtClean="0"/>
              <a:t>                              bakteriální toxiny</a:t>
            </a:r>
          </a:p>
          <a:p>
            <a:pPr eaLnBrk="1" hangingPunct="1"/>
            <a:r>
              <a:rPr lang="cs-CZ" altLang="cs-CZ" b="1" smtClean="0"/>
              <a:t>není interhumánní přenos</a:t>
            </a:r>
          </a:p>
          <a:p>
            <a:pPr eaLnBrk="1" hangingPunct="1"/>
            <a:endParaRPr lang="cs-CZ" altLang="cs-CZ" b="1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 smtClean="0"/>
              <a:t>Etiopatogeneze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cs-CZ" altLang="cs-CZ" b="1" smtClean="0"/>
              <a:t>toxiny, produkované bakteriemi v kontaminované potravině 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b="1" i="1" smtClean="0">
                <a:solidFill>
                  <a:schemeClr val="folHlink"/>
                </a:solidFill>
              </a:rPr>
              <a:t>St. aureus, Vibrio parahaemolyticus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cs-CZ" altLang="cs-CZ" b="1" smtClean="0"/>
              <a:t>toxiny, produkované po požití kontaminované potraviny v GIT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b="1" i="1" smtClean="0"/>
              <a:t>     </a:t>
            </a:r>
            <a:r>
              <a:rPr lang="cs-CZ" altLang="cs-CZ" b="1" i="1" smtClean="0">
                <a:solidFill>
                  <a:schemeClr val="folHlink"/>
                </a:solidFill>
              </a:rPr>
              <a:t>Cl. perfringens typ A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cs-CZ" altLang="cs-CZ" b="1" smtClean="0"/>
              <a:t>obojí mechanismus 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b="1" smtClean="0"/>
              <a:t>     </a:t>
            </a:r>
            <a:r>
              <a:rPr lang="cs-CZ" altLang="cs-CZ" b="1" i="1" smtClean="0">
                <a:solidFill>
                  <a:schemeClr val="folHlink"/>
                </a:solidFill>
              </a:rPr>
              <a:t>Bacillus cereus, Cl. botulinum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b="1" smtClean="0"/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600" b="1" smtClean="0"/>
              <a:t>Stafylokoková enterotoxikóza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276475"/>
            <a:ext cx="7772400" cy="38560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b="1" smtClean="0">
                <a:solidFill>
                  <a:schemeClr val="folHlink"/>
                </a:solidFill>
              </a:rPr>
              <a:t>Původce: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b="1" smtClean="0">
                <a:solidFill>
                  <a:schemeClr val="folHlink"/>
                </a:solidFill>
              </a:rPr>
              <a:t>   </a:t>
            </a:r>
            <a:r>
              <a:rPr lang="cs-CZ" altLang="cs-CZ" b="1" i="1" smtClean="0"/>
              <a:t>Staphylococcus aureus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b="1" i="1" smtClean="0"/>
              <a:t>    </a:t>
            </a:r>
            <a:r>
              <a:rPr lang="cs-CZ" altLang="cs-CZ" b="1" smtClean="0"/>
              <a:t>patří mezi  G+ koky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b="1" smtClean="0"/>
              <a:t>    velmi odolný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altLang="cs-CZ" b="1" i="1" smtClean="0"/>
          </a:p>
          <a:p>
            <a:pPr eaLnBrk="1" hangingPunct="1">
              <a:lnSpc>
                <a:spcPct val="90000"/>
              </a:lnSpc>
            </a:pPr>
            <a:r>
              <a:rPr lang="cs-CZ" altLang="cs-CZ" b="1" smtClean="0">
                <a:solidFill>
                  <a:schemeClr val="hlink"/>
                </a:solidFill>
              </a:rPr>
              <a:t>termostabilní enterotoxin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b="1" smtClean="0">
                <a:solidFill>
                  <a:schemeClr val="hlink"/>
                </a:solidFill>
              </a:rPr>
              <a:t>    </a:t>
            </a:r>
            <a:endParaRPr lang="cs-CZ" altLang="cs-CZ" b="1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600" b="1" smtClean="0"/>
              <a:t>Stafylokoková enterotoxikóza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b="1" smtClean="0">
                <a:solidFill>
                  <a:schemeClr val="folHlink"/>
                </a:solidFill>
              </a:rPr>
              <a:t>Zdroj nákazy: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b="1" smtClean="0">
              <a:solidFill>
                <a:schemeClr val="folHlink"/>
              </a:solidFill>
            </a:endParaRPr>
          </a:p>
          <a:p>
            <a:pPr eaLnBrk="1" hangingPunct="1"/>
            <a:r>
              <a:rPr lang="cs-CZ" altLang="cs-CZ" b="1" smtClean="0"/>
              <a:t>asymptomatický nosič</a:t>
            </a:r>
          </a:p>
          <a:p>
            <a:pPr lvl="1" eaLnBrk="1" hangingPunct="1"/>
            <a:r>
              <a:rPr lang="cs-CZ" altLang="cs-CZ" sz="3200" b="1" smtClean="0"/>
              <a:t>v nosohltanu</a:t>
            </a:r>
          </a:p>
          <a:p>
            <a:pPr lvl="1" eaLnBrk="1" hangingPunct="1"/>
            <a:r>
              <a:rPr lang="cs-CZ" altLang="cs-CZ" sz="3200" b="1" smtClean="0"/>
              <a:t>na kůži</a:t>
            </a:r>
          </a:p>
          <a:p>
            <a:pPr eaLnBrk="1" hangingPunct="1"/>
            <a:r>
              <a:rPr lang="cs-CZ" altLang="cs-CZ" b="1" smtClean="0"/>
              <a:t>člověk s hnisavým ložiskem na rukou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600" b="1" smtClean="0"/>
              <a:t>Stafylokoková enterotoxikóza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b="1" smtClean="0">
                <a:solidFill>
                  <a:schemeClr val="folHlink"/>
                </a:solidFill>
              </a:rPr>
              <a:t>Klinický obraz: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mtClean="0"/>
              <a:t>   </a:t>
            </a:r>
            <a:r>
              <a:rPr lang="cs-CZ" altLang="cs-CZ" b="1" smtClean="0"/>
              <a:t>náhlý začátek, nausea, křeče v břiše, zvracení, průjmy</a:t>
            </a:r>
          </a:p>
          <a:p>
            <a:pPr eaLnBrk="1" hangingPunct="1"/>
            <a:r>
              <a:rPr lang="cs-CZ" altLang="cs-CZ" b="1" smtClean="0">
                <a:solidFill>
                  <a:schemeClr val="folHlink"/>
                </a:solidFill>
              </a:rPr>
              <a:t>Diagnostika:</a:t>
            </a:r>
          </a:p>
          <a:p>
            <a:pPr lvl="1" eaLnBrk="1" hangingPunct="1"/>
            <a:r>
              <a:rPr lang="cs-CZ" altLang="cs-CZ" b="1" smtClean="0"/>
              <a:t>epidemiologická anamnéza –            při hromadném výskytu</a:t>
            </a:r>
          </a:p>
          <a:p>
            <a:pPr lvl="1" eaLnBrk="1" hangingPunct="1"/>
            <a:r>
              <a:rPr lang="cs-CZ" altLang="cs-CZ" b="1" smtClean="0"/>
              <a:t>toxikologické vyšetření pokrmu nebo zvratků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b="1" smtClean="0">
                <a:solidFill>
                  <a:schemeClr val="folHlink"/>
                </a:solidFill>
              </a:rPr>
              <a:t>  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600" b="1" smtClean="0"/>
              <a:t>Stafylokoková enterotoxikóza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b="1" smtClean="0">
                <a:solidFill>
                  <a:schemeClr val="folHlink"/>
                </a:solidFill>
              </a:rPr>
              <a:t>Přenos: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b="1" smtClean="0">
                <a:solidFill>
                  <a:schemeClr val="folHlink"/>
                </a:solidFill>
              </a:rPr>
              <a:t>        </a:t>
            </a:r>
            <a:r>
              <a:rPr lang="cs-CZ" altLang="cs-CZ" b="1" smtClean="0"/>
              <a:t>alimentární</a:t>
            </a:r>
          </a:p>
          <a:p>
            <a:pPr eaLnBrk="1" hangingPunct="1"/>
            <a:r>
              <a:rPr lang="cs-CZ" altLang="cs-CZ" b="1" smtClean="0">
                <a:solidFill>
                  <a:schemeClr val="folHlink"/>
                </a:solidFill>
              </a:rPr>
              <a:t>Rizikové potraviny: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b="1" smtClean="0">
                <a:solidFill>
                  <a:schemeClr val="folHlink"/>
                </a:solidFill>
              </a:rPr>
              <a:t>       </a:t>
            </a:r>
            <a:r>
              <a:rPr lang="cs-CZ" altLang="cs-CZ" b="1" smtClean="0"/>
              <a:t> s vysokým podílem bílkovin </a:t>
            </a:r>
          </a:p>
          <a:p>
            <a:pPr eaLnBrk="1" hangingPunct="1"/>
            <a:r>
              <a:rPr lang="cs-CZ" altLang="cs-CZ" b="1" smtClean="0">
                <a:solidFill>
                  <a:schemeClr val="folHlink"/>
                </a:solidFill>
              </a:rPr>
              <a:t>Výskyt: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b="1" smtClean="0">
                <a:solidFill>
                  <a:schemeClr val="folHlink"/>
                </a:solidFill>
              </a:rPr>
              <a:t>        </a:t>
            </a:r>
            <a:r>
              <a:rPr lang="cs-CZ" altLang="cs-CZ" b="1" smtClean="0"/>
              <a:t>sporadický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b="1" smtClean="0"/>
              <a:t>        epidemický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600" b="1" smtClean="0"/>
              <a:t>Stafylokoková enterotoxikóza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b="1" smtClean="0">
                <a:solidFill>
                  <a:schemeClr val="folHlink"/>
                </a:solidFill>
              </a:rPr>
              <a:t>Inkubační doba: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b="1" smtClean="0">
                <a:solidFill>
                  <a:schemeClr val="folHlink"/>
                </a:solidFill>
              </a:rPr>
              <a:t>           </a:t>
            </a:r>
            <a:r>
              <a:rPr lang="cs-CZ" altLang="cs-CZ" b="1" smtClean="0"/>
              <a:t>1 – 6 hodin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b="1" smtClean="0"/>
          </a:p>
          <a:p>
            <a:pPr eaLnBrk="1" hangingPunct="1"/>
            <a:r>
              <a:rPr lang="cs-CZ" altLang="cs-CZ" b="1" smtClean="0">
                <a:solidFill>
                  <a:schemeClr val="folHlink"/>
                </a:solidFill>
              </a:rPr>
              <a:t>Terapie: </a:t>
            </a:r>
          </a:p>
          <a:p>
            <a:pPr lvl="1" eaLnBrk="1" hangingPunct="1"/>
            <a:r>
              <a:rPr lang="cs-CZ" altLang="cs-CZ" b="1" smtClean="0">
                <a:solidFill>
                  <a:schemeClr val="folHlink"/>
                </a:solidFill>
              </a:rPr>
              <a:t>  </a:t>
            </a:r>
            <a:r>
              <a:rPr lang="cs-CZ" altLang="cs-CZ" sz="3200" b="1" smtClean="0"/>
              <a:t>perorální rehydratace</a:t>
            </a:r>
          </a:p>
          <a:p>
            <a:pPr lvl="1" eaLnBrk="1" hangingPunct="1"/>
            <a:r>
              <a:rPr lang="cs-CZ" altLang="cs-CZ" sz="3200" b="1" smtClean="0"/>
              <a:t>  hospitalizace výjimečně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600" b="1" smtClean="0"/>
              <a:t>Stafylokoková enterotoxikóza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b="1" smtClean="0">
                <a:solidFill>
                  <a:schemeClr val="folHlink"/>
                </a:solidFill>
              </a:rPr>
              <a:t>Preventivní opatření:</a:t>
            </a:r>
          </a:p>
          <a:p>
            <a:pPr lvl="1" eaLnBrk="1" hangingPunct="1"/>
            <a:r>
              <a:rPr lang="cs-CZ" altLang="cs-CZ" sz="3200" b="1" smtClean="0"/>
              <a:t>edukace potravinářů a veřejnosti</a:t>
            </a:r>
          </a:p>
          <a:p>
            <a:pPr lvl="1" eaLnBrk="1" hangingPunct="1"/>
            <a:r>
              <a:rPr lang="cs-CZ" altLang="cs-CZ" sz="3200" b="1" smtClean="0"/>
              <a:t>hygienické zásady manipulace se stravou</a:t>
            </a:r>
          </a:p>
          <a:p>
            <a:pPr lvl="1" eaLnBrk="1" hangingPunct="1"/>
            <a:r>
              <a:rPr lang="cs-CZ" altLang="cs-CZ" sz="3200" b="1" smtClean="0"/>
              <a:t>vařená jídla uchovávat buď při 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cs-CZ" altLang="cs-CZ" sz="3200" b="1" smtClean="0"/>
              <a:t>  T 60</a:t>
            </a:r>
            <a:r>
              <a:rPr lang="en-US" altLang="cs-CZ" sz="3200" b="1" smtClean="0">
                <a:cs typeface="Tahoma" pitchFamily="34" charset="0"/>
              </a:rPr>
              <a:t>°</a:t>
            </a:r>
            <a:r>
              <a:rPr lang="cs-CZ" altLang="cs-CZ" sz="3200" b="1" smtClean="0">
                <a:cs typeface="Tahoma" pitchFamily="34" charset="0"/>
              </a:rPr>
              <a:t>C  nebo 4</a:t>
            </a:r>
            <a:r>
              <a:rPr lang="en-US" altLang="cs-CZ" sz="3200" b="1" smtClean="0">
                <a:cs typeface="Tahoma" pitchFamily="34" charset="0"/>
              </a:rPr>
              <a:t>°</a:t>
            </a:r>
            <a:r>
              <a:rPr lang="cs-CZ" altLang="cs-CZ" sz="3200" b="1" smtClean="0">
                <a:cs typeface="Tahoma" pitchFamily="34" charset="0"/>
              </a:rPr>
              <a:t>C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měsice">
  <a:themeElements>
    <a:clrScheme name="Směsice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c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měsic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ce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ce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1084</TotalTime>
  <Words>437</Words>
  <Application>Microsoft Office PowerPoint</Application>
  <PresentationFormat>Předvádění na obrazovce (4:3)</PresentationFormat>
  <Paragraphs>119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Směsice</vt:lpstr>
      <vt:lpstr>Alimentární enterotoxikózy</vt:lpstr>
      <vt:lpstr>Epidemiologická                         charakteristika</vt:lpstr>
      <vt:lpstr>Etiopatogeneze</vt:lpstr>
      <vt:lpstr>Stafylokoková enterotoxikóza</vt:lpstr>
      <vt:lpstr>Stafylokoková enterotoxikóza</vt:lpstr>
      <vt:lpstr>Stafylokoková enterotoxikóza</vt:lpstr>
      <vt:lpstr>Stafylokoková enterotoxikóza</vt:lpstr>
      <vt:lpstr>Stafylokoková enterotoxikóza</vt:lpstr>
      <vt:lpstr>Stafylokoková enterotoxikóza</vt:lpstr>
      <vt:lpstr>Stafylokoková enterotoxikóza</vt:lpstr>
      <vt:lpstr>Botulismus</vt:lpstr>
      <vt:lpstr>Botulismus</vt:lpstr>
      <vt:lpstr>Botulismus</vt:lpstr>
      <vt:lpstr>Botulismus</vt:lpstr>
      <vt:lpstr>Botulismus</vt:lpstr>
      <vt:lpstr>Botulismus</vt:lpstr>
      <vt:lpstr>Botulismus</vt:lpstr>
    </vt:vector>
  </TitlesOfParts>
  <Company>..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Alimentární intoxikace</dc:title>
  <dc:creator>..</dc:creator>
  <cp:lastModifiedBy>Mirka</cp:lastModifiedBy>
  <cp:revision>33</cp:revision>
  <dcterms:created xsi:type="dcterms:W3CDTF">2008-10-24T10:26:29Z</dcterms:created>
  <dcterms:modified xsi:type="dcterms:W3CDTF">2020-12-16T09:54:48Z</dcterms:modified>
</cp:coreProperties>
</file>