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19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9" r:id="rId12"/>
    <p:sldId id="262" r:id="rId13"/>
    <p:sldId id="260" r:id="rId14"/>
    <p:sldId id="261" r:id="rId15"/>
    <p:sldId id="263" r:id="rId16"/>
    <p:sldId id="264" r:id="rId17"/>
    <p:sldId id="265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7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E140DB5-593D-48FF-A3D6-BA1C56B78F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220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7013DD8-49D5-45F6-807C-59FC2795FD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507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4788F-A6B4-4C6C-849F-F6F6E5A87C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028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A5090-68BF-4A42-B8E3-311CB01A19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91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74785-B3F6-4A42-BD76-80466F91F2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056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F4322-2332-421E-9DFC-C331A5BC5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471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DF8C-7259-4EDD-8B96-A0A734480C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0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8F189-391B-4F35-A19D-84F6ED4E3A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660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BBC52-966E-4B40-87B4-206E062226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63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C5930-0615-457C-8E06-4CD540C2146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42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00E8F-1DFC-4BAD-8BE9-3EEE530415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88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DEA73-518B-45FF-92E6-86F7D20349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38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A813F6-DA29-40CD-BFFE-660D3B5CB9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/>
              <a:t>Alimentární </a:t>
            </a:r>
            <a:r>
              <a:rPr lang="cs-CZ" altLang="cs-CZ" b="1" dirty="0" err="1" smtClean="0"/>
              <a:t>enterotoxikózy</a:t>
            </a:r>
            <a:endParaRPr lang="cs-CZ" altLang="cs-CZ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       MUDr. Miroslava Zavřelová</a:t>
            </a:r>
          </a:p>
          <a:p>
            <a:pPr eaLnBrk="1" hangingPunct="1"/>
            <a:r>
              <a:rPr lang="cs-CZ" altLang="cs-CZ" smtClean="0"/>
              <a:t>      ÚOPZ LF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Represivní opatření:</a:t>
            </a:r>
          </a:p>
          <a:p>
            <a:pPr lvl="1" eaLnBrk="1" hangingPunct="1"/>
            <a:r>
              <a:rPr lang="cs-CZ" altLang="cs-CZ" b="1" smtClean="0"/>
              <a:t>hlášení </a:t>
            </a:r>
          </a:p>
          <a:p>
            <a:pPr lvl="1" eaLnBrk="1" hangingPunct="1"/>
            <a:r>
              <a:rPr lang="cs-CZ" altLang="cs-CZ" b="1" smtClean="0"/>
              <a:t>domácí izolace </a:t>
            </a:r>
          </a:p>
          <a:p>
            <a:pPr lvl="1" eaLnBrk="1" hangingPunct="1"/>
            <a:r>
              <a:rPr lang="cs-CZ" altLang="cs-CZ" b="1" smtClean="0"/>
              <a:t>výjimečně toxikologické vyšetření zvratků a vzorků stravy</a:t>
            </a:r>
          </a:p>
          <a:p>
            <a:pPr lvl="1" eaLnBrk="1" hangingPunct="1"/>
            <a:r>
              <a:rPr lang="cs-CZ" altLang="cs-CZ" b="1" smtClean="0"/>
              <a:t>sanitární den ve strav. provozu, bakteriol. vyšetření personálu</a:t>
            </a:r>
          </a:p>
          <a:p>
            <a:pPr lvl="1" eaLnBrk="1" hangingPunct="1"/>
            <a:r>
              <a:rPr lang="cs-CZ" altLang="cs-CZ" b="1" smtClean="0">
                <a:cs typeface="Tahoma" pitchFamily="34" charset="0"/>
              </a:rPr>
              <a:t>dočasné vyloučení nosičů</a:t>
            </a:r>
            <a:endParaRPr lang="en-US" altLang="cs-CZ" b="1" smtClean="0">
              <a:cs typeface="Tahoma" pitchFamily="34" charset="0"/>
            </a:endParaRPr>
          </a:p>
          <a:p>
            <a:pPr lvl="1" eaLnBrk="1" hangingPunct="1"/>
            <a:endParaRPr lang="cs-CZ" altLang="cs-CZ" sz="3200" b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989138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Původce: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i="1" smtClean="0"/>
              <a:t>  Clostridium botulinum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i="1" smtClean="0"/>
              <a:t>   </a:t>
            </a:r>
            <a:r>
              <a:rPr lang="cs-CZ" altLang="cs-CZ" b="1" smtClean="0"/>
              <a:t>typ A – G (v Evropě typ B)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G+ tyčka, anaerobní, sporulující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spóry odolné (120</a:t>
            </a:r>
            <a:r>
              <a:rPr lang="en-US" altLang="cs-CZ" b="1" smtClean="0">
                <a:cs typeface="Tahoma" pitchFamily="34" charset="0"/>
              </a:rPr>
              <a:t>°</a:t>
            </a:r>
            <a:r>
              <a:rPr lang="cs-CZ" altLang="cs-CZ" b="1" smtClean="0">
                <a:cs typeface="Tahoma" pitchFamily="34" charset="0"/>
              </a:rPr>
              <a:t> exp. 30 min.)</a:t>
            </a:r>
          </a:p>
          <a:p>
            <a:pPr eaLnBrk="1" hangingPunct="1"/>
            <a:r>
              <a:rPr lang="cs-CZ" altLang="cs-CZ" b="1" smtClean="0"/>
              <a:t>vegetativní forma produkuje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</a:t>
            </a:r>
            <a:r>
              <a:rPr lang="cs-CZ" altLang="cs-CZ" b="1" smtClean="0">
                <a:solidFill>
                  <a:schemeClr val="hlink"/>
                </a:solidFill>
              </a:rPr>
              <a:t>termolabilní neurotoxin</a:t>
            </a:r>
            <a:r>
              <a:rPr lang="cs-CZ" altLang="cs-CZ" b="1" smtClean="0"/>
              <a:t> 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i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Výskyt </a:t>
            </a:r>
            <a:r>
              <a:rPr lang="cs-CZ" altLang="cs-CZ" b="1" i="1" smtClean="0">
                <a:solidFill>
                  <a:schemeClr val="folHlink"/>
                </a:solidFill>
              </a:rPr>
              <a:t>Cl. botulinum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i="1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cs-CZ" b="1" smtClean="0"/>
              <a:t>ve střevě lidí a zvířat (prase, ryby)</a:t>
            </a:r>
          </a:p>
          <a:p>
            <a:pPr eaLnBrk="1" hangingPunct="1"/>
            <a:r>
              <a:rPr lang="cs-CZ" altLang="cs-CZ" b="1" smtClean="0"/>
              <a:t>v půdě</a:t>
            </a:r>
          </a:p>
          <a:p>
            <a:pPr eaLnBrk="1" hangingPunct="1"/>
            <a:r>
              <a:rPr lang="cs-CZ" altLang="cs-CZ" b="1" smtClean="0"/>
              <a:t>ve vodě</a:t>
            </a:r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klinický obraz: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obrny periferních nervů, dvojité vidění, polykací obtíže, zástava peristaltiky a močení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hrozí obrna dýchacích svalů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diagnostika: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průkaz botulotoxinu ve vzorcích stravy, ve zvratcích, v krvi, ve stolici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Přenos:</a:t>
            </a:r>
            <a:r>
              <a:rPr lang="cs-CZ" altLang="cs-CZ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         </a:t>
            </a:r>
            <a:r>
              <a:rPr lang="cs-CZ" altLang="cs-CZ" b="1" smtClean="0"/>
              <a:t>alimentární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Rizikové potraviny: </a:t>
            </a:r>
          </a:p>
          <a:p>
            <a:pPr lvl="1" eaLnBrk="1" hangingPunct="1"/>
            <a:r>
              <a:rPr lang="cs-CZ" altLang="cs-CZ" smtClean="0"/>
              <a:t>   </a:t>
            </a:r>
            <a:r>
              <a:rPr lang="cs-CZ" altLang="cs-CZ" sz="3200" b="1" smtClean="0"/>
              <a:t>produkty domácích zabijaček</a:t>
            </a:r>
          </a:p>
          <a:p>
            <a:pPr lvl="1" eaLnBrk="1" hangingPunct="1"/>
            <a:r>
              <a:rPr lang="cs-CZ" altLang="cs-CZ" sz="3200" b="1" smtClean="0"/>
              <a:t>   doma nakládaná zelenina</a:t>
            </a:r>
          </a:p>
          <a:p>
            <a:pPr lvl="1" eaLnBrk="1" hangingPunct="1"/>
            <a:r>
              <a:rPr lang="cs-CZ" altLang="cs-CZ" sz="3200" b="1" smtClean="0"/>
              <a:t>   doma zavařované kompoty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Inkubační doba: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    </a:t>
            </a:r>
            <a:r>
              <a:rPr lang="cs-CZ" altLang="cs-CZ" b="1" smtClean="0"/>
              <a:t>12 – 36 hodin (vzácně delší)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Terapie: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</a:t>
            </a:r>
            <a:r>
              <a:rPr lang="cs-CZ" altLang="cs-CZ" b="1" smtClean="0"/>
              <a:t>     hospitalizace na ARO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polyvalentní antitoxické sérum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(antitoxiny A, B, E)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997200"/>
            <a:ext cx="7772400" cy="4114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Preventivní opatření:</a:t>
            </a:r>
          </a:p>
          <a:p>
            <a:pPr lvl="1" eaLnBrk="1" hangingPunct="1"/>
            <a:r>
              <a:rPr lang="cs-CZ" altLang="cs-CZ" sz="3200" b="1" smtClean="0"/>
              <a:t>technologické postupy v komerční výrobě potravin</a:t>
            </a:r>
          </a:p>
          <a:p>
            <a:pPr lvl="1" eaLnBrk="1" hangingPunct="1"/>
            <a:r>
              <a:rPr lang="cs-CZ" altLang="cs-CZ" sz="3200" b="1" smtClean="0"/>
              <a:t>zdravotní výchova</a:t>
            </a:r>
            <a:r>
              <a:rPr lang="cs-CZ" altLang="cs-CZ" sz="3200" b="1" smtClean="0">
                <a:solidFill>
                  <a:schemeClr val="folHlink"/>
                </a:solidFill>
              </a:rPr>
              <a:t> </a:t>
            </a:r>
            <a:r>
              <a:rPr lang="cs-CZ" altLang="cs-CZ" sz="3200" b="1" smtClean="0"/>
              <a:t>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b="1" smtClean="0"/>
              <a:t>Botulismus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824"/>
            <a:ext cx="7772400" cy="428768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3600" b="1" dirty="0" smtClean="0">
                <a:solidFill>
                  <a:schemeClr val="folHlink"/>
                </a:solidFill>
              </a:rPr>
              <a:t>Opatření v ohnisku nákazy:</a:t>
            </a:r>
          </a:p>
          <a:p>
            <a:pPr lvl="1" eaLnBrk="1" hangingPunct="1">
              <a:lnSpc>
                <a:spcPct val="70000"/>
              </a:lnSpc>
            </a:pPr>
            <a:r>
              <a:rPr lang="cs-CZ" altLang="cs-CZ" b="1" dirty="0" smtClean="0"/>
              <a:t>hlášení onemocnění</a:t>
            </a:r>
          </a:p>
          <a:p>
            <a:pPr lvl="1" eaLnBrk="1" hangingPunct="1">
              <a:lnSpc>
                <a:spcPct val="70000"/>
              </a:lnSpc>
            </a:pPr>
            <a:endParaRPr lang="cs-CZ" altLang="cs-CZ" b="1" dirty="0" smtClean="0"/>
          </a:p>
          <a:p>
            <a:pPr lvl="1" eaLnBrk="1" hangingPunct="1">
              <a:lnSpc>
                <a:spcPct val="70000"/>
              </a:lnSpc>
            </a:pPr>
            <a:r>
              <a:rPr lang="cs-CZ" altLang="cs-CZ" b="1" dirty="0" smtClean="0"/>
              <a:t>povinná hospitalizace</a:t>
            </a:r>
          </a:p>
          <a:p>
            <a:pPr lvl="1" eaLnBrk="1" hangingPunct="1">
              <a:lnSpc>
                <a:spcPct val="70000"/>
              </a:lnSpc>
            </a:pPr>
            <a:endParaRPr lang="cs-CZ" altLang="cs-CZ" b="1" dirty="0" smtClean="0"/>
          </a:p>
          <a:p>
            <a:pPr lvl="1" eaLnBrk="1" hangingPunct="1">
              <a:lnSpc>
                <a:spcPct val="70000"/>
              </a:lnSpc>
            </a:pPr>
            <a:r>
              <a:rPr lang="cs-CZ" altLang="cs-CZ" b="1" dirty="0" smtClean="0"/>
              <a:t>laboratorní vyšetření </a:t>
            </a:r>
            <a:r>
              <a:rPr lang="cs-CZ" altLang="cs-CZ" b="1" dirty="0" err="1" smtClean="0"/>
              <a:t>biol</a:t>
            </a:r>
            <a:r>
              <a:rPr lang="cs-CZ" altLang="cs-CZ" b="1" dirty="0" smtClean="0"/>
              <a:t>. materiálu pacienta a vzorků stravy</a:t>
            </a:r>
          </a:p>
          <a:p>
            <a:pPr lvl="1" eaLnBrk="1" hangingPunct="1">
              <a:lnSpc>
                <a:spcPct val="70000"/>
              </a:lnSpc>
            </a:pPr>
            <a:endParaRPr lang="cs-CZ" altLang="cs-CZ" b="1" dirty="0" smtClean="0"/>
          </a:p>
          <a:p>
            <a:pPr lvl="1" eaLnBrk="1" hangingPunct="1">
              <a:lnSpc>
                <a:spcPct val="70000"/>
              </a:lnSpc>
            </a:pPr>
            <a:r>
              <a:rPr lang="cs-CZ" altLang="cs-CZ" b="1" dirty="0" smtClean="0"/>
              <a:t>zajištění všech kontaktů</a:t>
            </a:r>
          </a:p>
          <a:p>
            <a:pPr marL="457200" lvl="1" indent="0" eaLnBrk="1" hangingPunct="1">
              <a:lnSpc>
                <a:spcPct val="70000"/>
              </a:lnSpc>
              <a:buNone/>
            </a:pPr>
            <a:r>
              <a:rPr lang="cs-CZ" altLang="cs-CZ" b="1" dirty="0" smtClean="0"/>
              <a:t>   podání polyvalentního antitoxického    </a:t>
            </a:r>
          </a:p>
          <a:p>
            <a:pPr marL="457200" lvl="1" indent="0" eaLnBrk="1" hangingPunct="1">
              <a:lnSpc>
                <a:spcPct val="70000"/>
              </a:lnSpc>
              <a:buNone/>
            </a:pPr>
            <a:r>
              <a:rPr lang="cs-CZ" altLang="cs-CZ" b="1" dirty="0"/>
              <a:t> </a:t>
            </a:r>
            <a:r>
              <a:rPr lang="cs-CZ" altLang="cs-CZ" b="1" dirty="0" smtClean="0"/>
              <a:t>  séra všem kontaktům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Epidemiologická                         charakteristika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zásadně odlišná od alimentárních infekcí – otravy z potravin</a:t>
            </a:r>
          </a:p>
          <a:p>
            <a:pPr eaLnBrk="1" hangingPunct="1"/>
            <a:r>
              <a:rPr lang="cs-CZ" altLang="cs-CZ" b="1" smtClean="0"/>
              <a:t>odlišný klinický obraz –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                      chybí horečka</a:t>
            </a:r>
          </a:p>
          <a:p>
            <a:pPr eaLnBrk="1" hangingPunct="1"/>
            <a:r>
              <a:rPr lang="cs-CZ" altLang="cs-CZ" b="1" smtClean="0"/>
              <a:t>odlišná etiopatogeneze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                      bakteriální toxiny</a:t>
            </a:r>
          </a:p>
          <a:p>
            <a:pPr eaLnBrk="1" hangingPunct="1"/>
            <a:r>
              <a:rPr lang="cs-CZ" altLang="cs-CZ" b="1" smtClean="0"/>
              <a:t>není interhumánní přenos</a:t>
            </a:r>
          </a:p>
          <a:p>
            <a:pPr eaLnBrk="1" hangingPunct="1"/>
            <a:endParaRPr lang="cs-CZ" altLang="cs-CZ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smtClean="0"/>
              <a:t>Etiopatogeneze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b="1" smtClean="0"/>
              <a:t>toxiny, produkované bakteriemi v kontaminované potravině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i="1" smtClean="0">
                <a:solidFill>
                  <a:schemeClr val="folHlink"/>
                </a:solidFill>
              </a:rPr>
              <a:t>St. aureus, Vibrio parahaemolyticus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b="1" smtClean="0"/>
              <a:t>toxiny, produkované po požití kontaminované potraviny v GIT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i="1" smtClean="0"/>
              <a:t>     </a:t>
            </a:r>
            <a:r>
              <a:rPr lang="cs-CZ" altLang="cs-CZ" b="1" i="1" smtClean="0">
                <a:solidFill>
                  <a:schemeClr val="folHlink"/>
                </a:solidFill>
              </a:rPr>
              <a:t>Cl. perfringens typ 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b="1" smtClean="0"/>
              <a:t>obojí mechanismus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  </a:t>
            </a:r>
            <a:r>
              <a:rPr lang="cs-CZ" altLang="cs-CZ" b="1" i="1" smtClean="0">
                <a:solidFill>
                  <a:schemeClr val="folHlink"/>
                </a:solidFill>
              </a:rPr>
              <a:t>Bacillus cereus, Cl. botulinum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76475"/>
            <a:ext cx="7772400" cy="38560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folHlink"/>
                </a:solidFill>
              </a:rPr>
              <a:t>Původce: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</a:t>
            </a:r>
            <a:r>
              <a:rPr lang="cs-CZ" altLang="cs-CZ" b="1" i="1" smtClean="0"/>
              <a:t>Staphylococcus aureus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i="1" smtClean="0"/>
              <a:t>    </a:t>
            </a:r>
            <a:r>
              <a:rPr lang="cs-CZ" altLang="cs-CZ" b="1" smtClean="0"/>
              <a:t>patří mezi  G+ koky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/>
              <a:t>    velmi odolný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b="1" i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>
                <a:solidFill>
                  <a:schemeClr val="hlink"/>
                </a:solidFill>
              </a:rPr>
              <a:t>termostabilní enterotoxin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b="1" smtClean="0">
                <a:solidFill>
                  <a:schemeClr val="hlink"/>
                </a:solidFill>
              </a:rPr>
              <a:t>    </a:t>
            </a:r>
            <a:endParaRPr lang="cs-CZ" altLang="cs-CZ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Zdroj nákazy: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altLang="cs-CZ" b="1" smtClean="0"/>
              <a:t>asymptomatický nosič</a:t>
            </a:r>
          </a:p>
          <a:p>
            <a:pPr lvl="1" eaLnBrk="1" hangingPunct="1"/>
            <a:r>
              <a:rPr lang="cs-CZ" altLang="cs-CZ" sz="3200" b="1" smtClean="0"/>
              <a:t>v nosohltanu</a:t>
            </a:r>
          </a:p>
          <a:p>
            <a:pPr lvl="1" eaLnBrk="1" hangingPunct="1"/>
            <a:r>
              <a:rPr lang="cs-CZ" altLang="cs-CZ" sz="3200" b="1" smtClean="0"/>
              <a:t>na kůži</a:t>
            </a:r>
          </a:p>
          <a:p>
            <a:pPr eaLnBrk="1" hangingPunct="1"/>
            <a:r>
              <a:rPr lang="cs-CZ" altLang="cs-CZ" b="1" smtClean="0"/>
              <a:t>člověk s hnisavým ložiskem na rukou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Klinický obraz: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   </a:t>
            </a:r>
            <a:r>
              <a:rPr lang="cs-CZ" altLang="cs-CZ" b="1" smtClean="0"/>
              <a:t>náhlý začátek, nausea, křeče v břiše, zvracení, průjmy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Diagnostika:</a:t>
            </a:r>
          </a:p>
          <a:p>
            <a:pPr lvl="1" eaLnBrk="1" hangingPunct="1"/>
            <a:r>
              <a:rPr lang="cs-CZ" altLang="cs-CZ" b="1" smtClean="0"/>
              <a:t>epidemiologická anamnéza –            při hromadném výskytu</a:t>
            </a:r>
          </a:p>
          <a:p>
            <a:pPr lvl="1" eaLnBrk="1" hangingPunct="1"/>
            <a:r>
              <a:rPr lang="cs-CZ" altLang="cs-CZ" b="1" smtClean="0"/>
              <a:t>toxikologické vyšetření pokrmu nebo zvratků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Přenos: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</a:t>
            </a:r>
            <a:r>
              <a:rPr lang="cs-CZ" altLang="cs-CZ" b="1" smtClean="0"/>
              <a:t>alimentární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Rizikové potraviny: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</a:t>
            </a:r>
            <a:r>
              <a:rPr lang="cs-CZ" altLang="cs-CZ" b="1" smtClean="0"/>
              <a:t> s vysokým podílem bílkovin </a:t>
            </a:r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Výskyt: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</a:t>
            </a:r>
            <a:r>
              <a:rPr lang="cs-CZ" altLang="cs-CZ" b="1" smtClean="0"/>
              <a:t>sporadický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     epidemický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Inkubační doba: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>
                <a:solidFill>
                  <a:schemeClr val="folHlink"/>
                </a:solidFill>
              </a:rPr>
              <a:t>           </a:t>
            </a:r>
            <a:r>
              <a:rPr lang="cs-CZ" altLang="cs-CZ" b="1" smtClean="0"/>
              <a:t>1 – 6 hodin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b="1" smtClean="0"/>
          </a:p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Terapie: </a:t>
            </a:r>
          </a:p>
          <a:p>
            <a:pPr lvl="1" eaLnBrk="1" hangingPunct="1"/>
            <a:r>
              <a:rPr lang="cs-CZ" altLang="cs-CZ" b="1" smtClean="0">
                <a:solidFill>
                  <a:schemeClr val="folHlink"/>
                </a:solidFill>
              </a:rPr>
              <a:t>  </a:t>
            </a:r>
            <a:r>
              <a:rPr lang="cs-CZ" altLang="cs-CZ" sz="3200" b="1" smtClean="0"/>
              <a:t>perorální rehydratace</a:t>
            </a:r>
          </a:p>
          <a:p>
            <a:pPr lvl="1" eaLnBrk="1" hangingPunct="1"/>
            <a:r>
              <a:rPr lang="cs-CZ" altLang="cs-CZ" sz="3200" b="1" smtClean="0"/>
              <a:t>  hospitalizace výjimečně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600" b="1" smtClean="0"/>
              <a:t>Stafylokoková enterotoxikóza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folHlink"/>
                </a:solidFill>
              </a:rPr>
              <a:t>Preventivní opatření:</a:t>
            </a:r>
          </a:p>
          <a:p>
            <a:pPr lvl="1" eaLnBrk="1" hangingPunct="1"/>
            <a:r>
              <a:rPr lang="cs-CZ" altLang="cs-CZ" sz="3200" b="1" smtClean="0"/>
              <a:t>edukace potravinářů a veřejnosti</a:t>
            </a:r>
          </a:p>
          <a:p>
            <a:pPr lvl="1" eaLnBrk="1" hangingPunct="1"/>
            <a:r>
              <a:rPr lang="cs-CZ" altLang="cs-CZ" sz="3200" b="1" smtClean="0"/>
              <a:t>hygienické zásady manipulace se stravou</a:t>
            </a:r>
          </a:p>
          <a:p>
            <a:pPr lvl="1" eaLnBrk="1" hangingPunct="1"/>
            <a:r>
              <a:rPr lang="cs-CZ" altLang="cs-CZ" sz="3200" b="1" smtClean="0"/>
              <a:t>vařená jídla uchovávat buď při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3200" b="1" smtClean="0"/>
              <a:t>  T 60</a:t>
            </a:r>
            <a:r>
              <a:rPr lang="en-US" altLang="cs-CZ" sz="3200" b="1" smtClean="0">
                <a:cs typeface="Tahoma" pitchFamily="34" charset="0"/>
              </a:rPr>
              <a:t>°</a:t>
            </a:r>
            <a:r>
              <a:rPr lang="cs-CZ" altLang="cs-CZ" sz="3200" b="1" smtClean="0">
                <a:cs typeface="Tahoma" pitchFamily="34" charset="0"/>
              </a:rPr>
              <a:t>C  nebo 4</a:t>
            </a:r>
            <a:r>
              <a:rPr lang="en-US" altLang="cs-CZ" sz="3200" b="1" smtClean="0">
                <a:cs typeface="Tahoma" pitchFamily="34" charset="0"/>
              </a:rPr>
              <a:t>°</a:t>
            </a:r>
            <a:r>
              <a:rPr lang="cs-CZ" altLang="cs-CZ" sz="3200" b="1" smtClean="0">
                <a:cs typeface="Tahoma" pitchFamily="34" charset="0"/>
              </a:rPr>
              <a:t>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1084</TotalTime>
  <Words>437</Words>
  <Application>Microsoft Office PowerPoint</Application>
  <PresentationFormat>Předvádění na obrazovce (4:3)</PresentationFormat>
  <Paragraphs>119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Směsice</vt:lpstr>
      <vt:lpstr>Alimentární enterotoxikózy</vt:lpstr>
      <vt:lpstr>Epidemiologická                         charakteristika</vt:lpstr>
      <vt:lpstr>Etiopatogeneze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Stafylokoková enterotoxikóza</vt:lpstr>
      <vt:lpstr>Botulismus</vt:lpstr>
      <vt:lpstr>Botulismus</vt:lpstr>
      <vt:lpstr>Botulismus</vt:lpstr>
      <vt:lpstr>Botulismus</vt:lpstr>
      <vt:lpstr>Botulismus</vt:lpstr>
      <vt:lpstr>Botulismus</vt:lpstr>
      <vt:lpstr>Botulismus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Alimentární intoxikace</dc:title>
  <dc:creator>..</dc:creator>
  <cp:lastModifiedBy>Mirka</cp:lastModifiedBy>
  <cp:revision>33</cp:revision>
  <dcterms:created xsi:type="dcterms:W3CDTF">2008-10-24T10:26:29Z</dcterms:created>
  <dcterms:modified xsi:type="dcterms:W3CDTF">2020-12-16T09:54:48Z</dcterms:modified>
</cp:coreProperties>
</file>