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1" r:id="rId5"/>
    <p:sldId id="267" r:id="rId6"/>
    <p:sldId id="258" r:id="rId7"/>
    <p:sldId id="260" r:id="rId8"/>
    <p:sldId id="262" r:id="rId9"/>
    <p:sldId id="263" r:id="rId10"/>
    <p:sldId id="264" r:id="rId11"/>
    <p:sldId id="265" r:id="rId12"/>
    <p:sldId id="266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8" d="100"/>
          <a:sy n="158" d="100"/>
        </p:scale>
        <p:origin x="-21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47372-EFC4-4C8A-9913-7CDBF001E2E0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EAB7-F2C5-4B8B-A210-A3F00C9233F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47372-EFC4-4C8A-9913-7CDBF001E2E0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EAB7-F2C5-4B8B-A210-A3F00C9233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47372-EFC4-4C8A-9913-7CDBF001E2E0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EAB7-F2C5-4B8B-A210-A3F00C9233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47372-EFC4-4C8A-9913-7CDBF001E2E0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EAB7-F2C5-4B8B-A210-A3F00C9233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47372-EFC4-4C8A-9913-7CDBF001E2E0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EAB7-F2C5-4B8B-A210-A3F00C9233F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47372-EFC4-4C8A-9913-7CDBF001E2E0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EAB7-F2C5-4B8B-A210-A3F00C9233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47372-EFC4-4C8A-9913-7CDBF001E2E0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EAB7-F2C5-4B8B-A210-A3F00C9233F5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47372-EFC4-4C8A-9913-7CDBF001E2E0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EAB7-F2C5-4B8B-A210-A3F00C9233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47372-EFC4-4C8A-9913-7CDBF001E2E0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EAB7-F2C5-4B8B-A210-A3F00C9233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47372-EFC4-4C8A-9913-7CDBF001E2E0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EAB7-F2C5-4B8B-A210-A3F00C9233F5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47372-EFC4-4C8A-9913-7CDBF001E2E0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EAB7-F2C5-4B8B-A210-A3F00C9233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2747372-EFC4-4C8A-9913-7CDBF001E2E0}" type="datetimeFigureOut">
              <a:rPr lang="cs-CZ" smtClean="0"/>
              <a:t>11.03.2021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EDA5EAB7-F2C5-4B8B-A210-A3F00C9233F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nslatoruser-int.com/translate?&amp;from=en&amp;to=cs&amp;csId=790bc5e2-fa03-4e4b-be29-a93ec30b50a4&amp;usId=35144a92-25b9-43de-8766-7c0594b6447c&amp;dl=en&amp;ref=SERP_ct&amp;dt=2021/3/10%2022:36&amp;h=m9uQC5BhqsX2levzZTFCN78B3PkW6cZg&amp;a=https://www.ema.europa.eu/en/glossary/marketing-authorisation" TargetMode="External"/><Relationship Id="rId2" Type="http://schemas.openxmlformats.org/officeDocument/2006/relationships/hyperlink" Target="https://www.translatoruser-int.com/translate?&amp;from=en&amp;to=cs&amp;csId=790bc5e2-fa03-4e4b-be29-a93ec30b50a4&amp;usId=35144a92-25b9-43de-8766-7c0594b6447c&amp;dl=en&amp;ref=SERP_ct&amp;dt=2021/3/10%2022:36&amp;h=SuTwoEx87Waai7rQVRncW4eO5hEroWGv&amp;a=https://www.ema.europa.eu/en/glossary/marketing-authorisation-application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62000" y="3356992"/>
            <a:ext cx="7543800" cy="1872208"/>
          </a:xfrm>
        </p:spPr>
        <p:txBody>
          <a:bodyPr/>
          <a:lstStyle/>
          <a:p>
            <a:r>
              <a:rPr lang="cs-CZ" sz="6000" dirty="0" smtClean="0"/>
              <a:t>Dosavadní vakcíny proti </a:t>
            </a:r>
            <a:r>
              <a:rPr lang="cs-CZ" sz="6000" dirty="0" smtClean="0"/>
              <a:t>covidu-19  </a:t>
            </a:r>
            <a:r>
              <a:rPr lang="cs-CZ" sz="6000" dirty="0" smtClean="0"/>
              <a:t>v ČR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62000" y="5229200"/>
            <a:ext cx="6858000" cy="864096"/>
          </a:xfrm>
        </p:spPr>
        <p:txBody>
          <a:bodyPr>
            <a:normAutofit/>
          </a:bodyPr>
          <a:lstStyle/>
          <a:p>
            <a:pPr algn="r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799372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Inaktivované vakcíny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584" y="476672"/>
            <a:ext cx="7543800" cy="4102224"/>
          </a:xfrm>
        </p:spPr>
        <p:txBody>
          <a:bodyPr/>
          <a:lstStyle/>
          <a:p>
            <a:pPr marL="0" indent="0">
              <a:buNone/>
            </a:pPr>
            <a:r>
              <a:rPr lang="cs-CZ" b="1" dirty="0" err="1" smtClean="0">
                <a:solidFill>
                  <a:schemeClr val="accent1"/>
                </a:solidFill>
              </a:rPr>
              <a:t>Sinopharm</a:t>
            </a:r>
            <a:r>
              <a:rPr lang="cs-CZ" b="1" dirty="0" smtClean="0">
                <a:solidFill>
                  <a:schemeClr val="accent1"/>
                </a:solidFill>
              </a:rPr>
              <a:t>  </a:t>
            </a:r>
            <a:r>
              <a:rPr lang="cs-CZ" dirty="0" smtClean="0"/>
              <a:t>            </a:t>
            </a:r>
            <a:r>
              <a:rPr lang="cs-CZ" sz="2000" dirty="0" smtClean="0"/>
              <a:t>Čína</a:t>
            </a:r>
          </a:p>
          <a:p>
            <a:pPr marL="0" indent="0">
              <a:buNone/>
            </a:pPr>
            <a:r>
              <a:rPr lang="cs-CZ" b="1" dirty="0" err="1" smtClean="0">
                <a:solidFill>
                  <a:schemeClr val="accent1"/>
                </a:solidFill>
              </a:rPr>
              <a:t>Sinovac</a:t>
            </a:r>
            <a:r>
              <a:rPr lang="cs-CZ" b="1" dirty="0" smtClean="0">
                <a:solidFill>
                  <a:schemeClr val="accent1"/>
                </a:solidFill>
              </a:rPr>
              <a:t>      </a:t>
            </a:r>
            <a:r>
              <a:rPr lang="cs-CZ" dirty="0" smtClean="0"/>
              <a:t>              </a:t>
            </a:r>
            <a:r>
              <a:rPr lang="cs-CZ" sz="2000" dirty="0"/>
              <a:t>Čína</a:t>
            </a:r>
          </a:p>
          <a:p>
            <a:pPr marL="0" indent="0">
              <a:buNone/>
            </a:pPr>
            <a:r>
              <a:rPr lang="cs-CZ" b="1" dirty="0" err="1" smtClean="0">
                <a:solidFill>
                  <a:schemeClr val="accent1"/>
                </a:solidFill>
              </a:rPr>
              <a:t>Bharat</a:t>
            </a:r>
            <a:r>
              <a:rPr lang="cs-CZ" b="1" dirty="0" smtClean="0">
                <a:solidFill>
                  <a:schemeClr val="accent1"/>
                </a:solidFill>
              </a:rPr>
              <a:t> </a:t>
            </a:r>
            <a:r>
              <a:rPr lang="cs-CZ" b="1" dirty="0" err="1" smtClean="0">
                <a:solidFill>
                  <a:schemeClr val="accent1"/>
                </a:solidFill>
              </a:rPr>
              <a:t>Biotech</a:t>
            </a:r>
            <a:r>
              <a:rPr lang="cs-CZ" b="1" dirty="0" smtClean="0">
                <a:solidFill>
                  <a:schemeClr val="accent1"/>
                </a:solidFill>
              </a:rPr>
              <a:t> International      </a:t>
            </a:r>
            <a:r>
              <a:rPr lang="cs-CZ" sz="2000" dirty="0" smtClean="0"/>
              <a:t>Indie</a:t>
            </a:r>
          </a:p>
          <a:p>
            <a:r>
              <a:rPr lang="cs-CZ" sz="2000" dirty="0"/>
              <a:t>dlouho používaná </a:t>
            </a:r>
            <a:r>
              <a:rPr lang="cs-CZ" sz="2000" dirty="0" smtClean="0"/>
              <a:t>metoda </a:t>
            </a:r>
            <a:r>
              <a:rPr lang="cs-CZ" sz="2000" dirty="0" smtClean="0"/>
              <a:t>(</a:t>
            </a:r>
            <a:r>
              <a:rPr lang="cs-CZ" sz="2000" dirty="0" smtClean="0"/>
              <a:t>např. vakcína proti klíšťové </a:t>
            </a:r>
            <a:r>
              <a:rPr lang="cs-CZ" sz="2000" dirty="0" smtClean="0"/>
              <a:t>encefalitidě nebo proti virové </a:t>
            </a:r>
            <a:r>
              <a:rPr lang="cs-CZ" sz="2000" dirty="0" err="1" smtClean="0"/>
              <a:t>hepatidě</a:t>
            </a:r>
            <a:r>
              <a:rPr lang="cs-CZ" sz="2000" dirty="0" smtClean="0"/>
              <a:t> A)</a:t>
            </a:r>
            <a:endParaRPr lang="cs-CZ" sz="2000" dirty="0" smtClean="0"/>
          </a:p>
          <a:p>
            <a:r>
              <a:rPr lang="cs-CZ" sz="2000" dirty="0" smtClean="0"/>
              <a:t>inaktivovaný (usmrcený) virus již nemůže způsobit onemocnění</a:t>
            </a:r>
          </a:p>
          <a:p>
            <a:r>
              <a:rPr lang="cs-CZ" sz="2000" dirty="0" smtClean="0"/>
              <a:t>imunitní odpověď:  protilátky  (+ </a:t>
            </a:r>
            <a:r>
              <a:rPr lang="cs-CZ" sz="2000" dirty="0"/>
              <a:t>imunitní </a:t>
            </a:r>
            <a:r>
              <a:rPr lang="cs-CZ" sz="2000" dirty="0" smtClean="0"/>
              <a:t>paměť ???)</a:t>
            </a:r>
          </a:p>
          <a:p>
            <a:r>
              <a:rPr lang="cs-CZ" sz="2000" b="1" dirty="0" smtClean="0"/>
              <a:t>nevýhoda:</a:t>
            </a:r>
            <a:r>
              <a:rPr lang="cs-CZ" sz="2000" dirty="0" smtClean="0"/>
              <a:t> riziko při masové výrobě - na začátku výrobního procesu manipulace s plnohodnotným živým virem, než bude inaktivován  - riziko úniku a šíření živého </a:t>
            </a:r>
            <a:r>
              <a:rPr lang="cs-CZ" sz="2000" dirty="0" err="1" smtClean="0"/>
              <a:t>koronaviru</a:t>
            </a:r>
            <a:r>
              <a:rPr lang="cs-CZ" sz="2000" dirty="0" smtClean="0"/>
              <a:t> do populace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846074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je registrace vakcín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b="1" dirty="0"/>
              <a:t>Evropská agentura pro léčivé přípravky (EMA) odpovídá za vědecké hodnocení </a:t>
            </a:r>
            <a:r>
              <a:rPr lang="cs-CZ" sz="2200" b="1" dirty="0">
                <a:solidFill>
                  <a:schemeClr val="accent1"/>
                </a:solidFill>
                <a:hlinkClick r:id="rId2" tooltip="An application made to a European regulatory authority for approval to market a medicine within the European Union."/>
              </a:rPr>
              <a:t>centralizovaných žádostí o </a:t>
            </a:r>
            <a:r>
              <a:rPr lang="cs-CZ" sz="2200" b="1" dirty="0">
                <a:hlinkClick r:id="rId2" tooltip="An application made to a European regulatory authority for approval to market a medicine within the European Union."/>
              </a:rPr>
              <a:t>registraci</a:t>
            </a:r>
            <a:r>
              <a:rPr lang="cs-CZ" sz="2200" b="1" dirty="0"/>
              <a:t> (MAA). Po udělení Evropskou komisí je centralizovaná registrace </a:t>
            </a:r>
            <a:r>
              <a:rPr lang="cs-CZ" sz="2200" b="1" dirty="0" smtClean="0">
                <a:hlinkClick r:id="rId3" tooltip="The approval to market a medicine in one, several or all European Union Member States."/>
              </a:rPr>
              <a:t>platná</a:t>
            </a:r>
            <a:r>
              <a:rPr lang="cs-CZ" sz="2200" b="1" dirty="0"/>
              <a:t> </a:t>
            </a:r>
            <a:r>
              <a:rPr lang="cs-CZ" sz="2200" b="1" dirty="0" smtClean="0"/>
              <a:t>ve všech </a:t>
            </a:r>
            <a:r>
              <a:rPr lang="cs-CZ" sz="2200" b="1" dirty="0"/>
              <a:t>členských státech Evropské </a:t>
            </a:r>
            <a:r>
              <a:rPr lang="cs-CZ" sz="2200" b="1" dirty="0" smtClean="0"/>
              <a:t>unie, </a:t>
            </a:r>
            <a:r>
              <a:rPr lang="cs-CZ" sz="2200" b="1" dirty="0"/>
              <a:t>na Islandu, v Norsku a Lichtenštejnsku</a:t>
            </a:r>
            <a:r>
              <a:rPr lang="cs-CZ" sz="2200" b="1" dirty="0" smtClean="0"/>
              <a:t>.</a:t>
            </a:r>
          </a:p>
          <a:p>
            <a:pPr marL="0" indent="0">
              <a:buNone/>
            </a:pPr>
            <a:endParaRPr lang="cs-CZ" sz="22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sz="2200" b="1" dirty="0" smtClean="0">
                <a:solidFill>
                  <a:schemeClr val="tx1"/>
                </a:solidFill>
              </a:rPr>
              <a:t>V USA Food and </a:t>
            </a:r>
            <a:r>
              <a:rPr lang="cs-CZ" sz="2200" b="1" dirty="0" err="1" smtClean="0">
                <a:solidFill>
                  <a:schemeClr val="tx1"/>
                </a:solidFill>
              </a:rPr>
              <a:t>Drug</a:t>
            </a:r>
            <a:r>
              <a:rPr lang="cs-CZ" sz="2200" b="1" dirty="0" smtClean="0">
                <a:solidFill>
                  <a:schemeClr val="tx1"/>
                </a:solidFill>
              </a:rPr>
              <a:t> </a:t>
            </a:r>
            <a:r>
              <a:rPr lang="cs-CZ" sz="2200" b="1" dirty="0" err="1" smtClean="0">
                <a:solidFill>
                  <a:schemeClr val="tx1"/>
                </a:solidFill>
              </a:rPr>
              <a:t>Administration</a:t>
            </a:r>
            <a:r>
              <a:rPr lang="cs-CZ" sz="2200" b="1" dirty="0" smtClean="0">
                <a:solidFill>
                  <a:schemeClr val="tx1"/>
                </a:solidFill>
              </a:rPr>
              <a:t> (FDA</a:t>
            </a:r>
            <a:r>
              <a:rPr lang="cs-CZ" sz="2200" b="1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endParaRPr lang="cs-CZ" sz="22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200" b="1" dirty="0" smtClean="0">
                <a:solidFill>
                  <a:schemeClr val="tx1"/>
                </a:solidFill>
              </a:rPr>
              <a:t>V ČR Státní ústav pro kontrolu léčiv (SÚKL) </a:t>
            </a:r>
            <a:endParaRPr lang="cs-CZ" sz="22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094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Nabídka vakcín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425536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b="1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b="1" dirty="0" err="1" smtClean="0">
                <a:solidFill>
                  <a:schemeClr val="accent1"/>
                </a:solidFill>
              </a:rPr>
              <a:t>Pfizer</a:t>
            </a:r>
            <a:r>
              <a:rPr lang="cs-CZ" b="1" dirty="0" smtClean="0">
                <a:solidFill>
                  <a:schemeClr val="accent1"/>
                </a:solidFill>
              </a:rPr>
              <a:t>/</a:t>
            </a:r>
            <a:r>
              <a:rPr lang="cs-CZ" b="1" dirty="0" err="1" smtClean="0">
                <a:solidFill>
                  <a:schemeClr val="accent1"/>
                </a:solidFill>
              </a:rPr>
              <a:t>BioNTech</a:t>
            </a:r>
            <a:r>
              <a:rPr lang="cs-CZ" dirty="0" smtClean="0"/>
              <a:t>          </a:t>
            </a: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chemeClr val="accent1"/>
                </a:solidFill>
              </a:rPr>
              <a:t>Moderna</a:t>
            </a:r>
          </a:p>
          <a:p>
            <a:pPr marL="0" indent="0">
              <a:buNone/>
            </a:pPr>
            <a:r>
              <a:rPr lang="cs-CZ" b="1" dirty="0" err="1">
                <a:solidFill>
                  <a:schemeClr val="accent1"/>
                </a:solidFill>
              </a:rPr>
              <a:t>AstraZeneca</a:t>
            </a:r>
            <a:r>
              <a:rPr lang="cs-CZ" b="1" dirty="0">
                <a:solidFill>
                  <a:schemeClr val="accent1"/>
                </a:solidFill>
              </a:rPr>
              <a:t>    </a:t>
            </a:r>
            <a:r>
              <a:rPr lang="cs-CZ" dirty="0"/>
              <a:t>             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1"/>
                </a:solidFill>
              </a:rPr>
              <a:t>Johnson</a:t>
            </a:r>
            <a:r>
              <a:rPr lang="en-GB" b="1" dirty="0">
                <a:solidFill>
                  <a:schemeClr val="accent1"/>
                </a:solidFill>
              </a:rPr>
              <a:t>&amp;</a:t>
            </a:r>
            <a:r>
              <a:rPr lang="cs-CZ" b="1" dirty="0">
                <a:solidFill>
                  <a:schemeClr val="accent1"/>
                </a:solidFill>
              </a:rPr>
              <a:t>Johnson     </a:t>
            </a:r>
          </a:p>
          <a:p>
            <a:pPr marL="0" indent="0">
              <a:buNone/>
            </a:pPr>
            <a:endParaRPr lang="cs-CZ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chemeClr val="tx1"/>
                </a:solidFill>
              </a:rPr>
              <a:t>dosud nemají </a:t>
            </a:r>
            <a:r>
              <a:rPr lang="cs-CZ" b="1" dirty="0">
                <a:solidFill>
                  <a:schemeClr val="tx1"/>
                </a:solidFill>
              </a:rPr>
              <a:t>registraci </a:t>
            </a:r>
            <a:r>
              <a:rPr lang="cs-CZ" b="1" dirty="0" smtClean="0">
                <a:solidFill>
                  <a:schemeClr val="tx1"/>
                </a:solidFill>
              </a:rPr>
              <a:t>EMA</a:t>
            </a:r>
          </a:p>
          <a:p>
            <a:pPr marL="0" indent="0">
              <a:buNone/>
            </a:pPr>
            <a:r>
              <a:rPr lang="cs-CZ" b="1" dirty="0" err="1">
                <a:solidFill>
                  <a:schemeClr val="accent1"/>
                </a:solidFill>
              </a:rPr>
              <a:t>Novavax</a:t>
            </a:r>
            <a:r>
              <a:rPr lang="cs-CZ" b="1" dirty="0">
                <a:solidFill>
                  <a:schemeClr val="accent1"/>
                </a:solidFill>
              </a:rPr>
              <a:t> 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accent1"/>
                </a:solidFill>
              </a:rPr>
              <a:t>Sputnik V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accent1"/>
                </a:solidFill>
              </a:rPr>
              <a:t>                      </a:t>
            </a:r>
            <a:endParaRPr lang="cs-CZ" sz="2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V</a:t>
            </a:r>
            <a:r>
              <a:rPr lang="cs-CZ" sz="2000" b="1" dirty="0" smtClean="0">
                <a:solidFill>
                  <a:schemeClr val="tx1"/>
                </a:solidFill>
              </a:rPr>
              <a:t> ČR bude k dispozici ještě jedna proteinová rekombinantní a jedna genetická </a:t>
            </a:r>
            <a:r>
              <a:rPr lang="cs-CZ" sz="2000" b="1" dirty="0" err="1" smtClean="0">
                <a:solidFill>
                  <a:schemeClr val="tx1"/>
                </a:solidFill>
              </a:rPr>
              <a:t>mRNA</a:t>
            </a:r>
            <a:r>
              <a:rPr lang="cs-CZ" sz="2000" b="1" dirty="0" smtClean="0">
                <a:solidFill>
                  <a:schemeClr val="tx1"/>
                </a:solidFill>
              </a:rPr>
              <a:t> vakcína </a:t>
            </a:r>
            <a:r>
              <a:rPr lang="cs-CZ" sz="2000" b="1" dirty="0" err="1" smtClean="0">
                <a:solidFill>
                  <a:schemeClr val="tx1"/>
                </a:solidFill>
              </a:rPr>
              <a:t>Sanofi</a:t>
            </a:r>
            <a:r>
              <a:rPr lang="cs-CZ" sz="2000" b="1" dirty="0" smtClean="0">
                <a:solidFill>
                  <a:schemeClr val="tx1"/>
                </a:solidFill>
              </a:rPr>
              <a:t> (Francie) a </a:t>
            </a:r>
            <a:r>
              <a:rPr lang="cs-CZ" sz="2000" b="1" dirty="0" err="1" smtClean="0">
                <a:solidFill>
                  <a:schemeClr val="tx1"/>
                </a:solidFill>
              </a:rPr>
              <a:t>GlaxoSmithKline</a:t>
            </a:r>
            <a:r>
              <a:rPr lang="cs-CZ" sz="2000" b="1" dirty="0" smtClean="0">
                <a:solidFill>
                  <a:schemeClr val="tx1"/>
                </a:solidFill>
              </a:rPr>
              <a:t> (Velká Británie). </a:t>
            </a:r>
            <a:endParaRPr lang="cs-CZ" sz="2000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6962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 smtClean="0"/>
              <a:t>Dokud bude na světě dostatek vnímavých osob,    dostatek zapomenutých chudých oblastí, bude mít </a:t>
            </a:r>
          </a:p>
          <a:p>
            <a:pPr marL="0" indent="0" algn="ctr">
              <a:buNone/>
            </a:pPr>
            <a:r>
              <a:rPr lang="cs-CZ" b="1" dirty="0" smtClean="0"/>
              <a:t>SARS-CoV-2</a:t>
            </a:r>
          </a:p>
          <a:p>
            <a:pPr marL="0" indent="0" algn="ctr">
              <a:buNone/>
            </a:pPr>
            <a:r>
              <a:rPr lang="cs-CZ" b="1" dirty="0" smtClean="0"/>
              <a:t>výborné podmínky pro vznik nových mutací.</a:t>
            </a:r>
          </a:p>
          <a:p>
            <a:pPr marL="0" indent="0" algn="ctr">
              <a:buNone/>
            </a:pPr>
            <a:r>
              <a:rPr lang="cs-CZ" b="1" dirty="0" smtClean="0"/>
              <a:t> </a:t>
            </a:r>
          </a:p>
          <a:p>
            <a:pPr marL="0" indent="0" algn="ctr">
              <a:buNone/>
            </a:pPr>
            <a:r>
              <a:rPr lang="cs-CZ" b="1" dirty="0" smtClean="0">
                <a:solidFill>
                  <a:schemeClr val="accent1"/>
                </a:solidFill>
              </a:rPr>
              <a:t>Je potřeba naočkovat celý </a:t>
            </a:r>
            <a:r>
              <a:rPr lang="cs-CZ" b="1" dirty="0" smtClean="0">
                <a:solidFill>
                  <a:schemeClr val="accent1"/>
                </a:solidFill>
              </a:rPr>
              <a:t>svět,</a:t>
            </a:r>
          </a:p>
          <a:p>
            <a:pPr marL="0" indent="0" algn="ctr">
              <a:buNone/>
            </a:pPr>
            <a:r>
              <a:rPr lang="cs-CZ" b="1" dirty="0" smtClean="0">
                <a:solidFill>
                  <a:schemeClr val="accent1"/>
                </a:solidFill>
              </a:rPr>
              <a:t>případně přeočkovávat podle potřeby.</a:t>
            </a:r>
            <a:endParaRPr lang="cs-CZ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617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62000" y="4869160"/>
            <a:ext cx="6781800" cy="1303040"/>
          </a:xfrm>
        </p:spPr>
        <p:txBody>
          <a:bodyPr/>
          <a:lstStyle/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SARS-CoV-2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alt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počítačová </a:t>
            </a: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rekonstrukce podoby viru SARS-CoV-2 </a:t>
            </a:r>
            <a:r>
              <a:rPr lang="cs-CZ" alt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(</a:t>
            </a: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nepřirozenými barvami, samozřejmě</a:t>
            </a:r>
            <a:r>
              <a:rPr lang="cs-CZ" alt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alt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„hroty</a:t>
            </a: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na povrchu </a:t>
            </a:r>
            <a:r>
              <a:rPr lang="cs-CZ" alt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  <a:p>
            <a:pPr marL="0" indent="0">
              <a:buNone/>
            </a:pPr>
            <a:r>
              <a:rPr lang="cs-CZ" alt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cs-CZ" altLang="cs-CZ" sz="20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spike</a:t>
            </a:r>
            <a:r>
              <a:rPr lang="cs-CZ" altLang="cs-CZ" sz="20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000" b="1" dirty="0" err="1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proteins</a:t>
            </a:r>
            <a:endParaRPr lang="cs-CZ" altLang="cs-CZ" sz="20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virus </a:t>
            </a: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využívá </a:t>
            </a:r>
            <a:r>
              <a:rPr lang="en-GB" alt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spike protein</a:t>
            </a:r>
            <a:r>
              <a:rPr lang="cs-CZ" alt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   k </a:t>
            </a:r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přichycení na </a:t>
            </a:r>
            <a:r>
              <a:rPr lang="cs-CZ" altLang="cs-C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buňku</a:t>
            </a:r>
            <a:endParaRPr lang="cs-CZ" alt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xmlns:lc="http://schemas.openxmlformats.org/drawingml/2006/lockedCanvas" id="{86D25D6B-E5D0-42E8-9BD5-146616E75A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764703"/>
            <a:ext cx="3600400" cy="3312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02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probíhá virová nákaza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virus – kousek genetické informace uložený v RNA   (nebo v DNA) </a:t>
            </a:r>
          </a:p>
          <a:p>
            <a:r>
              <a:rPr lang="cs-CZ" sz="2000" dirty="0" smtClean="0"/>
              <a:t>virus se množí až uvnitř hostitelské buňky, „podstrčí“ jí svou vlastní virovou RNA, využívá její proteiny, replikuje tisíce virových kopií</a:t>
            </a:r>
          </a:p>
          <a:p>
            <a:r>
              <a:rPr lang="cs-CZ" sz="2000" dirty="0" smtClean="0"/>
              <a:t>hostitelská buňka zanikne, virové kopie infikují </a:t>
            </a:r>
            <a:r>
              <a:rPr lang="cs-CZ" sz="2000" dirty="0" smtClean="0"/>
              <a:t>další „sousední</a:t>
            </a:r>
            <a:r>
              <a:rPr lang="cs-CZ" sz="2000" dirty="0" smtClean="0"/>
              <a:t>“ hostitelské buňky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42541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Imunitní odpověď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protilátková imunita: 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tvorba specifických protilátek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působí, pokud je virus v krvi nebo v mezibuněčném prostoru</a:t>
            </a:r>
          </a:p>
          <a:p>
            <a:r>
              <a:rPr lang="cs-CZ" b="1" dirty="0" smtClean="0"/>
              <a:t>buněčná imunita: 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NK buňky (natural </a:t>
            </a:r>
            <a:r>
              <a:rPr lang="cs-CZ" sz="2000" dirty="0" err="1" smtClean="0"/>
              <a:t>killer</a:t>
            </a:r>
            <a:r>
              <a:rPr lang="cs-CZ" sz="2000" dirty="0" smtClean="0"/>
              <a:t> </a:t>
            </a:r>
            <a:r>
              <a:rPr lang="cs-CZ" sz="2000" dirty="0" err="1" smtClean="0"/>
              <a:t>cells</a:t>
            </a:r>
            <a:r>
              <a:rPr lang="cs-CZ" sz="2000" dirty="0" smtClean="0"/>
              <a:t>)</a:t>
            </a:r>
          </a:p>
          <a:p>
            <a:pPr marL="0" indent="0">
              <a:buNone/>
            </a:pPr>
            <a:r>
              <a:rPr lang="cs-CZ" sz="2000" dirty="0" smtClean="0"/>
              <a:t>                  poznají a ničí infikované buňky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rychlá reakce do 3 dnů</a:t>
            </a:r>
          </a:p>
          <a:p>
            <a:r>
              <a:rPr lang="cs-CZ" b="1" dirty="0" smtClean="0"/>
              <a:t>imunitní paměť: </a:t>
            </a:r>
          </a:p>
          <a:p>
            <a:pPr marL="0" indent="0">
              <a:buNone/>
            </a:pPr>
            <a:r>
              <a:rPr lang="cs-CZ" sz="2000" b="1" dirty="0"/>
              <a:t> </a:t>
            </a:r>
            <a:r>
              <a:rPr lang="cs-CZ" sz="2000" b="1" dirty="0" smtClean="0"/>
              <a:t>                 </a:t>
            </a:r>
            <a:r>
              <a:rPr lang="cs-CZ" sz="2000" dirty="0" smtClean="0"/>
              <a:t>paměťové buňky </a:t>
            </a:r>
          </a:p>
          <a:p>
            <a:r>
              <a:rPr lang="cs-CZ" dirty="0" smtClean="0">
                <a:solidFill>
                  <a:schemeClr val="accent1"/>
                </a:solidFill>
              </a:rPr>
              <a:t>moderní vakcíny stimulují tvorbu protilátek a imunitní paměť</a:t>
            </a:r>
            <a:endParaRPr lang="cs-CZ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134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Nabídka vakcín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err="1">
                <a:solidFill>
                  <a:schemeClr val="accent1"/>
                </a:solidFill>
              </a:rPr>
              <a:t>Pfizer</a:t>
            </a:r>
            <a:r>
              <a:rPr lang="cs-CZ" b="1" dirty="0">
                <a:solidFill>
                  <a:schemeClr val="accent1"/>
                </a:solidFill>
              </a:rPr>
              <a:t>/</a:t>
            </a:r>
            <a:r>
              <a:rPr lang="cs-CZ" b="1" dirty="0" err="1">
                <a:solidFill>
                  <a:schemeClr val="accent1"/>
                </a:solidFill>
              </a:rPr>
              <a:t>BioNTech</a:t>
            </a:r>
            <a:r>
              <a:rPr lang="cs-CZ" dirty="0"/>
              <a:t>          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1"/>
                </a:solidFill>
              </a:rPr>
              <a:t>Moderna</a:t>
            </a:r>
          </a:p>
          <a:p>
            <a:pPr marL="0" indent="0">
              <a:buNone/>
            </a:pPr>
            <a:r>
              <a:rPr lang="cs-CZ" b="1" dirty="0" err="1">
                <a:solidFill>
                  <a:schemeClr val="accent1"/>
                </a:solidFill>
              </a:rPr>
              <a:t>AstraZeneca</a:t>
            </a:r>
            <a:r>
              <a:rPr lang="cs-CZ" b="1" dirty="0">
                <a:solidFill>
                  <a:schemeClr val="accent1"/>
                </a:solidFill>
              </a:rPr>
              <a:t>    </a:t>
            </a:r>
            <a:r>
              <a:rPr lang="cs-CZ" dirty="0"/>
              <a:t>             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1"/>
                </a:solidFill>
              </a:rPr>
              <a:t>Johnson</a:t>
            </a:r>
            <a:r>
              <a:rPr lang="en-GB" b="1" dirty="0">
                <a:solidFill>
                  <a:schemeClr val="accent1"/>
                </a:solidFill>
              </a:rPr>
              <a:t>&amp;</a:t>
            </a:r>
            <a:r>
              <a:rPr lang="cs-CZ" b="1" dirty="0">
                <a:solidFill>
                  <a:schemeClr val="accent1"/>
                </a:solidFill>
              </a:rPr>
              <a:t>Johnson     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1"/>
                </a:solidFill>
              </a:rPr>
              <a:t>Sputnik V  </a:t>
            </a:r>
            <a:r>
              <a:rPr lang="cs-CZ" b="1" dirty="0" smtClean="0">
                <a:solidFill>
                  <a:schemeClr val="accent1"/>
                </a:solidFill>
              </a:rPr>
              <a:t>                </a:t>
            </a:r>
            <a:r>
              <a:rPr lang="cs-CZ" sz="2000" b="1" dirty="0" smtClean="0">
                <a:solidFill>
                  <a:schemeClr val="tx1"/>
                </a:solidFill>
              </a:rPr>
              <a:t>není dostupný, nemá registraci EMA  </a:t>
            </a:r>
          </a:p>
          <a:p>
            <a:pPr marL="0" indent="0">
              <a:buNone/>
            </a:pPr>
            <a:r>
              <a:rPr lang="cs-CZ" b="1" dirty="0" err="1" smtClean="0">
                <a:solidFill>
                  <a:schemeClr val="accent1"/>
                </a:solidFill>
              </a:rPr>
              <a:t>Novavax</a:t>
            </a:r>
            <a:r>
              <a:rPr lang="cs-CZ" b="1" dirty="0" smtClean="0">
                <a:solidFill>
                  <a:schemeClr val="accent1"/>
                </a:solidFill>
              </a:rPr>
              <a:t>    </a:t>
            </a:r>
            <a:r>
              <a:rPr lang="cs-CZ" sz="2000" b="1" dirty="0" smtClean="0">
                <a:solidFill>
                  <a:schemeClr val="tx1"/>
                </a:solidFill>
              </a:rPr>
              <a:t>                    není </a:t>
            </a:r>
            <a:r>
              <a:rPr lang="cs-CZ" sz="2000" b="1" dirty="0">
                <a:solidFill>
                  <a:schemeClr val="tx1"/>
                </a:solidFill>
              </a:rPr>
              <a:t>dostupný, nemá registraci EMA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2081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Genetické </a:t>
            </a:r>
            <a:r>
              <a:rPr lang="cs-CZ" dirty="0" err="1" smtClean="0"/>
              <a:t>mRNA</a:t>
            </a:r>
            <a:r>
              <a:rPr lang="cs-CZ" dirty="0" smtClean="0"/>
              <a:t> vakcíny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err="1" smtClean="0">
                <a:solidFill>
                  <a:schemeClr val="accent1"/>
                </a:solidFill>
              </a:rPr>
              <a:t>Pfizer</a:t>
            </a:r>
            <a:r>
              <a:rPr lang="cs-CZ" b="1" dirty="0" smtClean="0">
                <a:solidFill>
                  <a:schemeClr val="accent1"/>
                </a:solidFill>
              </a:rPr>
              <a:t>/</a:t>
            </a:r>
            <a:r>
              <a:rPr lang="cs-CZ" b="1" dirty="0" err="1" smtClean="0">
                <a:solidFill>
                  <a:schemeClr val="accent1"/>
                </a:solidFill>
              </a:rPr>
              <a:t>BioNTech</a:t>
            </a:r>
            <a:r>
              <a:rPr lang="cs-CZ" dirty="0" smtClean="0"/>
              <a:t>          USA, Německo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accent1"/>
                </a:solidFill>
              </a:rPr>
              <a:t>Moderna  </a:t>
            </a:r>
            <a:r>
              <a:rPr lang="cs-CZ" dirty="0" smtClean="0"/>
              <a:t>                    USA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sz="2000" dirty="0" smtClean="0"/>
              <a:t>messenger RNA – nese šablonu k tvorbě </a:t>
            </a:r>
            <a:r>
              <a:rPr lang="cs-CZ" sz="2000" dirty="0" err="1" smtClean="0"/>
              <a:t>spike</a:t>
            </a:r>
            <a:r>
              <a:rPr lang="cs-CZ" sz="2000" dirty="0" smtClean="0"/>
              <a:t> proteinu – přechodná produkce </a:t>
            </a:r>
            <a:r>
              <a:rPr lang="cs-CZ" sz="2000" dirty="0" err="1"/>
              <a:t>spike</a:t>
            </a:r>
            <a:r>
              <a:rPr lang="cs-CZ" sz="2000" dirty="0"/>
              <a:t> proteinu </a:t>
            </a:r>
            <a:r>
              <a:rPr lang="cs-CZ" sz="2000" dirty="0" smtClean="0"/>
              <a:t>ve svalových buňkách </a:t>
            </a:r>
            <a:r>
              <a:rPr lang="cs-CZ" sz="2000" dirty="0"/>
              <a:t>očkovaného</a:t>
            </a:r>
            <a:r>
              <a:rPr lang="cs-CZ" sz="2000" dirty="0" smtClean="0"/>
              <a:t>  </a:t>
            </a:r>
          </a:p>
          <a:p>
            <a:r>
              <a:rPr lang="cs-CZ" sz="2000" dirty="0" smtClean="0"/>
              <a:t>imunitní odpověď proti </a:t>
            </a:r>
            <a:r>
              <a:rPr lang="cs-CZ" sz="2000" dirty="0" err="1" smtClean="0"/>
              <a:t>spike</a:t>
            </a:r>
            <a:r>
              <a:rPr lang="cs-CZ" sz="2000" dirty="0" smtClean="0"/>
              <a:t> proteinu – protilátky + imunitní paměť</a:t>
            </a:r>
          </a:p>
          <a:p>
            <a:r>
              <a:rPr lang="cs-CZ" sz="2000" dirty="0" err="1" smtClean="0"/>
              <a:t>mRNA</a:t>
            </a:r>
            <a:r>
              <a:rPr lang="cs-CZ" sz="2000" dirty="0" smtClean="0"/>
              <a:t> nestabilní, brzy se beze zbytku rozloží</a:t>
            </a:r>
          </a:p>
          <a:p>
            <a:r>
              <a:rPr lang="cs-CZ" sz="2000" b="1" dirty="0" smtClean="0"/>
              <a:t>nevýhoda:</a:t>
            </a:r>
            <a:r>
              <a:rPr lang="cs-CZ" sz="2000" dirty="0" smtClean="0"/>
              <a:t> nestabilita </a:t>
            </a:r>
            <a:r>
              <a:rPr lang="cs-CZ" sz="2000" dirty="0" err="1" smtClean="0"/>
              <a:t>mRNA</a:t>
            </a:r>
            <a:r>
              <a:rPr lang="cs-CZ" sz="2000" dirty="0" smtClean="0"/>
              <a:t> vyžaduje extrémně náročné skladování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(</a:t>
            </a:r>
            <a:r>
              <a:rPr lang="cs-CZ" sz="2000" dirty="0" err="1" smtClean="0"/>
              <a:t>Pfizer</a:t>
            </a:r>
            <a:r>
              <a:rPr lang="cs-CZ" sz="2000" dirty="0" smtClean="0"/>
              <a:t>/</a:t>
            </a:r>
            <a:r>
              <a:rPr lang="cs-CZ" sz="2000" dirty="0" err="1" smtClean="0"/>
              <a:t>BioNTech</a:t>
            </a:r>
            <a:r>
              <a:rPr lang="cs-CZ" sz="2000" dirty="0" smtClean="0"/>
              <a:t> – minus 70 °C, Moderna – minus 20 </a:t>
            </a:r>
            <a:r>
              <a:rPr lang="cs-CZ" sz="2000" dirty="0"/>
              <a:t>°</a:t>
            </a:r>
            <a:r>
              <a:rPr lang="cs-CZ" sz="2000" dirty="0" smtClean="0"/>
              <a:t>C</a:t>
            </a:r>
          </a:p>
          <a:p>
            <a:r>
              <a:rPr lang="cs-CZ" sz="2000" b="1" dirty="0" smtClean="0"/>
              <a:t>výhody:</a:t>
            </a:r>
            <a:r>
              <a:rPr lang="cs-CZ" sz="2000" dirty="0" smtClean="0"/>
              <a:t> nejvyšší účinnost (</a:t>
            </a:r>
            <a:r>
              <a:rPr lang="cs-CZ" sz="2000" dirty="0" err="1" smtClean="0"/>
              <a:t>imunogenita</a:t>
            </a:r>
            <a:r>
              <a:rPr lang="cs-CZ" sz="2000" dirty="0" smtClean="0"/>
              <a:t>) 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 jednoduchá a bezpečná </a:t>
            </a:r>
            <a:r>
              <a:rPr lang="cs-CZ" sz="2000" dirty="0" smtClean="0"/>
              <a:t>výroba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 možnost rychlého přizpůsobení novým mutacím – účinnost </a:t>
            </a:r>
            <a:r>
              <a:rPr lang="cs-CZ" sz="2000" dirty="0" smtClean="0"/>
              <a:t>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3529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Proteinová rekombinantní vakcína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err="1" smtClean="0">
                <a:solidFill>
                  <a:schemeClr val="accent1"/>
                </a:solidFill>
              </a:rPr>
              <a:t>Novavax</a:t>
            </a:r>
            <a:r>
              <a:rPr lang="cs-CZ" b="1" dirty="0" smtClean="0">
                <a:solidFill>
                  <a:schemeClr val="accent1"/>
                </a:solidFill>
              </a:rPr>
              <a:t>            </a:t>
            </a:r>
            <a:r>
              <a:rPr lang="cs-CZ" dirty="0" smtClean="0">
                <a:solidFill>
                  <a:schemeClr val="tx1"/>
                </a:solidFill>
              </a:rPr>
              <a:t>USA</a:t>
            </a:r>
          </a:p>
          <a:p>
            <a:pPr marL="0" indent="0">
              <a:buNone/>
            </a:pPr>
            <a:endParaRPr lang="cs-CZ" dirty="0" smtClean="0">
              <a:solidFill>
                <a:schemeClr val="accent1"/>
              </a:solidFill>
            </a:endParaRPr>
          </a:p>
          <a:p>
            <a:r>
              <a:rPr lang="cs-CZ" sz="2000" dirty="0" smtClean="0"/>
              <a:t>neškodné části proteinů podobných </a:t>
            </a:r>
            <a:r>
              <a:rPr lang="cs-CZ" sz="2000" dirty="0" err="1" smtClean="0"/>
              <a:t>koronavirovému</a:t>
            </a:r>
            <a:r>
              <a:rPr lang="cs-CZ" sz="2000" dirty="0" smtClean="0"/>
              <a:t> </a:t>
            </a:r>
            <a:r>
              <a:rPr lang="cs-CZ" sz="2000" dirty="0" err="1" smtClean="0"/>
              <a:t>spike</a:t>
            </a:r>
            <a:r>
              <a:rPr lang="cs-CZ" sz="2000" dirty="0" smtClean="0"/>
              <a:t> proteinu  </a:t>
            </a:r>
            <a:endParaRPr lang="cs-CZ" sz="2000" dirty="0" smtClean="0"/>
          </a:p>
          <a:p>
            <a:r>
              <a:rPr lang="cs-CZ" sz="2000" dirty="0" smtClean="0"/>
              <a:t>imunitní odpověď je zesílena prostřednictvím genetického inženýrství  (tato metoda se běžně užívá při výrobě jiných vakcín, např. proti HPV nebo virové hepatitidě B)</a:t>
            </a:r>
          </a:p>
          <a:p>
            <a:r>
              <a:rPr lang="cs-CZ" sz="2000" b="1" dirty="0" smtClean="0"/>
              <a:t>nevýhoda: </a:t>
            </a:r>
            <a:r>
              <a:rPr lang="cs-CZ" sz="2000" dirty="0" smtClean="0"/>
              <a:t>nižší účinnost</a:t>
            </a:r>
          </a:p>
          <a:p>
            <a:r>
              <a:rPr lang="cs-CZ" sz="2000" b="1" dirty="0" smtClean="0"/>
              <a:t>výhoda:</a:t>
            </a:r>
            <a:r>
              <a:rPr lang="cs-CZ" sz="2000" dirty="0" smtClean="0"/>
              <a:t> bezpečná</a:t>
            </a:r>
          </a:p>
          <a:p>
            <a:pPr marL="0" indent="0">
              <a:buNone/>
            </a:pPr>
            <a:r>
              <a:rPr lang="cs-CZ" sz="2000" dirty="0" smtClean="0"/>
              <a:t>                   v ČR jeden z výrobních závodů firmy </a:t>
            </a:r>
            <a:r>
              <a:rPr lang="cs-CZ" sz="2000" dirty="0" err="1" smtClean="0"/>
              <a:t>Novavax</a:t>
            </a:r>
            <a:r>
              <a:rPr lang="cs-CZ" sz="2000" dirty="0" smtClean="0"/>
              <a:t> 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2288484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Vektorové vakcíny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476672"/>
            <a:ext cx="7543800" cy="409532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b="1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b="1" dirty="0" err="1" smtClean="0">
                <a:solidFill>
                  <a:schemeClr val="accent1"/>
                </a:solidFill>
              </a:rPr>
              <a:t>AstraZeneca</a:t>
            </a:r>
            <a:r>
              <a:rPr lang="cs-CZ" b="1" dirty="0" smtClean="0">
                <a:solidFill>
                  <a:schemeClr val="accent1"/>
                </a:solidFill>
              </a:rPr>
              <a:t> </a:t>
            </a:r>
            <a:r>
              <a:rPr lang="cs-CZ" sz="2000" b="1" dirty="0" smtClean="0">
                <a:solidFill>
                  <a:schemeClr val="accent1"/>
                </a:solidFill>
              </a:rPr>
              <a:t>   </a:t>
            </a:r>
            <a:r>
              <a:rPr lang="cs-CZ" sz="2000" dirty="0" smtClean="0"/>
              <a:t>                </a:t>
            </a:r>
            <a:r>
              <a:rPr lang="cs-CZ" sz="2000" dirty="0"/>
              <a:t>Velká Británie, Švédsko    </a:t>
            </a:r>
            <a:endParaRPr lang="cs-CZ" sz="2000" dirty="0" smtClean="0"/>
          </a:p>
          <a:p>
            <a:pPr marL="0" indent="0">
              <a:buNone/>
            </a:pPr>
            <a:r>
              <a:rPr lang="cs-CZ" b="1" dirty="0" smtClean="0">
                <a:solidFill>
                  <a:schemeClr val="accent1"/>
                </a:solidFill>
              </a:rPr>
              <a:t>Johnson</a:t>
            </a:r>
            <a:r>
              <a:rPr lang="en-GB" b="1" dirty="0">
                <a:solidFill>
                  <a:schemeClr val="accent1"/>
                </a:solidFill>
              </a:rPr>
              <a:t>&amp;</a:t>
            </a:r>
            <a:r>
              <a:rPr lang="cs-CZ" b="1" dirty="0">
                <a:solidFill>
                  <a:schemeClr val="accent1"/>
                </a:solidFill>
              </a:rPr>
              <a:t>Johnson     </a:t>
            </a:r>
            <a:r>
              <a:rPr lang="cs-CZ" b="1" dirty="0" smtClean="0">
                <a:solidFill>
                  <a:schemeClr val="accent1"/>
                </a:solidFill>
              </a:rPr>
              <a:t>  </a:t>
            </a:r>
            <a:r>
              <a:rPr lang="cs-CZ" sz="2000" dirty="0" smtClean="0"/>
              <a:t>USA</a:t>
            </a:r>
            <a:r>
              <a:rPr lang="cs-CZ" sz="2000" dirty="0"/>
              <a:t>, Belgie, Izrael</a:t>
            </a:r>
          </a:p>
          <a:p>
            <a:pPr marL="0" indent="0">
              <a:buNone/>
            </a:pPr>
            <a:r>
              <a:rPr lang="cs-CZ" b="1" dirty="0">
                <a:solidFill>
                  <a:schemeClr val="accent1"/>
                </a:solidFill>
              </a:rPr>
              <a:t>Sputnik V     </a:t>
            </a:r>
            <a:r>
              <a:rPr lang="cs-CZ" dirty="0"/>
              <a:t>                 </a:t>
            </a:r>
            <a:r>
              <a:rPr lang="cs-CZ" sz="2000" dirty="0"/>
              <a:t>Rusko </a:t>
            </a:r>
          </a:p>
          <a:p>
            <a:endParaRPr lang="cs-CZ" sz="2000" dirty="0" smtClean="0"/>
          </a:p>
          <a:p>
            <a:r>
              <a:rPr lang="cs-CZ" sz="2200" dirty="0" smtClean="0"/>
              <a:t>geneticky upravený oslabený adenovirus jako vektor (nosič) genetické informace </a:t>
            </a:r>
            <a:r>
              <a:rPr lang="cs-CZ" sz="2200" dirty="0" err="1" smtClean="0"/>
              <a:t>koronavirového</a:t>
            </a:r>
            <a:r>
              <a:rPr lang="cs-CZ" sz="2200" dirty="0" smtClean="0"/>
              <a:t> </a:t>
            </a:r>
            <a:r>
              <a:rPr lang="cs-CZ" sz="2200" dirty="0" err="1" smtClean="0"/>
              <a:t>spike</a:t>
            </a:r>
            <a:r>
              <a:rPr lang="cs-CZ" sz="2200" dirty="0" smtClean="0"/>
              <a:t> proteinu</a:t>
            </a:r>
          </a:p>
          <a:p>
            <a:r>
              <a:rPr lang="cs-CZ" sz="2200" dirty="0"/>
              <a:t>imunitní odpověď proti </a:t>
            </a:r>
            <a:r>
              <a:rPr lang="cs-CZ" sz="2200" dirty="0" err="1"/>
              <a:t>spike</a:t>
            </a:r>
            <a:r>
              <a:rPr lang="cs-CZ" sz="2200" dirty="0"/>
              <a:t> proteinu – protilátky + imunitní paměť</a:t>
            </a:r>
          </a:p>
          <a:p>
            <a:r>
              <a:rPr lang="cs-CZ" sz="2200" dirty="0" smtClean="0"/>
              <a:t>populace má přirozené protilátky proti lidským adenovirům, mohou „vyvázat“ adenovirový nosič – efekt by byl nespolehlivý</a:t>
            </a:r>
          </a:p>
          <a:p>
            <a:r>
              <a:rPr lang="cs-CZ" sz="2200" dirty="0" smtClean="0"/>
              <a:t>proto se používají různé lidské adenoviry nebo šimpanzí adenovirus</a:t>
            </a:r>
          </a:p>
          <a:p>
            <a:r>
              <a:rPr lang="cs-CZ" sz="2200" b="1" dirty="0" smtClean="0"/>
              <a:t>výhody:</a:t>
            </a:r>
            <a:r>
              <a:rPr lang="cs-CZ" sz="2200" dirty="0" smtClean="0"/>
              <a:t> vysoká účinnost</a:t>
            </a:r>
          </a:p>
          <a:p>
            <a:pPr marL="0" indent="0">
              <a:buNone/>
            </a:pPr>
            <a:r>
              <a:rPr lang="cs-CZ" sz="2200" dirty="0" smtClean="0"/>
              <a:t>                    bezpečná  </a:t>
            </a:r>
          </a:p>
          <a:p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365337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Vektorové vakcíny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err="1">
                <a:solidFill>
                  <a:schemeClr val="accent1"/>
                </a:solidFill>
              </a:rPr>
              <a:t>AstraZeneca</a:t>
            </a:r>
            <a:r>
              <a:rPr lang="cs-CZ" b="1" dirty="0">
                <a:solidFill>
                  <a:schemeClr val="accent1"/>
                </a:solidFill>
              </a:rPr>
              <a:t>    </a:t>
            </a:r>
            <a:r>
              <a:rPr lang="cs-CZ" dirty="0"/>
              <a:t>     </a:t>
            </a:r>
            <a:r>
              <a:rPr lang="cs-CZ" dirty="0" smtClean="0"/>
              <a:t>        </a:t>
            </a:r>
            <a:r>
              <a:rPr lang="cs-CZ" sz="2000" dirty="0" smtClean="0"/>
              <a:t>Velká </a:t>
            </a:r>
            <a:r>
              <a:rPr lang="cs-CZ" sz="2000" dirty="0"/>
              <a:t>Británie, </a:t>
            </a:r>
            <a:r>
              <a:rPr lang="cs-CZ" sz="2000" dirty="0" smtClean="0"/>
              <a:t>Švédsko   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                             šimpanzí adenovirus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b="1" dirty="0">
                <a:solidFill>
                  <a:schemeClr val="accent1"/>
                </a:solidFill>
              </a:rPr>
              <a:t>Johnson</a:t>
            </a:r>
            <a:r>
              <a:rPr lang="en-GB" b="1" dirty="0">
                <a:solidFill>
                  <a:schemeClr val="accent1"/>
                </a:solidFill>
              </a:rPr>
              <a:t>&amp;</a:t>
            </a:r>
            <a:r>
              <a:rPr lang="cs-CZ" b="1" dirty="0">
                <a:solidFill>
                  <a:schemeClr val="accent1"/>
                </a:solidFill>
              </a:rPr>
              <a:t>Johnson    </a:t>
            </a:r>
            <a:r>
              <a:rPr lang="cs-CZ" b="1" dirty="0" smtClean="0">
                <a:solidFill>
                  <a:schemeClr val="accent1"/>
                </a:solidFill>
              </a:rPr>
              <a:t>   </a:t>
            </a:r>
            <a:r>
              <a:rPr lang="cs-CZ" sz="2000" dirty="0"/>
              <a:t>USA, Belgie, Izrael       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                            lidský </a:t>
            </a:r>
            <a:r>
              <a:rPr lang="cs-CZ" sz="2000" dirty="0"/>
              <a:t>adenovirus </a:t>
            </a:r>
            <a:r>
              <a:rPr lang="cs-CZ" sz="2000" dirty="0" smtClean="0"/>
              <a:t>v Evropě a USA mimořádně vzácný 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dirty="0" smtClean="0"/>
              <a:t>		                                                           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chemeClr val="accent1"/>
                </a:solidFill>
              </a:rPr>
              <a:t>Sputnik V                      </a:t>
            </a:r>
            <a:r>
              <a:rPr lang="cs-CZ" sz="2000" dirty="0" smtClean="0">
                <a:solidFill>
                  <a:schemeClr val="tx1"/>
                </a:solidFill>
              </a:rPr>
              <a:t>Rusko     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tx1"/>
                </a:solidFill>
              </a:rPr>
              <a:t> </a:t>
            </a:r>
            <a:r>
              <a:rPr lang="cs-CZ" sz="2000" dirty="0" smtClean="0">
                <a:solidFill>
                  <a:schemeClr val="tx1"/>
                </a:solidFill>
              </a:rPr>
              <a:t>                                              v každé ze 2 dávek jiný lidský adenovirus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768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581</TotalTime>
  <Words>586</Words>
  <Application>Microsoft Office PowerPoint</Application>
  <PresentationFormat>Předvádění na obrazovce (4:3)</PresentationFormat>
  <Paragraphs>101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NewsPrint</vt:lpstr>
      <vt:lpstr>Dosavadní vakcíny proti covidu-19  v ČR</vt:lpstr>
      <vt:lpstr>SARS-CoV-2</vt:lpstr>
      <vt:lpstr>Jak probíhá virová nákaza</vt:lpstr>
      <vt:lpstr>Imunitní odpověď</vt:lpstr>
      <vt:lpstr>Nabídka vakcín v ČR</vt:lpstr>
      <vt:lpstr>Genetické mRNA vakcíny</vt:lpstr>
      <vt:lpstr>Proteinová rekombinantní vakcína</vt:lpstr>
      <vt:lpstr>Vektorové vakcíny</vt:lpstr>
      <vt:lpstr>Vektorové vakcíny</vt:lpstr>
      <vt:lpstr>Inaktivované vakcíny</vt:lpstr>
      <vt:lpstr>Co je registrace vakcín</vt:lpstr>
      <vt:lpstr>Nabídka vakcín v ČR</vt:lpstr>
      <vt:lpstr>Prezentace aplikace PowerPoint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Dosavadní vakcíny proti covid-19</dc:title>
  <dc:creator>Mirka</dc:creator>
  <cp:lastModifiedBy>Mirka</cp:lastModifiedBy>
  <cp:revision>33</cp:revision>
  <dcterms:created xsi:type="dcterms:W3CDTF">2021-03-10T15:51:07Z</dcterms:created>
  <dcterms:modified xsi:type="dcterms:W3CDTF">2021-03-11T09:56:39Z</dcterms:modified>
</cp:coreProperties>
</file>