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3" r:id="rId3"/>
    <p:sldId id="323" r:id="rId4"/>
    <p:sldId id="326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4" r:id="rId15"/>
    <p:sldId id="325" r:id="rId16"/>
    <p:sldId id="330" r:id="rId17"/>
    <p:sldId id="331" r:id="rId18"/>
    <p:sldId id="327" r:id="rId19"/>
    <p:sldId id="333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19" d="100"/>
          <a:sy n="119" d="100"/>
        </p:scale>
        <p:origin x="-1944" y="-1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BE11BC-3CEF-43DD-A4B1-B85DDDD243D8}" type="presOf" srcId="{4BFA973D-A974-42E9-BDE9-AEFBBB89FF0E}" destId="{A417A5B5-B087-40A8-968B-C77AF01780F2}" srcOrd="0" destOrd="0" presId="urn:microsoft.com/office/officeart/2005/8/layout/hProcess9"/>
    <dgm:cxn modelId="{5A6AEF58-6274-4D9F-9B8A-F6D9B11A3E99}" type="presOf" srcId="{4BBE673E-B1D4-4F1C-951D-AE11DF8B0BA5}" destId="{C8DFC46D-0EDA-4FB7-91D9-BDA47843E1A2}" srcOrd="0" destOrd="0" presId="urn:microsoft.com/office/officeart/2005/8/layout/hProcess9"/>
    <dgm:cxn modelId="{41799A1C-BBE9-404E-AD40-D28C4DCBE2B6}" type="presOf" srcId="{04667B66-78EA-4232-9BC0-79924E3CF026}" destId="{1C54CDE5-C40C-4AD1-8444-DC3BD0C55013}" srcOrd="0" destOrd="0" presId="urn:microsoft.com/office/officeart/2005/8/layout/hProcess9"/>
    <dgm:cxn modelId="{9146C9AA-62F4-43A4-A222-8E8C9937B148}" type="presOf" srcId="{A4E89C49-4A10-44D8-825D-82D343361178}" destId="{32123403-4479-4F0A-A8E1-A0D703308D53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85FC64D0-0C2F-44C1-9D46-EAF9E9DF8C78}" type="presParOf" srcId="{32123403-4479-4F0A-A8E1-A0D703308D53}" destId="{E9CC8670-B53C-4217-B24A-C184C3265CC1}" srcOrd="0" destOrd="0" presId="urn:microsoft.com/office/officeart/2005/8/layout/hProcess9"/>
    <dgm:cxn modelId="{07954745-C615-41F4-8333-DAF4A7FFAD73}" type="presParOf" srcId="{32123403-4479-4F0A-A8E1-A0D703308D53}" destId="{26D6CDAB-338D-490B-A496-3410C1C4317F}" srcOrd="1" destOrd="0" presId="urn:microsoft.com/office/officeart/2005/8/layout/hProcess9"/>
    <dgm:cxn modelId="{093F3330-9AC0-4209-8F11-735B7D1D8EFC}" type="presParOf" srcId="{26D6CDAB-338D-490B-A496-3410C1C4317F}" destId="{1C54CDE5-C40C-4AD1-8444-DC3BD0C55013}" srcOrd="0" destOrd="0" presId="urn:microsoft.com/office/officeart/2005/8/layout/hProcess9"/>
    <dgm:cxn modelId="{53F28951-9950-4CC6-96A5-136C4EA811AF}" type="presParOf" srcId="{26D6CDAB-338D-490B-A496-3410C1C4317F}" destId="{4A332969-8B43-4499-950F-D5946A8EB07D}" srcOrd="1" destOrd="0" presId="urn:microsoft.com/office/officeart/2005/8/layout/hProcess9"/>
    <dgm:cxn modelId="{B727CFB8-CE9A-45FE-BCC9-58995BF63078}" type="presParOf" srcId="{26D6CDAB-338D-490B-A496-3410C1C4317F}" destId="{C8DFC46D-0EDA-4FB7-91D9-BDA47843E1A2}" srcOrd="2" destOrd="0" presId="urn:microsoft.com/office/officeart/2005/8/layout/hProcess9"/>
    <dgm:cxn modelId="{D629F97C-FE86-4E1D-96FD-568C42EBD360}" type="presParOf" srcId="{26D6CDAB-338D-490B-A496-3410C1C4317F}" destId="{3CDF0FB4-1FF9-4E2B-AEE1-51021BEEAAB0}" srcOrd="3" destOrd="0" presId="urn:microsoft.com/office/officeart/2005/8/layout/hProcess9"/>
    <dgm:cxn modelId="{75C10222-429F-4BA6-A47E-9A6BB069E76F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 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8A5FEE3-7382-4D57-B535-DF8C80AA9F78}" type="presOf" srcId="{A4E89C49-4A10-44D8-825D-82D343361178}" destId="{32123403-4479-4F0A-A8E1-A0D703308D53}" srcOrd="0" destOrd="0" presId="urn:microsoft.com/office/officeart/2005/8/layout/hProcess9"/>
    <dgm:cxn modelId="{04E07876-7CD0-4DBC-AF3C-C4B56CE070EE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8DDD2183-6F80-4758-93C1-6748DDE775A4}" type="presOf" srcId="{4BFA973D-A974-42E9-BDE9-AEFBBB89FF0E}" destId="{A417A5B5-B087-40A8-968B-C77AF01780F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0BFB3E67-3C96-4081-BAFF-8C788E504F0C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22DC1F90-82CE-4553-939A-CB2DAE9871C3}" type="presParOf" srcId="{32123403-4479-4F0A-A8E1-A0D703308D53}" destId="{E9CC8670-B53C-4217-B24A-C184C3265CC1}" srcOrd="0" destOrd="0" presId="urn:microsoft.com/office/officeart/2005/8/layout/hProcess9"/>
    <dgm:cxn modelId="{71C9EBA1-4AFB-4A34-9123-8C3E780C64E3}" type="presParOf" srcId="{32123403-4479-4F0A-A8E1-A0D703308D53}" destId="{26D6CDAB-338D-490B-A496-3410C1C4317F}" srcOrd="1" destOrd="0" presId="urn:microsoft.com/office/officeart/2005/8/layout/hProcess9"/>
    <dgm:cxn modelId="{7BAB2A97-872A-4F52-95B9-63AEF399AA38}" type="presParOf" srcId="{26D6CDAB-338D-490B-A496-3410C1C4317F}" destId="{1C54CDE5-C40C-4AD1-8444-DC3BD0C55013}" srcOrd="0" destOrd="0" presId="urn:microsoft.com/office/officeart/2005/8/layout/hProcess9"/>
    <dgm:cxn modelId="{3782A6F1-FCDF-4AF5-81F3-BE5096F91B88}" type="presParOf" srcId="{26D6CDAB-338D-490B-A496-3410C1C4317F}" destId="{4A332969-8B43-4499-950F-D5946A8EB07D}" srcOrd="1" destOrd="0" presId="urn:microsoft.com/office/officeart/2005/8/layout/hProcess9"/>
    <dgm:cxn modelId="{D6B1771C-8C12-4506-AFBF-DD97C2B8C40E}" type="presParOf" srcId="{26D6CDAB-338D-490B-A496-3410C1C4317F}" destId="{C8DFC46D-0EDA-4FB7-91D9-BDA47843E1A2}" srcOrd="2" destOrd="0" presId="urn:microsoft.com/office/officeart/2005/8/layout/hProcess9"/>
    <dgm:cxn modelId="{822DB6BC-1F1B-4392-9FA5-1E2DE9CC5E65}" type="presParOf" srcId="{26D6CDAB-338D-490B-A496-3410C1C4317F}" destId="{3CDF0FB4-1FF9-4E2B-AEE1-51021BEEAAB0}" srcOrd="3" destOrd="0" presId="urn:microsoft.com/office/officeart/2005/8/layout/hProcess9"/>
    <dgm:cxn modelId="{A0BBC14E-68AE-4555-A8B9-4D8B36E9BFB6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1B7EAC-3191-4C08-8141-9E4FB2AC8F5E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FA969CA7-9D77-4A32-801E-DFBC172E7379}" type="presOf" srcId="{A4E89C49-4A10-44D8-825D-82D343361178}" destId="{32123403-4479-4F0A-A8E1-A0D703308D53}" srcOrd="0" destOrd="0" presId="urn:microsoft.com/office/officeart/2005/8/layout/hProcess9"/>
    <dgm:cxn modelId="{BFCD08FB-89E5-4F27-B0B4-D2A886F37573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91B8BEE7-1B96-487D-A40A-58127A07F78D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3F24D4C7-075A-4F53-AE15-B31E86CCC1DC}" type="presParOf" srcId="{32123403-4479-4F0A-A8E1-A0D703308D53}" destId="{E9CC8670-B53C-4217-B24A-C184C3265CC1}" srcOrd="0" destOrd="0" presId="urn:microsoft.com/office/officeart/2005/8/layout/hProcess9"/>
    <dgm:cxn modelId="{F2370126-50F1-495E-B94F-3E09805DFDFF}" type="presParOf" srcId="{32123403-4479-4F0A-A8E1-A0D703308D53}" destId="{26D6CDAB-338D-490B-A496-3410C1C4317F}" srcOrd="1" destOrd="0" presId="urn:microsoft.com/office/officeart/2005/8/layout/hProcess9"/>
    <dgm:cxn modelId="{E1318E9E-08D1-4A8E-9E0B-409D66CE2F10}" type="presParOf" srcId="{26D6CDAB-338D-490B-A496-3410C1C4317F}" destId="{1C54CDE5-C40C-4AD1-8444-DC3BD0C55013}" srcOrd="0" destOrd="0" presId="urn:microsoft.com/office/officeart/2005/8/layout/hProcess9"/>
    <dgm:cxn modelId="{115EF538-A1AB-430E-A67C-49C35E1B00E0}" type="presParOf" srcId="{26D6CDAB-338D-490B-A496-3410C1C4317F}" destId="{4A332969-8B43-4499-950F-D5946A8EB07D}" srcOrd="1" destOrd="0" presId="urn:microsoft.com/office/officeart/2005/8/layout/hProcess9"/>
    <dgm:cxn modelId="{0024FFB9-FEB4-4FE6-AC9C-949CED696753}" type="presParOf" srcId="{26D6CDAB-338D-490B-A496-3410C1C4317F}" destId="{C8DFC46D-0EDA-4FB7-91D9-BDA47843E1A2}" srcOrd="2" destOrd="0" presId="urn:microsoft.com/office/officeart/2005/8/layout/hProcess9"/>
    <dgm:cxn modelId="{CACB1CFA-C1B3-45C6-8380-CE972BBE46B1}" type="presParOf" srcId="{26D6CDAB-338D-490B-A496-3410C1C4317F}" destId="{3CDF0FB4-1FF9-4E2B-AEE1-51021BEEAAB0}" srcOrd="3" destOrd="0" presId="urn:microsoft.com/office/officeart/2005/8/layout/hProcess9"/>
    <dgm:cxn modelId="{B2E5BD81-7E35-40AA-8904-F5EF6DAD8B93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03EBBFF-8843-44C9-B71E-448BD09981D5}" type="presOf" srcId="{04667B66-78EA-4232-9BC0-79924E3CF026}" destId="{1C54CDE5-C40C-4AD1-8444-DC3BD0C55013}" srcOrd="0" destOrd="0" presId="urn:microsoft.com/office/officeart/2005/8/layout/hProcess9"/>
    <dgm:cxn modelId="{7FDA497E-2F2A-487C-AF09-60E28763CAC9}" type="presOf" srcId="{A4E89C49-4A10-44D8-825D-82D343361178}" destId="{32123403-4479-4F0A-A8E1-A0D703308D53}" srcOrd="0" destOrd="0" presId="urn:microsoft.com/office/officeart/2005/8/layout/hProcess9"/>
    <dgm:cxn modelId="{F28DD08E-B00B-4BBC-B7A4-A606982F5913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1F4C78D8-F83F-47BA-8158-4820EA6FFC90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4E081A82-619F-4210-A2AE-A8F34828121A}" type="presParOf" srcId="{32123403-4479-4F0A-A8E1-A0D703308D53}" destId="{E9CC8670-B53C-4217-B24A-C184C3265CC1}" srcOrd="0" destOrd="0" presId="urn:microsoft.com/office/officeart/2005/8/layout/hProcess9"/>
    <dgm:cxn modelId="{98BDFD8B-1564-4D68-9D80-40B7F5490AD1}" type="presParOf" srcId="{32123403-4479-4F0A-A8E1-A0D703308D53}" destId="{26D6CDAB-338D-490B-A496-3410C1C4317F}" srcOrd="1" destOrd="0" presId="urn:microsoft.com/office/officeart/2005/8/layout/hProcess9"/>
    <dgm:cxn modelId="{383ADE05-86A0-4277-94F7-BA62F9BC0BFE}" type="presParOf" srcId="{26D6CDAB-338D-490B-A496-3410C1C4317F}" destId="{1C54CDE5-C40C-4AD1-8444-DC3BD0C55013}" srcOrd="0" destOrd="0" presId="urn:microsoft.com/office/officeart/2005/8/layout/hProcess9"/>
    <dgm:cxn modelId="{779E39BD-0BE3-4747-AF9F-E15CF68B9EBF}" type="presParOf" srcId="{26D6CDAB-338D-490B-A496-3410C1C4317F}" destId="{4A332969-8B43-4499-950F-D5946A8EB07D}" srcOrd="1" destOrd="0" presId="urn:microsoft.com/office/officeart/2005/8/layout/hProcess9"/>
    <dgm:cxn modelId="{FEF69F48-F190-4038-8421-9B32159C2AA2}" type="presParOf" srcId="{26D6CDAB-338D-490B-A496-3410C1C4317F}" destId="{C8DFC46D-0EDA-4FB7-91D9-BDA47843E1A2}" srcOrd="2" destOrd="0" presId="urn:microsoft.com/office/officeart/2005/8/layout/hProcess9"/>
    <dgm:cxn modelId="{2AE0D4ED-FF58-4E5E-9E9C-CD0D2F320D7A}" type="presParOf" srcId="{26D6CDAB-338D-490B-A496-3410C1C4317F}" destId="{3CDF0FB4-1FF9-4E2B-AEE1-51021BEEAAB0}" srcOrd="3" destOrd="0" presId="urn:microsoft.com/office/officeart/2005/8/layout/hProcess9"/>
    <dgm:cxn modelId="{F64039BA-0B88-4F96-B790-9A9158808D8A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Obecná epidemiologie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Nepřímý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681789"/>
            <a:ext cx="7315200" cy="530295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r>
              <a:rPr lang="cs-CZ" altLang="cs-CZ" sz="11200" b="1" dirty="0" smtClean="0"/>
              <a:t>nepřímý </a:t>
            </a:r>
            <a:r>
              <a:rPr lang="cs-CZ" altLang="cs-CZ" sz="11200" b="1" dirty="0"/>
              <a:t>přenos je nezávislý na přítomnosti </a:t>
            </a:r>
            <a:r>
              <a:rPr lang="cs-CZ" altLang="cs-CZ" sz="11200" b="1" dirty="0" smtClean="0"/>
              <a:t>zdroje</a:t>
            </a:r>
            <a:r>
              <a:rPr lang="cs-CZ" altLang="cs-CZ" sz="11200" b="1" dirty="0"/>
              <a:t>, původce (patogenní agens) je rezistentní </a:t>
            </a:r>
            <a:r>
              <a:rPr lang="cs-CZ" altLang="cs-CZ" sz="11200" b="1" dirty="0" smtClean="0"/>
              <a:t>vůči </a:t>
            </a:r>
            <a:r>
              <a:rPr lang="cs-CZ" altLang="cs-CZ" sz="11200" b="1" dirty="0"/>
              <a:t>podmínkám zevního prostředí         </a:t>
            </a:r>
          </a:p>
          <a:p>
            <a:r>
              <a:rPr lang="cs-CZ" altLang="cs-CZ" sz="11200" b="1" dirty="0" smtClean="0"/>
              <a:t>kontaminovanými </a:t>
            </a:r>
            <a:r>
              <a:rPr lang="cs-CZ" altLang="cs-CZ" sz="11200" b="1" dirty="0"/>
              <a:t>předměty</a:t>
            </a:r>
          </a:p>
          <a:p>
            <a:r>
              <a:rPr lang="cs-CZ" altLang="cs-CZ" sz="11200" b="1" dirty="0"/>
              <a:t>biologickým </a:t>
            </a:r>
            <a:r>
              <a:rPr lang="cs-CZ" altLang="cs-CZ" sz="11200" b="1" dirty="0" smtClean="0"/>
              <a:t>materiálem</a:t>
            </a:r>
          </a:p>
          <a:p>
            <a:r>
              <a:rPr lang="cs-CZ" altLang="cs-CZ" sz="11200" b="1" dirty="0" smtClean="0"/>
              <a:t>inokulací</a:t>
            </a:r>
            <a:endParaRPr lang="cs-CZ" altLang="cs-CZ" sz="11200" b="1" dirty="0"/>
          </a:p>
          <a:p>
            <a:r>
              <a:rPr lang="cs-CZ" altLang="cs-CZ" sz="11200" b="1" dirty="0" smtClean="0"/>
              <a:t>kontaminovanými potravinami nebo vodou</a:t>
            </a:r>
            <a:endParaRPr lang="cs-CZ" altLang="cs-CZ" sz="11200" b="1" dirty="0"/>
          </a:p>
          <a:p>
            <a:pPr marL="502920" lvl="1" indent="0">
              <a:buNone/>
            </a:pPr>
            <a:r>
              <a:rPr lang="cs-CZ" altLang="cs-CZ" sz="11200" b="1" dirty="0" smtClean="0"/>
              <a:t>(vehikulum)</a:t>
            </a:r>
          </a:p>
          <a:p>
            <a:r>
              <a:rPr lang="cs-CZ" altLang="cs-CZ" sz="11400" b="1" dirty="0" smtClean="0"/>
              <a:t>kontaminovanou půdou</a:t>
            </a:r>
            <a:endParaRPr lang="cs-CZ" altLang="cs-CZ" sz="11400" b="1" dirty="0"/>
          </a:p>
          <a:p>
            <a:r>
              <a:rPr lang="cs-CZ" altLang="cs-CZ" sz="11200" b="1" dirty="0"/>
              <a:t>vzduchem</a:t>
            </a:r>
          </a:p>
          <a:p>
            <a:pPr lvl="1"/>
            <a:r>
              <a:rPr lang="cs-CZ" altLang="cs-CZ" sz="11200" b="1" dirty="0"/>
              <a:t>infekční aerosol, infekční prach</a:t>
            </a:r>
          </a:p>
          <a:p>
            <a:r>
              <a:rPr lang="cs-CZ" altLang="cs-CZ" sz="11200" b="1" dirty="0"/>
              <a:t>hmyzem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0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Vnímavý </a:t>
            </a:r>
            <a:r>
              <a:rPr lang="cs-CZ" altLang="cs-CZ" dirty="0" smtClean="0"/>
              <a:t>jedinec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r>
              <a:rPr lang="cs-CZ" altLang="cs-CZ" sz="2400" dirty="0" smtClean="0"/>
              <a:t>vnímavost </a:t>
            </a:r>
            <a:r>
              <a:rPr lang="cs-CZ" altLang="cs-CZ" sz="2400" dirty="0"/>
              <a:t>= opak odolnosti (imunity)</a:t>
            </a:r>
          </a:p>
          <a:p>
            <a:pPr>
              <a:defRPr/>
            </a:pPr>
            <a:r>
              <a:rPr lang="cs-CZ" altLang="cs-CZ" sz="2400" dirty="0"/>
              <a:t>nejsou vytvořeny </a:t>
            </a:r>
            <a:r>
              <a:rPr lang="cs-CZ" altLang="cs-CZ" sz="2400" b="1" dirty="0">
                <a:solidFill>
                  <a:srgbClr val="FF0000"/>
                </a:solidFill>
              </a:rPr>
              <a:t>specifické protilátky </a:t>
            </a:r>
            <a:r>
              <a:rPr lang="cs-CZ" altLang="cs-CZ" sz="2400" dirty="0">
                <a:solidFill>
                  <a:srgbClr val="FF0000"/>
                </a:solidFill>
              </a:rPr>
              <a:t>proti konkrétní nákaze</a:t>
            </a:r>
          </a:p>
          <a:p>
            <a:pPr>
              <a:defRPr/>
            </a:pPr>
            <a:r>
              <a:rPr lang="cs-CZ" altLang="cs-CZ" sz="2400" dirty="0"/>
              <a:t>faktory </a:t>
            </a:r>
            <a:r>
              <a:rPr lang="cs-CZ" altLang="cs-CZ" sz="2400" b="1" dirty="0"/>
              <a:t>nespecifické imunity </a:t>
            </a:r>
            <a:r>
              <a:rPr lang="cs-CZ" altLang="cs-CZ" sz="2400" dirty="0"/>
              <a:t>vnímavost ovlivňují:</a:t>
            </a:r>
          </a:p>
          <a:p>
            <a:pPr lvl="1">
              <a:defRPr/>
            </a:pPr>
            <a:r>
              <a:rPr lang="cs-CZ" altLang="cs-CZ" sz="2400" dirty="0"/>
              <a:t>genetické  předpoklady</a:t>
            </a:r>
          </a:p>
          <a:p>
            <a:pPr lvl="1">
              <a:defRPr/>
            </a:pPr>
            <a:r>
              <a:rPr lang="cs-CZ" altLang="cs-CZ" sz="2400" dirty="0"/>
              <a:t>věk</a:t>
            </a:r>
          </a:p>
          <a:p>
            <a:pPr lvl="1">
              <a:defRPr/>
            </a:pPr>
            <a:r>
              <a:rPr lang="cs-CZ" altLang="cs-CZ" sz="2400" dirty="0"/>
              <a:t>stav výživy</a:t>
            </a:r>
          </a:p>
          <a:p>
            <a:pPr lvl="1">
              <a:defRPr/>
            </a:pPr>
            <a:r>
              <a:rPr lang="cs-CZ" altLang="cs-CZ" sz="2400" dirty="0"/>
              <a:t>komorbidita (současné nemoci, zejména chronické)</a:t>
            </a:r>
          </a:p>
          <a:p>
            <a:pPr lvl="1">
              <a:defRPr/>
            </a:pPr>
            <a:r>
              <a:rPr lang="cs-CZ" altLang="cs-CZ" sz="2400" dirty="0"/>
              <a:t>životní styl, osobní návyky</a:t>
            </a:r>
          </a:p>
          <a:p>
            <a:pPr lvl="1">
              <a:defRPr/>
            </a:pPr>
            <a:r>
              <a:rPr lang="cs-CZ" altLang="cs-CZ" sz="2400" dirty="0" smtClean="0"/>
              <a:t>psychosociální faktory</a:t>
            </a:r>
            <a:endParaRPr lang="cs-CZ" altLang="cs-CZ" sz="2400" dirty="0"/>
          </a:p>
          <a:p>
            <a:pPr marL="502920" lvl="1" indent="0">
              <a:buNone/>
              <a:defRPr/>
            </a:pP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9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Nevnímavý jedinec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nevnímavý = imunní</a:t>
            </a:r>
          </a:p>
          <a:p>
            <a:r>
              <a:rPr lang="cs-CZ" altLang="cs-CZ" sz="2800" dirty="0"/>
              <a:t>má specifické protilátky proti konkrétní nákaze a onemocnět nemůže</a:t>
            </a:r>
          </a:p>
          <a:p>
            <a:r>
              <a:rPr lang="cs-CZ" altLang="cs-CZ" sz="2800" dirty="0"/>
              <a:t>specifické protilátky - </a:t>
            </a:r>
            <a:r>
              <a:rPr lang="cs-CZ" altLang="cs-CZ" sz="2800" b="1" dirty="0"/>
              <a:t>specifická imunita</a:t>
            </a:r>
            <a:r>
              <a:rPr lang="cs-CZ" altLang="cs-CZ" sz="2800" dirty="0"/>
              <a:t>:</a:t>
            </a:r>
            <a:endParaRPr lang="cs-CZ" altLang="cs-CZ" sz="2800" b="1" dirty="0"/>
          </a:p>
          <a:p>
            <a:pPr lvl="2"/>
            <a:r>
              <a:rPr lang="cs-CZ" altLang="cs-CZ" sz="2800" dirty="0"/>
              <a:t>po nákaze</a:t>
            </a:r>
          </a:p>
          <a:p>
            <a:pPr lvl="2"/>
            <a:r>
              <a:rPr lang="cs-CZ" altLang="cs-CZ" sz="2800" dirty="0"/>
              <a:t>po očkování</a:t>
            </a:r>
          </a:p>
          <a:p>
            <a:r>
              <a:rPr lang="cs-CZ" altLang="cs-CZ" sz="2800" dirty="0"/>
              <a:t>spoluúčast </a:t>
            </a:r>
            <a:r>
              <a:rPr lang="cs-CZ" altLang="cs-CZ" sz="2800" b="1" dirty="0"/>
              <a:t>nespecifické imunity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Ovlivnění procesu přenosu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b="1" dirty="0"/>
              <a:t>přírodními podmínkami:</a:t>
            </a:r>
          </a:p>
          <a:p>
            <a:pPr lvl="1"/>
            <a:r>
              <a:rPr lang="cs-CZ" altLang="cs-CZ" sz="2800" dirty="0"/>
              <a:t>klimatickými, geografickými, biotop krajiny,</a:t>
            </a:r>
          </a:p>
          <a:p>
            <a:pPr lvl="1">
              <a:buNone/>
            </a:pPr>
            <a:r>
              <a:rPr lang="cs-CZ" altLang="cs-CZ" sz="2800" dirty="0"/>
              <a:t>   přírodní katastrofy</a:t>
            </a:r>
          </a:p>
          <a:p>
            <a:pPr lvl="1"/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/>
              <a:t>sociálními podmínkami:</a:t>
            </a:r>
          </a:p>
          <a:p>
            <a:pPr lvl="1"/>
            <a:r>
              <a:rPr lang="cs-CZ" altLang="cs-CZ" sz="2800" dirty="0"/>
              <a:t>ekonomická úroveň (rozvojové země)</a:t>
            </a:r>
          </a:p>
          <a:p>
            <a:pPr lvl="1"/>
            <a:r>
              <a:rPr lang="cs-CZ" altLang="cs-CZ" sz="2800" dirty="0"/>
              <a:t>hygienická úroveň (pitná voda, odpady)</a:t>
            </a:r>
          </a:p>
          <a:p>
            <a:pPr lvl="1"/>
            <a:r>
              <a:rPr lang="cs-CZ" altLang="cs-CZ" sz="2800" dirty="0"/>
              <a:t>úroveň zdravotnictví </a:t>
            </a:r>
            <a:r>
              <a:rPr lang="cs-CZ" altLang="cs-CZ" sz="2800" dirty="0" smtClean="0"/>
              <a:t>                                 (terapie infekčních onemocnění, očkování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800" dirty="0"/>
              <a:t>válečné konflikty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84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</a:t>
            </a:r>
            <a:br>
              <a:rPr lang="cs-CZ" altLang="cs-CZ" dirty="0" smtClean="0"/>
            </a:br>
            <a:r>
              <a:rPr lang="cs-CZ" altLang="cs-CZ" dirty="0" smtClean="0"/>
              <a:t>hygienická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altLang="cs-CZ" sz="2800" b="1" dirty="0"/>
          </a:p>
          <a:p>
            <a:pPr lvl="2"/>
            <a:r>
              <a:rPr lang="cs-CZ" altLang="cs-CZ" sz="2800" b="1" dirty="0"/>
              <a:t>zabezpečení zdrojů pitné vody</a:t>
            </a:r>
          </a:p>
          <a:p>
            <a:pPr lvl="2"/>
            <a:r>
              <a:rPr lang="cs-CZ" altLang="cs-CZ" sz="2800" b="1" dirty="0"/>
              <a:t>likvidace odpadů</a:t>
            </a:r>
          </a:p>
          <a:p>
            <a:pPr lvl="2"/>
            <a:r>
              <a:rPr lang="cs-CZ" altLang="cs-CZ" sz="2800" b="1" dirty="0"/>
              <a:t>hygienické normy při výstavbě</a:t>
            </a:r>
          </a:p>
          <a:p>
            <a:pPr lvl="2"/>
            <a:r>
              <a:rPr lang="cs-CZ" altLang="cs-CZ" sz="2800" b="1" dirty="0"/>
              <a:t>hygienický režim při výrobě a prodeji potravin</a:t>
            </a:r>
          </a:p>
          <a:p>
            <a:pPr lvl="2"/>
            <a:r>
              <a:rPr lang="cs-CZ" altLang="cs-CZ" sz="2800" b="1" dirty="0"/>
              <a:t>dezinfekce, sterilizace ve zdravotnictví</a:t>
            </a:r>
          </a:p>
          <a:p>
            <a:pPr lvl="2"/>
            <a:r>
              <a:rPr lang="cs-CZ" altLang="cs-CZ" sz="2800" b="1" dirty="0" smtClean="0"/>
              <a:t>dezinfekce (potravinářské provozy, veřejné budovy, prostředky veřejné dopravy, pitná voda, odpadní vody z nemocnic apod.), </a:t>
            </a:r>
          </a:p>
          <a:p>
            <a:pPr lvl="2"/>
            <a:r>
              <a:rPr lang="cs-CZ" altLang="cs-CZ" sz="2800" b="1" dirty="0" smtClean="0"/>
              <a:t>dezinsekce</a:t>
            </a:r>
            <a:r>
              <a:rPr lang="cs-CZ" altLang="cs-CZ" sz="2800" b="1" dirty="0"/>
              <a:t>, </a:t>
            </a:r>
            <a:r>
              <a:rPr lang="cs-CZ" altLang="cs-CZ" sz="2800" b="1" dirty="0" smtClean="0"/>
              <a:t>deratizace</a:t>
            </a:r>
          </a:p>
          <a:p>
            <a:pPr lvl="2"/>
            <a:r>
              <a:rPr lang="cs-CZ" altLang="cs-CZ" sz="2800" b="1" dirty="0" smtClean="0"/>
              <a:t>ochrana hranic – ochrana dovážených zvířat a potravin – veterinární osvědčení o zdravotní nezávadnosti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421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 –</a:t>
            </a:r>
            <a:br>
              <a:rPr lang="cs-CZ" altLang="cs-CZ" dirty="0" smtClean="0"/>
            </a:br>
            <a:r>
              <a:rPr lang="cs-CZ" altLang="cs-CZ" dirty="0" smtClean="0"/>
              <a:t>imunizace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lvl="1" indent="0">
              <a:buNone/>
            </a:pPr>
            <a:endParaRPr lang="cs-CZ" altLang="cs-CZ" sz="2400" dirty="0"/>
          </a:p>
          <a:p>
            <a:endParaRPr lang="cs-CZ" altLang="cs-CZ" sz="2400" b="1" dirty="0" smtClean="0"/>
          </a:p>
          <a:p>
            <a:pPr marL="0" indent="0">
              <a:buNone/>
            </a:pPr>
            <a:r>
              <a:rPr lang="cs-CZ" altLang="cs-CZ" sz="2400" b="1" dirty="0" smtClean="0"/>
              <a:t>        Aktivní imunizace = očkování</a:t>
            </a:r>
            <a:endParaRPr lang="cs-CZ" altLang="cs-CZ" sz="2400" b="1" dirty="0"/>
          </a:p>
          <a:p>
            <a:endParaRPr lang="cs-CZ" altLang="cs-CZ" sz="2400" b="1" dirty="0" smtClean="0"/>
          </a:p>
          <a:p>
            <a:r>
              <a:rPr lang="cs-CZ" altLang="cs-CZ" sz="2400" b="1" dirty="0" smtClean="0"/>
              <a:t>pravidelné </a:t>
            </a:r>
            <a:r>
              <a:rPr lang="cs-CZ" altLang="cs-CZ" sz="2400" dirty="0"/>
              <a:t>(hradí stát, zdravotní pojišťovny)</a:t>
            </a:r>
          </a:p>
          <a:p>
            <a:r>
              <a:rPr lang="cs-CZ" altLang="cs-CZ" sz="2400" b="1" dirty="0"/>
              <a:t>zvláštní</a:t>
            </a:r>
            <a:r>
              <a:rPr lang="cs-CZ" altLang="cs-CZ" sz="2400" dirty="0"/>
              <a:t> (hradí stát</a:t>
            </a:r>
            <a:r>
              <a:rPr lang="cs-CZ" altLang="cs-CZ" sz="2400" dirty="0" smtClean="0"/>
              <a:t>) – prevence profesionálních nákaz</a:t>
            </a:r>
            <a:endParaRPr lang="cs-CZ" altLang="cs-CZ" sz="2400" dirty="0"/>
          </a:p>
          <a:p>
            <a:r>
              <a:rPr lang="cs-CZ" altLang="cs-CZ" sz="2400" b="1" dirty="0"/>
              <a:t>mimořádné </a:t>
            </a:r>
            <a:r>
              <a:rPr lang="cs-CZ" altLang="cs-CZ" sz="2400" dirty="0"/>
              <a:t>(hradí stát</a:t>
            </a:r>
            <a:r>
              <a:rPr lang="cs-CZ" altLang="cs-CZ" sz="2400" dirty="0" smtClean="0"/>
              <a:t>) – v případě epidemie (VHA, příušnice)</a:t>
            </a:r>
            <a:endParaRPr lang="cs-CZ" altLang="cs-CZ" sz="2400" dirty="0"/>
          </a:p>
          <a:p>
            <a:r>
              <a:rPr lang="cs-CZ" altLang="cs-CZ" sz="2400" b="1" dirty="0"/>
              <a:t>při úrazech</a:t>
            </a:r>
            <a:r>
              <a:rPr lang="cs-CZ" altLang="cs-CZ" sz="2400" dirty="0"/>
              <a:t> a poraněních a nehojících se </a:t>
            </a:r>
            <a:r>
              <a:rPr lang="cs-CZ" altLang="cs-CZ" sz="2400" dirty="0" err="1"/>
              <a:t>ranách,v</a:t>
            </a:r>
            <a:r>
              <a:rPr lang="cs-CZ" altLang="cs-CZ" sz="2400" dirty="0"/>
              <a:t> předoperační přípravě a pod. </a:t>
            </a:r>
            <a:r>
              <a:rPr lang="cs-CZ" altLang="cs-CZ" sz="2400" dirty="0" smtClean="0"/>
              <a:t> (</a:t>
            </a:r>
            <a:r>
              <a:rPr lang="cs-CZ" altLang="cs-CZ" sz="2400" dirty="0"/>
              <a:t>hradí zdravotní pojišťovny)</a:t>
            </a:r>
          </a:p>
          <a:p>
            <a:r>
              <a:rPr lang="cs-CZ" altLang="cs-CZ" sz="2400" b="1" dirty="0"/>
              <a:t>na žádost</a:t>
            </a:r>
            <a:r>
              <a:rPr lang="cs-CZ" altLang="cs-CZ" sz="2400" dirty="0"/>
              <a:t>  fyzických osob (hradí  žadatel, </a:t>
            </a:r>
            <a:r>
              <a:rPr lang="cs-CZ" altLang="cs-CZ" sz="2400" dirty="0" err="1"/>
              <a:t>příspěvěk</a:t>
            </a:r>
            <a:r>
              <a:rPr lang="cs-CZ" altLang="cs-CZ" sz="2400" dirty="0"/>
              <a:t> zdravotní pojišťovny, plná úhrada ZP</a:t>
            </a:r>
            <a:r>
              <a:rPr lang="cs-CZ" altLang="cs-CZ" sz="2400" dirty="0" smtClean="0"/>
              <a:t>) – cestování do zahraničí, nadstandardní očkování (</a:t>
            </a:r>
            <a:r>
              <a:rPr lang="cs-CZ" altLang="cs-CZ" sz="2400" dirty="0" err="1" smtClean="0"/>
              <a:t>rotaviry</a:t>
            </a:r>
            <a:r>
              <a:rPr lang="cs-CZ" altLang="cs-CZ" sz="2400" dirty="0" smtClean="0"/>
              <a:t>, plané neštovice, meningokoky)</a:t>
            </a:r>
            <a:endParaRPr lang="cs-CZ" altLang="cs-CZ" sz="2400" dirty="0"/>
          </a:p>
          <a:p>
            <a:pPr>
              <a:buNone/>
            </a:pPr>
            <a:r>
              <a:rPr lang="cs-CZ" altLang="cs-CZ" sz="2400" dirty="0"/>
              <a:t>   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1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Imunizace =</a:t>
            </a:r>
            <a:br>
              <a:rPr lang="cs-CZ" dirty="0" smtClean="0"/>
            </a:br>
            <a:r>
              <a:rPr lang="cs-CZ" dirty="0" smtClean="0"/>
              <a:t>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altLang="cs-CZ" sz="18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b="1" dirty="0" smtClean="0"/>
              <a:t>Legislativa</a:t>
            </a:r>
            <a:endParaRPr lang="cs-CZ" altLang="cs-CZ" sz="1800" b="1" dirty="0"/>
          </a:p>
          <a:p>
            <a:pPr>
              <a:lnSpc>
                <a:spcPct val="80000"/>
              </a:lnSpc>
            </a:pPr>
            <a:r>
              <a:rPr lang="cs-CZ" altLang="cs-CZ" sz="1800" b="1" dirty="0" smtClean="0"/>
              <a:t> </a:t>
            </a:r>
            <a:r>
              <a:rPr lang="cs-CZ" altLang="cs-CZ" b="1" dirty="0"/>
              <a:t>Zákon</a:t>
            </a:r>
            <a:r>
              <a:rPr lang="cs-CZ" altLang="cs-CZ" dirty="0"/>
              <a:t> </a:t>
            </a:r>
            <a:r>
              <a:rPr lang="cs-CZ" altLang="cs-CZ" b="1" dirty="0"/>
              <a:t>č.258/2000 Sb.,</a:t>
            </a:r>
            <a:r>
              <a:rPr lang="cs-CZ" altLang="cs-CZ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ochraně</a:t>
            </a:r>
            <a:r>
              <a:rPr lang="cs-CZ" altLang="cs-CZ" dirty="0"/>
              <a:t> </a:t>
            </a:r>
            <a:r>
              <a:rPr lang="cs-CZ" altLang="cs-CZ" b="1" dirty="0"/>
              <a:t>veřejného</a:t>
            </a:r>
            <a:r>
              <a:rPr lang="cs-CZ" altLang="cs-CZ" dirty="0"/>
              <a:t> </a:t>
            </a:r>
            <a:r>
              <a:rPr lang="cs-CZ" altLang="cs-CZ" b="1" dirty="0"/>
              <a:t>zdraví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dirty="0"/>
              <a:t> </a:t>
            </a:r>
            <a:r>
              <a:rPr lang="cs-CZ" altLang="cs-CZ" b="1" dirty="0"/>
              <a:t>Vyhláška č.537/2006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Vyhláška č. 65/2009 Sb.,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Vyhláška č. 299/2010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 o očkování proti infekčním nemocem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8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Povinné 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Pravidelné očkování je očkování povinné, dáno zákonem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č. 258/2000 Sb., o ochraně veřejného zdraví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a vy</a:t>
            </a:r>
            <a:r>
              <a:rPr lang="cs-CZ" altLang="cs-CZ" dirty="0" smtClean="0"/>
              <a:t>hláškou </a:t>
            </a:r>
            <a:r>
              <a:rPr lang="cs-CZ" altLang="cs-CZ" dirty="0"/>
              <a:t>č.537/2006 Sb</a:t>
            </a:r>
            <a:r>
              <a:rPr lang="cs-CZ" altLang="cs-CZ" dirty="0" smtClean="0"/>
              <a:t>., o </a:t>
            </a:r>
            <a:r>
              <a:rPr lang="cs-CZ" altLang="cs-CZ" dirty="0"/>
              <a:t>očkování proti infekčním nemocem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Legislativa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800" dirty="0" smtClean="0"/>
              <a:t>souhrn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258/2000 Sb., o ochraně veřejného zdraví</a:t>
            </a:r>
          </a:p>
          <a:p>
            <a:endParaRPr lang="cs-CZ" dirty="0" smtClean="0"/>
          </a:p>
          <a:p>
            <a:r>
              <a:rPr lang="cs-CZ" dirty="0" smtClean="0"/>
              <a:t>Vyhláška MZ ČR č. 306/2012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předcházení vzniku a šíření infekčních onemocnění a o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hygienických požadavcích na provoz zdravotnických zařízení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ústavů sociální péče</a:t>
            </a:r>
          </a:p>
          <a:p>
            <a:endParaRPr lang="cs-CZ" dirty="0" smtClean="0"/>
          </a:p>
          <a:p>
            <a:r>
              <a:rPr lang="cs-CZ" dirty="0" smtClean="0"/>
              <a:t>Vyhláška MZ ČR č. 537/2006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očkování proti infekčním nemocem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Ohnisko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296779"/>
            <a:ext cx="7315200" cy="5687969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Zdroj nákazy a další osoby, které byly v kontaktu s nákazou  (s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infikovanou osobou, s vehikulem)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Velikost ohniska ovlivněna způsobem přenosu nákazy 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Osobám v  ohnisku  nákazy se ukládají karanténní opatření</a:t>
            </a:r>
          </a:p>
          <a:p>
            <a:pPr lvl="1">
              <a:lnSpc>
                <a:spcPct val="100000"/>
              </a:lnSpc>
            </a:pPr>
            <a:r>
              <a:rPr lang="cs-CZ" b="1" dirty="0" smtClean="0"/>
              <a:t>    zvýšený zdravotnický dozor – sledování zdravotního stavu </a:t>
            </a:r>
          </a:p>
          <a:p>
            <a:pPr lvl="1">
              <a:lnSpc>
                <a:spcPct val="100000"/>
              </a:lnSpc>
            </a:pPr>
            <a:r>
              <a:rPr lang="cs-CZ" b="1" dirty="0"/>
              <a:t> </a:t>
            </a:r>
            <a:r>
              <a:rPr lang="cs-CZ" b="1" dirty="0" smtClean="0"/>
              <a:t>   skríningová vyšetření</a:t>
            </a:r>
          </a:p>
          <a:p>
            <a:pPr lvl="1">
              <a:lnSpc>
                <a:spcPct val="100000"/>
              </a:lnSpc>
            </a:pPr>
            <a:r>
              <a:rPr lang="cs-CZ" b="1" dirty="0"/>
              <a:t> </a:t>
            </a:r>
            <a:r>
              <a:rPr lang="cs-CZ" b="1" dirty="0" smtClean="0"/>
              <a:t>   dočasný zákaz výkonu epidemiologicky rizikových činností   </a:t>
            </a:r>
          </a:p>
          <a:p>
            <a:pPr lvl="1">
              <a:lnSpc>
                <a:spcPct val="100000"/>
              </a:lnSpc>
            </a:pPr>
            <a:endParaRPr lang="cs-CZ" b="1" dirty="0"/>
          </a:p>
          <a:p>
            <a:pPr lvl="1">
              <a:lnSpc>
                <a:spcPct val="100000"/>
              </a:lnSpc>
            </a:pPr>
            <a:endParaRPr lang="cs-CZ" b="1" dirty="0" smtClean="0"/>
          </a:p>
          <a:p>
            <a:pPr lvl="1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785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Obor epidemiologie se zabývá příčinami </a:t>
            </a:r>
            <a:r>
              <a:rPr lang="cs-CZ" altLang="cs-CZ" sz="2800" dirty="0"/>
              <a:t>vzniku a </a:t>
            </a:r>
            <a:r>
              <a:rPr lang="cs-CZ" altLang="cs-CZ" sz="2800" dirty="0" smtClean="0"/>
              <a:t>zákonitostmi </a:t>
            </a:r>
            <a:r>
              <a:rPr lang="cs-CZ" altLang="cs-CZ" sz="2800" dirty="0"/>
              <a:t>šíření nákaz</a:t>
            </a:r>
          </a:p>
          <a:p>
            <a:endParaRPr lang="cs-CZ" altLang="cs-CZ" sz="2800" dirty="0"/>
          </a:p>
          <a:p>
            <a:r>
              <a:rPr lang="cs-CZ" altLang="cs-CZ" sz="2800" dirty="0"/>
              <a:t>Opatření proti šíření nákaz – </a:t>
            </a:r>
          </a:p>
          <a:p>
            <a:pPr>
              <a:buNone/>
            </a:pPr>
            <a:r>
              <a:rPr lang="cs-CZ" altLang="cs-CZ" sz="2800" dirty="0"/>
              <a:t>                       </a:t>
            </a:r>
            <a:r>
              <a:rPr lang="cs-CZ" altLang="cs-CZ" sz="2800" b="1" dirty="0"/>
              <a:t>protiepidemická opatření</a:t>
            </a:r>
          </a:p>
          <a:p>
            <a:pPr>
              <a:buNone/>
            </a:pPr>
            <a:endParaRPr lang="cs-CZ" altLang="cs-CZ" sz="2800" b="1" dirty="0"/>
          </a:p>
          <a:p>
            <a:r>
              <a:rPr lang="cs-CZ" altLang="cs-CZ" sz="2800" dirty="0"/>
              <a:t>Cíl – omezit, event. zastavit šíření nákazy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16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Represivní opatření              na úrovni zdroje 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53373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pisek se šipkou dolů 2"/>
          <p:cNvSpPr/>
          <p:nvPr/>
        </p:nvSpPr>
        <p:spPr>
          <a:xfrm>
            <a:off x="3994484" y="4307304"/>
            <a:ext cx="2133600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169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Represivní opatření              na úrovni zdroje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Včasná diagnostika nákazy </a:t>
            </a:r>
          </a:p>
          <a:p>
            <a:pPr lvl="1"/>
            <a:r>
              <a:rPr lang="cs-CZ" dirty="0" smtClean="0"/>
              <a:t>klinická</a:t>
            </a:r>
          </a:p>
          <a:p>
            <a:pPr lvl="1"/>
            <a:r>
              <a:rPr lang="cs-CZ" dirty="0" smtClean="0"/>
              <a:t>laboratorní</a:t>
            </a:r>
          </a:p>
          <a:p>
            <a:pPr lvl="1"/>
            <a:r>
              <a:rPr lang="cs-CZ" dirty="0" smtClean="0"/>
              <a:t>epidemiologická anamnéza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Hlášení nemocných a podezřelých z nákazy orgánu veřejného zdraví </a:t>
            </a:r>
          </a:p>
          <a:p>
            <a:endParaRPr lang="cs-CZ" b="1" dirty="0" smtClean="0"/>
          </a:p>
          <a:p>
            <a:pPr lvl="1"/>
            <a:r>
              <a:rPr lang="cs-CZ" dirty="0" smtClean="0"/>
              <a:t>diagnózy dle </a:t>
            </a:r>
            <a:r>
              <a:rPr lang="cs-CZ" dirty="0" err="1" smtClean="0"/>
              <a:t>vyhl</a:t>
            </a:r>
            <a:r>
              <a:rPr lang="cs-CZ" dirty="0" smtClean="0"/>
              <a:t>. MZ ČR 306/2012 Sb., </a:t>
            </a:r>
            <a:r>
              <a:rPr lang="cs-CZ" sz="1800" dirty="0" smtClean="0"/>
              <a:t>o </a:t>
            </a:r>
            <a:r>
              <a:rPr lang="cs-CZ" sz="1800" dirty="0"/>
              <a:t>předcházení vzniku a šíření infekčních onemocnění a o  </a:t>
            </a:r>
            <a:r>
              <a:rPr lang="cs-CZ" sz="1800" dirty="0" smtClean="0"/>
              <a:t>hygienických </a:t>
            </a:r>
            <a:r>
              <a:rPr lang="cs-CZ" sz="1800" dirty="0"/>
              <a:t>požadavcích na provoz zdravotnických zařízení </a:t>
            </a:r>
            <a:r>
              <a:rPr lang="cs-CZ" sz="1800" dirty="0" smtClean="0"/>
              <a:t>a </a:t>
            </a:r>
            <a:r>
              <a:rPr lang="cs-CZ" sz="1800" dirty="0"/>
              <a:t>ústavů sociální </a:t>
            </a:r>
            <a:r>
              <a:rPr lang="cs-CZ" sz="1800" dirty="0" smtClean="0"/>
              <a:t>péče</a:t>
            </a:r>
          </a:p>
          <a:p>
            <a:pPr lvl="1"/>
            <a:r>
              <a:rPr lang="cs-CZ" dirty="0" smtClean="0"/>
              <a:t>hlášení podává první lékař, který stanovil diagnózu infekčního onemocnění nebo podezření na ně</a:t>
            </a:r>
          </a:p>
          <a:p>
            <a:pPr marL="502920" lvl="1" indent="0">
              <a:buNone/>
            </a:pPr>
            <a:r>
              <a:rPr lang="cs-CZ" dirty="0" smtClean="0"/>
              <a:t>			nebo</a:t>
            </a:r>
            <a:endParaRPr lang="cs-CZ" dirty="0"/>
          </a:p>
          <a:p>
            <a:pPr lvl="1"/>
            <a:r>
              <a:rPr lang="cs-CZ" dirty="0" smtClean="0"/>
              <a:t>hlášení podává laboratoř, která potvrdila laboratorní diagnózu</a:t>
            </a:r>
          </a:p>
          <a:p>
            <a:pPr lvl="1"/>
            <a:r>
              <a:rPr lang="cs-CZ" sz="1800" dirty="0" smtClean="0"/>
              <a:t>hlášení se posílá na územně příslušné epidemiologické oddělení </a:t>
            </a:r>
          </a:p>
          <a:p>
            <a:pPr marL="5029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(územně příslušná hygienická stanice)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11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6147" y="864108"/>
            <a:ext cx="7318321" cy="512064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b="1" dirty="0" smtClean="0"/>
              <a:t>                  Izolace</a:t>
            </a:r>
          </a:p>
          <a:p>
            <a:pPr marL="0" indent="0">
              <a:buNone/>
            </a:pPr>
            <a:r>
              <a:rPr lang="cs-CZ" altLang="cs-CZ" dirty="0" smtClean="0"/>
              <a:t>         o způsobu izolace rozhoduje ošetřující lékař</a:t>
            </a:r>
          </a:p>
          <a:p>
            <a:pPr marL="0" indent="0">
              <a:buNone/>
            </a:pPr>
            <a:endParaRPr lang="cs-CZ" altLang="cs-CZ" dirty="0"/>
          </a:p>
          <a:p>
            <a:pPr lvl="2"/>
            <a:r>
              <a:rPr lang="cs-CZ" altLang="cs-CZ" sz="2000" b="1" dirty="0" smtClean="0"/>
              <a:t>povinná </a:t>
            </a:r>
            <a:r>
              <a:rPr lang="cs-CZ" altLang="cs-CZ" sz="2000" b="1" dirty="0"/>
              <a:t>hospitalizace na infekčním </a:t>
            </a:r>
            <a:r>
              <a:rPr lang="cs-CZ" altLang="cs-CZ" sz="2000" b="1" dirty="0" smtClean="0"/>
              <a:t>oddělení</a:t>
            </a:r>
          </a:p>
          <a:p>
            <a:pPr lvl="3"/>
            <a:r>
              <a:rPr lang="cs-CZ" dirty="0"/>
              <a:t>diagnózy dle </a:t>
            </a:r>
            <a:r>
              <a:rPr lang="cs-CZ" dirty="0" err="1"/>
              <a:t>vyhl</a:t>
            </a:r>
            <a:r>
              <a:rPr lang="cs-CZ" dirty="0"/>
              <a:t>. MZ ČR 306/2012 Sb., o předcházení vzniku a šíření infekčních onemocnění a o  hygienických požadavcích na provoz zdravotnických zařízení a ústavů sociální péče</a:t>
            </a:r>
          </a:p>
          <a:p>
            <a:pPr lvl="3"/>
            <a:endParaRPr lang="cs-CZ" altLang="cs-CZ" dirty="0"/>
          </a:p>
          <a:p>
            <a:pPr lvl="2"/>
            <a:r>
              <a:rPr lang="cs-CZ" altLang="cs-CZ" sz="2000" b="1" dirty="0"/>
              <a:t>domácí izolace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36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Infekce                 s  povinnou izolací a léčbou</a:t>
            </a:r>
            <a:br>
              <a:rPr lang="cs-CZ" dirty="0" smtClean="0"/>
            </a:br>
            <a:r>
              <a:rPr lang="cs-CZ" sz="2800" dirty="0" smtClean="0"/>
              <a:t>na infekčním odd.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vyhl</a:t>
            </a:r>
            <a:r>
              <a:rPr lang="cs-CZ" sz="2400" dirty="0" smtClean="0"/>
              <a:t>. 306/2012 Sb.)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7912" y="868681"/>
            <a:ext cx="3474720" cy="517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tuberkulóza</a:t>
            </a:r>
          </a:p>
          <a:p>
            <a:r>
              <a:rPr lang="cs-CZ" b="1" dirty="0" smtClean="0"/>
              <a:t>akutní virové hepatitidy </a:t>
            </a:r>
          </a:p>
          <a:p>
            <a:r>
              <a:rPr lang="cs-CZ" b="1" dirty="0" smtClean="0"/>
              <a:t>břišní tyfus a paratyfus</a:t>
            </a:r>
          </a:p>
          <a:p>
            <a:r>
              <a:rPr lang="cs-CZ" b="1" dirty="0" smtClean="0"/>
              <a:t>poliomyelitis </a:t>
            </a:r>
          </a:p>
          <a:p>
            <a:r>
              <a:rPr lang="cs-CZ" b="1" dirty="0" smtClean="0"/>
              <a:t>spalničky</a:t>
            </a:r>
          </a:p>
          <a:p>
            <a:r>
              <a:rPr lang="cs-CZ" b="1" dirty="0" smtClean="0"/>
              <a:t>pertuse </a:t>
            </a:r>
          </a:p>
          <a:p>
            <a:r>
              <a:rPr lang="cs-CZ" b="1" dirty="0" smtClean="0"/>
              <a:t>záškrt</a:t>
            </a:r>
            <a:endParaRPr lang="cs-CZ" b="1" dirty="0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bacilární </a:t>
            </a:r>
            <a:r>
              <a:rPr lang="cs-CZ" b="1" dirty="0"/>
              <a:t>úplavice</a:t>
            </a:r>
          </a:p>
          <a:p>
            <a:r>
              <a:rPr lang="cs-CZ" b="1" dirty="0"/>
              <a:t>amébová úplavice</a:t>
            </a:r>
          </a:p>
          <a:p>
            <a:r>
              <a:rPr lang="cs-CZ" b="1" dirty="0"/>
              <a:t>cholera</a:t>
            </a:r>
          </a:p>
          <a:p>
            <a:r>
              <a:rPr lang="cs-CZ" b="1" dirty="0"/>
              <a:t>trachom</a:t>
            </a:r>
          </a:p>
          <a:p>
            <a:r>
              <a:rPr lang="cs-CZ" b="1" dirty="0"/>
              <a:t>syfilis v I. A II. stádiu</a:t>
            </a:r>
          </a:p>
          <a:p>
            <a:r>
              <a:rPr lang="cs-CZ" b="1" dirty="0"/>
              <a:t>SARS, MERS</a:t>
            </a:r>
          </a:p>
          <a:p>
            <a:r>
              <a:rPr lang="cs-CZ" b="1" dirty="0"/>
              <a:t>hemoragické horečky</a:t>
            </a:r>
          </a:p>
          <a:p>
            <a:r>
              <a:rPr lang="cs-CZ" b="1" dirty="0"/>
              <a:t>horečnaté onemocnění nejasné etiologie s cestovní anamnézou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4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Represivní opatření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na úrovni přenosu </a:t>
            </a:r>
            <a:r>
              <a:rPr lang="cs-CZ" altLang="cs-CZ" sz="3200" dirty="0"/>
              <a:t>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13197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6352675" y="4307304"/>
            <a:ext cx="2326104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679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Epidemiologic</a:t>
            </a:r>
            <a:r>
              <a:rPr lang="cs-CZ" dirty="0" smtClean="0"/>
              <a:t>ké </a:t>
            </a:r>
            <a:r>
              <a:rPr lang="cs-CZ" sz="3200" dirty="0" smtClean="0"/>
              <a:t>šetření</a:t>
            </a:r>
            <a:br>
              <a:rPr lang="cs-CZ" sz="3200" dirty="0" smtClean="0"/>
            </a:br>
            <a:r>
              <a:rPr lang="cs-CZ" sz="3200" dirty="0" smtClean="0"/>
              <a:t> v ohnisku nákazy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Provádí epidemiolog formou rozhovoru </a:t>
            </a:r>
            <a:r>
              <a:rPr lang="cs-CZ" altLang="cs-CZ" dirty="0"/>
              <a:t>s </a:t>
            </a:r>
            <a:r>
              <a:rPr lang="cs-CZ" altLang="cs-CZ" dirty="0" smtClean="0"/>
              <a:t>pacientem  (rodičem dítěte) s cílem: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 smtClean="0"/>
              <a:t>objasnit </a:t>
            </a:r>
            <a:r>
              <a:rPr lang="cs-CZ" altLang="cs-CZ" b="1" dirty="0"/>
              <a:t>příčiny vzniku nákazy</a:t>
            </a:r>
          </a:p>
          <a:p>
            <a:r>
              <a:rPr lang="cs-CZ" altLang="cs-CZ" b="1" dirty="0"/>
              <a:t>určit zdroj nákazy</a:t>
            </a:r>
          </a:p>
          <a:p>
            <a:r>
              <a:rPr lang="cs-CZ" altLang="cs-CZ" b="1" dirty="0"/>
              <a:t>objasnit cestu přenosu</a:t>
            </a:r>
          </a:p>
          <a:p>
            <a:r>
              <a:rPr lang="cs-CZ" altLang="cs-CZ" b="1" dirty="0"/>
              <a:t>vymezit </a:t>
            </a:r>
            <a:r>
              <a:rPr lang="cs-CZ" altLang="cs-CZ" b="1" dirty="0" smtClean="0"/>
              <a:t>rozsah ohniska </a:t>
            </a:r>
            <a:r>
              <a:rPr lang="cs-CZ" altLang="cs-CZ" b="1" dirty="0"/>
              <a:t>nákazy</a:t>
            </a:r>
          </a:p>
          <a:p>
            <a:pPr lvl="1">
              <a:buNone/>
            </a:pPr>
            <a:r>
              <a:rPr lang="cs-CZ" altLang="cs-CZ" dirty="0"/>
              <a:t> velikost ohniska je dána počtem osob exponovaných </a:t>
            </a:r>
            <a:r>
              <a:rPr lang="cs-CZ" altLang="cs-CZ" dirty="0" smtClean="0"/>
              <a:t>nákaze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identifikovat osoby v kontaktu s nákazou - </a:t>
            </a:r>
            <a:r>
              <a:rPr lang="cs-CZ" altLang="cs-CZ" b="1" dirty="0" smtClean="0"/>
              <a:t>trasování</a:t>
            </a:r>
            <a:endParaRPr lang="cs-CZ" altLang="cs-CZ" b="1" dirty="0"/>
          </a:p>
          <a:p>
            <a:r>
              <a:rPr lang="cs-CZ" altLang="cs-CZ" dirty="0"/>
              <a:t>stanovit cílená </a:t>
            </a:r>
            <a:r>
              <a:rPr lang="cs-CZ" altLang="cs-CZ" b="1" dirty="0"/>
              <a:t>represivní opatření 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(karanténní opatření)                  pro osoby v kontaktu s nákazou</a:t>
            </a:r>
          </a:p>
        </p:txBody>
      </p:sp>
    </p:spTree>
    <p:extLst>
      <p:ext uri="{BB962C8B-B14F-4D97-AF65-F5344CB8AC3E}">
        <p14:creationId xmlns:p14="http://schemas.microsoft.com/office/powerpoint/2010/main" val="2912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nákazy</a:t>
            </a:r>
            <a:br>
              <a:rPr lang="cs-CZ" dirty="0" smtClean="0"/>
            </a:br>
            <a:r>
              <a:rPr lang="cs-CZ" altLang="cs-CZ" dirty="0" smtClean="0"/>
              <a:t> </a:t>
            </a:r>
            <a:br>
              <a:rPr lang="cs-CZ" altLang="cs-CZ" dirty="0" smtClean="0"/>
            </a:br>
            <a:r>
              <a:rPr lang="cs-CZ" altLang="cs-CZ" dirty="0" smtClean="0"/>
              <a:t>(</a:t>
            </a:r>
            <a:r>
              <a:rPr lang="cs-CZ" altLang="cs-CZ" sz="2800" dirty="0" smtClean="0"/>
              <a:t>na </a:t>
            </a:r>
            <a:r>
              <a:rPr lang="cs-CZ" altLang="cs-CZ" sz="2800" dirty="0"/>
              <a:t>úrovni přenosu </a:t>
            </a:r>
            <a:r>
              <a:rPr lang="cs-CZ" altLang="cs-CZ" sz="2800" dirty="0" smtClean="0"/>
              <a:t>nákazy)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Karanténní </a:t>
            </a:r>
            <a:r>
              <a:rPr lang="cs-CZ" altLang="cs-CZ" sz="2400" b="1" dirty="0"/>
              <a:t>opatření pro osoby v kontaktu s nákazou </a:t>
            </a:r>
            <a:endParaRPr lang="cs-CZ" altLang="cs-CZ" sz="2400" b="1" dirty="0" smtClean="0"/>
          </a:p>
          <a:p>
            <a:pPr marL="0" indent="0">
              <a:buNone/>
            </a:pPr>
            <a:endParaRPr lang="cs-CZ" altLang="cs-CZ" sz="2400" b="1" dirty="0" smtClean="0"/>
          </a:p>
          <a:p>
            <a:r>
              <a:rPr lang="cs-CZ" altLang="cs-CZ" b="1" dirty="0" smtClean="0"/>
              <a:t>Zvýšený zdravotnický </a:t>
            </a:r>
            <a:r>
              <a:rPr lang="cs-CZ" altLang="cs-CZ" b="1" dirty="0"/>
              <a:t>dozor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sz="2000" dirty="0"/>
              <a:t>ukládá se osobám exponovaným nákaze,</a:t>
            </a:r>
          </a:p>
          <a:p>
            <a:pPr lvl="1">
              <a:buNone/>
            </a:pPr>
            <a:r>
              <a:rPr lang="cs-CZ" altLang="cs-CZ" sz="2000" dirty="0"/>
              <a:t> screeningová </a:t>
            </a:r>
            <a:r>
              <a:rPr lang="cs-CZ" altLang="cs-CZ" sz="2000" dirty="0" smtClean="0"/>
              <a:t>vyšetření po max. inkubační dobu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b="1" dirty="0"/>
              <a:t>Karanténní </a:t>
            </a:r>
            <a:r>
              <a:rPr lang="cs-CZ" altLang="cs-CZ" b="1" dirty="0" smtClean="0"/>
              <a:t>opatření</a:t>
            </a:r>
          </a:p>
          <a:p>
            <a:pPr lvl="2"/>
            <a:r>
              <a:rPr lang="cs-CZ" altLang="cs-CZ" sz="2000" dirty="0" smtClean="0"/>
              <a:t>karanténa – v délce maximální  inkubační doby</a:t>
            </a:r>
            <a:endParaRPr lang="cs-CZ" altLang="cs-CZ" sz="2000" dirty="0"/>
          </a:p>
          <a:p>
            <a:pPr lvl="2"/>
            <a:r>
              <a:rPr lang="cs-CZ" altLang="cs-CZ" sz="2000" dirty="0"/>
              <a:t>karanténa pro </a:t>
            </a:r>
            <a:r>
              <a:rPr lang="cs-CZ" altLang="cs-CZ" sz="2000" dirty="0" smtClean="0"/>
              <a:t>děti z kolektivních zařízení</a:t>
            </a:r>
            <a:endParaRPr lang="cs-CZ" altLang="cs-CZ" sz="2000" dirty="0"/>
          </a:p>
          <a:p>
            <a:pPr lvl="2"/>
            <a:r>
              <a:rPr lang="cs-CZ" altLang="cs-CZ" sz="2000" dirty="0"/>
              <a:t>zákaz výkonu povolání - pro epidemiologicky      				významné </a:t>
            </a:r>
            <a:r>
              <a:rPr lang="cs-CZ" altLang="cs-CZ" sz="2000" dirty="0" smtClean="0"/>
              <a:t> činnosti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6892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 smtClean="0"/>
              <a:t>Represivní opatření              na úrovni vnímavého jedince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03520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8935452" y="4307305"/>
            <a:ext cx="2157663" cy="1235242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590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            v ohnisku </a:t>
            </a:r>
            <a:r>
              <a:rPr lang="cs-CZ" dirty="0" smtClean="0"/>
              <a:t>nákazy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err="1" smtClean="0"/>
              <a:t>Imunoprofylaxe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aktivní imunizace  (očkování) v ohnisku nákazy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např. při epidemii  spalniček, virové hepatitidy typu A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nebo  příušnic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0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>nákazy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(souhrn)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1352" y="868680"/>
            <a:ext cx="7315200" cy="5120640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sz="5100" b="1" dirty="0" smtClean="0"/>
          </a:p>
          <a:p>
            <a:pPr marL="0" indent="0">
              <a:buNone/>
            </a:pPr>
            <a:endParaRPr lang="cs-CZ" sz="5100" b="1" dirty="0" smtClean="0"/>
          </a:p>
          <a:p>
            <a:r>
              <a:rPr lang="cs-CZ" sz="8000" b="1" dirty="0" smtClean="0"/>
              <a:t>včasná </a:t>
            </a:r>
            <a:r>
              <a:rPr lang="cs-CZ" sz="8000" b="1" dirty="0"/>
              <a:t>diagnostika </a:t>
            </a:r>
            <a:r>
              <a:rPr lang="cs-CZ" sz="8000" b="1" dirty="0" smtClean="0"/>
              <a:t>nákazy</a:t>
            </a:r>
          </a:p>
          <a:p>
            <a:r>
              <a:rPr lang="cs-CZ" sz="8000" b="1" dirty="0" smtClean="0"/>
              <a:t>hlášení </a:t>
            </a:r>
            <a:r>
              <a:rPr lang="cs-CZ" sz="8000" b="1" dirty="0"/>
              <a:t>nemocných a podezřelých z nákazy orgánu veřejného zdraví </a:t>
            </a:r>
          </a:p>
          <a:p>
            <a:r>
              <a:rPr lang="cs-CZ" sz="8000" b="1" dirty="0" smtClean="0"/>
              <a:t>izolace nemocného /podezřelého z nákazy</a:t>
            </a:r>
          </a:p>
          <a:p>
            <a:r>
              <a:rPr lang="cs-CZ" sz="8000" b="1" dirty="0" smtClean="0"/>
              <a:t>epidemiologické šetření v ohnisku nákazy</a:t>
            </a:r>
          </a:p>
          <a:p>
            <a:r>
              <a:rPr lang="cs-CZ" altLang="cs-CZ" sz="8000" b="1" dirty="0" smtClean="0"/>
              <a:t>karanténní </a:t>
            </a:r>
            <a:r>
              <a:rPr lang="cs-CZ" altLang="cs-CZ" sz="8000" b="1" dirty="0"/>
              <a:t>opatření pro osoby v kontaktu s nákazou </a:t>
            </a:r>
            <a:endParaRPr lang="cs-CZ" altLang="cs-CZ" sz="8000" b="1" dirty="0" smtClean="0"/>
          </a:p>
          <a:p>
            <a:pPr lvl="1"/>
            <a:endParaRPr lang="cs-CZ" altLang="cs-CZ" sz="7200" b="1" dirty="0" smtClean="0"/>
          </a:p>
          <a:p>
            <a:pPr lvl="1"/>
            <a:r>
              <a:rPr lang="cs-CZ" altLang="cs-CZ" sz="7200" b="1" dirty="0" smtClean="0"/>
              <a:t>zvýšený zdravotnický dozor</a:t>
            </a:r>
          </a:p>
          <a:p>
            <a:pPr lvl="1"/>
            <a:r>
              <a:rPr lang="cs-CZ" altLang="cs-CZ" sz="7200" b="1" smtClean="0"/>
              <a:t>karanténa </a:t>
            </a:r>
            <a:endParaRPr lang="cs-CZ" altLang="cs-CZ" sz="7200" b="1" dirty="0" smtClean="0"/>
          </a:p>
          <a:p>
            <a:pPr lvl="1"/>
            <a:r>
              <a:rPr lang="cs-CZ" altLang="cs-CZ" sz="7200" b="1" dirty="0"/>
              <a:t>zákaz výkonu povolání - pro </a:t>
            </a:r>
            <a:r>
              <a:rPr lang="cs-CZ" altLang="cs-CZ" sz="7200" b="1" dirty="0" smtClean="0"/>
              <a:t>epidemiologicky významné profese</a:t>
            </a:r>
          </a:p>
          <a:p>
            <a:r>
              <a:rPr lang="cs-CZ" altLang="cs-CZ" sz="8000" b="1" dirty="0" smtClean="0"/>
              <a:t>edukace cílená </a:t>
            </a:r>
            <a:r>
              <a:rPr lang="cs-CZ" altLang="cs-CZ" sz="8000" b="1" dirty="0"/>
              <a:t>na konkrétní </a:t>
            </a:r>
            <a:r>
              <a:rPr lang="cs-CZ" altLang="cs-CZ" sz="8000" b="1" dirty="0" smtClean="0"/>
              <a:t>diagnózu a situaci v ohnisku nákazy </a:t>
            </a:r>
          </a:p>
          <a:p>
            <a:r>
              <a:rPr lang="cs-CZ" altLang="cs-CZ" sz="8000" b="1" dirty="0" err="1" smtClean="0"/>
              <a:t>imunoprofylaxe</a:t>
            </a:r>
            <a:r>
              <a:rPr lang="cs-CZ" altLang="cs-CZ" sz="8000" b="1" dirty="0" smtClean="0"/>
              <a:t>  </a:t>
            </a:r>
            <a:endParaRPr lang="cs-CZ" altLang="cs-CZ" sz="8000" b="1" dirty="0"/>
          </a:p>
          <a:p>
            <a:r>
              <a:rPr lang="cs-CZ" altLang="cs-CZ" sz="8000" b="1" dirty="0" smtClean="0"/>
              <a:t>ohnisková </a:t>
            </a:r>
            <a:r>
              <a:rPr lang="cs-CZ" altLang="cs-CZ" sz="8000" b="1" dirty="0"/>
              <a:t>dezinfekce</a:t>
            </a:r>
          </a:p>
          <a:p>
            <a:endParaRPr lang="cs-CZ" altLang="cs-CZ" sz="8000" b="1" dirty="0"/>
          </a:p>
          <a:p>
            <a:pPr lvl="1"/>
            <a:endParaRPr lang="cs-CZ" altLang="cs-CZ" sz="4200" b="1" dirty="0" smtClean="0"/>
          </a:p>
          <a:p>
            <a:pPr lvl="1"/>
            <a:endParaRPr lang="cs-CZ" altLang="cs-CZ" sz="4200" b="1" dirty="0"/>
          </a:p>
          <a:p>
            <a:endParaRPr lang="cs-CZ" b="1" dirty="0"/>
          </a:p>
          <a:p>
            <a:endParaRPr lang="sk-SK" dirty="0"/>
          </a:p>
        </p:txBody>
      </p:sp>
      <p:sp>
        <p:nvSpPr>
          <p:cNvPr id="4" name="Obdélník 3"/>
          <p:cNvSpPr/>
          <p:nvPr/>
        </p:nvSpPr>
        <p:spPr>
          <a:xfrm>
            <a:off x="42482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00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 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Proces šíření 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56072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0" y="10169611"/>
            <a:ext cx="2215977" cy="375645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69268" y="2136339"/>
            <a:ext cx="7515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/>
              <a:t>Zdroj původce nákazy: </a:t>
            </a:r>
          </a:p>
          <a:p>
            <a:pPr lvl="2">
              <a:lnSpc>
                <a:spcPct val="90000"/>
              </a:lnSpc>
            </a:pPr>
            <a:r>
              <a:rPr lang="cs-CZ" altLang="cs-CZ" sz="2800" b="1" dirty="0"/>
              <a:t>člověk</a:t>
            </a:r>
          </a:p>
          <a:p>
            <a:pPr lvl="2">
              <a:lnSpc>
                <a:spcPct val="90000"/>
              </a:lnSpc>
            </a:pPr>
            <a:r>
              <a:rPr lang="cs-CZ" altLang="cs-CZ" sz="2800" b="1" dirty="0"/>
              <a:t>zvíře</a:t>
            </a:r>
          </a:p>
          <a:p>
            <a:pPr>
              <a:lnSpc>
                <a:spcPct val="90000"/>
              </a:lnSpc>
            </a:pPr>
            <a:endParaRPr lang="cs-CZ" altLang="cs-CZ" sz="2800" b="1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Přenos: </a:t>
            </a:r>
          </a:p>
          <a:p>
            <a:pPr lvl="2">
              <a:lnSpc>
                <a:spcPct val="90000"/>
              </a:lnSpc>
            </a:pPr>
            <a:r>
              <a:rPr lang="cs-CZ" altLang="cs-CZ" sz="2800" b="1" dirty="0"/>
              <a:t>přímý</a:t>
            </a:r>
          </a:p>
          <a:p>
            <a:pPr lvl="2">
              <a:lnSpc>
                <a:spcPct val="90000"/>
              </a:lnSpc>
            </a:pPr>
            <a:r>
              <a:rPr lang="cs-CZ" altLang="cs-CZ" sz="2800" b="1" dirty="0"/>
              <a:t>nepřímý</a:t>
            </a:r>
          </a:p>
          <a:p>
            <a:pPr>
              <a:lnSpc>
                <a:spcPct val="90000"/>
              </a:lnSpc>
            </a:pPr>
            <a:endParaRPr lang="cs-CZ" altLang="cs-CZ" sz="2800" b="1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Vnímavý jedinec </a:t>
            </a:r>
          </a:p>
          <a:p>
            <a:pPr lvl="2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1876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Infekční dávka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sz="2400" dirty="0" smtClean="0"/>
              <a:t>  </a:t>
            </a:r>
          </a:p>
          <a:p>
            <a:pPr marL="0" indent="0">
              <a:buNone/>
              <a:defRPr/>
            </a:pPr>
            <a:r>
              <a:rPr lang="cs-CZ" sz="2800" b="1" dirty="0" smtClean="0"/>
              <a:t>Počet </a:t>
            </a:r>
            <a:r>
              <a:rPr lang="cs-CZ" sz="2800" b="1" dirty="0"/>
              <a:t>mikrobů nutný k nákaze vnímavého   </a:t>
            </a:r>
          </a:p>
          <a:p>
            <a:pPr marL="0" indent="0">
              <a:buNone/>
              <a:defRPr/>
            </a:pPr>
            <a:r>
              <a:rPr lang="cs-CZ" sz="2800" b="1" dirty="0"/>
              <a:t>    jedince</a:t>
            </a:r>
          </a:p>
          <a:p>
            <a:pPr>
              <a:defRPr/>
            </a:pPr>
            <a:endParaRPr lang="cs-CZ" sz="2800" b="1" dirty="0" smtClean="0"/>
          </a:p>
          <a:p>
            <a:pPr>
              <a:defRPr/>
            </a:pPr>
            <a:r>
              <a:rPr lang="cs-CZ" sz="2800" b="1" dirty="0" smtClean="0"/>
              <a:t>Extrémně </a:t>
            </a:r>
            <a:r>
              <a:rPr lang="cs-CZ" sz="2800" b="1" dirty="0"/>
              <a:t>nízká </a:t>
            </a:r>
          </a:p>
          <a:p>
            <a:pPr lvl="1">
              <a:defRPr/>
            </a:pPr>
            <a:r>
              <a:rPr lang="cs-CZ" sz="1600" dirty="0"/>
              <a:t> </a:t>
            </a:r>
            <a:r>
              <a:rPr lang="cs-CZ" sz="1600" dirty="0" err="1"/>
              <a:t>shigely</a:t>
            </a:r>
            <a:r>
              <a:rPr lang="cs-CZ" sz="1600" dirty="0"/>
              <a:t> – desítky až stovky</a:t>
            </a:r>
          </a:p>
          <a:p>
            <a:pPr lvl="1">
              <a:defRPr/>
            </a:pPr>
            <a:r>
              <a:rPr lang="cs-CZ" sz="1600" dirty="0"/>
              <a:t> </a:t>
            </a:r>
            <a:r>
              <a:rPr lang="cs-CZ" sz="1600" dirty="0" err="1" smtClean="0"/>
              <a:t>rotaviry</a:t>
            </a:r>
            <a:r>
              <a:rPr lang="cs-CZ" sz="1600" dirty="0" smtClean="0"/>
              <a:t> </a:t>
            </a:r>
            <a:r>
              <a:rPr lang="cs-CZ" sz="1600" dirty="0"/>
              <a:t>– deset až </a:t>
            </a:r>
            <a:r>
              <a:rPr lang="cs-CZ" sz="1600" dirty="0" smtClean="0"/>
              <a:t>stovky</a:t>
            </a:r>
            <a:endParaRPr lang="cs-CZ" sz="1600" dirty="0"/>
          </a:p>
          <a:p>
            <a:pPr lvl="1">
              <a:defRPr/>
            </a:pPr>
            <a:endParaRPr lang="cs-CZ" sz="1600" i="1" dirty="0" smtClean="0"/>
          </a:p>
          <a:p>
            <a:pPr>
              <a:defRPr/>
            </a:pPr>
            <a:r>
              <a:rPr lang="cs-CZ" sz="3000" b="1" dirty="0" smtClean="0"/>
              <a:t>Extrémně </a:t>
            </a:r>
            <a:r>
              <a:rPr lang="cs-CZ" sz="3000" b="1" dirty="0"/>
              <a:t>vysoká</a:t>
            </a:r>
          </a:p>
          <a:p>
            <a:pPr lvl="1">
              <a:defRPr/>
            </a:pPr>
            <a:r>
              <a:rPr lang="cs-CZ" sz="1600" dirty="0"/>
              <a:t> salmonely – miliony</a:t>
            </a:r>
          </a:p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r>
              <a:rPr lang="cs-CZ" sz="2400" dirty="0" smtClean="0"/>
              <a:t>Při </a:t>
            </a:r>
            <a:r>
              <a:rPr lang="cs-CZ" sz="2400" dirty="0"/>
              <a:t>nedostatečné infekční dávce asymptomatická nákaza (vnímavý jedinec neonemocní, ale vytvoří si protilátky).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Kontagiozita = nakažlivost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800" b="1" dirty="0"/>
              <a:t>závisí  na</a:t>
            </a:r>
          </a:p>
          <a:p>
            <a:pPr>
              <a:defRPr/>
            </a:pPr>
            <a:r>
              <a:rPr lang="cs-CZ" sz="2800" b="1" dirty="0"/>
              <a:t>množství původce vylučovaného z organismu zdroje</a:t>
            </a:r>
          </a:p>
          <a:p>
            <a:pPr>
              <a:defRPr/>
            </a:pPr>
            <a:r>
              <a:rPr lang="cs-CZ" sz="2800" b="1" dirty="0"/>
              <a:t>rezistenci  původce vůči zevnímu prostředí</a:t>
            </a:r>
          </a:p>
          <a:p>
            <a:pPr>
              <a:defRPr/>
            </a:pPr>
            <a:r>
              <a:rPr lang="cs-CZ" sz="2800" b="1" dirty="0"/>
              <a:t>infekční dávce původce nutné k nákaze </a:t>
            </a:r>
          </a:p>
          <a:p>
            <a:pPr>
              <a:defRPr/>
            </a:pPr>
            <a:r>
              <a:rPr lang="cs-CZ" sz="2800" b="1" dirty="0"/>
              <a:t>faktorech na straně vnímavého jedince – individuální vnímavost, nespecifická imunita</a:t>
            </a:r>
          </a:p>
        </p:txBody>
      </p:sp>
    </p:spTree>
    <p:extLst>
      <p:ext uri="{BB962C8B-B14F-4D97-AF65-F5344CB8AC3E}">
        <p14:creationId xmlns:p14="http://schemas.microsoft.com/office/powerpoint/2010/main" val="2264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Zdroj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2800" dirty="0" smtClean="0"/>
          </a:p>
          <a:p>
            <a:r>
              <a:rPr lang="cs-CZ" altLang="cs-CZ" sz="2800" b="1" dirty="0" smtClean="0"/>
              <a:t>člověk v </a:t>
            </a:r>
            <a:r>
              <a:rPr lang="cs-CZ" altLang="cs-CZ" sz="2800" b="1" dirty="0" smtClean="0"/>
              <a:t>druhé polovině </a:t>
            </a:r>
            <a:r>
              <a:rPr lang="cs-CZ" altLang="cs-CZ" sz="2800" b="1" smtClean="0"/>
              <a:t>inkubační doby </a:t>
            </a:r>
            <a:endParaRPr lang="cs-CZ" altLang="cs-CZ" sz="2800" b="1" dirty="0"/>
          </a:p>
          <a:p>
            <a:r>
              <a:rPr lang="cs-CZ" altLang="cs-CZ" sz="2800" b="1" dirty="0" smtClean="0"/>
              <a:t>nemocný akutní infekční chorobou</a:t>
            </a:r>
            <a:endParaRPr lang="cs-CZ" altLang="cs-CZ" sz="2800" b="1" dirty="0"/>
          </a:p>
          <a:p>
            <a:r>
              <a:rPr lang="cs-CZ" altLang="cs-CZ" sz="2800" b="1" dirty="0" smtClean="0"/>
              <a:t>nemocný chronickou infekční chorobou</a:t>
            </a:r>
            <a:endParaRPr lang="cs-CZ" altLang="cs-CZ" sz="2800" b="1" dirty="0"/>
          </a:p>
          <a:p>
            <a:r>
              <a:rPr lang="cs-CZ" altLang="cs-CZ" sz="2800" b="1" dirty="0"/>
              <a:t>rekonvalescent</a:t>
            </a:r>
          </a:p>
          <a:p>
            <a:r>
              <a:rPr lang="cs-CZ" altLang="cs-CZ" sz="2800" b="1" dirty="0" err="1" smtClean="0"/>
              <a:t>inaparentně</a:t>
            </a:r>
            <a:r>
              <a:rPr lang="cs-CZ" altLang="cs-CZ" sz="2800" b="1" dirty="0" smtClean="0"/>
              <a:t> = asymptomaticky </a:t>
            </a:r>
            <a:r>
              <a:rPr lang="cs-CZ" altLang="cs-CZ" sz="2800" b="1" dirty="0"/>
              <a:t>infikovaný </a:t>
            </a:r>
            <a:endParaRPr lang="cs-CZ" altLang="cs-CZ" sz="2800" b="1" dirty="0" smtClean="0"/>
          </a:p>
          <a:p>
            <a:r>
              <a:rPr lang="cs-CZ" altLang="cs-CZ" sz="2800" b="1" dirty="0" smtClean="0"/>
              <a:t>nosič  - nosičství viru (HIV, HPV, HCV, HBV)</a:t>
            </a:r>
          </a:p>
          <a:p>
            <a:pPr marL="0" indent="0">
              <a:buNone/>
            </a:pPr>
            <a:r>
              <a:rPr lang="cs-CZ" altLang="cs-CZ" sz="2800" b="1" dirty="0"/>
              <a:t> </a:t>
            </a:r>
            <a:r>
              <a:rPr lang="cs-CZ" altLang="cs-CZ" sz="2800" b="1" dirty="0" smtClean="0"/>
              <a:t>              - bacilonosičství  (stafylokoky,   </a:t>
            </a:r>
          </a:p>
          <a:p>
            <a:pPr marL="0" indent="0">
              <a:buNone/>
            </a:pPr>
            <a:r>
              <a:rPr lang="cs-CZ" altLang="cs-CZ" sz="2800" b="1" dirty="0"/>
              <a:t> </a:t>
            </a:r>
            <a:r>
              <a:rPr lang="cs-CZ" altLang="cs-CZ" sz="2800" b="1" dirty="0" smtClean="0"/>
              <a:t>                          streptokoky, chlamydie)</a:t>
            </a:r>
            <a:endParaRPr lang="cs-CZ" altLang="cs-CZ" sz="2800" b="1" dirty="0"/>
          </a:p>
          <a:p>
            <a:endParaRPr lang="cs-CZ" alt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7511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r>
              <a:rPr lang="cs-CZ" altLang="cs-CZ" sz="2800" dirty="0" smtClean="0"/>
              <a:t>nutná </a:t>
            </a:r>
            <a:r>
              <a:rPr lang="cs-CZ" altLang="cs-CZ" sz="2800" dirty="0"/>
              <a:t>současná přítomnost zdroje nákazy a vnímavého jedince</a:t>
            </a:r>
          </a:p>
          <a:p>
            <a:pPr>
              <a:buNone/>
            </a:pPr>
            <a:r>
              <a:rPr lang="cs-CZ" altLang="cs-CZ" sz="2800" dirty="0" smtClean="0"/>
              <a:t>původce </a:t>
            </a:r>
            <a:r>
              <a:rPr lang="cs-CZ" altLang="cs-CZ" sz="2800" dirty="0"/>
              <a:t>(patogenní agens) </a:t>
            </a:r>
            <a:r>
              <a:rPr lang="cs-CZ" altLang="cs-CZ" sz="2800" dirty="0" smtClean="0"/>
              <a:t>může být citlivý vůči podmínkám </a:t>
            </a:r>
            <a:r>
              <a:rPr lang="cs-CZ" altLang="cs-CZ" sz="2800" dirty="0"/>
              <a:t>zevního prostředí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b="1" dirty="0"/>
              <a:t>přímý kontakt  </a:t>
            </a:r>
          </a:p>
          <a:p>
            <a:pPr>
              <a:buNone/>
            </a:pPr>
            <a:r>
              <a:rPr lang="cs-CZ" altLang="cs-CZ" sz="2800" dirty="0"/>
              <a:t>      dotyk, polibek, sex</a:t>
            </a:r>
          </a:p>
          <a:p>
            <a:pPr>
              <a:buNone/>
            </a:pPr>
            <a:r>
              <a:rPr lang="cs-CZ" altLang="cs-CZ" sz="2800" dirty="0"/>
              <a:t>      pokousání / poranění zvířetem</a:t>
            </a:r>
          </a:p>
          <a:p>
            <a:r>
              <a:rPr lang="cs-CZ" altLang="cs-CZ" sz="2800" b="1" dirty="0" err="1"/>
              <a:t>transplacentární</a:t>
            </a:r>
            <a:r>
              <a:rPr lang="cs-CZ" altLang="cs-CZ" sz="2800" b="1" dirty="0"/>
              <a:t>  a  perinatální přenos</a:t>
            </a:r>
          </a:p>
          <a:p>
            <a:r>
              <a:rPr lang="cs-CZ" altLang="cs-CZ" sz="2800" b="1" dirty="0"/>
              <a:t>kapénkový přenos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28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1223</TotalTime>
  <Words>1139</Words>
  <Application>Microsoft Office PowerPoint</Application>
  <PresentationFormat>Vlastní</PresentationFormat>
  <Paragraphs>275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Rámeček</vt:lpstr>
      <vt:lpstr>   Obecná epidemiologie  </vt:lpstr>
      <vt:lpstr>Proces šíření nákazy</vt:lpstr>
      <vt:lpstr>Protiepidemická opatření</vt:lpstr>
      <vt:lpstr>Proces šíření nákazy</vt:lpstr>
      <vt:lpstr>Proces šíření nákazy</vt:lpstr>
      <vt:lpstr>Infekční dávka původce nákazy</vt:lpstr>
      <vt:lpstr>Kontagiozita = nakažlivost</vt:lpstr>
      <vt:lpstr>Zdroj původce nákazy</vt:lpstr>
      <vt:lpstr>Přímý přenos nákazy</vt:lpstr>
      <vt:lpstr>Nepřímý přenos nákazy</vt:lpstr>
      <vt:lpstr>Vnímavý jedinec  </vt:lpstr>
      <vt:lpstr>Nevnímavý jedinec</vt:lpstr>
      <vt:lpstr>Ovlivnění procesu přenosu nákazy</vt:lpstr>
      <vt:lpstr>Preventivní protiepidemická opatření hygienická</vt:lpstr>
      <vt:lpstr>Preventivní protiepidemická opatření – imunizace</vt:lpstr>
      <vt:lpstr>Imunizace = očkování</vt:lpstr>
      <vt:lpstr>Povinné očkování</vt:lpstr>
      <vt:lpstr>Legislativa   souhrn</vt:lpstr>
      <vt:lpstr>Ohnisko nákazy</vt:lpstr>
      <vt:lpstr>Represivní opatření              na úrovni zdroje nákazy</vt:lpstr>
      <vt:lpstr>Represivní opatření              na úrovni zdroje nákazy</vt:lpstr>
      <vt:lpstr>Represivní opatření             v ohnisku nákazy</vt:lpstr>
      <vt:lpstr>Infekce                 s  povinnou izolací a léčbou na infekčním odd.  (vyhl. 306/2012 Sb.)</vt:lpstr>
      <vt:lpstr>Represivní opatření  na úrovni přenosu nákazy</vt:lpstr>
      <vt:lpstr>Epidemiologické šetření  v ohnisku nákazy</vt:lpstr>
      <vt:lpstr>Represivní opatření             v ohnisku  nákazy   (na úrovni přenosu nákazy)</vt:lpstr>
      <vt:lpstr>Represivní opatření              na úrovni vnímavého jedince</vt:lpstr>
      <vt:lpstr>Represivní opatření             v ohnisku nákazy</vt:lpstr>
      <vt:lpstr>Represivní opatření             v ohnisku nákazy   (souhrn)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Mirka</cp:lastModifiedBy>
  <cp:revision>89</cp:revision>
  <dcterms:created xsi:type="dcterms:W3CDTF">2017-04-04T13:58:15Z</dcterms:created>
  <dcterms:modified xsi:type="dcterms:W3CDTF">2021-03-11T15:16:47Z</dcterms:modified>
</cp:coreProperties>
</file>