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318" r:id="rId2"/>
    <p:sldId id="261" r:id="rId3"/>
    <p:sldId id="308" r:id="rId4"/>
    <p:sldId id="328" r:id="rId5"/>
    <p:sldId id="329" r:id="rId6"/>
    <p:sldId id="334" r:id="rId7"/>
    <p:sldId id="265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335" r:id="rId17"/>
    <p:sldId id="275" r:id="rId18"/>
    <p:sldId id="277" r:id="rId19"/>
    <p:sldId id="280" r:id="rId20"/>
    <p:sldId id="281" r:id="rId21"/>
    <p:sldId id="330" r:id="rId22"/>
    <p:sldId id="331" r:id="rId23"/>
    <p:sldId id="337" r:id="rId24"/>
    <p:sldId id="336" r:id="rId25"/>
    <p:sldId id="285" r:id="rId26"/>
    <p:sldId id="287" r:id="rId27"/>
    <p:sldId id="317" r:id="rId28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513" autoAdjust="0"/>
    <p:restoredTop sz="95055" autoAdjust="0"/>
  </p:normalViewPr>
  <p:slideViewPr>
    <p:cSldViewPr>
      <p:cViewPr>
        <p:scale>
          <a:sx n="100" d="100"/>
          <a:sy n="100" d="100"/>
        </p:scale>
        <p:origin x="-2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2/26/2020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8D5788-90C7-4CC8-B9DB-DF979B3F9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487"/>
            <a:ext cx="519288" cy="7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392554-9F52-4737-8824-59E74EE86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83" y="219170"/>
            <a:ext cx="626317" cy="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26.2.2020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26.2.2020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864096"/>
          </a:xfrm>
        </p:spPr>
        <p:txBody>
          <a:bodyPr/>
          <a:lstStyle/>
          <a:p>
            <a:pPr algn="ctr"/>
            <a:r>
              <a:rPr lang="cs-CZ" dirty="0"/>
              <a:t>Dárcovství krve a typy odběrů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5229200"/>
            <a:ext cx="7772400" cy="1368152"/>
          </a:xfrm>
        </p:spPr>
        <p:txBody>
          <a:bodyPr>
            <a:noAutofit/>
          </a:bodyPr>
          <a:lstStyle/>
          <a:p>
            <a:r>
              <a:rPr lang="cs-CZ" sz="1800" dirty="0" smtClean="0"/>
              <a:t>MUDr</a:t>
            </a:r>
            <a:r>
              <a:rPr lang="cs-CZ" sz="1800" dirty="0"/>
              <a:t>. </a:t>
            </a:r>
            <a:r>
              <a:rPr lang="en-US" sz="1800" dirty="0" smtClean="0"/>
              <a:t>Helena Kostrouchová</a:t>
            </a:r>
            <a:endParaRPr lang="cs-CZ" sz="1800" dirty="0"/>
          </a:p>
          <a:p>
            <a:r>
              <a:rPr lang="cs-CZ" sz="1800" dirty="0"/>
              <a:t> Transfuzní a tkáňové oddělení FN </a:t>
            </a:r>
            <a:r>
              <a:rPr lang="cs-CZ" sz="1800" dirty="0" smtClean="0"/>
              <a:t>Brno</a:t>
            </a:r>
            <a:endParaRPr lang="cs-CZ" sz="1800" dirty="0"/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09461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1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krve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529306"/>
              </p:ext>
            </p:extLst>
          </p:nvPr>
        </p:nvGraphicFramePr>
        <p:xfrm>
          <a:off x="457200" y="1916832"/>
          <a:ext cx="8229600" cy="33140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8680">
                <a:tc>
                  <a:txBody>
                    <a:bodyPr/>
                    <a:lstStyle/>
                    <a:p>
                      <a:r>
                        <a:rPr lang="cs-CZ" dirty="0"/>
                        <a:t>Druh odběru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Parametr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Frekvence vyšetření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≥ženy 125g/l </a:t>
                      </a:r>
                    </a:p>
                    <a:p>
                      <a:r>
                        <a:rPr lang="cs-CZ" dirty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celková bílkovina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≥60g/l</a:t>
                      </a:r>
                      <a:endParaRPr lang="en-US" dirty="0"/>
                    </a:p>
                    <a:p>
                      <a:r>
                        <a:rPr lang="cs-CZ" dirty="0"/>
                        <a:t>≥</a:t>
                      </a:r>
                      <a:r>
                        <a:rPr lang="en-US" dirty="0"/>
                        <a:t>6g/l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</a:t>
                      </a:r>
                      <a:r>
                        <a:rPr lang="cs-CZ" dirty="0"/>
                        <a:t>ročně</a:t>
                      </a:r>
                      <a:endParaRPr lang="en-US" dirty="0"/>
                    </a:p>
                    <a:p>
                      <a:r>
                        <a:rPr lang="en-US" dirty="0"/>
                        <a:t>1x ročně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trombocytů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≥150x10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 před odběrem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≥140g/l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pPr marL="0" indent="0">
              <a:buNone/>
            </a:pPr>
            <a:r>
              <a:rPr lang="cs-CZ" sz="1800" dirty="0" smtClean="0"/>
              <a:t>Leukocyty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46" y="1052735"/>
            <a:ext cx="8229600" cy="5616625"/>
          </a:xfrm>
        </p:spPr>
        <p:txBody>
          <a:bodyPr>
            <a:normAutofit/>
          </a:bodyPr>
          <a:lstStyle/>
          <a:p>
            <a:r>
              <a:rPr lang="cs-CZ" b="1" dirty="0"/>
              <a:t>Předodběrové vyšetření</a:t>
            </a:r>
          </a:p>
          <a:p>
            <a:pPr lvl="1"/>
            <a:r>
              <a:rPr lang="cs-CZ" dirty="0"/>
              <a:t>krevní tlak (systola </a:t>
            </a:r>
            <a:r>
              <a:rPr lang="en-US" dirty="0"/>
              <a:t>&lt;</a:t>
            </a:r>
            <a:r>
              <a:rPr lang="cs-CZ" dirty="0"/>
              <a:t>180mmHg, diastola </a:t>
            </a:r>
            <a:r>
              <a:rPr lang="en-US" dirty="0"/>
              <a:t>&lt;</a:t>
            </a:r>
            <a:r>
              <a:rPr lang="cs-CZ" dirty="0" smtClean="0"/>
              <a:t>100mmHg)</a:t>
            </a:r>
          </a:p>
          <a:p>
            <a:pPr lvl="1"/>
            <a:r>
              <a:rPr lang="cs-CZ" dirty="0"/>
              <a:t>tepová frekvence </a:t>
            </a:r>
            <a:r>
              <a:rPr lang="en-US" dirty="0"/>
              <a:t>(</a:t>
            </a:r>
            <a:r>
              <a:rPr lang="cs-CZ" dirty="0"/>
              <a:t>50-100/min, pravidelný rytmus</a:t>
            </a:r>
            <a:r>
              <a:rPr lang="en-US" dirty="0"/>
              <a:t>)</a:t>
            </a:r>
            <a:endParaRPr lang="cs-CZ" dirty="0" smtClean="0"/>
          </a:p>
          <a:p>
            <a:pPr lvl="1"/>
            <a:r>
              <a:rPr lang="cs-CZ" dirty="0"/>
              <a:t>v</a:t>
            </a:r>
            <a:r>
              <a:rPr lang="cs-CZ" dirty="0" smtClean="0"/>
              <a:t>yhodnocení informací z dotazníku, výsledků KO, celkového stavu </a:t>
            </a:r>
            <a:r>
              <a:rPr lang="cs-CZ" dirty="0"/>
              <a:t>dárce (výživa, životní styl, piercing, tetování, vpichy, intoxikace alkoholem či </a:t>
            </a:r>
            <a:r>
              <a:rPr lang="cs-CZ" dirty="0" smtClean="0"/>
              <a:t>drogami,…)</a:t>
            </a:r>
          </a:p>
          <a:p>
            <a:pPr lvl="1"/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posuzuje </a:t>
            </a:r>
            <a:r>
              <a:rPr lang="cs-CZ" dirty="0"/>
              <a:t>proškolený pracovník</a:t>
            </a:r>
            <a:r>
              <a:rPr lang="en-US" dirty="0"/>
              <a:t> </a:t>
            </a:r>
            <a:r>
              <a:rPr lang="cs-CZ" dirty="0" smtClean="0"/>
              <a:t>ZTS/lékař, odpovědnost!</a:t>
            </a:r>
            <a:endParaRPr lang="cs-CZ" dirty="0"/>
          </a:p>
        </p:txBody>
      </p:sp>
      <p:pic>
        <p:nvPicPr>
          <p:cNvPr id="1026" name="Picture 2" descr="N:\TOKB\Prezentace\FOTOGRAFIE TTO\4021,4022 dárci krve, ambulance\Foto dárci\30051813_1580997798621892_250123033333010221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01" y="2996952"/>
            <a:ext cx="4464373" cy="29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45435"/>
          </a:xfrm>
        </p:spPr>
        <p:txBody>
          <a:bodyPr>
            <a:normAutofit/>
          </a:bodyPr>
          <a:lstStyle/>
          <a:p>
            <a:r>
              <a:rPr lang="cs-CZ" b="1" dirty="0"/>
              <a:t>Kritéria pro </a:t>
            </a:r>
            <a:r>
              <a:rPr lang="cs-CZ" b="1" u="sng" dirty="0"/>
              <a:t>trvalé</a:t>
            </a:r>
            <a:r>
              <a:rPr lang="cs-CZ" b="1" dirty="0"/>
              <a:t>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ávažné onemocnění (kardiovaskulární, CNS, </a:t>
            </a:r>
            <a:r>
              <a:rPr lang="cs-CZ" dirty="0"/>
              <a:t>GIT, </a:t>
            </a:r>
            <a:r>
              <a:rPr lang="cs-CZ" dirty="0" smtClean="0"/>
              <a:t>urogenitální, respirační, </a:t>
            </a:r>
            <a:r>
              <a:rPr lang="cs-CZ" dirty="0"/>
              <a:t>imunitní, </a:t>
            </a:r>
            <a:r>
              <a:rPr lang="cs-CZ" dirty="0" smtClean="0"/>
              <a:t>hematologické, metabolické)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</a:t>
            </a:r>
            <a:r>
              <a:rPr lang="cs-CZ" dirty="0"/>
              <a:t>bnormální sklon ke krvácení (koagulopatie v anamnéze)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/>
              <a:t>houbná </a:t>
            </a:r>
            <a:r>
              <a:rPr lang="cs-CZ" dirty="0" smtClean="0"/>
              <a:t>onemocnění</a:t>
            </a:r>
          </a:p>
          <a:p>
            <a:pPr lvl="1"/>
            <a:r>
              <a:rPr lang="cs-CZ" dirty="0"/>
              <a:t>přenosná spongiformní </a:t>
            </a:r>
            <a:r>
              <a:rPr lang="cs-CZ" dirty="0" smtClean="0"/>
              <a:t>encefalopatie</a:t>
            </a:r>
          </a:p>
          <a:p>
            <a:pPr lvl="1"/>
            <a:r>
              <a:rPr lang="cs-CZ" dirty="0"/>
              <a:t>intravenosní nebo intramuskulární užití lékařem nepředepsaného léčiva v anamnéze (drogy, hormony, anabolické steroidy)</a:t>
            </a:r>
          </a:p>
          <a:p>
            <a:pPr lvl="1"/>
            <a:r>
              <a:rPr lang="cs-CZ" dirty="0"/>
              <a:t>příjemci xenotransplantátu</a:t>
            </a:r>
          </a:p>
          <a:p>
            <a:pPr lvl="1"/>
            <a:r>
              <a:rPr lang="cs-CZ" dirty="0"/>
              <a:t>rizikové sexuální chování (pohlavní styk mezi muži, s rizikovým partnerem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</a:t>
            </a:r>
            <a:r>
              <a:rPr lang="cs-CZ" b="1" u="sng" dirty="0"/>
              <a:t>dočasné</a:t>
            </a:r>
            <a:r>
              <a:rPr lang="cs-CZ" b="1" dirty="0"/>
              <a:t>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infekce</a:t>
            </a:r>
          </a:p>
          <a:p>
            <a:pPr marL="1085850" lvl="2" indent="-285750"/>
            <a:r>
              <a:rPr lang="cs-CZ" dirty="0"/>
              <a:t>2 roky</a:t>
            </a:r>
            <a:r>
              <a:rPr lang="en-US" dirty="0"/>
              <a:t> - </a:t>
            </a:r>
            <a:r>
              <a:rPr lang="cs-CZ" dirty="0"/>
              <a:t>brucelóza, osteomyelitida, horečka Q, tbc, revmatická horečka</a:t>
            </a:r>
          </a:p>
          <a:p>
            <a:pPr marL="1085850" lvl="2" indent="-285750"/>
            <a:r>
              <a:rPr lang="cs-CZ" dirty="0"/>
              <a:t>1 rok - syfilis (od vyléčení), mononukleóza</a:t>
            </a:r>
          </a:p>
          <a:p>
            <a:pPr marL="1085850" lvl="2" indent="-285750"/>
            <a:r>
              <a:rPr lang="cs-CZ" dirty="0"/>
              <a:t>6 měsíců</a:t>
            </a:r>
            <a:r>
              <a:rPr lang="en-US" dirty="0"/>
              <a:t> - </a:t>
            </a:r>
            <a:r>
              <a:rPr lang="cs-CZ" dirty="0"/>
              <a:t>borelióza, toxoplazmóza</a:t>
            </a:r>
          </a:p>
          <a:p>
            <a:pPr marL="1085850" lvl="2" indent="-285750"/>
            <a:r>
              <a:rPr lang="cs-CZ" dirty="0"/>
              <a:t>2 týdny</a:t>
            </a:r>
            <a:r>
              <a:rPr lang="en-US" dirty="0"/>
              <a:t> - </a:t>
            </a:r>
            <a:r>
              <a:rPr lang="cs-CZ" dirty="0"/>
              <a:t>chřipka, horečka více než 38°C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malári</a:t>
            </a:r>
            <a:r>
              <a:rPr lang="en-US" dirty="0"/>
              <a:t>e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 bez příznaků </a:t>
            </a:r>
            <a:r>
              <a:rPr lang="cs-CZ" dirty="0" smtClean="0"/>
              <a:t>– 6 měsíců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oblasti+antimalarika - 12 </a:t>
            </a:r>
            <a:r>
              <a:rPr lang="cs-CZ" dirty="0" smtClean="0"/>
              <a:t>měsíců</a:t>
            </a:r>
            <a:endParaRPr lang="cs-CZ" dirty="0"/>
          </a:p>
          <a:p>
            <a:pPr marL="1085850" lvl="2" indent="-285750"/>
            <a:r>
              <a:rPr lang="cs-CZ" dirty="0"/>
              <a:t>febrilie malarického typu - 3 roky</a:t>
            </a:r>
          </a:p>
          <a:p>
            <a:pPr marL="1085850" lvl="2" indent="-285750"/>
            <a:r>
              <a:rPr lang="cs-CZ" dirty="0"/>
              <a:t>dlouhodobý pobyt v dětství  - 3 roky od </a:t>
            </a:r>
            <a:r>
              <a:rPr lang="cs-CZ" dirty="0" smtClean="0"/>
              <a:t>pobytu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virus </a:t>
            </a:r>
            <a:r>
              <a:rPr lang="cs-CZ" dirty="0" err="1" smtClean="0"/>
              <a:t>západonilské</a:t>
            </a:r>
            <a:r>
              <a:rPr lang="cs-CZ" dirty="0" smtClean="0"/>
              <a:t> horečky, </a:t>
            </a:r>
            <a:r>
              <a:rPr lang="cs-CZ" dirty="0" err="1" smtClean="0"/>
              <a:t>Chikungunya</a:t>
            </a:r>
            <a:endParaRPr lang="cs-CZ" dirty="0" smtClean="0"/>
          </a:p>
          <a:p>
            <a:pPr marL="1085850" lvl="2" indent="-285750"/>
            <a:r>
              <a:rPr lang="cs-CZ" dirty="0" smtClean="0"/>
              <a:t>28 dní </a:t>
            </a:r>
            <a:r>
              <a:rPr lang="cs-CZ" dirty="0"/>
              <a:t>od opuštění rizikové </a:t>
            </a:r>
            <a:r>
              <a:rPr lang="cs-CZ" dirty="0" smtClean="0"/>
              <a:t>oblasti</a:t>
            </a:r>
          </a:p>
          <a:p>
            <a:pPr marL="1085850" lvl="2" indent="-285750"/>
            <a:r>
              <a:rPr lang="cs-CZ" dirty="0" smtClean="0"/>
              <a:t>120 dní po úzdravě (+ Dengue, Zika) </a:t>
            </a:r>
            <a:endParaRPr lang="cs-CZ" dirty="0"/>
          </a:p>
        </p:txBody>
      </p:sp>
      <p:pic>
        <p:nvPicPr>
          <p:cNvPr id="4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1149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vystavení se riziku infekčního onemocnění přenosného transfuzí - odklad 6 </a:t>
            </a:r>
            <a:r>
              <a:rPr lang="cs-CZ" dirty="0" smtClean="0"/>
              <a:t>měsíců nebo na 4 měsíce, pokud je negativní vyšetření hepatitidy C technikou amplifikace NK</a:t>
            </a:r>
            <a:endParaRPr lang="cs-CZ" dirty="0"/>
          </a:p>
          <a:p>
            <a:pPr lvl="2"/>
            <a:r>
              <a:rPr lang="cs-CZ" dirty="0"/>
              <a:t>endoskopické vyšetření</a:t>
            </a:r>
          </a:p>
          <a:p>
            <a:pPr lvl="2"/>
            <a:r>
              <a:rPr lang="cs-CZ" dirty="0"/>
              <a:t>poranění vpichem injekční </a:t>
            </a:r>
            <a:r>
              <a:rPr lang="cs-CZ" dirty="0" smtClean="0"/>
              <a:t>jehly / potřísnění sliznice krví</a:t>
            </a:r>
            <a:endParaRPr lang="cs-CZ" dirty="0"/>
          </a:p>
          <a:p>
            <a:pPr lvl="2"/>
            <a:r>
              <a:rPr lang="cs-CZ" dirty="0"/>
              <a:t>podání transfuzního přípravku</a:t>
            </a:r>
          </a:p>
          <a:p>
            <a:pPr lvl="2"/>
            <a:r>
              <a:rPr lang="cs-CZ" dirty="0"/>
              <a:t>transplantace tkáně nebo buněk lidského původu</a:t>
            </a:r>
          </a:p>
          <a:p>
            <a:pPr lvl="2"/>
            <a:r>
              <a:rPr lang="cs-CZ" dirty="0"/>
              <a:t>velký chirurgický výkon</a:t>
            </a:r>
          </a:p>
          <a:p>
            <a:pPr lvl="2"/>
            <a:r>
              <a:rPr lang="cs-CZ" dirty="0"/>
              <a:t>tetování nebo piercing</a:t>
            </a:r>
          </a:p>
          <a:p>
            <a:pPr lvl="2"/>
            <a:r>
              <a:rPr lang="cs-CZ" dirty="0"/>
              <a:t>a</a:t>
            </a:r>
            <a:r>
              <a:rPr lang="cs-CZ" dirty="0" smtClean="0"/>
              <a:t>kupunktura (není-li provedena lékařem a sterilními jednorázovými jehlami)</a:t>
            </a:r>
            <a:endParaRPr lang="cs-CZ" dirty="0"/>
          </a:p>
          <a:p>
            <a:pPr lvl="2"/>
            <a:r>
              <a:rPr lang="cs-CZ" dirty="0"/>
              <a:t>osoby ohrožené kontaktem s osobou s hepatitidou </a:t>
            </a:r>
            <a:r>
              <a:rPr lang="cs-CZ" dirty="0" smtClean="0"/>
              <a:t>B v </a:t>
            </a:r>
            <a:r>
              <a:rPr lang="cs-CZ" dirty="0"/>
              <a:t>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Kritéria pro dočasné vyloučení dárce krve</a:t>
            </a:r>
          </a:p>
          <a:p>
            <a:pPr lvl="1"/>
            <a:r>
              <a:rPr lang="cs-CZ" dirty="0"/>
              <a:t>očkování</a:t>
            </a:r>
          </a:p>
          <a:p>
            <a:pPr lvl="2"/>
            <a:r>
              <a:rPr lang="cs-CZ" dirty="0"/>
              <a:t>inaktivované či usmrcené viry, bakterie, toxoidy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bez vyloučení</a:t>
            </a:r>
          </a:p>
          <a:p>
            <a:pPr lvl="2"/>
            <a:r>
              <a:rPr lang="cs-CZ" dirty="0"/>
              <a:t>oslabené viry a bakterie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odklad 4 </a:t>
            </a:r>
            <a:r>
              <a:rPr lang="cs-CZ" dirty="0" smtClean="0"/>
              <a:t>týdny (neštovice 8 týdnů)</a:t>
            </a:r>
            <a:endParaRPr lang="cs-CZ" dirty="0"/>
          </a:p>
          <a:p>
            <a:pPr lvl="2"/>
            <a:r>
              <a:rPr lang="cs-CZ" dirty="0"/>
              <a:t>hepatitida B po expozici, vzteklina po expozici, klíšťová encefalitida po expozici- 1 rok</a:t>
            </a:r>
          </a:p>
          <a:p>
            <a:pPr lvl="1"/>
            <a:r>
              <a:rPr lang="cs-CZ" dirty="0"/>
              <a:t>těhotenství a laktace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odklad 6 měsíců po porodu nebo přerušení těhotenství</a:t>
            </a:r>
          </a:p>
          <a:p>
            <a:pPr lvl="1"/>
            <a:r>
              <a:rPr lang="cs-CZ" dirty="0"/>
              <a:t>malý chirurgický výkon</a:t>
            </a:r>
            <a:r>
              <a:rPr lang="en-US" dirty="0"/>
              <a:t> - </a:t>
            </a:r>
            <a:r>
              <a:rPr lang="cs-CZ" dirty="0"/>
              <a:t>odklad 1</a:t>
            </a:r>
            <a:r>
              <a:rPr lang="en-US" dirty="0"/>
              <a:t> </a:t>
            </a:r>
            <a:r>
              <a:rPr lang="cs-CZ" dirty="0"/>
              <a:t>týden</a:t>
            </a:r>
          </a:p>
          <a:p>
            <a:pPr lvl="1"/>
            <a:r>
              <a:rPr lang="cs-CZ" dirty="0"/>
              <a:t>zubní ošetření</a:t>
            </a:r>
            <a:r>
              <a:rPr lang="en-US" dirty="0"/>
              <a:t> - </a:t>
            </a:r>
            <a:r>
              <a:rPr lang="cs-CZ" dirty="0"/>
              <a:t>menší 1 </a:t>
            </a:r>
            <a:r>
              <a:rPr lang="cs-CZ" dirty="0" smtClean="0"/>
              <a:t>den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       - extrakce</a:t>
            </a:r>
            <a:r>
              <a:rPr lang="cs-CZ" dirty="0"/>
              <a:t>, výplň </a:t>
            </a:r>
            <a:r>
              <a:rPr lang="cs-CZ" dirty="0" smtClean="0"/>
              <a:t>kořenu</a:t>
            </a:r>
            <a:r>
              <a:rPr lang="en-US" dirty="0" smtClean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cs-CZ" dirty="0"/>
              <a:t>malý chirurgický výkon</a:t>
            </a:r>
          </a:p>
          <a:p>
            <a:pPr lvl="1"/>
            <a:r>
              <a:rPr lang="cs-CZ" dirty="0"/>
              <a:t>užívání léků</a:t>
            </a:r>
            <a:r>
              <a:rPr lang="en-US" dirty="0"/>
              <a:t> </a:t>
            </a:r>
            <a:r>
              <a:rPr lang="cs-CZ" dirty="0"/>
              <a:t>- v kompetenci jednotlivých ZTS</a:t>
            </a:r>
          </a:p>
          <a:p>
            <a:pPr lvl="1"/>
            <a:r>
              <a:rPr lang="cs-CZ" dirty="0"/>
              <a:t>zvláštní epidemiologické situace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pokyny Hlavního hygienika ČR</a:t>
            </a:r>
          </a:p>
        </p:txBody>
      </p:sp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Nepoškodit zdraví dárce</a:t>
            </a:r>
          </a:p>
          <a:p>
            <a:r>
              <a:rPr lang="en-US" dirty="0"/>
              <a:t>Zajistit bezpečnost transfuzního přípravku pro příjemce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pic>
        <p:nvPicPr>
          <p:cNvPr id="5" name="Picture 2" descr="N:\TOKB\Prezentace\FOTOGRAFIE TTO\4021,4022 dárci krve, ambulance\Foto dárci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76175"/>
            <a:ext cx="5474377" cy="36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51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Maximální odebírané množství a frekvence odběrů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181817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6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Jednorázové 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Minimální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Roční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</a:t>
                      </a:r>
                      <a:r>
                        <a:rPr lang="en-US" sz="1600" dirty="0"/>
                        <a:t> </a:t>
                      </a:r>
                      <a:r>
                        <a:rPr lang="cs-CZ" sz="1600" dirty="0"/>
                        <a:t>cirkulujícího objemu, obvykle 450</a:t>
                      </a:r>
                      <a:r>
                        <a:rPr lang="cs-CZ" sz="1600" baseline="0" dirty="0"/>
                        <a:t> ml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 týdnů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5</a:t>
                      </a:r>
                      <a:r>
                        <a:rPr lang="cs-CZ" sz="1600" baseline="0" dirty="0"/>
                        <a:t> krát</a:t>
                      </a:r>
                      <a:endParaRPr lang="cs-CZ" sz="1600" dirty="0"/>
                    </a:p>
                    <a:p>
                      <a:r>
                        <a:rPr lang="cs-CZ" sz="1600" dirty="0"/>
                        <a:t>ženy 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dvojitá 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 cirkulujícího objemu, není-li i.v. hrazeno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en-GB" sz="1600" dirty="0"/>
                        <a:t> </a:t>
                      </a:r>
                      <a:r>
                        <a:rPr lang="cs-CZ" sz="1600" dirty="0"/>
                        <a:t>měsíce u mužů</a:t>
                      </a:r>
                      <a:endParaRPr lang="en-US" sz="1600" dirty="0"/>
                    </a:p>
                    <a:p>
                      <a:r>
                        <a:rPr lang="cs-CZ" sz="1600" dirty="0"/>
                        <a:t>6 měsíců u žen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3 krát</a:t>
                      </a:r>
                    </a:p>
                    <a:p>
                      <a:r>
                        <a:rPr lang="cs-CZ" sz="1600" dirty="0"/>
                        <a:t>ženy 2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750ml</a:t>
                      </a:r>
                      <a:r>
                        <a:rPr lang="cs-CZ" sz="1600" baseline="0" dirty="0"/>
                        <a:t> </a:t>
                      </a:r>
                      <a:r>
                        <a:rPr lang="en-GB" sz="1600" baseline="0" dirty="0"/>
                        <a:t>(</a:t>
                      </a:r>
                      <a:r>
                        <a:rPr lang="cs-CZ" sz="1600" baseline="0" dirty="0"/>
                        <a:t>bez protisrážlivého roztoku</a:t>
                      </a:r>
                      <a:r>
                        <a:rPr lang="en-GB" sz="1600" baseline="0" dirty="0"/>
                        <a:t>), </a:t>
                      </a:r>
                      <a:r>
                        <a:rPr lang="cs-CZ" sz="1600" baseline="0" dirty="0"/>
                        <a:t>16%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cirkulujícího objemu, není-li i.v. </a:t>
                      </a:r>
                      <a:r>
                        <a:rPr lang="en-GB" sz="1600" baseline="0" dirty="0"/>
                        <a:t>h</a:t>
                      </a:r>
                      <a:r>
                        <a:rPr lang="cs-CZ" sz="1600" baseline="0" dirty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14 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25 litrů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48 hodin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Dárcovství krve a krevních </a:t>
            </a:r>
            <a:r>
              <a:rPr lang="cs-CZ" dirty="0" smtClean="0"/>
              <a:t>složek</a:t>
            </a:r>
            <a:r>
              <a:rPr lang="en-US" dirty="0" smtClean="0"/>
              <a:t> </a:t>
            </a:r>
            <a:r>
              <a:rPr lang="cs-CZ" dirty="0"/>
              <a:t>slouží k výrobě:</a:t>
            </a:r>
          </a:p>
          <a:p>
            <a:pPr lvl="1"/>
            <a:r>
              <a:rPr lang="cs-CZ" dirty="0"/>
              <a:t>transfuzních přípravků v ZTS</a:t>
            </a:r>
          </a:p>
          <a:p>
            <a:pPr lvl="1"/>
            <a:r>
              <a:rPr lang="cs-CZ" dirty="0"/>
              <a:t>krevních derivátů ve spec.</a:t>
            </a:r>
            <a:r>
              <a:rPr lang="en-US" dirty="0"/>
              <a:t> </a:t>
            </a:r>
            <a:r>
              <a:rPr lang="cs-CZ" dirty="0"/>
              <a:t>zpracovatelských centrech</a:t>
            </a:r>
            <a:r>
              <a:rPr lang="en-US" dirty="0"/>
              <a:t> </a:t>
            </a:r>
            <a:r>
              <a:rPr lang="cs-CZ" dirty="0"/>
              <a:t>(frakcionace)</a:t>
            </a:r>
          </a:p>
          <a:p>
            <a:endParaRPr lang="cs-CZ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plné </a:t>
            </a:r>
            <a:r>
              <a:rPr lang="cs-CZ" b="1" dirty="0" smtClean="0">
                <a:solidFill>
                  <a:srgbClr val="00B050"/>
                </a:solidFill>
              </a:rPr>
              <a:t>krve</a:t>
            </a:r>
          </a:p>
          <a:p>
            <a:pPr marL="457200" lvl="1" indent="0">
              <a:buNone/>
            </a:pPr>
            <a:endParaRPr lang="cs-CZ" sz="1700" i="1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jednotlivých krevních složek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=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</a:rPr>
              <a:t>aferézy</a:t>
            </a:r>
          </a:p>
          <a:p>
            <a:pPr lvl="1"/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Trombocytaferéza</a:t>
            </a:r>
          </a:p>
          <a:p>
            <a:pPr lvl="1"/>
            <a:r>
              <a:rPr lang="cs-CZ" dirty="0"/>
              <a:t>Granulocytaferéza</a:t>
            </a:r>
          </a:p>
          <a:p>
            <a:pPr lvl="1"/>
            <a:r>
              <a:rPr lang="cs-CZ" dirty="0"/>
              <a:t>Erytrocytaferéza</a:t>
            </a:r>
          </a:p>
          <a:p>
            <a:pPr lvl="1"/>
            <a:endParaRPr lang="cs-CZ" dirty="0"/>
          </a:p>
          <a:p>
            <a:pPr lvl="1"/>
            <a:r>
              <a:rPr lang="cs-CZ" sz="1700" i="1" dirty="0" smtClean="0"/>
              <a:t>Multikomponentní dárcovství </a:t>
            </a:r>
            <a:r>
              <a:rPr lang="cs-CZ" sz="1700" dirty="0" smtClean="0"/>
              <a:t>- </a:t>
            </a:r>
            <a:r>
              <a:rPr lang="cs-CZ" sz="1600" dirty="0"/>
              <a:t>během jedné procedury lze získat i více krevních složek z jednoho </a:t>
            </a:r>
            <a:r>
              <a:rPr lang="cs-CZ" sz="1600" dirty="0" smtClean="0"/>
              <a:t>odběru (</a:t>
            </a:r>
            <a:r>
              <a:rPr lang="cs-CZ" sz="1600" dirty="0"/>
              <a:t>podání více transfuzních přípravků od jednoho dárce konkrétnímu pacientovi snižuje riziko přenosu infekce a zejména imunizace = profit pro polytransfundované </a:t>
            </a:r>
            <a:r>
              <a:rPr lang="cs-CZ" sz="1600" dirty="0" smtClean="0"/>
              <a:t>pacienty)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Odběr plné krve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338936" cy="4713387"/>
          </a:xfrm>
        </p:spPr>
        <p:txBody>
          <a:bodyPr>
            <a:normAutofit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set </a:t>
            </a:r>
            <a:r>
              <a:rPr lang="cs-CZ" dirty="0"/>
              <a:t>s uzavřeným </a:t>
            </a:r>
            <a:r>
              <a:rPr lang="cs-CZ" dirty="0" smtClean="0"/>
              <a:t>systémem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odběrový vak s apyrogenním, netoxickým, sterilním, protisrážlivým</a:t>
            </a:r>
            <a:r>
              <a:rPr lang="en-GB" dirty="0"/>
              <a:t> </a:t>
            </a:r>
            <a:r>
              <a:rPr lang="cs-CZ" dirty="0"/>
              <a:t>(citronan sodný), konzervačním roztokem</a:t>
            </a:r>
            <a:r>
              <a:rPr lang="en-GB" dirty="0"/>
              <a:t> </a:t>
            </a:r>
            <a:r>
              <a:rPr lang="cs-CZ" dirty="0"/>
              <a:t>(glukosa, manitol, adenosin difosfát)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odběrová míchací váha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predepozitní (satelitní)</a:t>
            </a:r>
            <a:r>
              <a:rPr lang="en-GB" dirty="0"/>
              <a:t> </a:t>
            </a:r>
            <a:r>
              <a:rPr lang="cs-CZ" dirty="0"/>
              <a:t>váček – 25ml,</a:t>
            </a:r>
            <a:r>
              <a:rPr lang="en-GB" dirty="0"/>
              <a:t> </a:t>
            </a:r>
            <a:r>
              <a:rPr lang="cs-CZ" dirty="0"/>
              <a:t>odběry materiálu na předepsaná vyšetření, prevence bakteriální kontaminace</a:t>
            </a:r>
            <a:r>
              <a:rPr lang="en-US" dirty="0"/>
              <a:t>,</a:t>
            </a:r>
            <a:r>
              <a:rPr lang="cs-CZ" dirty="0"/>
              <a:t> snížení o 2/3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odebíráme 450ml ±10%, ne déle než 1</a:t>
            </a:r>
            <a:r>
              <a:rPr lang="en-US" dirty="0"/>
              <a:t>2</a:t>
            </a:r>
            <a:r>
              <a:rPr lang="cs-CZ" dirty="0"/>
              <a:t>min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ne více než 13% celkového objemu </a:t>
            </a:r>
            <a:r>
              <a:rPr lang="cs-CZ" dirty="0" smtClean="0"/>
              <a:t>krve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Autologní odběr – autotransfuze (pacient sám sobě dárcem)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dospělý 70ml/</a:t>
            </a:r>
            <a:r>
              <a:rPr lang="en-GB" sz="1400" dirty="0">
                <a:solidFill>
                  <a:schemeClr val="tx2"/>
                </a:solidFill>
              </a:rPr>
              <a:t>kg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d</a:t>
            </a:r>
            <a:r>
              <a:rPr lang="cs-CZ" sz="1400" dirty="0">
                <a:solidFill>
                  <a:schemeClr val="tx2"/>
                </a:solidFill>
              </a:rPr>
              <a:t>ěti </a:t>
            </a:r>
            <a:r>
              <a:rPr lang="en-GB" sz="1400" dirty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098" name="Picture 2" descr="N:\TOKB\Prezentace\FOTOGRAFIE TTO\4021,4022 dárci krve, ambulance\Foto dárci\16486928_1239581472744219_458406049229889930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83" y="2942878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Dárcovství krve</a:t>
            </a:r>
          </a:p>
          <a:p>
            <a:pPr marL="685800" lvl="1"/>
            <a:r>
              <a:rPr lang="cs-CZ" dirty="0"/>
              <a:t>obecné principy</a:t>
            </a:r>
          </a:p>
          <a:p>
            <a:pPr marL="685800" lvl="1"/>
            <a:r>
              <a:rPr lang="cs-CZ" dirty="0"/>
              <a:t>propagace dárcovství a oceňování dárců krve</a:t>
            </a:r>
          </a:p>
          <a:p>
            <a:pPr marL="685800" lvl="1"/>
            <a:r>
              <a:rPr lang="cs-CZ" dirty="0"/>
              <a:t>registry dárců </a:t>
            </a:r>
            <a:r>
              <a:rPr lang="cs-CZ" dirty="0" smtClean="0"/>
              <a:t>krve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Posouzení způsobilosti dárce krve k odběru</a:t>
            </a:r>
          </a:p>
          <a:p>
            <a:endParaRPr lang="cs-CZ" dirty="0" smtClean="0"/>
          </a:p>
          <a:p>
            <a:r>
              <a:rPr lang="cs-CZ" dirty="0"/>
              <a:t>Maximální odebírané množství a frekvence odběrů</a:t>
            </a:r>
            <a:endParaRPr lang="cs-CZ" dirty="0" smtClean="0"/>
          </a:p>
          <a:p>
            <a:endParaRPr lang="cs-CZ" dirty="0" smtClean="0"/>
          </a:p>
          <a:p>
            <a:r>
              <a:rPr lang="en-GB" dirty="0"/>
              <a:t>Typy </a:t>
            </a:r>
            <a:r>
              <a:rPr lang="cs-CZ" dirty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jednotlivých krevních složek</a:t>
            </a:r>
            <a:r>
              <a:rPr lang="en-GB" dirty="0"/>
              <a:t> </a:t>
            </a:r>
            <a:r>
              <a:rPr lang="cs-CZ" dirty="0"/>
              <a:t>=</a:t>
            </a:r>
            <a:r>
              <a:rPr lang="en-GB" dirty="0"/>
              <a:t> </a:t>
            </a:r>
            <a:r>
              <a:rPr lang="cs-CZ" dirty="0"/>
              <a:t>aferézy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Komplikace odběrů </a:t>
            </a:r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Aferetické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980728"/>
            <a:ext cx="4978896" cy="514543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Výběr dárců</a:t>
            </a:r>
            <a:endParaRPr lang="cs-CZ" b="1" dirty="0"/>
          </a:p>
          <a:p>
            <a:pPr lvl="1"/>
            <a:r>
              <a:rPr lang="cs-CZ" dirty="0" smtClean="0"/>
              <a:t>Opakovaný dárce (</a:t>
            </a:r>
            <a:r>
              <a:rPr lang="cs-CZ" dirty="0"/>
              <a:t>min. 1 odběr PK bez komplikací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Vhodný periferní žilní systém</a:t>
            </a:r>
          </a:p>
          <a:p>
            <a:pPr lvl="1"/>
            <a:r>
              <a:rPr lang="cs-CZ" dirty="0" smtClean="0"/>
              <a:t>Bez anamnézy kolapsů, křečových stavů, poruchy koagulace (trombóza, trombofilie)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Specifika</a:t>
            </a:r>
            <a:endParaRPr lang="cs-CZ" b="1" dirty="0"/>
          </a:p>
          <a:p>
            <a:pPr lvl="1"/>
            <a:r>
              <a:rPr lang="cs-CZ" dirty="0"/>
              <a:t>automatizované separátory</a:t>
            </a:r>
          </a:p>
          <a:p>
            <a:pPr lvl="1"/>
            <a:r>
              <a:rPr lang="cs-CZ" dirty="0"/>
              <a:t>extrakorporální antikoagulace</a:t>
            </a:r>
          </a:p>
          <a:p>
            <a:pPr lvl="1"/>
            <a:r>
              <a:rPr lang="cs-CZ" dirty="0"/>
              <a:t>princip: </a:t>
            </a:r>
            <a:endParaRPr lang="cs-CZ" dirty="0" smtClean="0"/>
          </a:p>
          <a:p>
            <a:pPr lvl="2"/>
            <a:r>
              <a:rPr lang="cs-CZ" dirty="0"/>
              <a:t>c</a:t>
            </a:r>
            <a:r>
              <a:rPr lang="cs-CZ" dirty="0" smtClean="0"/>
              <a:t>entrifugace</a:t>
            </a:r>
          </a:p>
          <a:p>
            <a:pPr lvl="2"/>
            <a:r>
              <a:rPr lang="cs-CZ" dirty="0" smtClean="0"/>
              <a:t>membránová </a:t>
            </a:r>
            <a:r>
              <a:rPr lang="cs-CZ" dirty="0"/>
              <a:t>filtrace</a:t>
            </a:r>
          </a:p>
          <a:p>
            <a:pPr lvl="1"/>
            <a:r>
              <a:rPr lang="cs-CZ" dirty="0"/>
              <a:t>režim: </a:t>
            </a:r>
            <a:endParaRPr lang="en-GB" dirty="0"/>
          </a:p>
          <a:p>
            <a:pPr lvl="2"/>
            <a:r>
              <a:rPr lang="cs-CZ" b="1" dirty="0" smtClean="0"/>
              <a:t>diskontinuální</a:t>
            </a:r>
            <a:r>
              <a:rPr lang="en-GB" dirty="0"/>
              <a:t/>
            </a:r>
            <a:br>
              <a:rPr lang="en-GB" dirty="0"/>
            </a:br>
            <a:r>
              <a:rPr lang="cs-CZ" dirty="0"/>
              <a:t>v  cyklech po 250ml krve, častěji využíváno, jeden žilní vstup, odběr je delší</a:t>
            </a:r>
            <a:endParaRPr lang="en-GB" dirty="0"/>
          </a:p>
          <a:p>
            <a:pPr lvl="2"/>
            <a:r>
              <a:rPr lang="cs-CZ" b="1" dirty="0" smtClean="0"/>
              <a:t>kontinuální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/>
              <a:t>nutnost dvou žilních vstupů, odběr je kratší</a:t>
            </a:r>
          </a:p>
          <a:p>
            <a:pPr marL="457200" lvl="1" indent="0">
              <a:buNone/>
            </a:pPr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2050" name="Picture 2" descr="N:\TOKB\Prezentace\FOTOGRAFIE TTO\4021,4022 dárci krve, ambulance\Foto dárci\DSC_0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cs-CZ" dirty="0">
                <a:solidFill>
                  <a:srgbClr val="00B050"/>
                </a:solidFill>
              </a:rPr>
              <a:t>Plazmaferéza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12568" cy="1584176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Odběr </a:t>
            </a:r>
            <a:r>
              <a:rPr lang="cs-CZ" dirty="0"/>
              <a:t>otevřeným (výroba KD) nebo uzavřeným systémem</a:t>
            </a:r>
            <a:r>
              <a:rPr lang="en-GB" dirty="0"/>
              <a:t> </a:t>
            </a:r>
            <a:r>
              <a:rPr lang="cs-CZ" dirty="0"/>
              <a:t>(výroba klinické plazmy</a:t>
            </a:r>
            <a:r>
              <a:rPr lang="cs-CZ" dirty="0" smtClean="0"/>
              <a:t>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odebíraný objem nesmí převýšit 16% odhadovaného objemu krve</a:t>
            </a:r>
            <a:r>
              <a:rPr lang="en-GB" dirty="0"/>
              <a:t> </a:t>
            </a:r>
            <a:r>
              <a:rPr lang="cs-CZ" dirty="0" smtClean="0"/>
              <a:t>- normogram </a:t>
            </a:r>
            <a:r>
              <a:rPr lang="cs-CZ" dirty="0"/>
              <a:t>odebíraného </a:t>
            </a:r>
            <a:r>
              <a:rPr lang="cs-CZ" dirty="0" smtClean="0"/>
              <a:t>objemu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od</a:t>
            </a:r>
            <a:r>
              <a:rPr lang="en-GB" dirty="0"/>
              <a:t>e</a:t>
            </a:r>
            <a:r>
              <a:rPr lang="cs-CZ" dirty="0"/>
              <a:t>bráno více než 650ml</a:t>
            </a:r>
            <a:r>
              <a:rPr lang="en-GB" dirty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/>
              <a:t>náhradní </a:t>
            </a:r>
            <a:r>
              <a:rPr lang="cs-CZ" dirty="0" smtClean="0"/>
              <a:t>roztok i. v.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limit: </a:t>
            </a:r>
            <a:r>
              <a:rPr lang="cs-CZ" dirty="0" smtClean="0"/>
              <a:t>25l/rok, intervaly </a:t>
            </a:r>
            <a:r>
              <a:rPr lang="cs-CZ" dirty="0"/>
              <a:t>mezi odběry: 14 dnů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27" name="Picture 3" descr="N:\TOKB\Prezentace\FOTOGRAFIE TTO\4021,4022 dárci krve, ambulance\Foto dárci\DSC_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5077"/>
            <a:ext cx="3672408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" y="2395364"/>
            <a:ext cx="2491225" cy="2129574"/>
          </a:xfrm>
          <a:prstGeom prst="rect">
            <a:avLst/>
          </a:prstGeom>
        </p:spPr>
      </p:pic>
      <p:pic>
        <p:nvPicPr>
          <p:cNvPr id="8" name="Picture 9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378596"/>
            <a:ext cx="2264742" cy="2104050"/>
          </a:xfrm>
          <a:prstGeom prst="rect">
            <a:avLst/>
          </a:prstGeom>
        </p:spPr>
      </p:pic>
      <p:pic>
        <p:nvPicPr>
          <p:cNvPr id="9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60" y="4482646"/>
            <a:ext cx="2008643" cy="2109076"/>
          </a:xfrm>
          <a:prstGeom prst="rect">
            <a:avLst/>
          </a:prstGeom>
        </p:spPr>
      </p:pic>
      <p:pic>
        <p:nvPicPr>
          <p:cNvPr id="10" name="Picture 6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32" y="4524938"/>
            <a:ext cx="2126994" cy="22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Trombocytaferéza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4834880" cy="2592288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dběr do uzavřeného systému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 1 dárce 1-2 TD (objem 200-300ml</a:t>
            </a:r>
            <a:r>
              <a:rPr lang="cs-CZ" dirty="0"/>
              <a:t>, koncentrace trombocytů </a:t>
            </a:r>
            <a:r>
              <a:rPr lang="cs-CZ" dirty="0" smtClean="0"/>
              <a:t>1,5x10</a:t>
            </a:r>
            <a:r>
              <a:rPr lang="cs-CZ" baseline="30000" dirty="0" smtClean="0"/>
              <a:t>9</a:t>
            </a:r>
            <a:r>
              <a:rPr lang="cs-CZ" dirty="0" smtClean="0"/>
              <a:t>/ml, v </a:t>
            </a:r>
            <a:r>
              <a:rPr lang="cs-CZ" dirty="0"/>
              <a:t>jednom </a:t>
            </a:r>
            <a:r>
              <a:rPr lang="cs-CZ" dirty="0" smtClean="0"/>
              <a:t>vaku 200x10</a:t>
            </a:r>
            <a:r>
              <a:rPr lang="cs-CZ" baseline="30000" dirty="0" smtClean="0"/>
              <a:t>9 </a:t>
            </a:r>
            <a:r>
              <a:rPr lang="cs-CZ" dirty="0"/>
              <a:t>trombocytů)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deleukotizované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limit: 24 odběrů/rok</a:t>
            </a:r>
          </a:p>
          <a:p>
            <a:pPr lvl="1">
              <a:lnSpc>
                <a:spcPct val="120000"/>
              </a:lnSpc>
            </a:pPr>
            <a:r>
              <a:rPr lang="cs-CZ" dirty="0" smtClean="0"/>
              <a:t>interval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N:\TOKB\Prezentace\FOTOGRAFIE TTO\4021,4022 dárci krve, ambulance\Foto dárci\DSC_007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12257"/>
            <a:ext cx="18242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8877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094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Erytrocytaferéza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Erytrocytaferéza</a:t>
            </a:r>
          </a:p>
          <a:p>
            <a:pPr lvl="1"/>
            <a:r>
              <a:rPr lang="cs-CZ" dirty="0" smtClean="0"/>
              <a:t>jednoduchá</a:t>
            </a:r>
            <a:endParaRPr lang="cs-CZ" dirty="0"/>
          </a:p>
          <a:p>
            <a:pPr lvl="1"/>
            <a:r>
              <a:rPr lang="cs-CZ" dirty="0"/>
              <a:t>dvojitá (interval mezi </a:t>
            </a:r>
            <a:r>
              <a:rPr lang="cs-CZ" dirty="0" err="1"/>
              <a:t>dvěm</a:t>
            </a:r>
            <a:r>
              <a:rPr lang="en-GB" dirty="0"/>
              <a:t>a</a:t>
            </a:r>
            <a:r>
              <a:rPr lang="cs-CZ" dirty="0"/>
              <a:t> odběry 6 měsíců)</a:t>
            </a:r>
          </a:p>
          <a:p>
            <a:pPr lvl="1"/>
            <a:r>
              <a:rPr lang="cs-CZ" dirty="0"/>
              <a:t>nutno splnit kritéria (hb nad 140g/l, htk nad 0</a:t>
            </a:r>
            <a:r>
              <a:rPr lang="en-GB" dirty="0"/>
              <a:t>.</a:t>
            </a:r>
            <a:r>
              <a:rPr lang="cs-CZ" dirty="0"/>
              <a:t>42, hmotnost nad 70kg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Dárcovská </a:t>
            </a:r>
          </a:p>
          <a:p>
            <a:pPr lvl="1"/>
            <a:r>
              <a:rPr lang="cs-CZ" dirty="0" smtClean="0">
                <a:solidFill>
                  <a:schemeClr val="accent6"/>
                </a:solidFill>
              </a:rPr>
              <a:t>L</a:t>
            </a:r>
            <a:r>
              <a:rPr lang="cs-CZ" dirty="0" smtClean="0">
                <a:solidFill>
                  <a:schemeClr val="accent6"/>
                </a:solidFill>
              </a:rPr>
              <a:t>éčebná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047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Granulocytaferéza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Centrifugační leukaferéza s využitím HES (hydroxyethylenškrob zvyšuje sedimentaci erytrocytů – mají podobnou specifickou hmotnost jako granulocyty) </a:t>
            </a:r>
          </a:p>
          <a:p>
            <a:pPr>
              <a:lnSpc>
                <a:spcPct val="120000"/>
              </a:lnSpc>
            </a:pPr>
            <a:r>
              <a:rPr lang="cs-CZ" dirty="0"/>
              <a:t>tzv. mobilizační příprava dárce - vyplavení granulocytů z kostní dřeně do periferní </a:t>
            </a:r>
            <a:r>
              <a:rPr lang="cs-CZ" dirty="0" smtClean="0"/>
              <a:t>krve (G-CSF +/ kortikostreroidy)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sz="1800" dirty="0" smtClean="0"/>
              <a:t>sporadicky</a:t>
            </a:r>
            <a:r>
              <a:rPr lang="cs-CZ" sz="1800" dirty="0"/>
              <a:t>, na základě požadavku klinického </a:t>
            </a:r>
            <a:r>
              <a:rPr lang="cs-CZ" sz="1800" dirty="0" smtClean="0"/>
              <a:t>pracoviště, pro konkrétního pacienta s těžkou neutropenií (pod 0,5x10</a:t>
            </a:r>
            <a:r>
              <a:rPr lang="cs-CZ" sz="1800" baseline="30000" dirty="0" smtClean="0"/>
              <a:t>9</a:t>
            </a:r>
            <a:r>
              <a:rPr lang="cs-CZ" sz="1800" dirty="0" smtClean="0"/>
              <a:t>/l) </a:t>
            </a:r>
            <a:r>
              <a:rPr lang="cs-CZ" sz="1800" dirty="0"/>
              <a:t>se současnými projevy infekce, při nedostatečné odpovědi na atb léčbu</a:t>
            </a:r>
          </a:p>
          <a:p>
            <a:pPr>
              <a:lnSpc>
                <a:spcPct val="120000"/>
              </a:lnSpc>
            </a:pPr>
            <a:r>
              <a:rPr lang="cs-CZ" sz="1800" dirty="0" smtClean="0"/>
              <a:t>významná </a:t>
            </a:r>
            <a:r>
              <a:rPr lang="cs-CZ" sz="1800" dirty="0"/>
              <a:t>příměs </a:t>
            </a:r>
            <a:r>
              <a:rPr lang="cs-CZ" sz="1800" dirty="0" smtClean="0"/>
              <a:t>erytrocytů – nutný test kompatibility</a:t>
            </a:r>
            <a:endParaRPr lang="cs-CZ" sz="1800" dirty="0"/>
          </a:p>
          <a:p>
            <a:pPr>
              <a:lnSpc>
                <a:spcPct val="120000"/>
              </a:lnSpc>
            </a:pPr>
            <a:r>
              <a:rPr lang="cs-CZ" sz="1800" dirty="0" smtClean="0"/>
              <a:t>ozáření </a:t>
            </a:r>
            <a:r>
              <a:rPr lang="cs-CZ" sz="1800" dirty="0"/>
              <a:t>paprsky gama </a:t>
            </a:r>
            <a:r>
              <a:rPr lang="cs-CZ" sz="1800" dirty="0" smtClean="0"/>
              <a:t>25-50 </a:t>
            </a:r>
            <a:r>
              <a:rPr lang="cs-CZ" sz="1800" dirty="0" err="1" smtClean="0"/>
              <a:t>Gy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97068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endParaRPr lang="cs-CZ" dirty="0"/>
          </a:p>
          <a:p>
            <a:pPr lvl="1"/>
            <a:r>
              <a:rPr lang="en-US" dirty="0" smtClean="0"/>
              <a:t>nevolnost</a:t>
            </a:r>
          </a:p>
          <a:p>
            <a:pPr lvl="1"/>
            <a:r>
              <a:rPr lang="cs-CZ" dirty="0" smtClean="0"/>
              <a:t>hematom</a:t>
            </a:r>
            <a:endParaRPr lang="cs-CZ" dirty="0"/>
          </a:p>
          <a:p>
            <a:pPr lvl="1"/>
            <a:r>
              <a:rPr lang="cs-CZ" dirty="0" smtClean="0"/>
              <a:t>kolaps </a:t>
            </a:r>
            <a:endParaRPr lang="cs-CZ" dirty="0"/>
          </a:p>
          <a:p>
            <a:pPr lvl="1"/>
            <a:r>
              <a:rPr lang="cs-CZ" dirty="0"/>
              <a:t>alergická reakce </a:t>
            </a:r>
            <a:r>
              <a:rPr lang="cs-CZ" dirty="0" smtClean="0"/>
              <a:t>na </a:t>
            </a:r>
            <a:r>
              <a:rPr lang="cs-CZ" dirty="0"/>
              <a:t>desinfekci</a:t>
            </a:r>
          </a:p>
          <a:p>
            <a:pPr lvl="1"/>
            <a:r>
              <a:rPr lang="en-US" dirty="0"/>
              <a:t>p</a:t>
            </a:r>
            <a:r>
              <a:rPr lang="cs-CZ" dirty="0" smtClean="0"/>
              <a:t>o</a:t>
            </a:r>
            <a:r>
              <a:rPr lang="en-US" dirty="0" smtClean="0"/>
              <a:t>ranění nervu</a:t>
            </a:r>
            <a:endParaRPr lang="cs-CZ" dirty="0" smtClean="0"/>
          </a:p>
          <a:p>
            <a:pPr lvl="1"/>
            <a:r>
              <a:rPr lang="cs-CZ" dirty="0" smtClean="0"/>
              <a:t>poranění arterie </a:t>
            </a:r>
            <a:endParaRPr lang="en-US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u="sng"/>
              <a:t>přístrojové </a:t>
            </a:r>
            <a:r>
              <a:rPr lang="cs-CZ" u="sng" smtClean="0"/>
              <a:t>odběry +</a:t>
            </a:r>
            <a:r>
              <a:rPr lang="cs-CZ" smtClean="0"/>
              <a:t>: </a:t>
            </a:r>
            <a:r>
              <a:rPr lang="cs-CZ" dirty="0"/>
              <a:t>parestézie</a:t>
            </a:r>
            <a:r>
              <a:rPr lang="en-GB" dirty="0"/>
              <a:t> </a:t>
            </a:r>
            <a:r>
              <a:rPr lang="cs-CZ" dirty="0"/>
              <a:t>(brnění prstů, jazyka, rtů z důvodu hypokalcemie, prev. zpomalení návratové rychlosti, podání kalcia p.o.,</a:t>
            </a:r>
            <a:r>
              <a:rPr lang="en-GB" dirty="0"/>
              <a:t> </a:t>
            </a:r>
            <a:r>
              <a:rPr lang="cs-CZ" dirty="0"/>
              <a:t>vzácně celkové křeče, případně ztráta vědomí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/>
              <a:t>riziko technické komplikace při přístrojových odběrech</a:t>
            </a:r>
            <a:r>
              <a:rPr lang="en-US" dirty="0"/>
              <a:t> </a:t>
            </a:r>
            <a:r>
              <a:rPr lang="cs-CZ" dirty="0"/>
              <a:t>(hemolýza v přístroji, vniknutí vzduchu do soupravy, záměna protisrážlivých roztoků)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en-US" sz="1800" dirty="0" smtClean="0"/>
              <a:t>četnost na našem odd. 2-3%</a:t>
            </a:r>
            <a:endParaRPr lang="cs-CZ" sz="1800" dirty="0"/>
          </a:p>
        </p:txBody>
      </p:sp>
      <p:pic>
        <p:nvPicPr>
          <p:cNvPr id="8" name="Picture 2" descr="N:\TOKB\Prezentace\FOTOGRAFIE TTO\4021,4022 dárci krve, ambulance\Motorkáři Brno 20.5.19\20190620_104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Pozdní a dlouhodobé následky</a:t>
            </a:r>
          </a:p>
          <a:p>
            <a:pPr marL="685800" lvl="1"/>
            <a:r>
              <a:rPr lang="cs-CZ" dirty="0"/>
              <a:t>při odběru plné krve ztráta 250mg Fe, úprava v průběhu 30-60 dní, spontánně, bez nutnosti medikace</a:t>
            </a:r>
          </a:p>
          <a:p>
            <a:pPr marL="685800" lvl="1"/>
            <a:r>
              <a:rPr lang="cs-CZ" dirty="0"/>
              <a:t>při intenzivních plazmaferézách může dojít k poklesu zásob Fe, odstraňuje se transferin</a:t>
            </a:r>
          </a:p>
          <a:p>
            <a:pPr marL="685800" lvl="1"/>
            <a:r>
              <a:rPr lang="cs-CZ" dirty="0"/>
              <a:t>odebrané bílkoviny krevní plazmy a krevní destičky se obnoví v průběhu 2-3 dní</a:t>
            </a:r>
          </a:p>
          <a:p>
            <a:pPr marL="685800" lvl="1"/>
            <a:r>
              <a:rPr lang="cs-CZ" dirty="0"/>
              <a:t>časté venepunkce</a:t>
            </a:r>
            <a:r>
              <a:rPr lang="en-GB" dirty="0"/>
              <a:t> </a:t>
            </a:r>
            <a:r>
              <a:rPr lang="cs-CZ" dirty="0"/>
              <a:t>- ztluštění cévní stěny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Vít Řeháček, Jiří Masopust a kolektiv: Transfuzní lékařství</a:t>
            </a:r>
          </a:p>
          <a:p>
            <a:r>
              <a:rPr lang="cs-CZ" dirty="0"/>
              <a:t>Miroslav Penka, Eva Tesařová a kolektiv: Hematologie a transfuzní lékařství II</a:t>
            </a:r>
          </a:p>
          <a:p>
            <a:r>
              <a:rPr lang="en-US" dirty="0"/>
              <a:t>Doporučení Společnosti pro transfuzní lékařství ČLS JEP č. STL_03, verze 8 (2019_06) </a:t>
            </a:r>
            <a:endParaRPr lang="en-US" dirty="0" smtClean="0"/>
          </a:p>
          <a:p>
            <a:r>
              <a:rPr lang="en-US" dirty="0"/>
              <a:t>Vyhl</a:t>
            </a:r>
            <a:r>
              <a:rPr lang="en-US" dirty="0" smtClean="0"/>
              <a:t>. č</a:t>
            </a:r>
            <a:r>
              <a:rPr lang="en-US" dirty="0"/>
              <a:t>. 143/2008 Sb., Vyhláška o krvi, včetně změn do 2018</a:t>
            </a:r>
          </a:p>
        </p:txBody>
      </p:sp>
    </p:spTree>
    <p:extLst>
      <p:ext uri="{BB962C8B-B14F-4D97-AF65-F5344CB8AC3E}">
        <p14:creationId xmlns:p14="http://schemas.microsoft.com/office/powerpoint/2010/main" val="428711651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924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Dobrovolné </a:t>
            </a:r>
          </a:p>
          <a:p>
            <a:r>
              <a:rPr lang="cs-CZ" b="1" dirty="0" smtClean="0"/>
              <a:t>Bezplatné</a:t>
            </a:r>
            <a:endParaRPr lang="cs-CZ" b="1" dirty="0"/>
          </a:p>
          <a:p>
            <a:pPr lvl="1"/>
            <a:r>
              <a:rPr lang="cs-CZ" dirty="0" smtClean="0"/>
              <a:t>důvod</a:t>
            </a:r>
            <a:r>
              <a:rPr lang="cs-CZ" dirty="0"/>
              <a:t>: zvýšení bezpečnosti transfuzních </a:t>
            </a:r>
            <a:r>
              <a:rPr lang="cs-CZ" dirty="0" smtClean="0"/>
              <a:t>přípravků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199" y="2564904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600" dirty="0" smtClean="0"/>
              <a:t>Mezinárodně akceptovaná definice dobrovolného dárcovství krve dle Červeného kříže</a:t>
            </a:r>
            <a:r>
              <a:rPr lang="en-US" sz="16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endParaRPr lang="cs-CZ" sz="1600" dirty="0" smtClean="0"/>
          </a:p>
          <a:p>
            <a:pPr marL="0" indent="0" algn="just">
              <a:buFont typeface="Arial" pitchFamily="34" charset="0"/>
              <a:buNone/>
            </a:pPr>
            <a:r>
              <a:rPr lang="cs-CZ" sz="1600" i="1" dirty="0" smtClean="0"/>
              <a:t>„Dárcovství je považováno za dobrovolné a bezplatné, pokud tak osoba, která krev,</a:t>
            </a:r>
            <a:r>
              <a:rPr lang="en-US" sz="1600" i="1" dirty="0" smtClean="0"/>
              <a:t> </a:t>
            </a:r>
            <a:r>
              <a:rPr lang="cs-CZ" sz="1600" i="1" dirty="0" smtClean="0"/>
              <a:t>plazmu nebo krevní buňky dává, činí z vlastní svobodné vůle a nedostává za to žádnou úplatu v hotovosti nebo způsobem, který je možné považovat za náhražku peněz. Toto zahrnuje i pracovní volno delší, než je doba rozumně potřebná pro darování a s ním spojenou cestu. Malé pozornosti, občerstvení a náhrada přímých nákladů na dopravu jsou v souladu s dobrovolným bezplatným dárcovstvím.“</a:t>
            </a:r>
          </a:p>
          <a:p>
            <a:endParaRPr lang="cs-CZ" dirty="0" smtClean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6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Propagace dárcovství a oceňování dárců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008" y="1196752"/>
            <a:ext cx="8229600" cy="3528391"/>
          </a:xfrm>
        </p:spPr>
        <p:txBody>
          <a:bodyPr>
            <a:normAutofit/>
          </a:bodyPr>
          <a:lstStyle/>
          <a:p>
            <a:r>
              <a:rPr lang="cs-CZ" dirty="0" smtClean="0"/>
              <a:t>Český </a:t>
            </a:r>
            <a:r>
              <a:rPr lang="cs-CZ" dirty="0"/>
              <a:t>červený kříž (ČČK)</a:t>
            </a:r>
          </a:p>
          <a:p>
            <a:r>
              <a:rPr lang="cs-CZ" dirty="0"/>
              <a:t>jednotlivá zařízení transfuzní služby </a:t>
            </a:r>
          </a:p>
          <a:p>
            <a:r>
              <a:rPr lang="cs-CZ" dirty="0"/>
              <a:t>výhody pro dárce krve</a:t>
            </a:r>
            <a:r>
              <a:rPr lang="en-US" dirty="0"/>
              <a:t> </a:t>
            </a:r>
            <a:r>
              <a:rPr lang="cs-CZ" dirty="0"/>
              <a:t>(volno, </a:t>
            </a:r>
            <a:r>
              <a:rPr lang="en-US" dirty="0"/>
              <a:t>sleva na </a:t>
            </a:r>
            <a:r>
              <a:rPr lang="cs-CZ" dirty="0"/>
              <a:t>daních, výhody pojišťoven)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b="1" dirty="0"/>
              <a:t>Ocenění pro bezplatné dárce krve</a:t>
            </a:r>
          </a:p>
          <a:p>
            <a:r>
              <a:rPr lang="cs-CZ" dirty="0"/>
              <a:t>krůpěj krve</a:t>
            </a:r>
            <a:r>
              <a:rPr lang="en-US" dirty="0"/>
              <a:t> </a:t>
            </a:r>
            <a:r>
              <a:rPr lang="cs-CZ" dirty="0"/>
              <a:t>- uděluje se za 1. odběr</a:t>
            </a:r>
          </a:p>
          <a:p>
            <a:r>
              <a:rPr lang="cs-CZ" dirty="0"/>
              <a:t>medaile prof. MUDr. Jana Jánského (10,</a:t>
            </a:r>
            <a:r>
              <a:rPr lang="en-GB" dirty="0"/>
              <a:t> </a:t>
            </a:r>
            <a:r>
              <a:rPr lang="cs-CZ" dirty="0"/>
              <a:t>20,</a:t>
            </a:r>
            <a:r>
              <a:rPr lang="en-GB" dirty="0"/>
              <a:t> </a:t>
            </a:r>
            <a:r>
              <a:rPr lang="cs-CZ" dirty="0"/>
              <a:t>40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Zlaté kříže kříže III</a:t>
            </a:r>
            <a:r>
              <a:rPr lang="cs-CZ" dirty="0" smtClean="0"/>
              <a:t>., II., I.třídy </a:t>
            </a:r>
            <a:r>
              <a:rPr lang="cs-CZ" dirty="0"/>
              <a:t>(80,</a:t>
            </a:r>
            <a:r>
              <a:rPr lang="en-GB" dirty="0"/>
              <a:t> </a:t>
            </a:r>
            <a:r>
              <a:rPr lang="cs-CZ" dirty="0"/>
              <a:t>120,</a:t>
            </a:r>
            <a:r>
              <a:rPr lang="en-GB" dirty="0"/>
              <a:t> </a:t>
            </a:r>
            <a:r>
              <a:rPr lang="cs-CZ" dirty="0"/>
              <a:t>160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Plaketa ČČK Dar krve - dar života</a:t>
            </a:r>
          </a:p>
        </p:txBody>
      </p:sp>
      <p:pic>
        <p:nvPicPr>
          <p:cNvPr id="5" name="Picture 10" descr="Krůpěj k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5197147"/>
            <a:ext cx="936104" cy="1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91" y="5214465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Zlatý kříž ČČK 3. tří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Zlatý kříž ČČK 2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Zlatý kříž ČČK 1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Registry dárců krve a jejích složek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Jednotlivá zařízení transfuzní služby</a:t>
            </a:r>
          </a:p>
          <a:p>
            <a:pPr lvl="1"/>
            <a:r>
              <a:rPr lang="cs-CZ" dirty="0" smtClean="0"/>
              <a:t>Aktivní dárci</a:t>
            </a:r>
          </a:p>
          <a:p>
            <a:pPr lvl="1"/>
            <a:r>
              <a:rPr lang="cs-CZ" dirty="0" smtClean="0"/>
              <a:t>Dočasně vyřazení dárci</a:t>
            </a:r>
          </a:p>
          <a:p>
            <a:pPr lvl="1"/>
            <a:r>
              <a:rPr lang="cs-CZ" dirty="0" smtClean="0"/>
              <a:t>Trvale vyřazení dárci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Celostátní registry ČR</a:t>
            </a:r>
          </a:p>
          <a:p>
            <a:pPr lvl="1"/>
            <a:r>
              <a:rPr lang="cs-CZ" dirty="0" smtClean="0"/>
              <a:t>Registr </a:t>
            </a:r>
            <a:r>
              <a:rPr lang="cs-CZ" dirty="0"/>
              <a:t>dárců krve se vzácnými kombinacemi krevně skupinových </a:t>
            </a:r>
            <a:r>
              <a:rPr lang="cs-CZ" dirty="0" smtClean="0"/>
              <a:t>znaků – pod záštitou ÚHKT a STL</a:t>
            </a:r>
            <a:endParaRPr lang="cs-CZ" dirty="0"/>
          </a:p>
          <a:p>
            <a:pPr lvl="1"/>
            <a:r>
              <a:rPr lang="cs-CZ" dirty="0"/>
              <a:t>Registr osob vyřazených z dárcovství pro nosičství závažné krví přenosné choroby (zařazeni jsou dárci s pozitivními výsledky testů na krví přenosné nemoci potvrzené konfirmačním vyšetřením v NRL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https://www.transreg.cz/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17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pic>
        <p:nvPicPr>
          <p:cNvPr id="1026" name="Picture 2" descr="M:\My Pictures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29" y="997868"/>
            <a:ext cx="71189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38150" y="587727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i="1" dirty="0" smtClean="0"/>
              <a:t>Dárce – zdravý, </a:t>
            </a:r>
            <a:r>
              <a:rPr lang="cs-CZ" i="1" dirty="0" smtClean="0"/>
              <a:t>silný, s </a:t>
            </a:r>
            <a:r>
              <a:rPr lang="cs-CZ" i="1" dirty="0" smtClean="0"/>
              <a:t>dostatkem krve.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3332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</a:t>
            </a:r>
            <a:r>
              <a:rPr lang="cs-CZ" dirty="0" smtClean="0"/>
              <a:t>dárce krve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Legislativa a doporučení</a:t>
            </a:r>
            <a:endParaRPr lang="en-US" b="1" u="sng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accent2"/>
                </a:solidFill>
              </a:rPr>
              <a:t>Vyhláška o lidské krvi </a:t>
            </a:r>
            <a:r>
              <a:rPr lang="cs-CZ" dirty="0"/>
              <a:t>č. 143/2008 Sb</a:t>
            </a:r>
            <a:r>
              <a:rPr lang="cs-CZ" dirty="0" smtClean="0"/>
              <a:t>.</a:t>
            </a:r>
            <a:r>
              <a:rPr lang="en-US" dirty="0" smtClean="0"/>
              <a:t> (poslední změny 2018)</a:t>
            </a:r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accent2"/>
                </a:solidFill>
              </a:rPr>
              <a:t>Doporučení STL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(poslední aktualizace 6/2019)</a:t>
            </a:r>
          </a:p>
          <a:p>
            <a:pPr lvl="1" indent="-279400"/>
            <a:r>
              <a:rPr lang="cs-CZ" dirty="0"/>
              <a:t>Doporučení Rady Evropy</a:t>
            </a:r>
            <a:r>
              <a:rPr lang="en-US" dirty="0"/>
              <a:t> (Blood transfusion </a:t>
            </a:r>
            <a:r>
              <a:rPr lang="en-US" dirty="0" smtClean="0"/>
              <a:t>guide</a:t>
            </a:r>
            <a:r>
              <a:rPr lang="cs-CZ" dirty="0" smtClean="0"/>
              <a:t> 19th Edition 2017</a:t>
            </a:r>
            <a:r>
              <a:rPr lang="en-US" dirty="0" smtClean="0"/>
              <a:t>)</a:t>
            </a:r>
            <a:endParaRPr lang="en-US" dirty="0"/>
          </a:p>
          <a:p>
            <a:pPr marL="463550" lvl="1" indent="0">
              <a:buNone/>
            </a:pPr>
            <a:endParaRPr lang="cs-CZ" dirty="0"/>
          </a:p>
          <a:p>
            <a:r>
              <a:rPr lang="cs-CZ" b="1" dirty="0"/>
              <a:t>Základní kritéria </a:t>
            </a:r>
            <a:r>
              <a:rPr lang="cs-CZ" b="1" dirty="0" smtClean="0"/>
              <a:t>pro přijetí dárce krve daná </a:t>
            </a:r>
            <a:r>
              <a:rPr lang="cs-CZ" b="1" dirty="0"/>
              <a:t>naší legislativou:</a:t>
            </a:r>
          </a:p>
          <a:p>
            <a:pPr lvl="1"/>
            <a:r>
              <a:rPr lang="cs-CZ" dirty="0"/>
              <a:t>věk 18-65 let (prvodárci do 60 let)</a:t>
            </a:r>
          </a:p>
          <a:p>
            <a:pPr lvl="1"/>
            <a:r>
              <a:rPr lang="cs-CZ" dirty="0"/>
              <a:t>tělesná hmotnost více než 50kg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standardizace odběrů</a:t>
            </a:r>
          </a:p>
          <a:p>
            <a:pPr lvl="1"/>
            <a:r>
              <a:rPr lang="cs-CZ" dirty="0"/>
              <a:t>parametry krevního obrazu </a:t>
            </a:r>
          </a:p>
          <a:p>
            <a:endParaRPr lang="cs-CZ" b="1" dirty="0" smtClean="0"/>
          </a:p>
          <a:p>
            <a:r>
              <a:rPr lang="cs-CZ" b="1" dirty="0" smtClean="0"/>
              <a:t>Kritéria pro trvalé/dočasné vyloučení dárců alogenních odběrů</a:t>
            </a:r>
          </a:p>
          <a:p>
            <a:endParaRPr lang="cs-CZ" b="1" dirty="0" smtClean="0"/>
          </a:p>
          <a:p>
            <a:r>
              <a:rPr lang="cs-CZ" b="1" dirty="0" smtClean="0"/>
              <a:t>Frekvence </a:t>
            </a:r>
            <a:r>
              <a:rPr lang="cs-CZ" b="1" dirty="0"/>
              <a:t>odběrů a maximální odebírané množství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936104"/>
          </a:xfrm>
        </p:spPr>
        <p:txBody>
          <a:bodyPr/>
          <a:lstStyle/>
          <a:p>
            <a:r>
              <a:rPr lang="cs-CZ" dirty="0"/>
              <a:t>„Poučení dárce krve“</a:t>
            </a:r>
          </a:p>
          <a:p>
            <a:r>
              <a:rPr lang="cs-CZ" dirty="0"/>
              <a:t>„Dotazník pro dárce krve“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cs-CZ" b="1" dirty="0"/>
              <a:t>Předodběrové vyšetření</a:t>
            </a:r>
          </a:p>
          <a:p>
            <a:pPr lvl="1"/>
            <a:r>
              <a:rPr lang="cs-CZ" dirty="0" smtClean="0"/>
              <a:t>Zhodnocení žilního přístupu</a:t>
            </a:r>
            <a:endParaRPr lang="cs-CZ" dirty="0"/>
          </a:p>
          <a:p>
            <a:pPr lvl="1"/>
            <a:r>
              <a:rPr lang="cs-CZ" dirty="0" smtClean="0"/>
              <a:t>Vyšetření krevního obrazu</a:t>
            </a:r>
          </a:p>
          <a:p>
            <a:pPr lvl="1"/>
            <a:r>
              <a:rPr lang="cs-CZ" dirty="0" smtClean="0"/>
              <a:t>(zvážení)</a:t>
            </a:r>
            <a:endParaRPr lang="cs-CZ" dirty="0"/>
          </a:p>
        </p:txBody>
      </p:sp>
      <p:pic>
        <p:nvPicPr>
          <p:cNvPr id="2050" name="Picture 2" descr="N:\TOKB\Prezentace\FOTOGRAFIE TTO\4021,4022 dárci krve, ambulance\Foto dárci\DSC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7163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5999</TotalTime>
  <Words>1622</Words>
  <Application>Microsoft Office PowerPoint</Application>
  <PresentationFormat>Předvádění na obrazovce (4:3)</PresentationFormat>
  <Paragraphs>295</Paragraphs>
  <Slides>27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Theme1</vt:lpstr>
      <vt:lpstr>Dárcovství krve a typy odběrů</vt:lpstr>
      <vt:lpstr>Osnova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Maximální odebírané množství a frekvence odběrů</vt:lpstr>
      <vt:lpstr>Typy odběrů</vt:lpstr>
      <vt:lpstr>Odběr plné krve</vt:lpstr>
      <vt:lpstr>Aferetické odběry</vt:lpstr>
      <vt:lpstr>Plazmaferéza</vt:lpstr>
      <vt:lpstr>Trombocytaferéza</vt:lpstr>
      <vt:lpstr>Erytrocytaferéza</vt:lpstr>
      <vt:lpstr>Granulocytaferéza </vt:lpstr>
      <vt:lpstr>Komplikace odběru</vt:lpstr>
      <vt:lpstr>Komplikace odběru</vt:lpstr>
      <vt:lpstr>Použitá literatura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Kostrouchová Helena</cp:lastModifiedBy>
  <cp:revision>302</cp:revision>
  <cp:lastPrinted>2020-02-11T15:04:39Z</cp:lastPrinted>
  <dcterms:created xsi:type="dcterms:W3CDTF">2015-09-01T11:39:15Z</dcterms:created>
  <dcterms:modified xsi:type="dcterms:W3CDTF">2020-02-26T11:51:34Z</dcterms:modified>
</cp:coreProperties>
</file>