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27"/>
  </p:notesMasterIdLst>
  <p:sldIdLst>
    <p:sldId id="285" r:id="rId3"/>
    <p:sldId id="261" r:id="rId4"/>
    <p:sldId id="262" r:id="rId5"/>
    <p:sldId id="265" r:id="rId6"/>
    <p:sldId id="264" r:id="rId7"/>
    <p:sldId id="266" r:id="rId8"/>
    <p:sldId id="28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75" r:id="rId19"/>
    <p:sldId id="276" r:id="rId20"/>
    <p:sldId id="278" r:id="rId21"/>
    <p:sldId id="279" r:id="rId22"/>
    <p:sldId id="281" r:id="rId23"/>
    <p:sldId id="280" r:id="rId24"/>
    <p:sldId id="282" r:id="rId25"/>
    <p:sldId id="283" r:id="rId26"/>
  </p:sldIdLst>
  <p:sldSz cx="9144000" cy="6858000" type="screen4x3"/>
  <p:notesSz cx="6854825" cy="9748838"/>
  <p:custDataLst>
    <p:tags r:id="rId28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FF0000"/>
    <a:srgbClr val="00FFFF"/>
    <a:srgbClr val="CC99FF"/>
    <a:srgbClr val="FF99FF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9" autoAdjust="0"/>
    <p:restoredTop sz="94660"/>
  </p:normalViewPr>
  <p:slideViewPr>
    <p:cSldViewPr>
      <p:cViewPr varScale="1">
        <p:scale>
          <a:sx n="62" d="100"/>
          <a:sy n="62" d="100"/>
        </p:scale>
        <p:origin x="136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701A8E45-9F3A-4326-9B60-C38D017736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6C4B51BA-8F13-41CA-A2E8-239DB0C3ECB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F4F4E39-AE9E-42FC-89A8-9C64F66A7FF3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2188" y="731838"/>
            <a:ext cx="4870450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1" name="Rectangle 5">
            <a:extLst>
              <a:ext uri="{FF2B5EF4-FFF2-40B4-BE49-F238E27FC236}">
                <a16:creationId xmlns:a16="http://schemas.microsoft.com/office/drawing/2014/main" id="{C02D96D4-D891-4D69-BD60-808C7054CE2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30738"/>
            <a:ext cx="5483225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1622" name="Rectangle 6">
            <a:extLst>
              <a:ext uri="{FF2B5EF4-FFF2-40B4-BE49-F238E27FC236}">
                <a16:creationId xmlns:a16="http://schemas.microsoft.com/office/drawing/2014/main" id="{EF3F26B5-556A-420B-9036-FD5AD3E7A3A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98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1623" name="Rectangle 7">
            <a:extLst>
              <a:ext uri="{FF2B5EF4-FFF2-40B4-BE49-F238E27FC236}">
                <a16:creationId xmlns:a16="http://schemas.microsoft.com/office/drawing/2014/main" id="{DCB76875-1A55-46AD-BB67-B67F66D33B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598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A7CE5AE2-4A5D-4A8B-A570-0B23CB34292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E6FB99FB-D1E8-4ED2-8F49-8B7BA08229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B51FC0-E060-4F8E-914B-37077C98652F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D3BC0069-C084-4031-8D0F-A682FF5C6A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DF3F474-08D9-47F4-9931-B37AAB4E7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257889AF-5B2A-42F3-BAD3-2C1627B11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DFA6F2-117B-4C1F-A51F-347172F510E9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DBFD82-0533-4553-A8F2-6E0896D9FE4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EEDF3196-4951-4213-9D55-C9C6C99F1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6AE231CE-0065-47E9-A61A-211DC50BFB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F6B596-C011-44FD-AC86-2E832F546A4B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62D79DC-9D7B-42B8-887E-B1FF700EC91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445250FC-F5C0-436F-9E2B-AFB4AA2F0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A685C9B8-7CD2-4763-BE9E-A7BF32E04E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CCFA71-B49A-4CAE-9A8C-13828085E29C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F7EF6533-CBE2-449D-A3FD-5E576C1E84E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F8701114-E46B-4B09-A81A-AA2C4DEBC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ED8E0DE-3816-4E54-8568-165638A43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E37B27-3C23-4082-A05C-AEDDB06934F5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4EBF4C51-38C8-404E-880F-63A43E331A9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244F767C-4745-44DA-AFFE-E83F9EEFE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FD633F49-BEE3-46D5-9118-FF4A5B838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A4FF5C-37EA-4587-9AE7-F4FF27E84BAD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A4EBCE3-6032-43E2-8496-A2189A73786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DF3CBDB9-765B-49B8-98C0-3FA9A53AC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4CCD1D58-78F4-4B2D-9170-575D33F38B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B3B8B4-0CC5-49E0-8701-1CC7A515FF7C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8582CC2A-718E-4137-9B05-1AD333AA857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247865C-B90E-43D9-8CF4-B8AA2CF3A8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104DADFF-8C74-414B-B813-CAE34D1B87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DABE81-5E61-414A-B06E-463F7194B9EF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F2C53C0-7059-4714-B187-9B0E15701CF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1CF4F936-E60D-4145-AB09-8CCC6E2CD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78E44ED8-D1DF-4E86-9747-C7CC554EB3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C498C6-F094-4EBA-ADD2-D488087014D2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EF0F0E23-11D1-4BFB-A68E-EF1C8D0D9EE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59EBD2B-38E1-43ED-8164-D1A9495BE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8854F5DE-8D0F-4FC3-9407-253CBFFC29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26B8DC-0190-4A1E-8220-7AFC9EE7ABC3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E45063B-88B6-4AF9-BF85-16C9B96E175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E380A9E0-99BF-465E-B185-A328417520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52B48C90-BDDD-4AAF-9087-68FD3F74D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8B7857-F6CC-40E2-8B44-7F9A766DB986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7FC3F89-6DAA-41EF-A427-BD709AFAE9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118F2DA-32BE-4C8D-B207-C4EAB9887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685DE6C6-CADF-4DDC-BACF-EC90F221AD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58F273-449C-4E86-A976-46255B6FA813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C458AD66-C189-47B3-8939-EFB4E97FF25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7FEBF06D-A797-42DB-BA1C-689C0145D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789FC920-9F5E-4597-A8EB-571D541E0A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1E92E4-C7C6-4AB5-BC8C-853A123B0303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21E80A65-4FAA-496D-A009-23E05F72233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F8CBF66-D125-4549-917D-9C0BEAC50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65FA381-0A34-4D2E-9AAF-F3EEFA09CC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AB32B7-039B-43EB-980A-C7FFCAB027CA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F6E7B080-E1B2-47CD-AC4C-26BC86CE867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C67E69AA-DCD1-46B2-B5E5-A6F46591A4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867A6E2A-7C8B-4C49-BD90-90D96824D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BD6BD1-5680-43D0-BB82-44845B24C013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B23F11E-EDA2-421D-9FCA-11E737B4196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7B8B27F-10DD-4BD3-8EA6-7F8D58274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3FE35732-5510-40E3-B29A-643F24C7EC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D80FC3-B065-48DD-8388-04D397C05514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0DA2D15-6F79-4092-BA1E-6A600D52ED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9B6E541-B010-4777-86C9-8BE995EC4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D5DB36D4-DE6A-4C97-AC09-B5A8753824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C8FB62-24D0-42BB-BEDB-55A1F704AC8C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88F31962-E672-4ABA-9E94-50385C581CB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7CC59E9F-73F5-4F72-8BE8-46E50FDE7B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14322606-A5F9-473B-A411-BCF7766B7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400F39-7BA6-4EC3-AB32-1DA9D8A0EA7B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A5D839B-ED5B-4423-8FD6-51F3D2F5E57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EF17A7BF-6469-4D4F-B6F7-DA440D523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A82710B4-0829-4EE1-A25F-9C08A0A1B0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23B80A-E9B8-46EB-B1FF-477C1D52C661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BF713745-1370-4FA1-A17B-0C4FD2BE1D5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4F4C2222-9BCC-46EC-B816-1B03D1C33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5B001AF-A660-4828-9E4F-6F92BEF8B8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8FB692-35C1-4F57-9D17-20864F420900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E73E523-85E9-4370-AB7A-EA25EF3DAFE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E3657C70-CB79-4B19-AC15-F3DCB075F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B33573EB-0D82-464C-8EE6-7DF8688757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C10EC6-674E-457F-97F5-BBD83C8AF18F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05EAB115-57D7-455E-9678-E1CD4910C8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17AA874-4566-4A2E-B6FC-9AE1D9F2D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5C42B312-24F6-4D30-956D-9A3C423B73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CA9428-1837-4FBF-94D0-7ECDF0807924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06D61D4-A346-4EBA-8A86-B277A2F3DDF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ECB0F8F5-4A10-40EB-A7F6-540B195B0C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A03BE62B-CDC0-4028-ABDD-1DB8E1930D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526B6A-C229-4405-8758-351ED61CFE19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3E83D8BC-D952-4E0C-B1FC-9371272A62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418F66A7-2A4D-4A8D-9775-D51DBFA88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E5A43B65-A1BB-4749-AB1E-59748D0E19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F6733B-1A0B-4698-B9E1-101BDF665AA6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021906A-AFC7-4E92-93D7-FDD289D0E40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24051AD-DB95-4F38-9AD3-2D8C16405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492354-5E5C-4C98-A37D-83200060BEE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85EAA-C904-44E0-BFC1-A666E8CA37A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891816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56FB1B-A5C5-4946-95AF-5E475366DDA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2F3D8-12F2-4429-88AB-6FCE392103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57132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0B8255-C8F2-4366-A1D5-8528D6D67E6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22FC3-6A4C-4793-B946-6C6B038B51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29915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6C21DE-8046-41F9-91BE-F21C4724CDF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07AB2-FDFC-470A-9B4F-BF50113C9E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8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6B1EFE4-C6E5-4D35-9E86-28B497D6985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A44C7-17F0-401D-B769-2F59732193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9444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67B65E9-F79A-4413-9FF4-572002B059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E0C7AD-10CA-403E-B87C-D659A6C42B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80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31EB08-A54B-474B-AE71-AC7D7B53F89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D61B9-8714-43A3-9A82-45AEE8BCA5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771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4EC0A-F58E-4BD9-BD5F-5C46AEA588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A4575-FBE2-4E16-A196-FAF26AD5060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1170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1743D1B-939E-4C47-A06A-CEA4BBB8BC7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216B7-B9A7-4843-85B8-FF899B0FEA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1253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78449451-9E6A-492A-A9C1-B85437A6805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AB3DD-41B2-45B5-BAB7-01C9D1EEF0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4767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73C823-0D15-4395-903E-E3580113DDE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B7A2F-A094-43C0-83A0-C2959514F1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412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56C14D-1E56-4CF4-802E-38F6AADA501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50846-CC42-4F05-9BA1-8E6670F89E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935685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5DCB71-5175-4D91-9ACB-8112CCFEDF5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230BBB-4C17-49D5-B479-E5754E2F18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8156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668E03-AE61-473C-B3D7-50305BA58E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3B7DD-83F5-4505-B4A7-967FA1AE74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6272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352BDB-33C0-4C64-B117-CF7DB259070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83705-26F5-42C3-8B0B-CDAB0D4D3B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5662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2E68EE-2DE7-4C06-9991-A3FFE5D06E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19CDD3-6386-49DE-B8DA-F2A7D34204A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6746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F122FC-8048-4E01-A53C-5AF6D82C6FB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5CE31E-9EF6-4AC6-AB70-676CD028C81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8538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8331A6-9FBB-4595-8FCB-29A1AFDCA7A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1DF83-155D-45A0-93F9-8471A5AFB6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5918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55402C-3512-48CD-9A82-11989CB48CB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50B1B-5FDB-4F51-9865-48AA123EC3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479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B136CD-24D5-4F14-A376-41E989BA55B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71759B-3541-40A9-A96C-1DD40B8BB6E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031124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60FA25A-7346-41B8-A243-DA241F0AD9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15C76-3EA1-4C0D-B275-3F416DD158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925175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E24AF1-125E-4C63-AC4C-20484F2FBD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DF38CB-1077-4822-B807-D905B85543B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51825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A723F68-B278-4C3F-85AC-E6C20D88181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BD9A4-780C-4AAA-8B1E-418C31018B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84220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EE01612-E12D-4158-9281-65CA2F9B36D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1D8A79-6487-4F2F-B901-B6ED6A15EE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641553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12FE70-F0F4-4E5C-8522-CE09EAE8A3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14508-7A15-4FE4-8A6D-089DFB7716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480329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D9AD2B-F093-4CB4-898F-B99BA55748E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F68D1-2AD4-44C3-BC10-8B79CF8B80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097761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Bez názvu1 kopie">
            <a:extLst>
              <a:ext uri="{FF2B5EF4-FFF2-40B4-BE49-F238E27FC236}">
                <a16:creationId xmlns:a16="http://schemas.microsoft.com/office/drawing/2014/main" id="{5EF422F6-1A80-4FA4-9A51-B758ABADF9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>
            <a:extLst>
              <a:ext uri="{FF2B5EF4-FFF2-40B4-BE49-F238E27FC236}">
                <a16:creationId xmlns:a16="http://schemas.microsoft.com/office/drawing/2014/main" id="{CAEAB3D5-E349-495E-9A5A-F7AF57949B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45C141BD-4383-4594-8A28-0B66EEDA673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Bez názvu1 kopie">
            <a:extLst>
              <a:ext uri="{FF2B5EF4-FFF2-40B4-BE49-F238E27FC236}">
                <a16:creationId xmlns:a16="http://schemas.microsoft.com/office/drawing/2014/main" id="{D1E63EED-9A78-4F79-8255-E1EA279AD4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Rectangle 6">
            <a:extLst>
              <a:ext uri="{FF2B5EF4-FFF2-40B4-BE49-F238E27FC236}">
                <a16:creationId xmlns:a16="http://schemas.microsoft.com/office/drawing/2014/main" id="{EEC01AE9-84BF-4D3F-80D7-CB7221048B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53814610-D284-49A7-9E34-F401AB27AAC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geocities.com/aaron_blaser/revlight5b.jpg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microsoft.com/office/2007/relationships/media" Target="../media/media11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11.xml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4.m4a"/><Relationship Id="rId7" Type="http://schemas.openxmlformats.org/officeDocument/2006/relationships/oleObject" Target="../embeddings/oleObject5.bin"/><Relationship Id="rId2" Type="http://schemas.microsoft.com/office/2007/relationships/media" Target="../media/media14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audio" Target="../media/media15.m4a"/><Relationship Id="rId7" Type="http://schemas.openxmlformats.org/officeDocument/2006/relationships/image" Target="../media/image17.png"/><Relationship Id="rId2" Type="http://schemas.microsoft.com/office/2007/relationships/media" Target="../media/media15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6.m4a"/><Relationship Id="rId7" Type="http://schemas.openxmlformats.org/officeDocument/2006/relationships/image" Target="../media/image18.png"/><Relationship Id="rId2" Type="http://schemas.microsoft.com/office/2007/relationships/media" Target="../media/media16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7.m4a"/><Relationship Id="rId7" Type="http://schemas.openxmlformats.org/officeDocument/2006/relationships/image" Target="../media/image19.png"/><Relationship Id="rId2" Type="http://schemas.microsoft.com/office/2007/relationships/media" Target="../media/media17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8.m4a"/><Relationship Id="rId7" Type="http://schemas.openxmlformats.org/officeDocument/2006/relationships/image" Target="../media/image20.png"/><Relationship Id="rId2" Type="http://schemas.microsoft.com/office/2007/relationships/media" Target="../media/media18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audio" Target="../media/media20.m4a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7.png"/><Relationship Id="rId2" Type="http://schemas.microsoft.com/office/2007/relationships/media" Target="../media/media20.m4a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3.png"/><Relationship Id="rId5" Type="http://schemas.openxmlformats.org/officeDocument/2006/relationships/audio" Target="../media/media21.m4a"/><Relationship Id="rId10" Type="http://schemas.openxmlformats.org/officeDocument/2006/relationships/oleObject" Target="../embeddings/oleObject14.bin"/><Relationship Id="rId4" Type="http://schemas.microsoft.com/office/2007/relationships/media" Target="../media/media21.m4a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3.m4a"/><Relationship Id="rId7" Type="http://schemas.openxmlformats.org/officeDocument/2006/relationships/image" Target="../media/image24.png"/><Relationship Id="rId2" Type="http://schemas.microsoft.com/office/2007/relationships/media" Target="../media/media23.m4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7.png"/><Relationship Id="rId3" Type="http://schemas.microsoft.com/office/2007/relationships/media" Target="../media/media5.m4a"/><Relationship Id="rId7" Type="http://schemas.openxmlformats.org/officeDocument/2006/relationships/hyperlink" Target="http://www.seds.org/messier/Jpg/m31.jpg" TargetMode="External"/><Relationship Id="rId12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4.jpeg"/><Relationship Id="rId4" Type="http://schemas.openxmlformats.org/officeDocument/2006/relationships/audio" Target="../media/media5.m4a"/><Relationship Id="rId9" Type="http://schemas.openxmlformats.org/officeDocument/2006/relationships/hyperlink" Target="http://www.geocities.com/aaron_blaser/revlight5b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3">
            <a:extLst>
              <a:ext uri="{FF2B5EF4-FFF2-40B4-BE49-F238E27FC236}">
                <a16:creationId xmlns:a16="http://schemas.microsoft.com/office/drawing/2014/main" id="{AC40422C-2564-4EB7-A576-7341D839E7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7BF0D985-4A9E-47B5-B3B1-B4CDCBD8474F}" type="slidenum">
              <a:rPr lang="cs-CZ" altLang="cs-CZ" sz="1400">
                <a:solidFill>
                  <a:schemeClr val="tx1"/>
                </a:solidFill>
              </a:rPr>
              <a:pPr/>
              <a:t>1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02404" name="Rectangle 4">
            <a:extLst>
              <a:ext uri="{FF2B5EF4-FFF2-40B4-BE49-F238E27FC236}">
                <a16:creationId xmlns:a16="http://schemas.microsoft.com/office/drawing/2014/main" id="{A39F29F0-0619-42DA-BEE3-F108DD650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33375"/>
            <a:ext cx="80645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4000" b="1">
                <a:solidFill>
                  <a:schemeClr val="bg1"/>
                </a:solidFill>
              </a:rPr>
              <a:t>Přednášky z lékařské biofyziky</a:t>
            </a:r>
            <a:br>
              <a:rPr lang="en-GB" altLang="cs-CZ" sz="4000" b="1">
                <a:solidFill>
                  <a:schemeClr val="bg1"/>
                </a:solidFill>
              </a:rPr>
            </a:br>
            <a:r>
              <a:rPr lang="cs-CZ" altLang="cs-CZ">
                <a:solidFill>
                  <a:schemeClr val="bg1"/>
                </a:solidFill>
              </a:rPr>
              <a:t>Biofyzikální ústav Lékařské fakulty</a:t>
            </a:r>
            <a:r>
              <a:rPr lang="en-GB" altLang="cs-CZ">
                <a:solidFill>
                  <a:schemeClr val="bg1"/>
                </a:solidFill>
              </a:rPr>
              <a:t> </a:t>
            </a:r>
            <a:br>
              <a:rPr lang="en-GB" altLang="cs-CZ">
                <a:solidFill>
                  <a:schemeClr val="bg1"/>
                </a:solidFill>
              </a:rPr>
            </a:br>
            <a:r>
              <a:rPr lang="en-GB" altLang="cs-CZ">
                <a:solidFill>
                  <a:schemeClr val="bg1"/>
                </a:solidFill>
              </a:rPr>
              <a:t>Masaryk</a:t>
            </a:r>
            <a:r>
              <a:rPr lang="cs-CZ" altLang="cs-CZ">
                <a:solidFill>
                  <a:schemeClr val="bg1"/>
                </a:solidFill>
              </a:rPr>
              <a:t>ovy univerzity, </a:t>
            </a:r>
            <a:r>
              <a:rPr lang="en-GB" altLang="cs-CZ">
                <a:solidFill>
                  <a:schemeClr val="bg1"/>
                </a:solidFill>
              </a:rPr>
              <a:t>Brno</a:t>
            </a:r>
          </a:p>
        </p:txBody>
      </p:sp>
      <p:pic>
        <p:nvPicPr>
          <p:cNvPr id="102405" name="Picture 5" descr="mush">
            <a:extLst>
              <a:ext uri="{FF2B5EF4-FFF2-40B4-BE49-F238E27FC236}">
                <a16:creationId xmlns:a16="http://schemas.microsoft.com/office/drawing/2014/main" id="{981AF8F6-8017-4D0C-9C1B-1CEEA374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508500"/>
            <a:ext cx="21129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6" descr="revlight5b">
            <a:hlinkClick r:id="rId6"/>
            <a:extLst>
              <a:ext uri="{FF2B5EF4-FFF2-40B4-BE49-F238E27FC236}">
                <a16:creationId xmlns:a16="http://schemas.microsoft.com/office/drawing/2014/main" id="{27383170-7602-46E2-BF54-CD1339DBD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49500"/>
            <a:ext cx="2233612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11" descr="Electron diffraction pattern">
            <a:extLst>
              <a:ext uri="{FF2B5EF4-FFF2-40B4-BE49-F238E27FC236}">
                <a16:creationId xmlns:a16="http://schemas.microsoft.com/office/drawing/2014/main" id="{D5362052-A19F-4AED-9E99-26C4F4A5E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92600"/>
            <a:ext cx="20891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12" name="Object 12">
            <a:extLst>
              <a:ext uri="{FF2B5EF4-FFF2-40B4-BE49-F238E27FC236}">
                <a16:creationId xmlns:a16="http://schemas.microsoft.com/office/drawing/2014/main" id="{F967B9D0-561E-4520-B1E0-0BA5999007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2781300"/>
          <a:ext cx="2592387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Rastrový obrázek" r:id="rId9" imgW="7621064" imgH="3742857" progId="Paint.Picture">
                  <p:embed/>
                </p:oleObj>
              </mc:Choice>
              <mc:Fallback>
                <p:oleObj name="Rastrový obrázek" r:id="rId9" imgW="7621064" imgH="3742857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781300"/>
                        <a:ext cx="2592387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3">
            <a:extLst>
              <a:ext uri="{FF2B5EF4-FFF2-40B4-BE49-F238E27FC236}">
                <a16:creationId xmlns:a16="http://schemas.microsoft.com/office/drawing/2014/main" id="{B42C579B-F41B-48E5-8931-E1A435BAD4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084949D3-3C27-4440-AE63-7A8762AB200D}" type="slidenum">
              <a:rPr lang="cs-CZ" altLang="cs-CZ" sz="1400">
                <a:solidFill>
                  <a:schemeClr val="tx1"/>
                </a:solidFill>
              </a:rPr>
              <a:pPr/>
              <a:t>10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B1B8F02-CB27-4BBF-9DD9-48B2437513D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323850" y="274638"/>
            <a:ext cx="83629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 dirty="0">
                <a:solidFill>
                  <a:schemeClr val="tx1"/>
                </a:solidFill>
              </a:rPr>
              <a:t>Kvantová mechanika: Heisenbergovy relace (vztahy) neurčitosti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21A29159-F88C-4A1B-A215-8C4C03D76B3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916113"/>
            <a:ext cx="8229600" cy="46672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cs-CZ" altLang="cs-CZ" sz="4000" dirty="0" err="1">
                <a:latin typeface="Symbol" panose="05050102010706020507" pitchFamily="18" charset="2"/>
              </a:rPr>
              <a:t>d</a:t>
            </a:r>
            <a:r>
              <a:rPr lang="cs-CZ" altLang="cs-CZ" sz="4000" dirty="0" err="1"/>
              <a:t>r</a:t>
            </a:r>
            <a:r>
              <a:rPr lang="cs-CZ" altLang="cs-CZ" sz="4000" dirty="0" err="1">
                <a:latin typeface="Symbol" panose="05050102010706020507" pitchFamily="18" charset="2"/>
              </a:rPr>
              <a:t>d</a:t>
            </a:r>
            <a:r>
              <a:rPr lang="cs-CZ" altLang="cs-CZ" sz="4000" dirty="0" err="1"/>
              <a:t>p</a:t>
            </a:r>
            <a:r>
              <a:rPr lang="cs-CZ" altLang="cs-CZ" sz="4000" dirty="0"/>
              <a:t> </a:t>
            </a:r>
            <a:r>
              <a:rPr lang="cs-CZ" altLang="cs-CZ" sz="4000" dirty="0">
                <a:cs typeface="Arial" panose="020B0604020202020204" pitchFamily="34" charset="0"/>
              </a:rPr>
              <a:t>≥ h/2</a:t>
            </a:r>
            <a:r>
              <a:rPr lang="cs-CZ" altLang="cs-CZ" sz="4000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cs-CZ" altLang="cs-CZ" sz="4000" dirty="0" err="1">
                <a:latin typeface="Symbol" panose="05050102010706020507" pitchFamily="18" charset="2"/>
              </a:rPr>
              <a:t>dEd</a:t>
            </a:r>
            <a:r>
              <a:rPr lang="cs-CZ" altLang="cs-CZ" sz="4000" dirty="0" err="1"/>
              <a:t>t</a:t>
            </a:r>
            <a:r>
              <a:rPr lang="cs-CZ" altLang="cs-CZ" sz="4000" dirty="0"/>
              <a:t> </a:t>
            </a:r>
            <a:r>
              <a:rPr lang="cs-CZ" altLang="cs-CZ" sz="4000" dirty="0">
                <a:cs typeface="Arial" panose="020B0604020202020204" pitchFamily="34" charset="0"/>
              </a:rPr>
              <a:t>≥ h/2</a:t>
            </a:r>
            <a:r>
              <a:rPr lang="cs-CZ" altLang="cs-CZ" sz="4000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cs-CZ" altLang="cs-CZ" sz="40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>
                <a:cs typeface="Arial" panose="020B0604020202020204" pitchFamily="34" charset="0"/>
              </a:rPr>
              <a:t>Poloha </a:t>
            </a:r>
            <a:r>
              <a:rPr lang="cs-CZ" altLang="cs-CZ" sz="2800" i="1" dirty="0">
                <a:cs typeface="Arial" panose="020B0604020202020204" pitchFamily="34" charset="0"/>
              </a:rPr>
              <a:t>r</a:t>
            </a:r>
            <a:r>
              <a:rPr lang="cs-CZ" altLang="cs-CZ" sz="2800" dirty="0">
                <a:cs typeface="Arial" panose="020B0604020202020204" pitchFamily="34" charset="0"/>
              </a:rPr>
              <a:t> a hybnost </a:t>
            </a:r>
            <a:r>
              <a:rPr lang="cs-CZ" altLang="cs-CZ" sz="2800" i="1" dirty="0">
                <a:cs typeface="Arial" panose="020B0604020202020204" pitchFamily="34" charset="0"/>
              </a:rPr>
              <a:t>p</a:t>
            </a:r>
            <a:r>
              <a:rPr lang="cs-CZ" altLang="cs-CZ" sz="2800" dirty="0">
                <a:cs typeface="Arial" panose="020B0604020202020204" pitchFamily="34" charset="0"/>
              </a:rPr>
              <a:t> částice</a:t>
            </a:r>
            <a:r>
              <a:rPr lang="cs-CZ" altLang="cs-CZ" sz="2800" dirty="0">
                <a:solidFill>
                  <a:srgbClr val="FFFFCC"/>
                </a:solidFill>
                <a:cs typeface="Arial" panose="020B0604020202020204" pitchFamily="34" charset="0"/>
              </a:rPr>
              <a:t> </a:t>
            </a:r>
            <a:r>
              <a:rPr lang="cs-CZ" altLang="cs-CZ" sz="2800" b="1" dirty="0">
                <a:cs typeface="Arial" panose="020B0604020202020204" pitchFamily="34" charset="0"/>
              </a:rPr>
              <a:t>nemohou být</a:t>
            </a:r>
            <a:r>
              <a:rPr lang="cs-CZ" altLang="cs-CZ" sz="2800" dirty="0">
                <a:solidFill>
                  <a:srgbClr val="FFFFCC"/>
                </a:solidFill>
                <a:cs typeface="Arial" panose="020B0604020202020204" pitchFamily="34" charset="0"/>
              </a:rPr>
              <a:t> </a:t>
            </a:r>
            <a:r>
              <a:rPr lang="cs-CZ" altLang="cs-CZ" sz="2800" i="1" dirty="0">
                <a:cs typeface="Arial" panose="020B0604020202020204" pitchFamily="34" charset="0"/>
              </a:rPr>
              <a:t>současně </a:t>
            </a:r>
            <a:r>
              <a:rPr lang="cs-CZ" altLang="cs-CZ" sz="2800" dirty="0">
                <a:cs typeface="Arial" panose="020B0604020202020204" pitchFamily="34" charset="0"/>
              </a:rPr>
              <a:t>změřeny s na sobě nezávisející přesností (jestliže neurčitost polohy částice – </a:t>
            </a:r>
            <a:r>
              <a:rPr lang="cs-CZ" altLang="cs-CZ" sz="28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cs-CZ" altLang="cs-CZ" sz="2800" dirty="0" err="1">
                <a:cs typeface="Arial" panose="020B0604020202020204" pitchFamily="34" charset="0"/>
              </a:rPr>
              <a:t>r</a:t>
            </a:r>
            <a:r>
              <a:rPr lang="cs-CZ" altLang="cs-CZ" sz="2800" dirty="0">
                <a:cs typeface="Arial" panose="020B0604020202020204" pitchFamily="34" charset="0"/>
              </a:rPr>
              <a:t> – je zmenšena, neurčitost hybnosti částice – </a:t>
            </a:r>
            <a:r>
              <a:rPr lang="cs-CZ" altLang="cs-CZ" sz="28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cs-CZ" altLang="cs-CZ" sz="2800" dirty="0" err="1">
                <a:cs typeface="Arial" panose="020B0604020202020204" pitchFamily="34" charset="0"/>
              </a:rPr>
              <a:t>p</a:t>
            </a:r>
            <a:r>
              <a:rPr lang="cs-CZ" altLang="cs-CZ" sz="2800" dirty="0">
                <a:cs typeface="Arial" panose="020B0604020202020204" pitchFamily="34" charset="0"/>
              </a:rPr>
              <a:t> – automaticky roste). </a:t>
            </a:r>
            <a:r>
              <a:rPr lang="cs-CZ" altLang="cs-CZ" sz="2800" i="1" dirty="0">
                <a:cs typeface="Arial" panose="020B0604020202020204" pitchFamily="34" charset="0"/>
              </a:rPr>
              <a:t>h</a:t>
            </a:r>
            <a:r>
              <a:rPr lang="cs-CZ" altLang="cs-CZ" sz="2800" dirty="0">
                <a:cs typeface="Arial" panose="020B0604020202020204" pitchFamily="34" charset="0"/>
              </a:rPr>
              <a:t> je Planckova konstanta. To stejné platí pro současné měření změny energie </a:t>
            </a:r>
            <a:r>
              <a:rPr lang="cs-CZ" altLang="cs-CZ" sz="28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cs-CZ" altLang="cs-CZ" sz="2800" dirty="0" err="1">
                <a:latin typeface="Symbol" panose="05050102010706020507" pitchFamily="18" charset="2"/>
              </a:rPr>
              <a:t>E</a:t>
            </a:r>
            <a:r>
              <a:rPr lang="cs-CZ" altLang="cs-CZ" sz="2800" dirty="0">
                <a:latin typeface="Symbol" panose="05050102010706020507" pitchFamily="18" charset="2"/>
              </a:rPr>
              <a:t> </a:t>
            </a:r>
            <a:r>
              <a:rPr lang="cs-CZ" altLang="cs-CZ" sz="2800" dirty="0"/>
              <a:t>a času </a:t>
            </a:r>
            <a:r>
              <a:rPr lang="cs-CZ" altLang="cs-CZ" sz="28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cs-CZ" altLang="cs-CZ" sz="2800" i="1" dirty="0" err="1">
                <a:cs typeface="Arial" panose="020B0604020202020204" pitchFamily="34" charset="0"/>
              </a:rPr>
              <a:t>t</a:t>
            </a:r>
            <a:r>
              <a:rPr lang="cs-CZ" altLang="cs-CZ" sz="2800" dirty="0">
                <a:cs typeface="Arial" panose="020B0604020202020204" pitchFamily="34" charset="0"/>
              </a:rPr>
              <a:t> nutného pro tuto změnu. </a:t>
            </a:r>
            <a:r>
              <a:rPr lang="cs-CZ" altLang="cs-CZ" sz="2800" i="1" dirty="0">
                <a:cs typeface="Arial" panose="020B0604020202020204" pitchFamily="34" charset="0"/>
              </a:rPr>
              <a:t>(jde o zjednodušený zápis relací)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E9DF01-B9EB-4687-B43A-D07439137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3074" y="1029218"/>
            <a:ext cx="527574" cy="5275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>
            <a:extLst>
              <a:ext uri="{FF2B5EF4-FFF2-40B4-BE49-F238E27FC236}">
                <a16:creationId xmlns:a16="http://schemas.microsoft.com/office/drawing/2014/main" id="{2253637E-3652-4FE7-9614-73701F7BBE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02A6F8BB-ADF7-4393-905F-26661F6A1AF6}" type="slidenum">
              <a:rPr lang="cs-CZ" altLang="cs-CZ" sz="1400">
                <a:solidFill>
                  <a:schemeClr val="tx1"/>
                </a:solidFill>
              </a:rPr>
              <a:pPr/>
              <a:t>11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249DC44C-149F-4881-BF0E-B9222401973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4000" b="1">
                <a:solidFill>
                  <a:schemeClr val="tx1"/>
                </a:solidFill>
              </a:rPr>
              <a:t>Schr</a:t>
            </a:r>
            <a:r>
              <a:rPr lang="en-GB" altLang="cs-CZ" sz="4000" b="1">
                <a:solidFill>
                  <a:schemeClr val="tx1"/>
                </a:solidFill>
                <a:cs typeface="Arial" panose="020B0604020202020204" pitchFamily="34" charset="0"/>
              </a:rPr>
              <a:t>ödinger</a:t>
            </a:r>
            <a:r>
              <a:rPr lang="cs-CZ" altLang="cs-CZ" sz="4000" b="1">
                <a:solidFill>
                  <a:schemeClr val="tx1"/>
                </a:solidFill>
                <a:cs typeface="Arial" panose="020B0604020202020204" pitchFamily="34" charset="0"/>
              </a:rPr>
              <a:t>ova</a:t>
            </a:r>
            <a:r>
              <a:rPr lang="en-GB" altLang="cs-CZ" sz="4000" b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altLang="cs-CZ" sz="4000" b="1">
                <a:solidFill>
                  <a:schemeClr val="tx1"/>
                </a:solidFill>
                <a:cs typeface="Arial" panose="020B0604020202020204" pitchFamily="34" charset="0"/>
              </a:rPr>
              <a:t>rovnice</a:t>
            </a:r>
            <a:br>
              <a:rPr lang="en-GB" altLang="cs-CZ" sz="4000" b="1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altLang="cs-CZ" sz="2800" b="1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cs-CZ" altLang="cs-CZ" sz="2800" b="1">
                <a:solidFill>
                  <a:schemeClr val="tx1"/>
                </a:solidFill>
                <a:cs typeface="Arial" panose="020B0604020202020204" pitchFamily="34" charset="0"/>
              </a:rPr>
              <a:t>k obdivování</a:t>
            </a:r>
            <a:r>
              <a:rPr lang="en-GB" altLang="cs-CZ" sz="2800" b="1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24580" name="Object 3">
            <a:extLst>
              <a:ext uri="{FF2B5EF4-FFF2-40B4-BE49-F238E27FC236}">
                <a16:creationId xmlns:a16="http://schemas.microsoft.com/office/drawing/2014/main" id="{BED63F27-92E4-45DD-808A-43F84D761524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684213" y="1557338"/>
          <a:ext cx="394335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1" name="Rastrový obraz" r:id="rId6" imgW="3943901" imgH="1390844" progId="Obraz programu Malování">
                  <p:embed/>
                </p:oleObj>
              </mc:Choice>
              <mc:Fallback>
                <p:oleObj name="Rastrový obraz" r:id="rId6" imgW="3943901" imgH="1390844" progId="Obraz programu Malování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57338"/>
                        <a:ext cx="394335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10">
            <a:extLst>
              <a:ext uri="{FF2B5EF4-FFF2-40B4-BE49-F238E27FC236}">
                <a16:creationId xmlns:a16="http://schemas.microsoft.com/office/drawing/2014/main" id="{92E518AC-AA71-4259-916C-AB2AB4FCA02A}"/>
              </a:ext>
            </a:extLst>
          </p:cNvPr>
          <p:cNvGraphicFramePr>
            <a:graphicFrameLocks noChangeAspect="1"/>
          </p:cNvGraphicFramePr>
          <p:nvPr>
            <p:ph sz="quarter" idx="2"/>
          </p:nvPr>
        </p:nvGraphicFramePr>
        <p:xfrm>
          <a:off x="4787900" y="1773238"/>
          <a:ext cx="2022475" cy="230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2" name="Rastrový obraz" r:id="rId8" imgW="1991003" imgH="2266667" progId="Obraz programu Malování">
                  <p:embed/>
                </p:oleObj>
              </mc:Choice>
              <mc:Fallback>
                <p:oleObj name="Rastrový obraz" r:id="rId8" imgW="1991003" imgH="2266667" progId="Obraz programu Malování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773238"/>
                        <a:ext cx="2022475" cy="230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 Box 5">
            <a:extLst>
              <a:ext uri="{FF2B5EF4-FFF2-40B4-BE49-F238E27FC236}">
                <a16:creationId xmlns:a16="http://schemas.microsoft.com/office/drawing/2014/main" id="{2A396757-CC1B-4942-BFE4-8137560E4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924175"/>
            <a:ext cx="3887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„jednorozměrná“ S. rovnice</a:t>
            </a:r>
          </a:p>
        </p:txBody>
      </p:sp>
      <p:graphicFrame>
        <p:nvGraphicFramePr>
          <p:cNvPr id="24583" name="Object 12">
            <a:extLst>
              <a:ext uri="{FF2B5EF4-FFF2-40B4-BE49-F238E27FC236}">
                <a16:creationId xmlns:a16="http://schemas.microsoft.com/office/drawing/2014/main" id="{F4DD42F9-834B-40AD-8243-21FC4CE15ECF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395288" y="4365625"/>
          <a:ext cx="597535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3" name="Rastrový obraz" r:id="rId10" imgW="4200000" imgH="895238" progId="Obraz programu Malování">
                  <p:embed/>
                </p:oleObj>
              </mc:Choice>
              <mc:Fallback>
                <p:oleObj name="Rastrový obraz" r:id="rId10" imgW="4200000" imgH="895238" progId="Obraz programu Malování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365625"/>
                        <a:ext cx="5975350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Text Box 15">
            <a:extLst>
              <a:ext uri="{FF2B5EF4-FFF2-40B4-BE49-F238E27FC236}">
                <a16:creationId xmlns:a16="http://schemas.microsoft.com/office/drawing/2014/main" id="{01933BC3-92B8-491F-9A31-14E3B35EC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916113"/>
            <a:ext cx="212407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Kulové (radiální) souřadnice elektronu v atomu vodíku</a:t>
            </a:r>
          </a:p>
          <a:p>
            <a:pPr eaLnBrk="1" hangingPunct="1">
              <a:spcBef>
                <a:spcPct val="50000"/>
              </a:spcBef>
            </a:pPr>
            <a:endParaRPr lang="cs-CZ" altLang="cs-CZ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cs-CZ" altLang="cs-CZ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cs-CZ" altLang="cs-CZ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GB" altLang="cs-CZ">
                <a:solidFill>
                  <a:schemeClr val="tx1"/>
                </a:solidFill>
                <a:sym typeface="Symbol" panose="05050102010706020507" pitchFamily="18" charset="2"/>
              </a:rPr>
              <a:t></a:t>
            </a:r>
            <a:r>
              <a:rPr lang="cs-CZ" altLang="cs-CZ">
                <a:solidFill>
                  <a:schemeClr val="tx1"/>
                </a:solidFill>
                <a:sym typeface="Symbol" panose="05050102010706020507" pitchFamily="18" charset="2"/>
              </a:rPr>
              <a:t> - vlnová funkce</a:t>
            </a:r>
            <a:endParaRPr lang="en-GB" altLang="cs-CZ">
              <a:solidFill>
                <a:schemeClr val="tx1"/>
              </a:solidFill>
              <a:sym typeface="Symbol" panose="05050102010706020507" pitchFamily="18" charset="2"/>
            </a:endParaRPr>
          </a:p>
        </p:txBody>
      </p:sp>
      <p:sp>
        <p:nvSpPr>
          <p:cNvPr id="24585" name="Text Box 16">
            <a:extLst>
              <a:ext uri="{FF2B5EF4-FFF2-40B4-BE49-F238E27FC236}">
                <a16:creationId xmlns:a16="http://schemas.microsoft.com/office/drawing/2014/main" id="{47E4FECA-B3CC-4833-A302-A89170007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589588"/>
            <a:ext cx="467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S. rovnice pro </a:t>
            </a:r>
            <a:r>
              <a:rPr lang="cs-CZ" altLang="cs-CZ" b="1">
                <a:solidFill>
                  <a:schemeClr val="tx1"/>
                </a:solidFill>
              </a:rPr>
              <a:t>elektron</a:t>
            </a:r>
            <a:r>
              <a:rPr lang="cs-CZ" altLang="cs-CZ">
                <a:solidFill>
                  <a:schemeClr val="tx1"/>
                </a:solidFill>
              </a:rPr>
              <a:t> ve </a:t>
            </a:r>
            <a:r>
              <a:rPr lang="cs-CZ" altLang="cs-CZ" b="1">
                <a:solidFill>
                  <a:schemeClr val="tx1"/>
                </a:solidFill>
              </a:rPr>
              <a:t>vodíkovém</a:t>
            </a:r>
            <a:r>
              <a:rPr lang="cs-CZ" altLang="cs-CZ">
                <a:solidFill>
                  <a:schemeClr val="tx1"/>
                </a:solidFill>
              </a:rPr>
              <a:t> atomu</a:t>
            </a:r>
          </a:p>
        </p:txBody>
      </p:sp>
      <p:sp>
        <p:nvSpPr>
          <p:cNvPr id="24586" name="Text Box 17">
            <a:extLst>
              <a:ext uri="{FF2B5EF4-FFF2-40B4-BE49-F238E27FC236}">
                <a16:creationId xmlns:a16="http://schemas.microsoft.com/office/drawing/2014/main" id="{18967E1E-9580-4E74-B15A-F24823F88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3" y="6583363"/>
            <a:ext cx="57610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cs-CZ" altLang="cs-CZ" sz="1200">
                <a:solidFill>
                  <a:schemeClr val="tx1"/>
                </a:solidFill>
              </a:rPr>
              <a:t>podle http://hyperphysics.phy-astr.gsu.edu/hbase/quantum/hydsch.html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7F6AB7-BD3C-4F1F-B44D-068752E389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20458" y="490538"/>
            <a:ext cx="706214" cy="7062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3">
            <a:extLst>
              <a:ext uri="{FF2B5EF4-FFF2-40B4-BE49-F238E27FC236}">
                <a16:creationId xmlns:a16="http://schemas.microsoft.com/office/drawing/2014/main" id="{67D780FE-E073-46EC-BFC0-9C2EF7323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7FF3B86A-DCA3-4674-8028-F12935608268}" type="slidenum">
              <a:rPr lang="cs-CZ" altLang="cs-CZ" sz="1400">
                <a:solidFill>
                  <a:schemeClr val="tx1"/>
                </a:solidFill>
              </a:rPr>
              <a:pPr/>
              <a:t>12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DF5AC45-1126-4B10-BACC-ECA69D61544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304800" y="274638"/>
            <a:ext cx="8534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 b="1">
                <a:solidFill>
                  <a:schemeClr val="tx1"/>
                </a:solidFill>
              </a:rPr>
              <a:t>Řešení Schr</a:t>
            </a:r>
            <a:r>
              <a:rPr lang="cs-CZ" altLang="cs-CZ" b="1">
                <a:solidFill>
                  <a:schemeClr val="tx1"/>
                </a:solidFill>
                <a:cs typeface="Arial" panose="020B0604020202020204" pitchFamily="34" charset="0"/>
              </a:rPr>
              <a:t>ö</a:t>
            </a:r>
            <a:r>
              <a:rPr lang="cs-CZ" altLang="cs-CZ" sz="4000" b="1">
                <a:solidFill>
                  <a:schemeClr val="tx1"/>
                </a:solidFill>
              </a:rPr>
              <a:t>dingerovy rovnice</a:t>
            </a: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86CA8552-8E7C-4FF7-BC78-64929066E2C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68313" y="1916113"/>
            <a:ext cx="8229600" cy="3989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0850" indent="-45085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>
                <a:cs typeface="Arial" panose="020B0604020202020204" pitchFamily="34" charset="0"/>
              </a:rPr>
              <a:t>Řešení </a:t>
            </a:r>
            <a:r>
              <a:rPr lang="cs-CZ" altLang="cs-CZ"/>
              <a:t>Schr</a:t>
            </a:r>
            <a:r>
              <a:rPr lang="cs-CZ" altLang="cs-CZ">
                <a:cs typeface="Arial" panose="020B0604020202020204" pitchFamily="34" charset="0"/>
              </a:rPr>
              <a:t>ödingerovy rovnice pro elektron ve vodíkovém atomu vede k hodnotám energie orbitálního elektronu.</a:t>
            </a:r>
          </a:p>
          <a:p>
            <a:pPr marL="450850" indent="-45085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>
              <a:cs typeface="Arial" panose="020B0604020202020204" pitchFamily="34" charset="0"/>
            </a:endParaRPr>
          </a:p>
          <a:p>
            <a:pPr marL="450850" indent="-45085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/>
              <a:t>Řešení Schr</a:t>
            </a:r>
            <a:r>
              <a:rPr lang="cs-CZ" altLang="cs-CZ">
                <a:cs typeface="Arial" panose="020B0604020202020204" pitchFamily="34" charset="0"/>
              </a:rPr>
              <a:t>ödingerovy rovnice často vede k číselným koeficientům, které určují možné hodnoty energie. Tyto numerické koeficienty se nazývají </a:t>
            </a:r>
            <a:r>
              <a:rPr lang="cs-CZ" altLang="cs-CZ" b="1">
                <a:cs typeface="Arial" panose="020B0604020202020204" pitchFamily="34" charset="0"/>
              </a:rPr>
              <a:t>kvantová čísla</a:t>
            </a:r>
            <a:r>
              <a:rPr lang="cs-CZ" altLang="cs-CZ">
                <a:cs typeface="Arial" panose="020B0604020202020204" pitchFamily="34" charset="0"/>
              </a:rPr>
              <a:t>.</a:t>
            </a:r>
            <a:endParaRPr lang="cs-CZ" altLang="cs-CZ" b="1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C17CF0-6503-4E12-9F56-AEB2DA2F5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1039492"/>
            <a:ext cx="586408" cy="5864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3">
            <a:extLst>
              <a:ext uri="{FF2B5EF4-FFF2-40B4-BE49-F238E27FC236}">
                <a16:creationId xmlns:a16="http://schemas.microsoft.com/office/drawing/2014/main" id="{B69BB837-F455-4474-8A5D-ACC2ED77F0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AF7A88DF-1650-4276-835E-B03FA3C1323F}" type="slidenum">
              <a:rPr lang="cs-CZ" altLang="cs-CZ" sz="1400">
                <a:solidFill>
                  <a:schemeClr val="tx1"/>
                </a:solidFill>
              </a:rPr>
              <a:pPr/>
              <a:t>13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67C63A5F-A43F-4D19-B896-66F17AAB909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Kvantová čísla 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C55356C8-66BF-493B-8E5A-8882BE3E09C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68313" y="1844675"/>
            <a:ext cx="8229600" cy="467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 b="1"/>
              <a:t>Hlavní </a:t>
            </a:r>
            <a:r>
              <a:rPr lang="cs-CZ" altLang="cs-CZ" sz="2600"/>
              <a:t> </a:t>
            </a:r>
            <a:r>
              <a:rPr lang="cs-CZ" altLang="cs-CZ" sz="2600" b="1"/>
              <a:t>n</a:t>
            </a:r>
            <a:r>
              <a:rPr lang="cs-CZ" altLang="cs-CZ" sz="2600"/>
              <a:t> = 1, 2, 3 …. (K, L, M, ….)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 b="1"/>
              <a:t>Vedlejší</a:t>
            </a:r>
            <a:r>
              <a:rPr lang="cs-CZ" altLang="cs-CZ" sz="2600"/>
              <a:t> – pro každé n   </a:t>
            </a:r>
            <a:r>
              <a:rPr lang="cs-CZ" altLang="cs-CZ" sz="2600" b="1"/>
              <a:t>l</a:t>
            </a:r>
            <a:r>
              <a:rPr lang="cs-CZ" altLang="cs-CZ" sz="2600"/>
              <a:t> = 0, 1, 2, …. n – 1 (s, p, d, f …)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 b="1"/>
              <a:t>Magnetické</a:t>
            </a:r>
            <a:r>
              <a:rPr lang="cs-CZ" altLang="cs-CZ" sz="2600"/>
              <a:t> – pro každé l     </a:t>
            </a:r>
            <a:r>
              <a:rPr lang="cs-CZ" altLang="cs-CZ" sz="2600" b="1"/>
              <a:t>m</a:t>
            </a:r>
            <a:r>
              <a:rPr lang="cs-CZ" altLang="cs-CZ" sz="2600"/>
              <a:t> = 0, </a:t>
            </a:r>
            <a:r>
              <a:rPr lang="cs-CZ" altLang="cs-CZ" sz="2600">
                <a:cs typeface="Arial" panose="020B0604020202020204" pitchFamily="34" charset="0"/>
              </a:rPr>
              <a:t>±1, ±2, …±l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 b="1">
                <a:cs typeface="Arial" panose="020B0604020202020204" pitchFamily="34" charset="0"/>
              </a:rPr>
              <a:t>Spinové magnetické</a:t>
            </a:r>
            <a:r>
              <a:rPr lang="cs-CZ" altLang="cs-CZ" sz="2600">
                <a:cs typeface="Arial" panose="020B0604020202020204" pitchFamily="34" charset="0"/>
              </a:rPr>
              <a:t> – pro každé m  </a:t>
            </a:r>
            <a:r>
              <a:rPr lang="cs-CZ" altLang="cs-CZ" sz="2600" b="1">
                <a:cs typeface="Arial" panose="020B0604020202020204" pitchFamily="34" charset="0"/>
              </a:rPr>
              <a:t>s</a:t>
            </a:r>
            <a:r>
              <a:rPr lang="cs-CZ" altLang="cs-CZ" sz="2600">
                <a:cs typeface="Arial" panose="020B0604020202020204" pitchFamily="34" charset="0"/>
              </a:rPr>
              <a:t> = ±1/2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sz="26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6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 b="1">
                <a:cs typeface="Arial" panose="020B0604020202020204" pitchFamily="34" charset="0"/>
              </a:rPr>
              <a:t>Pauliho vylučovací princip</a:t>
            </a:r>
            <a:r>
              <a:rPr lang="cs-CZ" altLang="cs-CZ" sz="2600">
                <a:cs typeface="Arial" panose="020B0604020202020204" pitchFamily="34" charset="0"/>
              </a:rPr>
              <a:t> – v jednom elektronovém obalu atomu nemohou být přítomny dva nebo více elektronů se stejnou kombinací kvantových čísel.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DFAA25-FBA9-4C2C-8BFE-B70736B13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26895"/>
            <a:ext cx="571714" cy="5717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5">
            <a:extLst>
              <a:ext uri="{FF2B5EF4-FFF2-40B4-BE49-F238E27FC236}">
                <a16:creationId xmlns:a16="http://schemas.microsoft.com/office/drawing/2014/main" id="{B196CB69-2B1B-4B49-9FCB-BD16249BC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0676AC9B-A36F-4380-BA90-35C899CEDCD1}" type="slidenum">
              <a:rPr lang="cs-CZ" altLang="cs-CZ" sz="1400">
                <a:solidFill>
                  <a:schemeClr val="tx1"/>
                </a:solidFill>
              </a:rPr>
              <a:pPr/>
              <a:t>14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B8E55EC-00A4-499E-A631-C0D26E77B59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Ionizace atomů</a:t>
            </a:r>
          </a:p>
        </p:txBody>
      </p:sp>
      <p:sp>
        <p:nvSpPr>
          <p:cNvPr id="30724" name="AutoShape 10" descr="Animation">
            <a:extLst>
              <a:ext uri="{FF2B5EF4-FFF2-40B4-BE49-F238E27FC236}">
                <a16:creationId xmlns:a16="http://schemas.microsoft.com/office/drawing/2014/main" id="{10CB0AA7-6C82-4E5C-8F25-2A93129DD4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cs-CZ" altLang="cs-CZ"/>
          </a:p>
        </p:txBody>
      </p:sp>
      <p:sp>
        <p:nvSpPr>
          <p:cNvPr id="30725" name="AutoShape 12" descr="Animation">
            <a:extLst>
              <a:ext uri="{FF2B5EF4-FFF2-40B4-BE49-F238E27FC236}">
                <a16:creationId xmlns:a16="http://schemas.microsoft.com/office/drawing/2014/main" id="{A3227A1A-4EDB-43F3-BCB7-D0506091A4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cs-CZ" altLang="cs-CZ"/>
          </a:p>
        </p:txBody>
      </p:sp>
      <p:sp>
        <p:nvSpPr>
          <p:cNvPr id="30726" name="AutoShape 14" descr="Animation">
            <a:extLst>
              <a:ext uri="{FF2B5EF4-FFF2-40B4-BE49-F238E27FC236}">
                <a16:creationId xmlns:a16="http://schemas.microsoft.com/office/drawing/2014/main" id="{815F4AAD-4A05-41E2-8D4D-20B0051298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cs-CZ" altLang="cs-CZ"/>
          </a:p>
        </p:txBody>
      </p:sp>
      <p:sp>
        <p:nvSpPr>
          <p:cNvPr id="30727" name="AutoShape 16" descr="Animation">
            <a:extLst>
              <a:ext uri="{FF2B5EF4-FFF2-40B4-BE49-F238E27FC236}">
                <a16:creationId xmlns:a16="http://schemas.microsoft.com/office/drawing/2014/main" id="{A5B7DC7A-A085-4D96-BEB3-280D64BA99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cs-CZ" altLang="cs-CZ"/>
          </a:p>
        </p:txBody>
      </p:sp>
      <p:sp>
        <p:nvSpPr>
          <p:cNvPr id="30728" name="AutoShape 18" descr="Animation">
            <a:extLst>
              <a:ext uri="{FF2B5EF4-FFF2-40B4-BE49-F238E27FC236}">
                <a16:creationId xmlns:a16="http://schemas.microsoft.com/office/drawing/2014/main" id="{CEDD2420-CF31-488D-848F-65DC8D5B43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cs-CZ" altLang="cs-CZ"/>
          </a:p>
        </p:txBody>
      </p:sp>
      <p:sp>
        <p:nvSpPr>
          <p:cNvPr id="30729" name="AutoShape 20" descr="Animation">
            <a:extLst>
              <a:ext uri="{FF2B5EF4-FFF2-40B4-BE49-F238E27FC236}">
                <a16:creationId xmlns:a16="http://schemas.microsoft.com/office/drawing/2014/main" id="{8ECA4CAA-FBBA-4342-824E-F0797D866B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4725" y="2895600"/>
            <a:ext cx="2114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cs-CZ" altLang="cs-CZ"/>
          </a:p>
        </p:txBody>
      </p:sp>
      <p:sp>
        <p:nvSpPr>
          <p:cNvPr id="30730" name="Text Box 26">
            <a:extLst>
              <a:ext uri="{FF2B5EF4-FFF2-40B4-BE49-F238E27FC236}">
                <a16:creationId xmlns:a16="http://schemas.microsoft.com/office/drawing/2014/main" id="{98C82818-9F05-431D-8F39-098B8EBC6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4868863"/>
            <a:ext cx="331152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>
                <a:solidFill>
                  <a:schemeClr val="tx1"/>
                </a:solidFill>
              </a:rPr>
              <a:t>Příklad ionizace: fotoelektrický jev </a:t>
            </a:r>
            <a:endParaRPr lang="en-US" altLang="cs-CZ" sz="28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800" i="1">
                <a:solidFill>
                  <a:schemeClr val="tx1"/>
                </a:solidFill>
              </a:rPr>
              <a:t>hf = E</a:t>
            </a:r>
            <a:r>
              <a:rPr lang="cs-CZ" altLang="cs-CZ" sz="2800" i="1" baseline="-25000">
                <a:solidFill>
                  <a:schemeClr val="tx1"/>
                </a:solidFill>
              </a:rPr>
              <a:t>v</a:t>
            </a:r>
            <a:r>
              <a:rPr lang="cs-CZ" altLang="cs-CZ" sz="2800" i="1">
                <a:solidFill>
                  <a:schemeClr val="tx1"/>
                </a:solidFill>
              </a:rPr>
              <a:t> </a:t>
            </a:r>
            <a:r>
              <a:rPr lang="cs-CZ" altLang="cs-CZ" sz="2800">
                <a:solidFill>
                  <a:schemeClr val="tx1"/>
                </a:solidFill>
              </a:rPr>
              <a:t>+ </a:t>
            </a:r>
            <a:r>
              <a:rPr lang="en-US" altLang="cs-CZ" sz="2800" i="1">
                <a:solidFill>
                  <a:schemeClr val="tx1"/>
                </a:solidFill>
                <a:cs typeface="Arial" panose="020B0604020202020204" pitchFamily="34" charset="0"/>
              </a:rPr>
              <a:t>½</a:t>
            </a:r>
            <a:r>
              <a:rPr lang="cs-CZ" altLang="cs-CZ" sz="2800" i="1">
                <a:solidFill>
                  <a:schemeClr val="tx1"/>
                </a:solidFill>
              </a:rPr>
              <a:t>mv</a:t>
            </a:r>
            <a:r>
              <a:rPr lang="cs-CZ" altLang="cs-CZ" sz="2800" i="1" baseline="30000">
                <a:solidFill>
                  <a:schemeClr val="tx1"/>
                </a:solidFill>
              </a:rPr>
              <a:t>2</a:t>
            </a:r>
            <a:endParaRPr lang="cs-CZ" altLang="cs-CZ" sz="2800" i="1">
              <a:solidFill>
                <a:schemeClr val="tx1"/>
              </a:solidFill>
            </a:endParaRPr>
          </a:p>
        </p:txBody>
      </p:sp>
      <p:sp>
        <p:nvSpPr>
          <p:cNvPr id="30731" name="Text Box 28">
            <a:extLst>
              <a:ext uri="{FF2B5EF4-FFF2-40B4-BE49-F238E27FC236}">
                <a16:creationId xmlns:a16="http://schemas.microsoft.com/office/drawing/2014/main" id="{35F802B8-58DE-4F89-B6E8-B5E95A5DA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52513"/>
            <a:ext cx="8353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cs-CZ" altLang="cs-CZ" sz="2400">
                <a:solidFill>
                  <a:schemeClr val="tx1"/>
                </a:solidFill>
              </a:rPr>
              <a:t>Vazebná energie elektronu </a:t>
            </a:r>
            <a:r>
              <a:rPr lang="cs-CZ" altLang="cs-CZ" sz="2400" i="1">
                <a:solidFill>
                  <a:schemeClr val="tx1"/>
                </a:solidFill>
              </a:rPr>
              <a:t>E</a:t>
            </a:r>
            <a:r>
              <a:rPr lang="cs-CZ" altLang="cs-CZ" sz="2400" i="1" baseline="-25000">
                <a:solidFill>
                  <a:schemeClr val="tx1"/>
                </a:solidFill>
              </a:rPr>
              <a:t>v</a:t>
            </a:r>
            <a:r>
              <a:rPr lang="cs-CZ" altLang="cs-CZ" sz="2400">
                <a:solidFill>
                  <a:schemeClr val="tx1"/>
                </a:solidFill>
              </a:rPr>
              <a:t> je energie, která by byla nutná pro uvolnění elektronu z atomu</a:t>
            </a:r>
            <a:r>
              <a:rPr lang="en-US" altLang="cs-CZ" sz="2400">
                <a:solidFill>
                  <a:schemeClr val="tx1"/>
                </a:solidFill>
              </a:rPr>
              <a:t> </a:t>
            </a:r>
            <a:r>
              <a:rPr lang="cs-CZ" altLang="cs-CZ" sz="2400">
                <a:solidFill>
                  <a:schemeClr val="tx1"/>
                </a:solidFill>
              </a:rPr>
              <a:t>– závisí především na hlavním kvantovém čísle</a:t>
            </a:r>
            <a:r>
              <a:rPr lang="en-US" altLang="cs-CZ" sz="2400">
                <a:solidFill>
                  <a:schemeClr val="tx1"/>
                </a:solidFill>
              </a:rPr>
              <a:t>.</a:t>
            </a:r>
            <a:endParaRPr lang="en-GB" altLang="cs-CZ" sz="2400">
              <a:solidFill>
                <a:schemeClr val="tx1"/>
              </a:solidFill>
            </a:endParaRPr>
          </a:p>
        </p:txBody>
      </p:sp>
      <p:grpSp>
        <p:nvGrpSpPr>
          <p:cNvPr id="30732" name="Group 35">
            <a:extLst>
              <a:ext uri="{FF2B5EF4-FFF2-40B4-BE49-F238E27FC236}">
                <a16:creationId xmlns:a16="http://schemas.microsoft.com/office/drawing/2014/main" id="{00368427-7F0A-4A68-8B89-C54738BBA8D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4652963"/>
            <a:ext cx="4265613" cy="1824037"/>
            <a:chOff x="193" y="2931"/>
            <a:chExt cx="2687" cy="1149"/>
          </a:xfrm>
        </p:grpSpPr>
        <p:pic>
          <p:nvPicPr>
            <p:cNvPr id="30737" name="Picture 24" descr="o6_1">
              <a:extLst>
                <a:ext uri="{FF2B5EF4-FFF2-40B4-BE49-F238E27FC236}">
                  <a16:creationId xmlns:a16="http://schemas.microsoft.com/office/drawing/2014/main" id="{5A2FB5D6-266F-46D4-81A2-86DF58F6B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931"/>
              <a:ext cx="2676" cy="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8" name="Text Box 29">
              <a:extLst>
                <a:ext uri="{FF2B5EF4-FFF2-40B4-BE49-F238E27FC236}">
                  <a16:creationId xmlns:a16="http://schemas.microsoft.com/office/drawing/2014/main" id="{6E7D1E5A-9510-4C84-8672-493F34990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3067"/>
              <a:ext cx="1147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200" b="1">
                  <a:solidFill>
                    <a:schemeClr val="tx1"/>
                  </a:solidFill>
                </a:rPr>
                <a:t>Sekundární elektron</a:t>
              </a:r>
            </a:p>
          </p:txBody>
        </p:sp>
        <p:sp>
          <p:nvSpPr>
            <p:cNvPr id="30739" name="Text Box 30">
              <a:extLst>
                <a:ext uri="{FF2B5EF4-FFF2-40B4-BE49-F238E27FC236}">
                  <a16:creationId xmlns:a16="http://schemas.microsoft.com/office/drawing/2014/main" id="{8FB429C1-B2C3-4FD1-B277-108436D7C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" y="3367"/>
              <a:ext cx="908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200" b="1">
                  <a:solidFill>
                    <a:schemeClr val="tx1"/>
                  </a:solidFill>
                </a:rPr>
                <a:t>Primární foton</a:t>
              </a:r>
            </a:p>
          </p:txBody>
        </p:sp>
      </p:grpSp>
      <p:grpSp>
        <p:nvGrpSpPr>
          <p:cNvPr id="30733" name="Group 33">
            <a:extLst>
              <a:ext uri="{FF2B5EF4-FFF2-40B4-BE49-F238E27FC236}">
                <a16:creationId xmlns:a16="http://schemas.microsoft.com/office/drawing/2014/main" id="{038B0FD0-42ED-4B48-A979-DA44612DA286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420938"/>
            <a:ext cx="4176712" cy="1951037"/>
            <a:chOff x="340" y="1842"/>
            <a:chExt cx="2631" cy="1229"/>
          </a:xfrm>
        </p:grpSpPr>
        <p:graphicFrame>
          <p:nvGraphicFramePr>
            <p:cNvPr id="30734" name="Object 22">
              <a:extLst>
                <a:ext uri="{FF2B5EF4-FFF2-40B4-BE49-F238E27FC236}">
                  <a16:creationId xmlns:a16="http://schemas.microsoft.com/office/drawing/2014/main" id="{C2CE60AF-A1A5-4307-AD92-72D50C2CE32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1842"/>
            <a:ext cx="2631" cy="1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8" name="Rastrový obraz" r:id="rId7" imgW="5152381" imgH="2400635" progId="Obraz programu Malování">
                    <p:embed/>
                  </p:oleObj>
                </mc:Choice>
                <mc:Fallback>
                  <p:oleObj name="Rastrový obraz" r:id="rId7" imgW="5152381" imgH="2400635" progId="Obraz programu Malování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842"/>
                          <a:ext cx="2631" cy="1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35" name="Text Box 31">
              <a:extLst>
                <a:ext uri="{FF2B5EF4-FFF2-40B4-BE49-F238E27FC236}">
                  <a16:creationId xmlns:a16="http://schemas.microsoft.com/office/drawing/2014/main" id="{C0745F20-109A-4205-89E5-4A67286DF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2840"/>
              <a:ext cx="86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800">
                  <a:solidFill>
                    <a:schemeClr val="tx1"/>
                  </a:solidFill>
                </a:rPr>
                <a:t>excitace</a:t>
              </a:r>
            </a:p>
          </p:txBody>
        </p:sp>
        <p:sp>
          <p:nvSpPr>
            <p:cNvPr id="30736" name="Text Box 32">
              <a:extLst>
                <a:ext uri="{FF2B5EF4-FFF2-40B4-BE49-F238E27FC236}">
                  <a16:creationId xmlns:a16="http://schemas.microsoft.com/office/drawing/2014/main" id="{97051E99-052F-48E4-99D8-9BE2DDD76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840"/>
              <a:ext cx="817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800">
                  <a:solidFill>
                    <a:schemeClr val="tx1"/>
                  </a:solidFill>
                </a:rPr>
                <a:t>ionizace</a:t>
              </a: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BF77CB-7C53-417E-AD65-0811371DC9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72200" y="3143856"/>
            <a:ext cx="563587" cy="5635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3">
            <a:extLst>
              <a:ext uri="{FF2B5EF4-FFF2-40B4-BE49-F238E27FC236}">
                <a16:creationId xmlns:a16="http://schemas.microsoft.com/office/drawing/2014/main" id="{C70CEA5A-17A6-4DA2-BA40-C2EFEB0512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E6C0549F-1B0A-4BDE-821B-048ED082D982}" type="slidenum">
              <a:rPr lang="cs-CZ" altLang="cs-CZ" sz="1400">
                <a:solidFill>
                  <a:schemeClr val="tx1"/>
                </a:solidFill>
              </a:rPr>
              <a:pPr/>
              <a:t>15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55126B9B-6093-4FCE-81D0-B1E2348D0AC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68313" y="404813"/>
            <a:ext cx="8229600" cy="738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Emisní spektra</a:t>
            </a:r>
          </a:p>
        </p:txBody>
      </p:sp>
      <p:sp>
        <p:nvSpPr>
          <p:cNvPr id="32772" name="Text Box 5">
            <a:extLst>
              <a:ext uri="{FF2B5EF4-FFF2-40B4-BE49-F238E27FC236}">
                <a16:creationId xmlns:a16="http://schemas.microsoft.com/office/drawing/2014/main" id="{C5498D88-DEFB-4F25-86A2-AB97B5D62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125538"/>
            <a:ext cx="2376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cs-CZ" sz="2400">
              <a:solidFill>
                <a:schemeClr val="tx1"/>
              </a:solidFill>
            </a:endParaRPr>
          </a:p>
        </p:txBody>
      </p:sp>
      <p:sp>
        <p:nvSpPr>
          <p:cNvPr id="32773" name="Text Box 6">
            <a:extLst>
              <a:ext uri="{FF2B5EF4-FFF2-40B4-BE49-F238E27FC236}">
                <a16:creationId xmlns:a16="http://schemas.microsoft.com/office/drawing/2014/main" id="{4251C12F-975D-454D-A4AB-23B0D3B4C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013325"/>
            <a:ext cx="8280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>
                <a:solidFill>
                  <a:schemeClr val="tx1"/>
                </a:solidFill>
              </a:rPr>
              <a:t>Dexcitační procesy mezi diskrétními energetickými hladinami</a:t>
            </a:r>
            <a:r>
              <a:rPr lang="en-US" altLang="cs-CZ" sz="2400">
                <a:solidFill>
                  <a:schemeClr val="tx1"/>
                </a:solidFill>
              </a:rPr>
              <a:t> </a:t>
            </a:r>
            <a:r>
              <a:rPr lang="cs-CZ" altLang="cs-CZ" sz="2400">
                <a:solidFill>
                  <a:schemeClr val="tx1"/>
                </a:solidFill>
              </a:rPr>
              <a:t>vedou k emisi fotonů s pouze určitými energiemi</a:t>
            </a:r>
            <a:r>
              <a:rPr lang="en-US" altLang="cs-CZ" sz="2400">
                <a:solidFill>
                  <a:schemeClr val="tx1"/>
                </a:solidFill>
              </a:rPr>
              <a:t>, </a:t>
            </a:r>
            <a:r>
              <a:rPr lang="cs-CZ" altLang="cs-CZ" sz="2400">
                <a:solidFill>
                  <a:schemeClr val="tx1"/>
                </a:solidFill>
              </a:rPr>
              <a:t>tj. záření o jisté frekvenci, resp. vlnové délce</a:t>
            </a:r>
            <a:r>
              <a:rPr lang="en-US" altLang="cs-CZ" sz="2400">
                <a:solidFill>
                  <a:schemeClr val="tx1"/>
                </a:solidFill>
              </a:rPr>
              <a:t>.</a:t>
            </a:r>
            <a:r>
              <a:rPr lang="cs-CZ" altLang="cs-CZ" sz="2400">
                <a:solidFill>
                  <a:schemeClr val="tx1"/>
                </a:solidFill>
              </a:rPr>
              <a:t> Shoda s výpočtem podle S. rovnice je </a:t>
            </a:r>
            <a:r>
              <a:rPr lang="cs-CZ" altLang="cs-CZ" sz="2400" i="1">
                <a:solidFill>
                  <a:schemeClr val="tx1"/>
                </a:solidFill>
              </a:rPr>
              <a:t>u vodíku </a:t>
            </a:r>
            <a:r>
              <a:rPr lang="cs-CZ" altLang="cs-CZ" sz="2400">
                <a:solidFill>
                  <a:schemeClr val="tx1"/>
                </a:solidFill>
              </a:rPr>
              <a:t>dokonalá!</a:t>
            </a:r>
          </a:p>
        </p:txBody>
      </p:sp>
      <p:graphicFrame>
        <p:nvGraphicFramePr>
          <p:cNvPr id="32774" name="Object 3">
            <a:extLst>
              <a:ext uri="{FF2B5EF4-FFF2-40B4-BE49-F238E27FC236}">
                <a16:creationId xmlns:a16="http://schemas.microsoft.com/office/drawing/2014/main" id="{B0294B36-97C8-4684-B406-FBC72BB23B5F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366713" y="1041400"/>
          <a:ext cx="6192837" cy="388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7" name="Rastrový obrázek" r:id="rId6" imgW="4428571" imgH="2762636" progId="Paint.Picture">
                  <p:embed/>
                </p:oleObj>
              </mc:Choice>
              <mc:Fallback>
                <p:oleObj name="Rastrový obrázek" r:id="rId6" imgW="4428571" imgH="276263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3" y="1041400"/>
                        <a:ext cx="6192837" cy="388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Text Box 7">
            <a:extLst>
              <a:ext uri="{FF2B5EF4-FFF2-40B4-BE49-F238E27FC236}">
                <a16:creationId xmlns:a16="http://schemas.microsoft.com/office/drawing/2014/main" id="{3D0F2913-B3E5-4145-892D-17BA9BE7A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341438"/>
            <a:ext cx="820738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štěrbiny</a:t>
            </a:r>
            <a:endParaRPr lang="en-GB" altLang="cs-CZ" sz="1600" b="1">
              <a:solidFill>
                <a:schemeClr val="tx1"/>
              </a:solidFill>
            </a:endParaRPr>
          </a:p>
        </p:txBody>
      </p:sp>
      <p:sp>
        <p:nvSpPr>
          <p:cNvPr id="32776" name="Text Box 8">
            <a:extLst>
              <a:ext uri="{FF2B5EF4-FFF2-40B4-BE49-F238E27FC236}">
                <a16:creationId xmlns:a16="http://schemas.microsoft.com/office/drawing/2014/main" id="{EB5ED597-9F72-4ACA-B237-A927FCE7C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38" y="1566863"/>
            <a:ext cx="9699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hranol</a:t>
            </a:r>
            <a:endParaRPr lang="en-GB" altLang="cs-CZ" sz="1600" b="1">
              <a:solidFill>
                <a:schemeClr val="tx1"/>
              </a:solidFill>
            </a:endParaRPr>
          </a:p>
        </p:txBody>
      </p:sp>
      <p:sp>
        <p:nvSpPr>
          <p:cNvPr id="32777" name="Text Box 9">
            <a:extLst>
              <a:ext uri="{FF2B5EF4-FFF2-40B4-BE49-F238E27FC236}">
                <a16:creationId xmlns:a16="http://schemas.microsoft.com/office/drawing/2014/main" id="{08710FD7-63F8-4213-82FD-7FA982881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895725"/>
            <a:ext cx="201453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Vodíková výbojka</a:t>
            </a:r>
            <a:endParaRPr lang="en-GB" altLang="cs-CZ" sz="1600" b="1">
              <a:solidFill>
                <a:schemeClr val="tx1"/>
              </a:solidFill>
            </a:endParaRPr>
          </a:p>
        </p:txBody>
      </p:sp>
      <p:sp>
        <p:nvSpPr>
          <p:cNvPr id="32778" name="Rectangle 11">
            <a:extLst>
              <a:ext uri="{FF2B5EF4-FFF2-40B4-BE49-F238E27FC236}">
                <a16:creationId xmlns:a16="http://schemas.microsoft.com/office/drawing/2014/main" id="{FA107B25-B72D-41D4-9192-92E5F7903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1125538"/>
            <a:ext cx="2484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tx1"/>
                </a:solidFill>
              </a:rPr>
              <a:t>Viditelné</a:t>
            </a:r>
            <a:r>
              <a:rPr lang="cs-CZ" altLang="cs-CZ">
                <a:solidFill>
                  <a:schemeClr val="tx1"/>
                </a:solidFill>
              </a:rPr>
              <a:t> emisní spektrum </a:t>
            </a:r>
            <a:r>
              <a:rPr lang="cs-CZ" altLang="cs-CZ" b="1">
                <a:solidFill>
                  <a:schemeClr val="tx1"/>
                </a:solidFill>
              </a:rPr>
              <a:t>vodíku</a:t>
            </a:r>
          </a:p>
        </p:txBody>
      </p:sp>
      <p:sp>
        <p:nvSpPr>
          <p:cNvPr id="32779" name="Rectangle 12">
            <a:extLst>
              <a:ext uri="{FF2B5EF4-FFF2-40B4-BE49-F238E27FC236}">
                <a16:creationId xmlns:a16="http://schemas.microsoft.com/office/drawing/2014/main" id="{237DFFAC-D1D3-4C35-B22F-96B802693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6583363"/>
            <a:ext cx="4973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</a:rPr>
              <a:t>http://chemed.chem.purdue.edu/genchem/topicreview/bp/ch6/bohr.html</a:t>
            </a:r>
          </a:p>
        </p:txBody>
      </p:sp>
      <p:graphicFrame>
        <p:nvGraphicFramePr>
          <p:cNvPr id="32780" name="Object 14">
            <a:extLst>
              <a:ext uri="{FF2B5EF4-FFF2-40B4-BE49-F238E27FC236}">
                <a16:creationId xmlns:a16="http://schemas.microsoft.com/office/drawing/2014/main" id="{9BA37F47-4B27-4CBF-8867-3339D3A2C7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050" y="1031875"/>
          <a:ext cx="6192838" cy="388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8" name="Rastrový obrázek" r:id="rId8" imgW="4428571" imgH="2762636" progId="Paint.Picture">
                  <p:embed/>
                </p:oleObj>
              </mc:Choice>
              <mc:Fallback>
                <p:oleObj name="Rastrový obrázek" r:id="rId8" imgW="4428571" imgH="2762636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031875"/>
                        <a:ext cx="6192838" cy="388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A93483-1095-4469-B377-2198A469E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9041" y="444500"/>
            <a:ext cx="542925" cy="542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3">
            <a:extLst>
              <a:ext uri="{FF2B5EF4-FFF2-40B4-BE49-F238E27FC236}">
                <a16:creationId xmlns:a16="http://schemas.microsoft.com/office/drawing/2014/main" id="{11D82F65-375C-4691-9DEB-BA5135AB3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0AA5BE72-44C5-4371-80FA-413CE61D76B0}" type="slidenum">
              <a:rPr lang="cs-CZ" altLang="cs-CZ" sz="1400">
                <a:solidFill>
                  <a:schemeClr val="tx1"/>
                </a:solidFill>
              </a:rPr>
              <a:pPr/>
              <a:t>16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870EB32E-C252-475D-8877-7068D2E3CA0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5724525" y="549275"/>
            <a:ext cx="3025775" cy="5891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Spektrum vodíku ještě jednou</a:t>
            </a:r>
            <a:br>
              <a:rPr lang="cs-CZ" altLang="cs-CZ" sz="4800">
                <a:solidFill>
                  <a:srgbClr val="FFFFCC"/>
                </a:solidFill>
              </a:rPr>
            </a:br>
            <a:br>
              <a:rPr lang="cs-CZ" altLang="cs-CZ" sz="4800">
                <a:solidFill>
                  <a:srgbClr val="FFFFCC"/>
                </a:solidFill>
              </a:rPr>
            </a:br>
            <a:r>
              <a:rPr lang="cs-CZ" altLang="cs-CZ" sz="3200">
                <a:solidFill>
                  <a:srgbClr val="FF99FF"/>
                </a:solidFill>
              </a:rPr>
              <a:t>fialová</a:t>
            </a:r>
            <a:r>
              <a:rPr lang="cs-CZ" altLang="cs-CZ" sz="3200">
                <a:solidFill>
                  <a:srgbClr val="CC99FF"/>
                </a:solidFill>
              </a:rPr>
              <a:t>, </a:t>
            </a:r>
            <a:r>
              <a:rPr lang="cs-CZ" altLang="cs-CZ" sz="3200">
                <a:solidFill>
                  <a:srgbClr val="00FFFF"/>
                </a:solidFill>
              </a:rPr>
              <a:t>modrozelená</a:t>
            </a:r>
            <a:r>
              <a:rPr lang="cs-CZ" altLang="cs-CZ" sz="3200">
                <a:solidFill>
                  <a:srgbClr val="FFFFCC"/>
                </a:solidFill>
              </a:rPr>
              <a:t> </a:t>
            </a:r>
            <a:r>
              <a:rPr lang="en-GB" altLang="cs-CZ" sz="3200">
                <a:solidFill>
                  <a:schemeClr val="tx1"/>
                </a:solidFill>
              </a:rPr>
              <a:t>a</a:t>
            </a:r>
            <a:r>
              <a:rPr lang="cs-CZ" altLang="cs-CZ" sz="3200">
                <a:solidFill>
                  <a:schemeClr val="tx1"/>
                </a:solidFill>
              </a:rPr>
              <a:t> </a:t>
            </a:r>
            <a:r>
              <a:rPr lang="cs-CZ" altLang="cs-CZ" sz="3200">
                <a:solidFill>
                  <a:srgbClr val="FF0000"/>
                </a:solidFill>
              </a:rPr>
              <a:t>č</a:t>
            </a:r>
            <a:r>
              <a:rPr lang="en-US" altLang="cs-CZ" sz="3200">
                <a:solidFill>
                  <a:srgbClr val="FF0000"/>
                </a:solidFill>
              </a:rPr>
              <a:t>e</a:t>
            </a:r>
            <a:r>
              <a:rPr lang="cs-CZ" altLang="cs-CZ" sz="3200">
                <a:solidFill>
                  <a:srgbClr val="FF0000"/>
                </a:solidFill>
              </a:rPr>
              <a:t>rvená</a:t>
            </a:r>
            <a:r>
              <a:rPr lang="en-US" altLang="cs-CZ" sz="3200">
                <a:solidFill>
                  <a:srgbClr val="FF0066"/>
                </a:solidFill>
              </a:rPr>
              <a:t> </a:t>
            </a:r>
            <a:r>
              <a:rPr lang="cs-CZ" altLang="cs-CZ" sz="3200">
                <a:solidFill>
                  <a:schemeClr val="tx1"/>
                </a:solidFill>
              </a:rPr>
              <a:t>čára</a:t>
            </a:r>
            <a:br>
              <a:rPr lang="cs-CZ" altLang="cs-CZ" sz="3200">
                <a:solidFill>
                  <a:schemeClr val="tx1"/>
                </a:solidFill>
              </a:rPr>
            </a:br>
            <a:br>
              <a:rPr lang="cs-CZ" altLang="cs-CZ" sz="3200">
                <a:solidFill>
                  <a:schemeClr val="tx1"/>
                </a:solidFill>
              </a:rPr>
            </a:br>
            <a:r>
              <a:rPr lang="cs-CZ" altLang="cs-CZ" sz="1600">
                <a:solidFill>
                  <a:schemeClr val="tx1"/>
                </a:solidFill>
              </a:rPr>
              <a:t>podle:</a:t>
            </a:r>
            <a:br>
              <a:rPr lang="cs-CZ" altLang="cs-CZ" sz="1600">
                <a:solidFill>
                  <a:schemeClr val="tx1"/>
                </a:solidFill>
              </a:rPr>
            </a:br>
            <a:r>
              <a:rPr lang="en-US" altLang="cs-CZ" sz="1600">
                <a:solidFill>
                  <a:schemeClr val="tx1"/>
                </a:solidFill>
              </a:rPr>
              <a:t>h</a:t>
            </a:r>
            <a:r>
              <a:rPr lang="cs-CZ" altLang="cs-CZ" sz="1600">
                <a:solidFill>
                  <a:schemeClr val="tx1"/>
                </a:solidFill>
              </a:rPr>
              <a:t>ttp://cwx.prenhall.com/bookbind/pubbooks/hillchem3/medialib/media_portfolio/text_images/CH07/FG07_19.JPG</a:t>
            </a:r>
          </a:p>
        </p:txBody>
      </p:sp>
      <p:graphicFrame>
        <p:nvGraphicFramePr>
          <p:cNvPr id="34820" name="Object 6">
            <a:extLst>
              <a:ext uri="{FF2B5EF4-FFF2-40B4-BE49-F238E27FC236}">
                <a16:creationId xmlns:a16="http://schemas.microsoft.com/office/drawing/2014/main" id="{7FCDEA5E-EA0B-407F-ABAA-F0985542E9A2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539750" y="549275"/>
          <a:ext cx="4737100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Rastrový obrázek" r:id="rId6" imgW="4409524" imgH="5361905" progId="Paint.Picture">
                  <p:embed/>
                </p:oleObj>
              </mc:Choice>
              <mc:Fallback>
                <p:oleObj name="Rastrový obrázek" r:id="rId6" imgW="4409524" imgH="5361905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49275"/>
                        <a:ext cx="4737100" cy="575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A27FC1-1B25-47A2-88D9-7E15C81D8D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0352" y="1988840"/>
            <a:ext cx="622424" cy="622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3">
            <a:extLst>
              <a:ext uri="{FF2B5EF4-FFF2-40B4-BE49-F238E27FC236}">
                <a16:creationId xmlns:a16="http://schemas.microsoft.com/office/drawing/2014/main" id="{B7A21282-C0B6-4028-9824-E0AB35146D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F3D90CB8-06D8-4A29-9542-6EB34858F67C}" type="slidenum">
              <a:rPr lang="cs-CZ" altLang="cs-CZ" sz="1400">
                <a:solidFill>
                  <a:schemeClr val="tx1"/>
                </a:solidFill>
              </a:rPr>
              <a:pPr/>
              <a:t>17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01D8518C-6932-49D7-980A-A7E86D78D17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Excitační (absorpční) spektra atomů</a:t>
            </a:r>
          </a:p>
        </p:txBody>
      </p:sp>
      <p:graphicFrame>
        <p:nvGraphicFramePr>
          <p:cNvPr id="36868" name="Object 3">
            <a:extLst>
              <a:ext uri="{FF2B5EF4-FFF2-40B4-BE49-F238E27FC236}">
                <a16:creationId xmlns:a16="http://schemas.microsoft.com/office/drawing/2014/main" id="{934348A0-3B7F-4A19-8936-B37A15ABC6D1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323850" y="3644900"/>
          <a:ext cx="8532813" cy="178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Rastrový obraz" r:id="rId6" imgW="5858693" imgH="1228571" progId="Obraz programu Malování">
                  <p:embed/>
                </p:oleObj>
              </mc:Choice>
              <mc:Fallback>
                <p:oleObj name="Rastrový obraz" r:id="rId6" imgW="5858693" imgH="1228571" progId="Obraz programu Malování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644900"/>
                        <a:ext cx="8532813" cy="178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5">
            <a:extLst>
              <a:ext uri="{FF2B5EF4-FFF2-40B4-BE49-F238E27FC236}">
                <a16:creationId xmlns:a16="http://schemas.microsoft.com/office/drawing/2014/main" id="{71497AE2-5471-4D6D-8F78-5218B3E4B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16113"/>
            <a:ext cx="7848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cs-CZ" sz="2400">
                <a:solidFill>
                  <a:schemeClr val="tx1"/>
                </a:solidFill>
              </a:rPr>
              <a:t>Absorp</a:t>
            </a:r>
            <a:r>
              <a:rPr lang="cs-CZ" altLang="cs-CZ" sz="2400">
                <a:solidFill>
                  <a:schemeClr val="tx1"/>
                </a:solidFill>
              </a:rPr>
              <a:t>ční čáry ve viditelném spektru slunečního světla.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Vlnové délky jsou udány v a</a:t>
            </a:r>
            <a:r>
              <a:rPr lang="en-GB" altLang="cs-CZ">
                <a:solidFill>
                  <a:schemeClr val="tx1"/>
                </a:solidFill>
              </a:rPr>
              <a:t>ngstr</a:t>
            </a:r>
            <a:r>
              <a:rPr lang="en-GB" altLang="cs-CZ">
                <a:solidFill>
                  <a:schemeClr val="tx1"/>
                </a:solidFill>
                <a:cs typeface="Arial" panose="020B0604020202020204" pitchFamily="34" charset="0"/>
              </a:rPr>
              <a:t>öm</a:t>
            </a:r>
            <a:r>
              <a:rPr lang="cs-CZ" altLang="cs-CZ">
                <a:solidFill>
                  <a:schemeClr val="tx1"/>
                </a:solidFill>
                <a:cs typeface="Arial" panose="020B0604020202020204" pitchFamily="34" charset="0"/>
              </a:rPr>
              <a:t>ech</a:t>
            </a:r>
            <a:r>
              <a:rPr lang="en-GB" altLang="cs-CZ">
                <a:solidFill>
                  <a:schemeClr val="tx1"/>
                </a:solidFill>
                <a:cs typeface="Arial" panose="020B0604020202020204" pitchFamily="34" charset="0"/>
              </a:rPr>
              <a:t> (Å</a:t>
            </a:r>
            <a:r>
              <a:rPr lang="en-GB" altLang="cs-CZ">
                <a:solidFill>
                  <a:schemeClr val="tx1"/>
                </a:solidFill>
              </a:rPr>
              <a:t>) = 0</a:t>
            </a:r>
            <a:r>
              <a:rPr lang="cs-CZ" altLang="cs-CZ">
                <a:solidFill>
                  <a:schemeClr val="tx1"/>
                </a:solidFill>
              </a:rPr>
              <a:t>,</a:t>
            </a:r>
            <a:r>
              <a:rPr lang="en-GB" altLang="cs-CZ">
                <a:solidFill>
                  <a:schemeClr val="tx1"/>
                </a:solidFill>
              </a:rPr>
              <a:t>1 nm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cs-CZ" sz="1200">
                <a:solidFill>
                  <a:schemeClr val="tx1"/>
                </a:solidFill>
              </a:rPr>
              <a:t>http://cwx.prenhall.com/bookbind/pubbooks/hillchem3/medialib/media_portfolio/07.html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6185319A-4584-4FED-94E8-F5E3DDF25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05488"/>
            <a:ext cx="6408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Přechody mezi diskrétními energetickými stavy atomů!!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266107-AB7D-4DCF-966A-AF8382BADC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5936" y="1111589"/>
            <a:ext cx="576064" cy="5760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3">
            <a:extLst>
              <a:ext uri="{FF2B5EF4-FFF2-40B4-BE49-F238E27FC236}">
                <a16:creationId xmlns:a16="http://schemas.microsoft.com/office/drawing/2014/main" id="{550415C4-A2F5-46DF-AFF9-CD52BEAB3A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9728EC82-9899-4B13-A577-E8E296E58A4B}" type="slidenum">
              <a:rPr lang="cs-CZ" altLang="cs-CZ" sz="1400">
                <a:solidFill>
                  <a:schemeClr val="tx1"/>
                </a:solidFill>
              </a:rPr>
              <a:pPr/>
              <a:t>18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3372881A-1132-43F5-8B9C-0F775A135AF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Excitační (absorpční) spektrum molekul – má pásový charakter</a:t>
            </a:r>
          </a:p>
        </p:txBody>
      </p:sp>
      <p:sp>
        <p:nvSpPr>
          <p:cNvPr id="38916" name="Rectangle 7">
            <a:extLst>
              <a:ext uri="{FF2B5EF4-FFF2-40B4-BE49-F238E27FC236}">
                <a16:creationId xmlns:a16="http://schemas.microsoft.com/office/drawing/2014/main" id="{2B5ABBD6-C9BF-4B87-84AB-7C5DBC858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6583363"/>
            <a:ext cx="5757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chemeClr val="tx1"/>
                </a:solidFill>
              </a:rPr>
              <a:t>Podle: http://www.biochem.usyd.edu.au/~gareth/BCHM2001/pracposters/dyeZ.htm</a:t>
            </a:r>
          </a:p>
        </p:txBody>
      </p:sp>
      <p:graphicFrame>
        <p:nvGraphicFramePr>
          <p:cNvPr id="38917" name="Object 3">
            <a:extLst>
              <a:ext uri="{FF2B5EF4-FFF2-40B4-BE49-F238E27FC236}">
                <a16:creationId xmlns:a16="http://schemas.microsoft.com/office/drawing/2014/main" id="{0D177FD2-9155-416D-BE69-294A3755313A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619250" y="1557338"/>
          <a:ext cx="5761038" cy="465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6" name="Rastrový obrázek" r:id="rId6" imgW="4982270" imgH="4029637" progId="Paint.Picture">
                  <p:embed/>
                </p:oleObj>
              </mc:Choice>
              <mc:Fallback>
                <p:oleObj name="Rastrový obrázek" r:id="rId6" imgW="4982270" imgH="402963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557338"/>
                        <a:ext cx="5761038" cy="46593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A445AE-4C6A-40F1-9554-130B23A9A1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563240" cy="563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4">
            <a:extLst>
              <a:ext uri="{FF2B5EF4-FFF2-40B4-BE49-F238E27FC236}">
                <a16:creationId xmlns:a16="http://schemas.microsoft.com/office/drawing/2014/main" id="{14DE989C-54D9-4461-840F-7097F497CE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89A6C27C-8EA1-4F03-BECB-80BC07AD0D17}" type="slidenum">
              <a:rPr lang="cs-CZ" altLang="cs-CZ" sz="1400">
                <a:solidFill>
                  <a:schemeClr val="tx1"/>
                </a:solidFill>
              </a:rPr>
              <a:pPr/>
              <a:t>19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C8F69E6-2D49-485A-9FF9-F5C73EAC29B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Jádro atomu</a:t>
            </a:r>
          </a:p>
        </p:txBody>
      </p:sp>
      <p:graphicFrame>
        <p:nvGraphicFramePr>
          <p:cNvPr id="40964" name="Object 3">
            <a:extLst>
              <a:ext uri="{FF2B5EF4-FFF2-40B4-BE49-F238E27FC236}">
                <a16:creationId xmlns:a16="http://schemas.microsoft.com/office/drawing/2014/main" id="{37541960-D95D-4576-994E-08F72F3BB177}"/>
              </a:ext>
            </a:extLst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468313" y="2060575"/>
          <a:ext cx="2592387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4" name="Rastrový obrázek" r:id="rId6" imgW="7621064" imgH="3742857" progId="Paint.Picture">
                  <p:embed/>
                </p:oleObj>
              </mc:Choice>
              <mc:Fallback>
                <p:oleObj name="Rastrový obrázek" r:id="rId6" imgW="7621064" imgH="374285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060575"/>
                        <a:ext cx="2592387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>
            <a:extLst>
              <a:ext uri="{FF2B5EF4-FFF2-40B4-BE49-F238E27FC236}">
                <a16:creationId xmlns:a16="http://schemas.microsoft.com/office/drawing/2014/main" id="{AE91EFB0-67E0-4EBE-A4FD-3ED25A9E84E6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3276600" y="2276475"/>
          <a:ext cx="10080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Rastrový obraz" r:id="rId8" imgW="800212" imgH="638264" progId="Obraz programu Malování">
                  <p:embed/>
                </p:oleObj>
              </mc:Choice>
              <mc:Fallback>
                <p:oleObj name="Rastrový obraz" r:id="rId8" imgW="800212" imgH="638264" progId="Obraz programu Malování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276475"/>
                        <a:ext cx="1008063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 Box 7">
            <a:extLst>
              <a:ext uri="{FF2B5EF4-FFF2-40B4-BE49-F238E27FC236}">
                <a16:creationId xmlns:a16="http://schemas.microsoft.com/office/drawing/2014/main" id="{FD2CF1A0-C852-405A-8208-A4A2F7C91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989138"/>
            <a:ext cx="43926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Protonové (atomové) číslo – Z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Nukleonové (hmotnostní) číslo – 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Neutronové číslo – N     N = A - Z</a:t>
            </a:r>
          </a:p>
        </p:txBody>
      </p:sp>
      <p:sp>
        <p:nvSpPr>
          <p:cNvPr id="87048" name="Text Box 8">
            <a:extLst>
              <a:ext uri="{FF2B5EF4-FFF2-40B4-BE49-F238E27FC236}">
                <a16:creationId xmlns:a16="http://schemas.microsoft.com/office/drawing/2014/main" id="{E0158DB1-1368-44ED-9147-E94BE7ECE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789363"/>
            <a:ext cx="6337300" cy="247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solidFill>
                  <a:schemeClr val="tx1"/>
                </a:solidFill>
                <a:latin typeface="Arial" charset="0"/>
              </a:rPr>
              <a:t>Atomová hmotnostní jednotka u = 1,66·10</a:t>
            </a:r>
            <a:r>
              <a:rPr lang="cs-CZ" baseline="30000" dirty="0">
                <a:solidFill>
                  <a:schemeClr val="tx1"/>
                </a:solidFill>
                <a:latin typeface="Arial" charset="0"/>
              </a:rPr>
              <a:t>-27</a:t>
            </a:r>
            <a:r>
              <a:rPr lang="cs-CZ" dirty="0">
                <a:solidFill>
                  <a:schemeClr val="tx1"/>
                </a:solidFill>
                <a:latin typeface="Arial" charset="0"/>
              </a:rPr>
              <a:t> kg, tj. 1/12 hmotnosti atomu uhlíku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Arial" charset="0"/>
              </a:rPr>
              <a:t>C-12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solidFill>
                  <a:schemeClr val="tx1"/>
                </a:solidFill>
                <a:latin typeface="Arial" charset="0"/>
              </a:rPr>
              <a:t>Elektrický náboj jádra  Q = Z·1,602·10</a:t>
            </a:r>
            <a:r>
              <a:rPr lang="cs-CZ" baseline="30000" dirty="0">
                <a:solidFill>
                  <a:schemeClr val="tx1"/>
                </a:solidFill>
                <a:latin typeface="Arial" charset="0"/>
              </a:rPr>
              <a:t>-19</a:t>
            </a:r>
            <a:r>
              <a:rPr lang="cs-CZ" dirty="0">
                <a:solidFill>
                  <a:schemeClr val="tx1"/>
                </a:solidFill>
                <a:latin typeface="Arial" charset="0"/>
              </a:rPr>
              <a:t> C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solidFill>
                  <a:schemeClr val="tx1"/>
                </a:solidFill>
                <a:latin typeface="Arial" charset="0"/>
              </a:rPr>
              <a:t>Jestliže relativní hmotnost elektronu = 1                                        </a:t>
            </a:r>
            <a:r>
              <a:rPr lang="en-G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  <a:sym typeface="Symbol" pitchFamily="18" charset="2"/>
              </a:rPr>
              <a:t></a:t>
            </a:r>
            <a:r>
              <a:rPr lang="en-GB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Arial" charset="0"/>
              </a:rPr>
              <a:t>relativní hmotnost</a:t>
            </a:r>
            <a:r>
              <a:rPr lang="cs-CZ" dirty="0">
                <a:latin typeface="Arial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charset="0"/>
                <a:cs typeface="Arial" charset="0"/>
              </a:rPr>
              <a:t>proton</a:t>
            </a: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u</a:t>
            </a:r>
            <a:r>
              <a:rPr lang="en-GB" dirty="0">
                <a:solidFill>
                  <a:schemeClr val="tx1"/>
                </a:solidFill>
                <a:latin typeface="Arial" charset="0"/>
                <a:cs typeface="Arial" charset="0"/>
              </a:rPr>
              <a:t> = 1836</a:t>
            </a: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                           </a:t>
            </a:r>
            <a:r>
              <a:rPr lang="en-G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</a:t>
            </a:r>
            <a:r>
              <a:rPr lang="en-GB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Arial" charset="0"/>
              </a:rPr>
              <a:t>relativní hmotnost</a:t>
            </a:r>
            <a:r>
              <a:rPr lang="cs-CZ" dirty="0">
                <a:latin typeface="Arial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charset="0"/>
                <a:cs typeface="Arial" charset="0"/>
              </a:rPr>
              <a:t>neutron</a:t>
            </a:r>
            <a:r>
              <a:rPr lang="cs-CZ" dirty="0">
                <a:solidFill>
                  <a:schemeClr val="tx1"/>
                </a:solidFill>
                <a:latin typeface="Arial" charset="0"/>
                <a:cs typeface="Arial" charset="0"/>
              </a:rPr>
              <a:t>u</a:t>
            </a:r>
            <a:r>
              <a:rPr lang="en-GB" dirty="0">
                <a:solidFill>
                  <a:schemeClr val="tx1"/>
                </a:solidFill>
                <a:latin typeface="Arial" charset="0"/>
                <a:cs typeface="Arial" charset="0"/>
              </a:rPr>
              <a:t> = 1839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1C1FDB-AFAF-4D6A-AA26-A51AC15BCB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3981" y="764704"/>
            <a:ext cx="576064" cy="5760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3">
            <a:extLst>
              <a:ext uri="{FF2B5EF4-FFF2-40B4-BE49-F238E27FC236}">
                <a16:creationId xmlns:a16="http://schemas.microsoft.com/office/drawing/2014/main" id="{DA90604C-275F-4E62-9295-29CDB8448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C7C0D7DF-0D40-4C98-9FD2-98AB89E43668}" type="slidenum">
              <a:rPr lang="cs-CZ" altLang="cs-CZ" sz="1400">
                <a:solidFill>
                  <a:schemeClr val="tx1"/>
                </a:solidFill>
              </a:rPr>
              <a:pPr/>
              <a:t>2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23790D49-B212-4276-AC6E-0447D0B6C404}"/>
              </a:ext>
            </a:extLst>
          </p:cNvPr>
          <p:cNvSpPr>
            <a:spLocks noChangeArrowheads="1"/>
          </p:cNvSpPr>
          <p:nvPr>
            <p:ph type="subTitle" idx="1"/>
          </p:nvPr>
        </p:nvSpPr>
        <p:spPr bwMode="auto">
          <a:xfrm>
            <a:off x="1619250" y="5516563"/>
            <a:ext cx="6408738" cy="504825"/>
          </a:xfrm>
          <a:solidFill>
            <a:schemeClr val="accent2">
              <a:alpha val="30196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3600" b="1"/>
              <a:t>Struktura hmoty</a:t>
            </a:r>
          </a:p>
        </p:txBody>
      </p:sp>
      <p:pic>
        <p:nvPicPr>
          <p:cNvPr id="53262" name="Picture 14" descr="curie">
            <a:extLst>
              <a:ext uri="{FF2B5EF4-FFF2-40B4-BE49-F238E27FC236}">
                <a16:creationId xmlns:a16="http://schemas.microsoft.com/office/drawing/2014/main" id="{929B2DB6-A3F8-4FAB-995E-179E71B1F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76475"/>
            <a:ext cx="2578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5">
            <a:extLst>
              <a:ext uri="{FF2B5EF4-FFF2-40B4-BE49-F238E27FC236}">
                <a16:creationId xmlns:a16="http://schemas.microsoft.com/office/drawing/2014/main" id="{72B43194-BE4C-4421-968F-D5CABF6DC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6583363"/>
            <a:ext cx="5292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</a:rPr>
              <a:t>http://www.accessexcellence.org/AE/AEC/CC/historical_background.html</a:t>
            </a:r>
          </a:p>
        </p:txBody>
      </p:sp>
      <p:sp>
        <p:nvSpPr>
          <p:cNvPr id="6150" name="Rectangle 21">
            <a:extLst>
              <a:ext uri="{FF2B5EF4-FFF2-40B4-BE49-F238E27FC236}">
                <a16:creationId xmlns:a16="http://schemas.microsoft.com/office/drawing/2014/main" id="{FF2E3179-C389-468C-A3C7-2B4444F42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33375"/>
            <a:ext cx="79930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chemeClr val="tx1"/>
                </a:solidFill>
              </a:rPr>
              <a:t>Přednášky z lékařské biofyziky</a:t>
            </a:r>
            <a:br>
              <a:rPr lang="en-GB" altLang="cs-CZ" sz="4000" b="1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Biofyzikální ústav Lékařské fakulty</a:t>
            </a:r>
            <a:r>
              <a:rPr lang="en-GB" altLang="cs-CZ">
                <a:solidFill>
                  <a:schemeClr val="tx1"/>
                </a:solidFill>
              </a:rPr>
              <a:t> </a:t>
            </a:r>
            <a:br>
              <a:rPr lang="en-GB" altLang="cs-CZ">
                <a:solidFill>
                  <a:schemeClr val="tx1"/>
                </a:solidFill>
              </a:rPr>
            </a:br>
            <a:r>
              <a:rPr lang="en-GB" altLang="cs-CZ">
                <a:solidFill>
                  <a:schemeClr val="tx1"/>
                </a:solidFill>
              </a:rPr>
              <a:t>Masaryk</a:t>
            </a:r>
            <a:r>
              <a:rPr lang="cs-CZ" altLang="cs-CZ">
                <a:solidFill>
                  <a:schemeClr val="tx1"/>
                </a:solidFill>
              </a:rPr>
              <a:t>ovy univerzity, </a:t>
            </a:r>
            <a:r>
              <a:rPr lang="en-GB" altLang="cs-CZ">
                <a:solidFill>
                  <a:schemeClr val="tx1"/>
                </a:solidFill>
              </a:rPr>
              <a:t>Brno</a:t>
            </a:r>
            <a:br>
              <a:rPr lang="en-GB" altLang="cs-CZ">
                <a:solidFill>
                  <a:schemeClr val="tx1"/>
                </a:solidFill>
              </a:rPr>
            </a:b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348067-CC4A-476F-996F-AACA499B0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1340768"/>
            <a:ext cx="586904" cy="5869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3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1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>
            <a:extLst>
              <a:ext uri="{FF2B5EF4-FFF2-40B4-BE49-F238E27FC236}">
                <a16:creationId xmlns:a16="http://schemas.microsoft.com/office/drawing/2014/main" id="{A4CB0243-8B99-4AAC-9B53-7036BC6BE8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D2A4381C-7E62-410D-9113-8E947DADE86E}" type="slidenum">
              <a:rPr lang="cs-CZ" altLang="cs-CZ" sz="1400">
                <a:solidFill>
                  <a:schemeClr val="tx1"/>
                </a:solidFill>
              </a:rPr>
              <a:pPr/>
              <a:t>20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8FF3BA7B-B499-47CC-8A88-50479E68107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77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Hmotnostní defekt jádra</a:t>
            </a:r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E8C1DBE6-89B4-4396-91E6-9B17DD251A00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539750" y="1052513"/>
            <a:ext cx="4537075" cy="1323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cs-CZ" altLang="cs-CZ" sz="2800"/>
              <a:t>= měřítko stability jádra:</a:t>
            </a:r>
          </a:p>
          <a:p>
            <a:pPr algn="ctr" eaLnBrk="1" hangingPunct="1">
              <a:buFontTx/>
              <a:buNone/>
            </a:pPr>
            <a:r>
              <a:rPr lang="cs-CZ" altLang="cs-CZ" sz="2800"/>
              <a:t> </a:t>
            </a:r>
            <a:r>
              <a:rPr lang="cs-CZ" altLang="cs-CZ" sz="2800">
                <a:latin typeface="Symbol" panose="05050102010706020507" pitchFamily="18" charset="2"/>
              </a:rPr>
              <a:t>d</a:t>
            </a:r>
            <a:r>
              <a:rPr lang="cs-CZ" altLang="cs-CZ" sz="2800"/>
              <a:t>m = (Zm</a:t>
            </a:r>
            <a:r>
              <a:rPr lang="cs-CZ" altLang="cs-CZ" sz="2800" baseline="-25000"/>
              <a:t>p</a:t>
            </a:r>
            <a:r>
              <a:rPr lang="cs-CZ" altLang="cs-CZ" sz="2800"/>
              <a:t> + Nm</a:t>
            </a:r>
            <a:r>
              <a:rPr lang="cs-CZ" altLang="cs-CZ" sz="2800" baseline="-25000"/>
              <a:t>n</a:t>
            </a:r>
            <a:r>
              <a:rPr lang="cs-CZ" altLang="cs-CZ" sz="2800"/>
              <a:t>) - m</a:t>
            </a:r>
            <a:r>
              <a:rPr lang="cs-CZ" altLang="cs-CZ" sz="2800" baseline="-25000"/>
              <a:t>j</a:t>
            </a:r>
            <a:endParaRPr lang="cs-CZ" altLang="cs-CZ" sz="2800"/>
          </a:p>
        </p:txBody>
      </p:sp>
      <p:graphicFrame>
        <p:nvGraphicFramePr>
          <p:cNvPr id="43013" name="Object 6">
            <a:extLst>
              <a:ext uri="{FF2B5EF4-FFF2-40B4-BE49-F238E27FC236}">
                <a16:creationId xmlns:a16="http://schemas.microsoft.com/office/drawing/2014/main" id="{337F3397-0F74-4015-A19B-ECD05E79DF9F}"/>
              </a:ext>
            </a:extLst>
          </p:cNvPr>
          <p:cNvGraphicFramePr>
            <a:graphicFrameLocks noChangeAspect="1"/>
          </p:cNvGraphicFramePr>
          <p:nvPr>
            <p:ph sz="quarter" idx="3"/>
          </p:nvPr>
        </p:nvGraphicFramePr>
        <p:xfrm>
          <a:off x="179388" y="2781300"/>
          <a:ext cx="6192837" cy="388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3" name="Rastrový obraz" r:id="rId8" imgW="7582958" imgH="4439270" progId="Obraz programu Malování">
                  <p:embed/>
                </p:oleObj>
              </mc:Choice>
              <mc:Fallback>
                <p:oleObj name="Rastrový obraz" r:id="rId8" imgW="7582958" imgH="4439270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781300"/>
                        <a:ext cx="6192837" cy="3881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Text Box 8">
            <a:extLst>
              <a:ext uri="{FF2B5EF4-FFF2-40B4-BE49-F238E27FC236}">
                <a16:creationId xmlns:a16="http://schemas.microsoft.com/office/drawing/2014/main" id="{0CBA9630-71E7-4E92-80A9-1BD482B7A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852738"/>
            <a:ext cx="2771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>
                <a:solidFill>
                  <a:schemeClr val="tx1"/>
                </a:solidFill>
              </a:rPr>
              <a:t>Zdroj: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000">
                <a:solidFill>
                  <a:schemeClr val="tx1"/>
                </a:solidFill>
              </a:rPr>
              <a:t>http://cwx.prenhall.com/bookbind/pubbooks/hillchem3/medialib/media_portfolio/text_images/CH19/FG19_05.JPG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000">
                <a:solidFill>
                  <a:schemeClr val="tx1"/>
                </a:solidFill>
              </a:rPr>
              <a:t>http://cwx.prenhall.com/bookbind/pubbooks/hillchem3/medialib/media_portfolio/text_images/CH19/FG19_06.JPG</a:t>
            </a:r>
          </a:p>
        </p:txBody>
      </p:sp>
      <p:graphicFrame>
        <p:nvGraphicFramePr>
          <p:cNvPr id="43015" name="Object 4">
            <a:extLst>
              <a:ext uri="{FF2B5EF4-FFF2-40B4-BE49-F238E27FC236}">
                <a16:creationId xmlns:a16="http://schemas.microsoft.com/office/drawing/2014/main" id="{4E0A665A-A767-442A-9DF2-B9592A59AAD8}"/>
              </a:ext>
            </a:extLst>
          </p:cNvPr>
          <p:cNvGraphicFramePr>
            <a:graphicFrameLocks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73939159"/>
              </p:ext>
            </p:extLst>
          </p:nvPr>
        </p:nvGraphicFramePr>
        <p:xfrm>
          <a:off x="5903119" y="233816"/>
          <a:ext cx="3059112" cy="229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4" name="Rastrový obrázek" r:id="rId10" imgW="7621064" imgH="5714286" progId="Paint.Picture">
                  <p:embed/>
                </p:oleObj>
              </mc:Choice>
              <mc:Fallback>
                <p:oleObj name="Rastrový obrázek" r:id="rId10" imgW="7621064" imgH="571428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3119" y="233816"/>
                        <a:ext cx="3059112" cy="229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6" name="TextovéPole 1">
            <a:extLst>
              <a:ext uri="{FF2B5EF4-FFF2-40B4-BE49-F238E27FC236}">
                <a16:creationId xmlns:a16="http://schemas.microsoft.com/office/drawing/2014/main" id="{2B0037F6-EC35-4D76-9105-724F523B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33600"/>
            <a:ext cx="5051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>
                <a:solidFill>
                  <a:schemeClr val="tx1"/>
                </a:solidFill>
              </a:rPr>
              <a:t>Uvažujeme hmotnosti protonu, neutronu a jádra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16BCBC-869D-4605-9623-498CBF6D8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92716" y="4323236"/>
            <a:ext cx="617932" cy="61793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D86869-E91E-40B7-B93A-2672AB549A0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51712" y="497075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3">
            <a:extLst>
              <a:ext uri="{FF2B5EF4-FFF2-40B4-BE49-F238E27FC236}">
                <a16:creationId xmlns:a16="http://schemas.microsoft.com/office/drawing/2014/main" id="{3E984BB0-EE98-49F9-83AB-C718816DF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0BC66CC0-F089-43AE-8C25-A035F5984C30}" type="slidenum">
              <a:rPr lang="cs-CZ" altLang="cs-CZ" sz="1400">
                <a:solidFill>
                  <a:schemeClr val="tx1"/>
                </a:solidFill>
              </a:rPr>
              <a:pPr/>
              <a:t>21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7C565457-D7BA-4AB9-BF83-799387CC00B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Nuklidy</a:t>
            </a: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EE13909-6A58-41A5-8941-A5201AA3358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 b="1"/>
              <a:t>nuklid</a:t>
            </a:r>
            <a:r>
              <a:rPr lang="cs-CZ" altLang="cs-CZ" sz="2800"/>
              <a:t> – jádra se stejnými hodnotami A, Z a energie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 b="1"/>
              <a:t>Izotopy</a:t>
            </a:r>
            <a:r>
              <a:rPr lang="cs-CZ" altLang="cs-CZ" sz="2800"/>
              <a:t> - nuklidy se stejným Z ale různým 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 b="1"/>
              <a:t>Izobary</a:t>
            </a:r>
            <a:r>
              <a:rPr lang="cs-CZ" altLang="cs-CZ" sz="2800"/>
              <a:t> – nuklidy se stejným A ale různým Z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 b="1"/>
              <a:t>Izomery</a:t>
            </a:r>
            <a:r>
              <a:rPr lang="cs-CZ" altLang="cs-CZ" sz="2800"/>
              <a:t> – nuklidy se stejným Z a A, avšak s různou energií (např. Tc</a:t>
            </a:r>
            <a:r>
              <a:rPr lang="cs-CZ" altLang="cs-CZ" sz="2800" baseline="30000"/>
              <a:t>99m </a:t>
            </a:r>
            <a:r>
              <a:rPr lang="cs-CZ" altLang="cs-CZ" sz="2800"/>
              <a:t>používané v nukleární medicíně)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DD9F8B-D51B-4568-AF8B-95A739DD0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2863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3">
            <a:extLst>
              <a:ext uri="{FF2B5EF4-FFF2-40B4-BE49-F238E27FC236}">
                <a16:creationId xmlns:a16="http://schemas.microsoft.com/office/drawing/2014/main" id="{9CC15680-C91E-4660-84B6-CEABBFC3D1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B95A16CF-5E8C-4045-92CE-6C9F65A48C7E}" type="slidenum">
              <a:rPr lang="cs-CZ" altLang="cs-CZ" sz="1400">
                <a:solidFill>
                  <a:schemeClr val="tx1"/>
                </a:solidFill>
              </a:rPr>
              <a:pPr/>
              <a:t>22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590B5391-D9E1-426E-929D-5764624BCA4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 b="1">
                <a:solidFill>
                  <a:schemeClr val="tx1"/>
                </a:solidFill>
              </a:rPr>
              <a:t>Izotopové složení rtuti</a:t>
            </a:r>
            <a:br>
              <a:rPr lang="cs-CZ" altLang="cs-CZ" sz="4000" b="1">
                <a:solidFill>
                  <a:schemeClr val="tx1"/>
                </a:solidFill>
              </a:rPr>
            </a:br>
            <a:r>
              <a:rPr lang="cs-CZ" altLang="cs-CZ" sz="1800" b="1">
                <a:solidFill>
                  <a:schemeClr val="tx1"/>
                </a:solidFill>
              </a:rPr>
              <a:t>% zastoupení izotopu v závislosti na nukleonovém (hmotnostním) čísle </a:t>
            </a:r>
          </a:p>
        </p:txBody>
      </p:sp>
      <p:sp>
        <p:nvSpPr>
          <p:cNvPr id="47108" name="Text Box 6">
            <a:extLst>
              <a:ext uri="{FF2B5EF4-FFF2-40B4-BE49-F238E27FC236}">
                <a16:creationId xmlns:a16="http://schemas.microsoft.com/office/drawing/2014/main" id="{0F8A46A3-7759-4400-A3DF-A087FE9D9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</a:rPr>
              <a:t>Podle: http://cwx.prenhall.com/bookbind/pubbooks/hillchem3/medialib/media_portfolio/text_images/CH07/FG07_08.JPG</a:t>
            </a: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1E873E84-2210-4537-844D-423585DCA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844675"/>
            <a:ext cx="165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altLang="cs-CZ"/>
          </a:p>
        </p:txBody>
      </p:sp>
      <p:grpSp>
        <p:nvGrpSpPr>
          <p:cNvPr id="47110" name="Group 9">
            <a:extLst>
              <a:ext uri="{FF2B5EF4-FFF2-40B4-BE49-F238E27FC236}">
                <a16:creationId xmlns:a16="http://schemas.microsoft.com/office/drawing/2014/main" id="{019C0120-C967-40F5-91F9-61789967BFDB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700213"/>
            <a:ext cx="7158037" cy="4525962"/>
            <a:chOff x="567" y="981"/>
            <a:chExt cx="4509" cy="2851"/>
          </a:xfrm>
        </p:grpSpPr>
        <p:graphicFrame>
          <p:nvGraphicFramePr>
            <p:cNvPr id="47111" name="Object 3">
              <a:extLst>
                <a:ext uri="{FF2B5EF4-FFF2-40B4-BE49-F238E27FC236}">
                  <a16:creationId xmlns:a16="http://schemas.microsoft.com/office/drawing/2014/main" id="{BD7182CC-C56F-4C2D-941A-2F1FBC5FBA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7" y="981"/>
            <a:ext cx="4509" cy="2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21" name="Rastrový obrázek" r:id="rId6" imgW="7411485" imgH="4686954" progId="Paint.Picture">
                    <p:embed/>
                  </p:oleObj>
                </mc:Choice>
                <mc:Fallback>
                  <p:oleObj name="Rastrový obrázek" r:id="rId6" imgW="7411485" imgH="4686954" progId="Paint.Picture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981"/>
                          <a:ext cx="4509" cy="28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12" name="Text Box 8">
              <a:extLst>
                <a:ext uri="{FF2B5EF4-FFF2-40B4-BE49-F238E27FC236}">
                  <a16:creationId xmlns:a16="http://schemas.microsoft.com/office/drawing/2014/main" id="{C2BD12FC-D7D3-4EB2-A57D-C8F74C41A6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117"/>
              <a:ext cx="953" cy="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cs-CZ"/>
            </a:p>
            <a:p>
              <a:pPr eaLnBrk="1" hangingPunct="1">
                <a:buFontTx/>
                <a:buChar char="•"/>
              </a:pPr>
              <a:endParaRPr lang="en-US" altLang="cs-CZ"/>
            </a:p>
            <a:p>
              <a:pPr eaLnBrk="1" hangingPunct="1">
                <a:buFontTx/>
                <a:buChar char="•"/>
              </a:pPr>
              <a:endParaRPr lang="en-US" altLang="cs-CZ"/>
            </a:p>
            <a:p>
              <a:pPr eaLnBrk="1" hangingPunct="1">
                <a:buFontTx/>
                <a:buChar char="•"/>
              </a:pPr>
              <a:endParaRPr lang="en-GB" altLang="cs-CZ"/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75237E-302D-4029-B53E-BB90FB0274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1800" y="2368549"/>
            <a:ext cx="566097" cy="5660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3">
            <a:extLst>
              <a:ext uri="{FF2B5EF4-FFF2-40B4-BE49-F238E27FC236}">
                <a16:creationId xmlns:a16="http://schemas.microsoft.com/office/drawing/2014/main" id="{A971DF32-DA61-46F1-81CE-52DAADC53C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BA5A3862-F6F0-4347-93C3-07D5957A34C0}" type="slidenum">
              <a:rPr lang="cs-CZ" altLang="cs-CZ" sz="1400">
                <a:solidFill>
                  <a:schemeClr val="tx1"/>
                </a:solidFill>
              </a:rPr>
              <a:pPr/>
              <a:t>23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D845550D-C485-4D2B-9DD4-9DD7C16B16CC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Co je ještě nutné znát?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D7C0452E-B535-4D69-AD9F-6B0FD4E654F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 b="1"/>
              <a:t>Radionuklidy</a:t>
            </a:r>
            <a:r>
              <a:rPr lang="cs-CZ" altLang="cs-CZ" sz="2800"/>
              <a:t> – nuklidy schopné radioaktivní přeměny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 b="1"/>
              <a:t>Jaderný spin: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	Jádra mají vlastnost zvanou spin. Jestliže je hodnota spinu nenulová, jádra mají magnetický moment, tj. chovají se jako malé magnety - NMR – nukleární magnetická resonanční spektroskopie a zobrazení pomocí magnetické rezonance (MR) v radiologii jsou metody založené na této vlastnosti.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DBE9B6-FC9F-4250-8914-66AA2AC9B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439738"/>
            <a:ext cx="622424" cy="622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3">
            <a:extLst>
              <a:ext uri="{FF2B5EF4-FFF2-40B4-BE49-F238E27FC236}">
                <a16:creationId xmlns:a16="http://schemas.microsoft.com/office/drawing/2014/main" id="{65C49C35-73CA-433A-AC2A-7E5A221804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046EBA12-8978-4974-8875-FB7706871EF2}" type="slidenum">
              <a:rPr lang="cs-CZ" altLang="cs-CZ" sz="1400">
                <a:solidFill>
                  <a:schemeClr val="tx1"/>
                </a:solidFill>
              </a:rPr>
              <a:pPr/>
              <a:t>24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D21EF450-0C0B-4B99-AC2A-A81CFDB05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908050"/>
            <a:ext cx="81359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  <a:t>Autor: </a:t>
            </a:r>
            <a:b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en-GB" altLang="cs-CZ" sz="3600" b="1" dirty="0">
                <a:solidFill>
                  <a:srgbClr val="808080"/>
                </a:solidFill>
                <a:latin typeface="Courier New" panose="02070309020205020404" pitchFamily="49" charset="0"/>
              </a:rPr>
              <a:t>Vojtěch Mornstein</a:t>
            </a:r>
            <a:b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</a:br>
            <a:b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cs-CZ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  <a:t>Obsahová spolupráce</a:t>
            </a:r>
            <a: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  <a:t>: </a:t>
            </a:r>
            <a:b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en-GB" altLang="cs-CZ" sz="3600" b="1" dirty="0">
                <a:solidFill>
                  <a:srgbClr val="808080"/>
                </a:solidFill>
                <a:latin typeface="Courier New" panose="02070309020205020404" pitchFamily="49" charset="0"/>
              </a:rPr>
              <a:t>Carmel J. Caruana</a:t>
            </a:r>
            <a:b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</a:br>
            <a:b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cs-CZ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  <a:t>Grafika</a:t>
            </a:r>
            <a: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  <a:t>: </a:t>
            </a:r>
            <a:b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en-GB" altLang="cs-CZ" sz="3600" b="1" dirty="0">
                <a:solidFill>
                  <a:srgbClr val="808080"/>
                </a:solidFill>
                <a:latin typeface="Courier New" panose="02070309020205020404" pitchFamily="49" charset="0"/>
              </a:rPr>
              <a:t>Lucie Mornsteinová</a:t>
            </a:r>
            <a:b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</a:br>
            <a:b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</a:br>
            <a:r>
              <a:rPr lang="cs-CZ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  <a:t>Poslední revize</a:t>
            </a:r>
            <a: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  <a:t>: </a:t>
            </a:r>
            <a:r>
              <a:rPr lang="cs-CZ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  <a:t>listopad</a:t>
            </a:r>
            <a:r>
              <a:rPr lang="en-GB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  <a:t> 20</a:t>
            </a:r>
            <a:r>
              <a:rPr lang="cs-CZ" altLang="cs-CZ" sz="3600" dirty="0">
                <a:solidFill>
                  <a:srgbClr val="808080"/>
                </a:solidFill>
                <a:latin typeface="Courier New" panose="02070309020205020404" pitchFamily="49" charset="0"/>
              </a:rPr>
              <a:t>18</a:t>
            </a:r>
            <a:endParaRPr lang="en-GB" altLang="cs-CZ" sz="3600" dirty="0">
              <a:solidFill>
                <a:srgbClr val="808080"/>
              </a:solidFill>
              <a:latin typeface="Courier New" panose="02070309020205020404" pitchFamily="49" charset="0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B3E15A91-DF38-4B76-8C58-CC856A9678ED}"/>
              </a:ext>
            </a:extLst>
          </p:cNvPr>
          <p:cNvSpPr>
            <a:spLocks noChangeArrowheads="1"/>
          </p:cNvSpPr>
          <p:nvPr>
            <p:ph type="ctrTitle"/>
          </p:nvPr>
        </p:nvSpPr>
        <p:spPr bwMode="auto">
          <a:xfrm>
            <a:off x="684213" y="-242888"/>
            <a:ext cx="8135937" cy="5616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  <a:t>Autor: </a:t>
            </a:r>
            <a:b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en-GB" altLang="cs-CZ" sz="3700" b="1" dirty="0">
                <a:solidFill>
                  <a:schemeClr val="bg1"/>
                </a:solidFill>
                <a:latin typeface="Courier New" panose="02070309020205020404" pitchFamily="49" charset="0"/>
              </a:rPr>
              <a:t>Vojtěch Mornstein</a:t>
            </a:r>
            <a:br>
              <a:rPr lang="en-GB" altLang="cs-CZ" sz="3700" b="1" dirty="0">
                <a:solidFill>
                  <a:schemeClr val="bg1"/>
                </a:solidFill>
                <a:latin typeface="Courier New" panose="02070309020205020404" pitchFamily="49" charset="0"/>
              </a:rPr>
            </a:br>
            <a:b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cs-CZ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  <a:t>Obsahová spolupráce</a:t>
            </a:r>
            <a: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  <a:t>: </a:t>
            </a:r>
            <a:b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en-GB" altLang="cs-CZ" sz="3700" b="1" dirty="0">
                <a:solidFill>
                  <a:schemeClr val="bg1"/>
                </a:solidFill>
                <a:latin typeface="Courier New" panose="02070309020205020404" pitchFamily="49" charset="0"/>
              </a:rPr>
              <a:t>Carmel J. Caruana</a:t>
            </a:r>
            <a:b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</a:br>
            <a:b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cs-CZ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  <a:t>Grafika</a:t>
            </a:r>
            <a: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  <a:t>: </a:t>
            </a:r>
            <a:b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en-GB" altLang="cs-CZ" sz="3700" b="1" dirty="0">
                <a:solidFill>
                  <a:schemeClr val="bg1"/>
                </a:solidFill>
                <a:latin typeface="Courier New" panose="02070309020205020404" pitchFamily="49" charset="0"/>
              </a:rPr>
              <a:t>Lucie Mornsteinová</a:t>
            </a:r>
            <a:b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</a:br>
            <a:b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</a:br>
            <a:r>
              <a:rPr lang="cs-CZ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  <a:t>Poslední revize a ozvučení</a:t>
            </a:r>
            <a: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  <a:t>: </a:t>
            </a:r>
            <a:r>
              <a:rPr lang="cs-CZ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  <a:t>říjen </a:t>
            </a:r>
            <a:r>
              <a:rPr lang="en-GB" altLang="cs-CZ" sz="3600" dirty="0">
                <a:solidFill>
                  <a:schemeClr val="bg1"/>
                </a:solidFill>
                <a:latin typeface="Courier New" panose="02070309020205020404" pitchFamily="49" charset="0"/>
              </a:rPr>
              <a:t>20</a:t>
            </a:r>
            <a:r>
              <a:rPr lang="cs-CZ" altLang="cs-CZ" sz="3600">
                <a:solidFill>
                  <a:schemeClr val="bg1"/>
                </a:solidFill>
                <a:latin typeface="Courier New" panose="02070309020205020404" pitchFamily="49" charset="0"/>
              </a:rPr>
              <a:t>20</a:t>
            </a:r>
            <a:endParaRPr lang="en-GB" altLang="cs-CZ" sz="3600" dirty="0">
              <a:solidFill>
                <a:schemeClr val="bg1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26504 L 0.00399 -0.068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-0.33333  E" pathEditMode="relative" ptsTypes="">
                                      <p:cBhvr>
                                        <p:cTn id="12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6829 L 0.00399 -0.897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/>
      <p:bldP spid="100355" grpId="1"/>
      <p:bldP spid="100355" grpId="2"/>
      <p:bldP spid="1003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3">
            <a:extLst>
              <a:ext uri="{FF2B5EF4-FFF2-40B4-BE49-F238E27FC236}">
                <a16:creationId xmlns:a16="http://schemas.microsoft.com/office/drawing/2014/main" id="{58B0F6BA-E472-4CD3-9D31-181C3C7C90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E5D81D46-6FD1-4E71-8DB0-6A6EBB3E5D01}" type="slidenum">
              <a:rPr lang="cs-CZ" altLang="cs-CZ" sz="1400">
                <a:solidFill>
                  <a:schemeClr val="tx1"/>
                </a:solidFill>
              </a:rPr>
              <a:pPr/>
              <a:t>3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4DD03B1-AC0C-4940-B929-51A805C693E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Hmota a energie</a:t>
            </a:r>
            <a:endParaRPr lang="en-GB" altLang="cs-CZ" sz="3600" b="1">
              <a:solidFill>
                <a:schemeClr val="tx1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68B7FA1-2FEF-4241-80CB-DBD43D57697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323850" y="1196975"/>
            <a:ext cx="8640763" cy="4929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000"/>
              <a:t>Vše je tvořeno základními částicemi hmoty (látkou) a energetickými poli/silami, což též znamená, že základní strukturní prvky organického a anorganického světa jsou</a:t>
            </a:r>
            <a:r>
              <a:rPr lang="cs-CZ" altLang="cs-CZ" sz="3000">
                <a:solidFill>
                  <a:srgbClr val="FFFFCC"/>
                </a:solidFill>
              </a:rPr>
              <a:t> </a:t>
            </a:r>
            <a:r>
              <a:rPr lang="cs-CZ" altLang="cs-CZ" sz="3000">
                <a:solidFill>
                  <a:srgbClr val="FF0000"/>
                </a:solidFill>
              </a:rPr>
              <a:t>totožné</a:t>
            </a:r>
            <a:r>
              <a:rPr lang="cs-CZ" altLang="cs-CZ" sz="3000" b="1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000" b="1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000"/>
              <a:t>Živá hmota se liší od hmoty neživé především svým </a:t>
            </a:r>
            <a:r>
              <a:rPr lang="cs-CZ" altLang="cs-CZ" sz="3000">
                <a:solidFill>
                  <a:srgbClr val="FF0000"/>
                </a:solidFill>
              </a:rPr>
              <a:t>mnohem vyšším stupněm uspořádanosti</a:t>
            </a:r>
            <a:r>
              <a:rPr lang="cs-CZ" altLang="cs-CZ" sz="300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sz="3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Pozn.: Tato přednáška nenahrazuje systematický výklad problémů kvantové fyziky!!☺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9C41D8-7296-4398-8100-6DADF9CB2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4008" y="439738"/>
            <a:ext cx="622424" cy="622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3">
            <a:extLst>
              <a:ext uri="{FF2B5EF4-FFF2-40B4-BE49-F238E27FC236}">
                <a16:creationId xmlns:a16="http://schemas.microsoft.com/office/drawing/2014/main" id="{E2F77249-E6B2-4B2F-A7E5-192B8B538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1E939A31-96C1-4FB5-8B84-A7146E7F7359}" type="slidenum">
              <a:rPr lang="cs-CZ" altLang="cs-CZ" sz="1400">
                <a:solidFill>
                  <a:schemeClr val="tx1"/>
                </a:solidFill>
              </a:rPr>
              <a:pPr/>
              <a:t>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C130EA2-F8DE-4DC7-815A-B4FF227C3BC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Elementární částice hmoty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46EADBB-C65F-40FD-85EA-C017F769C73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395288" y="1773238"/>
            <a:ext cx="8362950" cy="4276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Elementární (tj. nemající vnitřní strukturu) částice hmoty jsou </a:t>
            </a:r>
            <a:r>
              <a:rPr lang="cs-CZ" altLang="cs-CZ" sz="2400" b="1"/>
              <a:t>leptony</a:t>
            </a:r>
            <a:r>
              <a:rPr lang="cs-CZ" altLang="cs-CZ" sz="2400"/>
              <a:t> a </a:t>
            </a:r>
            <a:r>
              <a:rPr lang="cs-CZ" altLang="cs-CZ" sz="2400" b="1"/>
              <a:t>kvarky</a:t>
            </a:r>
            <a:r>
              <a:rPr lang="cs-CZ" altLang="cs-CZ" sz="2400"/>
              <a:t>. Jsou označovány i jako základní částice.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 b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b="1"/>
              <a:t>Leptony</a:t>
            </a:r>
            <a:r>
              <a:rPr lang="cs-CZ" altLang="cs-CZ" sz="2400"/>
              <a:t> – elektrony, miony, neutrina a jejich antičástice – lehké částice bez vnitřní struktury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b="1"/>
              <a:t>Kvarky</a:t>
            </a:r>
            <a:r>
              <a:rPr lang="cs-CZ" altLang="cs-CZ" sz="2400"/>
              <a:t> (u, c, t, d, s, b) – těžší částice bez vnitřní struktury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b="1"/>
              <a:t>Hadrony</a:t>
            </a:r>
            <a:r>
              <a:rPr lang="cs-CZ" altLang="cs-CZ" sz="2400"/>
              <a:t> – těžké částice tvořené kvarky, např. </a:t>
            </a:r>
            <a:r>
              <a:rPr lang="cs-CZ" altLang="cs-CZ" sz="2400" b="1"/>
              <a:t>proton</a:t>
            </a:r>
            <a:r>
              <a:rPr lang="cs-CZ" altLang="cs-CZ" sz="2400"/>
              <a:t> (u, u, d), </a:t>
            </a:r>
            <a:r>
              <a:rPr lang="cs-CZ" altLang="cs-CZ" sz="2400" b="1"/>
              <a:t>neutron</a:t>
            </a:r>
            <a:r>
              <a:rPr lang="cs-CZ" altLang="cs-CZ" sz="2400"/>
              <a:t> (d, d, 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96B6CD-4F61-4651-BA94-83F41B80F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496888"/>
            <a:ext cx="622424" cy="622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6">
            <a:extLst>
              <a:ext uri="{FF2B5EF4-FFF2-40B4-BE49-F238E27FC236}">
                <a16:creationId xmlns:a16="http://schemas.microsoft.com/office/drawing/2014/main" id="{6DF2DE6C-978F-4856-9B72-A62E13B812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8E83BA4E-D596-443F-A5B7-47E55084BF01}" type="slidenum">
              <a:rPr lang="cs-CZ" altLang="cs-CZ" sz="1400">
                <a:solidFill>
                  <a:schemeClr val="tx1"/>
                </a:solidFill>
              </a:rPr>
              <a:pPr/>
              <a:t>5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3FAD5EE-2768-4719-B208-F881B0C05B14}"/>
              </a:ext>
            </a:extLst>
          </p:cNvPr>
          <p:cNvSpPr>
            <a:spLocks noChangeArrowheads="1"/>
          </p:cNvSpPr>
          <p:nvPr>
            <p:ph type="title" sz="quarter"/>
          </p:nvPr>
        </p:nvSpPr>
        <p:spPr bwMode="auto">
          <a:xfrm>
            <a:off x="395288" y="188913"/>
            <a:ext cx="852011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b="1">
                <a:solidFill>
                  <a:schemeClr val="tx1"/>
                </a:solidFill>
              </a:rPr>
              <a:t>Čtyři základní interakce / energie / silová pole</a:t>
            </a:r>
            <a:endParaRPr lang="en-GB" altLang="cs-CZ" sz="3600" b="1">
              <a:solidFill>
                <a:schemeClr val="tx1"/>
              </a:solidFill>
            </a:endParaRPr>
          </a:p>
        </p:txBody>
      </p:sp>
      <p:grpSp>
        <p:nvGrpSpPr>
          <p:cNvPr id="12292" name="Group 21">
            <a:extLst>
              <a:ext uri="{FF2B5EF4-FFF2-40B4-BE49-F238E27FC236}">
                <a16:creationId xmlns:a16="http://schemas.microsoft.com/office/drawing/2014/main" id="{3DAE283B-5D13-44CD-8D06-38788B41A64F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1341438"/>
            <a:ext cx="2305050" cy="1931987"/>
            <a:chOff x="1156" y="845"/>
            <a:chExt cx="1432" cy="1255"/>
          </a:xfrm>
        </p:grpSpPr>
        <p:pic>
          <p:nvPicPr>
            <p:cNvPr id="12303" name="Picture 5" descr="[m31.jpg]">
              <a:hlinkClick r:id="rId7"/>
              <a:extLst>
                <a:ext uri="{FF2B5EF4-FFF2-40B4-BE49-F238E27FC236}">
                  <a16:creationId xmlns:a16="http://schemas.microsoft.com/office/drawing/2014/main" id="{5CF600E3-657D-4FA1-9D9F-A61159551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845"/>
              <a:ext cx="1341" cy="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4" name="Text Box 16">
              <a:extLst>
                <a:ext uri="{FF2B5EF4-FFF2-40B4-BE49-F238E27FC236}">
                  <a16:creationId xmlns:a16="http://schemas.microsoft.com/office/drawing/2014/main" id="{1AEEF264-FB63-47A1-B908-CDB433C86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1842"/>
              <a:ext cx="108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chemeClr val="tx1"/>
                  </a:solidFill>
                </a:rPr>
                <a:t>gravitační</a:t>
              </a:r>
            </a:p>
          </p:txBody>
        </p:sp>
      </p:grpSp>
      <p:grpSp>
        <p:nvGrpSpPr>
          <p:cNvPr id="12293" name="Group 22">
            <a:extLst>
              <a:ext uri="{FF2B5EF4-FFF2-40B4-BE49-F238E27FC236}">
                <a16:creationId xmlns:a16="http://schemas.microsoft.com/office/drawing/2014/main" id="{55419BC3-D1BF-4869-9BF1-9ECF8633BC99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1341438"/>
            <a:ext cx="2376487" cy="1957387"/>
            <a:chOff x="2835" y="845"/>
            <a:chExt cx="1497" cy="1251"/>
          </a:xfrm>
        </p:grpSpPr>
        <p:pic>
          <p:nvPicPr>
            <p:cNvPr id="12301" name="Picture 8" descr="revlight5b">
              <a:hlinkClick r:id="rId9"/>
              <a:extLst>
                <a:ext uri="{FF2B5EF4-FFF2-40B4-BE49-F238E27FC236}">
                  <a16:creationId xmlns:a16="http://schemas.microsoft.com/office/drawing/2014/main" id="{848FF9CA-D447-4D74-B463-064289D54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845"/>
              <a:ext cx="1407" cy="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 Box 17">
              <a:extLst>
                <a:ext uri="{FF2B5EF4-FFF2-40B4-BE49-F238E27FC236}">
                  <a16:creationId xmlns:a16="http://schemas.microsoft.com/office/drawing/2014/main" id="{ACDDD3AD-32E7-4F86-8CC6-344B585F5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" y="1842"/>
              <a:ext cx="147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chemeClr val="tx1"/>
                  </a:solidFill>
                </a:rPr>
                <a:t>elektromagnetická</a:t>
              </a:r>
            </a:p>
          </p:txBody>
        </p:sp>
      </p:grpSp>
      <p:grpSp>
        <p:nvGrpSpPr>
          <p:cNvPr id="12294" name="Group 23">
            <a:extLst>
              <a:ext uri="{FF2B5EF4-FFF2-40B4-BE49-F238E27FC236}">
                <a16:creationId xmlns:a16="http://schemas.microsoft.com/office/drawing/2014/main" id="{E2C349E2-D533-4D9D-82CA-9D191C10A94C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3284538"/>
            <a:ext cx="2305050" cy="2111375"/>
            <a:chOff x="1156" y="2115"/>
            <a:chExt cx="1406" cy="1284"/>
          </a:xfrm>
        </p:grpSpPr>
        <p:pic>
          <p:nvPicPr>
            <p:cNvPr id="12299" name="Picture 11" descr="mush">
              <a:extLst>
                <a:ext uri="{FF2B5EF4-FFF2-40B4-BE49-F238E27FC236}">
                  <a16:creationId xmlns:a16="http://schemas.microsoft.com/office/drawing/2014/main" id="{04038AEA-501E-41FA-A3B2-5C4B6789B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2115"/>
              <a:ext cx="1360" cy="1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18">
              <a:extLst>
                <a:ext uri="{FF2B5EF4-FFF2-40B4-BE49-F238E27FC236}">
                  <a16:creationId xmlns:a16="http://schemas.microsoft.com/office/drawing/2014/main" id="{B4112DD3-F226-4134-B4AD-1ED0742DE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3157"/>
              <a:ext cx="635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chemeClr val="tx1"/>
                  </a:solidFill>
                </a:rPr>
                <a:t>silná</a:t>
              </a:r>
              <a:endParaRPr lang="en-GB" altLang="cs-CZ">
                <a:solidFill>
                  <a:schemeClr val="tx1"/>
                </a:solidFill>
              </a:endParaRPr>
            </a:p>
          </p:txBody>
        </p:sp>
      </p:grpSp>
      <p:grpSp>
        <p:nvGrpSpPr>
          <p:cNvPr id="12295" name="Group 24">
            <a:extLst>
              <a:ext uri="{FF2B5EF4-FFF2-40B4-BE49-F238E27FC236}">
                <a16:creationId xmlns:a16="http://schemas.microsoft.com/office/drawing/2014/main" id="{445598A4-85B4-4374-91FA-779A3664BA81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357563"/>
            <a:ext cx="2663825" cy="2052637"/>
            <a:chOff x="2880" y="2115"/>
            <a:chExt cx="1678" cy="1293"/>
          </a:xfrm>
        </p:grpSpPr>
        <p:pic>
          <p:nvPicPr>
            <p:cNvPr id="12297" name="Picture 14" descr="betadecays.gif (31434 bytes)">
              <a:extLst>
                <a:ext uri="{FF2B5EF4-FFF2-40B4-BE49-F238E27FC236}">
                  <a16:creationId xmlns:a16="http://schemas.microsoft.com/office/drawing/2014/main" id="{5A9FA14D-D7BD-4FDB-9613-B2BEAE331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115"/>
              <a:ext cx="1633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Text Box 19">
              <a:extLst>
                <a:ext uri="{FF2B5EF4-FFF2-40B4-BE49-F238E27FC236}">
                  <a16:creationId xmlns:a16="http://schemas.microsoft.com/office/drawing/2014/main" id="{CCE4890E-8EC4-4F93-83C6-06160B07E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158"/>
              <a:ext cx="9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FFC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>
                  <a:solidFill>
                    <a:schemeClr val="tx1"/>
                  </a:solidFill>
                </a:rPr>
                <a:t>slabá</a:t>
              </a:r>
              <a:endParaRPr lang="en-GB" altLang="cs-CZ">
                <a:solidFill>
                  <a:schemeClr val="tx1"/>
                </a:solidFill>
              </a:endParaRPr>
            </a:p>
          </p:txBody>
        </p:sp>
      </p:grpSp>
      <p:sp>
        <p:nvSpPr>
          <p:cNvPr id="12296" name="Text Box 20">
            <a:extLst>
              <a:ext uri="{FF2B5EF4-FFF2-40B4-BE49-F238E27FC236}">
                <a16:creationId xmlns:a16="http://schemas.microsoft.com/office/drawing/2014/main" id="{E4C2D072-F1F1-46B4-B91E-B88F3729E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688"/>
            <a:ext cx="91440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Uvádí se, že při interakční vzdálenosti objektů řádově 10</a:t>
            </a:r>
            <a:r>
              <a:rPr lang="cs-CZ" altLang="cs-CZ" baseline="30000">
                <a:solidFill>
                  <a:schemeClr val="tx1"/>
                </a:solidFill>
              </a:rPr>
              <a:t>-24</a:t>
            </a:r>
            <a:r>
              <a:rPr lang="cs-CZ" altLang="cs-CZ">
                <a:solidFill>
                  <a:schemeClr val="tx1"/>
                </a:solidFill>
              </a:rPr>
              <a:t> m je přibližný poměr silového působení silné, slabé, elektromagnetické a gravitační interakce dán poměrem 1 : 10</a:t>
            </a:r>
            <a:r>
              <a:rPr lang="cs-CZ" altLang="cs-CZ" baseline="30000">
                <a:solidFill>
                  <a:schemeClr val="tx1"/>
                </a:solidFill>
              </a:rPr>
              <a:t>-5</a:t>
            </a:r>
            <a:r>
              <a:rPr lang="cs-CZ" altLang="cs-CZ">
                <a:solidFill>
                  <a:schemeClr val="tx1"/>
                </a:solidFill>
              </a:rPr>
              <a:t> : 10</a:t>
            </a:r>
            <a:r>
              <a:rPr lang="cs-CZ" altLang="cs-CZ" baseline="30000">
                <a:solidFill>
                  <a:schemeClr val="tx1"/>
                </a:solidFill>
              </a:rPr>
              <a:t>-2</a:t>
            </a:r>
            <a:r>
              <a:rPr lang="cs-CZ" altLang="cs-CZ">
                <a:solidFill>
                  <a:schemeClr val="tx1"/>
                </a:solidFill>
              </a:rPr>
              <a:t> : 10</a:t>
            </a:r>
            <a:r>
              <a:rPr lang="cs-CZ" altLang="cs-CZ" baseline="30000">
                <a:solidFill>
                  <a:schemeClr val="tx1"/>
                </a:solidFill>
              </a:rPr>
              <a:t>-39</a:t>
            </a:r>
            <a:r>
              <a:rPr lang="cs-CZ" altLang="cs-CZ">
                <a:solidFill>
                  <a:schemeClr val="tx1"/>
                </a:solidFill>
              </a:rPr>
              <a:t>, při vzdálenosti řádově 10</a:t>
            </a:r>
            <a:r>
              <a:rPr lang="cs-CZ" altLang="cs-CZ" baseline="30000">
                <a:solidFill>
                  <a:schemeClr val="tx1"/>
                </a:solidFill>
              </a:rPr>
              <a:t>-18</a:t>
            </a:r>
            <a:r>
              <a:rPr lang="cs-CZ" altLang="cs-CZ">
                <a:solidFill>
                  <a:schemeClr val="tx1"/>
                </a:solidFill>
              </a:rPr>
              <a:t> m (1/1000 rozměru jádra atomu) je to 10</a:t>
            </a:r>
            <a:r>
              <a:rPr lang="cs-CZ" altLang="cs-CZ" baseline="30000">
                <a:solidFill>
                  <a:schemeClr val="tx1"/>
                </a:solidFill>
              </a:rPr>
              <a:t>-7</a:t>
            </a:r>
            <a:r>
              <a:rPr lang="cs-CZ" altLang="cs-CZ">
                <a:solidFill>
                  <a:schemeClr val="tx1"/>
                </a:solidFill>
              </a:rPr>
              <a:t> : </a:t>
            </a:r>
            <a:r>
              <a:rPr lang="cs-CZ" altLang="cs-CZ">
                <a:solidFill>
                  <a:schemeClr val="tx1"/>
                </a:solidFill>
                <a:sym typeface="Symbol" panose="05050102010706020507" pitchFamily="18" charset="2"/>
              </a:rPr>
              <a:t></a:t>
            </a:r>
            <a:r>
              <a:rPr lang="cs-CZ" altLang="cs-CZ">
                <a:solidFill>
                  <a:schemeClr val="tx1"/>
                </a:solidFill>
              </a:rPr>
              <a:t>0 : 10</a:t>
            </a:r>
            <a:r>
              <a:rPr lang="cs-CZ" altLang="cs-CZ" baseline="30000">
                <a:solidFill>
                  <a:schemeClr val="tx1"/>
                </a:solidFill>
              </a:rPr>
              <a:t>-9</a:t>
            </a:r>
            <a:r>
              <a:rPr lang="cs-CZ" altLang="cs-CZ">
                <a:solidFill>
                  <a:schemeClr val="tx1"/>
                </a:solidFill>
              </a:rPr>
              <a:t> : 10</a:t>
            </a:r>
            <a:r>
              <a:rPr lang="cs-CZ" altLang="cs-CZ" baseline="30000">
                <a:solidFill>
                  <a:schemeClr val="tx1"/>
                </a:solidFill>
              </a:rPr>
              <a:t>-46</a:t>
            </a:r>
            <a:r>
              <a:rPr lang="cs-CZ" altLang="cs-CZ">
                <a:solidFill>
                  <a:schemeClr val="tx1"/>
                </a:solidFill>
              </a:rPr>
              <a:t>. Při vzdálenosti odpovídající rozměrům jádra se blíží k nule i velikost silné interakce.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37C7D2-60F1-4F97-99D3-D032ED38A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40352" y="1138238"/>
            <a:ext cx="622424" cy="622424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616C23-0ABC-4209-82D1-9EDB2158A5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48364" y="223757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3">
            <a:extLst>
              <a:ext uri="{FF2B5EF4-FFF2-40B4-BE49-F238E27FC236}">
                <a16:creationId xmlns:a16="http://schemas.microsoft.com/office/drawing/2014/main" id="{0070A8ED-494F-4034-950C-CE28FDD7FF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7F823014-135F-428C-8F6F-D808733841B6}" type="slidenum">
              <a:rPr lang="cs-CZ" altLang="cs-CZ" sz="1400">
                <a:solidFill>
                  <a:schemeClr val="tx1"/>
                </a:solidFill>
              </a:rPr>
              <a:pPr/>
              <a:t>6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2AABE60-1DDA-4372-9E97-4A4D6D164B6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Fotony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64C2E4E-F79F-4AC7-96EC-B300B47E370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323850" y="1916113"/>
            <a:ext cx="7848600" cy="3913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Fotony – energetická kvanta elektromagnetického pole, nulová klidová hmotnost, chovají se někdy jako částice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Energie (jednoho) fotonu: </a:t>
            </a:r>
            <a:r>
              <a:rPr lang="cs-CZ" altLang="cs-CZ" sz="2800" i="1"/>
              <a:t>E = hf = hc</a:t>
            </a:r>
            <a:r>
              <a:rPr lang="cs-CZ" altLang="cs-CZ" sz="2800"/>
              <a:t>/</a:t>
            </a:r>
            <a:r>
              <a:rPr lang="cs-CZ" altLang="cs-CZ" sz="2800">
                <a:latin typeface="Symbol" panose="05050102010706020507" pitchFamily="18" charset="2"/>
              </a:rPr>
              <a:t>l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cs-CZ" altLang="cs-CZ" i="1"/>
              <a:t>h</a:t>
            </a:r>
            <a:r>
              <a:rPr lang="cs-CZ" altLang="cs-CZ"/>
              <a:t> je Planckova konstanta (6,62·10</a:t>
            </a:r>
            <a:r>
              <a:rPr lang="cs-CZ" altLang="cs-CZ" baseline="30000"/>
              <a:t>-34</a:t>
            </a:r>
            <a:r>
              <a:rPr lang="cs-CZ" altLang="cs-CZ"/>
              <a:t> J·s),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cs-CZ" altLang="cs-CZ" i="1"/>
              <a:t>f  </a:t>
            </a:r>
            <a:r>
              <a:rPr lang="cs-CZ" altLang="cs-CZ"/>
              <a:t>je frekvence,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cs-CZ" altLang="cs-CZ" i="1"/>
              <a:t>c</a:t>
            </a:r>
            <a:r>
              <a:rPr lang="cs-CZ" altLang="cs-CZ"/>
              <a:t> rychlost světla ve vakuu 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l</a:t>
            </a:r>
            <a:r>
              <a:rPr lang="cs-CZ" altLang="cs-CZ"/>
              <a:t> vlnová délka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9B29E0-A5D5-4B22-A4EB-8DB626DF6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619820"/>
            <a:ext cx="550416" cy="5504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3">
            <a:extLst>
              <a:ext uri="{FF2B5EF4-FFF2-40B4-BE49-F238E27FC236}">
                <a16:creationId xmlns:a16="http://schemas.microsoft.com/office/drawing/2014/main" id="{CCDA43AB-552E-49C0-BAF8-35A647D1C8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21E115A9-DB2B-4D82-9BD0-B08DAADEE5A2}" type="slidenum">
              <a:rPr lang="cs-CZ" altLang="cs-CZ" sz="1400">
                <a:solidFill>
                  <a:schemeClr val="tx1"/>
                </a:solidFill>
              </a:rPr>
              <a:pPr/>
              <a:t>7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2DA4172-1611-4ADE-9FF6-8E21CF4ACA2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/>
              <a:t>Částice a energetická kvanta pole</a:t>
            </a:r>
            <a:endParaRPr lang="en-US" altLang="cs-CZ" sz="3600" b="1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28B26CE-AD45-48F9-8DAA-FB21EF07E55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68313" y="2636838"/>
            <a:ext cx="822960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Tx/>
              <a:buNone/>
            </a:pPr>
            <a:r>
              <a:rPr lang="cs-CZ" altLang="cs-CZ" sz="2800"/>
              <a:t>Částice látky a energetická kvanta (fotony) mají schopnost </a:t>
            </a:r>
            <a:r>
              <a:rPr lang="cs-CZ" altLang="cs-CZ" sz="2800">
                <a:solidFill>
                  <a:srgbClr val="FF0000"/>
                </a:solidFill>
              </a:rPr>
              <a:t>vzájemné transformace</a:t>
            </a:r>
            <a:r>
              <a:rPr lang="en-GB" altLang="cs-CZ" sz="2800">
                <a:solidFill>
                  <a:srgbClr val="FFFFCC"/>
                </a:solidFill>
              </a:rPr>
              <a:t> </a:t>
            </a:r>
            <a:r>
              <a:rPr lang="en-GB" altLang="cs-CZ" sz="2800"/>
              <a:t>(</a:t>
            </a:r>
            <a:r>
              <a:rPr lang="cs-CZ" altLang="cs-CZ" sz="2800"/>
              <a:t>např. elektron a pozitron se při tzv. anihilaci transformují ve dva fotony záření gama</a:t>
            </a:r>
            <a:r>
              <a:rPr lang="en-GB" altLang="cs-CZ" sz="2800"/>
              <a:t> – </a:t>
            </a:r>
            <a:r>
              <a:rPr lang="cs-CZ" altLang="cs-CZ" sz="2800"/>
              <a:t>tohoto jevu se využívá v zobrazení pomocí </a:t>
            </a:r>
            <a:r>
              <a:rPr lang="en-GB" altLang="cs-CZ" sz="2800"/>
              <a:t>PET</a:t>
            </a:r>
            <a:r>
              <a:rPr lang="cs-CZ" altLang="cs-CZ" sz="2800"/>
              <a:t>!</a:t>
            </a:r>
            <a:r>
              <a:rPr lang="en-GB" altLang="cs-CZ" sz="2800"/>
              <a:t>)</a:t>
            </a:r>
            <a:r>
              <a:rPr lang="cs-CZ" altLang="cs-CZ" sz="2800"/>
              <a:t>.</a:t>
            </a:r>
            <a:endParaRPr lang="en-US" altLang="cs-CZ" sz="2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5DDA5E-7A2E-4918-BF5D-6C4606C51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1417638"/>
            <a:ext cx="622424" cy="622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4">
            <a:extLst>
              <a:ext uri="{FF2B5EF4-FFF2-40B4-BE49-F238E27FC236}">
                <a16:creationId xmlns:a16="http://schemas.microsoft.com/office/drawing/2014/main" id="{E958A9F1-1A9A-4482-BAB8-89A13D6F5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4280C821-7C42-4500-8782-CB82CB75B2A9}" type="slidenum">
              <a:rPr lang="cs-CZ" altLang="cs-CZ" sz="1400">
                <a:solidFill>
                  <a:schemeClr val="tx1"/>
                </a:solidFill>
              </a:rPr>
              <a:pPr/>
              <a:t>8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18435" name="Picture 5" descr="Electron diffraction pattern">
            <a:extLst>
              <a:ext uri="{FF2B5EF4-FFF2-40B4-BE49-F238E27FC236}">
                <a16:creationId xmlns:a16="http://schemas.microsoft.com/office/drawing/2014/main" id="{A6EBCDD2-5996-4949-B22A-DAB5AC12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33528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">
            <a:extLst>
              <a:ext uri="{FF2B5EF4-FFF2-40B4-BE49-F238E27FC236}">
                <a16:creationId xmlns:a16="http://schemas.microsoft.com/office/drawing/2014/main" id="{6A80ED7F-5B5D-434C-B612-5819C8299A7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Kvantová mechanika</a:t>
            </a:r>
            <a:endParaRPr lang="en-GB" altLang="cs-CZ" sz="3600" b="1">
              <a:solidFill>
                <a:schemeClr val="tx1"/>
              </a:solidFill>
            </a:endParaRPr>
          </a:p>
        </p:txBody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E070D59F-D534-4FC9-A8F7-CE0E003E6518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3995738" y="1773238"/>
            <a:ext cx="4418012" cy="151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altLang="cs-CZ" sz="2400" b="1"/>
              <a:t>Chování souborů určitého druhu částic lze popsat rovnicemi, které se podobají rovnicím pro popis vlnění</a:t>
            </a:r>
            <a:r>
              <a:rPr lang="en-US" altLang="cs-CZ" sz="2400" b="1"/>
              <a:t>. </a:t>
            </a:r>
            <a:endParaRPr lang="cs-CZ" altLang="cs-CZ" sz="1200" b="1"/>
          </a:p>
        </p:txBody>
      </p:sp>
      <p:sp>
        <p:nvSpPr>
          <p:cNvPr id="18438" name="Rectangle 10">
            <a:extLst>
              <a:ext uri="{FF2B5EF4-FFF2-40B4-BE49-F238E27FC236}">
                <a16:creationId xmlns:a16="http://schemas.microsoft.com/office/drawing/2014/main" id="{AB236447-1CDC-402C-BB04-1D0B86E36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8" y="6600825"/>
            <a:ext cx="48434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altLang="cs-CZ" sz="1200">
                <a:solidFill>
                  <a:schemeClr val="tx1"/>
                </a:solidFill>
              </a:rPr>
              <a:t>(http://www.matter.org.uk/diffraction/electron/electron_diffraction.htm)</a:t>
            </a:r>
          </a:p>
        </p:txBody>
      </p:sp>
      <p:sp>
        <p:nvSpPr>
          <p:cNvPr id="18439" name="Rectangle 11">
            <a:extLst>
              <a:ext uri="{FF2B5EF4-FFF2-40B4-BE49-F238E27FC236}">
                <a16:creationId xmlns:a16="http://schemas.microsoft.com/office/drawing/2014/main" id="{7CDA9589-1EA9-4963-9758-12E54E26B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567238"/>
            <a:ext cx="78486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altLang="cs-CZ" sz="2400">
                <a:solidFill>
                  <a:schemeClr val="tx1"/>
                </a:solidFill>
              </a:rPr>
              <a:t>Vidíme obrazec vytvořený na fotografické desce souborem elektronů, který prošel krystalovou mřížkou. Obrazec je velmi podobný difrakčním interferenčním obrazcům tvořeným vlnami, např. světlem, po průchodu optickou mřížkou </a:t>
            </a:r>
            <a:r>
              <a:rPr lang="en-US" altLang="cs-CZ" sz="2400">
                <a:solidFill>
                  <a:schemeClr val="tx1"/>
                </a:solidFill>
              </a:rPr>
              <a:t>=&gt;</a:t>
            </a:r>
            <a:r>
              <a:rPr lang="cs-CZ" altLang="cs-CZ" sz="2400">
                <a:solidFill>
                  <a:schemeClr val="tx1"/>
                </a:solidFill>
              </a:rPr>
              <a:t> důkaz vlnových vlastností částic!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61F875-7F17-4DE2-ABF6-7035F6B0C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642938"/>
            <a:ext cx="585654" cy="5856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6">
            <a:extLst>
              <a:ext uri="{FF2B5EF4-FFF2-40B4-BE49-F238E27FC236}">
                <a16:creationId xmlns:a16="http://schemas.microsoft.com/office/drawing/2014/main" id="{C108B353-1036-4735-8059-72CD7BBFD4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fld id="{8E3DAE77-47F9-4D7A-80D1-76D470D214BB}" type="slidenum">
              <a:rPr lang="cs-CZ" altLang="cs-CZ" sz="1400">
                <a:solidFill>
                  <a:schemeClr val="tx1"/>
                </a:solidFill>
              </a:rPr>
              <a:pPr/>
              <a:t>9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65544" name="Picture 8" descr="kag10602_e">
            <a:extLst>
              <a:ext uri="{FF2B5EF4-FFF2-40B4-BE49-F238E27FC236}">
                <a16:creationId xmlns:a16="http://schemas.microsoft.com/office/drawing/2014/main" id="{7ABCEBF3-A9B8-440E-BFCF-2204C8EEB94E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8135938" cy="4370387"/>
          </a:xfr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kag10601_e">
            <a:extLst>
              <a:ext uri="{FF2B5EF4-FFF2-40B4-BE49-F238E27FC236}">
                <a16:creationId xmlns:a16="http://schemas.microsoft.com/office/drawing/2014/main" id="{6EA50C6D-453C-429D-9C49-4FDE8A10AFAB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8137525" cy="4371975"/>
          </a:xfr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2">
            <a:extLst>
              <a:ext uri="{FF2B5EF4-FFF2-40B4-BE49-F238E27FC236}">
                <a16:creationId xmlns:a16="http://schemas.microsoft.com/office/drawing/2014/main" id="{5F0A208D-4207-4126-8DC5-1D5BD1687EC2}"/>
              </a:ext>
            </a:extLst>
          </p:cNvPr>
          <p:cNvSpPr>
            <a:spLocks noChangeArrowheads="1"/>
          </p:cNvSpPr>
          <p:nvPr>
            <p:ph type="title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200" b="1">
                <a:solidFill>
                  <a:schemeClr val="tx1"/>
                </a:solidFill>
              </a:rPr>
              <a:t>Kvantová mechanika</a:t>
            </a:r>
            <a:r>
              <a:rPr lang="en-GB" altLang="cs-CZ" sz="3200" b="1">
                <a:solidFill>
                  <a:schemeClr val="tx1"/>
                </a:solidFill>
              </a:rPr>
              <a:t> </a:t>
            </a:r>
            <a:br>
              <a:rPr lang="en-GB" altLang="cs-CZ" sz="3200" b="1">
                <a:solidFill>
                  <a:schemeClr val="tx1"/>
                </a:solidFill>
              </a:rPr>
            </a:br>
            <a:br>
              <a:rPr lang="en-GB" altLang="cs-CZ" sz="1800">
                <a:solidFill>
                  <a:schemeClr val="tx1"/>
                </a:solidFill>
              </a:rPr>
            </a:br>
            <a:r>
              <a:rPr lang="cs-CZ" altLang="cs-CZ" sz="2400">
                <a:solidFill>
                  <a:schemeClr val="tx1"/>
                </a:solidFill>
              </a:rPr>
              <a:t>tunelový jev:</a:t>
            </a:r>
          </a:p>
        </p:txBody>
      </p:sp>
      <p:pic>
        <p:nvPicPr>
          <p:cNvPr id="65549" name="Picture 13" descr="kag10602_e">
            <a:extLst>
              <a:ext uri="{FF2B5EF4-FFF2-40B4-BE49-F238E27FC236}">
                <a16:creationId xmlns:a16="http://schemas.microsoft.com/office/drawing/2014/main" id="{33192F1C-F186-498E-9D23-5DE40B9BABF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24175"/>
            <a:ext cx="4175125" cy="2244725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1" name="Picture 15" descr="kag10601_e">
            <a:extLst>
              <a:ext uri="{FF2B5EF4-FFF2-40B4-BE49-F238E27FC236}">
                <a16:creationId xmlns:a16="http://schemas.microsoft.com/office/drawing/2014/main" id="{9BE33DF8-1E09-4B0C-9DB7-156C8810D0C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4105275" cy="2206625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06C622-4ADE-4537-B4D6-959E017F3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642938"/>
            <a:ext cx="622424" cy="6224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5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d5814a52-efab-494b-bf75-11b17d9fdeba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2410</TotalTime>
  <Words>1415</Words>
  <Application>Microsoft Office PowerPoint</Application>
  <PresentationFormat>Předvádění na obrazovce (4:3)</PresentationFormat>
  <Paragraphs>170</Paragraphs>
  <Slides>24</Slides>
  <Notes>24</Notes>
  <HiddenSlides>0</HiddenSlides>
  <MMClips>24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2" baseType="lpstr">
      <vt:lpstr>Arial</vt:lpstr>
      <vt:lpstr>Wingdings</vt:lpstr>
      <vt:lpstr>Symbol</vt:lpstr>
      <vt:lpstr>Courier New</vt:lpstr>
      <vt:lpstr>Výchozí návrh</vt:lpstr>
      <vt:lpstr>Vlastní návrh</vt:lpstr>
      <vt:lpstr>Rastrový obrázek</vt:lpstr>
      <vt:lpstr>Rastrový obraz</vt:lpstr>
      <vt:lpstr>Prezentace aplikace PowerPoint</vt:lpstr>
      <vt:lpstr>Prezentace aplikace PowerPoint</vt:lpstr>
      <vt:lpstr>Hmota a energie</vt:lpstr>
      <vt:lpstr>Elementární částice hmoty</vt:lpstr>
      <vt:lpstr>Čtyři základní interakce / energie / silová pole</vt:lpstr>
      <vt:lpstr>Fotony</vt:lpstr>
      <vt:lpstr>Částice a energetická kvanta pole</vt:lpstr>
      <vt:lpstr>Kvantová mechanika</vt:lpstr>
      <vt:lpstr>Kvantová mechanika   tunelový jev:</vt:lpstr>
      <vt:lpstr>Kvantová mechanika: Heisenbergovy relace (vztahy) neurčitosti</vt:lpstr>
      <vt:lpstr>Schrödingerova rovnice (k obdivování)</vt:lpstr>
      <vt:lpstr>Řešení Schrödingerovy rovnice</vt:lpstr>
      <vt:lpstr>Kvantová čísla </vt:lpstr>
      <vt:lpstr>Ionizace atomů</vt:lpstr>
      <vt:lpstr>Emisní spektra</vt:lpstr>
      <vt:lpstr>Spektrum vodíku ještě jednou  fialová, modrozelená a červená čára  podle: http://cwx.prenhall.com/bookbind/pubbooks/hillchem3/medialib/media_portfolio/text_images/CH07/FG07_19.JPG</vt:lpstr>
      <vt:lpstr>Excitační (absorpční) spektra atomů</vt:lpstr>
      <vt:lpstr>Excitační (absorpční) spektrum molekul – má pásový charakter</vt:lpstr>
      <vt:lpstr>Jádro atomu</vt:lpstr>
      <vt:lpstr>Hmotnostní defekt jádra</vt:lpstr>
      <vt:lpstr>Nuklidy</vt:lpstr>
      <vt:lpstr>Izotopové složení rtuti % zastoupení izotopu v závislosti na nukleonovém (hmotnostním) čísle </vt:lpstr>
      <vt:lpstr>Co je ještě nutné znát?</vt:lpstr>
      <vt:lpstr>Autor:  Vojtěch Mornstein  Obsahová spolupráce:  Carmel J. Caruana  Grafika:  Lucie Mornsteinová  Poslední revize a ozvučení: říjen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121</cp:revision>
  <dcterms:created xsi:type="dcterms:W3CDTF">2002-09-11T06:40:40Z</dcterms:created>
  <dcterms:modified xsi:type="dcterms:W3CDTF">2020-10-04T09:11:42Z</dcterms:modified>
</cp:coreProperties>
</file>