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61" r:id="rId5"/>
    <p:sldId id="259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376" r:id="rId17"/>
    <p:sldId id="276" r:id="rId18"/>
    <p:sldId id="277" r:id="rId19"/>
    <p:sldId id="278" r:id="rId20"/>
    <p:sldId id="279" r:id="rId21"/>
    <p:sldId id="280" r:id="rId22"/>
    <p:sldId id="282" r:id="rId23"/>
    <p:sldId id="283" r:id="rId24"/>
    <p:sldId id="285" r:id="rId25"/>
    <p:sldId id="286" r:id="rId26"/>
    <p:sldId id="287" r:id="rId27"/>
    <p:sldId id="377" r:id="rId28"/>
    <p:sldId id="288" r:id="rId29"/>
    <p:sldId id="289" r:id="rId30"/>
    <p:sldId id="291" r:id="rId31"/>
    <p:sldId id="292" r:id="rId32"/>
    <p:sldId id="293" r:id="rId33"/>
    <p:sldId id="362" r:id="rId34"/>
    <p:sldId id="364" r:id="rId35"/>
    <p:sldId id="365" r:id="rId36"/>
    <p:sldId id="378" r:id="rId37"/>
    <p:sldId id="363" r:id="rId38"/>
    <p:sldId id="366" r:id="rId39"/>
    <p:sldId id="290" r:id="rId40"/>
    <p:sldId id="371" r:id="rId41"/>
    <p:sldId id="372" r:id="rId42"/>
    <p:sldId id="374" r:id="rId43"/>
    <p:sldId id="375" r:id="rId44"/>
    <p:sldId id="379" r:id="rId45"/>
    <p:sldId id="367" r:id="rId46"/>
    <p:sldId id="368" r:id="rId47"/>
    <p:sldId id="369" r:id="rId48"/>
    <p:sldId id="370" r:id="rId49"/>
    <p:sldId id="298" r:id="rId50"/>
    <p:sldId id="299" r:id="rId51"/>
    <p:sldId id="300" r:id="rId52"/>
    <p:sldId id="301" r:id="rId53"/>
    <p:sldId id="302" r:id="rId54"/>
    <p:sldId id="303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7" r:id="rId65"/>
    <p:sldId id="318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30" r:id="rId74"/>
    <p:sldId id="331" r:id="rId75"/>
    <p:sldId id="332" r:id="rId76"/>
    <p:sldId id="334" r:id="rId77"/>
    <p:sldId id="338" r:id="rId78"/>
    <p:sldId id="339" r:id="rId79"/>
    <p:sldId id="346" r:id="rId80"/>
    <p:sldId id="347" r:id="rId81"/>
    <p:sldId id="348" r:id="rId82"/>
    <p:sldId id="349" r:id="rId83"/>
    <p:sldId id="350" r:id="rId84"/>
    <p:sldId id="351" r:id="rId85"/>
    <p:sldId id="352" r:id="rId86"/>
    <p:sldId id="353" r:id="rId87"/>
    <p:sldId id="354" r:id="rId88"/>
    <p:sldId id="355" r:id="rId89"/>
    <p:sldId id="356" r:id="rId90"/>
    <p:sldId id="357" r:id="rId91"/>
    <p:sldId id="358" r:id="rId92"/>
    <p:sldId id="359" r:id="rId93"/>
    <p:sldId id="294" r:id="rId9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5E69-D12D-40BC-9154-0B9CA7DF45A8}" type="datetimeFigureOut">
              <a:rPr lang="cs-CZ" smtClean="0"/>
              <a:t>11.05.2020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EEAD-2691-4FF4-940F-4C162ABC8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82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5E69-D12D-40BC-9154-0B9CA7DF45A8}" type="datetimeFigureOut">
              <a:rPr lang="cs-CZ" smtClean="0"/>
              <a:t>11.05.2020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EEAD-2691-4FF4-940F-4C162ABC8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91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5E69-D12D-40BC-9154-0B9CA7DF45A8}" type="datetimeFigureOut">
              <a:rPr lang="cs-CZ" smtClean="0"/>
              <a:t>11.05.2020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EEAD-2691-4FF4-940F-4C162ABC8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7815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0D0D7E6-A351-41DF-8389-31E33F37CD4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371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5E69-D12D-40BC-9154-0B9CA7DF45A8}" type="datetimeFigureOut">
              <a:rPr lang="cs-CZ" smtClean="0"/>
              <a:t>11.05.2020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EEAD-2691-4FF4-940F-4C162ABC8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257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5E69-D12D-40BC-9154-0B9CA7DF45A8}" type="datetimeFigureOut">
              <a:rPr lang="cs-CZ" smtClean="0"/>
              <a:t>11.05.2020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EEAD-2691-4FF4-940F-4C162ABC8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019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5E69-D12D-40BC-9154-0B9CA7DF45A8}" type="datetimeFigureOut">
              <a:rPr lang="cs-CZ" smtClean="0"/>
              <a:t>11.05.2020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EEAD-2691-4FF4-940F-4C162ABC8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69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5E69-D12D-40BC-9154-0B9CA7DF45A8}" type="datetimeFigureOut">
              <a:rPr lang="cs-CZ" smtClean="0"/>
              <a:t>11.05.2020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EEAD-2691-4FF4-940F-4C162ABC8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213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5E69-D12D-40BC-9154-0B9CA7DF45A8}" type="datetimeFigureOut">
              <a:rPr lang="cs-CZ" smtClean="0"/>
              <a:t>11.05.2020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EEAD-2691-4FF4-940F-4C162ABC8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418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5E69-D12D-40BC-9154-0B9CA7DF45A8}" type="datetimeFigureOut">
              <a:rPr lang="cs-CZ" smtClean="0"/>
              <a:t>11.05.2020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EEAD-2691-4FF4-940F-4C162ABC8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042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5E69-D12D-40BC-9154-0B9CA7DF45A8}" type="datetimeFigureOut">
              <a:rPr lang="cs-CZ" smtClean="0"/>
              <a:t>11.05.2020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EEAD-2691-4FF4-940F-4C162ABC8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037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5E69-D12D-40BC-9154-0B9CA7DF45A8}" type="datetimeFigureOut">
              <a:rPr lang="cs-CZ" smtClean="0"/>
              <a:t>11.05.2020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EEAD-2691-4FF4-940F-4C162ABC8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250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25E69-D12D-40BC-9154-0B9CA7DF45A8}" type="datetimeFigureOut">
              <a:rPr lang="cs-CZ" smtClean="0"/>
              <a:t>11.05.2020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5EEAD-2691-4FF4-940F-4C162ABC8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42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4649" t="14385" r="51009" b="68427"/>
          <a:stretch/>
        </p:blipFill>
        <p:spPr>
          <a:xfrm>
            <a:off x="0" y="0"/>
            <a:ext cx="4451683" cy="196515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6716" y="207686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dirty="0"/>
              <a:t>Zásady intenzivní péče,  analgetika, infuze, antibiotika, parenterální a enterální výživa</a:t>
            </a:r>
            <a:br>
              <a:rPr lang="cs-CZ" dirty="0"/>
            </a:br>
            <a:r>
              <a:rPr lang="cs-CZ" sz="2200" dirty="0"/>
              <a:t>(pro nelékařské obory)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860758" y="4780547"/>
            <a:ext cx="4948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zpracovala: MUDr. Ivanecká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570747" y="5759116"/>
            <a:ext cx="972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/>
              <a:t>Chirurgická klinika Lékařské fakulty Masarykovy Univerzity a Fakultní nemocnice Brno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1616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Nejčastější příčiny hypotenze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Nedostatečný kolující volum – dehydratace, nedostatečné krytí ztrát, </a:t>
            </a:r>
            <a:r>
              <a:rPr lang="cs-CZ" altLang="cs-CZ" dirty="0" err="1"/>
              <a:t>vasoplegie</a:t>
            </a:r>
            <a:r>
              <a:rPr lang="cs-CZ" altLang="cs-CZ" dirty="0"/>
              <a:t> (sepse)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Selhání srdce jako pumpy – syndrom nízkého srdečního výdeje</a:t>
            </a:r>
          </a:p>
          <a:p>
            <a:pPr eaLnBrk="1" hangingPunct="1"/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Poruchy rytmu</a:t>
            </a:r>
          </a:p>
        </p:txBody>
      </p:sp>
    </p:spTree>
    <p:extLst>
      <p:ext uri="{BB962C8B-B14F-4D97-AF65-F5344CB8AC3E}">
        <p14:creationId xmlns:p14="http://schemas.microsoft.com/office/powerpoint/2010/main" val="1213783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POZOR!!!!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Hypotenze může být doprovázena jak </a:t>
            </a:r>
            <a:r>
              <a:rPr lang="cs-CZ" altLang="cs-CZ" dirty="0" err="1"/>
              <a:t>tachy</a:t>
            </a:r>
            <a:r>
              <a:rPr lang="cs-CZ" altLang="cs-CZ" dirty="0"/>
              <a:t>- tak i bradykardií</a:t>
            </a:r>
          </a:p>
        </p:txBody>
      </p:sp>
    </p:spTree>
    <p:extLst>
      <p:ext uri="{BB962C8B-B14F-4D97-AF65-F5344CB8AC3E}">
        <p14:creationId xmlns:p14="http://schemas.microsoft.com/office/powerpoint/2010/main" val="2446308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Nejčastější příčiny hypertenze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eaLnBrk="1" hangingPunct="1">
              <a:buNone/>
            </a:pPr>
            <a:r>
              <a:rPr lang="cs-CZ" altLang="cs-CZ" dirty="0"/>
              <a:t>Bolest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Nevolnost, zvracení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Plný močový měchýř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Delirium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Nekorigovaná nebo špatně korigovaná hypertenze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 err="1"/>
              <a:t>Hyperdynamický</a:t>
            </a:r>
            <a:r>
              <a:rPr lang="cs-CZ" altLang="cs-CZ" dirty="0"/>
              <a:t> oběh - </a:t>
            </a:r>
            <a:r>
              <a:rPr lang="cs-CZ" altLang="cs-CZ" dirty="0" err="1"/>
              <a:t>infekt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13814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Poruchy srdce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dirty="0"/>
          </a:p>
          <a:p>
            <a:pPr marL="0" indent="0" eaLnBrk="1" hangingPunct="1">
              <a:buNone/>
              <a:defRPr/>
            </a:pPr>
            <a:r>
              <a:rPr lang="cs-CZ" altLang="cs-CZ" dirty="0"/>
              <a:t>Srdeční selhání</a:t>
            </a:r>
          </a:p>
          <a:p>
            <a:pPr eaLnBrk="1" hangingPunct="1">
              <a:defRPr/>
            </a:pPr>
            <a:endParaRPr lang="cs-CZ" altLang="cs-CZ" dirty="0"/>
          </a:p>
          <a:p>
            <a:pPr marL="0" indent="0" eaLnBrk="1" hangingPunct="1">
              <a:buNone/>
              <a:defRPr/>
            </a:pPr>
            <a:r>
              <a:rPr lang="cs-CZ" altLang="cs-CZ" dirty="0"/>
              <a:t>Akutní infarkt myokardu</a:t>
            </a:r>
          </a:p>
          <a:p>
            <a:pPr marL="0" indent="0" eaLnBrk="1" hangingPunct="1">
              <a:buNone/>
              <a:defRPr/>
            </a:pPr>
            <a:endParaRPr lang="cs-CZ" altLang="cs-CZ" dirty="0"/>
          </a:p>
          <a:p>
            <a:pPr marL="0" indent="0" eaLnBrk="1" hangingPunct="1">
              <a:buNone/>
              <a:defRPr/>
            </a:pPr>
            <a:r>
              <a:rPr lang="cs-CZ" altLang="cs-CZ" dirty="0"/>
              <a:t>Poruchy rytmu – sepse, resekce plic, iontový rozvrat, bolest</a:t>
            </a:r>
          </a:p>
          <a:p>
            <a:pPr marL="0" indent="0" eaLnBrk="1" hangingPunct="1">
              <a:buNone/>
              <a:defRPr/>
            </a:pPr>
            <a:endParaRPr lang="cs-CZ" altLang="cs-CZ" dirty="0"/>
          </a:p>
          <a:p>
            <a:pPr marL="0" indent="0" eaLnBrk="1" hangingPunct="1">
              <a:buNone/>
              <a:defRPr/>
            </a:pPr>
            <a:r>
              <a:rPr lang="cs-CZ" altLang="cs-CZ" dirty="0"/>
              <a:t>Embolie do plic</a:t>
            </a:r>
          </a:p>
          <a:p>
            <a:pPr marL="0" indent="0"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78492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Poruchy oxygenace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651" y="1690688"/>
            <a:ext cx="8958349" cy="43307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Nejčastější příčina – hypoventilace: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dirty="0"/>
              <a:t>dechový útlum po narkóze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dirty="0"/>
              <a:t>bolest</a:t>
            </a:r>
          </a:p>
          <a:p>
            <a:pPr eaLnBrk="1" hangingPunct="1">
              <a:buFontTx/>
              <a:buChar char="-"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přílišná </a:t>
            </a:r>
            <a:r>
              <a:rPr lang="cs-CZ" altLang="cs-CZ" dirty="0" err="1"/>
              <a:t>oxygenoterapie</a:t>
            </a:r>
            <a:r>
              <a:rPr lang="cs-CZ" altLang="cs-CZ" dirty="0"/>
              <a:t> u pacientů s CHOPN</a:t>
            </a:r>
          </a:p>
          <a:p>
            <a:pPr eaLnBrk="1" hangingPunct="1">
              <a:buFontTx/>
              <a:buChar char="-"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vyčerpání </a:t>
            </a:r>
          </a:p>
        </p:txBody>
      </p:sp>
    </p:spTree>
    <p:extLst>
      <p:ext uri="{BB962C8B-B14F-4D97-AF65-F5344CB8AC3E}">
        <p14:creationId xmlns:p14="http://schemas.microsoft.com/office/powerpoint/2010/main" val="89026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Nejčastější příčiny hyperventilace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dirty="0"/>
              <a:t>Stres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Bolest 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Nedostatečná dodávka kyslíku to tkání – </a:t>
            </a:r>
            <a:r>
              <a:rPr lang="cs-CZ" altLang="cs-CZ" dirty="0" err="1"/>
              <a:t>infekt</a:t>
            </a:r>
            <a:r>
              <a:rPr lang="cs-CZ" altLang="cs-CZ" dirty="0"/>
              <a:t>, metabolická acidóza</a:t>
            </a:r>
          </a:p>
        </p:txBody>
      </p:sp>
    </p:spTree>
    <p:extLst>
      <p:ext uri="{BB962C8B-B14F-4D97-AF65-F5344CB8AC3E}">
        <p14:creationId xmlns:p14="http://schemas.microsoft.com/office/powerpoint/2010/main" val="425670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Jak budu pacienta na JIP nejen po operaci sledovat?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9111" y="1690688"/>
            <a:ext cx="6244783" cy="51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39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-15875"/>
            <a:ext cx="6870700" cy="2139950"/>
          </a:xfrm>
        </p:spPr>
        <p:txBody>
          <a:bodyPr/>
          <a:lstStyle/>
          <a:p>
            <a:pPr eaLnBrk="1" hangingPunct="1"/>
            <a:r>
              <a:rPr lang="cs-CZ" altLang="cs-CZ" dirty="0"/>
              <a:t>Jak budu pacienta na JIP nejen po operaci sledovat?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EKG, TK, saturace, diuréza – </a:t>
            </a:r>
            <a:r>
              <a:rPr lang="cs-CZ" altLang="cs-CZ" dirty="0" err="1"/>
              <a:t>bazál</a:t>
            </a:r>
            <a:r>
              <a:rPr lang="cs-CZ" altLang="cs-CZ" dirty="0"/>
              <a:t>!!!!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Výběrově: IBP, CVP, ETCO2, rozšířená </a:t>
            </a:r>
            <a:r>
              <a:rPr lang="cs-CZ" altLang="cs-CZ" dirty="0" err="1"/>
              <a:t>hemodynamika</a:t>
            </a:r>
            <a:r>
              <a:rPr lang="cs-CZ" altLang="cs-CZ" dirty="0"/>
              <a:t>,…</a:t>
            </a:r>
          </a:p>
          <a:p>
            <a:pPr marL="0" indent="0" eaLnBrk="1" hangingPunct="1">
              <a:buNone/>
            </a:pPr>
            <a:endParaRPr lang="cs-CZ" altLang="cs-CZ" dirty="0">
              <a:solidFill>
                <a:schemeClr val="tx2"/>
              </a:solidFill>
            </a:endParaRPr>
          </a:p>
          <a:p>
            <a:pPr marL="0" indent="0" eaLnBrk="1" hangingPunct="1">
              <a:buNone/>
            </a:pPr>
            <a:r>
              <a:rPr lang="cs-CZ" altLang="cs-CZ" dirty="0">
                <a:solidFill>
                  <a:srgbClr val="FF0000"/>
                </a:solidFill>
              </a:rPr>
              <a:t>A HLAVNĚ KLINICKY!!!!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A taky trendově</a:t>
            </a:r>
          </a:p>
        </p:txBody>
      </p:sp>
    </p:spTree>
    <p:extLst>
      <p:ext uri="{BB962C8B-B14F-4D97-AF65-F5344CB8AC3E}">
        <p14:creationId xmlns:p14="http://schemas.microsoft.com/office/powerpoint/2010/main" val="1827588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Jaká vyšetření mi pomůžou?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/>
              <a:t>Na, K, Cl, glykémie – </a:t>
            </a:r>
            <a:r>
              <a:rPr lang="cs-CZ" altLang="cs-CZ" dirty="0" err="1"/>
              <a:t>bazál</a:t>
            </a:r>
            <a:r>
              <a:rPr lang="cs-CZ" altLang="cs-CZ" dirty="0"/>
              <a:t>!!!!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/>
              <a:t>Větší výkony – ještě KO, koagulace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/>
              <a:t>Dlouhotrvající výkony, velká krevní ztráta, oběhová či ventilační nestabilita – ještě </a:t>
            </a:r>
            <a:r>
              <a:rPr lang="cs-CZ" altLang="cs-CZ" dirty="0" err="1"/>
              <a:t>astrup</a:t>
            </a:r>
            <a:r>
              <a:rPr lang="cs-CZ" altLang="cs-CZ" dirty="0"/>
              <a:t> z artérie a CVK, laktát, </a:t>
            </a:r>
            <a:r>
              <a:rPr lang="cs-CZ" altLang="cs-CZ" dirty="0" err="1"/>
              <a:t>bnp</a:t>
            </a:r>
            <a:r>
              <a:rPr lang="cs-CZ" altLang="cs-CZ" dirty="0"/>
              <a:t>, trop.,…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88634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Jaká vyšetření mi pomůžou?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r>
              <a:rPr lang="cs-CZ" altLang="cs-CZ" dirty="0"/>
              <a:t>12 svodové </a:t>
            </a:r>
            <a:r>
              <a:rPr lang="cs-CZ" altLang="cs-CZ" dirty="0" err="1"/>
              <a:t>ekg</a:t>
            </a:r>
            <a:r>
              <a:rPr lang="cs-CZ" altLang="cs-CZ" dirty="0"/>
              <a:t> – každá porucha rytmu o které nevím</a:t>
            </a:r>
          </a:p>
          <a:p>
            <a:pPr eaLnBrk="1" hangingPunct="1"/>
            <a:endParaRPr lang="cs-CZ" altLang="cs-CZ" dirty="0"/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RTG </a:t>
            </a:r>
            <a:r>
              <a:rPr lang="cs-CZ" altLang="cs-CZ" dirty="0" err="1"/>
              <a:t>s+p</a:t>
            </a:r>
            <a:endParaRPr lang="cs-CZ" altLang="cs-CZ" dirty="0"/>
          </a:p>
          <a:p>
            <a:pPr eaLnBrk="1" hangingPunct="1"/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Dále dle operačního výkonu, komorbidit či aktuálního stavu – další laboratoře, event. </a:t>
            </a:r>
            <a:r>
              <a:rPr lang="cs-CZ" altLang="cs-CZ" dirty="0" err="1"/>
              <a:t>konzília</a:t>
            </a:r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00778"/>
            <a:ext cx="4054642" cy="21942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055" y="2200778"/>
            <a:ext cx="2665746" cy="304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83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Intenzivní péče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dirty="0"/>
              <a:t>Lékařský obor pojednávající o nemocných s </a:t>
            </a:r>
            <a:r>
              <a:rPr lang="cs-CZ" altLang="cs-CZ" dirty="0">
                <a:solidFill>
                  <a:srgbClr val="FF0000"/>
                </a:solidFill>
              </a:rPr>
              <a:t>akutními život </a:t>
            </a:r>
            <a:r>
              <a:rPr lang="cs-CZ" altLang="cs-CZ" dirty="0"/>
              <a:t>ohrožujícími stavy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Zabývá se diagnostikou, kontinuálním sledováním a léčbou pacientů s </a:t>
            </a:r>
            <a:r>
              <a:rPr lang="cs-CZ" altLang="cs-CZ" dirty="0">
                <a:solidFill>
                  <a:srgbClr val="FF0000"/>
                </a:solidFill>
              </a:rPr>
              <a:t>potencionálně léčitelnými </a:t>
            </a:r>
            <a:r>
              <a:rPr lang="cs-CZ" altLang="cs-CZ" dirty="0"/>
              <a:t>život ohrožujícími chorobami, úrazy a komplikacemi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Vyžaduje </a:t>
            </a:r>
            <a:r>
              <a:rPr lang="cs-CZ" altLang="cs-CZ" dirty="0">
                <a:solidFill>
                  <a:srgbClr val="FF0000"/>
                </a:solidFill>
              </a:rPr>
              <a:t>multidisciplinární </a:t>
            </a:r>
            <a:r>
              <a:rPr lang="cs-CZ" altLang="cs-CZ" dirty="0"/>
              <a:t>přístup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393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Co když je nutná UPV (umělá plicní ventilace)?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/>
              <a:t>Ventilační režim podle stavu pacienta a toho, čeho chci dosáhnout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/>
              <a:t>Čím delší řízená ventilace tím větší svalová atrofie dýchacích svalů a nebezpečí rozvoje </a:t>
            </a:r>
            <a:r>
              <a:rPr lang="cs-CZ" altLang="cs-CZ" dirty="0" err="1"/>
              <a:t>dysatelektáz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 err="1"/>
              <a:t>Weaning</a:t>
            </a:r>
            <a:r>
              <a:rPr lang="cs-CZ" altLang="cs-CZ" dirty="0"/>
              <a:t>  a spontánní ventilace jak nejdřív to jde</a:t>
            </a:r>
          </a:p>
        </p:txBody>
      </p:sp>
    </p:spTree>
    <p:extLst>
      <p:ext uri="{BB962C8B-B14F-4D97-AF65-F5344CB8AC3E}">
        <p14:creationId xmlns:p14="http://schemas.microsoft.com/office/powerpoint/2010/main" val="814733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Pooperační ventilace – základní nastavení u zdravé plíce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4"/>
            <a:ext cx="10515600" cy="4782993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 err="1">
                <a:solidFill>
                  <a:srgbClr val="FF0000"/>
                </a:solidFill>
              </a:rPr>
              <a:t>Vt</a:t>
            </a:r>
            <a:r>
              <a:rPr lang="cs-CZ" altLang="cs-CZ" dirty="0"/>
              <a:t> (ventilační objem) – </a:t>
            </a:r>
            <a:r>
              <a:rPr lang="cs-CZ" altLang="cs-CZ" dirty="0">
                <a:solidFill>
                  <a:srgbClr val="FF0000"/>
                </a:solidFill>
              </a:rPr>
              <a:t>4-6-8 ml/kg ITH </a:t>
            </a:r>
            <a:r>
              <a:rPr lang="cs-CZ" altLang="cs-CZ" dirty="0"/>
              <a:t>(ideální tělesné hmotnosti)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>
                <a:solidFill>
                  <a:srgbClr val="FF0000"/>
                </a:solidFill>
              </a:rPr>
              <a:t>Frekvence</a:t>
            </a:r>
            <a:r>
              <a:rPr lang="cs-CZ" altLang="cs-CZ" dirty="0"/>
              <a:t> k udržení MV (minutového objemu) a eliminaci CO2 - </a:t>
            </a:r>
            <a:r>
              <a:rPr lang="cs-CZ" altLang="cs-CZ" dirty="0">
                <a:solidFill>
                  <a:srgbClr val="FF0000"/>
                </a:solidFill>
              </a:rPr>
              <a:t>12-16/min</a:t>
            </a:r>
            <a:r>
              <a:rPr lang="cs-CZ" altLang="cs-CZ" dirty="0"/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>
                <a:solidFill>
                  <a:srgbClr val="FF0000"/>
                </a:solidFill>
              </a:rPr>
              <a:t>FiO2</a:t>
            </a:r>
            <a:r>
              <a:rPr lang="cs-CZ" altLang="cs-CZ" dirty="0"/>
              <a:t> (frakce O2) k udržení SO2 95-98%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>
                <a:solidFill>
                  <a:srgbClr val="FF0000"/>
                </a:solidFill>
              </a:rPr>
              <a:t>PEEP</a:t>
            </a:r>
            <a:r>
              <a:rPr lang="cs-CZ" altLang="cs-CZ" dirty="0"/>
              <a:t> (positivní tlak na konci výdechu) do + 5 cm (zdravá plíce)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 err="1">
                <a:solidFill>
                  <a:srgbClr val="FF0000"/>
                </a:solidFill>
              </a:rPr>
              <a:t>Pplat</a:t>
            </a:r>
            <a:r>
              <a:rPr lang="cs-CZ" altLang="cs-CZ" dirty="0"/>
              <a:t> (tlak v dýchacích cestách) do 30 cm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 err="1">
                <a:solidFill>
                  <a:srgbClr val="FF0000"/>
                </a:solidFill>
              </a:rPr>
              <a:t>Ti:Te</a:t>
            </a:r>
            <a:r>
              <a:rPr lang="cs-CZ" altLang="cs-CZ" dirty="0">
                <a:solidFill>
                  <a:srgbClr val="FF0000"/>
                </a:solidFill>
              </a:rPr>
              <a:t> 1:2 </a:t>
            </a:r>
            <a:r>
              <a:rPr lang="cs-CZ" altLang="cs-CZ" dirty="0"/>
              <a:t>(časový poměr </a:t>
            </a:r>
            <a:r>
              <a:rPr lang="cs-CZ" altLang="cs-CZ" dirty="0" err="1"/>
              <a:t>inspíria</a:t>
            </a:r>
            <a:r>
              <a:rPr lang="cs-CZ" altLang="cs-CZ" dirty="0"/>
              <a:t> a </a:t>
            </a:r>
            <a:r>
              <a:rPr lang="cs-CZ" altLang="cs-CZ" dirty="0" err="1"/>
              <a:t>expíria</a:t>
            </a:r>
            <a:r>
              <a:rPr lang="cs-CZ" altLang="cs-CZ" dirty="0"/>
              <a:t>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 err="1"/>
              <a:t>trigger</a:t>
            </a:r>
            <a:r>
              <a:rPr lang="cs-CZ" altLang="cs-CZ" dirty="0"/>
              <a:t> začít na 2l/min</a:t>
            </a:r>
          </a:p>
        </p:txBody>
      </p:sp>
    </p:spTree>
    <p:extLst>
      <p:ext uri="{BB962C8B-B14F-4D97-AF65-F5344CB8AC3E}">
        <p14:creationId xmlns:p14="http://schemas.microsoft.com/office/powerpoint/2010/main" val="2045231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Co je potřeba si uvědomit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/>
              <a:t>U pacienta musím znát nejen aktuální stav, ale i komorbidity, alergie, léky a jejich interakce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/>
              <a:t>Věnuji pozornost tomu co říká pacient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/>
              <a:t>Podávám-li </a:t>
            </a:r>
            <a:r>
              <a:rPr lang="cs-CZ" altLang="cs-CZ" dirty="0" err="1"/>
              <a:t>vasopresory</a:t>
            </a:r>
            <a:r>
              <a:rPr lang="cs-CZ" altLang="cs-CZ" dirty="0"/>
              <a:t>, injekce jiné než </a:t>
            </a:r>
            <a:r>
              <a:rPr lang="cs-CZ" altLang="cs-CZ" dirty="0" err="1"/>
              <a:t>i.v</a:t>
            </a:r>
            <a:r>
              <a:rPr lang="cs-CZ" altLang="cs-CZ" dirty="0"/>
              <a:t>. nemají význam</a:t>
            </a:r>
          </a:p>
        </p:txBody>
      </p:sp>
    </p:spTree>
    <p:extLst>
      <p:ext uri="{BB962C8B-B14F-4D97-AF65-F5344CB8AC3E}">
        <p14:creationId xmlns:p14="http://schemas.microsoft.com/office/powerpoint/2010/main" val="2005605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6870700" cy="1600200"/>
          </a:xfrm>
        </p:spPr>
        <p:txBody>
          <a:bodyPr/>
          <a:lstStyle/>
          <a:p>
            <a:pPr eaLnBrk="1" hangingPunct="1"/>
            <a:r>
              <a:rPr lang="cs-CZ" altLang="cs-CZ" dirty="0"/>
              <a:t>Co je potřeba si uvědomit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altLang="cs-CZ" dirty="0"/>
              <a:t>Došlo-li k akutnímu zhoršení stavu nebo pacient nereaguje na léčbu, pátrám po příčinách a léčím</a:t>
            </a:r>
          </a:p>
          <a:p>
            <a:pPr eaLnBrk="1" hangingPunct="1"/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Důležité jsou nejen absolutní hodnoty měřených veličin ale i trendy</a:t>
            </a:r>
          </a:p>
          <a:p>
            <a:pPr eaLnBrk="1" hangingPunct="1"/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Nevím-li si rady, požádám o pomoc</a:t>
            </a:r>
          </a:p>
          <a:p>
            <a:pPr eaLnBrk="1" hangingPunct="1">
              <a:buFontTx/>
              <a:buNone/>
            </a:pPr>
            <a:endParaRPr lang="cs-CZ" altLang="cs-CZ" dirty="0">
              <a:solidFill>
                <a:srgbClr val="0000CC"/>
              </a:solidFill>
            </a:endParaRPr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44948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 teď ještě </a:t>
            </a:r>
            <a:r>
              <a:rPr lang="cs-CZ" altLang="cs-CZ" dirty="0">
                <a:solidFill>
                  <a:srgbClr val="FF0000"/>
                </a:solidFill>
              </a:rPr>
              <a:t>základy KPR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/>
              <a:t>Věnuji pozornost </a:t>
            </a:r>
            <a:r>
              <a:rPr lang="cs-CZ" altLang="cs-CZ" dirty="0">
                <a:solidFill>
                  <a:srgbClr val="FF0000"/>
                </a:solidFill>
              </a:rPr>
              <a:t>varovných známkám </a:t>
            </a:r>
            <a:r>
              <a:rPr lang="cs-CZ" altLang="cs-CZ" dirty="0"/>
              <a:t>– dušnost, </a:t>
            </a:r>
            <a:r>
              <a:rPr lang="cs-CZ" altLang="cs-CZ" dirty="0" err="1"/>
              <a:t>desaturace</a:t>
            </a:r>
            <a:r>
              <a:rPr lang="cs-CZ" altLang="cs-CZ" dirty="0"/>
              <a:t>, bolest na  hrudi, arytmie, oběhová nestabilita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/>
              <a:t>Došlo-li k </a:t>
            </a:r>
            <a:r>
              <a:rPr lang="cs-CZ" altLang="cs-CZ" dirty="0">
                <a:solidFill>
                  <a:srgbClr val="FF0000"/>
                </a:solidFill>
              </a:rPr>
              <a:t>NZO (</a:t>
            </a:r>
            <a:r>
              <a:rPr lang="cs-CZ" altLang="cs-CZ" dirty="0" err="1">
                <a:solidFill>
                  <a:srgbClr val="FF0000"/>
                </a:solidFill>
              </a:rPr>
              <a:t>náhla</a:t>
            </a:r>
            <a:r>
              <a:rPr lang="cs-CZ" altLang="cs-CZ" dirty="0">
                <a:solidFill>
                  <a:srgbClr val="FF0000"/>
                </a:solidFill>
              </a:rPr>
              <a:t> zástava oběhu) – 10 sec </a:t>
            </a:r>
            <a:r>
              <a:rPr lang="cs-CZ" altLang="cs-CZ" dirty="0"/>
              <a:t>na zhodnocení stavu, volám o pomoc a resuscitační tým ( z UP – kl. 1234)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>
                <a:solidFill>
                  <a:srgbClr val="FF0000"/>
                </a:solidFill>
              </a:rPr>
              <a:t>Vylučuji 4H a 4T</a:t>
            </a:r>
          </a:p>
        </p:txBody>
      </p:sp>
    </p:spTree>
    <p:extLst>
      <p:ext uri="{BB962C8B-B14F-4D97-AF65-F5344CB8AC3E}">
        <p14:creationId xmlns:p14="http://schemas.microsoft.com/office/powerpoint/2010/main" val="3765643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Potencionálně reverzebilní příčiny NZO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altLang="cs-CZ" dirty="0">
                <a:solidFill>
                  <a:srgbClr val="FF0000"/>
                </a:solidFill>
              </a:rPr>
              <a:t>4H –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/>
              <a:t>hypoxie, hypovolémie, </a:t>
            </a:r>
            <a:r>
              <a:rPr lang="cs-CZ" altLang="cs-CZ" dirty="0" err="1"/>
              <a:t>hypo</a:t>
            </a:r>
            <a:r>
              <a:rPr lang="cs-CZ" altLang="cs-CZ" dirty="0"/>
              <a:t>/hypertermie, </a:t>
            </a:r>
            <a:r>
              <a:rPr lang="cs-CZ" altLang="cs-CZ" dirty="0" err="1"/>
              <a:t>hypo</a:t>
            </a:r>
            <a:r>
              <a:rPr lang="cs-CZ" altLang="cs-CZ" dirty="0"/>
              <a:t>/</a:t>
            </a:r>
            <a:r>
              <a:rPr lang="cs-CZ" altLang="cs-CZ" dirty="0" err="1"/>
              <a:t>hyperkalémie</a:t>
            </a:r>
            <a:endParaRPr lang="cs-CZ" altLang="cs-CZ" dirty="0"/>
          </a:p>
          <a:p>
            <a:pPr marL="0" indent="0" eaLnBrk="1" hangingPunct="1">
              <a:buNone/>
            </a:pPr>
            <a:endParaRPr lang="cs-CZ" altLang="cs-CZ" dirty="0">
              <a:solidFill>
                <a:schemeClr val="tx2"/>
              </a:solidFill>
            </a:endParaRPr>
          </a:p>
          <a:p>
            <a:pPr marL="0" indent="0" eaLnBrk="1" hangingPunct="1">
              <a:buNone/>
            </a:pPr>
            <a:r>
              <a:rPr lang="cs-CZ" altLang="cs-CZ" dirty="0">
                <a:solidFill>
                  <a:srgbClr val="FF0000"/>
                </a:solidFill>
              </a:rPr>
              <a:t>4T –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 err="1"/>
              <a:t>trombembolie</a:t>
            </a:r>
            <a:r>
              <a:rPr lang="cs-CZ" altLang="cs-CZ" dirty="0"/>
              <a:t>, tamponáda perikardu, tenzní PNO, toxiny</a:t>
            </a:r>
            <a:endParaRPr lang="cs-CZ" alt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18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KPR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altLang="cs-CZ" dirty="0" err="1"/>
              <a:t>Neintubuji</a:t>
            </a:r>
            <a:r>
              <a:rPr lang="cs-CZ" altLang="cs-CZ" dirty="0"/>
              <a:t>, když to neumím, dýchám na masku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Nejdůležitější je </a:t>
            </a:r>
            <a:r>
              <a:rPr lang="cs-CZ" altLang="cs-CZ" dirty="0">
                <a:solidFill>
                  <a:srgbClr val="FF0000"/>
                </a:solidFill>
              </a:rPr>
              <a:t>kvalitní komprese </a:t>
            </a:r>
            <a:r>
              <a:rPr lang="cs-CZ" altLang="cs-CZ" dirty="0"/>
              <a:t>– tvrdá podložka, spojené ruce, dostatečná hloubka (cca 5cm), rychlost (100/min) i uvolnění</a:t>
            </a:r>
          </a:p>
          <a:p>
            <a:pPr eaLnBrk="1" hangingPunct="1"/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Masáž přerušovat jen minimálně na nutnou dobu</a:t>
            </a:r>
          </a:p>
        </p:txBody>
      </p:sp>
    </p:spTree>
    <p:extLst>
      <p:ext uri="{BB962C8B-B14F-4D97-AF65-F5344CB8AC3E}">
        <p14:creationId xmlns:p14="http://schemas.microsoft.com/office/powerpoint/2010/main" val="1629076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423432" cy="586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65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KPR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dirty="0"/>
              <a:t>Spolupráce s resuscitačním týmem do ROSC (</a:t>
            </a:r>
            <a:r>
              <a:rPr lang="cs-CZ" dirty="0" err="1"/>
              <a:t>Restore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Spontaneous</a:t>
            </a:r>
            <a:r>
              <a:rPr lang="cs-CZ" dirty="0"/>
              <a:t> </a:t>
            </a:r>
            <a:r>
              <a:rPr lang="cs-CZ" dirty="0" err="1"/>
              <a:t>Circulation</a:t>
            </a:r>
            <a:r>
              <a:rPr lang="cs-CZ" dirty="0"/>
              <a:t>) </a:t>
            </a:r>
            <a:r>
              <a:rPr lang="cs-CZ" altLang="cs-CZ" dirty="0"/>
              <a:t>nebo konstatování smrti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Nezahajuji při terminální fázi nevyléčitelného onemocnění či ordinaci DNR</a:t>
            </a:r>
          </a:p>
        </p:txBody>
      </p:sp>
    </p:spTree>
    <p:extLst>
      <p:ext uri="{BB962C8B-B14F-4D97-AF65-F5344CB8AC3E}">
        <p14:creationId xmlns:p14="http://schemas.microsoft.com/office/powerpoint/2010/main" val="1160134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Bolest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subjektivní vjem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objektivní příznaky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akutní x chronická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042" y="1622659"/>
            <a:ext cx="6479673" cy="38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6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Chirurgická JIP – skladba pacientů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altLang="cs-CZ" dirty="0"/>
              <a:t>Pacienti po </a:t>
            </a:r>
            <a:r>
              <a:rPr lang="cs-CZ" altLang="cs-CZ" dirty="0">
                <a:solidFill>
                  <a:srgbClr val="FF0000"/>
                </a:solidFill>
              </a:rPr>
              <a:t>velkých operačních výkonech </a:t>
            </a:r>
            <a:r>
              <a:rPr lang="cs-CZ" altLang="cs-CZ" dirty="0"/>
              <a:t>bez ohledu na předcházející zdravotní stav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Pacienti s </a:t>
            </a:r>
            <a:r>
              <a:rPr lang="cs-CZ" altLang="cs-CZ" dirty="0">
                <a:solidFill>
                  <a:srgbClr val="FF0000"/>
                </a:solidFill>
              </a:rPr>
              <a:t>významnými komorbiditami </a:t>
            </a:r>
            <a:r>
              <a:rPr lang="cs-CZ" altLang="cs-CZ" dirty="0"/>
              <a:t>bez ohledu na velikost operačního výkonu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Pacienti </a:t>
            </a:r>
            <a:r>
              <a:rPr lang="cs-CZ" altLang="cs-CZ" dirty="0">
                <a:solidFill>
                  <a:srgbClr val="FF0000"/>
                </a:solidFill>
              </a:rPr>
              <a:t>ohrožení selháním nebo již se selhávajícími </a:t>
            </a:r>
            <a:r>
              <a:rPr lang="cs-CZ" altLang="cs-CZ" dirty="0" err="1"/>
              <a:t>vitál</a:t>
            </a:r>
            <a:r>
              <a:rPr lang="cs-CZ" altLang="cs-CZ" dirty="0"/>
              <a:t>. funkcemi, ať již operovaní nebo ne</a:t>
            </a:r>
          </a:p>
          <a:p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Příjem </a:t>
            </a:r>
            <a:r>
              <a:rPr lang="cs-CZ" altLang="cs-CZ" dirty="0">
                <a:solidFill>
                  <a:srgbClr val="FF0000"/>
                </a:solidFill>
              </a:rPr>
              <a:t>akutních</a:t>
            </a:r>
            <a:r>
              <a:rPr lang="cs-CZ" altLang="cs-CZ" dirty="0"/>
              <a:t> pacientů se stavy </a:t>
            </a:r>
            <a:r>
              <a:rPr lang="cs-CZ" altLang="cs-CZ" dirty="0">
                <a:solidFill>
                  <a:srgbClr val="FF0000"/>
                </a:solidFill>
              </a:rPr>
              <a:t>ohrožujícími závažně zdraví či život </a:t>
            </a:r>
            <a:r>
              <a:rPr lang="cs-CZ" altLang="cs-CZ" dirty="0"/>
              <a:t>pacientů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1669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464127"/>
            <a:ext cx="8763000" cy="685800"/>
          </a:xfrm>
        </p:spPr>
        <p:txBody>
          <a:bodyPr/>
          <a:lstStyle/>
          <a:p>
            <a:r>
              <a:rPr lang="sk-SK" altLang="cs-CZ" sz="2800" dirty="0" err="1"/>
              <a:t>Analgézie</a:t>
            </a:r>
            <a:endParaRPr lang="cs-CZ" altLang="cs-CZ" sz="2800" dirty="0"/>
          </a:p>
        </p:txBody>
      </p:sp>
      <p:sp>
        <p:nvSpPr>
          <p:cNvPr id="227332" name="Rectangle 4"/>
          <p:cNvSpPr>
            <a:spLocks noChangeArrowheads="1"/>
          </p:cNvSpPr>
          <p:nvPr/>
        </p:nvSpPr>
        <p:spPr bwMode="auto">
          <a:xfrm>
            <a:off x="1905000" y="2133600"/>
            <a:ext cx="899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 eaLnBrk="0" hangingPunct="0">
              <a:buSzTx/>
            </a:pPr>
            <a:endParaRPr lang="cs-CZ" alt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7333" name="Rectangle 5"/>
          <p:cNvSpPr>
            <a:spLocks noChangeArrowheads="1"/>
          </p:cNvSpPr>
          <p:nvPr/>
        </p:nvSpPr>
        <p:spPr bwMode="auto">
          <a:xfrm>
            <a:off x="1790700" y="1268396"/>
            <a:ext cx="8534400" cy="49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l" eaLnBrk="0" hangingPunct="0">
              <a:buClr>
                <a:srgbClr val="66FF33"/>
              </a:buClr>
              <a:buSzTx/>
            </a:pPr>
            <a:r>
              <a:rPr lang="cs-CZ" altLang="cs-CZ" sz="2400" dirty="0"/>
              <a:t>léčba bolesti je důležitá součást pooperační péče (akutní bolest)</a:t>
            </a:r>
          </a:p>
          <a:p>
            <a:pPr algn="l" eaLnBrk="0" hangingPunct="0">
              <a:buClr>
                <a:srgbClr val="66FF33"/>
              </a:buClr>
              <a:buSzTx/>
            </a:pPr>
            <a:endParaRPr lang="cs-CZ" altLang="cs-CZ" sz="2400" dirty="0"/>
          </a:p>
          <a:p>
            <a:pPr algn="l" eaLnBrk="0" hangingPunct="0">
              <a:buClr>
                <a:srgbClr val="66FF33"/>
              </a:buClr>
              <a:buSzTx/>
            </a:pPr>
            <a:r>
              <a:rPr lang="cs-CZ" altLang="cs-CZ" sz="2400" dirty="0"/>
              <a:t>Důsledky bolesti:</a:t>
            </a:r>
          </a:p>
          <a:p>
            <a:pPr algn="l" eaLnBrk="0" hangingPunct="0">
              <a:buClr>
                <a:srgbClr val="66FF33"/>
              </a:buClr>
              <a:buSzTx/>
            </a:pPr>
            <a:endParaRPr lang="cs-CZ" altLang="cs-CZ" sz="2400" dirty="0"/>
          </a:p>
          <a:p>
            <a:pPr algn="l" eaLnBrk="0" hangingPunct="0">
              <a:buClr>
                <a:srgbClr val="66FF33"/>
              </a:buClr>
              <a:buSzTx/>
            </a:pPr>
            <a:r>
              <a:rPr lang="cs-CZ" altLang="cs-CZ" sz="2400" dirty="0"/>
              <a:t>tachykardie</a:t>
            </a:r>
          </a:p>
          <a:p>
            <a:pPr algn="l" eaLnBrk="0" hangingPunct="0">
              <a:buClr>
                <a:srgbClr val="66FF33"/>
              </a:buClr>
              <a:buSzTx/>
            </a:pPr>
            <a:r>
              <a:rPr lang="cs-CZ" altLang="cs-CZ" sz="2400" dirty="0"/>
              <a:t>hypertenze</a:t>
            </a:r>
          </a:p>
          <a:p>
            <a:pPr algn="l" eaLnBrk="0" hangingPunct="0">
              <a:buClr>
                <a:srgbClr val="66FF33"/>
              </a:buClr>
              <a:buSzTx/>
            </a:pPr>
            <a:r>
              <a:rPr lang="cs-CZ" altLang="cs-CZ" sz="2400" dirty="0"/>
              <a:t>vasokonstrikce</a:t>
            </a:r>
          </a:p>
          <a:p>
            <a:pPr algn="l" eaLnBrk="0" hangingPunct="0">
              <a:buClr>
                <a:srgbClr val="66FF33"/>
              </a:buClr>
              <a:buSzTx/>
            </a:pPr>
            <a:r>
              <a:rPr lang="cs-CZ" altLang="cs-CZ" sz="2400" dirty="0"/>
              <a:t>zvýšení práce a dráždivosti srdce</a:t>
            </a:r>
          </a:p>
          <a:p>
            <a:pPr algn="l" eaLnBrk="0" hangingPunct="0">
              <a:buClr>
                <a:srgbClr val="66FF33"/>
              </a:buClr>
              <a:buSzTx/>
            </a:pPr>
            <a:r>
              <a:rPr lang="cs-CZ" altLang="cs-CZ" sz="2400" dirty="0"/>
              <a:t>zvýšení spotřeby kyslíku</a:t>
            </a:r>
          </a:p>
          <a:p>
            <a:pPr algn="l" eaLnBrk="0" hangingPunct="0">
              <a:buClr>
                <a:srgbClr val="66FF33"/>
              </a:buClr>
              <a:buSzTx/>
            </a:pPr>
            <a:r>
              <a:rPr lang="cs-CZ" altLang="cs-CZ" sz="2400" dirty="0"/>
              <a:t>zvýšení viskozity krve</a:t>
            </a:r>
          </a:p>
          <a:p>
            <a:pPr algn="l" eaLnBrk="0" hangingPunct="0">
              <a:buClr>
                <a:srgbClr val="66FF33"/>
              </a:buClr>
              <a:buSzTx/>
            </a:pPr>
            <a:r>
              <a:rPr lang="cs-CZ" altLang="cs-CZ" sz="2400" dirty="0"/>
              <a:t>hyperglykémie</a:t>
            </a:r>
          </a:p>
          <a:p>
            <a:pPr algn="l" eaLnBrk="0" hangingPunct="0">
              <a:buClr>
                <a:srgbClr val="66FF33"/>
              </a:buClr>
              <a:buSzTx/>
            </a:pPr>
            <a:r>
              <a:rPr lang="cs-CZ" altLang="cs-CZ" sz="2400" dirty="0"/>
              <a:t>retence sodíku a zvýšené ztráty draslíku</a:t>
            </a:r>
          </a:p>
          <a:p>
            <a:pPr algn="l" eaLnBrk="0" hangingPunct="0">
              <a:buClr>
                <a:srgbClr val="66FF33"/>
              </a:buClr>
              <a:buSzTx/>
              <a:buFont typeface="Wingdings" panose="05000000000000000000" pitchFamily="2" charset="2"/>
              <a:buChar char="Ø"/>
            </a:pPr>
            <a:endParaRPr lang="cs-CZ" altLang="cs-CZ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12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838200"/>
            <a:ext cx="8763000" cy="685800"/>
          </a:xfrm>
        </p:spPr>
        <p:txBody>
          <a:bodyPr/>
          <a:lstStyle/>
          <a:p>
            <a:r>
              <a:rPr lang="sk-SK" altLang="cs-CZ" sz="2800" dirty="0" err="1"/>
              <a:t>Analgézie</a:t>
            </a:r>
            <a:r>
              <a:rPr lang="cs-CZ" altLang="cs-CZ" sz="2800" dirty="0"/>
              <a:t> - možnosti</a:t>
            </a:r>
          </a:p>
        </p:txBody>
      </p:sp>
      <p:sp>
        <p:nvSpPr>
          <p:cNvPr id="325636" name="Rectangle 4"/>
          <p:cNvSpPr>
            <a:spLocks noChangeArrowheads="1"/>
          </p:cNvSpPr>
          <p:nvPr/>
        </p:nvSpPr>
        <p:spPr bwMode="auto">
          <a:xfrm>
            <a:off x="1905000" y="2133600"/>
            <a:ext cx="899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 eaLnBrk="0" hangingPunct="0">
              <a:buSzTx/>
            </a:pPr>
            <a:endParaRPr lang="cs-CZ" alt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5637" name="Rectangle 5"/>
          <p:cNvSpPr>
            <a:spLocks noChangeArrowheads="1"/>
          </p:cNvSpPr>
          <p:nvPr/>
        </p:nvSpPr>
        <p:spPr bwMode="auto">
          <a:xfrm>
            <a:off x="1396538" y="1704109"/>
            <a:ext cx="5305511" cy="267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>
              <a:buSzTx/>
            </a:pPr>
            <a:endParaRPr lang="cs-CZ" altLang="cs-CZ" sz="2400" dirty="0"/>
          </a:p>
          <a:p>
            <a:pPr algn="l" eaLnBrk="0" hangingPunct="0">
              <a:buClr>
                <a:srgbClr val="66FF33"/>
              </a:buClr>
              <a:buSzTx/>
            </a:pPr>
            <a:r>
              <a:rPr lang="cs-CZ" altLang="cs-CZ" sz="2400" dirty="0"/>
              <a:t>klasická: po, </a:t>
            </a:r>
            <a:r>
              <a:rPr lang="cs-CZ" altLang="cs-CZ" sz="2400" dirty="0" err="1"/>
              <a:t>iv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im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sc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pr</a:t>
            </a:r>
            <a:r>
              <a:rPr lang="cs-CZ" altLang="cs-CZ" sz="2400" dirty="0"/>
              <a:t>					 </a:t>
            </a:r>
          </a:p>
          <a:p>
            <a:pPr algn="l" eaLnBrk="0" hangingPunct="0">
              <a:buClr>
                <a:srgbClr val="66FF33"/>
              </a:buClr>
              <a:buSzTx/>
            </a:pPr>
            <a:r>
              <a:rPr lang="cs-CZ" altLang="cs-CZ" sz="2400" dirty="0"/>
              <a:t>epidurálním katetrem, TAP katetrem </a:t>
            </a:r>
          </a:p>
          <a:p>
            <a:pPr algn="l" eaLnBrk="0" hangingPunct="0">
              <a:buClr>
                <a:srgbClr val="66FF33"/>
              </a:buClr>
              <a:buSzTx/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 algn="l" eaLnBrk="0" hangingPunct="0">
              <a:buClr>
                <a:srgbClr val="66FF33"/>
              </a:buClr>
              <a:buSzTx/>
            </a:pPr>
            <a:r>
              <a:rPr lang="cs-CZ" altLang="cs-CZ" sz="2400" dirty="0"/>
              <a:t>vyhodnocení spokojenosti nemocných s kontrolou bolesti </a:t>
            </a:r>
            <a:r>
              <a:rPr lang="en-US" altLang="cs-CZ" sz="2400" dirty="0"/>
              <a:t>- VAS</a:t>
            </a:r>
            <a:endParaRPr lang="cs-CZ" altLang="cs-CZ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1BA2F1-10B5-494A-BEC7-86BE4055B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9"/>
          <a:stretch/>
        </p:blipFill>
        <p:spPr>
          <a:xfrm>
            <a:off x="7430945" y="1620078"/>
            <a:ext cx="4270960" cy="51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8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Analgetika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léky tlumící bolest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Opiátová - působí na </a:t>
            </a:r>
            <a:r>
              <a:rPr lang="cs-CZ" dirty="0" err="1"/>
              <a:t>opioidní</a:t>
            </a:r>
            <a:r>
              <a:rPr lang="cs-CZ" dirty="0"/>
              <a:t> receptory v CNS a ostatních tkáních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Neopiátová - tlumí zánět a blokují tvorbu prostaglandinů</a:t>
            </a:r>
          </a:p>
        </p:txBody>
      </p:sp>
    </p:spTree>
    <p:extLst>
      <p:ext uri="{BB962C8B-B14F-4D97-AF65-F5344CB8AC3E}">
        <p14:creationId xmlns:p14="http://schemas.microsoft.com/office/powerpoint/2010/main" val="3251008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Opiátová analgetika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přirozené </a:t>
            </a:r>
            <a:r>
              <a:rPr lang="cs-CZ" dirty="0" err="1"/>
              <a:t>opioidy</a:t>
            </a:r>
            <a:r>
              <a:rPr lang="cs-CZ" dirty="0"/>
              <a:t> (alkaloidy) − morfin, kodein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dirty="0" err="1"/>
              <a:t>polosyntetické</a:t>
            </a:r>
            <a:r>
              <a:rPr lang="cs-CZ" dirty="0"/>
              <a:t> alkaloidy − </a:t>
            </a:r>
            <a:r>
              <a:rPr lang="cs-CZ" dirty="0" err="1"/>
              <a:t>diacetyl</a:t>
            </a:r>
            <a:r>
              <a:rPr lang="cs-CZ" dirty="0"/>
              <a:t>-morfin (heroin), </a:t>
            </a:r>
            <a:r>
              <a:rPr lang="cs-CZ" dirty="0" err="1"/>
              <a:t>hydromorfon</a:t>
            </a:r>
            <a:r>
              <a:rPr lang="cs-CZ" dirty="0"/>
              <a:t>, </a:t>
            </a:r>
            <a:r>
              <a:rPr lang="cs-CZ" dirty="0" err="1"/>
              <a:t>oxykodon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sz="2400" dirty="0"/>
              <a:t>syntetické − </a:t>
            </a:r>
            <a:r>
              <a:rPr lang="cs-CZ" sz="2400" dirty="0" err="1"/>
              <a:t>petidin</a:t>
            </a:r>
            <a:r>
              <a:rPr lang="cs-CZ" sz="2400" dirty="0"/>
              <a:t>, </a:t>
            </a:r>
            <a:r>
              <a:rPr lang="cs-CZ" sz="2400" dirty="0" err="1"/>
              <a:t>fentanyl</a:t>
            </a:r>
            <a:r>
              <a:rPr lang="cs-CZ" sz="2400" dirty="0"/>
              <a:t>, megafon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A33CA-1063-4AF8-8784-26F421025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310" y="4162316"/>
            <a:ext cx="5392039" cy="233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13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Opiátová analgetika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Slabé </a:t>
            </a:r>
            <a:r>
              <a:rPr lang="cs-CZ" sz="2400" dirty="0" err="1"/>
              <a:t>opioidy</a:t>
            </a:r>
            <a:r>
              <a:rPr lang="cs-CZ" sz="2400" dirty="0"/>
              <a:t> − může se u nich uplatnit stropový efekt (další zvyšování dávky nevede ke zvýšení účinku)</a:t>
            </a:r>
          </a:p>
          <a:p>
            <a:pPr marL="457200" lvl="1" indent="0">
              <a:buNone/>
            </a:pPr>
            <a:r>
              <a:rPr lang="cs-CZ" dirty="0"/>
              <a:t>Kodein, </a:t>
            </a:r>
            <a:r>
              <a:rPr lang="cs-CZ" dirty="0" err="1"/>
              <a:t>Tramadol</a:t>
            </a:r>
            <a:r>
              <a:rPr lang="cs-CZ" dirty="0"/>
              <a:t>, Dihydrokodein, Pentazocin, </a:t>
            </a:r>
            <a:r>
              <a:rPr lang="cs-CZ" dirty="0" err="1"/>
              <a:t>Nalbufin</a:t>
            </a:r>
            <a:endParaRPr lang="cs-CZ" dirty="0"/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Silné </a:t>
            </a:r>
            <a:r>
              <a:rPr lang="cs-CZ" sz="2400" dirty="0" err="1"/>
              <a:t>opioidy</a:t>
            </a:r>
            <a:endParaRPr lang="cs-CZ" sz="2400" dirty="0"/>
          </a:p>
          <a:p>
            <a:pPr marL="457200" lvl="1" indent="0">
              <a:buNone/>
            </a:pPr>
            <a:r>
              <a:rPr lang="cs-CZ" dirty="0"/>
              <a:t>Morfin, </a:t>
            </a:r>
            <a:r>
              <a:rPr lang="cs-CZ" dirty="0" err="1"/>
              <a:t>Pethidin</a:t>
            </a:r>
            <a:r>
              <a:rPr lang="cs-CZ" dirty="0"/>
              <a:t>, </a:t>
            </a:r>
            <a:r>
              <a:rPr lang="cs-CZ" dirty="0" err="1"/>
              <a:t>Hydromorfon</a:t>
            </a:r>
            <a:r>
              <a:rPr lang="cs-CZ" dirty="0"/>
              <a:t>, </a:t>
            </a:r>
            <a:r>
              <a:rPr lang="cs-CZ" dirty="0" err="1"/>
              <a:t>Oxykodon</a:t>
            </a:r>
            <a:r>
              <a:rPr lang="cs-CZ" dirty="0"/>
              <a:t>, Buprenorfin, Piritramid</a:t>
            </a:r>
          </a:p>
          <a:p>
            <a:pPr marL="457200" lvl="1" indent="0">
              <a:buNone/>
            </a:pPr>
            <a:r>
              <a:rPr lang="cs-CZ" dirty="0" err="1"/>
              <a:t>Methadon</a:t>
            </a:r>
            <a:r>
              <a:rPr lang="cs-CZ" dirty="0"/>
              <a:t> − jen jako substituční léčba psychické závislosti</a:t>
            </a:r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6639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Opiátová kniha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Opiáty jsou na oddělení v dvojitě uzamčené skříňce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Seznam osob oprávněných zapisovat záznamy včetně podpisových vzorů sester i lékařů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Lékař zapisuje 1xtýdně kontrolu opiátů, případně potvrzuje omyl či rozbitou ampuli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Datum, číslo chorobopisu, jméno pacienta, jméno  sestry, která podává, stav kusů, který zůstává v opiátové lékárně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Příjem do opiátové lékárny provádí staniční sestra červeným zápisem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Nesmí se škrtat – každá oprava s razítkem lékaře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Poslední noc v měsíci inventura sestrou červeně – podpis vedoucího lékaře</a:t>
            </a:r>
          </a:p>
        </p:txBody>
      </p:sp>
    </p:spTree>
    <p:extLst>
      <p:ext uri="{BB962C8B-B14F-4D97-AF65-F5344CB8AC3E}">
        <p14:creationId xmlns:p14="http://schemas.microsoft.com/office/powerpoint/2010/main" val="2875614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Opiátová kniha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403" y="55447"/>
            <a:ext cx="4846818" cy="68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02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Principy podávání opiátů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U akutní bolesti je indikována intravenózní forma, u chronické bolesti perorální.</a:t>
            </a:r>
          </a:p>
          <a:p>
            <a:pPr marL="0" indent="0">
              <a:buNone/>
            </a:pPr>
            <a:r>
              <a:rPr lang="cs-CZ" dirty="0"/>
              <a:t>Titrační podávání od nejmenších dávek.</a:t>
            </a:r>
          </a:p>
          <a:p>
            <a:pPr marL="0" indent="0">
              <a:buNone/>
            </a:pPr>
            <a:r>
              <a:rPr lang="cs-CZ" dirty="0"/>
              <a:t>Zahájení léčby znamená testování </a:t>
            </a:r>
            <a:r>
              <a:rPr lang="cs-CZ" dirty="0" err="1"/>
              <a:t>opioidu</a:t>
            </a:r>
            <a:r>
              <a:rPr lang="cs-CZ" dirty="0"/>
              <a:t> na danou bolest.</a:t>
            </a:r>
          </a:p>
          <a:p>
            <a:pPr marL="0" indent="0">
              <a:buNone/>
            </a:pPr>
            <a:r>
              <a:rPr lang="cs-CZ" dirty="0"/>
              <a:t>Podání antiemetik v prvních dnech, obstipační léčba a laxativa.</a:t>
            </a:r>
          </a:p>
          <a:p>
            <a:pPr marL="0" indent="0">
              <a:buNone/>
            </a:pPr>
            <a:r>
              <a:rPr lang="cs-CZ" dirty="0"/>
              <a:t>Maximální dávka neexistuje u nádorové bolesti. </a:t>
            </a:r>
          </a:p>
          <a:p>
            <a:pPr marL="0" indent="0">
              <a:buNone/>
            </a:pPr>
            <a:r>
              <a:rPr lang="cs-CZ" dirty="0"/>
              <a:t>Při rozvoji NÚ nebo oslabení účinku se převádí na jiný </a:t>
            </a:r>
            <a:r>
              <a:rPr lang="cs-CZ" dirty="0" err="1"/>
              <a:t>opioid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5443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Neopiátová analgetika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Analgetika-antipyretika </a:t>
            </a:r>
          </a:p>
          <a:p>
            <a:pPr marL="0" indent="0">
              <a:buNone/>
            </a:pPr>
            <a:r>
              <a:rPr lang="cs-CZ" dirty="0"/>
              <a:t>	paracetamol, </a:t>
            </a:r>
            <a:r>
              <a:rPr lang="cs-CZ" dirty="0" err="1"/>
              <a:t>metamizol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Nesteroidní antiflogistika </a:t>
            </a:r>
          </a:p>
          <a:p>
            <a:pPr marL="0" indent="0">
              <a:buNone/>
            </a:pPr>
            <a:r>
              <a:rPr lang="cs-CZ" dirty="0"/>
              <a:t>	neselektivní – je jich mnoho, jsou riziková z hlediska poškození 			GIT (např. ibuprofen, </a:t>
            </a:r>
            <a:r>
              <a:rPr lang="cs-CZ" dirty="0" err="1"/>
              <a:t>diklofenak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	preferenční – </a:t>
            </a:r>
            <a:r>
              <a:rPr lang="cs-CZ" dirty="0" err="1"/>
              <a:t>nimesulid</a:t>
            </a:r>
            <a:r>
              <a:rPr lang="cs-CZ" dirty="0"/>
              <a:t>, </a:t>
            </a:r>
            <a:r>
              <a:rPr lang="cs-CZ" dirty="0" err="1"/>
              <a:t>meloxikam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selektivní (</a:t>
            </a:r>
            <a:r>
              <a:rPr lang="cs-CZ" dirty="0" err="1"/>
              <a:t>koxiby</a:t>
            </a:r>
            <a:r>
              <a:rPr lang="cs-CZ" dirty="0"/>
              <a:t>) - </a:t>
            </a:r>
            <a:r>
              <a:rPr lang="cs-CZ" dirty="0" err="1"/>
              <a:t>celekoxib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151" y="365125"/>
            <a:ext cx="4997170" cy="30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95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Management léčby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start high -&gt; step down – akutní bolest – začít vyššími dávky a opiát</a:t>
            </a:r>
            <a:r>
              <a:rPr lang="en-US" dirty="0"/>
              <a:t>y</a:t>
            </a:r>
            <a:r>
              <a:rPr lang="cs-CZ" dirty="0"/>
              <a:t> a postupně snižovat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start </a:t>
            </a:r>
            <a:r>
              <a:rPr lang="cs-CZ" dirty="0" err="1"/>
              <a:t>down</a:t>
            </a:r>
            <a:r>
              <a:rPr lang="cs-CZ" dirty="0"/>
              <a:t> -&gt; step up – chronická bolest – začít </a:t>
            </a:r>
            <a:r>
              <a:rPr lang="cs-CZ" dirty="0" err="1"/>
              <a:t>neopioidními</a:t>
            </a:r>
            <a:r>
              <a:rPr lang="cs-CZ" dirty="0"/>
              <a:t> analgetiky v nižších dávkách a postupně navyšovat</a:t>
            </a:r>
          </a:p>
        </p:txBody>
      </p:sp>
    </p:spTree>
    <p:extLst>
      <p:ext uri="{BB962C8B-B14F-4D97-AF65-F5344CB8AC3E}">
        <p14:creationId xmlns:p14="http://schemas.microsoft.com/office/powerpoint/2010/main" val="675309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623" r="25394"/>
          <a:stretch/>
        </p:blipFill>
        <p:spPr>
          <a:xfrm>
            <a:off x="376990" y="718052"/>
            <a:ext cx="4145685" cy="540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8634" r="8649"/>
          <a:stretch/>
        </p:blipFill>
        <p:spPr>
          <a:xfrm>
            <a:off x="4522675" y="718052"/>
            <a:ext cx="714675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56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Infuze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Jaké jsou důvody podání:</a:t>
            </a:r>
          </a:p>
          <a:p>
            <a:pPr marL="0" indent="0">
              <a:buNone/>
            </a:pPr>
            <a:r>
              <a:rPr lang="cs-CZ" dirty="0"/>
              <a:t>léčebné – </a:t>
            </a:r>
            <a:r>
              <a:rPr lang="cs-CZ" dirty="0" err="1"/>
              <a:t>inf</a:t>
            </a:r>
            <a:r>
              <a:rPr lang="cs-CZ" dirty="0"/>
              <a:t>. roztok slouží jako nosič účinné látky 	(antibiotika, cytostatika, vitaminy, …)</a:t>
            </a:r>
          </a:p>
          <a:p>
            <a:pPr marL="0" indent="0">
              <a:buNone/>
            </a:pPr>
            <a:r>
              <a:rPr lang="cs-CZ" dirty="0"/>
              <a:t>výživné – parenterální výživa je nitrožilní přívod tekutin, minerálů, živin </a:t>
            </a:r>
          </a:p>
          <a:p>
            <a:pPr marL="0" indent="0">
              <a:buNone/>
            </a:pPr>
            <a:r>
              <a:rPr lang="cs-CZ" dirty="0"/>
              <a:t>úprava vodního a </a:t>
            </a:r>
            <a:r>
              <a:rPr lang="cs-CZ" dirty="0" err="1"/>
              <a:t>minerálového</a:t>
            </a:r>
            <a:r>
              <a:rPr lang="cs-CZ" dirty="0"/>
              <a:t> hospodářství</a:t>
            </a:r>
          </a:p>
          <a:p>
            <a:pPr marL="0" indent="0">
              <a:buNone/>
            </a:pPr>
            <a:r>
              <a:rPr lang="cs-CZ" dirty="0"/>
              <a:t>úprava acidobazické rovnováhy</a:t>
            </a:r>
          </a:p>
          <a:p>
            <a:pPr marL="0" indent="0">
              <a:buNone/>
            </a:pPr>
            <a:r>
              <a:rPr lang="cs-CZ" dirty="0"/>
              <a:t>náhrada ztrát tekutin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159" y="4265989"/>
            <a:ext cx="3729718" cy="217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88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Infuzní roztoky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Roztoky glukózy – 5%, 10%, 20%, 40% (do periferní žíly ne víc než 10%)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Krystaloidy – roztoky malých molekul – přestupují do extravaskulárního  			prostoru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Balancované (podobné plazmě) – </a:t>
            </a:r>
            <a:r>
              <a:rPr lang="cs-CZ" dirty="0" err="1"/>
              <a:t>Ringerfundin</a:t>
            </a:r>
            <a:r>
              <a:rPr lang="cs-CZ" dirty="0"/>
              <a:t>, </a:t>
            </a:r>
            <a:r>
              <a:rPr lang="cs-CZ" dirty="0" err="1"/>
              <a:t>Isolyte</a:t>
            </a:r>
            <a:r>
              <a:rPr lang="cs-CZ" dirty="0"/>
              <a:t>, </a:t>
            </a:r>
            <a:r>
              <a:rPr lang="cs-CZ" dirty="0" err="1"/>
              <a:t>Plasmalyte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Nebalancované – 0,9% </a:t>
            </a:r>
            <a:r>
              <a:rPr lang="cs-CZ" dirty="0" err="1"/>
              <a:t>NaCl</a:t>
            </a:r>
            <a:r>
              <a:rPr lang="cs-CZ" dirty="0"/>
              <a:t> = FR, </a:t>
            </a:r>
            <a:r>
              <a:rPr lang="cs-CZ" dirty="0" err="1"/>
              <a:t>Ringer</a:t>
            </a:r>
            <a:r>
              <a:rPr lang="cs-CZ" dirty="0"/>
              <a:t>, Hartman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Koloidy - roztoky velkých molekul, neprostupují cévní stěnou</a:t>
            </a:r>
          </a:p>
          <a:p>
            <a:pPr marL="0" indent="0">
              <a:buNone/>
            </a:pPr>
            <a:r>
              <a:rPr lang="cs-CZ" dirty="0"/>
              <a:t>	albumin, želatina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8993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jaké infuze podáváme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Krystaloidy:</a:t>
            </a:r>
          </a:p>
          <a:p>
            <a:pPr marL="0" indent="0">
              <a:buNone/>
            </a:pPr>
            <a:r>
              <a:rPr lang="cs-CZ" dirty="0" err="1"/>
              <a:t>NaCl</a:t>
            </a:r>
            <a:r>
              <a:rPr lang="cs-CZ" dirty="0"/>
              <a:t> 0,9%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err="1"/>
              <a:t>hyponatrémie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	úraz hlavy (prevence edému mozku)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err="1"/>
              <a:t>hypochloremická</a:t>
            </a:r>
            <a:r>
              <a:rPr lang="cs-CZ" dirty="0"/>
              <a:t> metabolická alkalóza </a:t>
            </a:r>
          </a:p>
          <a:p>
            <a:pPr marL="0" indent="0">
              <a:buNone/>
            </a:pPr>
            <a:r>
              <a:rPr lang="cs-CZ" dirty="0"/>
              <a:t>roztoky glukózy (5 – 10 %) </a:t>
            </a:r>
          </a:p>
          <a:p>
            <a:pPr marL="0" indent="0">
              <a:buNone/>
            </a:pPr>
            <a:r>
              <a:rPr lang="cs-CZ" dirty="0"/>
              <a:t>	korekce </a:t>
            </a:r>
            <a:r>
              <a:rPr lang="cs-CZ" dirty="0" err="1"/>
              <a:t>hypernatrémie</a:t>
            </a:r>
            <a:r>
              <a:rPr lang="cs-CZ" dirty="0"/>
              <a:t> – </a:t>
            </a:r>
            <a:r>
              <a:rPr lang="cs-CZ" dirty="0" err="1"/>
              <a:t>diluce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	forsírovaná diuréza </a:t>
            </a:r>
          </a:p>
          <a:p>
            <a:pPr marL="0" indent="0">
              <a:buNone/>
            </a:pPr>
            <a:r>
              <a:rPr lang="cs-CZ" dirty="0"/>
              <a:t>balancované krystaloidní roztoky </a:t>
            </a:r>
          </a:p>
          <a:p>
            <a:pPr marL="0" indent="0">
              <a:buNone/>
            </a:pPr>
            <a:r>
              <a:rPr lang="cs-CZ" dirty="0"/>
              <a:t>	všechny ostatní klinické situace včetně resuscitace oběhu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Koloidy: nutnost rychlé náhrady objemu</a:t>
            </a:r>
          </a:p>
        </p:txBody>
      </p:sp>
    </p:spTree>
    <p:extLst>
      <p:ext uri="{BB962C8B-B14F-4D97-AF65-F5344CB8AC3E}">
        <p14:creationId xmlns:p14="http://schemas.microsoft.com/office/powerpoint/2010/main" val="444374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 infuze podáváme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Periferní kanyla </a:t>
            </a:r>
          </a:p>
          <a:p>
            <a:pPr marL="0" indent="0">
              <a:buNone/>
            </a:pPr>
            <a:r>
              <a:rPr lang="cs-CZ" dirty="0"/>
              <a:t>	nutnost výměny á 4 dny, nemožnost podávání koncentrovaných  	roztoků (riziko rozvoje flebitidy), omezená rychlost podání léčiv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CŽK</a:t>
            </a:r>
          </a:p>
          <a:p>
            <a:pPr marL="0" indent="0">
              <a:buNone/>
            </a:pPr>
            <a:r>
              <a:rPr lang="cs-CZ" dirty="0"/>
              <a:t>	aplikace roztoků a krevních derivátů vysokou rychlostí</a:t>
            </a:r>
            <a:br>
              <a:rPr lang="cs-CZ" dirty="0"/>
            </a:br>
            <a:r>
              <a:rPr lang="cs-CZ" dirty="0"/>
              <a:t> 	možnost podání vysoce koncentrovaných neředěných roztoků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PICC (periferně zavedený centrální žilní katetr) </a:t>
            </a:r>
          </a:p>
          <a:p>
            <a:pPr marL="0" indent="0">
              <a:buNone/>
            </a:pPr>
            <a:r>
              <a:rPr lang="cs-CZ" dirty="0"/>
              <a:t>	k dlouhodobému podávání léků do centrální žíly</a:t>
            </a:r>
          </a:p>
        </p:txBody>
      </p:sp>
    </p:spTree>
    <p:extLst>
      <p:ext uri="{BB962C8B-B14F-4D97-AF65-F5344CB8AC3E}">
        <p14:creationId xmlns:p14="http://schemas.microsoft.com/office/powerpoint/2010/main" val="2557287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894" y="365125"/>
            <a:ext cx="3810000" cy="24288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4070" t="15473" r="9720" b="7988"/>
          <a:stretch/>
        </p:blipFill>
        <p:spPr>
          <a:xfrm>
            <a:off x="4150894" y="1325270"/>
            <a:ext cx="3899853" cy="293745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121" y="4262729"/>
            <a:ext cx="3687679" cy="2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719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Antibiotika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Léky k prevenci a léčbě bakteriální infekce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Bakteriostatické – inhibují růst a množení bakterií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Baktericidní – usmrcují bakterie</a:t>
            </a:r>
          </a:p>
        </p:txBody>
      </p:sp>
    </p:spTree>
    <p:extLst>
      <p:ext uri="{BB962C8B-B14F-4D97-AF65-F5344CB8AC3E}">
        <p14:creationId xmlns:p14="http://schemas.microsoft.com/office/powerpoint/2010/main" val="36815983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Užití antibiotik v souvislosti s chirurgickým výkonem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Profylaktické (preventivní)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„špinavé“ výkony – dochází k otevření tělních dutin, které jsou přirozeně osídleny baktériemi – GIT, dýchací cesty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Podle nejčastějších </a:t>
            </a:r>
            <a:r>
              <a:rPr lang="cs-CZ" dirty="0" err="1"/>
              <a:t>nosokomiálních</a:t>
            </a:r>
            <a:r>
              <a:rPr lang="cs-CZ" dirty="0"/>
              <a:t> patogenů daného pracoviště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GIT – penicilínová ATB</a:t>
            </a:r>
          </a:p>
          <a:p>
            <a:pPr marL="0" indent="0">
              <a:buNone/>
            </a:pPr>
            <a:r>
              <a:rPr lang="cs-CZ" dirty="0"/>
              <a:t>Hrudník – cefalosporiny II. generace</a:t>
            </a:r>
          </a:p>
        </p:txBody>
      </p:sp>
    </p:spTree>
    <p:extLst>
      <p:ext uri="{BB962C8B-B14F-4D97-AF65-F5344CB8AC3E}">
        <p14:creationId xmlns:p14="http://schemas.microsoft.com/office/powerpoint/2010/main" val="3487425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Užití antibiotik v souvislosti s chirurgickým výkonem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Terapeutické – léčba infekcí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Peritonitídy</a:t>
            </a:r>
            <a:r>
              <a:rPr lang="cs-CZ" dirty="0"/>
              <a:t> – penicilínová ATB, </a:t>
            </a:r>
            <a:r>
              <a:rPr lang="cs-CZ" dirty="0" err="1"/>
              <a:t>meronem</a:t>
            </a:r>
            <a:r>
              <a:rPr lang="cs-CZ" dirty="0"/>
              <a:t> při těžkých</a:t>
            </a:r>
          </a:p>
          <a:p>
            <a:pPr marL="0" indent="0">
              <a:buNone/>
            </a:pPr>
            <a:r>
              <a:rPr lang="cs-CZ" dirty="0" err="1"/>
              <a:t>Divertikulitídy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err="1"/>
              <a:t>metronidazol</a:t>
            </a:r>
            <a:r>
              <a:rPr lang="cs-CZ" dirty="0"/>
              <a:t> – lehké </a:t>
            </a:r>
          </a:p>
          <a:p>
            <a:pPr marL="0" indent="0">
              <a:buNone/>
            </a:pPr>
            <a:r>
              <a:rPr lang="cs-CZ" dirty="0"/>
              <a:t>	penicilínové ATB – těžké</a:t>
            </a:r>
          </a:p>
          <a:p>
            <a:pPr marL="0" indent="0">
              <a:buNone/>
            </a:pPr>
            <a:r>
              <a:rPr lang="cs-CZ" dirty="0"/>
              <a:t>Pneumonie </a:t>
            </a:r>
          </a:p>
          <a:p>
            <a:pPr marL="0" indent="0">
              <a:buNone/>
            </a:pPr>
            <a:r>
              <a:rPr lang="cs-CZ" dirty="0"/>
              <a:t>	komunitní – penicilínová ATB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err="1"/>
              <a:t>nosokomiální</a:t>
            </a:r>
            <a:r>
              <a:rPr lang="cs-CZ" dirty="0"/>
              <a:t> – </a:t>
            </a:r>
            <a:r>
              <a:rPr lang="cs-CZ" dirty="0" err="1"/>
              <a:t>Tazocin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Uroinfekce</a:t>
            </a:r>
            <a:r>
              <a:rPr lang="cs-CZ" dirty="0"/>
              <a:t> - </a:t>
            </a:r>
            <a:r>
              <a:rPr lang="cs-CZ" dirty="0" err="1"/>
              <a:t>kotrimoxazol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0939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 podávání antibiotik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p.o</a:t>
            </a:r>
            <a:r>
              <a:rPr lang="cs-CZ" dirty="0"/>
              <a:t>. – ničí střevní mikroflóru, nutnost podávání také </a:t>
            </a:r>
            <a:r>
              <a:rPr lang="cs-CZ" dirty="0" err="1"/>
              <a:t>probiotik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i.v</a:t>
            </a:r>
            <a:r>
              <a:rPr lang="cs-CZ" dirty="0"/>
              <a:t>. – ředění FR dle předpisu z lékárny </a:t>
            </a:r>
          </a:p>
          <a:p>
            <a:pPr marL="0" indent="0">
              <a:buNone/>
            </a:pPr>
            <a:r>
              <a:rPr lang="cs-CZ" dirty="0"/>
              <a:t>	rychlost infuze dle předpisu (nežádoucí účinky při rychlém   	podání)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ATB zásypy – v terapii chronických ran (Framykoin)	</a:t>
            </a:r>
          </a:p>
        </p:txBody>
      </p:sp>
    </p:spTree>
    <p:extLst>
      <p:ext uri="{BB962C8B-B14F-4D97-AF65-F5344CB8AC3E}">
        <p14:creationId xmlns:p14="http://schemas.microsoft.com/office/powerpoint/2010/main" val="1757588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Parenterální a enterální výživa</a:t>
            </a:r>
            <a:endParaRPr lang="cs-CZ" altLang="cs-CZ" dirty="0">
              <a:solidFill>
                <a:srgbClr val="FF33CC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Základním cílem um</a:t>
            </a:r>
            <a:r>
              <a:rPr lang="cs-CZ" altLang="cs-CZ" dirty="0"/>
              <a:t>ěl</a:t>
            </a:r>
            <a:r>
              <a:rPr lang="cs-CZ" altLang="cs-CZ" dirty="0">
                <a:cs typeface="Times New Roman" panose="02020603050405020304" pitchFamily="18" charset="0"/>
              </a:rPr>
              <a:t>é vý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ivy </a:t>
            </a:r>
            <a:r>
              <a:rPr lang="cs-CZ" altLang="cs-CZ" dirty="0"/>
              <a:t>je </a:t>
            </a:r>
            <a:r>
              <a:rPr lang="cs-CZ" altLang="cs-CZ" dirty="0">
                <a:cs typeface="Times New Roman" panose="02020603050405020304" pitchFamily="18" charset="0"/>
              </a:rPr>
              <a:t>zajistit</a:t>
            </a:r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p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ívod 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ivin a tekutin t</a:t>
            </a:r>
            <a:r>
              <a:rPr lang="cs-CZ" altLang="cs-CZ" dirty="0"/>
              <a:t>ěm </a:t>
            </a:r>
            <a:r>
              <a:rPr lang="cs-CZ" altLang="cs-CZ" dirty="0">
                <a:cs typeface="Times New Roman" panose="02020603050405020304" pitchFamily="18" charset="0"/>
              </a:rPr>
              <a:t>skupinám </a:t>
            </a:r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nemocných, kte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í</a:t>
            </a:r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nemohou, necht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jí nebo nesm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jí p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ijímat b</a:t>
            </a:r>
            <a:r>
              <a:rPr lang="cs-CZ" altLang="cs-CZ" dirty="0"/>
              <a:t>ěž</a:t>
            </a:r>
            <a:r>
              <a:rPr lang="cs-CZ" altLang="cs-CZ" dirty="0">
                <a:cs typeface="Times New Roman" panose="02020603050405020304" pitchFamily="18" charset="0"/>
              </a:rPr>
              <a:t>nou stravu</a:t>
            </a:r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v aktuáln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 </a:t>
            </a:r>
            <a:br>
              <a:rPr lang="cs-CZ" altLang="cs-CZ" dirty="0"/>
            </a:br>
            <a:r>
              <a:rPr lang="cs-CZ" altLang="cs-CZ" dirty="0">
                <a:cs typeface="Times New Roman" panose="02020603050405020304" pitchFamily="18" charset="0"/>
              </a:rPr>
              <a:t>nutném mno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ství i slo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ení</a:t>
            </a:r>
            <a:r>
              <a:rPr lang="cs-CZ" altLang="cs-CZ" dirty="0"/>
              <a:t> </a:t>
            </a:r>
            <a:br>
              <a:rPr lang="cs-CZ" altLang="cs-CZ" dirty="0"/>
            </a:br>
            <a:r>
              <a:rPr lang="cs-CZ" altLang="cs-CZ" dirty="0">
                <a:cs typeface="Times New Roman" panose="02020603050405020304" pitchFamily="18" charset="0"/>
              </a:rPr>
              <a:t>obvyklou cestou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5390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Chirurgická intenzivní péče – jak probíhá?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dirty="0">
                <a:solidFill>
                  <a:srgbClr val="FF0000"/>
                </a:solidFill>
              </a:rPr>
              <a:t>Kauzální </a:t>
            </a:r>
            <a:r>
              <a:rPr lang="cs-CZ" altLang="cs-CZ" dirty="0"/>
              <a:t>– léčba základní příčiny</a:t>
            </a:r>
          </a:p>
          <a:p>
            <a:pPr marL="0" indent="0">
              <a:buNone/>
            </a:pPr>
            <a:endParaRPr lang="cs-CZ" alt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altLang="cs-CZ" dirty="0">
                <a:solidFill>
                  <a:srgbClr val="FF0000"/>
                </a:solidFill>
              </a:rPr>
              <a:t>Symptomatická</a:t>
            </a:r>
            <a:r>
              <a:rPr lang="cs-CZ" altLang="cs-CZ" dirty="0"/>
              <a:t> – stabilizace vnitřního prostředí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V ideálním případě probíhají současně, může být součástí jak perioperační, tak </a:t>
            </a:r>
            <a:r>
              <a:rPr lang="cs-CZ" altLang="cs-CZ" dirty="0" err="1"/>
              <a:t>peroperační</a:t>
            </a:r>
            <a:r>
              <a:rPr lang="cs-CZ" altLang="cs-CZ" dirty="0"/>
              <a:t> péče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58411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905000" y="228600"/>
            <a:ext cx="7772400" cy="1143000"/>
          </a:xfrm>
        </p:spPr>
        <p:txBody>
          <a:bodyPr anchor="ctr"/>
          <a:lstStyle/>
          <a:p>
            <a:r>
              <a:rPr lang="cs-CZ" altLang="cs-CZ" sz="5400" dirty="0">
                <a:latin typeface="+mn-lt"/>
              </a:rPr>
              <a:t>Malnutrice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905000"/>
            <a:ext cx="8534400" cy="4648200"/>
          </a:xfrm>
        </p:spPr>
        <p:txBody>
          <a:bodyPr/>
          <a:lstStyle/>
          <a:p>
            <a:r>
              <a:rPr lang="cs-CZ" altLang="cs-CZ" sz="2800" dirty="0"/>
              <a:t>značný podíl hospitalizovaných pacientů je malnutriční</a:t>
            </a:r>
          </a:p>
          <a:p>
            <a:r>
              <a:rPr lang="cs-CZ" altLang="cs-CZ" sz="2800" dirty="0"/>
              <a:t> 3% pacientů v nemocnici vyžaduje umělou výživu</a:t>
            </a:r>
          </a:p>
          <a:p>
            <a:r>
              <a:rPr lang="cs-CZ" altLang="cs-CZ" sz="2800" dirty="0"/>
              <a:t> </a:t>
            </a:r>
          </a:p>
          <a:p>
            <a:r>
              <a:rPr lang="cs-CZ" altLang="cs-CZ" sz="2800" dirty="0"/>
              <a:t>je prokázaný vztah mezi malnutricí a zvýšenou morbiditou a mortalitou</a:t>
            </a:r>
          </a:p>
          <a:p>
            <a:endParaRPr lang="cs-CZ" altLang="cs-CZ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5630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50901"/>
            <a:ext cx="7772400" cy="658813"/>
          </a:xfrm>
        </p:spPr>
        <p:txBody>
          <a:bodyPr>
            <a:normAutofit fontScale="90000"/>
          </a:bodyPr>
          <a:lstStyle/>
          <a:p>
            <a:r>
              <a:rPr lang="en-US" altLang="cs-CZ" sz="4800" dirty="0">
                <a:latin typeface="+mn-lt"/>
              </a:rPr>
              <a:t>D</a:t>
            </a:r>
            <a:r>
              <a:rPr lang="cs-CZ" altLang="cs-CZ" sz="4800" dirty="0">
                <a:latin typeface="+mn-lt"/>
              </a:rPr>
              <a:t>ů</a:t>
            </a:r>
            <a:r>
              <a:rPr lang="en-US" altLang="cs-CZ" sz="4800" dirty="0" err="1">
                <a:latin typeface="+mn-lt"/>
              </a:rPr>
              <a:t>vody</a:t>
            </a:r>
            <a:r>
              <a:rPr lang="cs-CZ" altLang="cs-CZ" sz="4800" dirty="0">
                <a:latin typeface="+mn-lt"/>
              </a:rPr>
              <a:t> malnutrice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FF33CC"/>
              </a:buClr>
              <a:buSz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ekonomické</a:t>
            </a:r>
          </a:p>
          <a:p>
            <a:pPr marL="0" indent="0">
              <a:buClr>
                <a:srgbClr val="FF33CC"/>
              </a:buClr>
              <a:buSzTx/>
              <a:buNone/>
            </a:pPr>
            <a:endParaRPr lang="en-US" altLang="cs-CZ" dirty="0">
              <a:cs typeface="Times New Roman" panose="02020603050405020304" pitchFamily="18" charset="0"/>
            </a:endParaRPr>
          </a:p>
          <a:p>
            <a:pPr marL="0" indent="0">
              <a:buClr>
                <a:srgbClr val="FF33CC"/>
              </a:buClr>
              <a:buSz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extrémní diety</a:t>
            </a:r>
          </a:p>
          <a:p>
            <a:pPr marL="0" indent="0">
              <a:buClr>
                <a:srgbClr val="FF33CC"/>
              </a:buClr>
              <a:buSzTx/>
              <a:buNone/>
            </a:pPr>
            <a:endParaRPr lang="en-US" altLang="cs-CZ" dirty="0">
              <a:cs typeface="Times New Roman" panose="02020603050405020304" pitchFamily="18" charset="0"/>
            </a:endParaRPr>
          </a:p>
          <a:p>
            <a:pPr marL="0" indent="0">
              <a:buClr>
                <a:srgbClr val="FF33CC"/>
              </a:buClr>
              <a:buSz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anorexia mentalis</a:t>
            </a:r>
          </a:p>
          <a:p>
            <a:pPr marL="0" indent="0">
              <a:buClr>
                <a:srgbClr val="FF33CC"/>
              </a:buClr>
              <a:buSzTx/>
              <a:buNone/>
            </a:pPr>
            <a:endParaRPr lang="en-US" altLang="cs-CZ" dirty="0">
              <a:cs typeface="Times New Roman" panose="02020603050405020304" pitchFamily="18" charset="0"/>
            </a:endParaRPr>
          </a:p>
          <a:p>
            <a:pPr marL="0" indent="0">
              <a:buClr>
                <a:srgbClr val="FF33CC"/>
              </a:buClr>
              <a:buSz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malnutrice v nemocnosti</a:t>
            </a:r>
          </a:p>
          <a:p>
            <a:pPr>
              <a:buClr>
                <a:srgbClr val="FF33CC"/>
              </a:buClr>
              <a:buSzTx/>
              <a:buFont typeface="Wingdings" panose="05000000000000000000" pitchFamily="2" charset="2"/>
              <a:buChar char="ü"/>
            </a:pPr>
            <a:endParaRPr lang="cs-CZ" altLang="cs-CZ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buSzTx/>
              <a:buFont typeface="Wingdings" panose="05000000000000000000" pitchFamily="2" charset="2"/>
              <a:buNone/>
            </a:pPr>
            <a:endParaRPr lang="cs-CZ" altLang="cs-CZ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20410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50901"/>
            <a:ext cx="7772400" cy="658813"/>
          </a:xfrm>
          <a:noFill/>
        </p:spPr>
        <p:txBody>
          <a:bodyPr>
            <a:normAutofit fontScale="90000"/>
          </a:bodyPr>
          <a:lstStyle/>
          <a:p>
            <a:r>
              <a:rPr lang="cs-CZ" altLang="cs-CZ" sz="4800" dirty="0"/>
              <a:t>Typy malnutrice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SzTx/>
              <a:buFont typeface="Wingdings" panose="05000000000000000000" pitchFamily="2" charset="2"/>
              <a:buNone/>
            </a:pPr>
            <a:r>
              <a:rPr lang="cs-CZ" altLang="cs-CZ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Marantický</a:t>
            </a:r>
            <a:r>
              <a:rPr lang="cs-CZ" altLang="cs-CZ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typ </a:t>
            </a:r>
            <a:r>
              <a:rPr lang="cs-CZ" altLang="cs-CZ" sz="4000" dirty="0">
                <a:solidFill>
                  <a:srgbClr val="FF0000"/>
                </a:solidFill>
                <a:latin typeface="+mj-lt"/>
              </a:rPr>
              <a:t>(</a:t>
            </a:r>
            <a:r>
              <a:rPr lang="cs-CZ" altLang="cs-CZ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mara</a:t>
            </a:r>
            <a:r>
              <a:rPr lang="cs-CZ" altLang="cs-CZ" sz="4000" dirty="0">
                <a:solidFill>
                  <a:srgbClr val="FF0000"/>
                </a:solidFill>
                <a:latin typeface="+mj-lt"/>
              </a:rPr>
              <a:t>smus) </a:t>
            </a:r>
            <a:endParaRPr lang="cs-CZ" altLang="cs-CZ" sz="40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SzTx/>
              <a:buFont typeface="Wingdings" panose="05000000000000000000" pitchFamily="2" charset="2"/>
              <a:buNone/>
            </a:pPr>
            <a:r>
              <a:rPr lang="cs-CZ" altLang="cs-CZ" sz="4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 </a:t>
            </a:r>
          </a:p>
          <a:p>
            <a:pPr marL="0" indent="0">
              <a:buClr>
                <a:srgbClr val="FF33CC"/>
              </a:buClr>
              <a:buSz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dlouhodobé hladov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ní</a:t>
            </a:r>
            <a:r>
              <a:rPr lang="cs-CZ" altLang="cs-CZ" dirty="0">
                <a:solidFill>
                  <a:schemeClr val="accent1"/>
                </a:solidFill>
                <a:cs typeface="Times New Roman" panose="02020603050405020304" pitchFamily="18" charset="0"/>
              </a:rPr>
              <a:t>  </a:t>
            </a:r>
            <a:endParaRPr lang="cs-CZ" altLang="cs-CZ" dirty="0">
              <a:solidFill>
                <a:schemeClr val="accent1"/>
              </a:solidFill>
            </a:endParaRPr>
          </a:p>
          <a:p>
            <a:pPr marL="0" indent="0">
              <a:buClr>
                <a:srgbClr val="FF33CC"/>
              </a:buClr>
              <a:buSz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metabolizmus gluk</a:t>
            </a:r>
            <a:r>
              <a:rPr lang="cs-CZ" altLang="cs-CZ" dirty="0"/>
              <a:t>ózy</a:t>
            </a:r>
            <a:r>
              <a:rPr lang="cs-CZ" altLang="cs-CZ" dirty="0">
                <a:cs typeface="Times New Roman" panose="02020603050405020304" pitchFamily="18" charset="0"/>
              </a:rPr>
              <a:t> stoupá</a:t>
            </a:r>
            <a:endParaRPr lang="cs-CZ" altLang="cs-CZ" dirty="0"/>
          </a:p>
          <a:p>
            <a:pPr marL="0" indent="0">
              <a:buClr>
                <a:srgbClr val="FF33CC"/>
              </a:buClr>
              <a:buSz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metabolizmus tuk</a:t>
            </a:r>
            <a:r>
              <a:rPr lang="cs-CZ" altLang="cs-CZ" dirty="0"/>
              <a:t>ů</a:t>
            </a:r>
            <a:r>
              <a:rPr lang="cs-CZ" altLang="cs-CZ" dirty="0">
                <a:cs typeface="Times New Roman" panose="02020603050405020304" pitchFamily="18" charset="0"/>
              </a:rPr>
              <a:t> stoupá</a:t>
            </a:r>
            <a:endParaRPr lang="cs-CZ" altLang="cs-CZ" dirty="0"/>
          </a:p>
          <a:p>
            <a:pPr marL="0" indent="0">
              <a:buClr>
                <a:srgbClr val="FF33CC"/>
              </a:buClr>
              <a:buSz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metabolizmus protein</a:t>
            </a:r>
            <a:r>
              <a:rPr lang="cs-CZ" altLang="cs-CZ" dirty="0"/>
              <a:t>ů</a:t>
            </a:r>
            <a:r>
              <a:rPr lang="cs-CZ" altLang="cs-CZ" dirty="0">
                <a:cs typeface="Times New Roman" panose="02020603050405020304" pitchFamily="18" charset="0"/>
              </a:rPr>
              <a:t> klesá</a:t>
            </a:r>
            <a:r>
              <a:rPr lang="cs-CZ" altLang="cs-CZ" dirty="0">
                <a:solidFill>
                  <a:schemeClr val="accent1"/>
                </a:solidFill>
                <a:cs typeface="Times New Roman" panose="02020603050405020304" pitchFamily="18" charset="0"/>
              </a:rPr>
              <a:t>     </a:t>
            </a:r>
            <a:r>
              <a:rPr lang="cs-CZ" altLang="cs-CZ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Times New Roman" panose="02020603050405020304" pitchFamily="18" charset="0"/>
              </a:rPr>
              <a:t>             </a:t>
            </a:r>
          </a:p>
          <a:p>
            <a:endParaRPr lang="cs-CZ" altLang="cs-CZ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87FE7B-1ADE-4638-9427-E2A8E7866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91" t="38533"/>
          <a:stretch/>
        </p:blipFill>
        <p:spPr>
          <a:xfrm>
            <a:off x="6835805" y="2341887"/>
            <a:ext cx="3906176" cy="415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49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50901"/>
            <a:ext cx="7772400" cy="658813"/>
          </a:xfrm>
        </p:spPr>
        <p:txBody>
          <a:bodyPr>
            <a:normAutofit fontScale="90000"/>
          </a:bodyPr>
          <a:lstStyle/>
          <a:p>
            <a:r>
              <a:rPr lang="cs-CZ" altLang="cs-CZ" sz="4800" dirty="0"/>
              <a:t>Typy malnutrice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4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Kwashiorkor</a:t>
            </a:r>
            <a:endParaRPr lang="cs-CZ" altLang="cs-CZ" sz="44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SzTx/>
              <a:buFont typeface="Wingdings" panose="05000000000000000000" pitchFamily="2" charset="2"/>
              <a:buNone/>
            </a:pPr>
            <a:endParaRPr lang="cs-CZ" altLang="cs-CZ" sz="44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buClr>
                <a:srgbClr val="FF33CC"/>
              </a:buClr>
              <a:buSz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stresový katabolizmus</a:t>
            </a: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33CC"/>
              </a:buClr>
              <a:buSz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metabolizmus gluk</a:t>
            </a:r>
            <a:r>
              <a:rPr lang="cs-CZ" altLang="cs-CZ" dirty="0"/>
              <a:t>ózy</a:t>
            </a:r>
            <a:r>
              <a:rPr lang="cs-CZ" altLang="cs-CZ" dirty="0">
                <a:cs typeface="Times New Roman" panose="02020603050405020304" pitchFamily="18" charset="0"/>
              </a:rPr>
              <a:t> klesá</a:t>
            </a:r>
          </a:p>
          <a:p>
            <a:pPr marL="0" indent="0">
              <a:lnSpc>
                <a:spcPct val="90000"/>
              </a:lnSpc>
              <a:buClr>
                <a:srgbClr val="FF33CC"/>
              </a:buClr>
              <a:buSz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metabolizmus tuk</a:t>
            </a:r>
            <a:r>
              <a:rPr lang="cs-CZ" altLang="cs-CZ" dirty="0"/>
              <a:t>ů</a:t>
            </a:r>
            <a:r>
              <a:rPr lang="cs-CZ" altLang="cs-CZ" dirty="0">
                <a:cs typeface="Times New Roman" panose="02020603050405020304" pitchFamily="18" charset="0"/>
              </a:rPr>
              <a:t> klesá</a:t>
            </a:r>
          </a:p>
          <a:p>
            <a:pPr marL="0" indent="0">
              <a:lnSpc>
                <a:spcPct val="90000"/>
              </a:lnSpc>
              <a:buClr>
                <a:srgbClr val="FF33CC"/>
              </a:buClr>
              <a:buSz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metabolizmus proteinů stoupá                                                                                 </a:t>
            </a:r>
            <a:r>
              <a:rPr lang="cs-CZ" altLang="cs-CZ" dirty="0"/>
              <a:t>       </a:t>
            </a:r>
          </a:p>
          <a:p>
            <a:pPr>
              <a:lnSpc>
                <a:spcPct val="90000"/>
              </a:lnSpc>
              <a:buClr>
                <a:srgbClr val="FF33CC"/>
              </a:buClr>
              <a:buSzTx/>
              <a:buFont typeface="Wingdings" panose="05000000000000000000" pitchFamily="2" charset="2"/>
              <a:buNone/>
            </a:pPr>
            <a:r>
              <a:rPr lang="cs-CZ" altLang="cs-CZ" dirty="0"/>
              <a:t>                   </a:t>
            </a:r>
            <a:r>
              <a:rPr lang="cs-CZ" altLang="cs-CZ" dirty="0">
                <a:cs typeface="Times New Roman" panose="02020603050405020304" pitchFamily="18" charset="0"/>
              </a:rPr>
              <a:t>p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edevším VLI</a:t>
            </a:r>
          </a:p>
          <a:p>
            <a:pPr>
              <a:lnSpc>
                <a:spcPct val="90000"/>
              </a:lnSpc>
            </a:pPr>
            <a:endParaRPr lang="cs-CZ" altLang="cs-CZ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0CDE68-8899-4D0B-895A-BC3C7B885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80" t="43791" r="56277" b="3559"/>
          <a:stretch/>
        </p:blipFill>
        <p:spPr>
          <a:xfrm>
            <a:off x="6773661" y="2707689"/>
            <a:ext cx="2894122" cy="358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78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96864"/>
            <a:ext cx="8382000" cy="1311275"/>
          </a:xfrm>
        </p:spPr>
        <p:txBody>
          <a:bodyPr/>
          <a:lstStyle/>
          <a:p>
            <a:r>
              <a:rPr lang="cs-CZ" altLang="cs-CZ" sz="4000" dirty="0"/>
              <a:t>Klasifikace malnutrice podle</a:t>
            </a:r>
            <a:r>
              <a:rPr lang="cs-CZ" altLang="cs-CZ" sz="3600" dirty="0"/>
              <a:t> </a:t>
            </a:r>
            <a:r>
              <a:rPr lang="cs-CZ" altLang="cs-CZ" sz="4000" dirty="0"/>
              <a:t>závažnosti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752600"/>
            <a:ext cx="8839200" cy="4800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rgbClr val="FF3399"/>
              </a:buClr>
              <a:buSzTx/>
              <a:buNone/>
            </a:pPr>
            <a:r>
              <a:rPr lang="cs-CZ" altLang="cs-CZ" dirty="0">
                <a:solidFill>
                  <a:srgbClr val="FF0000"/>
                </a:solidFill>
                <a:cs typeface="Times New Roman" panose="02020603050405020304" pitchFamily="18" charset="0"/>
              </a:rPr>
              <a:t>Klinicky nevýznamná</a:t>
            </a:r>
            <a:r>
              <a:rPr lang="cs-CZ" altLang="cs-CZ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>
                <a:sym typeface="Wingdings" panose="05000000000000000000" pitchFamily="2" charset="2"/>
              </a:rPr>
              <a:t></a:t>
            </a:r>
            <a:r>
              <a:rPr lang="cs-CZ" altLang="cs-CZ" dirty="0"/>
              <a:t>h</a:t>
            </a:r>
            <a:r>
              <a:rPr lang="cs-CZ" altLang="cs-CZ" dirty="0">
                <a:cs typeface="Times New Roman" panose="02020603050405020304" pitchFamily="18" charset="0"/>
              </a:rPr>
              <a:t>motnosti o mén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 ne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 10%, bez v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tších somatických a funk</a:t>
            </a:r>
            <a:r>
              <a:rPr lang="cs-CZ" altLang="cs-CZ" dirty="0"/>
              <a:t>č</a:t>
            </a:r>
            <a:r>
              <a:rPr lang="cs-CZ" altLang="cs-CZ" dirty="0">
                <a:cs typeface="Times New Roman" panose="02020603050405020304" pitchFamily="18" charset="0"/>
              </a:rPr>
              <a:t>ních zm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n</a:t>
            </a:r>
            <a:endParaRPr lang="cs-CZ" altLang="cs-CZ" dirty="0"/>
          </a:p>
          <a:p>
            <a:pPr>
              <a:lnSpc>
                <a:spcPct val="90000"/>
              </a:lnSpc>
              <a:buClr>
                <a:srgbClr val="FF3399"/>
              </a:buClr>
              <a:buSzTx/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90000"/>
              </a:lnSpc>
              <a:buClr>
                <a:srgbClr val="FF3399"/>
              </a:buClr>
              <a:buSzTx/>
              <a:buNone/>
            </a:pPr>
            <a:r>
              <a:rPr lang="cs-CZ" altLang="cs-CZ" dirty="0">
                <a:solidFill>
                  <a:srgbClr val="FF0000"/>
                </a:solidFill>
                <a:cs typeface="Times New Roman" panose="02020603050405020304" pitchFamily="18" charset="0"/>
              </a:rPr>
              <a:t>St</a:t>
            </a:r>
            <a:r>
              <a:rPr lang="cs-CZ" altLang="cs-CZ" dirty="0">
                <a:solidFill>
                  <a:srgbClr val="FF0000"/>
                </a:solidFill>
              </a:rPr>
              <a:t>ř</a:t>
            </a:r>
            <a:r>
              <a:rPr lang="cs-CZ" altLang="cs-CZ" dirty="0">
                <a:solidFill>
                  <a:srgbClr val="FF0000"/>
                </a:solidFill>
                <a:cs typeface="Times New Roman" panose="02020603050405020304" pitchFamily="18" charset="0"/>
              </a:rPr>
              <a:t>edn</a:t>
            </a:r>
            <a:r>
              <a:rPr lang="cs-CZ" altLang="cs-CZ" dirty="0">
                <a:solidFill>
                  <a:srgbClr val="FF0000"/>
                </a:solidFill>
              </a:rPr>
              <a:t>ě</a:t>
            </a:r>
            <a:r>
              <a:rPr lang="cs-CZ" altLang="cs-CZ" dirty="0">
                <a:solidFill>
                  <a:srgbClr val="FF0000"/>
                </a:solidFill>
                <a:cs typeface="Times New Roman" panose="02020603050405020304" pitchFamily="18" charset="0"/>
              </a:rPr>
              <a:t> záva</a:t>
            </a:r>
            <a:r>
              <a:rPr lang="cs-CZ" altLang="cs-CZ" dirty="0">
                <a:solidFill>
                  <a:srgbClr val="FF0000"/>
                </a:solidFill>
              </a:rPr>
              <a:t>ž</a:t>
            </a:r>
            <a:r>
              <a:rPr lang="cs-CZ" altLang="cs-CZ" dirty="0">
                <a:solidFill>
                  <a:srgbClr val="FF0000"/>
                </a:solidFill>
                <a:cs typeface="Times New Roman" panose="02020603050405020304" pitchFamily="18" charset="0"/>
              </a:rPr>
              <a:t>ná:  </a:t>
            </a:r>
            <a:r>
              <a:rPr lang="cs-CZ" altLang="cs-CZ" dirty="0">
                <a:cs typeface="Times New Roman" panose="02020603050405020304" pitchFamily="18" charset="0"/>
                <a:sym typeface="Wingdings" panose="05000000000000000000" pitchFamily="2" charset="2"/>
              </a:rPr>
              <a:t></a:t>
            </a:r>
            <a:r>
              <a:rPr lang="cs-CZ" altLang="cs-CZ" dirty="0">
                <a:cs typeface="Times New Roman" panose="02020603050405020304" pitchFamily="18" charset="0"/>
              </a:rPr>
              <a:t>hmotnosti kolem 10%,  nepokra</a:t>
            </a:r>
            <a:r>
              <a:rPr lang="cs-CZ" altLang="cs-CZ" dirty="0"/>
              <a:t>č</a:t>
            </a:r>
            <a:r>
              <a:rPr lang="cs-CZ" altLang="cs-CZ" dirty="0">
                <a:cs typeface="Times New Roman" panose="02020603050405020304" pitchFamily="18" charset="0"/>
              </a:rPr>
              <a:t>ující,   lehká deplece podko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ního tuku, bez funk</a:t>
            </a:r>
            <a:r>
              <a:rPr lang="cs-CZ" altLang="cs-CZ" dirty="0"/>
              <a:t>č</a:t>
            </a:r>
            <a:r>
              <a:rPr lang="cs-CZ" altLang="cs-CZ" dirty="0">
                <a:cs typeface="Times New Roman" panose="02020603050405020304" pitchFamily="18" charset="0"/>
              </a:rPr>
              <a:t>ních proje</a:t>
            </a:r>
            <a:r>
              <a:rPr lang="cs-CZ" altLang="cs-CZ" dirty="0"/>
              <a:t>vů</a:t>
            </a:r>
          </a:p>
          <a:p>
            <a:pPr marL="0" indent="0">
              <a:lnSpc>
                <a:spcPct val="90000"/>
              </a:lnSpc>
              <a:buClr>
                <a:srgbClr val="FF3399"/>
              </a:buClr>
              <a:buSzTx/>
              <a:buNone/>
            </a:pP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3399"/>
              </a:buClr>
              <a:buSzTx/>
              <a:buNone/>
            </a:pPr>
            <a:r>
              <a:rPr lang="cs-CZ" altLang="cs-CZ" dirty="0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cs-CZ" altLang="cs-CZ" dirty="0">
                <a:solidFill>
                  <a:srgbClr val="FF0000"/>
                </a:solidFill>
              </a:rPr>
              <a:t>ěž</a:t>
            </a:r>
            <a:r>
              <a:rPr lang="cs-CZ" altLang="cs-CZ" dirty="0">
                <a:solidFill>
                  <a:srgbClr val="FF0000"/>
                </a:solidFill>
                <a:cs typeface="Times New Roman" panose="02020603050405020304" pitchFamily="18" charset="0"/>
              </a:rPr>
              <a:t>ká malnutrice: </a:t>
            </a:r>
            <a:r>
              <a:rPr lang="cs-CZ" altLang="cs-CZ" dirty="0">
                <a:cs typeface="Times New Roman" panose="02020603050405020304" pitchFamily="18" charset="0"/>
                <a:sym typeface="Wingdings" panose="05000000000000000000" pitchFamily="2" charset="2"/>
              </a:rPr>
              <a:t></a:t>
            </a:r>
            <a:r>
              <a:rPr lang="cs-CZ" altLang="cs-CZ" dirty="0">
                <a:cs typeface="Times New Roman" panose="02020603050405020304" pitchFamily="18" charset="0"/>
              </a:rPr>
              <a:t>hmotnosti p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es 10%, pokra</a:t>
            </a:r>
            <a:r>
              <a:rPr lang="cs-CZ" altLang="cs-CZ" dirty="0"/>
              <a:t>č</a:t>
            </a:r>
            <a:r>
              <a:rPr lang="cs-CZ" altLang="cs-CZ" dirty="0">
                <a:cs typeface="Times New Roman" panose="02020603050405020304" pitchFamily="18" charset="0"/>
              </a:rPr>
              <a:t>ující,  deplece podko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ního tuku a sval</a:t>
            </a:r>
            <a:r>
              <a:rPr lang="cs-CZ" altLang="cs-CZ" dirty="0"/>
              <a:t>ů</a:t>
            </a:r>
            <a:r>
              <a:rPr lang="cs-CZ" altLang="cs-CZ" dirty="0">
                <a:cs typeface="Times New Roman" panose="02020603050405020304" pitchFamily="18" charset="0"/>
              </a:rPr>
              <a:t>,  funk</a:t>
            </a:r>
            <a:r>
              <a:rPr lang="cs-CZ" altLang="cs-CZ" dirty="0"/>
              <a:t>č</a:t>
            </a:r>
            <a:r>
              <a:rPr lang="cs-CZ" altLang="cs-CZ" dirty="0">
                <a:cs typeface="Times New Roman" panose="02020603050405020304" pitchFamily="18" charset="0"/>
              </a:rPr>
              <a:t>ní alterac</a:t>
            </a:r>
            <a:r>
              <a:rPr lang="cs-CZ" altLang="cs-CZ" dirty="0"/>
              <a:t>e</a:t>
            </a:r>
            <a:r>
              <a:rPr lang="cs-CZ" altLang="cs-CZ" dirty="0">
                <a:cs typeface="Times New Roman" panose="02020603050405020304" pitchFamily="18" charset="0"/>
              </a:rPr>
              <a:t> (kašel, stisk ruky, hojení ran)</a:t>
            </a:r>
          </a:p>
          <a:p>
            <a:pPr>
              <a:lnSpc>
                <a:spcPct val="90000"/>
              </a:lnSpc>
              <a:buClr>
                <a:srgbClr val="FF3399"/>
              </a:buClr>
              <a:buSzTx/>
              <a:buFont typeface="Wingdings" panose="05000000000000000000" pitchFamily="2" charset="2"/>
              <a:buNone/>
            </a:pPr>
            <a:endParaRPr lang="cs-CZ" altLang="cs-CZ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rgbClr val="FF3399"/>
              </a:buClr>
            </a:pPr>
            <a:endParaRPr lang="cs-CZ" altLang="cs-CZ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484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381000"/>
            <a:ext cx="8253274" cy="114300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cs-CZ" altLang="cs-CZ" dirty="0"/>
              <a:t>Zásoby energie v organizmu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1441" y="2786849"/>
            <a:ext cx="8763000" cy="3276600"/>
          </a:xfrm>
        </p:spPr>
        <p:txBody>
          <a:bodyPr>
            <a:normAutofit lnSpcReduction="10000"/>
          </a:bodyPr>
          <a:lstStyle/>
          <a:p>
            <a:pPr lvl="2"/>
            <a:r>
              <a:rPr lang="cs-CZ" altLang="cs-CZ" sz="3200" dirty="0">
                <a:cs typeface="Times New Roman" panose="02020603050405020304" pitchFamily="18" charset="0"/>
              </a:rPr>
              <a:t>nejv</a:t>
            </a:r>
            <a:r>
              <a:rPr lang="cs-CZ" altLang="cs-CZ" sz="3200" dirty="0"/>
              <a:t>ě</a:t>
            </a:r>
            <a:r>
              <a:rPr lang="cs-CZ" altLang="cs-CZ" sz="3200" dirty="0">
                <a:cs typeface="Times New Roman" panose="02020603050405020304" pitchFamily="18" charset="0"/>
              </a:rPr>
              <a:t>tší zásobárnou energie je tuk </a:t>
            </a:r>
          </a:p>
          <a:p>
            <a:pPr lvl="2"/>
            <a:r>
              <a:rPr lang="cs-CZ" altLang="cs-CZ" sz="3200" dirty="0"/>
              <a:t>        1 g tuku = 9 kcal</a:t>
            </a:r>
          </a:p>
          <a:p>
            <a:pPr lvl="2"/>
            <a:endParaRPr lang="cs-CZ" altLang="cs-CZ" sz="3200" dirty="0"/>
          </a:p>
          <a:p>
            <a:pPr lvl="2"/>
            <a:r>
              <a:rPr lang="cs-CZ" altLang="cs-CZ" sz="3200" dirty="0">
                <a:cs typeface="Times New Roman" panose="02020603050405020304" pitchFamily="18" charset="0"/>
              </a:rPr>
              <a:t>normální zásoba tuku v organizmu </a:t>
            </a:r>
            <a:endParaRPr lang="cs-CZ" altLang="cs-CZ" sz="3200" dirty="0"/>
          </a:p>
          <a:p>
            <a:pPr lvl="2"/>
            <a:r>
              <a:rPr lang="cs-CZ" altLang="cs-CZ" sz="3200" dirty="0">
                <a:cs typeface="Times New Roman" panose="02020603050405020304" pitchFamily="18" charset="0"/>
              </a:rPr>
              <a:t>= 9 kg (81 000 kcal</a:t>
            </a:r>
            <a:r>
              <a:rPr lang="cs-CZ" altLang="cs-CZ" sz="3200" dirty="0"/>
              <a:t> t.j. 341 000 kJ)</a:t>
            </a:r>
            <a:endParaRPr lang="cs-CZ" altLang="cs-CZ" sz="3200" dirty="0">
              <a:cs typeface="Times New Roman" panose="02020603050405020304" pitchFamily="18" charset="0"/>
            </a:endParaRPr>
          </a:p>
          <a:p>
            <a:pPr lvl="2"/>
            <a:r>
              <a:rPr lang="cs-CZ" altLang="cs-CZ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</a:p>
          <a:p>
            <a:pPr lvl="2"/>
            <a:r>
              <a:rPr lang="cs-CZ" altLang="cs-CZ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cs-CZ" altLang="cs-CZ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9981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Grp="1" noChangeArrowheads="1"/>
          </p:cNvSpPr>
          <p:nvPr>
            <p:ph type="title"/>
          </p:nvPr>
        </p:nvSpPr>
        <p:spPr>
          <a:xfrm>
            <a:off x="2209800" y="130175"/>
            <a:ext cx="7772400" cy="2101850"/>
          </a:xfrm>
        </p:spPr>
        <p:txBody>
          <a:bodyPr/>
          <a:lstStyle/>
          <a:p>
            <a:r>
              <a:rPr lang="cs-CZ" altLang="cs-CZ" dirty="0"/>
              <a:t> </a:t>
            </a:r>
            <a:br>
              <a:rPr lang="cs-CZ" altLang="cs-CZ" dirty="0"/>
            </a:br>
            <a:br>
              <a:rPr lang="cs-CZ" altLang="cs-CZ" dirty="0"/>
            </a:br>
            <a:endParaRPr lang="cs-CZ" altLang="cs-CZ" dirty="0"/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828800" y="1752600"/>
            <a:ext cx="8229600" cy="4267200"/>
          </a:xfrm>
        </p:spPr>
        <p:txBody>
          <a:bodyPr anchor="ctr"/>
          <a:lstStyle/>
          <a:p>
            <a:pPr lvl="1">
              <a:lnSpc>
                <a:spcPct val="160000"/>
              </a:lnSpc>
              <a:buClr>
                <a:srgbClr val="FF33CC"/>
              </a:buClr>
              <a:buSzTx/>
              <a:buFont typeface="Wingdings" panose="05000000000000000000" pitchFamily="2" charset="2"/>
              <a:buNone/>
            </a:pPr>
            <a:r>
              <a:rPr lang="cs-CZ" altLang="cs-CZ" dirty="0"/>
              <a:t>Bílkoviny</a:t>
            </a:r>
          </a:p>
          <a:p>
            <a:pPr marL="457200" lvl="1" indent="0">
              <a:lnSpc>
                <a:spcPct val="160000"/>
              </a:lnSpc>
              <a:buClr>
                <a:srgbClr val="FF33CC"/>
              </a:buClr>
              <a:buSz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v k</a:t>
            </a:r>
            <a:r>
              <a:rPr lang="cs-CZ" altLang="cs-CZ" dirty="0"/>
              <a:t>ůž</a:t>
            </a:r>
            <a:r>
              <a:rPr lang="cs-CZ" altLang="cs-CZ" dirty="0">
                <a:cs typeface="Times New Roman" panose="02020603050405020304" pitchFamily="18" charset="0"/>
              </a:rPr>
              <a:t>i a skeletu 6,3 kg</a:t>
            </a:r>
            <a:endParaRPr lang="cs-CZ" altLang="cs-CZ" dirty="0"/>
          </a:p>
          <a:p>
            <a:pPr marL="457200" lvl="1" indent="0">
              <a:lnSpc>
                <a:spcPct val="160000"/>
              </a:lnSpc>
              <a:buClr>
                <a:srgbClr val="FF33CC"/>
              </a:buClr>
              <a:buSz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v plasm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 0,3 kg</a:t>
            </a:r>
            <a:endParaRPr lang="cs-CZ" altLang="cs-CZ" dirty="0"/>
          </a:p>
          <a:p>
            <a:pPr marL="457200" lvl="1" indent="0">
              <a:lnSpc>
                <a:spcPct val="160000"/>
              </a:lnSpc>
              <a:buClr>
                <a:srgbClr val="FF33CC"/>
              </a:buClr>
              <a:buSz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viscerální proteiny 1,5 kg</a:t>
            </a:r>
          </a:p>
          <a:p>
            <a:pPr marL="457200" lvl="1" indent="0">
              <a:lnSpc>
                <a:spcPct val="160000"/>
              </a:lnSpc>
              <a:buClr>
                <a:srgbClr val="FF33CC"/>
              </a:buClr>
              <a:buSzTx/>
              <a:buNone/>
            </a:pPr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svalstvo zbytek</a:t>
            </a:r>
          </a:p>
          <a:p>
            <a:pPr lvl="2">
              <a:buClr>
                <a:srgbClr val="FF33CC"/>
              </a:buClr>
              <a:buSzTx/>
              <a:buFont typeface="Wingdings" panose="05000000000000000000" pitchFamily="2" charset="2"/>
              <a:buChar char="ü"/>
            </a:pPr>
            <a:endParaRPr lang="cs-CZ" altLang="cs-CZ" sz="2800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cs-CZ" altLang="cs-CZ" sz="2400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2133600" y="261939"/>
            <a:ext cx="7239000" cy="14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lvl="2" algn="ctr" eaLnBrk="0" hangingPunct="0">
              <a:lnSpc>
                <a:spcPct val="40000"/>
              </a:lnSpc>
              <a:spcBef>
                <a:spcPct val="5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kumimoji="1" lang="cs-CZ" altLang="cs-CZ" b="1">
                <a:cs typeface="Times New Roman" panose="02020603050405020304" pitchFamily="18" charset="0"/>
              </a:rPr>
              <a:t> </a:t>
            </a:r>
            <a:endParaRPr kumimoji="1" lang="cs-CZ" altLang="cs-CZ"/>
          </a:p>
          <a:p>
            <a:pPr lvl="2" algn="ctr" eaLnBrk="0" hangingPunct="0">
              <a:lnSpc>
                <a:spcPct val="40000"/>
              </a:lnSpc>
              <a:spcBef>
                <a:spcPct val="5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endParaRPr kumimoji="1" lang="cs-CZ" altLang="cs-CZ"/>
          </a:p>
          <a:p>
            <a:pPr lvl="2" algn="ctr" eaLnBrk="0" hangingPunct="0">
              <a:lnSpc>
                <a:spcPct val="40000"/>
              </a:lnSpc>
              <a:spcBef>
                <a:spcPct val="5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endParaRPr kumimoji="1" lang="cs-CZ" altLang="cs-CZ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2" algn="ctr" eaLnBrk="0" hangingPunct="0">
              <a:lnSpc>
                <a:spcPct val="40000"/>
              </a:lnSpc>
              <a:spcBef>
                <a:spcPct val="5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endParaRPr kumimoji="1" lang="cs-CZ" altLang="cs-CZ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85099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057400" y="814389"/>
            <a:ext cx="8001000" cy="579437"/>
          </a:xfrm>
        </p:spPr>
        <p:txBody>
          <a:bodyPr/>
          <a:lstStyle/>
          <a:p>
            <a:pPr algn="l"/>
            <a:r>
              <a:rPr lang="cs-CZ" altLang="cs-CZ" sz="3200" dirty="0"/>
              <a:t>Glykogén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0" hangingPunct="0">
              <a:buClr>
                <a:srgbClr val="FF00FF"/>
              </a:buClr>
              <a:buNone/>
            </a:pPr>
            <a:r>
              <a:rPr lang="cs-CZ" altLang="cs-CZ" dirty="0"/>
              <a:t>malá zásoba v játrech 400 –  500 g   </a:t>
            </a:r>
          </a:p>
          <a:p>
            <a:pPr eaLnBrk="0" hangingPunct="0"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/>
              <a:t>    – mobilizovatelný do  oběhu</a:t>
            </a:r>
          </a:p>
          <a:p>
            <a:pPr eaLnBrk="0" hangingPunct="0"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dirty="0"/>
          </a:p>
          <a:p>
            <a:pPr marL="0" indent="0" eaLnBrk="0" hangingPunct="0">
              <a:buClr>
                <a:srgbClr val="FF00FF"/>
              </a:buClr>
              <a:buNone/>
            </a:pPr>
            <a:r>
              <a:rPr lang="cs-CZ" altLang="cs-CZ" dirty="0"/>
              <a:t>svalový </a:t>
            </a:r>
            <a:r>
              <a:rPr lang="cs-CZ" altLang="cs-CZ" dirty="0" err="1"/>
              <a:t>glykogén</a:t>
            </a:r>
            <a:r>
              <a:rPr lang="cs-CZ" altLang="cs-CZ" dirty="0"/>
              <a:t> je fixní –     </a:t>
            </a:r>
            <a:br>
              <a:rPr lang="cs-CZ" altLang="cs-CZ" dirty="0"/>
            </a:br>
            <a:r>
              <a:rPr lang="cs-CZ" altLang="cs-CZ" dirty="0"/>
              <a:t> </a:t>
            </a:r>
            <a:r>
              <a:rPr lang="cs-CZ" altLang="cs-CZ" dirty="0" err="1"/>
              <a:t>nemůžě</a:t>
            </a:r>
            <a:r>
              <a:rPr lang="cs-CZ" altLang="cs-CZ" dirty="0"/>
              <a:t> se uvolnit formou </a:t>
            </a:r>
            <a:r>
              <a:rPr lang="cs-CZ" altLang="cs-CZ" dirty="0" err="1"/>
              <a:t>glukozy</a:t>
            </a:r>
            <a:r>
              <a:rPr lang="cs-CZ" altLang="cs-CZ" dirty="0"/>
              <a:t>  </a:t>
            </a:r>
            <a:br>
              <a:rPr lang="cs-CZ" altLang="cs-CZ" dirty="0"/>
            </a:br>
            <a:br>
              <a:rPr lang="cs-CZ" altLang="cs-CZ" b="1" dirty="0">
                <a:latin typeface="Tahoma" panose="020B0604030504040204" pitchFamily="34" charset="0"/>
              </a:rPr>
            </a:br>
            <a:endParaRPr lang="cs-CZ" altLang="cs-CZ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2025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Kritéria hodnocení energetických zásob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4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sz="3200" b="1" dirty="0">
              <a:latin typeface="Tahoma" panose="020B0604030504040204" pitchFamily="34" charset="0"/>
            </a:endParaRPr>
          </a:p>
          <a:p>
            <a:pPr lvl="4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sz="3200" b="1" dirty="0">
              <a:latin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pro tuk : podko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ní 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asa</a:t>
            </a:r>
            <a:endParaRPr lang="cs-CZ" altLang="cs-CZ" dirty="0"/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pro bílkoviny: </a:t>
            </a:r>
            <a:endParaRPr lang="cs-CZ" altLang="cs-CZ" dirty="0"/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/>
              <a:t>        </a:t>
            </a:r>
            <a:r>
              <a:rPr lang="cs-CZ" altLang="cs-CZ" dirty="0">
                <a:cs typeface="Times New Roman" panose="02020603050405020304" pitchFamily="18" charset="0"/>
              </a:rPr>
              <a:t>svalstvo - obvod pa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e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</a:t>
            </a:r>
            <a:r>
              <a:rPr lang="cs-CZ" altLang="cs-CZ" dirty="0">
                <a:cs typeface="Times New Roman" panose="02020603050405020304" pitchFamily="18" charset="0"/>
              </a:rPr>
              <a:t>              </a:t>
            </a:r>
            <a:r>
              <a:rPr lang="cs-CZ" altLang="cs-CZ" dirty="0"/>
              <a:t>     </a:t>
            </a:r>
            <a:r>
              <a:rPr lang="cs-CZ" altLang="cs-CZ" dirty="0">
                <a:cs typeface="Times New Roman" panose="02020603050405020304" pitchFamily="18" charset="0"/>
              </a:rPr>
              <a:t> - odpady kreatininu v mo</a:t>
            </a:r>
            <a:r>
              <a:rPr lang="cs-CZ" altLang="cs-CZ" dirty="0"/>
              <a:t>č</a:t>
            </a:r>
            <a:r>
              <a:rPr lang="cs-CZ" altLang="cs-CZ" dirty="0">
                <a:cs typeface="Times New Roman" panose="02020603050405020304" pitchFamily="18" charset="0"/>
              </a:rPr>
              <a:t>i                      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    </a:t>
            </a:r>
            <a:r>
              <a:rPr lang="cs-CZ" altLang="cs-CZ" dirty="0">
                <a:cs typeface="Times New Roman" panose="02020603050405020304" pitchFamily="18" charset="0"/>
              </a:rPr>
              <a:t>viscerální proteiny a </a:t>
            </a:r>
            <a:r>
              <a:rPr lang="cs-CZ" altLang="cs-CZ" dirty="0"/>
              <a:t>plasma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               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4D6C3F-2E8F-4A82-A326-2054D6FFD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112" y="2274405"/>
            <a:ext cx="4412975" cy="297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299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46" name="Group 30"/>
          <p:cNvGraphicFramePr>
            <a:graphicFrameLocks noGrp="1"/>
          </p:cNvGraphicFramePr>
          <p:nvPr>
            <p:ph type="tbl" idx="1"/>
          </p:nvPr>
        </p:nvGraphicFramePr>
        <p:xfrm>
          <a:off x="2209800" y="1981200"/>
          <a:ext cx="7772400" cy="4114800"/>
        </p:xfrm>
        <a:graphic>
          <a:graphicData uri="http://schemas.openxmlformats.org/drawingml/2006/table">
            <a:tbl>
              <a:tblPr/>
              <a:tblGrid>
                <a:gridCol w="1943100">
                  <a:extLst>
                    <a:ext uri="{9D8B030D-6E8A-4147-A177-3AD203B41FA5}">
                      <a16:colId xmlns:a16="http://schemas.microsoft.com/office/drawing/2014/main" val="374663770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15761634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90622704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628374659"/>
                    </a:ext>
                  </a:extLst>
                </a:gridCol>
              </a:tblGrid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hladina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zásoba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poločas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2727140"/>
                  </a:ext>
                </a:extLst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transferin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2,5 - 3g/l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6 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8 dnů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122255"/>
                  </a:ext>
                </a:extLst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prealbumin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0,22 g/l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0,5 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 – 2 dny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1709994"/>
                  </a:ext>
                </a:extLst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albumin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35 g/l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70 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22 dnů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869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955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Pacient je po operaci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= kauzální léčba probíhá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Jak dál se symptomatickou léčbou – potřebuji ji vůbec?</a:t>
            </a:r>
          </a:p>
        </p:txBody>
      </p:sp>
    </p:spTree>
    <p:extLst>
      <p:ext uri="{BB962C8B-B14F-4D97-AF65-F5344CB8AC3E}">
        <p14:creationId xmlns:p14="http://schemas.microsoft.com/office/powerpoint/2010/main" val="4961348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Změny metabolizmus ve stresu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zvýšení bazálního metabolizmu o 30 –</a:t>
            </a:r>
            <a:r>
              <a:rPr lang="cs-CZ" altLang="cs-CZ" dirty="0"/>
              <a:t> 50 %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zvýšení metabolizmu bílkovin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zvýšené ztráty N 40 g/den a více</a:t>
            </a: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stimulace </a:t>
            </a:r>
            <a:r>
              <a:rPr lang="cs-CZ" altLang="cs-CZ" dirty="0" err="1">
                <a:cs typeface="Times New Roman" panose="02020603050405020304" pitchFamily="18" charset="0"/>
              </a:rPr>
              <a:t>glykogenolýzy</a:t>
            </a:r>
            <a:r>
              <a:rPr lang="cs-CZ" altLang="cs-CZ" dirty="0">
                <a:cs typeface="Times New Roman" panose="02020603050405020304" pitchFamily="18" charset="0"/>
              </a:rPr>
              <a:t> a </a:t>
            </a:r>
            <a:r>
              <a:rPr lang="cs-CZ" altLang="cs-CZ" dirty="0" err="1">
                <a:cs typeface="Times New Roman" panose="02020603050405020304" pitchFamily="18" charset="0"/>
              </a:rPr>
              <a:t>glukoneogenézy</a:t>
            </a: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 err="1">
                <a:cs typeface="Times New Roman" panose="02020603050405020304" pitchFamily="18" charset="0"/>
              </a:rPr>
              <a:t>aminoacidémie</a:t>
            </a:r>
            <a:r>
              <a:rPr lang="cs-CZ" altLang="cs-CZ" dirty="0"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zvýšená hladina </a:t>
            </a:r>
            <a:r>
              <a:rPr lang="cs-CZ" altLang="cs-CZ" dirty="0" err="1">
                <a:cs typeface="Times New Roman" panose="02020603050405020304" pitchFamily="18" charset="0"/>
              </a:rPr>
              <a:t>glukagon</a:t>
            </a:r>
            <a:r>
              <a:rPr lang="cs-CZ" altLang="cs-CZ" dirty="0" err="1"/>
              <a:t>u</a:t>
            </a:r>
            <a:r>
              <a:rPr lang="cs-CZ" altLang="cs-CZ" dirty="0">
                <a:cs typeface="Times New Roman" panose="02020603050405020304" pitchFamily="18" charset="0"/>
              </a:rPr>
              <a:t> </a:t>
            </a: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 err="1">
                <a:cs typeface="Times New Roman" panose="02020603050405020304" pitchFamily="18" charset="0"/>
              </a:rPr>
              <a:t>inzulinorezistence</a:t>
            </a:r>
            <a:endParaRPr lang="cs-CZ" altLang="cs-CZ" dirty="0"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620033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dirty="0"/>
              <a:t>Na rozdíl od metabolických změn při hladovění, v kritickém stavu se energetickým substrátem stávají tělu vlastní struktury,  v důsledku typicky stresem změněného hormonálního profilu. </a:t>
            </a:r>
          </a:p>
        </p:txBody>
      </p:sp>
    </p:spTree>
    <p:extLst>
      <p:ext uri="{BB962C8B-B14F-4D97-AF65-F5344CB8AC3E}">
        <p14:creationId xmlns:p14="http://schemas.microsoft.com/office/powerpoint/2010/main" val="3216597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dirty="0"/>
              <a:t>Bez dostatečného přívodu živin by u pacientů v kritickém stavu nastala prudce progredující deplece svalové hmoty, co by ve značné míře ovlivnilo celkovou prognózu, četnost komplikací a v konečném důsledku i přežití.</a:t>
            </a:r>
          </a:p>
        </p:txBody>
      </p:sp>
    </p:spTree>
    <p:extLst>
      <p:ext uri="{BB962C8B-B14F-4D97-AF65-F5344CB8AC3E}">
        <p14:creationId xmlns:p14="http://schemas.microsoft.com/office/powerpoint/2010/main" val="13378994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Cíl nutriční podpory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zjistit a napravit </a:t>
            </a:r>
            <a:r>
              <a:rPr lang="cs-CZ" altLang="cs-CZ" dirty="0" err="1">
                <a:cs typeface="Times New Roman" panose="02020603050405020304" pitchFamily="18" charset="0"/>
              </a:rPr>
              <a:t>p</a:t>
            </a:r>
            <a:r>
              <a:rPr lang="cs-CZ" altLang="cs-CZ" dirty="0" err="1"/>
              <a:t>re</a:t>
            </a:r>
            <a:r>
              <a:rPr lang="cs-CZ" altLang="cs-CZ" dirty="0" err="1">
                <a:cs typeface="Times New Roman" panose="02020603050405020304" pitchFamily="18" charset="0"/>
              </a:rPr>
              <a:t>existující</a:t>
            </a:r>
            <a:r>
              <a:rPr lang="cs-CZ" altLang="cs-CZ" dirty="0">
                <a:cs typeface="Times New Roman" panose="02020603050405020304" pitchFamily="18" charset="0"/>
              </a:rPr>
              <a:t> malnutrici</a:t>
            </a: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endParaRPr lang="cs-CZ" altLang="cs-CZ" dirty="0">
              <a:cs typeface="Times New Roman" panose="02020603050405020304" pitchFamily="18" charset="0"/>
            </a:endParaRP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zabránit progresivní bílkovinné a energetické malnutrici</a:t>
            </a: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endParaRPr lang="cs-CZ" altLang="cs-CZ" dirty="0">
              <a:cs typeface="Times New Roman" panose="02020603050405020304" pitchFamily="18" charset="0"/>
            </a:endParaRP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optimalizovat </a:t>
            </a:r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metabolic</a:t>
            </a:r>
            <a:r>
              <a:rPr lang="cs-CZ" altLang="cs-CZ" dirty="0"/>
              <a:t>kou situaci pacienta</a:t>
            </a:r>
          </a:p>
          <a:p>
            <a:pPr marL="0" indent="0">
              <a:buClr>
                <a:srgbClr val="FF00FF"/>
              </a:buClr>
              <a:buNone/>
            </a:pPr>
            <a:endParaRPr lang="cs-CZ" altLang="cs-CZ" dirty="0">
              <a:cs typeface="Times New Roman" panose="02020603050405020304" pitchFamily="18" charset="0"/>
            </a:endParaRP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sní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it morbiditu a zkrátit období rekonv</a:t>
            </a:r>
            <a:r>
              <a:rPr lang="cs-CZ" altLang="cs-CZ" dirty="0"/>
              <a:t>a</a:t>
            </a:r>
            <a:r>
              <a:rPr lang="cs-CZ" altLang="cs-CZ" dirty="0">
                <a:cs typeface="Times New Roman" panose="02020603050405020304" pitchFamily="18" charset="0"/>
              </a:rPr>
              <a:t>lescence  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3175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1393" y="831911"/>
            <a:ext cx="7949214" cy="609600"/>
          </a:xfrm>
        </p:spPr>
        <p:txBody>
          <a:bodyPr>
            <a:normAutofit fontScale="90000"/>
          </a:bodyPr>
          <a:lstStyle/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en-US" altLang="cs-CZ" dirty="0" err="1"/>
              <a:t>Kdy</a:t>
            </a:r>
            <a:r>
              <a:rPr lang="en-US" altLang="cs-CZ" dirty="0"/>
              <a:t> </a:t>
            </a:r>
            <a:r>
              <a:rPr lang="en-US" altLang="cs-CZ" dirty="0" err="1"/>
              <a:t>zahahujeme</a:t>
            </a:r>
            <a:r>
              <a:rPr lang="cs-CZ" altLang="cs-CZ" dirty="0">
                <a:effectLst/>
              </a:rPr>
              <a:t> nutriční podpor</a:t>
            </a:r>
            <a:r>
              <a:rPr lang="en-US" altLang="cs-CZ" dirty="0">
                <a:effectLst/>
              </a:rPr>
              <a:t>u?</a:t>
            </a:r>
            <a:endParaRPr lang="cs-CZ" altLang="cs-CZ" dirty="0">
              <a:effectLst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FF00FF"/>
              </a:buClr>
              <a:buNone/>
            </a:pPr>
            <a:r>
              <a:rPr lang="cs-CZ" altLang="cs-CZ" dirty="0" err="1"/>
              <a:t>proteino</a:t>
            </a:r>
            <a:r>
              <a:rPr lang="cs-CZ" altLang="cs-CZ" dirty="0"/>
              <a:t> - energetická malnutrice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/>
              <a:t>   (pokles hmotnosti o více než 10%, pacient hladoví déle než 5 dnů)</a:t>
            </a:r>
          </a:p>
          <a:p>
            <a:pPr marL="0" indent="0">
              <a:buClr>
                <a:srgbClr val="FF00FF"/>
              </a:buClr>
              <a:buNone/>
            </a:pP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popáleniny, sepse, </a:t>
            </a:r>
            <a:r>
              <a:rPr lang="cs-CZ" altLang="cs-CZ" dirty="0" err="1"/>
              <a:t>polytrauma</a:t>
            </a:r>
            <a:r>
              <a:rPr lang="cs-CZ" altLang="cs-CZ" dirty="0"/>
              <a:t>, MOF různé etiologie atd.</a:t>
            </a:r>
          </a:p>
          <a:p>
            <a:pPr marL="0" indent="0">
              <a:buClr>
                <a:srgbClr val="FF00FF"/>
              </a:buClr>
              <a:buNone/>
            </a:pP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předoperační příprava a pooperační péče</a:t>
            </a:r>
          </a:p>
        </p:txBody>
      </p:sp>
    </p:spTree>
    <p:extLst>
      <p:ext uri="{BB962C8B-B14F-4D97-AF65-F5344CB8AC3E}">
        <p14:creationId xmlns:p14="http://schemas.microsoft.com/office/powerpoint/2010/main" val="38070143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altLang="cs-CZ" dirty="0" err="1"/>
              <a:t>Kdy</a:t>
            </a:r>
            <a:r>
              <a:rPr lang="en-US" altLang="cs-CZ" dirty="0"/>
              <a:t> </a:t>
            </a:r>
            <a:r>
              <a:rPr lang="en-US" altLang="cs-CZ" dirty="0" err="1"/>
              <a:t>zahahujeme</a:t>
            </a:r>
            <a:r>
              <a:rPr lang="cs-CZ" altLang="cs-CZ" dirty="0"/>
              <a:t> nutriční podpor</a:t>
            </a:r>
            <a:r>
              <a:rPr lang="en-US" altLang="cs-CZ" dirty="0"/>
              <a:t>u?</a:t>
            </a:r>
            <a:endParaRPr lang="cs-CZ" altLang="cs-CZ" b="1" dirty="0">
              <a:effectLst/>
              <a:latin typeface="Tahoma" panose="020B0604030504040204" pitchFamily="34" charset="0"/>
            </a:endParaRP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38687" y="1981200"/>
            <a:ext cx="10156055" cy="4114800"/>
          </a:xfrm>
        </p:spPr>
        <p:txBody>
          <a:bodyPr/>
          <a:lstStyle/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onemocnění GIT (pankreatitida, </a:t>
            </a:r>
            <a:r>
              <a:rPr lang="cs-CZ" altLang="cs-CZ" dirty="0" err="1"/>
              <a:t>Morbus</a:t>
            </a:r>
            <a:r>
              <a:rPr lang="cs-CZ" altLang="cs-CZ" dirty="0"/>
              <a:t> Crohn, </a:t>
            </a:r>
            <a:r>
              <a:rPr lang="cs-CZ" altLang="cs-CZ" dirty="0" err="1"/>
              <a:t>colitis</a:t>
            </a:r>
            <a:r>
              <a:rPr lang="cs-CZ" altLang="cs-CZ" dirty="0"/>
              <a:t> </a:t>
            </a:r>
            <a:r>
              <a:rPr lang="cs-CZ" altLang="cs-CZ" dirty="0" err="1"/>
              <a:t>ulcerosa</a:t>
            </a:r>
            <a:r>
              <a:rPr lang="cs-CZ" altLang="cs-CZ" dirty="0"/>
              <a:t>, píštěle GIT </a:t>
            </a:r>
            <a:r>
              <a:rPr lang="cs-CZ" altLang="cs-CZ" dirty="0" err="1"/>
              <a:t>atd</a:t>
            </a:r>
            <a:r>
              <a:rPr lang="cs-CZ" altLang="cs-CZ" dirty="0"/>
              <a:t>)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neurologické indikace (</a:t>
            </a:r>
            <a:r>
              <a:rPr lang="cs-CZ" altLang="cs-CZ" dirty="0" err="1"/>
              <a:t>myastenia</a:t>
            </a:r>
            <a:r>
              <a:rPr lang="cs-CZ" altLang="cs-CZ" dirty="0"/>
              <a:t> gravis, cerebrovaskulární onemocnění)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nádorová kachexie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aktinoterapie, chemoterapie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geriatričtí pacienti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3076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Nutriční substráty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828800"/>
            <a:ext cx="8443404" cy="4114800"/>
          </a:xfrm>
        </p:spPr>
        <p:txBody>
          <a:bodyPr>
            <a:normAutofit fontScale="47500" lnSpcReduction="20000"/>
          </a:bodyPr>
          <a:lstStyle/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sz="4500" dirty="0">
                <a:solidFill>
                  <a:srgbClr val="FF0000"/>
                </a:solidFill>
                <a:cs typeface="Times New Roman" panose="02020603050405020304" pitchFamily="18" charset="0"/>
              </a:rPr>
              <a:t>cukry, proteiny, tuky, vitamíny, stopové</a:t>
            </a:r>
            <a:r>
              <a:rPr lang="cs-CZ" altLang="cs-CZ" sz="4500" dirty="0">
                <a:solidFill>
                  <a:srgbClr val="FF0000"/>
                </a:solidFill>
              </a:rPr>
              <a:t> </a:t>
            </a:r>
            <a:r>
              <a:rPr lang="cs-CZ" altLang="cs-CZ" sz="4500" dirty="0">
                <a:solidFill>
                  <a:srgbClr val="FF0000"/>
                </a:solidFill>
                <a:cs typeface="Times New Roman" panose="02020603050405020304" pitchFamily="18" charset="0"/>
              </a:rPr>
              <a:t>prvky</a:t>
            </a:r>
            <a:r>
              <a:rPr lang="cs-CZ" altLang="cs-CZ" sz="4500" dirty="0">
                <a:solidFill>
                  <a:srgbClr val="FF0000"/>
                </a:solidFill>
              </a:rPr>
              <a:t> </a:t>
            </a:r>
            <a:r>
              <a:rPr lang="cs-CZ" altLang="cs-CZ" sz="4500" dirty="0">
                <a:solidFill>
                  <a:srgbClr val="FF0000"/>
                </a:solidFill>
                <a:cs typeface="Times New Roman" panose="02020603050405020304" pitchFamily="18" charset="0"/>
              </a:rPr>
              <a:t>slou</a:t>
            </a:r>
            <a:r>
              <a:rPr lang="cs-CZ" altLang="cs-CZ" sz="4500" dirty="0">
                <a:solidFill>
                  <a:srgbClr val="FF0000"/>
                </a:solidFill>
              </a:rPr>
              <a:t>ž</a:t>
            </a:r>
            <a:r>
              <a:rPr lang="cs-CZ" altLang="cs-CZ" sz="4500" dirty="0">
                <a:solidFill>
                  <a:srgbClr val="FF0000"/>
                </a:solidFill>
                <a:cs typeface="Times New Roman" panose="02020603050405020304" pitchFamily="18" charset="0"/>
              </a:rPr>
              <a:t>í jako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endParaRPr lang="en-US" altLang="cs-CZ" sz="4500" dirty="0"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sz="4500" dirty="0">
                <a:cs typeface="Times New Roman" panose="02020603050405020304" pitchFamily="18" charset="0"/>
              </a:rPr>
              <a:t>zdroj energi</a:t>
            </a:r>
            <a:r>
              <a:rPr lang="cs-CZ" altLang="cs-CZ" sz="4500" dirty="0"/>
              <a:t>e</a:t>
            </a:r>
            <a:r>
              <a:rPr lang="cs-CZ" altLang="cs-CZ" sz="4500" dirty="0"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sz="4500" dirty="0">
                <a:cs typeface="Times New Roman" panose="02020603050405020304" pitchFamily="18" charset="0"/>
              </a:rPr>
              <a:t>stavební komponenty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sz="4500" dirty="0">
                <a:cs typeface="Times New Roman" panose="02020603050405020304" pitchFamily="18" charset="0"/>
              </a:rPr>
              <a:t>signální a regula</a:t>
            </a:r>
            <a:r>
              <a:rPr lang="cs-CZ" altLang="cs-CZ" sz="4500" dirty="0"/>
              <a:t>č</a:t>
            </a:r>
            <a:r>
              <a:rPr lang="cs-CZ" altLang="cs-CZ" sz="4500" dirty="0">
                <a:cs typeface="Times New Roman" panose="02020603050405020304" pitchFamily="18" charset="0"/>
              </a:rPr>
              <a:t>ní látky (omega 3, 6) 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sz="4500" dirty="0">
                <a:cs typeface="Times New Roman" panose="02020603050405020304" pitchFamily="18" charset="0"/>
              </a:rPr>
              <a:t>mají farmakologický efekt </a:t>
            </a:r>
            <a:endParaRPr lang="cs-CZ" altLang="cs-CZ" sz="4500" dirty="0"/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sz="4500" dirty="0"/>
              <a:t>     </a:t>
            </a:r>
            <a:r>
              <a:rPr lang="cs-CZ" altLang="cs-CZ" sz="4500" dirty="0">
                <a:cs typeface="Times New Roman" panose="02020603050405020304" pitchFamily="18" charset="0"/>
              </a:rPr>
              <a:t>(podávají se </a:t>
            </a:r>
            <a:r>
              <a:rPr lang="cs-CZ" altLang="cs-CZ" sz="4500" dirty="0"/>
              <a:t> </a:t>
            </a:r>
            <a:r>
              <a:rPr lang="cs-CZ" altLang="cs-CZ" sz="4500" dirty="0">
                <a:cs typeface="Times New Roman" panose="02020603050405020304" pitchFamily="18" charset="0"/>
              </a:rPr>
              <a:t>ve farmakologických</a:t>
            </a:r>
            <a:r>
              <a:rPr lang="cs-CZ" altLang="cs-CZ" sz="4500" dirty="0"/>
              <a:t> </a:t>
            </a:r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sz="4500" dirty="0"/>
              <a:t>      </a:t>
            </a:r>
            <a:r>
              <a:rPr lang="cs-CZ" altLang="cs-CZ" sz="4500" dirty="0">
                <a:cs typeface="Times New Roman" panose="02020603050405020304" pitchFamily="18" charset="0"/>
              </a:rPr>
              <a:t>dávkách </a:t>
            </a:r>
            <a:r>
              <a:rPr lang="cs-CZ" altLang="cs-CZ" sz="4500" dirty="0"/>
              <a:t>- </a:t>
            </a:r>
            <a:r>
              <a:rPr lang="cs-CZ" altLang="cs-CZ" sz="4500" dirty="0" err="1">
                <a:cs typeface="Times New Roman" panose="02020603050405020304" pitchFamily="18" charset="0"/>
              </a:rPr>
              <a:t>glutamin</a:t>
            </a:r>
            <a:r>
              <a:rPr lang="cs-CZ" altLang="cs-CZ" sz="4500" dirty="0">
                <a:cs typeface="Times New Roman" panose="02020603050405020304" pitchFamily="18" charset="0"/>
              </a:rPr>
              <a:t>, </a:t>
            </a:r>
            <a:r>
              <a:rPr lang="cs-CZ" altLang="cs-CZ" sz="4500" dirty="0" err="1">
                <a:cs typeface="Times New Roman" panose="02020603050405020304" pitchFamily="18" charset="0"/>
              </a:rPr>
              <a:t>taurin</a:t>
            </a:r>
            <a:r>
              <a:rPr lang="cs-CZ" altLang="cs-CZ" sz="4500" dirty="0"/>
              <a:t>) </a:t>
            </a:r>
            <a:endParaRPr lang="cs-CZ" altLang="cs-CZ" sz="4500" dirty="0"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sz="4500" dirty="0"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sz="2400" b="1" dirty="0"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sz="24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sz="2400" b="1" dirty="0"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169966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0175"/>
            <a:ext cx="7772400" cy="2101850"/>
          </a:xfrm>
        </p:spPr>
        <p:txBody>
          <a:bodyPr/>
          <a:lstStyle/>
          <a:p>
            <a:r>
              <a:rPr lang="cs-CZ" altLang="cs-CZ" dirty="0">
                <a:cs typeface="Times New Roman" panose="02020603050405020304" pitchFamily="18" charset="0"/>
              </a:rPr>
              <a:t>Výb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r vý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ivy</a:t>
            </a:r>
            <a:br>
              <a:rPr lang="cs-CZ" altLang="cs-CZ" b="1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cs-CZ" altLang="cs-CZ" dirty="0">
                <a:cs typeface="Times New Roman" panose="02020603050405020304" pitchFamily="18" charset="0"/>
              </a:rPr>
              <a:t> </a:t>
            </a:r>
            <a:br>
              <a:rPr lang="cs-CZ" altLang="cs-CZ" dirty="0">
                <a:cs typeface="Times New Roman" panose="02020603050405020304" pitchFamily="18" charset="0"/>
              </a:rPr>
            </a:b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př</a:t>
            </a:r>
            <a:r>
              <a:rPr lang="cs-CZ" altLang="cs-CZ" dirty="0">
                <a:cs typeface="Times New Roman" panose="02020603050405020304" pitchFamily="18" charset="0"/>
              </a:rPr>
              <a:t>i intaktním GIT je metodou volby enterální vý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iva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 err="1"/>
              <a:t>polymérní</a:t>
            </a:r>
            <a:r>
              <a:rPr lang="cs-CZ" altLang="cs-CZ" dirty="0"/>
              <a:t> dieta - </a:t>
            </a:r>
            <a:r>
              <a:rPr lang="cs-CZ" altLang="cs-CZ" dirty="0">
                <a:cs typeface="Times New Roman" panose="02020603050405020304" pitchFamily="18" charset="0"/>
              </a:rPr>
              <a:t>trávení a </a:t>
            </a:r>
            <a:r>
              <a:rPr lang="cs-CZ" altLang="cs-CZ" dirty="0" err="1">
                <a:cs typeface="Times New Roman" panose="02020603050405020304" pitchFamily="18" charset="0"/>
              </a:rPr>
              <a:t>resorbce</a:t>
            </a:r>
            <a:r>
              <a:rPr lang="cs-CZ" altLang="cs-CZ" dirty="0">
                <a:cs typeface="Times New Roman" panose="02020603050405020304" pitchFamily="18" charset="0"/>
              </a:rPr>
              <a:t> intaktní </a:t>
            </a:r>
            <a:r>
              <a:rPr lang="cs-CZ" altLang="cs-CZ" dirty="0"/>
              <a:t>   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oligomerní, modulární dieta - </a:t>
            </a:r>
            <a:r>
              <a:rPr lang="cs-CZ" altLang="cs-CZ" dirty="0">
                <a:cs typeface="Times New Roman" panose="02020603050405020304" pitchFamily="18" charset="0"/>
              </a:rPr>
              <a:t> porucha</a:t>
            </a:r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trávení a </a:t>
            </a:r>
            <a:r>
              <a:rPr lang="cs-CZ" altLang="cs-CZ" dirty="0" err="1">
                <a:cs typeface="Times New Roman" panose="02020603050405020304" pitchFamily="18" charset="0"/>
              </a:rPr>
              <a:t>resorbce</a:t>
            </a:r>
            <a:r>
              <a:rPr lang="cs-CZ" altLang="cs-CZ" dirty="0">
                <a:cs typeface="Times New Roman" panose="02020603050405020304" pitchFamily="18" charset="0"/>
              </a:rPr>
              <a:t> 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dirty="0">
              <a:cs typeface="Times New Roman" panose="02020603050405020304" pitchFamily="18" charset="0"/>
            </a:endParaRP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046294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6348" y="675861"/>
            <a:ext cx="6363745" cy="550110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p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edpoklad krátkodobé vý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ivy (mén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 ne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 3–6  týdn</a:t>
            </a:r>
            <a:r>
              <a:rPr lang="cs-CZ" altLang="cs-CZ" dirty="0"/>
              <a:t>ů</a:t>
            </a:r>
            <a:r>
              <a:rPr lang="cs-CZ" altLang="cs-CZ" dirty="0">
                <a:cs typeface="Times New Roman" panose="02020603050405020304" pitchFamily="18" charset="0"/>
              </a:rPr>
              <a:t>) </a:t>
            </a:r>
            <a:r>
              <a:rPr lang="cs-CZ" altLang="cs-CZ" dirty="0"/>
              <a:t>– a</a:t>
            </a:r>
            <a:r>
              <a:rPr lang="cs-CZ" altLang="cs-CZ" dirty="0">
                <a:cs typeface="Times New Roman" panose="02020603050405020304" pitchFamily="18" charset="0"/>
              </a:rPr>
              <a:t>plikace</a:t>
            </a:r>
            <a:r>
              <a:rPr lang="cs-CZ" altLang="cs-CZ" dirty="0"/>
              <a:t>  sondou</a:t>
            </a:r>
            <a:r>
              <a:rPr lang="cs-CZ" altLang="cs-CZ" dirty="0">
                <a:cs typeface="Times New Roman" panose="02020603050405020304" pitchFamily="18" charset="0"/>
              </a:rPr>
              <a:t> </a:t>
            </a:r>
            <a:r>
              <a:rPr lang="cs-CZ" altLang="cs-CZ" dirty="0" err="1">
                <a:cs typeface="Times New Roman" panose="02020603050405020304" pitchFamily="18" charset="0"/>
              </a:rPr>
              <a:t>nasogastrickou</a:t>
            </a:r>
            <a:r>
              <a:rPr lang="cs-CZ" altLang="cs-CZ" dirty="0">
                <a:cs typeface="Times New Roman" panose="02020603050405020304" pitchFamily="18" charset="0"/>
              </a:rPr>
              <a:t> nebo </a:t>
            </a:r>
            <a:r>
              <a:rPr lang="cs-CZ" altLang="cs-CZ" dirty="0" err="1">
                <a:cs typeface="Times New Roman" panose="02020603050405020304" pitchFamily="18" charset="0"/>
              </a:rPr>
              <a:t>nasojejunální</a:t>
            </a:r>
            <a:r>
              <a:rPr lang="cs-CZ" altLang="cs-CZ" dirty="0"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endParaRPr lang="en-US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endParaRPr lang="en-US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endParaRPr lang="en-US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/>
              <a:t>př</a:t>
            </a:r>
            <a:r>
              <a:rPr lang="cs-CZ" altLang="cs-CZ" dirty="0">
                <a:cs typeface="Times New Roman" panose="02020603050405020304" pitchFamily="18" charset="0"/>
              </a:rPr>
              <a:t>edpoklad dlouhodobé vý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ivy vy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aduje chirurgickou jejunostomii nebo perkutánní gastrostomii</a:t>
            </a:r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005EFB-4AA4-45A9-9A3B-8C439D6EB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078" y="412885"/>
            <a:ext cx="4197686" cy="30161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66231E-2BE9-432A-AE8A-337FEEAE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078" y="3765869"/>
            <a:ext cx="4197686" cy="278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34205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3020" y="790074"/>
            <a:ext cx="7696200" cy="4114800"/>
          </a:xfrm>
        </p:spPr>
        <p:txBody>
          <a:bodyPr/>
          <a:lstStyle/>
          <a:p>
            <a:pPr algn="ctr"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</a:endParaRPr>
          </a:p>
          <a:p>
            <a:pPr algn="ctr"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P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i kontraindikaci enterální vý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ivy </a:t>
            </a:r>
            <a:endParaRPr lang="cs-CZ" altLang="cs-CZ" dirty="0"/>
          </a:p>
          <a:p>
            <a:pPr algn="ctr"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je nutná vý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iva parenterální</a:t>
            </a:r>
          </a:p>
          <a:p>
            <a:pPr algn="ctr"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 </a:t>
            </a:r>
          </a:p>
          <a:p>
            <a:pPr algn="ctr"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do centrální   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íly</a:t>
            </a:r>
          </a:p>
          <a:p>
            <a:pPr algn="ctr"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do periferní   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íl</a:t>
            </a:r>
            <a:r>
              <a:rPr lang="cs-CZ" altLang="cs-CZ" dirty="0"/>
              <a:t>y</a:t>
            </a:r>
            <a:r>
              <a:rPr lang="cs-CZ" altLang="cs-CZ" dirty="0">
                <a:cs typeface="Times New Roman" panose="02020603050405020304" pitchFamily="18" charset="0"/>
              </a:rPr>
              <a:t> </a:t>
            </a:r>
          </a:p>
          <a:p>
            <a:pPr algn="ctr"/>
            <a:endParaRPr lang="cs-CZ" altLang="cs-CZ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396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Symptomatická intenzivní péče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/>
              <a:t>Stabilizace vnitřního prostředí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funkční oběh s dostatečnou </a:t>
            </a:r>
            <a:r>
              <a:rPr lang="cs-CZ" altLang="cs-CZ" dirty="0" err="1"/>
              <a:t>perfúzí</a:t>
            </a:r>
            <a:r>
              <a:rPr lang="cs-CZ" altLang="cs-CZ" dirty="0"/>
              <a:t> a </a:t>
            </a:r>
            <a:r>
              <a:rPr lang="cs-CZ" altLang="cs-CZ" dirty="0" err="1"/>
              <a:t>oxygenací</a:t>
            </a:r>
            <a:r>
              <a:rPr lang="cs-CZ" altLang="cs-CZ" dirty="0"/>
              <a:t> orgánových systémů s ohledem na komorbidity a funkční rezervy organismu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>
                <a:solidFill>
                  <a:srgbClr val="FF0000"/>
                </a:solidFill>
              </a:rPr>
              <a:t>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>
                <a:solidFill>
                  <a:srgbClr val="FF0000"/>
                </a:solidFill>
              </a:rPr>
              <a:t>JINÝMI SLOVY BEZ TOHO TO NEPŮJDE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/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5948566" y="182562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7294909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Parenterální výživa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je nefyziologická, obchází první pr</a:t>
            </a:r>
            <a:r>
              <a:rPr lang="cs-CZ" altLang="cs-CZ" dirty="0"/>
              <a:t>ů</a:t>
            </a:r>
            <a:r>
              <a:rPr lang="cs-CZ" altLang="cs-CZ" dirty="0">
                <a:cs typeface="Times New Roman" panose="02020603050405020304" pitchFamily="18" charset="0"/>
              </a:rPr>
              <a:t>tok</a:t>
            </a:r>
            <a:r>
              <a:rPr lang="cs-CZ" altLang="cs-CZ" dirty="0"/>
              <a:t> ži</a:t>
            </a:r>
            <a:r>
              <a:rPr lang="cs-CZ" altLang="cs-CZ" dirty="0">
                <a:cs typeface="Times New Roman" panose="02020603050405020304" pitchFamily="18" charset="0"/>
              </a:rPr>
              <a:t>vin játry, </a:t>
            </a: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endParaRPr lang="cs-CZ" altLang="cs-CZ" dirty="0"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dochází p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i ní k rychlé atrofii st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evní sliznice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endParaRPr lang="cs-CZ" altLang="cs-CZ" dirty="0"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je rizikov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jší, technicky obtí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n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jší, </a:t>
            </a: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endParaRPr lang="cs-CZ" altLang="cs-CZ" dirty="0"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v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tšinou je nutná </a:t>
            </a:r>
            <a:r>
              <a:rPr lang="cs-CZ" altLang="cs-CZ" dirty="0" err="1">
                <a:cs typeface="Times New Roman" panose="02020603050405020304" pitchFamily="18" charset="0"/>
              </a:rPr>
              <a:t>kanylace</a:t>
            </a:r>
            <a:r>
              <a:rPr lang="cs-CZ" altLang="cs-CZ" dirty="0">
                <a:cs typeface="Times New Roman" panose="02020603050405020304" pitchFamily="18" charset="0"/>
              </a:rPr>
              <a:t> velkých cév, </a:t>
            </a: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endParaRPr lang="cs-CZ" altLang="cs-CZ" dirty="0"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riziko infek</a:t>
            </a:r>
            <a:r>
              <a:rPr lang="cs-CZ" altLang="cs-CZ" dirty="0"/>
              <a:t>č</a:t>
            </a:r>
            <a:r>
              <a:rPr lang="cs-CZ" altLang="cs-CZ" dirty="0">
                <a:cs typeface="Times New Roman" panose="02020603050405020304" pitchFamily="18" charset="0"/>
              </a:rPr>
              <a:t>ních a trombotických komplikací</a:t>
            </a:r>
            <a:endParaRPr lang="cs-CZ" altLang="cs-CZ" dirty="0"/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b="1" dirty="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cs-CZ" altLang="cs-CZ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1410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Parenterální výživa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je výrazn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 dra</a:t>
            </a:r>
            <a:r>
              <a:rPr lang="cs-CZ" altLang="cs-CZ" dirty="0"/>
              <a:t>žš</a:t>
            </a:r>
            <a:r>
              <a:rPr lang="cs-CZ" altLang="cs-CZ" dirty="0">
                <a:cs typeface="Times New Roman" panose="02020603050405020304" pitchFamily="18" charset="0"/>
              </a:rPr>
              <a:t>í ne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 vý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iva enterální</a:t>
            </a: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výhodou je aplikace A-I-O vaků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endParaRPr lang="en-US" altLang="cs-CZ" dirty="0">
              <a:cs typeface="Times New Roman" panose="02020603050405020304" pitchFamily="18" charset="0"/>
            </a:endParaRP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v n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kterých p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ípadech </a:t>
            </a:r>
            <a:r>
              <a:rPr lang="cs-CZ" altLang="cs-CZ" dirty="0"/>
              <a:t>l</a:t>
            </a:r>
            <a:r>
              <a:rPr lang="cs-CZ" altLang="cs-CZ" dirty="0">
                <a:cs typeface="Times New Roman" panose="02020603050405020304" pitchFamily="18" charset="0"/>
              </a:rPr>
              <a:t>ze podávat parenterální vý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ivu i do periferní 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íly</a:t>
            </a: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pro pacienta mnohem bezpe</a:t>
            </a:r>
            <a:r>
              <a:rPr lang="cs-CZ" altLang="cs-CZ" dirty="0"/>
              <a:t>č</a:t>
            </a:r>
            <a:r>
              <a:rPr lang="cs-CZ" altLang="cs-CZ" dirty="0">
                <a:cs typeface="Times New Roman" panose="02020603050405020304" pitchFamily="18" charset="0"/>
              </a:rPr>
              <a:t>n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jší, </a:t>
            </a: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d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íve však vznikají zán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tlivé komplikace (flebitidy)</a:t>
            </a:r>
          </a:p>
          <a:p>
            <a:endParaRPr lang="cs-CZ" altLang="cs-C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0966FE-3A12-4D14-A1E5-C4D369874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085" y="511658"/>
            <a:ext cx="2289856" cy="29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678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Cukry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b="1" dirty="0">
              <a:solidFill>
                <a:srgbClr val="FF00FF"/>
              </a:solidFill>
              <a:latin typeface="Tahoma" panose="020B0604030504040204" pitchFamily="34" charset="0"/>
            </a:endParaRPr>
          </a:p>
          <a:p>
            <a:pPr algn="ctr"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b="1" dirty="0">
                <a:latin typeface="+mj-lt"/>
                <a:cs typeface="Times New Roman" panose="02020603050405020304" pitchFamily="18" charset="0"/>
              </a:rPr>
              <a:t>Energetickým substrátem volby u parenterální vý</a:t>
            </a:r>
            <a:r>
              <a:rPr lang="cs-CZ" altLang="cs-CZ" b="1" dirty="0">
                <a:latin typeface="+mj-lt"/>
              </a:rPr>
              <a:t>ž</a:t>
            </a:r>
            <a:r>
              <a:rPr lang="cs-CZ" altLang="cs-CZ" b="1" dirty="0">
                <a:latin typeface="+mj-lt"/>
                <a:cs typeface="Times New Roman" panose="02020603050405020304" pitchFamily="18" charset="0"/>
              </a:rPr>
              <a:t>ivy pacient</a:t>
            </a:r>
            <a:r>
              <a:rPr lang="cs-CZ" altLang="cs-CZ" b="1" dirty="0">
                <a:latin typeface="+mj-lt"/>
              </a:rPr>
              <a:t>ů</a:t>
            </a:r>
            <a:r>
              <a:rPr lang="cs-CZ" altLang="cs-CZ" b="1" dirty="0">
                <a:latin typeface="+mj-lt"/>
                <a:cs typeface="Times New Roman" panose="02020603050405020304" pitchFamily="18" charset="0"/>
              </a:rPr>
              <a:t> kriticky nemocných s nestabilním metabolizmem je gluk</a:t>
            </a:r>
            <a:r>
              <a:rPr lang="cs-CZ" altLang="cs-CZ" b="1" dirty="0">
                <a:latin typeface="+mj-lt"/>
              </a:rPr>
              <a:t>ó</a:t>
            </a:r>
            <a:r>
              <a:rPr lang="cs-CZ" altLang="cs-CZ" b="1" dirty="0">
                <a:latin typeface="+mj-lt"/>
                <a:cs typeface="Times New Roman" panose="02020603050405020304" pitchFamily="18" charset="0"/>
              </a:rPr>
              <a:t>za.</a:t>
            </a:r>
            <a:endParaRPr lang="cs-CZ" altLang="cs-CZ" b="1" dirty="0">
              <a:latin typeface="+mj-lt"/>
            </a:endParaRPr>
          </a:p>
          <a:p>
            <a:pPr algn="ctr"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b="1" dirty="0">
                <a:latin typeface="+mj-lt"/>
                <a:cs typeface="Times New Roman" panose="02020603050405020304" pitchFamily="18" charset="0"/>
              </a:rPr>
              <a:t> 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 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4916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effectLst/>
              </a:rPr>
              <a:t>Cukry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b="1" dirty="0"/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</a:endParaRPr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Nutné </a:t>
            </a:r>
            <a:r>
              <a:rPr lang="cs-CZ" altLang="cs-CZ" dirty="0"/>
              <a:t>jsou </a:t>
            </a:r>
            <a:r>
              <a:rPr lang="cs-CZ" altLang="cs-CZ" dirty="0">
                <a:cs typeface="Times New Roman" panose="02020603050405020304" pitchFamily="18" charset="0"/>
              </a:rPr>
              <a:t>pravidelné kontroly hladiny </a:t>
            </a:r>
            <a:endParaRPr lang="cs-CZ" altLang="cs-CZ" dirty="0"/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glykémie, vzhledem k mo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ným</a:t>
            </a:r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prudkým </a:t>
            </a:r>
            <a:endParaRPr lang="cs-CZ" altLang="cs-CZ" dirty="0"/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zm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nám gluk</a:t>
            </a:r>
            <a:r>
              <a:rPr lang="cs-CZ" altLang="cs-CZ" dirty="0"/>
              <a:t>ó</a:t>
            </a:r>
            <a:r>
              <a:rPr lang="cs-CZ" altLang="cs-CZ" dirty="0">
                <a:cs typeface="Times New Roman" panose="02020603050405020304" pitchFamily="18" charset="0"/>
              </a:rPr>
              <a:t>zového metabolizmu u</a:t>
            </a:r>
            <a:endParaRPr lang="cs-CZ" altLang="cs-CZ" dirty="0"/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 kriticky</a:t>
            </a:r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nemocného pacienta</a:t>
            </a:r>
            <a:r>
              <a:rPr lang="cs-CZ" altLang="cs-CZ" dirty="0"/>
              <a:t>.</a:t>
            </a:r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dirty="0"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b="1" dirty="0"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340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86757" y="681037"/>
            <a:ext cx="9667042" cy="1325563"/>
          </a:xfrm>
        </p:spPr>
        <p:txBody>
          <a:bodyPr/>
          <a:lstStyle/>
          <a:p>
            <a:r>
              <a:rPr lang="cs-CZ" altLang="cs-CZ" dirty="0">
                <a:effectLst/>
              </a:rPr>
              <a:t>Inzulin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 b="1" dirty="0"/>
          </a:p>
          <a:p>
            <a:pPr>
              <a:buFont typeface="Wingdings" panose="05000000000000000000" pitchFamily="2" charset="2"/>
              <a:buNone/>
            </a:pPr>
            <a:endParaRPr lang="cs-CZ" altLang="cs-CZ" b="1" dirty="0"/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dirty="0"/>
              <a:t>Užití intenzivní inzulinové terapie s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dirty="0"/>
              <a:t>udržením glykémie maximálně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dirty="0"/>
              <a:t> 6,1 </a:t>
            </a:r>
            <a:r>
              <a:rPr lang="cs-CZ" altLang="cs-CZ" dirty="0" err="1"/>
              <a:t>mmol</a:t>
            </a:r>
            <a:r>
              <a:rPr lang="cs-CZ" altLang="cs-CZ" dirty="0"/>
              <a:t>/l redukuje mortalitu  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dirty="0"/>
              <a:t>morbiditu u kriticky nemocného pacienta</a:t>
            </a:r>
          </a:p>
        </p:txBody>
      </p:sp>
    </p:spTree>
    <p:extLst>
      <p:ext uri="{BB962C8B-B14F-4D97-AF65-F5344CB8AC3E}">
        <p14:creationId xmlns:p14="http://schemas.microsoft.com/office/powerpoint/2010/main" val="17088474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Tuky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endParaRPr lang="cs-CZ" altLang="cs-CZ" b="1" dirty="0">
              <a:solidFill>
                <a:srgbClr val="FF00FF"/>
              </a:solidFill>
              <a:latin typeface="Tahoma" panose="020B060403050404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endParaRPr lang="cs-CZ" altLang="cs-CZ" b="1" dirty="0">
              <a:solidFill>
                <a:srgbClr val="FF00FF"/>
              </a:solidFill>
              <a:latin typeface="Tahoma" panose="020B060403050404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V kritickém stavu </a:t>
            </a:r>
            <a:r>
              <a:rPr lang="cs-CZ" altLang="cs-CZ" dirty="0"/>
              <a:t>se</a:t>
            </a:r>
            <a:r>
              <a:rPr lang="cs-CZ" altLang="cs-CZ" dirty="0">
                <a:cs typeface="Times New Roman" panose="02020603050405020304" pitchFamily="18" charset="0"/>
              </a:rPr>
              <a:t> špatn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 </a:t>
            </a:r>
            <a:r>
              <a:rPr lang="cs-CZ" altLang="cs-CZ" dirty="0" err="1">
                <a:cs typeface="Times New Roman" panose="02020603050405020304" pitchFamily="18" charset="0"/>
              </a:rPr>
              <a:t>utiliz</a:t>
            </a:r>
            <a:r>
              <a:rPr lang="cs-CZ" altLang="cs-CZ" dirty="0" err="1"/>
              <a:t>uje</a:t>
            </a:r>
            <a:endParaRPr lang="cs-CZ" altLang="cs-CZ" dirty="0"/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vlastní tuková tká</a:t>
            </a:r>
            <a:r>
              <a:rPr lang="cs-CZ" altLang="cs-CZ" dirty="0"/>
              <a:t>ň</a:t>
            </a:r>
            <a:r>
              <a:rPr lang="cs-CZ" altLang="cs-CZ" dirty="0">
                <a:cs typeface="Times New Roman" panose="02020603050405020304" pitchFamily="18" charset="0"/>
              </a:rPr>
              <a:t>, proto jsou v</a:t>
            </a:r>
            <a:r>
              <a:rPr lang="cs-CZ" altLang="cs-CZ" dirty="0"/>
              <a:t>e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vý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iv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 kriticky nemocných tukové </a:t>
            </a:r>
            <a:endParaRPr lang="cs-CZ" altLang="cs-CZ" dirty="0"/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emulze pln</a:t>
            </a:r>
            <a:r>
              <a:rPr lang="cs-CZ" altLang="cs-CZ" dirty="0"/>
              <a:t>ě </a:t>
            </a:r>
            <a:r>
              <a:rPr lang="cs-CZ" altLang="cs-CZ" dirty="0">
                <a:cs typeface="Times New Roman" panose="02020603050405020304" pitchFamily="18" charset="0"/>
              </a:rPr>
              <a:t>indikované</a:t>
            </a:r>
            <a:endParaRPr lang="cs-CZ" altLang="cs-CZ" dirty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 </a:t>
            </a:r>
          </a:p>
          <a:p>
            <a:pPr algn="ctr"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b="1" dirty="0">
              <a:latin typeface="Tahoma" panose="020B0604030504040204" pitchFamily="34" charset="0"/>
            </a:endParaRPr>
          </a:p>
          <a:p>
            <a:endParaRPr lang="cs-CZ" altLang="cs-CZ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139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Tuky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sz="3000" dirty="0"/>
              <a:t>ne</a:t>
            </a:r>
            <a:r>
              <a:rPr lang="cs-CZ" altLang="cs-CZ" sz="3000" dirty="0">
                <a:cs typeface="Times New Roman" panose="02020603050405020304" pitchFamily="18" charset="0"/>
              </a:rPr>
              <a:t>nahraditelný zdroj esenciálních </a:t>
            </a:r>
            <a:r>
              <a:rPr lang="en-US" altLang="cs-CZ" sz="3000" dirty="0" err="1">
                <a:cs typeface="Times New Roman" panose="02020603050405020304" pitchFamily="18" charset="0"/>
              </a:rPr>
              <a:t>mastnych</a:t>
            </a:r>
            <a:r>
              <a:rPr lang="en-US" altLang="cs-CZ" sz="3000" dirty="0">
                <a:cs typeface="Times New Roman" panose="02020603050405020304" pitchFamily="18" charset="0"/>
              </a:rPr>
              <a:t> </a:t>
            </a:r>
            <a:r>
              <a:rPr lang="en-US" altLang="cs-CZ" sz="3000" dirty="0" err="1">
                <a:cs typeface="Times New Roman" panose="02020603050405020304" pitchFamily="18" charset="0"/>
              </a:rPr>
              <a:t>kyselin</a:t>
            </a:r>
            <a:endParaRPr lang="cs-CZ" altLang="cs-CZ" sz="3000" dirty="0"/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sz="3000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sz="3000" dirty="0"/>
              <a:t>t</a:t>
            </a:r>
            <a:r>
              <a:rPr lang="cs-CZ" altLang="cs-CZ" sz="3000" dirty="0">
                <a:cs typeface="Times New Roman" panose="02020603050405020304" pitchFamily="18" charset="0"/>
              </a:rPr>
              <a:t>ukové emulze obsahující kombinaci </a:t>
            </a:r>
            <a:r>
              <a:rPr lang="cs-CZ" altLang="cs-CZ" sz="3000" dirty="0" err="1">
                <a:cs typeface="Times New Roman" panose="02020603050405020304" pitchFamily="18" charset="0"/>
              </a:rPr>
              <a:t>triacylglycerol</a:t>
            </a:r>
            <a:r>
              <a:rPr lang="cs-CZ" altLang="cs-CZ" sz="3000" dirty="0" err="1"/>
              <a:t>ů</a:t>
            </a:r>
            <a:r>
              <a:rPr lang="cs-CZ" altLang="cs-CZ" sz="3000" dirty="0">
                <a:cs typeface="Times New Roman" panose="02020603050405020304" pitchFamily="18" charset="0"/>
              </a:rPr>
              <a:t> s dlouhým a  st</a:t>
            </a:r>
            <a:r>
              <a:rPr lang="cs-CZ" altLang="cs-CZ" sz="3000" dirty="0"/>
              <a:t>ř</a:t>
            </a:r>
            <a:r>
              <a:rPr lang="cs-CZ" altLang="cs-CZ" sz="3000" dirty="0">
                <a:cs typeface="Times New Roman" panose="02020603050405020304" pitchFamily="18" charset="0"/>
              </a:rPr>
              <a:t>edn</a:t>
            </a:r>
            <a:r>
              <a:rPr lang="cs-CZ" altLang="cs-CZ" sz="3000" dirty="0"/>
              <a:t>ě</a:t>
            </a:r>
            <a:r>
              <a:rPr lang="cs-CZ" altLang="cs-CZ" sz="3000" dirty="0">
                <a:cs typeface="Times New Roman" panose="02020603050405020304" pitchFamily="18" charset="0"/>
              </a:rPr>
              <a:t> dlouhým </a:t>
            </a:r>
            <a:r>
              <a:rPr lang="cs-CZ" altLang="cs-CZ" sz="3000" dirty="0"/>
              <a:t>ř</a:t>
            </a:r>
            <a:r>
              <a:rPr lang="cs-CZ" altLang="cs-CZ" sz="3000" dirty="0">
                <a:cs typeface="Times New Roman" panose="02020603050405020304" pitchFamily="18" charset="0"/>
              </a:rPr>
              <a:t>et</a:t>
            </a:r>
            <a:r>
              <a:rPr lang="cs-CZ" altLang="cs-CZ" sz="3000" dirty="0"/>
              <a:t>ě</a:t>
            </a:r>
            <a:r>
              <a:rPr lang="cs-CZ" altLang="cs-CZ" sz="3000" dirty="0">
                <a:cs typeface="Times New Roman" panose="02020603050405020304" pitchFamily="18" charset="0"/>
              </a:rPr>
              <a:t>zcem (LCT/MCT emulze) jsou snadn</a:t>
            </a:r>
            <a:r>
              <a:rPr lang="cs-CZ" altLang="cs-CZ" sz="3000" dirty="0"/>
              <a:t>ě</a:t>
            </a:r>
            <a:r>
              <a:rPr lang="cs-CZ" altLang="cs-CZ" sz="3000" dirty="0">
                <a:cs typeface="Times New Roman" panose="02020603050405020304" pitchFamily="18" charset="0"/>
              </a:rPr>
              <a:t>ji oxidovatelné</a:t>
            </a:r>
            <a:endParaRPr lang="cs-CZ" altLang="cs-CZ" sz="3000" dirty="0"/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sz="3000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sz="3000" dirty="0">
                <a:cs typeface="Times New Roman" panose="02020603050405020304" pitchFamily="18" charset="0"/>
              </a:rPr>
              <a:t>MCT  se lépe hydrolyzují, nejsou prekurzory prostaglandin</a:t>
            </a:r>
            <a:r>
              <a:rPr lang="cs-CZ" altLang="cs-CZ" sz="3000" dirty="0"/>
              <a:t>ů</a:t>
            </a:r>
            <a:r>
              <a:rPr lang="cs-CZ" altLang="cs-CZ" sz="3000" dirty="0">
                <a:cs typeface="Times New Roman" panose="02020603050405020304" pitchFamily="18" charset="0"/>
              </a:rPr>
              <a:t>,</a:t>
            </a:r>
            <a:r>
              <a:rPr lang="cs-CZ" altLang="cs-CZ" sz="3000" dirty="0"/>
              <a:t> </a:t>
            </a:r>
            <a:r>
              <a:rPr lang="cs-CZ" altLang="cs-CZ" sz="3000" dirty="0">
                <a:cs typeface="Times New Roman" panose="02020603050405020304" pitchFamily="18" charset="0"/>
              </a:rPr>
              <a:t>indukují </a:t>
            </a:r>
            <a:r>
              <a:rPr lang="cs-CZ" altLang="cs-CZ" sz="3000" dirty="0" err="1">
                <a:cs typeface="Times New Roman" panose="02020603050405020304" pitchFamily="18" charset="0"/>
              </a:rPr>
              <a:t>ketogen</a:t>
            </a:r>
            <a:r>
              <a:rPr lang="cs-CZ" altLang="cs-CZ" sz="3000" dirty="0" err="1"/>
              <a:t>é</a:t>
            </a:r>
            <a:r>
              <a:rPr lang="cs-CZ" altLang="cs-CZ" sz="3000" dirty="0" err="1">
                <a:cs typeface="Times New Roman" panose="02020603050405020304" pitchFamily="18" charset="0"/>
              </a:rPr>
              <a:t>zu</a:t>
            </a:r>
            <a:r>
              <a:rPr lang="cs-CZ" altLang="cs-CZ" sz="3000" dirty="0">
                <a:cs typeface="Times New Roman" panose="02020603050405020304" pitchFamily="18" charset="0"/>
              </a:rPr>
              <a:t>  a sni</a:t>
            </a:r>
            <a:r>
              <a:rPr lang="cs-CZ" altLang="cs-CZ" sz="3000" dirty="0"/>
              <a:t>ž</a:t>
            </a:r>
            <a:r>
              <a:rPr lang="cs-CZ" altLang="cs-CZ" sz="3000" dirty="0">
                <a:cs typeface="Times New Roman" panose="02020603050405020304" pitchFamily="18" charset="0"/>
              </a:rPr>
              <a:t>ují katabolizmus protein</a:t>
            </a:r>
            <a:r>
              <a:rPr lang="cs-CZ" altLang="cs-CZ" sz="3000" dirty="0"/>
              <a:t>ů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881582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effectLst/>
              </a:rPr>
              <a:t>Tuky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Kontraindikace </a:t>
            </a:r>
            <a:endParaRPr lang="cs-CZ" altLang="cs-CZ" dirty="0">
              <a:solidFill>
                <a:srgbClr val="FF0000"/>
              </a:solidFill>
              <a:latin typeface="+mj-lt"/>
            </a:endParaRP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b="1" dirty="0">
              <a:latin typeface="Tahoma" panose="020B0604030504040204" pitchFamily="34" charset="0"/>
            </a:endParaRP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šokové stavy</a:t>
            </a: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záva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né poruchy koagulace  a </a:t>
            </a:r>
            <a:r>
              <a:rPr lang="cs-CZ" altLang="cs-CZ" dirty="0"/>
              <a:t>  </a:t>
            </a:r>
            <a:r>
              <a:rPr lang="cs-CZ" altLang="cs-CZ" dirty="0">
                <a:cs typeface="Times New Roman" panose="02020603050405020304" pitchFamily="18" charset="0"/>
              </a:rPr>
              <a:t>hemoragické stavy </a:t>
            </a: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t</a:t>
            </a:r>
            <a:r>
              <a:rPr lang="cs-CZ" altLang="cs-CZ" dirty="0"/>
              <a:t>ěž</a:t>
            </a:r>
            <a:r>
              <a:rPr lang="cs-CZ" altLang="cs-CZ" dirty="0">
                <a:cs typeface="Times New Roman" panose="02020603050405020304" pitchFamily="18" charset="0"/>
              </a:rPr>
              <a:t>ká </a:t>
            </a:r>
            <a:r>
              <a:rPr lang="cs-CZ" altLang="cs-CZ" dirty="0" err="1">
                <a:cs typeface="Times New Roman" panose="02020603050405020304" pitchFamily="18" charset="0"/>
              </a:rPr>
              <a:t>hyperlipidémie</a:t>
            </a: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tuková embolie  </a:t>
            </a:r>
          </a:p>
          <a:p>
            <a:endParaRPr lang="cs-CZ" altLang="cs-CZ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381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effectLst/>
              </a:rPr>
              <a:t>Proteiny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</a:endParaRPr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/>
              <a:t>Aminokyseliny v kritickém stavu slouží jako energetický zdroj</a:t>
            </a:r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dirty="0"/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dirty="0"/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Volba dávky AK je p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ísn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 individuální s nutností sledování hladin urey v séru a odpad</a:t>
            </a:r>
            <a:r>
              <a:rPr lang="cs-CZ" altLang="cs-CZ" dirty="0"/>
              <a:t>ů</a:t>
            </a:r>
            <a:r>
              <a:rPr lang="cs-CZ" altLang="cs-CZ" dirty="0">
                <a:cs typeface="Times New Roman" panose="02020603050405020304" pitchFamily="18" charset="0"/>
              </a:rPr>
              <a:t> urey a N v mo</a:t>
            </a:r>
            <a:r>
              <a:rPr lang="cs-CZ" altLang="cs-CZ" dirty="0"/>
              <a:t>č</a:t>
            </a:r>
            <a:r>
              <a:rPr lang="cs-CZ" altLang="cs-CZ" dirty="0">
                <a:cs typeface="Times New Roman" panose="02020603050405020304" pitchFamily="18" charset="0"/>
              </a:rPr>
              <a:t>i.</a:t>
            </a:r>
            <a:endParaRPr lang="cs-CZ" altLang="cs-CZ" dirty="0"/>
          </a:p>
          <a:p>
            <a:pPr algn="ctr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</a:endParaRP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b="1" dirty="0"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524000" y="3138489"/>
            <a:ext cx="9144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altLang="cs-CZ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cs-CZ" altLang="cs-CZ" sz="1100" b="1">
                <a:latin typeface="Times New Roman" panose="02020603050405020304" pitchFamily="18" charset="0"/>
              </a:rPr>
              <a:t> 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2193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effectLst/>
                <a:latin typeface="+mn-lt"/>
              </a:rPr>
              <a:t>Enterální výživa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v posledních letech je renesance</a:t>
            </a:r>
            <a:r>
              <a:rPr lang="cs-CZ" altLang="cs-CZ" dirty="0">
                <a:solidFill>
                  <a:srgbClr val="FFFF66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dirty="0">
                <a:cs typeface="Times New Roman" panose="02020603050405020304" pitchFamily="18" charset="0"/>
              </a:rPr>
              <a:t>enterální vý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ivy</a:t>
            </a:r>
            <a:r>
              <a:rPr lang="cs-CZ" altLang="cs-CZ" dirty="0">
                <a:solidFill>
                  <a:srgbClr val="FFFF66"/>
                </a:solidFill>
              </a:rPr>
              <a:t> </a:t>
            </a:r>
            <a:endParaRPr lang="cs-CZ" altLang="cs-CZ" dirty="0"/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po 7 dnech nedostate</a:t>
            </a:r>
            <a:r>
              <a:rPr lang="cs-CZ" altLang="cs-CZ" dirty="0"/>
              <a:t>č</a:t>
            </a:r>
            <a:r>
              <a:rPr lang="cs-CZ" altLang="cs-CZ" dirty="0">
                <a:cs typeface="Times New Roman" panose="02020603050405020304" pitchFamily="18" charset="0"/>
              </a:rPr>
              <a:t>ného </a:t>
            </a:r>
            <a:r>
              <a:rPr lang="cs-CZ" altLang="cs-CZ" dirty="0" err="1">
                <a:cs typeface="Times New Roman" panose="02020603050405020304" pitchFamily="18" charset="0"/>
              </a:rPr>
              <a:t>p.o</a:t>
            </a:r>
            <a:r>
              <a:rPr lang="cs-CZ" altLang="cs-CZ" dirty="0">
                <a:cs typeface="Times New Roman" panose="02020603050405020304" pitchFamily="18" charset="0"/>
              </a:rPr>
              <a:t>. p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íjmu nastává poškození GIT a</a:t>
            </a:r>
            <a:r>
              <a:rPr lang="cs-CZ" altLang="cs-CZ" dirty="0"/>
              <a:t>  </a:t>
            </a:r>
            <a:r>
              <a:rPr lang="cs-CZ" altLang="cs-CZ" dirty="0">
                <a:cs typeface="Times New Roman" panose="02020603050405020304" pitchFamily="18" charset="0"/>
              </a:rPr>
              <a:t>jeho funk</a:t>
            </a:r>
            <a:r>
              <a:rPr lang="cs-CZ" altLang="cs-CZ" dirty="0"/>
              <a:t>č</a:t>
            </a:r>
            <a:r>
              <a:rPr lang="cs-CZ" altLang="cs-CZ" dirty="0">
                <a:cs typeface="Times New Roman" panose="02020603050405020304" pitchFamily="18" charset="0"/>
              </a:rPr>
              <a:t>ní integrity</a:t>
            </a:r>
            <a:r>
              <a:rPr lang="cs-CZ" altLang="cs-CZ" dirty="0"/>
              <a:t> 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dirty="0">
              <a:cs typeface="Times New Roman" panose="02020603050405020304" pitchFamily="18" charset="0"/>
            </a:endParaRP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u kriticky nemocných pacient</a:t>
            </a:r>
            <a:r>
              <a:rPr lang="cs-CZ" altLang="cs-CZ" dirty="0"/>
              <a:t>ů</a:t>
            </a:r>
            <a:r>
              <a:rPr lang="cs-CZ" altLang="cs-CZ" dirty="0">
                <a:cs typeface="Times New Roman" panose="02020603050405020304" pitchFamily="18" charset="0"/>
              </a:rPr>
              <a:t> je tato doba ješt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 kratší</a:t>
            </a:r>
            <a:r>
              <a:rPr lang="cs-CZ" alt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4396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Oběh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Dostatečný kolující objem 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Funkční pumpa = srdce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Dostatečná hladina hemoglobinu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414" y="365125"/>
            <a:ext cx="411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88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effectLst/>
              </a:rPr>
              <a:t>Indikace 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 není mo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ný </a:t>
            </a:r>
            <a:r>
              <a:rPr lang="cs-CZ" altLang="cs-CZ" dirty="0" err="1">
                <a:cs typeface="Times New Roman" panose="02020603050405020304" pitchFamily="18" charset="0"/>
              </a:rPr>
              <a:t>p.o</a:t>
            </a:r>
            <a:r>
              <a:rPr lang="cs-CZ" altLang="cs-CZ" dirty="0">
                <a:cs typeface="Times New Roman" panose="02020603050405020304" pitchFamily="18" charset="0"/>
              </a:rPr>
              <a:t>. p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íjem a je funk</a:t>
            </a:r>
            <a:r>
              <a:rPr lang="cs-CZ" altLang="cs-CZ" dirty="0"/>
              <a:t>č</a:t>
            </a:r>
            <a:r>
              <a:rPr lang="cs-CZ" altLang="cs-CZ" dirty="0">
                <a:cs typeface="Times New Roman" panose="02020603050405020304" pitchFamily="18" charset="0"/>
              </a:rPr>
              <a:t>ní GIT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040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effectLst/>
              </a:rPr>
              <a:t>Kontraindikace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náhlé p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íhody b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išní, krvácení do GIT</a:t>
            </a: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st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evní obstrukce</a:t>
            </a: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profuzní zvracení, </a:t>
            </a:r>
            <a:r>
              <a:rPr lang="cs-CZ" altLang="cs-CZ" dirty="0"/>
              <a:t>těžké průjmy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atonie </a:t>
            </a:r>
            <a:r>
              <a:rPr lang="cs-CZ" altLang="cs-CZ" dirty="0"/>
              <a:t>ž</a:t>
            </a:r>
            <a:r>
              <a:rPr lang="cs-CZ" altLang="cs-CZ" dirty="0">
                <a:cs typeface="Times New Roman" panose="02020603050405020304" pitchFamily="18" charset="0"/>
              </a:rPr>
              <a:t>aludku a </a:t>
            </a:r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st</a:t>
            </a:r>
            <a:r>
              <a:rPr lang="cs-CZ" altLang="cs-CZ" dirty="0"/>
              <a:t>ř</a:t>
            </a:r>
            <a:r>
              <a:rPr lang="cs-CZ" altLang="cs-CZ" dirty="0">
                <a:cs typeface="Times New Roman" panose="02020603050405020304" pitchFamily="18" charset="0"/>
              </a:rPr>
              <a:t>ev </a:t>
            </a: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t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sné sten</a:t>
            </a:r>
            <a:r>
              <a:rPr lang="cs-CZ" altLang="cs-CZ" dirty="0"/>
              <a:t>ó</a:t>
            </a:r>
            <a:r>
              <a:rPr lang="cs-CZ" altLang="cs-CZ" dirty="0">
                <a:cs typeface="Times New Roman" panose="02020603050405020304" pitchFamily="18" charset="0"/>
              </a:rPr>
              <a:t>zy trávicího ústrojí,  </a:t>
            </a: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toxické </a:t>
            </a:r>
            <a:r>
              <a:rPr lang="cs-CZ" altLang="cs-CZ" dirty="0" err="1">
                <a:cs typeface="Times New Roman" panose="02020603050405020304" pitchFamily="18" charset="0"/>
              </a:rPr>
              <a:t>megakolon</a:t>
            </a:r>
            <a:r>
              <a:rPr lang="cs-CZ" altLang="cs-CZ" dirty="0">
                <a:cs typeface="Times New Roman" panose="02020603050405020304" pitchFamily="18" charset="0"/>
              </a:rPr>
              <a:t>, 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endParaRPr lang="cs-CZ" altLang="cs-CZ" dirty="0"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relativní: t</a:t>
            </a:r>
            <a:r>
              <a:rPr lang="cs-CZ" altLang="cs-CZ" dirty="0"/>
              <a:t>ěž</a:t>
            </a:r>
            <a:r>
              <a:rPr lang="cs-CZ" altLang="cs-CZ" dirty="0">
                <a:cs typeface="Times New Roman" panose="02020603050405020304" pitchFamily="18" charset="0"/>
              </a:rPr>
              <a:t>ká pankreatitis, GIT píšt</a:t>
            </a:r>
            <a:r>
              <a:rPr lang="cs-CZ" altLang="cs-CZ" dirty="0"/>
              <a:t>ě</a:t>
            </a:r>
            <a:r>
              <a:rPr lang="cs-CZ" altLang="cs-CZ" dirty="0">
                <a:cs typeface="Times New Roman" panose="02020603050405020304" pitchFamily="18" charset="0"/>
              </a:rPr>
              <a:t>le, ischemie GIT</a:t>
            </a:r>
          </a:p>
          <a:p>
            <a:pPr>
              <a:lnSpc>
                <a:spcPct val="90000"/>
              </a:lnSpc>
            </a:pPr>
            <a:endParaRPr lang="cs-CZ" altLang="cs-CZ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479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effectLst/>
              </a:rPr>
              <a:t>Výhody enterální výživy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lepší utilizace </a:t>
            </a:r>
            <a:r>
              <a:rPr lang="cs-CZ" altLang="cs-CZ" dirty="0" err="1"/>
              <a:t>nutrientů</a:t>
            </a: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zachování struktury a funkce střeva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podpora normální střevní flory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trvalá sekrece střevního </a:t>
            </a:r>
            <a:r>
              <a:rPr lang="cs-CZ" altLang="cs-CZ" dirty="0" err="1"/>
              <a:t>IgA</a:t>
            </a: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snížení bakteriální translokace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omezení jaterní steatózy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nižší náklady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9293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effectLst/>
              </a:rPr>
              <a:t>Druhy enterálních výživ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/>
              <a:t>     </a:t>
            </a:r>
            <a:r>
              <a:rPr lang="cs-CZ" altLang="cs-CZ" dirty="0">
                <a:solidFill>
                  <a:srgbClr val="FF0000"/>
                </a:solidFill>
                <a:cs typeface="Times New Roman" panose="02020603050405020304" pitchFamily="18" charset="0"/>
              </a:rPr>
              <a:t>Polymerní</a:t>
            </a:r>
            <a:endParaRPr lang="cs-CZ" altLang="cs-CZ" dirty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/>
              <a:t>směs celých proteinů, polysacharidů, triglyceridů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/>
              <a:t> 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/>
              <a:t>vyvážený vzájemný poměr všech živin, vitamínů, stopových prvků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/>
              <a:t>nízká viskozita stravy</a:t>
            </a:r>
            <a:r>
              <a:rPr lang="cs-CZ" altLang="cs-CZ" dirty="0">
                <a:cs typeface="Times New Roman" panose="02020603050405020304" pitchFamily="18" charset="0"/>
              </a:rPr>
              <a:t> </a:t>
            </a: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/>
              <a:t>zachovaná </a:t>
            </a:r>
            <a:r>
              <a:rPr lang="cs-CZ" altLang="cs-CZ" dirty="0" err="1"/>
              <a:t>rezorbční</a:t>
            </a:r>
            <a:r>
              <a:rPr lang="cs-CZ" altLang="cs-CZ" dirty="0"/>
              <a:t> schopnost GIT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endParaRPr lang="cs-CZ" altLang="cs-CZ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 err="1">
                <a:cs typeface="Times New Roman" panose="02020603050405020304" pitchFamily="18" charset="0"/>
              </a:rPr>
              <a:t>Nutrison</a:t>
            </a:r>
            <a:r>
              <a:rPr lang="cs-CZ" altLang="cs-CZ" dirty="0"/>
              <a:t>, </a:t>
            </a:r>
            <a:r>
              <a:rPr lang="cs-CZ" altLang="cs-CZ" dirty="0" err="1"/>
              <a:t>Fresubin</a:t>
            </a:r>
            <a:r>
              <a:rPr lang="cs-CZ" altLang="cs-CZ" dirty="0"/>
              <a:t>, atd.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83781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effectLst/>
              </a:rPr>
              <a:t>Druhy enterálních výživ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Oligomerní</a:t>
            </a:r>
            <a:endParaRPr lang="cs-CZ" altLang="cs-CZ" sz="36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sz="3600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sz="3600" dirty="0" err="1"/>
              <a:t>oligopeptidy</a:t>
            </a:r>
            <a:r>
              <a:rPr lang="cs-CZ" altLang="cs-CZ" sz="3600" dirty="0"/>
              <a:t>, oligosacharidy, dextriny, </a:t>
            </a:r>
            <a:r>
              <a:rPr lang="cs-CZ" altLang="cs-CZ" sz="3600" dirty="0" err="1"/>
              <a:t>esencilání</a:t>
            </a:r>
            <a:r>
              <a:rPr lang="cs-CZ" altLang="cs-CZ" sz="3600" dirty="0"/>
              <a:t> MK, MCT,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endParaRPr lang="cs-CZ" altLang="cs-CZ" sz="3600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sz="3600" dirty="0"/>
              <a:t>nízká viskozita a osmolarita</a:t>
            </a:r>
            <a:r>
              <a:rPr lang="cs-CZ" altLang="cs-CZ" sz="3600" dirty="0">
                <a:cs typeface="Times New Roman" panose="02020603050405020304" pitchFamily="18" charset="0"/>
              </a:rPr>
              <a:t> </a:t>
            </a:r>
            <a:endParaRPr lang="cs-CZ" altLang="cs-CZ" sz="3600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endParaRPr lang="cs-CZ" altLang="cs-CZ" sz="3600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sz="3600" dirty="0"/>
              <a:t>u pacientů se zhoršenou trávící a </a:t>
            </a:r>
            <a:r>
              <a:rPr lang="cs-CZ" altLang="cs-CZ" sz="3600" dirty="0" err="1"/>
              <a:t>resorbční</a:t>
            </a:r>
            <a:r>
              <a:rPr lang="cs-CZ" altLang="cs-CZ" sz="3600" dirty="0"/>
              <a:t> funkcí GIT</a:t>
            </a:r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sz="3600" dirty="0"/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sz="3600" dirty="0"/>
              <a:t>  </a:t>
            </a:r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sz="36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sz="3600" dirty="0">
                <a:cs typeface="Times New Roman" panose="02020603050405020304" pitchFamily="18" charset="0"/>
              </a:rPr>
              <a:t>PEPTI 2000 , </a:t>
            </a:r>
            <a:r>
              <a:rPr lang="cs-CZ" altLang="cs-CZ" sz="3600" dirty="0" err="1">
                <a:cs typeface="Times New Roman" panose="02020603050405020304" pitchFamily="18" charset="0"/>
              </a:rPr>
              <a:t>Peptiso</a:t>
            </a:r>
            <a:r>
              <a:rPr lang="cs-CZ" altLang="cs-CZ" sz="3600" dirty="0" err="1"/>
              <a:t>rb</a:t>
            </a:r>
            <a:r>
              <a:rPr lang="cs-CZ" altLang="cs-CZ" sz="3600" dirty="0"/>
              <a:t>, </a:t>
            </a:r>
            <a:r>
              <a:rPr lang="cs-CZ" altLang="cs-CZ" sz="3600" dirty="0" err="1"/>
              <a:t>Survimed</a:t>
            </a:r>
            <a:r>
              <a:rPr lang="cs-CZ" altLang="cs-CZ" sz="3600" dirty="0"/>
              <a:t> atd.</a:t>
            </a:r>
            <a:r>
              <a:rPr lang="cs-CZ" altLang="cs-CZ" sz="3600" dirty="0">
                <a:cs typeface="Times New Roman" panose="02020603050405020304" pitchFamily="18" charset="0"/>
              </a:rPr>
              <a:t>  </a:t>
            </a:r>
            <a:r>
              <a:rPr lang="cs-CZ" altLang="cs-CZ" sz="3600" dirty="0"/>
              <a:t>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3600" dirty="0"/>
              <a:t>  </a:t>
            </a:r>
          </a:p>
          <a:p>
            <a:pPr>
              <a:lnSpc>
                <a:spcPct val="90000"/>
              </a:lnSpc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840239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effectLst/>
              </a:rPr>
              <a:t>Druhy enterálních výživ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FF0000"/>
                </a:solidFill>
              </a:rPr>
              <a:t>Elementární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 err="1"/>
              <a:t>Dipeptidy</a:t>
            </a:r>
            <a:r>
              <a:rPr lang="cs-CZ" altLang="cs-CZ" dirty="0"/>
              <a:t> a </a:t>
            </a:r>
            <a:r>
              <a:rPr lang="cs-CZ" altLang="cs-CZ" dirty="0" err="1"/>
              <a:t>tripeptidy</a:t>
            </a:r>
            <a:r>
              <a:rPr lang="cs-CZ" altLang="cs-CZ" dirty="0"/>
              <a:t> s </a:t>
            </a:r>
            <a:r>
              <a:rPr lang="cs-CZ" altLang="cs-CZ" dirty="0" err="1"/>
              <a:t>glycínem</a:t>
            </a:r>
            <a:r>
              <a:rPr lang="cs-CZ" altLang="cs-CZ" dirty="0"/>
              <a:t>, mono- a disacharidy, frakcionovaný kokosový olej</a:t>
            </a:r>
          </a:p>
          <a:p>
            <a:pPr marL="0" indent="0">
              <a:buClr>
                <a:srgbClr val="FF00FF"/>
              </a:buClr>
              <a:buNone/>
            </a:pP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vysoká osmolarita</a:t>
            </a:r>
          </a:p>
          <a:p>
            <a:pPr marL="0" indent="0">
              <a:buClr>
                <a:srgbClr val="FF00FF"/>
              </a:buClr>
              <a:buNone/>
            </a:pP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 err="1"/>
              <a:t>bezzbytková</a:t>
            </a: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u zánětlivých onemocnění střev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/>
              <a:t>   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 err="1"/>
              <a:t>Preciten</a:t>
            </a:r>
            <a:r>
              <a:rPr lang="cs-CZ" altLang="cs-CZ" dirty="0"/>
              <a:t> MCT, </a:t>
            </a:r>
            <a:r>
              <a:rPr lang="cs-CZ" altLang="cs-CZ" dirty="0" err="1"/>
              <a:t>Salvimulsin</a:t>
            </a:r>
            <a:r>
              <a:rPr lang="cs-CZ" altLang="cs-CZ" dirty="0"/>
              <a:t> MCT, 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dirty="0"/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b="1" dirty="0">
              <a:latin typeface="Tahoma" panose="020B0604030504040204" pitchFamily="34" charset="0"/>
            </a:endParaRP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998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76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effectLst/>
              </a:rPr>
              <a:t>Druhy enterálních výživ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FF00FF"/>
                </a:solidFill>
                <a:latin typeface="Tahoma" panose="020B0604030504040204" pitchFamily="34" charset="0"/>
              </a:rPr>
              <a:t>  </a:t>
            </a:r>
            <a:r>
              <a:rPr lang="cs-CZ" altLang="cs-CZ" sz="2400" dirty="0">
                <a:solidFill>
                  <a:srgbClr val="FF0000"/>
                </a:solidFill>
              </a:rPr>
              <a:t>Speciální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sz="2400" dirty="0"/>
              <a:t>respirační </a:t>
            </a:r>
            <a:r>
              <a:rPr lang="cs-CZ" altLang="cs-CZ" sz="2400" dirty="0" err="1"/>
              <a:t>insufficience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weaning</a:t>
            </a:r>
            <a:endParaRPr lang="cs-CZ" altLang="cs-CZ" sz="2400" dirty="0"/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sz="2400" dirty="0"/>
              <a:t>         </a:t>
            </a:r>
            <a:r>
              <a:rPr lang="cs-CZ" altLang="cs-CZ" sz="2400" dirty="0" err="1"/>
              <a:t>Pulmocare</a:t>
            </a:r>
            <a:endParaRPr lang="cs-CZ" altLang="cs-CZ" sz="2400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sz="2400" dirty="0"/>
              <a:t>trauma, sepse, popáleniny atd.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sz="2400" dirty="0"/>
              <a:t>         </a:t>
            </a:r>
            <a:r>
              <a:rPr lang="cs-CZ" altLang="cs-CZ" sz="2400" dirty="0" err="1"/>
              <a:t>Traumacal</a:t>
            </a:r>
            <a:endParaRPr lang="cs-CZ" altLang="cs-CZ" sz="2400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sz="2400" dirty="0"/>
              <a:t>jaterní </a:t>
            </a:r>
            <a:r>
              <a:rPr lang="cs-CZ" altLang="cs-CZ" sz="2400" dirty="0" err="1"/>
              <a:t>insufficience</a:t>
            </a:r>
            <a:endParaRPr lang="cs-CZ" altLang="cs-CZ" sz="2400" dirty="0"/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sz="2400" dirty="0"/>
              <a:t>         </a:t>
            </a:r>
            <a:r>
              <a:rPr lang="cs-CZ" altLang="cs-CZ" sz="2400" dirty="0" err="1"/>
              <a:t>Fresubin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Hepa</a:t>
            </a:r>
            <a:endParaRPr lang="cs-CZ" altLang="cs-CZ" sz="2400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sz="2400" dirty="0" err="1"/>
              <a:t>renalní</a:t>
            </a:r>
            <a:r>
              <a:rPr lang="cs-CZ" altLang="cs-CZ" sz="2400" dirty="0"/>
              <a:t> insuficience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sz="2400" dirty="0"/>
              <a:t>         </a:t>
            </a:r>
            <a:r>
              <a:rPr lang="cs-CZ" altLang="cs-CZ" sz="2400" dirty="0" err="1"/>
              <a:t>Salvipeptid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Nephro</a:t>
            </a:r>
            <a:endParaRPr lang="cs-CZ" altLang="cs-CZ" sz="2400" dirty="0"/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sz="2400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826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Komplikace enterální výživy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FF0000"/>
                </a:solidFill>
              </a:rPr>
              <a:t>Technické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>
              <a:solidFill>
                <a:srgbClr val="FF00FF"/>
              </a:solidFill>
            </a:endParaRP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chybné umístění sondy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ucpání sondy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reflux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eroze z otlaku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b="1" dirty="0">
              <a:solidFill>
                <a:srgbClr val="FF00FF"/>
              </a:solidFill>
              <a:latin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b="1" dirty="0">
              <a:solidFill>
                <a:srgbClr val="FF00FF"/>
              </a:solidFill>
              <a:latin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b="1" dirty="0">
              <a:solidFill>
                <a:srgbClr val="FF00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3641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Komplikace enterální výživy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FF0000"/>
                </a:solidFill>
              </a:rPr>
              <a:t>Vyvolané nutričními přípravky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nadýmání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nauzea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křeče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regurgitace</a:t>
            </a:r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dirty="0"/>
              <a:t>průjmy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b="1" dirty="0">
              <a:solidFill>
                <a:srgbClr val="FF00FF"/>
              </a:solidFill>
              <a:latin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b="1" dirty="0">
              <a:solidFill>
                <a:srgbClr val="FF00FF"/>
              </a:solidFill>
              <a:latin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b="1" dirty="0">
              <a:solidFill>
                <a:srgbClr val="FF00FF"/>
              </a:solidFill>
              <a:latin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b="1" dirty="0">
              <a:solidFill>
                <a:srgbClr val="FF00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606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209800"/>
            <a:ext cx="7772400" cy="4114800"/>
          </a:xfrm>
        </p:spPr>
        <p:txBody>
          <a:bodyPr/>
          <a:lstStyle/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rgbClr val="FF00FF"/>
                </a:solidFill>
                <a:latin typeface="Tahoma" panose="020B0604030504040204" pitchFamily="34" charset="0"/>
              </a:rPr>
              <a:t>   </a:t>
            </a:r>
            <a:r>
              <a:rPr lang="cs-CZ" altLang="cs-CZ" dirty="0"/>
              <a:t>Včasné zavedení enterální výživy u kriticky nemocného pacienta je nesmírně důležité. Již samotné užití enterální cesty podání živin je schopno významně snížit produkci cytokinů, katabolických hormonů i proteinů akutní fáze a omezit tak metabolický stres organizmu.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673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Oxygenace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Funkční dýchací systém – „od hlavy až k patě“ (jak zevní tak vnitřní dýchání)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Dostatečná hladina hemoglobinu</a:t>
            </a:r>
          </a:p>
        </p:txBody>
      </p:sp>
    </p:spTree>
    <p:extLst>
      <p:ext uri="{BB962C8B-B14F-4D97-AF65-F5344CB8AC3E}">
        <p14:creationId xmlns:p14="http://schemas.microsoft.com/office/powerpoint/2010/main" val="454095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cs typeface="Times New Roman" panose="02020603050405020304" pitchFamily="18" charset="0"/>
              </a:rPr>
              <a:t>Zásady nutri</a:t>
            </a:r>
            <a:r>
              <a:rPr lang="cs-CZ" altLang="cs-CZ" dirty="0"/>
              <a:t>č</a:t>
            </a:r>
            <a:r>
              <a:rPr lang="cs-CZ" altLang="cs-CZ" dirty="0">
                <a:cs typeface="Times New Roman" panose="02020603050405020304" pitchFamily="18" charset="0"/>
              </a:rPr>
              <a:t>ní podpory u pacienta v kritickém stavu</a:t>
            </a:r>
            <a:r>
              <a:rPr lang="cs-CZ" altLang="cs-CZ" dirty="0"/>
              <a:t> 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b="1" dirty="0"/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30 – 35 kcal /kg t.hm./den </a:t>
            </a:r>
            <a:endParaRPr lang="cs-CZ" altLang="cs-CZ" dirty="0"/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dirty="0"/>
              <a:t>    </a:t>
            </a:r>
            <a:r>
              <a:rPr lang="cs-CZ" altLang="cs-CZ" dirty="0">
                <a:cs typeface="Times New Roman" panose="02020603050405020304" pitchFamily="18" charset="0"/>
              </a:rPr>
              <a:t>( 125 – 150 </a:t>
            </a:r>
            <a:r>
              <a:rPr lang="cs-CZ" altLang="cs-CZ" dirty="0" err="1">
                <a:cs typeface="Times New Roman" panose="02020603050405020304" pitchFamily="18" charset="0"/>
              </a:rPr>
              <a:t>kJ</a:t>
            </a:r>
            <a:r>
              <a:rPr lang="cs-CZ" altLang="cs-CZ" dirty="0">
                <a:cs typeface="Times New Roman" panose="02020603050405020304" pitchFamily="18" charset="0"/>
              </a:rPr>
              <a:t>/kg t.hm./den</a:t>
            </a:r>
            <a:r>
              <a:rPr lang="cs-CZ" altLang="cs-CZ" dirty="0"/>
              <a:t>)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/>
              <a:t>cukry = 2 – 2,5 g max. 4g/kg t.hm./den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/>
              <a:t>AK = 1 – 2 g/kg t.hm./den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/>
              <a:t>tuky = 0,7 – 1,5 g/kg t.hm./den  </a:t>
            </a:r>
          </a:p>
          <a:p>
            <a:pPr marL="0" indent="0">
              <a:lnSpc>
                <a:spcPct val="90000"/>
              </a:lnSpc>
              <a:buClr>
                <a:srgbClr val="FF00FF"/>
              </a:buClr>
              <a:buNone/>
            </a:pPr>
            <a:r>
              <a:rPr lang="cs-CZ" altLang="cs-CZ" dirty="0"/>
              <a:t>minerály, vitamíny, stopové prvky  </a:t>
            </a:r>
          </a:p>
          <a:p>
            <a:pPr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b="1" dirty="0">
              <a:latin typeface="Tahoma" panose="020B0604030504040204" pitchFamily="34" charset="0"/>
            </a:endParaRPr>
          </a:p>
          <a:p>
            <a:pPr algn="just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b="1" dirty="0"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800275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cs typeface="Times New Roman" panose="02020603050405020304" pitchFamily="18" charset="0"/>
              </a:rPr>
              <a:t>Zásady nutri</a:t>
            </a:r>
            <a:r>
              <a:rPr lang="cs-CZ" altLang="cs-CZ" dirty="0"/>
              <a:t>č</a:t>
            </a:r>
            <a:r>
              <a:rPr lang="cs-CZ" altLang="cs-CZ" dirty="0">
                <a:cs typeface="Times New Roman" panose="02020603050405020304" pitchFamily="18" charset="0"/>
              </a:rPr>
              <a:t>ní podpory u pacienta v kritickém stavu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FF00FF"/>
              </a:buClr>
              <a:buNone/>
            </a:pPr>
            <a:r>
              <a:rPr lang="cs-CZ" altLang="cs-CZ" sz="2400" dirty="0"/>
              <a:t>č</a:t>
            </a:r>
            <a:r>
              <a:rPr lang="cs-CZ" altLang="cs-CZ" sz="2400" dirty="0">
                <a:cs typeface="Times New Roman" panose="02020603050405020304" pitchFamily="18" charset="0"/>
              </a:rPr>
              <a:t>ím je pacient v t</a:t>
            </a:r>
            <a:r>
              <a:rPr lang="cs-CZ" altLang="cs-CZ" sz="2400" dirty="0"/>
              <a:t>ěž</a:t>
            </a:r>
            <a:r>
              <a:rPr lang="cs-CZ" altLang="cs-CZ" sz="2400" dirty="0">
                <a:cs typeface="Times New Roman" panose="02020603050405020304" pitchFamily="18" charset="0"/>
              </a:rPr>
              <a:t>ším stavu, tím </a:t>
            </a:r>
            <a:r>
              <a:rPr lang="cs-CZ" altLang="cs-CZ" sz="2400" dirty="0"/>
              <a:t> </a:t>
            </a:r>
            <a:r>
              <a:rPr lang="cs-CZ" altLang="cs-CZ" sz="2400" dirty="0">
                <a:cs typeface="Times New Roman" panose="02020603050405020304" pitchFamily="18" charset="0"/>
              </a:rPr>
              <a:t>opatrn</a:t>
            </a:r>
            <a:r>
              <a:rPr lang="cs-CZ" altLang="cs-CZ" sz="2400" dirty="0"/>
              <a:t>ě</a:t>
            </a:r>
            <a:r>
              <a:rPr lang="cs-CZ" altLang="cs-CZ" sz="2400" dirty="0">
                <a:cs typeface="Times New Roman" panose="02020603050405020304" pitchFamily="18" charset="0"/>
              </a:rPr>
              <a:t>jší musíme být  v dávkách </a:t>
            </a:r>
            <a:r>
              <a:rPr lang="cs-CZ" altLang="cs-CZ" sz="2400" dirty="0"/>
              <a:t> </a:t>
            </a:r>
            <a:r>
              <a:rPr lang="cs-CZ" altLang="cs-CZ" sz="2400" dirty="0">
                <a:cs typeface="Times New Roman" panose="02020603050405020304" pitchFamily="18" charset="0"/>
              </a:rPr>
              <a:t>jednotlivých substrát</a:t>
            </a:r>
            <a:r>
              <a:rPr lang="cs-CZ" altLang="cs-CZ" sz="2400" dirty="0"/>
              <a:t>ů</a:t>
            </a:r>
            <a:r>
              <a:rPr lang="cs-CZ" altLang="cs-CZ" sz="2400" dirty="0">
                <a:cs typeface="Times New Roman" panose="02020603050405020304" pitchFamily="18" charset="0"/>
              </a:rPr>
              <a:t>, nejsme schopni </a:t>
            </a:r>
            <a:r>
              <a:rPr lang="cs-CZ" altLang="cs-CZ" sz="2400" dirty="0"/>
              <a:t> </a:t>
            </a:r>
            <a:r>
              <a:rPr lang="cs-CZ" altLang="cs-CZ" sz="2400" dirty="0">
                <a:cs typeface="Times New Roman" panose="02020603050405020304" pitchFamily="18" charset="0"/>
              </a:rPr>
              <a:t>dosáhnout vyrovnanou N</a:t>
            </a:r>
            <a:r>
              <a:rPr lang="cs-CZ" altLang="cs-CZ" sz="2400" dirty="0"/>
              <a:t>-</a:t>
            </a:r>
            <a:r>
              <a:rPr lang="cs-CZ" altLang="cs-CZ" sz="2400" dirty="0">
                <a:cs typeface="Times New Roman" panose="02020603050405020304" pitchFamily="18" charset="0"/>
              </a:rPr>
              <a:t>bilanci  !</a:t>
            </a:r>
            <a:endParaRPr lang="cs-CZ" altLang="cs-CZ" sz="2400" dirty="0"/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sz="2400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sz="2400" dirty="0">
                <a:cs typeface="Times New Roman" panose="02020603050405020304" pitchFamily="18" charset="0"/>
              </a:rPr>
              <a:t>zatí</a:t>
            </a:r>
            <a:r>
              <a:rPr lang="cs-CZ" altLang="cs-CZ" sz="2400" dirty="0"/>
              <a:t>ž</a:t>
            </a:r>
            <a:r>
              <a:rPr lang="cs-CZ" altLang="cs-CZ" sz="2400" dirty="0">
                <a:cs typeface="Times New Roman" panose="02020603050405020304" pitchFamily="18" charset="0"/>
              </a:rPr>
              <a:t>ení metabolických drah ji</a:t>
            </a:r>
            <a:r>
              <a:rPr lang="cs-CZ" altLang="cs-CZ" sz="2400" dirty="0"/>
              <a:t>ž</a:t>
            </a:r>
            <a:r>
              <a:rPr lang="cs-CZ" altLang="cs-CZ" sz="2400" dirty="0">
                <a:cs typeface="Times New Roman" panose="02020603050405020304" pitchFamily="18" charset="0"/>
              </a:rPr>
              <a:t> beztak p</a:t>
            </a:r>
            <a:r>
              <a:rPr lang="cs-CZ" altLang="cs-CZ" sz="2400" dirty="0"/>
              <a:t>ř</a:t>
            </a:r>
            <a:r>
              <a:rPr lang="cs-CZ" altLang="cs-CZ" sz="2400" dirty="0">
                <a:cs typeface="Times New Roman" panose="02020603050405020304" pitchFamily="18" charset="0"/>
              </a:rPr>
              <a:t>etí</a:t>
            </a:r>
            <a:r>
              <a:rPr lang="cs-CZ" altLang="cs-CZ" sz="2400" dirty="0"/>
              <a:t>ž</a:t>
            </a:r>
            <a:r>
              <a:rPr lang="cs-CZ" altLang="cs-CZ" sz="2400" dirty="0">
                <a:cs typeface="Times New Roman" panose="02020603050405020304" pitchFamily="18" charset="0"/>
              </a:rPr>
              <a:t>ených stresem  vede ke zhoršování celé </a:t>
            </a:r>
            <a:r>
              <a:rPr lang="cs-CZ" altLang="cs-CZ" sz="2400" dirty="0"/>
              <a:t>ř</a:t>
            </a:r>
            <a:r>
              <a:rPr lang="cs-CZ" altLang="cs-CZ" sz="2400" dirty="0">
                <a:cs typeface="Times New Roman" panose="02020603050405020304" pitchFamily="18" charset="0"/>
              </a:rPr>
              <a:t>ady funkcí vitáln</a:t>
            </a:r>
            <a:r>
              <a:rPr lang="cs-CZ" altLang="cs-CZ" sz="2400" dirty="0"/>
              <a:t>ě</a:t>
            </a:r>
            <a:r>
              <a:rPr lang="cs-CZ" altLang="cs-CZ" sz="2400" dirty="0">
                <a:cs typeface="Times New Roman" panose="02020603050405020304" pitchFamily="18" charset="0"/>
              </a:rPr>
              <a:t> d</a:t>
            </a:r>
            <a:r>
              <a:rPr lang="cs-CZ" altLang="cs-CZ" sz="2400" dirty="0"/>
              <a:t>ů</a:t>
            </a:r>
            <a:r>
              <a:rPr lang="cs-CZ" altLang="cs-CZ" sz="2400" dirty="0">
                <a:cs typeface="Times New Roman" panose="02020603050405020304" pitchFamily="18" charset="0"/>
              </a:rPr>
              <a:t>le</a:t>
            </a:r>
            <a:r>
              <a:rPr lang="cs-CZ" altLang="cs-CZ" sz="2400" dirty="0"/>
              <a:t>ž</a:t>
            </a:r>
            <a:r>
              <a:rPr lang="cs-CZ" altLang="cs-CZ" sz="2400" dirty="0">
                <a:cs typeface="Times New Roman" panose="02020603050405020304" pitchFamily="18" charset="0"/>
              </a:rPr>
              <a:t>itých pro  kriticky nemocné</a:t>
            </a:r>
          </a:p>
          <a:p>
            <a:pPr algn="just"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sz="2400" dirty="0">
                <a:cs typeface="Times New Roman" panose="02020603050405020304" pitchFamily="18" charset="0"/>
              </a:rPr>
              <a:t> </a:t>
            </a:r>
          </a:p>
          <a:p>
            <a:pPr algn="just"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endParaRPr lang="cs-CZ" altLang="cs-CZ" sz="2400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6983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cs typeface="Times New Roman" panose="02020603050405020304" pitchFamily="18" charset="0"/>
              </a:rPr>
              <a:t>Zásady nutri</a:t>
            </a:r>
            <a:r>
              <a:rPr lang="cs-CZ" altLang="cs-CZ" dirty="0"/>
              <a:t>č</a:t>
            </a:r>
            <a:r>
              <a:rPr lang="cs-CZ" altLang="cs-CZ" dirty="0">
                <a:cs typeface="Times New Roman" panose="02020603050405020304" pitchFamily="18" charset="0"/>
              </a:rPr>
              <a:t>ní podpory u pacienta v kritickém stavu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FF00FF"/>
              </a:buClr>
              <a:buNone/>
            </a:pPr>
            <a:r>
              <a:rPr lang="cs-CZ" altLang="cs-CZ" sz="2400" dirty="0"/>
              <a:t>postupné zvyšování nutriční zátěže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sz="2400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sz="2400" dirty="0"/>
              <a:t>včasné zavedení enterální výživy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ü"/>
            </a:pPr>
            <a:endParaRPr lang="cs-CZ" altLang="cs-CZ" sz="2400" dirty="0"/>
          </a:p>
          <a:p>
            <a:pPr marL="0" indent="0">
              <a:buClr>
                <a:srgbClr val="FF00FF"/>
              </a:buClr>
              <a:buNone/>
            </a:pPr>
            <a:r>
              <a:rPr lang="cs-CZ" altLang="cs-CZ" sz="2400" dirty="0"/>
              <a:t>zvyšování energetické nálože při zlepšování stavu pacienta</a:t>
            </a:r>
            <a:r>
              <a:rPr lang="cs-CZ" altLang="cs-CZ" sz="2400" dirty="0">
                <a:cs typeface="Times New Roman" panose="02020603050405020304" pitchFamily="18" charset="0"/>
              </a:rPr>
              <a:t>, </a:t>
            </a:r>
            <a:r>
              <a:rPr lang="cs-CZ" altLang="cs-CZ" sz="2400" dirty="0"/>
              <a:t>který</a:t>
            </a:r>
            <a:r>
              <a:rPr lang="cs-CZ" altLang="cs-CZ" sz="2400" dirty="0">
                <a:cs typeface="Times New Roman" panose="02020603050405020304" pitchFamily="18" charset="0"/>
              </a:rPr>
              <a:t> se dostává do anabolické fáze a je schopný zvýšený p</a:t>
            </a:r>
            <a:r>
              <a:rPr lang="cs-CZ" altLang="cs-CZ" sz="2400" dirty="0"/>
              <a:t>ř</a:t>
            </a:r>
            <a:r>
              <a:rPr lang="cs-CZ" altLang="cs-CZ" sz="2400" dirty="0">
                <a:cs typeface="Times New Roman" panose="02020603050405020304" pitchFamily="18" charset="0"/>
              </a:rPr>
              <a:t>ísun </a:t>
            </a:r>
            <a:r>
              <a:rPr lang="cs-CZ" altLang="cs-CZ" sz="2400" dirty="0"/>
              <a:t>ž</a:t>
            </a:r>
            <a:r>
              <a:rPr lang="cs-CZ" altLang="cs-CZ" sz="2400" dirty="0">
                <a:cs typeface="Times New Roman" panose="02020603050405020304" pitchFamily="18" charset="0"/>
              </a:rPr>
              <a:t>ivin </a:t>
            </a:r>
            <a:r>
              <a:rPr lang="cs-CZ" altLang="cs-CZ" sz="2400" dirty="0" err="1">
                <a:cs typeface="Times New Roman" panose="02020603050405020304" pitchFamily="18" charset="0"/>
              </a:rPr>
              <a:t>utilizovat</a:t>
            </a:r>
            <a:r>
              <a:rPr lang="cs-CZ" altLang="cs-CZ" sz="2400" dirty="0">
                <a:cs typeface="Times New Roman" panose="02020603050405020304" pitchFamily="18" charset="0"/>
              </a:rPr>
              <a:t>.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cs-CZ" altLang="cs-CZ" sz="2400" b="1" dirty="0"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>
              <a:buClr>
                <a:srgbClr val="FF00FF"/>
              </a:buClr>
              <a:buFont typeface="Wingdings" panose="05000000000000000000" pitchFamily="2" charset="2"/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8952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2A95D6-EC4D-40E8-9F56-72B3E3299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2" y="0"/>
            <a:ext cx="4450466" cy="1963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1EA2B8-68C8-4600-8E9A-593F1794C207}"/>
              </a:ext>
            </a:extLst>
          </p:cNvPr>
          <p:cNvSpPr txBox="1"/>
          <p:nvPr/>
        </p:nvSpPr>
        <p:spPr>
          <a:xfrm>
            <a:off x="7444409" y="5367130"/>
            <a:ext cx="4283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Děkuji</a:t>
            </a:r>
            <a:r>
              <a:rPr lang="en-US" sz="2800" dirty="0"/>
              <a:t> za </a:t>
            </a:r>
            <a:r>
              <a:rPr lang="en-US" sz="2800" dirty="0" err="1"/>
              <a:t>pozornost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915344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2386</TotalTime>
  <Words>2354</Words>
  <Application>Microsoft Office PowerPoint</Application>
  <PresentationFormat>Widescreen</PresentationFormat>
  <Paragraphs>668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1" baseType="lpstr">
      <vt:lpstr>Arial</vt:lpstr>
      <vt:lpstr>Calibri</vt:lpstr>
      <vt:lpstr>Calibri Light</vt:lpstr>
      <vt:lpstr>Comic Sans MS</vt:lpstr>
      <vt:lpstr>Tahoma</vt:lpstr>
      <vt:lpstr>Times New Roman</vt:lpstr>
      <vt:lpstr>Wingdings</vt:lpstr>
      <vt:lpstr>Motiv Office</vt:lpstr>
      <vt:lpstr>Zásady intenzivní péče,  analgetika, infuze, antibiotika, parenterální a enterální výživa (pro nelékařské obory)</vt:lpstr>
      <vt:lpstr>Intenzivní péče</vt:lpstr>
      <vt:lpstr>Chirurgická JIP – skladba pacientů</vt:lpstr>
      <vt:lpstr>PowerPoint Presentation</vt:lpstr>
      <vt:lpstr>Chirurgická intenzivní péče – jak probíhá?</vt:lpstr>
      <vt:lpstr>Pacient je po operaci</vt:lpstr>
      <vt:lpstr>Symptomatická intenzivní péče </vt:lpstr>
      <vt:lpstr>Oběh</vt:lpstr>
      <vt:lpstr>Oxygenace</vt:lpstr>
      <vt:lpstr>Nejčastější příčiny hypotenze</vt:lpstr>
      <vt:lpstr>POZOR!!!!</vt:lpstr>
      <vt:lpstr>Nejčastější příčiny hypertenze</vt:lpstr>
      <vt:lpstr>Poruchy srdce</vt:lpstr>
      <vt:lpstr>Poruchy oxygenace</vt:lpstr>
      <vt:lpstr>Nejčastější příčiny hyperventilace</vt:lpstr>
      <vt:lpstr>Jak budu pacienta na JIP nejen po operaci sledovat?</vt:lpstr>
      <vt:lpstr>Jak budu pacienta na JIP nejen po operaci sledovat?</vt:lpstr>
      <vt:lpstr>Jaká vyšetření mi pomůžou?</vt:lpstr>
      <vt:lpstr>Jaká vyšetření mi pomůžou?</vt:lpstr>
      <vt:lpstr>Co když je nutná UPV (umělá plicní ventilace)?</vt:lpstr>
      <vt:lpstr>Pooperační ventilace – základní nastavení u zdravé plíce</vt:lpstr>
      <vt:lpstr>Co je potřeba si uvědomit</vt:lpstr>
      <vt:lpstr>Co je potřeba si uvědomit</vt:lpstr>
      <vt:lpstr>A teď ještě základy KPR</vt:lpstr>
      <vt:lpstr>Potencionálně reverzebilní příčiny NZO</vt:lpstr>
      <vt:lpstr>KPR</vt:lpstr>
      <vt:lpstr>PowerPoint Presentation</vt:lpstr>
      <vt:lpstr>KPR</vt:lpstr>
      <vt:lpstr>Bolest</vt:lpstr>
      <vt:lpstr>Analgézie</vt:lpstr>
      <vt:lpstr>Analgézie - možnosti</vt:lpstr>
      <vt:lpstr>Analgetika</vt:lpstr>
      <vt:lpstr>Opiátová analgetika</vt:lpstr>
      <vt:lpstr>Opiátová analgetika</vt:lpstr>
      <vt:lpstr>Opiátová kniha</vt:lpstr>
      <vt:lpstr>Opiátová kniha</vt:lpstr>
      <vt:lpstr>Principy podávání opiátů</vt:lpstr>
      <vt:lpstr>Neopiátová analgetika</vt:lpstr>
      <vt:lpstr>Management léčby bolesti</vt:lpstr>
      <vt:lpstr>Infuze</vt:lpstr>
      <vt:lpstr>Infuzní roztoky</vt:lpstr>
      <vt:lpstr>Kdy jaké infuze podáváme</vt:lpstr>
      <vt:lpstr>Kam infuze podáváme</vt:lpstr>
      <vt:lpstr>PowerPoint Presentation</vt:lpstr>
      <vt:lpstr>Antibiotika</vt:lpstr>
      <vt:lpstr>Užití antibiotik v souvislosti s chirurgickým výkonem</vt:lpstr>
      <vt:lpstr>Užití antibiotik v souvislosti s chirurgickým výkonem</vt:lpstr>
      <vt:lpstr>Způsob podávání antibiotik</vt:lpstr>
      <vt:lpstr>Parenterální a enterální výživa</vt:lpstr>
      <vt:lpstr>Malnutrice</vt:lpstr>
      <vt:lpstr>Důvody malnutrice</vt:lpstr>
      <vt:lpstr>Typy malnutrice</vt:lpstr>
      <vt:lpstr>Typy malnutrice</vt:lpstr>
      <vt:lpstr>Klasifikace malnutrice podle závažnosti</vt:lpstr>
      <vt:lpstr>Zásoby energie v organizmu</vt:lpstr>
      <vt:lpstr>   </vt:lpstr>
      <vt:lpstr>Glykogén</vt:lpstr>
      <vt:lpstr>Kritéria hodnocení energetických zásob</vt:lpstr>
      <vt:lpstr>PowerPoint Presentation</vt:lpstr>
      <vt:lpstr>Změny metabolizmus ve stresu</vt:lpstr>
      <vt:lpstr>PowerPoint Presentation</vt:lpstr>
      <vt:lpstr>PowerPoint Presentation</vt:lpstr>
      <vt:lpstr>Cíl nutriční podpory</vt:lpstr>
      <vt:lpstr>Kdy zahahujeme nutriční podporu?</vt:lpstr>
      <vt:lpstr>Kdy zahahujeme nutriční podporu?</vt:lpstr>
      <vt:lpstr>Nutriční substráty</vt:lpstr>
      <vt:lpstr>Výběr výživy   </vt:lpstr>
      <vt:lpstr>PowerPoint Presentation</vt:lpstr>
      <vt:lpstr>PowerPoint Presentation</vt:lpstr>
      <vt:lpstr>Parenterální výživa</vt:lpstr>
      <vt:lpstr>Parenterální výživa</vt:lpstr>
      <vt:lpstr>Cukry</vt:lpstr>
      <vt:lpstr>Cukry</vt:lpstr>
      <vt:lpstr>Inzulin</vt:lpstr>
      <vt:lpstr>Tuky</vt:lpstr>
      <vt:lpstr>Tuky</vt:lpstr>
      <vt:lpstr>Tuky</vt:lpstr>
      <vt:lpstr>Proteiny</vt:lpstr>
      <vt:lpstr>Enterální výživa</vt:lpstr>
      <vt:lpstr>Indikace </vt:lpstr>
      <vt:lpstr>Kontraindikace</vt:lpstr>
      <vt:lpstr>Výhody enterální výživy</vt:lpstr>
      <vt:lpstr>Druhy enterálních výživ</vt:lpstr>
      <vt:lpstr>Druhy enterálních výživ</vt:lpstr>
      <vt:lpstr>Druhy enterálních výživ</vt:lpstr>
      <vt:lpstr>Druhy enterálních výživ</vt:lpstr>
      <vt:lpstr>Komplikace enterální výživy</vt:lpstr>
      <vt:lpstr>Komplikace enterální výživy</vt:lpstr>
      <vt:lpstr>PowerPoint Presentation</vt:lpstr>
      <vt:lpstr>Zásady nutriční podpory u pacienta v kritickém stavu </vt:lpstr>
      <vt:lpstr>Zásady nutriční podpory u pacienta v kritickém stavu</vt:lpstr>
      <vt:lpstr>Zásady nutriční podpory u pacienta v kritickém stavu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Zásady intenzivní péče,  analgetika, infuze, antibiotika, parenterální a enterální výživa (pro nelékařské obory)</dc:title>
  <dc:creator>Ivanecká Dominika</dc:creator>
  <cp:lastModifiedBy>Ivanecka, Katarina</cp:lastModifiedBy>
  <cp:revision>47</cp:revision>
  <dcterms:created xsi:type="dcterms:W3CDTF">2020-05-02T19:34:15Z</dcterms:created>
  <dcterms:modified xsi:type="dcterms:W3CDTF">2020-05-11T20:47:03Z</dcterms:modified>
</cp:coreProperties>
</file>