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4"/>
  </p:sldMasterIdLst>
  <p:notesMasterIdLst>
    <p:notesMasterId r:id="rId22"/>
  </p:notesMasterIdLst>
  <p:handoutMasterIdLst>
    <p:handoutMasterId r:id="rId23"/>
  </p:handoutMasterIdLst>
  <p:sldIdLst>
    <p:sldId id="256" r:id="rId5"/>
    <p:sldId id="272" r:id="rId6"/>
    <p:sldId id="274" r:id="rId7"/>
    <p:sldId id="279" r:id="rId8"/>
    <p:sldId id="275" r:id="rId9"/>
    <p:sldId id="283" r:id="rId10"/>
    <p:sldId id="280" r:id="rId11"/>
    <p:sldId id="281" r:id="rId12"/>
    <p:sldId id="278" r:id="rId13"/>
    <p:sldId id="284" r:id="rId14"/>
    <p:sldId id="287" r:id="rId15"/>
    <p:sldId id="288" r:id="rId16"/>
    <p:sldId id="289" r:id="rId17"/>
    <p:sldId id="290" r:id="rId18"/>
    <p:sldId id="291" r:id="rId19"/>
    <p:sldId id="292" r:id="rId20"/>
    <p:sldId id="273" r:id="rId2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ít Weinberger" initials="V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DC"/>
    <a:srgbClr val="333333"/>
    <a:srgbClr val="660033"/>
    <a:srgbClr val="000066"/>
    <a:srgbClr val="993300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078FE9-EC2B-47DF-AAC1-3BC1C68CDCD3}" v="2" dt="2020-02-23T14:46:42.2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yl Středně sytá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Styl Tmavá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Střední sty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8603FDC-E32A-4AB5-989C-0864C3EAD2B8}" styleName="Styl s motivem 2 – zvýraznění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249" autoAdjust="0"/>
  </p:normalViewPr>
  <p:slideViewPr>
    <p:cSldViewPr snapToGrid="0">
      <p:cViewPr varScale="1">
        <p:scale>
          <a:sx n="109" d="100"/>
          <a:sy n="109" d="100"/>
        </p:scale>
        <p:origin x="630" y="9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-35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Huser" userId="S::185124@muni.cz::12b9bc7c-b1a4-4298-a652-f5830a150178" providerId="AD" clId="Web-{6F078FE9-EC2B-47DF-AAC1-3BC1C68CDCD3}"/>
    <pc:docChg chg="addSld">
      <pc:chgData name="Martin Huser" userId="S::185124@muni.cz::12b9bc7c-b1a4-4298-a652-f5830a150178" providerId="AD" clId="Web-{6F078FE9-EC2B-47DF-AAC1-3BC1C68CDCD3}" dt="2020-02-23T14:46:42.228" v="1"/>
      <pc:docMkLst>
        <pc:docMk/>
      </pc:docMkLst>
      <pc:sldChg chg="add replId">
        <pc:chgData name="Martin Huser" userId="S::185124@muni.cz::12b9bc7c-b1a4-4298-a652-f5830a150178" providerId="AD" clId="Web-{6F078FE9-EC2B-47DF-AAC1-3BC1C68CDCD3}" dt="2020-02-23T14:46:36.853" v="0"/>
        <pc:sldMkLst>
          <pc:docMk/>
          <pc:sldMk cId="456229848" sldId="270"/>
        </pc:sldMkLst>
      </pc:sldChg>
      <pc:sldChg chg="new">
        <pc:chgData name="Martin Huser" userId="S::185124@muni.cz::12b9bc7c-b1a4-4298-a652-f5830a150178" providerId="AD" clId="Web-{6F078FE9-EC2B-47DF-AAC1-3BC1C68CDCD3}" dt="2020-02-23T14:46:42.228" v="1"/>
        <pc:sldMkLst>
          <pc:docMk/>
          <pc:sldMk cId="2735446988" sldId="271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Jméno předkládajícího proděkana s tituly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Jméno předkládajícího proděkana s tituly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Jméno předkládajícího proděkana s tituly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verzní snímek s obrá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Jméno předkládajícího proděkana s tituly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nímek MUNI M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nímek MU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nímek MU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1FBE0B78-FC15-8C43-8794-278D33D54307}"/>
              </a:ext>
            </a:extLst>
          </p:cNvPr>
          <p:cNvSpPr txBox="1"/>
          <p:nvPr userDrawn="1"/>
        </p:nvSpPr>
        <p:spPr>
          <a:xfrm>
            <a:off x="0" y="342900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21316214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nímek MU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1FBE0B78-FC15-8C43-8794-278D33D54307}"/>
              </a:ext>
            </a:extLst>
          </p:cNvPr>
          <p:cNvSpPr txBox="1"/>
          <p:nvPr userDrawn="1"/>
        </p:nvSpPr>
        <p:spPr>
          <a:xfrm>
            <a:off x="0" y="342900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>
                <a:solidFill>
                  <a:srgbClr val="0000DC"/>
                </a:solidFill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8195177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Jméno předkládajícího proděkana s tituly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Jméno předkládajícího proděkana s tituly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Jméno předkládajícího proděkana s tituly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Jméno předkládajícího proděkana s tituly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Jméno předkládajícího proděkana s tituly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Jméno předkládajícího proděkana s tituly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Jméno předkládajícího proděkana s tituly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Jméno předkládajícího proděkana s tituly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Jméno předkládajícího proděkana s tituly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  <p:sldLayoutId id="2147483694" r:id="rId15"/>
    <p:sldLayoutId id="2147483695" r:id="rId16"/>
  </p:sldLayoutIdLst>
  <p:hf sldNum="0"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8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351" y="124424"/>
            <a:ext cx="3831771" cy="1382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1466230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Gynekologicko</a:t>
            </a:r>
            <a:r>
              <a:rPr lang="cs-CZ" altLang="en-US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 - porodnická klinika </a:t>
            </a:r>
            <a:br>
              <a:rPr lang="cs-CZ" altLang="en-US" sz="2000" kern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en-US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Lékařské fakulty MU a FN Brno </a:t>
            </a:r>
            <a:r>
              <a:rPr lang="cs-CZ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přednosta: doc. MUDr. Vít Weinberger, Ph.D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16128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sz="4000" dirty="0">
                <a:solidFill>
                  <a:srgbClr val="0000DC"/>
                </a:solidFill>
              </a:rPr>
              <a:t>Porod plodu v poloze koncem pánevním</a:t>
            </a:r>
            <a:endParaRPr lang="cs-CZ" altLang="cs-CZ" sz="4000" b="1" dirty="0">
              <a:solidFill>
                <a:srgbClr val="0000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3351023" y="5267719"/>
            <a:ext cx="58963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Gynekologie a porodnictví </a:t>
            </a:r>
            <a:r>
              <a:rPr lang="cs-CZ" altLang="cs-CZ" sz="28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přednášky</a:t>
            </a:r>
            <a:endParaRPr lang="cs-CZ" altLang="cs-CZ" sz="2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75" y="0"/>
            <a:ext cx="2445098" cy="1631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8239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b="1" u="sng" dirty="0"/>
              <a:t>Zásady vedení porodu</a:t>
            </a:r>
            <a:r>
              <a:rPr lang="cs-CZ" b="1" u="sng" dirty="0" smtClean="0"/>
              <a:t>:</a:t>
            </a:r>
          </a:p>
          <a:p>
            <a:r>
              <a:rPr lang="cs-CZ" sz="2000" dirty="0"/>
              <a:t>nepřekročit termín porodu. Pakliže nedojde ke spontánní děložní činnosti do 40. týdnu těhotenství a nejsou indikace primárnímu císařskému řezu, je lepší porodní činnost indukovat</a:t>
            </a:r>
          </a:p>
          <a:p>
            <a:r>
              <a:rPr lang="cs-CZ" sz="2000" dirty="0"/>
              <a:t>zachovat co možná nejdéle vak blan  </a:t>
            </a:r>
          </a:p>
          <a:p>
            <a:r>
              <a:rPr lang="cs-CZ" sz="2000" dirty="0"/>
              <a:t>porodník nesmí provést předčasný tah za porozenou část plodu (nožky, trup), aby nenastala deflexe hlavičky a vztyčení rukou</a:t>
            </a:r>
          </a:p>
          <a:p>
            <a:r>
              <a:rPr lang="cs-CZ" sz="2000" dirty="0"/>
              <a:t>čas mezi porodem hlavičky by neměl přesáhnout 5 minut</a:t>
            </a:r>
          </a:p>
          <a:p>
            <a:r>
              <a:rPr lang="cs-CZ" sz="2000" dirty="0"/>
              <a:t>u porodu je přítomen </a:t>
            </a:r>
            <a:r>
              <a:rPr lang="cs-CZ" sz="2000" dirty="0" err="1"/>
              <a:t>neonatolog</a:t>
            </a:r>
            <a:r>
              <a:rPr lang="cs-CZ" sz="2000" dirty="0"/>
              <a:t> pro řešení případné poporodní komplikace, či okamžitou resuscitaci novorozence</a:t>
            </a:r>
          </a:p>
          <a:p>
            <a:pPr marL="72000" indent="0">
              <a:buNone/>
            </a:pPr>
            <a:endParaRPr lang="cs-CZ" b="1" u="sng" dirty="0"/>
          </a:p>
          <a:p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Vedení porodu koncem pánevním</a:t>
            </a:r>
          </a:p>
        </p:txBody>
      </p:sp>
    </p:spTree>
    <p:extLst>
      <p:ext uri="{BB962C8B-B14F-4D97-AF65-F5344CB8AC3E}">
        <p14:creationId xmlns:p14="http://schemas.microsoft.com/office/powerpoint/2010/main" val="3802803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Porodník je před rodidly ženy s rukama přiloženýma ulnárními </a:t>
            </a:r>
            <a:r>
              <a:rPr lang="cs-CZ" sz="2000" dirty="0" smtClean="0"/>
              <a:t>hranami </a:t>
            </a:r>
            <a:r>
              <a:rPr lang="cs-CZ" sz="2000" dirty="0"/>
              <a:t>na zevní rodidla ženy- dlaně fungují jako prodloužení měkkých </a:t>
            </a:r>
            <a:r>
              <a:rPr lang="cs-CZ" sz="2000" dirty="0" smtClean="0"/>
              <a:t>cest </a:t>
            </a:r>
            <a:r>
              <a:rPr lang="cs-CZ" sz="2000" dirty="0"/>
              <a:t>porodních</a:t>
            </a:r>
            <a:r>
              <a:rPr lang="cs-CZ" dirty="0"/>
              <a:t>.</a:t>
            </a:r>
          </a:p>
          <a:p>
            <a:r>
              <a:rPr lang="cs-CZ" sz="2000" dirty="0"/>
              <a:t>neustálým kontaktem ulnární hrany rukou se zabraňuje tahu za porozené</a:t>
            </a:r>
          </a:p>
          <a:p>
            <a:pPr marL="0" indent="0">
              <a:buNone/>
            </a:pPr>
            <a:r>
              <a:rPr lang="cs-CZ" sz="2000" dirty="0"/>
              <a:t>   </a:t>
            </a:r>
            <a:r>
              <a:rPr lang="cs-CZ" sz="2000" dirty="0" smtClean="0"/>
              <a:t> části </a:t>
            </a:r>
            <a:r>
              <a:rPr lang="cs-CZ" sz="2000" dirty="0"/>
              <a:t>plodu (mohlo by dojít ke vztyčení ruček nebo deflexi hlavičky)</a:t>
            </a:r>
          </a:p>
          <a:p>
            <a:r>
              <a:rPr lang="cs-CZ" sz="2000" dirty="0"/>
              <a:t>plod postupuje rukama porodníka, který jej podpírá palci obou rukou v ose </a:t>
            </a:r>
            <a:endParaRPr lang="cs-CZ" sz="2000" dirty="0" smtClean="0"/>
          </a:p>
          <a:p>
            <a:pPr marL="72000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 porodních </a:t>
            </a:r>
            <a:r>
              <a:rPr lang="cs-CZ" sz="2000" dirty="0"/>
              <a:t>cest. Porodník poté plod lehce zvedá nahoru, čímž ulehčí porod </a:t>
            </a:r>
          </a:p>
          <a:p>
            <a:pPr marL="0" indent="0">
              <a:buNone/>
            </a:pPr>
            <a:r>
              <a:rPr lang="cs-CZ" sz="2000" dirty="0"/>
              <a:t>   </a:t>
            </a:r>
            <a:r>
              <a:rPr lang="cs-CZ" sz="2000" dirty="0" smtClean="0"/>
              <a:t> zadního </a:t>
            </a:r>
            <a:r>
              <a:rPr lang="cs-CZ" sz="2000" dirty="0"/>
              <a:t>raménka. Ruce dítěte při tom samovolně vypadnou přes hráz. 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  Porod hlavičky </a:t>
            </a:r>
            <a:r>
              <a:rPr lang="cs-CZ" sz="2000" dirty="0"/>
              <a:t>probíhá za mírného zdvihu vzhůru. </a:t>
            </a:r>
          </a:p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b="1" u="sng" dirty="0"/>
              <a:t>Způsob porodu koncem pánevním podle </a:t>
            </a:r>
            <a:r>
              <a:rPr lang="cs-CZ" b="1" u="sng" dirty="0" err="1"/>
              <a:t>Covjanova</a:t>
            </a:r>
            <a:endParaRPr lang="cs-CZ" b="1" u="sng" dirty="0"/>
          </a:p>
          <a:p>
            <a:endParaRPr lang="cs-CZ" b="1" u="sng" dirty="0"/>
          </a:p>
          <a:p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Metody vedení porodu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8450" y="2911012"/>
            <a:ext cx="2258310" cy="275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426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při tomto typu porodu se s plodem manipuluje jako s celkem</a:t>
            </a:r>
          </a:p>
          <a:p>
            <a:r>
              <a:rPr lang="cs-CZ" sz="2000" dirty="0"/>
              <a:t>porodník drží plod tak, že palci přidržuje stehna plodu k břichu, zbylé </a:t>
            </a:r>
            <a:endParaRPr lang="cs-CZ" sz="2000" dirty="0" smtClean="0"/>
          </a:p>
          <a:p>
            <a:pPr marL="72000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 prsty </a:t>
            </a:r>
            <a:r>
              <a:rPr lang="cs-CZ" sz="2000" dirty="0"/>
              <a:t>drží bederní krajinu</a:t>
            </a:r>
          </a:p>
          <a:p>
            <a:r>
              <a:rPr lang="cs-CZ" sz="2000" dirty="0"/>
              <a:t>po porodu pupečníku se plod zvedá nahoru k břichu rodičky</a:t>
            </a:r>
          </a:p>
          <a:p>
            <a:r>
              <a:rPr lang="cs-CZ" sz="2000" dirty="0"/>
              <a:t>hrudník s raménky se rodí jako jeden celek, ramena </a:t>
            </a:r>
          </a:p>
          <a:p>
            <a:pPr marL="0" indent="0">
              <a:buNone/>
            </a:pPr>
            <a:r>
              <a:rPr lang="cs-CZ" sz="2000" dirty="0"/>
              <a:t>    </a:t>
            </a:r>
            <a:r>
              <a:rPr lang="cs-CZ" sz="2000" dirty="0" smtClean="0"/>
              <a:t>prochází </a:t>
            </a:r>
            <a:r>
              <a:rPr lang="cs-CZ" sz="2000" dirty="0"/>
              <a:t>v průměru šikmém, nebo i přímém, či příčném, </a:t>
            </a:r>
          </a:p>
          <a:p>
            <a:pPr marL="0" indent="0">
              <a:buNone/>
            </a:pPr>
            <a:r>
              <a:rPr lang="cs-CZ" sz="2000" dirty="0"/>
              <a:t>    </a:t>
            </a:r>
            <a:r>
              <a:rPr lang="cs-CZ" sz="2000" dirty="0" smtClean="0"/>
              <a:t>poté </a:t>
            </a:r>
            <a:r>
              <a:rPr lang="cs-CZ" sz="2000" dirty="0"/>
              <a:t>se plod zvedá nahoru až nad úroveň stydké spony</a:t>
            </a:r>
          </a:p>
          <a:p>
            <a:r>
              <a:rPr lang="cs-CZ" sz="2000" dirty="0" smtClean="0"/>
              <a:t>porodu </a:t>
            </a:r>
            <a:r>
              <a:rPr lang="cs-CZ" sz="2000" dirty="0"/>
              <a:t>hlavičky se pomáhá </a:t>
            </a:r>
            <a:r>
              <a:rPr lang="cs-CZ" sz="2000" dirty="0" err="1"/>
              <a:t>suprapubickým</a:t>
            </a:r>
            <a:r>
              <a:rPr lang="cs-CZ" sz="2000" dirty="0"/>
              <a:t> tlakem dlaně </a:t>
            </a:r>
            <a:endParaRPr lang="cs-CZ" sz="2000" b="1" dirty="0"/>
          </a:p>
          <a:p>
            <a:endParaRPr lang="cs-CZ" sz="20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b="1" u="sng" dirty="0"/>
              <a:t>Způsob porodu koncem pánevním podle Brachta </a:t>
            </a:r>
          </a:p>
          <a:p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Metody vedení porodu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0857" y="3166377"/>
            <a:ext cx="161925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44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velkým převratem ve vedení porodu plodu v poloze KP je metoda Dr. Franka </a:t>
            </a:r>
            <a:r>
              <a:rPr lang="cs-CZ" sz="2400" dirty="0" err="1"/>
              <a:t>Louwena</a:t>
            </a:r>
            <a:r>
              <a:rPr lang="cs-CZ" sz="2400" dirty="0"/>
              <a:t>, který spolu se svým kolegou </a:t>
            </a:r>
            <a:r>
              <a:rPr lang="cs-CZ" sz="2400" dirty="0" err="1"/>
              <a:t>Dr.Ankem</a:t>
            </a:r>
            <a:r>
              <a:rPr lang="cs-CZ" sz="2400" dirty="0"/>
              <a:t> Ritterem, začal uskutečňovat porod plodu v PPKP s rodičkou v poloze na všech čtyřech </a:t>
            </a:r>
          </a:p>
          <a:p>
            <a:r>
              <a:rPr lang="cs-CZ" sz="2400" dirty="0"/>
              <a:t>díky provedené studii </a:t>
            </a:r>
            <a:r>
              <a:rPr lang="cs-CZ" sz="2400" dirty="0" err="1"/>
              <a:t>Dr.Louwen</a:t>
            </a:r>
            <a:r>
              <a:rPr lang="cs-CZ" sz="2400" dirty="0"/>
              <a:t> (2016) věří, že tento způsob porodu sníží počet manuálních manévrů s plodem provedených k jeho extrakci a také se sníží procento porodních poranění rodičky</a:t>
            </a:r>
          </a:p>
          <a:p>
            <a:r>
              <a:rPr lang="cs-CZ" sz="2400" dirty="0"/>
              <a:t> poloha rodičky na čtyřech má fyziologické výhody i dobré perinatální výsledky. </a:t>
            </a:r>
          </a:p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b="1" u="sng" dirty="0"/>
              <a:t>Vedení porodu koncem pánevním na zádech a v poloze na čtyřech </a:t>
            </a:r>
          </a:p>
          <a:p>
            <a:endParaRPr lang="pl-PL" b="1" u="sng" dirty="0"/>
          </a:p>
          <a:p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Metody vedení porodu</a:t>
            </a:r>
          </a:p>
        </p:txBody>
      </p:sp>
    </p:spTree>
    <p:extLst>
      <p:ext uri="{BB962C8B-B14F-4D97-AF65-F5344CB8AC3E}">
        <p14:creationId xmlns:p14="http://schemas.microsoft.com/office/powerpoint/2010/main" val="1776963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do II. doby porodní by měla mít žena možnost zaujímat polohy intuitivně a dle své potřeby</a:t>
            </a:r>
          </a:p>
          <a:p>
            <a:r>
              <a:rPr lang="cs-CZ" sz="2000" dirty="0"/>
              <a:t>před koncem II. doby porodní, kdy se začínají objevovat hýždě plodu, je žena vyzvána, aby se přesunula do polohy na všech čtyřech</a:t>
            </a:r>
          </a:p>
          <a:p>
            <a:r>
              <a:rPr lang="cs-CZ" sz="2000" dirty="0"/>
              <a:t>porodní tým představuje pouze pozorovatele, neboť do tohoto typu porodu není v této poloze nutné zasahovat ani ji řídit, nejsou při tomto porodu uskutečňovány ani žádné manévry či episiotomie. – </a:t>
            </a:r>
          </a:p>
          <a:p>
            <a:r>
              <a:rPr lang="cs-CZ" sz="2000" dirty="0"/>
              <a:t>hmotnost porozeného plodu provádí dostatečnou, ovšem lehkou trakci, aby došlo k samovolnému porodu hlavičky, z toho důvodu by tělo dítěte nemělo být drženo ani podporováno, nýbrž ponecháno mezi nohami matky, až dokud se díky gravitaci neporodí krk a hlavička.</a:t>
            </a:r>
          </a:p>
          <a:p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Metody vedení porodu</a:t>
            </a:r>
          </a:p>
        </p:txBody>
      </p:sp>
    </p:spTree>
    <p:extLst>
      <p:ext uri="{BB962C8B-B14F-4D97-AF65-F5344CB8AC3E}">
        <p14:creationId xmlns:p14="http://schemas.microsoft.com/office/powerpoint/2010/main" val="2079938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Metody vedení porodu</a:t>
            </a:r>
          </a:p>
        </p:txBody>
      </p:sp>
      <p:pic>
        <p:nvPicPr>
          <p:cNvPr id="6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6561" y="1692275"/>
            <a:ext cx="9660466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956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Císařský řez vs. spontánní porod </a:t>
            </a:r>
          </a:p>
        </p:txBody>
      </p:sp>
      <p:sp>
        <p:nvSpPr>
          <p:cNvPr id="7" name="Zástupný symbol pro text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aktuálně převažuje konsensus, že císařský řez bývá pro plod bezpečnější v případech, kdy se jedná o předčasný porod  kdy je hmotnost plodu odhadována v rozmezí </a:t>
            </a:r>
            <a:r>
              <a:rPr lang="cs-CZ" sz="1800" b="1" dirty="0"/>
              <a:t>750–2 500 g</a:t>
            </a:r>
          </a:p>
          <a:p>
            <a:r>
              <a:rPr lang="cs-CZ" sz="1800" dirty="0"/>
              <a:t>u porodu v termínu se upřednostňuje elektivní císařský řez tehdy, když je hmotnostní odhad plodu více než </a:t>
            </a:r>
            <a:r>
              <a:rPr lang="cs-CZ" sz="1800" b="1" dirty="0"/>
              <a:t>3 500g </a:t>
            </a:r>
            <a:r>
              <a:rPr lang="cs-CZ" sz="1800" dirty="0"/>
              <a:t>u primipar a </a:t>
            </a:r>
            <a:r>
              <a:rPr lang="cs-CZ" sz="1800" b="1" dirty="0"/>
              <a:t>3 700g </a:t>
            </a:r>
            <a:r>
              <a:rPr lang="cs-CZ" sz="1800" dirty="0"/>
              <a:t>u </a:t>
            </a:r>
            <a:r>
              <a:rPr lang="cs-CZ" sz="1800" dirty="0" err="1"/>
              <a:t>multipar</a:t>
            </a:r>
            <a:r>
              <a:rPr lang="cs-CZ" sz="1800" dirty="0"/>
              <a:t> se zřetelem na porodní hmotnost již porozených dětí</a:t>
            </a:r>
          </a:p>
          <a:p>
            <a:r>
              <a:rPr lang="cs-CZ" sz="1800" dirty="0"/>
              <a:t>elektivní císařský řez je volen u rodiček po předešlém císařském řezu, s </a:t>
            </a:r>
            <a:r>
              <a:rPr lang="cs-CZ" sz="1800" dirty="0" err="1"/>
              <a:t>myomatózou</a:t>
            </a:r>
            <a:r>
              <a:rPr lang="cs-CZ" sz="1800" dirty="0"/>
              <a:t>, </a:t>
            </a:r>
            <a:r>
              <a:rPr lang="cs-CZ" sz="1800" dirty="0" err="1"/>
              <a:t>postmaturitě</a:t>
            </a:r>
            <a:r>
              <a:rPr lang="cs-CZ" sz="1800" dirty="0"/>
              <a:t> a intrauterinní růstové restrikci plodu</a:t>
            </a:r>
          </a:p>
          <a:p>
            <a:r>
              <a:rPr lang="cs-CZ" sz="1800" dirty="0"/>
              <a:t>porušené držení plodu s naléháním nožkou, </a:t>
            </a:r>
            <a:r>
              <a:rPr lang="cs-CZ" sz="1800" dirty="0" err="1"/>
              <a:t>kolénkem</a:t>
            </a:r>
            <a:r>
              <a:rPr lang="cs-CZ" sz="1800" dirty="0"/>
              <a:t> a dalšími variantami až na řitní je primárně indikací k císařskému řezu</a:t>
            </a:r>
          </a:p>
          <a:p>
            <a:r>
              <a:rPr lang="cs-CZ" sz="1800" b="1" u="sng" dirty="0"/>
              <a:t>při rozhodnutí o </a:t>
            </a:r>
            <a:r>
              <a:rPr lang="cs-CZ" sz="1800" b="1" u="sng" dirty="0" err="1"/>
              <a:t>zpusobu</a:t>
            </a:r>
            <a:r>
              <a:rPr lang="cs-CZ" sz="1800" b="1" u="sng" dirty="0"/>
              <a:t> vedení porodu koncem pánevním je nutno brát ohled na přání a preferenci rodičky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7601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3059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cs-CZ" dirty="0" smtClean="0"/>
          </a:p>
          <a:p>
            <a:pPr lvl="1"/>
            <a:r>
              <a:rPr lang="cs-CZ" dirty="0" smtClean="0"/>
              <a:t>jedná </a:t>
            </a:r>
            <a:r>
              <a:rPr lang="cs-CZ" dirty="0"/>
              <a:t>se o polohu podélnou, kdy plod naléhá na vchod pánevní svou hýžďovou částí a hlavička je umístěna ve fundu </a:t>
            </a:r>
            <a:r>
              <a:rPr lang="cs-CZ" dirty="0" smtClean="0"/>
              <a:t>děložním</a:t>
            </a:r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podélná </a:t>
            </a:r>
            <a:r>
              <a:rPr lang="cs-CZ" dirty="0"/>
              <a:t>osa trupu plodu je souběžná s podélnou osou </a:t>
            </a:r>
            <a:r>
              <a:rPr lang="cs-CZ" dirty="0" smtClean="0"/>
              <a:t>děložní</a:t>
            </a:r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lvl="1"/>
            <a:r>
              <a:rPr lang="cs-CZ" dirty="0"/>
              <a:t>frekvence výskytu - na konci těhotenství se tato poloha vyskytuje cca ve </a:t>
            </a:r>
            <a:r>
              <a:rPr lang="cs-CZ" b="1" dirty="0"/>
              <a:t>3-4 % </a:t>
            </a:r>
            <a:r>
              <a:rPr lang="cs-CZ" dirty="0"/>
              <a:t>případů. </a:t>
            </a:r>
            <a:endParaRPr lang="cs-CZ" dirty="0" smtClean="0"/>
          </a:p>
          <a:p>
            <a:pPr marL="324000" lvl="1" indent="0">
              <a:buNone/>
            </a:pPr>
            <a:r>
              <a:rPr lang="cs-CZ" dirty="0" smtClean="0"/>
              <a:t>  Na </a:t>
            </a:r>
            <a:r>
              <a:rPr lang="cs-CZ" dirty="0"/>
              <a:t>počátku třetího trimestru cca v </a:t>
            </a:r>
            <a:r>
              <a:rPr lang="cs-CZ" b="1" dirty="0"/>
              <a:t>15-20 %.</a:t>
            </a:r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endParaRPr lang="cs-CZ" sz="2000" dirty="0"/>
          </a:p>
          <a:p>
            <a:pPr lvl="1"/>
            <a:endParaRPr lang="cs-CZ" dirty="0"/>
          </a:p>
          <a:p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Poloha koncem pánevním - definice</a:t>
            </a:r>
          </a:p>
        </p:txBody>
      </p:sp>
    </p:spTree>
    <p:extLst>
      <p:ext uri="{BB962C8B-B14F-4D97-AF65-F5344CB8AC3E}">
        <p14:creationId xmlns:p14="http://schemas.microsoft.com/office/powerpoint/2010/main" val="4165799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97374AB-F707-4FF9-875F-17B48C1A3F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err="1"/>
              <a:t>oligohydramnion</a:t>
            </a:r>
            <a:r>
              <a:rPr lang="cs-CZ" sz="2000" dirty="0"/>
              <a:t> nebo </a:t>
            </a:r>
            <a:r>
              <a:rPr lang="cs-CZ" sz="2000" dirty="0" err="1"/>
              <a:t>polyhydramnion</a:t>
            </a:r>
            <a:endParaRPr lang="cs-CZ" sz="2000" dirty="0"/>
          </a:p>
          <a:p>
            <a:r>
              <a:rPr lang="cs-CZ" sz="2000" dirty="0"/>
              <a:t>abnormální tvar dutiny děložní ( VVV dělohy)</a:t>
            </a:r>
          </a:p>
          <a:p>
            <a:r>
              <a:rPr lang="cs-CZ" sz="2000" dirty="0" err="1"/>
              <a:t>myomatóza</a:t>
            </a:r>
            <a:endParaRPr lang="cs-CZ" sz="2000" dirty="0"/>
          </a:p>
          <a:p>
            <a:r>
              <a:rPr lang="cs-CZ" sz="2000" dirty="0"/>
              <a:t>vcestné lůžko </a:t>
            </a:r>
          </a:p>
          <a:p>
            <a:r>
              <a:rPr lang="cs-CZ" sz="2000" dirty="0"/>
              <a:t>krátký pupečník</a:t>
            </a:r>
          </a:p>
          <a:p>
            <a:r>
              <a:rPr lang="cs-CZ" sz="2000" dirty="0"/>
              <a:t>nadměrně velký nebo malý plod</a:t>
            </a:r>
          </a:p>
          <a:p>
            <a:r>
              <a:rPr lang="cs-CZ" sz="2000" dirty="0"/>
              <a:t>vícečetné těhotenství</a:t>
            </a:r>
          </a:p>
          <a:p>
            <a:r>
              <a:rPr lang="cs-CZ" sz="2000" dirty="0" err="1"/>
              <a:t>multiparita</a:t>
            </a:r>
            <a:endParaRPr lang="cs-CZ" sz="2000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0209789-A013-4EC6-A54B-C2175FA33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Příčiny: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544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63FD1C8-5494-4C38-8967-93B7AE93E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838" y="1692002"/>
            <a:ext cx="10831362" cy="516599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podle držení plodu rozlišujeme pánevní konec </a:t>
            </a:r>
            <a:r>
              <a:rPr lang="cs-CZ" sz="1600" b="1" u="sng" dirty="0"/>
              <a:t>úplný</a:t>
            </a:r>
            <a:r>
              <a:rPr lang="cs-CZ" sz="1600" dirty="0"/>
              <a:t> (hýždě a obě nožky a </a:t>
            </a:r>
            <a:r>
              <a:rPr lang="cs-CZ" sz="1600" b="1" u="sng" dirty="0"/>
              <a:t>neúplný</a:t>
            </a:r>
            <a:r>
              <a:rPr lang="cs-CZ" sz="1600" dirty="0"/>
              <a:t> (řitní, jednou nebo oběma nožkami, jedením nebo oběma kolínky, popř. kolínkem a nožkou)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prognosticky nejpříznivější polohou </a:t>
            </a:r>
            <a:r>
              <a:rPr lang="cs-CZ" sz="1600" b="1" dirty="0"/>
              <a:t>je </a:t>
            </a:r>
            <a:r>
              <a:rPr lang="cs-CZ" sz="1600" b="1" dirty="0" smtClean="0"/>
              <a:t>pánevní neúplný </a:t>
            </a:r>
            <a:endParaRPr lang="cs-CZ" b="1" dirty="0"/>
          </a:p>
          <a:p>
            <a:pPr marL="72000" indent="0">
              <a:buNone/>
            </a:pPr>
            <a:r>
              <a:rPr lang="cs-CZ" dirty="0"/>
              <a:t/>
            </a:r>
            <a:br>
              <a:rPr lang="cs-CZ" dirty="0"/>
            </a:br>
            <a:endParaRPr lang="cs-CZ" dirty="0"/>
          </a:p>
          <a:p>
            <a:endParaRPr lang="cs-CZ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920128-E8D2-4B16-9806-4C1BB6636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Varianty</a:t>
            </a:r>
            <a:endParaRPr lang="en-US" dirty="0"/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8500733"/>
              </p:ext>
            </p:extLst>
          </p:nvPr>
        </p:nvGraphicFramePr>
        <p:xfrm>
          <a:off x="1183815" y="3582435"/>
          <a:ext cx="2429824" cy="253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PHOTO-PAINT" r:id="rId3" imgW="4533333" imgH="4723810" progId="CorelPhotoPaint.Image.12">
                  <p:embed/>
                </p:oleObj>
              </mc:Choice>
              <mc:Fallback>
                <p:oleObj name="PHOTO-PAINT" r:id="rId3" imgW="4533333" imgH="4723810" progId="CorelPhotoPaint.Image.12">
                  <p:embed/>
                  <p:pic>
                    <p:nvPicPr>
                      <p:cNvPr id="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3815" y="3582435"/>
                        <a:ext cx="2429824" cy="2533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0836408"/>
              </p:ext>
            </p:extLst>
          </p:nvPr>
        </p:nvGraphicFramePr>
        <p:xfrm>
          <a:off x="4875975" y="3582435"/>
          <a:ext cx="2441249" cy="262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PHOTO-PAINT" r:id="rId5" imgW="4520635" imgH="4863492" progId="CorelPhotoPaint.Image.12">
                  <p:embed/>
                </p:oleObj>
              </mc:Choice>
              <mc:Fallback>
                <p:oleObj name="PHOTO-PAINT" r:id="rId5" imgW="4520635" imgH="4863492" progId="CorelPhotoPaint.Image.12">
                  <p:embed/>
                  <p:pic>
                    <p:nvPicPr>
                      <p:cNvPr id="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5975" y="3582435"/>
                        <a:ext cx="2441249" cy="262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3265914"/>
              </p:ext>
            </p:extLst>
          </p:nvPr>
        </p:nvGraphicFramePr>
        <p:xfrm>
          <a:off x="8702919" y="3581328"/>
          <a:ext cx="2165805" cy="2678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PHOTO-PAINT" r:id="rId7" imgW="4342857" imgH="5371429" progId="CorelPhotoPaint.Image.12">
                  <p:embed/>
                </p:oleObj>
              </mc:Choice>
              <mc:Fallback>
                <p:oleObj name="PHOTO-PAINT" r:id="rId7" imgW="4342857" imgH="5371429" progId="CorelPhotoPaint.Image.12">
                  <p:embed/>
                  <p:pic>
                    <p:nvPicPr>
                      <p:cNvPr id="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02919" y="3581328"/>
                        <a:ext cx="2165805" cy="26787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ovéPole 8"/>
          <p:cNvSpPr txBox="1"/>
          <p:nvPr/>
        </p:nvSpPr>
        <p:spPr>
          <a:xfrm>
            <a:off x="1183815" y="6208835"/>
            <a:ext cx="2431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PPKP </a:t>
            </a:r>
            <a:r>
              <a:rPr lang="cs-CZ" dirty="0" err="1" smtClean="0"/>
              <a:t>completa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4360985" y="6022732"/>
            <a:ext cx="37374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/>
          </a:p>
          <a:p>
            <a:r>
              <a:rPr lang="cs-CZ" dirty="0" smtClean="0"/>
              <a:t>PPKP </a:t>
            </a:r>
            <a:r>
              <a:rPr lang="cs-CZ" dirty="0" err="1"/>
              <a:t>incompleta</a:t>
            </a:r>
            <a:r>
              <a:rPr lang="cs-CZ" dirty="0"/>
              <a:t> </a:t>
            </a:r>
            <a:r>
              <a:rPr lang="cs-CZ" dirty="0" err="1"/>
              <a:t>natium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8449408" y="5275385"/>
            <a:ext cx="254097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cs-CZ" dirty="0" smtClean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r>
              <a:rPr lang="cs-CZ" sz="1600" dirty="0" smtClean="0"/>
              <a:t>PPKP </a:t>
            </a:r>
            <a:r>
              <a:rPr lang="cs-CZ" sz="1600" dirty="0" err="1"/>
              <a:t>incompleta</a:t>
            </a:r>
            <a:r>
              <a:rPr lang="cs-CZ" sz="1600" dirty="0"/>
              <a:t> </a:t>
            </a:r>
            <a:r>
              <a:rPr lang="cs-CZ" sz="1600" dirty="0" err="1"/>
              <a:t>pedibus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196148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F1998D-CF72-490E-A416-2940F9D8B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provádí se mezi 35. – 38. týdnem těhotenství, kdy není plod nadměrně velký a v dutině děložní je dostatek plodové vody</a:t>
            </a:r>
          </a:p>
          <a:p>
            <a:r>
              <a:rPr lang="cs-CZ" sz="2000" dirty="0"/>
              <a:t>těhotná nesmí mít děložní stahy - cca 25 minut před výkonem podání infuze s preparátem tlumícím děložní činnost</a:t>
            </a:r>
          </a:p>
          <a:p>
            <a:r>
              <a:rPr lang="cs-CZ" sz="2000" dirty="0"/>
              <a:t>výkon by neměl být bolestivý a neměl by přesáhnout tři minuty</a:t>
            </a:r>
          </a:p>
          <a:p>
            <a:r>
              <a:rPr lang="cs-CZ" sz="2000" dirty="0"/>
              <a:t>průběžně je sledován stav plodu ultrazvukem</a:t>
            </a:r>
          </a:p>
          <a:p>
            <a:r>
              <a:rPr lang="cs-CZ" sz="2000" dirty="0"/>
              <a:t>po výkonu následuje kontrolní ultrazvukové vyšetření a </a:t>
            </a:r>
            <a:r>
              <a:rPr lang="cs-CZ" sz="2000" dirty="0" err="1"/>
              <a:t>kardiotokografický</a:t>
            </a:r>
            <a:r>
              <a:rPr lang="cs-CZ" sz="2000" dirty="0"/>
              <a:t> záznam</a:t>
            </a:r>
          </a:p>
          <a:p>
            <a:r>
              <a:rPr lang="cs-CZ" sz="2000" dirty="0"/>
              <a:t>preventivní hospitalizace je doporučena do následujícího dne</a:t>
            </a:r>
          </a:p>
          <a:p>
            <a:pPr marL="72000" indent="0">
              <a:buNone/>
            </a:pPr>
            <a:endParaRPr lang="cs-CZ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6EC2D69-8503-4445-8D91-F9247FED7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Obrat plodu zevními hmaty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50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u="sng" dirty="0"/>
              <a:t>Možné </a:t>
            </a:r>
            <a:r>
              <a:rPr lang="cs-CZ" u="sng" dirty="0" smtClean="0"/>
              <a:t>komplikace: </a:t>
            </a:r>
          </a:p>
          <a:p>
            <a:r>
              <a:rPr lang="cs-CZ" sz="2000" dirty="0"/>
              <a:t>neúspěšný obrat</a:t>
            </a:r>
          </a:p>
          <a:p>
            <a:r>
              <a:rPr lang="cs-CZ" sz="2000" dirty="0"/>
              <a:t>výjimečně může dojít k odloučení části placenty nebo ke změnám srdeční akce </a:t>
            </a:r>
            <a:r>
              <a:rPr lang="cs-CZ" sz="2000" dirty="0" smtClean="0"/>
              <a:t>plodu</a:t>
            </a:r>
          </a:p>
          <a:p>
            <a:endParaRPr lang="cs-CZ" sz="2000" dirty="0"/>
          </a:p>
          <a:p>
            <a:pPr marL="72000" indent="0">
              <a:buNone/>
            </a:pPr>
            <a:r>
              <a:rPr lang="cs-CZ" sz="2000" b="1" u="sng" dirty="0"/>
              <a:t>Proto může být obrat zevními hmaty prováděn pouze v případě, kdy je možno ihned ukončit těhotenství císařských řezem (připravenost týmu operačního sálu) !!!!  </a:t>
            </a:r>
          </a:p>
          <a:p>
            <a:pPr marL="72000" indent="0">
              <a:buNone/>
            </a:pPr>
            <a:endParaRPr lang="cs-CZ" sz="2000" dirty="0"/>
          </a:p>
          <a:p>
            <a:endParaRPr lang="cs-CZ" sz="2000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Obrat plodu zevními hmaty</a:t>
            </a:r>
          </a:p>
        </p:txBody>
      </p:sp>
    </p:spTree>
    <p:extLst>
      <p:ext uri="{BB962C8B-B14F-4D97-AF65-F5344CB8AC3E}">
        <p14:creationId xmlns:p14="http://schemas.microsoft.com/office/powerpoint/2010/main" val="426422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0B47446-4E72-432D-9CD5-C0165AE444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rodička by měla být objektivně a srozumitelně informována o výhodách a rizicích souvisejících se stávajícím i případným budoucím těhotenství v souvislosti s volbou plánovaného císařského řezu nebo vaginálně vedeného porodu</a:t>
            </a:r>
          </a:p>
          <a:p>
            <a:r>
              <a:rPr lang="cs-CZ" sz="2000" dirty="0"/>
              <a:t>rodička by měla být před rozhodnutím k vaginálnímu porodu plodu v poloze koncem pánevním pečlivě vyšetřena (pánevní rozměry, palpační a UZ vyšetření)</a:t>
            </a:r>
          </a:p>
          <a:p>
            <a:r>
              <a:rPr lang="cs-CZ" sz="2000" dirty="0"/>
              <a:t>rodičce s nepříznivým klinickým nálezem by měla být velmi precizně vysvětlena zvýšená rizika pro ni a její dítě spojené s pokusem o vaginální porod</a:t>
            </a:r>
          </a:p>
          <a:p>
            <a:r>
              <a:rPr lang="cs-CZ" sz="2000" dirty="0"/>
              <a:t>diagnóza polohy plodu koncem pánevním stanovená prvně během porodu by neměla být primárně kontraindikací jeho dokončení vaginální cestou</a:t>
            </a:r>
            <a:endParaRPr lang="en-US" sz="20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993C458-7536-4453-9C88-CF866042B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000" dirty="0"/>
              <a:t>VEDENÍ PRENATÁLNÍ PÉČE A PORODU DONOŠENÉHO PLODU V POLOZE KONCEM PÁNEVNÍM – DOPORUČENÝ POSTUP </a:t>
            </a:r>
            <a:r>
              <a:rPr lang="cs-CZ" sz="2000" dirty="0" smtClean="0"/>
              <a:t>ČGPS</a:t>
            </a:r>
            <a:br>
              <a:rPr lang="cs-CZ" sz="2000" dirty="0" smtClean="0"/>
            </a:br>
            <a:r>
              <a:rPr lang="cs-CZ" sz="2000" dirty="0" smtClean="0"/>
              <a:t/>
            </a:r>
            <a:br>
              <a:rPr lang="cs-CZ" sz="2000" dirty="0" smtClean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2810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A096CE9-3764-46F3-88D0-966F61F89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b="1" u="sng" dirty="0"/>
              <a:t>Vaginální vedení porodu není doporučeno </a:t>
            </a:r>
            <a:r>
              <a:rPr lang="cs-CZ" dirty="0" smtClean="0"/>
              <a:t>:</a:t>
            </a:r>
            <a:endParaRPr lang="cs-CZ" dirty="0"/>
          </a:p>
          <a:p>
            <a:r>
              <a:rPr lang="cs-CZ" sz="2000" dirty="0"/>
              <a:t>při jiných kontraindikacích vaginálního porodu (placenta </a:t>
            </a:r>
            <a:r>
              <a:rPr lang="cs-CZ" sz="2000" dirty="0" err="1"/>
              <a:t>praevia</a:t>
            </a:r>
            <a:r>
              <a:rPr lang="cs-CZ" sz="2000" dirty="0"/>
              <a:t>, zúžená pánev apod.)</a:t>
            </a:r>
          </a:p>
          <a:p>
            <a:r>
              <a:rPr lang="cs-CZ" sz="2000" dirty="0"/>
              <a:t>při ultrazvukovém odhadu hmotnosti plodu nad 3500 gramů u primipary nebo 3800 gramů u </a:t>
            </a:r>
            <a:r>
              <a:rPr lang="cs-CZ" sz="2000" dirty="0" err="1"/>
              <a:t>multipary</a:t>
            </a:r>
            <a:endParaRPr lang="cs-CZ" sz="2000" dirty="0"/>
          </a:p>
          <a:p>
            <a:r>
              <a:rPr lang="cs-CZ" sz="2000" dirty="0"/>
              <a:t>při porušeném držení plodu s výjimkou naléhání řití</a:t>
            </a:r>
          </a:p>
          <a:p>
            <a:r>
              <a:rPr lang="cs-CZ" sz="2000" dirty="0"/>
              <a:t>při </a:t>
            </a:r>
            <a:r>
              <a:rPr lang="cs-CZ" sz="2000" dirty="0" err="1"/>
              <a:t>myomatózní</a:t>
            </a:r>
            <a:r>
              <a:rPr lang="cs-CZ" sz="2000" dirty="0"/>
              <a:t> děloze nebo po předchozí operaci na děloze</a:t>
            </a:r>
          </a:p>
          <a:p>
            <a:r>
              <a:rPr lang="cs-CZ" sz="2000" dirty="0"/>
              <a:t>u IUGR (obvykle definovány jako menší než 2500 g)</a:t>
            </a:r>
          </a:p>
          <a:p>
            <a:r>
              <a:rPr lang="cs-CZ" sz="2000" dirty="0"/>
              <a:t>při </a:t>
            </a:r>
            <a:r>
              <a:rPr lang="cs-CZ" sz="2000" dirty="0" err="1"/>
              <a:t>hyperextenzi</a:t>
            </a:r>
            <a:r>
              <a:rPr lang="cs-CZ" sz="2000" dirty="0"/>
              <a:t> krčku plodu během porodu (potvrzeno ultrazvukem)</a:t>
            </a:r>
            <a:endParaRPr lang="cs-CZ" sz="2000" b="1" dirty="0"/>
          </a:p>
          <a:p>
            <a:pPr marL="72000" indent="0">
              <a:buNone/>
            </a:pP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78B6D21-4B94-42AF-826C-A44483B90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dirty="0"/>
              <a:t>VEDENÍ PRENATÁLNÍ PÉČE A PORODU DONOŠENÉHO PLODU V POLOZE KONCEM PÁNEVNÍM – DOPORUČENÝ POSTUP </a:t>
            </a:r>
            <a:r>
              <a:rPr lang="cs-CZ" sz="2000" dirty="0" smtClean="0"/>
              <a:t>ČGPS</a:t>
            </a:r>
            <a:br>
              <a:rPr lang="cs-CZ" sz="2000" dirty="0" smtClean="0"/>
            </a:br>
            <a:r>
              <a:rPr lang="cs-CZ" sz="2000" dirty="0"/>
              <a:t/>
            </a:r>
            <a:br>
              <a:rPr lang="cs-CZ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46393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C97C03B-290C-43FE-BFB2-507AB5FA07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sz="1800" b="1" u="sng" dirty="0"/>
              <a:t>Management porodu:</a:t>
            </a:r>
          </a:p>
          <a:p>
            <a:pPr marL="72000" indent="0">
              <a:buNone/>
            </a:pPr>
            <a:endParaRPr lang="cs-CZ" sz="1800" dirty="0"/>
          </a:p>
          <a:p>
            <a:r>
              <a:rPr lang="cs-CZ" sz="2000" dirty="0"/>
              <a:t>indukce porodu je přípustná, jsou- </a:t>
            </a:r>
            <a:r>
              <a:rPr lang="cs-CZ" sz="2000" dirty="0" err="1"/>
              <a:t>li</a:t>
            </a:r>
            <a:r>
              <a:rPr lang="cs-CZ" sz="2000" dirty="0"/>
              <a:t> individuální okolnosti příznivé</a:t>
            </a:r>
          </a:p>
          <a:p>
            <a:r>
              <a:rPr lang="cs-CZ" sz="2000" dirty="0"/>
              <a:t>doporučeno je kontinuální CTG monitorování stavu plodu</a:t>
            </a:r>
          </a:p>
          <a:p>
            <a:r>
              <a:rPr lang="cs-CZ" sz="2000" dirty="0"/>
              <a:t>pokud vázne sestup hýždí v průběhu druhé doby porodní, měl by být porod ukončen císařským řezem</a:t>
            </a:r>
          </a:p>
          <a:p>
            <a:r>
              <a:rPr lang="cs-CZ" sz="2000" dirty="0"/>
              <a:t>v průběhu druhé doby porodní jsou na porodním sále přítomni dva porodníci (z toho jeden s atestací z oboru), porodní asistentka, dětský lékař a dětská sestra</a:t>
            </a:r>
          </a:p>
          <a:p>
            <a:endParaRPr lang="cs-CZ" sz="2000" dirty="0"/>
          </a:p>
          <a:p>
            <a:endParaRPr lang="cs-CZ" sz="1000" dirty="0"/>
          </a:p>
          <a:p>
            <a:endParaRPr lang="cs-CZ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20CA4EC-E4A7-4F07-9CCD-16AAC2F57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3" y="429854"/>
            <a:ext cx="10753200" cy="451576"/>
          </a:xfrm>
        </p:spPr>
        <p:txBody>
          <a:bodyPr/>
          <a:lstStyle/>
          <a:p>
            <a:pPr algn="ctr"/>
            <a:r>
              <a:rPr lang="cs-CZ" sz="2000" dirty="0"/>
              <a:t>VEDENÍ PRENATÁLNÍ PÉČE A PORODU DONOŠENÉHO PLODU V POLOZE KONCEM PÁNEVNÍM – DOPORUČENÝ POSTUP ČGPS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17233987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_porada_vedeni_LF_vzor-Najbrt" id="{29B59449-88FB-4147-877A-6D929B371094}" vid="{C05BAC1A-30A0-7C45-A2F4-18E22ADECFF4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4C8765E4C29EE469FEBB6977FCB44A5" ma:contentTypeVersion="4" ma:contentTypeDescription="Vytvoří nový dokument" ma:contentTypeScope="" ma:versionID="2d7df5dc9dbe100e81a712dcebfbfb56">
  <xsd:schema xmlns:xsd="http://www.w3.org/2001/XMLSchema" xmlns:xs="http://www.w3.org/2001/XMLSchema" xmlns:p="http://schemas.microsoft.com/office/2006/metadata/properties" xmlns:ns2="0490eced-6324-4fb8-85d1-7d7d20b03f3c" targetNamespace="http://schemas.microsoft.com/office/2006/metadata/properties" ma:root="true" ma:fieldsID="3d5f2f63735662065a62ac4459a7722a" ns2:_="">
    <xsd:import namespace="0490eced-6324-4fb8-85d1-7d7d20b03f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90eced-6324-4fb8-85d1-7d7d20b03f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37BA872-3EBA-4900-9B70-F63D2D6AE6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90eced-6324-4fb8-85d1-7d7d20b03f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52AE832-0225-47ED-A2D1-E87A4C9BF680}">
  <ds:schemaRefs>
    <ds:schemaRef ds:uri="http://purl.org/dc/terms/"/>
    <ds:schemaRef ds:uri="0490eced-6324-4fb8-85d1-7d7d20b03f3c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1AFFA281-0FC6-4CE9-8A56-FEA1C89D29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1212</Words>
  <Application>Microsoft Office PowerPoint</Application>
  <PresentationFormat>Širokoúhlá obrazovka</PresentationFormat>
  <Paragraphs>116</Paragraphs>
  <Slides>17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3" baseType="lpstr">
      <vt:lpstr>Arial</vt:lpstr>
      <vt:lpstr>Calibri</vt:lpstr>
      <vt:lpstr>Tahoma</vt:lpstr>
      <vt:lpstr>Wingdings</vt:lpstr>
      <vt:lpstr>Prezentace_MU_CZ</vt:lpstr>
      <vt:lpstr>PHOTO-PAINT</vt:lpstr>
      <vt:lpstr>Prezentace aplikace PowerPoint</vt:lpstr>
      <vt:lpstr>Poloha koncem pánevním - definice</vt:lpstr>
      <vt:lpstr>Příčiny: </vt:lpstr>
      <vt:lpstr>Varianty</vt:lpstr>
      <vt:lpstr>Obrat plodu zevními hmaty</vt:lpstr>
      <vt:lpstr>Obrat plodu zevními hmaty</vt:lpstr>
      <vt:lpstr>VEDENÍ PRENATÁLNÍ PÉČE A PORODU DONOŠENÉHO PLODU V POLOZE KONCEM PÁNEVNÍM – DOPORUČENÝ POSTUP ČGPS  </vt:lpstr>
      <vt:lpstr>VEDENÍ PRENATÁLNÍ PÉČE A PORODU DONOŠENÉHO PLODU V POLOZE KONCEM PÁNEVNÍM – DOPORUČENÝ POSTUP ČGPS  </vt:lpstr>
      <vt:lpstr>VEDENÍ PRENATÁLNÍ PÉČE A PORODU DONOŠENÉHO PLODU V POLOZE KONCEM PÁNEVNÍM – DOPORUČENÝ POSTUP ČGPS</vt:lpstr>
      <vt:lpstr>Vedení porodu koncem pánevním</vt:lpstr>
      <vt:lpstr>Metody vedení porodu</vt:lpstr>
      <vt:lpstr>Metody vedení porodu</vt:lpstr>
      <vt:lpstr>Metody vedení porodu</vt:lpstr>
      <vt:lpstr>Metody vedení porodu</vt:lpstr>
      <vt:lpstr>Metody vedení porodu</vt:lpstr>
      <vt:lpstr>Císařský řez vs. spontánní porod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 Havránek</dc:creator>
  <cp:lastModifiedBy>Janků Petr</cp:lastModifiedBy>
  <cp:revision>24</cp:revision>
  <dcterms:created xsi:type="dcterms:W3CDTF">2020-06-14T16:41:35Z</dcterms:created>
  <dcterms:modified xsi:type="dcterms:W3CDTF">2021-03-19T12:41:53Z</dcterms:modified>
</cp:coreProperties>
</file>