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4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6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75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3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3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6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13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9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16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9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EE3E-B056-4604-95BC-5978198A5DEE}" type="datetimeFigureOut">
              <a:rPr lang="cs-CZ" smtClean="0"/>
              <a:t>27.10.2019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ved=2ahUKEwjn2LHwj5blAhX16OAKHYN5DvIQjRx6BAgBEAQ&amp;url=https://www.priznaky-projevy.cz/ocni/1506-epikantus-priznaky-projevy-symptomy-pricina-lecba&amp;psig=AOvVaw3ARqlehurK1BT5UmWv-l_3&amp;ust=15709491572257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ved=2ahUKEwjilIaEkJblAhX1DWMBHTX_AwkQjRx6BAgBEAQ&amp;url=https://www.esteticistacomovoce.com.br/xantelasma-saiba-mais-sobre-essa-patologia/&amp;psig=AOvVaw0qDPbddTrsZNOak9K68yuE&amp;ust=157094921207734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2ahUKEwj9j_bok5blAhW7A2MBHXbQDf4QjRx6BAgBEAQ&amp;url=/url?sa=i&amp;rct=j&amp;q=&amp;esrc=s&amp;source=images&amp;cd=&amp;ved=2ahUKEwj9j_bok5blAhW7A2MBHXbQDf4QjRx6BAgBEAQ&amp;url=https://www.pinterest.at/pin/158470480616372556/&amp;psig=AOvVaw32vOXGWS6dmY_jLyUt5jTt&amp;ust=1570950234437336&amp;psig=AOvVaw32vOXGWS6dmY_jLyUt5jTt&amp;ust=15709502344373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ved=2ahUKEwjsstiZlJblAhVD7eAKHRdeAY8QjRx6BAgBEAQ&amp;url=https://medicoapps.org/m-thyroid-opthalmopathy/&amp;psig=AOvVaw0HrZvqX9WrPQUdc-_pSYNA&amp;ust=15709503285972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google.com/url?sa=i&amp;rct=j&amp;q=&amp;esrc=s&amp;source=images&amp;cd=&amp;ved=2ahUKEwil8oDel5blAhVZ5eAKHUmpDcwQjRx6BAgBEAQ&amp;url=https://www.thefreedictionary.com/bilateral+strabismus&amp;psig=AOvVaw1HGr4BWMEO4BT0su6gyQKZ&amp;ust=15709512645975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google.com/url?sa=i&amp;rct=j&amp;q=&amp;esrc=s&amp;source=images&amp;cd=&amp;ved=&amp;url=https://icrcat.com/en/nystagmus/&amp;psig=AOvVaw264nPpWBKypUO9dNzGNHB9&amp;ust=157095131378179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ved=2ahUKEwj8yJ2EmZblAhWL5OAKHTtXDpQQjRx6BAgBEAQ&amp;url=https://www.muhadharaty.com/lecture/17154/Group-c/Hematology-pptx&amp;psig=AOvVaw3CQisw49eqKplx_q67fUkL&amp;ust=157095161578938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/>
              <a:t>Propedeutika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err="1" smtClean="0"/>
              <a:t>Vyšetření</a:t>
            </a:r>
            <a:r>
              <a:rPr lang="sk-SK" b="1" dirty="0" smtClean="0"/>
              <a:t> hlavy a krku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76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5486400"/>
            <a:ext cx="10515600" cy="960593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/>
              <a:t>Facies</a:t>
            </a:r>
            <a:r>
              <a:rPr lang="sk-SK" dirty="0" smtClean="0"/>
              <a:t> </a:t>
            </a:r>
            <a:r>
              <a:rPr lang="sk-SK" dirty="0" err="1" smtClean="0"/>
              <a:t>Mitralis</a:t>
            </a:r>
            <a:r>
              <a:rPr lang="sk-SK" dirty="0" smtClean="0"/>
              <a:t>					</a:t>
            </a:r>
            <a:r>
              <a:rPr lang="sk-SK" dirty="0" err="1" smtClean="0"/>
              <a:t>Facies</a:t>
            </a:r>
            <a:r>
              <a:rPr lang="sk-SK" dirty="0" smtClean="0"/>
              <a:t> </a:t>
            </a:r>
            <a:r>
              <a:rPr lang="sk-SK" dirty="0" err="1" smtClean="0"/>
              <a:t>Thyreotoxica</a:t>
            </a:r>
            <a:endParaRPr lang="cs-CZ" dirty="0"/>
          </a:p>
        </p:txBody>
      </p:sp>
      <p:sp>
        <p:nvSpPr>
          <p:cNvPr id="4" name="AutoShape 2" descr="Výsledok vyhľadávania obrázkov pre dopyt facies hippocratica"/>
          <p:cNvSpPr>
            <a:spLocks noChangeAspect="1" noChangeArrowheads="1"/>
          </p:cNvSpPr>
          <p:nvPr/>
        </p:nvSpPr>
        <p:spPr bwMode="auto">
          <a:xfrm>
            <a:off x="1454984" y="-1155116"/>
            <a:ext cx="2828257" cy="28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" y="-204746"/>
            <a:ext cx="5037220" cy="56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ok vyhľadávania obrázkov pre dopyt thyrotoxicosis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04" y="-538685"/>
            <a:ext cx="4024896" cy="60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7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Inervace</a:t>
            </a:r>
            <a:r>
              <a:rPr lang="sk-SK" b="1" u="sng" dirty="0" smtClean="0"/>
              <a:t> hlavových </a:t>
            </a:r>
            <a:r>
              <a:rPr lang="sk-SK" b="1" u="sng" dirty="0" err="1" smtClean="0"/>
              <a:t>nervů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Nervus</a:t>
            </a:r>
            <a:r>
              <a:rPr lang="sk-SK" b="1" dirty="0" smtClean="0"/>
              <a:t> </a:t>
            </a:r>
            <a:r>
              <a:rPr lang="sk-SK" b="1" dirty="0" err="1" smtClean="0"/>
              <a:t>facialis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u="sng" dirty="0" err="1" smtClean="0"/>
              <a:t>paréza</a:t>
            </a:r>
            <a:r>
              <a:rPr lang="sk-SK" u="sng" dirty="0" smtClean="0"/>
              <a:t> </a:t>
            </a:r>
            <a:r>
              <a:rPr lang="sk-SK" u="sng" dirty="0" err="1" smtClean="0"/>
              <a:t>centrální</a:t>
            </a:r>
            <a:r>
              <a:rPr lang="sk-SK" u="sng" dirty="0" smtClean="0"/>
              <a:t> </a:t>
            </a:r>
            <a:r>
              <a:rPr lang="sk-SK" dirty="0" smtClean="0"/>
              <a:t>– jednostranné </a:t>
            </a:r>
            <a:r>
              <a:rPr lang="sk-SK" dirty="0" err="1" smtClean="0"/>
              <a:t>postižení</a:t>
            </a:r>
            <a:r>
              <a:rPr lang="sk-SK" dirty="0" smtClean="0"/>
              <a:t> dolní </a:t>
            </a:r>
            <a:r>
              <a:rPr lang="sk-SK" dirty="0" err="1" smtClean="0"/>
              <a:t>větve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- pokles </a:t>
            </a:r>
            <a:r>
              <a:rPr lang="sk-SK" dirty="0" err="1" smtClean="0"/>
              <a:t>koutku</a:t>
            </a:r>
            <a:r>
              <a:rPr lang="sk-SK" dirty="0" smtClean="0"/>
              <a:t>, </a:t>
            </a:r>
            <a:r>
              <a:rPr lang="sk-SK" dirty="0" err="1" smtClean="0"/>
              <a:t>vyhlazení</a:t>
            </a:r>
            <a:r>
              <a:rPr lang="sk-SK" dirty="0" smtClean="0"/>
              <a:t> </a:t>
            </a:r>
            <a:r>
              <a:rPr lang="sk-SK" dirty="0" err="1" smtClean="0"/>
              <a:t>nasolabiální</a:t>
            </a:r>
            <a:r>
              <a:rPr lang="sk-SK" dirty="0" smtClean="0"/>
              <a:t> </a:t>
            </a:r>
            <a:r>
              <a:rPr lang="sk-SK" dirty="0" err="1" smtClean="0"/>
              <a:t>rýhy</a:t>
            </a:r>
            <a:r>
              <a:rPr lang="sk-SK" dirty="0" smtClean="0"/>
              <a:t>, </a:t>
            </a:r>
            <a:r>
              <a:rPr lang="sk-SK" dirty="0" err="1" smtClean="0"/>
              <a:t>neschopnost</a:t>
            </a:r>
            <a:r>
              <a:rPr lang="sk-SK" dirty="0" smtClean="0"/>
              <a:t> </a:t>
            </a:r>
            <a:r>
              <a:rPr lang="sk-SK" dirty="0" err="1" smtClean="0"/>
              <a:t>zapískat</a:t>
            </a:r>
            <a:r>
              <a:rPr lang="sk-SK" dirty="0" smtClean="0"/>
              <a:t>,         	</a:t>
            </a:r>
            <a:r>
              <a:rPr lang="sk-SK" dirty="0" err="1" smtClean="0"/>
              <a:t>sešpulit</a:t>
            </a:r>
            <a:r>
              <a:rPr lang="sk-SK" dirty="0" smtClean="0"/>
              <a:t> ústa</a:t>
            </a:r>
            <a:endParaRPr lang="cs-CZ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u="sng" dirty="0" err="1" smtClean="0"/>
              <a:t>paréza</a:t>
            </a:r>
            <a:r>
              <a:rPr lang="sk-SK" u="sng" dirty="0" smtClean="0"/>
              <a:t> </a:t>
            </a:r>
            <a:r>
              <a:rPr lang="sk-SK" u="sng" dirty="0" err="1" smtClean="0"/>
              <a:t>periferní</a:t>
            </a:r>
            <a:r>
              <a:rPr lang="sk-SK" u="sng" dirty="0" smtClean="0"/>
              <a:t> </a:t>
            </a:r>
            <a:r>
              <a:rPr lang="sk-SK" dirty="0" smtClean="0"/>
              <a:t>– jednostranné </a:t>
            </a:r>
            <a:r>
              <a:rPr lang="sk-SK" dirty="0" err="1" smtClean="0"/>
              <a:t>postižení</a:t>
            </a:r>
            <a:r>
              <a:rPr lang="sk-SK" dirty="0" smtClean="0"/>
              <a:t> horní i dolní </a:t>
            </a:r>
            <a:r>
              <a:rPr lang="sk-SK" dirty="0" err="1" smtClean="0"/>
              <a:t>větvě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dolní </a:t>
            </a:r>
            <a:r>
              <a:rPr lang="sk-SK" dirty="0" err="1" smtClean="0"/>
              <a:t>větev</a:t>
            </a:r>
            <a:r>
              <a:rPr lang="sk-SK" dirty="0" smtClean="0"/>
              <a:t> – </a:t>
            </a:r>
            <a:r>
              <a:rPr lang="sk-SK" dirty="0" err="1" smtClean="0"/>
              <a:t>viz</a:t>
            </a:r>
            <a:r>
              <a:rPr lang="sk-SK" dirty="0" smtClean="0"/>
              <a:t> výše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horní </a:t>
            </a:r>
            <a:r>
              <a:rPr lang="sk-SK" dirty="0" err="1" smtClean="0"/>
              <a:t>větev</a:t>
            </a:r>
            <a:r>
              <a:rPr lang="sk-SK" dirty="0" smtClean="0"/>
              <a:t> - asymetrie </a:t>
            </a:r>
            <a:r>
              <a:rPr lang="sk-SK" dirty="0" err="1" smtClean="0"/>
              <a:t>očních</a:t>
            </a:r>
            <a:r>
              <a:rPr lang="sk-SK" dirty="0" smtClean="0"/>
              <a:t> </a:t>
            </a:r>
            <a:r>
              <a:rPr lang="sk-SK" dirty="0" err="1" smtClean="0"/>
              <a:t>štěrbin</a:t>
            </a:r>
            <a:r>
              <a:rPr lang="sk-SK" dirty="0" smtClean="0"/>
              <a:t>, </a:t>
            </a:r>
            <a:r>
              <a:rPr lang="sk-SK" dirty="0" err="1" smtClean="0"/>
              <a:t>neschopnost</a:t>
            </a:r>
            <a:r>
              <a:rPr lang="sk-SK" dirty="0" smtClean="0"/>
              <a:t> </a:t>
            </a:r>
            <a:r>
              <a:rPr lang="sk-SK" dirty="0" err="1" smtClean="0"/>
              <a:t>zavřít</a:t>
            </a:r>
            <a:r>
              <a:rPr lang="sk-SK" dirty="0" smtClean="0"/>
              <a:t> oko</a:t>
            </a:r>
          </a:p>
        </p:txBody>
      </p:sp>
    </p:spTree>
    <p:extLst>
      <p:ext uri="{BB962C8B-B14F-4D97-AF65-F5344CB8AC3E}">
        <p14:creationId xmlns:p14="http://schemas.microsoft.com/office/powerpoint/2010/main" val="220256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19"/>
            <a:ext cx="1230823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Inervace</a:t>
            </a:r>
            <a:r>
              <a:rPr lang="sk-SK" b="1" u="sng" dirty="0" smtClean="0"/>
              <a:t> hlavových nervu – N. </a:t>
            </a:r>
            <a:r>
              <a:rPr lang="sk-SK" b="1" u="sng" dirty="0" err="1" smtClean="0"/>
              <a:t>Trigeminus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Výsledok vyhľadávania obrázkov pre dopyt trigeminus pal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4" y="1584909"/>
            <a:ext cx="5610726" cy="48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6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Oči a okolí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Fyziologicky</a:t>
            </a:r>
            <a:r>
              <a:rPr lang="sk-SK" dirty="0" smtClean="0"/>
              <a:t> – obočí symetrické, </a:t>
            </a:r>
            <a:r>
              <a:rPr lang="sk-SK" dirty="0" err="1" smtClean="0"/>
              <a:t>víčka</a:t>
            </a:r>
            <a:r>
              <a:rPr lang="sk-SK" dirty="0" smtClean="0"/>
              <a:t> bez </a:t>
            </a:r>
            <a:r>
              <a:rPr lang="sk-SK" dirty="0" err="1" smtClean="0"/>
              <a:t>otoku</a:t>
            </a:r>
            <a:r>
              <a:rPr lang="sk-SK" dirty="0" smtClean="0"/>
              <a:t>, oční </a:t>
            </a:r>
            <a:r>
              <a:rPr lang="sk-SK" dirty="0" err="1" smtClean="0"/>
              <a:t>štěrbiny</a:t>
            </a:r>
            <a:r>
              <a:rPr lang="sk-SK" dirty="0" smtClean="0"/>
              <a:t> </a:t>
            </a:r>
            <a:r>
              <a:rPr lang="sk-SK" dirty="0" smtClean="0"/>
              <a:t>symetrické, </a:t>
            </a:r>
            <a:r>
              <a:rPr lang="sk-SK" dirty="0" err="1" smtClean="0"/>
              <a:t>bulby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středním</a:t>
            </a:r>
            <a:r>
              <a:rPr lang="sk-SK" dirty="0" smtClean="0"/>
              <a:t> postavení, </a:t>
            </a:r>
            <a:r>
              <a:rPr lang="sk-SK" dirty="0" err="1" smtClean="0"/>
              <a:t>volně</a:t>
            </a:r>
            <a:r>
              <a:rPr lang="sk-SK" dirty="0" smtClean="0"/>
              <a:t> pohyblivé </a:t>
            </a:r>
            <a:r>
              <a:rPr lang="sk-SK" dirty="0" err="1" smtClean="0"/>
              <a:t>všemi</a:t>
            </a:r>
            <a:r>
              <a:rPr lang="sk-SK" dirty="0" smtClean="0"/>
              <a:t> </a:t>
            </a:r>
            <a:r>
              <a:rPr lang="sk-SK" dirty="0" err="1" smtClean="0"/>
              <a:t>směry</a:t>
            </a:r>
            <a:endParaRPr lang="sk-SK" dirty="0" smtClean="0"/>
          </a:p>
          <a:p>
            <a:r>
              <a:rPr lang="sk-SK" b="1" dirty="0" smtClean="0"/>
              <a:t>Obočí</a:t>
            </a:r>
            <a:r>
              <a:rPr lang="sk-SK" dirty="0" smtClean="0"/>
              <a:t> – </a:t>
            </a:r>
            <a:r>
              <a:rPr lang="sk-SK" dirty="0" smtClean="0"/>
              <a:t>asymetrie </a:t>
            </a:r>
            <a:r>
              <a:rPr lang="sk-SK" dirty="0" smtClean="0"/>
              <a:t>u </a:t>
            </a:r>
            <a:r>
              <a:rPr lang="sk-SK" dirty="0" err="1" smtClean="0"/>
              <a:t>vrozených</a:t>
            </a:r>
            <a:r>
              <a:rPr lang="sk-SK" dirty="0" smtClean="0"/>
              <a:t> </a:t>
            </a:r>
            <a:r>
              <a:rPr lang="sk-SK" dirty="0" err="1" smtClean="0"/>
              <a:t>vad</a:t>
            </a:r>
            <a:r>
              <a:rPr lang="cs-CZ" dirty="0" smtClean="0"/>
              <a:t>, </a:t>
            </a:r>
            <a:r>
              <a:rPr lang="cs-CZ" dirty="0" smtClean="0"/>
              <a:t>prořídnutí </a:t>
            </a:r>
            <a:r>
              <a:rPr lang="cs-CZ" dirty="0" smtClean="0"/>
              <a:t>temporálně u hypotyreózy, </a:t>
            </a:r>
            <a:r>
              <a:rPr lang="cs-CZ" dirty="0" err="1" smtClean="0"/>
              <a:t>hirsuitismus</a:t>
            </a:r>
            <a:r>
              <a:rPr lang="cs-CZ" dirty="0" smtClean="0"/>
              <a:t> – nadměrně vyvinuté</a:t>
            </a:r>
          </a:p>
        </p:txBody>
      </p:sp>
    </p:spTree>
    <p:extLst>
      <p:ext uri="{BB962C8B-B14F-4D97-AF65-F5344CB8AC3E}">
        <p14:creationId xmlns:p14="http://schemas.microsoft.com/office/powerpoint/2010/main" val="235334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Oči a okolí - víčka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 </a:t>
            </a:r>
            <a:r>
              <a:rPr lang="sk-SK" b="1" dirty="0" err="1"/>
              <a:t>O</a:t>
            </a:r>
            <a:r>
              <a:rPr lang="sk-SK" b="1" dirty="0" err="1" smtClean="0"/>
              <a:t>toky</a:t>
            </a:r>
            <a:r>
              <a:rPr lang="sk-SK" b="1" dirty="0" smtClean="0"/>
              <a:t> 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</a:t>
            </a:r>
            <a:r>
              <a:rPr lang="sk-SK" dirty="0" err="1" smtClean="0"/>
              <a:t>oboustraně</a:t>
            </a:r>
            <a:r>
              <a:rPr lang="sk-SK" dirty="0" smtClean="0"/>
              <a:t> </a:t>
            </a:r>
            <a:r>
              <a:rPr lang="sk-SK" dirty="0"/>
              <a:t>u </a:t>
            </a:r>
            <a:r>
              <a:rPr lang="sk-SK" dirty="0" err="1"/>
              <a:t>glomerulonegritídy</a:t>
            </a:r>
            <a:r>
              <a:rPr lang="sk-SK" dirty="0"/>
              <a:t> a </a:t>
            </a:r>
            <a:r>
              <a:rPr lang="sk-SK" dirty="0" err="1"/>
              <a:t>hypotyreózy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</a:t>
            </a:r>
            <a:r>
              <a:rPr lang="sk-SK" dirty="0" smtClean="0"/>
              <a:t> - </a:t>
            </a:r>
            <a:r>
              <a:rPr lang="sk-SK" dirty="0" err="1"/>
              <a:t>j</a:t>
            </a:r>
            <a:r>
              <a:rPr lang="sk-SK" dirty="0" err="1" smtClean="0"/>
              <a:t>ednostranně</a:t>
            </a:r>
            <a:r>
              <a:rPr lang="sk-SK" dirty="0" smtClean="0"/>
              <a:t> - </a:t>
            </a:r>
            <a:r>
              <a:rPr lang="sk-SK" dirty="0" err="1"/>
              <a:t>Chalazion</a:t>
            </a:r>
            <a:r>
              <a:rPr lang="sk-SK" dirty="0"/>
              <a:t> – </a:t>
            </a:r>
            <a:r>
              <a:rPr lang="sk-SK" dirty="0" err="1"/>
              <a:t>zánět</a:t>
            </a:r>
            <a:r>
              <a:rPr lang="sk-SK" dirty="0"/>
              <a:t> </a:t>
            </a:r>
            <a:r>
              <a:rPr lang="sk-SK" dirty="0" err="1"/>
              <a:t>Meibovy</a:t>
            </a:r>
            <a:r>
              <a:rPr lang="sk-SK" dirty="0"/>
              <a:t> </a:t>
            </a:r>
            <a:r>
              <a:rPr lang="sk-SK" dirty="0" err="1"/>
              <a:t>žlázy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                   - </a:t>
            </a:r>
            <a:r>
              <a:rPr lang="sk-SK" dirty="0" err="1" smtClean="0"/>
              <a:t>Hordeolum</a:t>
            </a:r>
            <a:r>
              <a:rPr lang="sk-SK" dirty="0" smtClean="0"/>
              <a:t> </a:t>
            </a:r>
            <a:r>
              <a:rPr lang="sk-SK" dirty="0"/>
              <a:t>– Absces mazové </a:t>
            </a:r>
            <a:r>
              <a:rPr lang="sk-SK" dirty="0" err="1"/>
              <a:t>žlázy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 smtClean="0"/>
              <a:t>CAVE </a:t>
            </a:r>
            <a:r>
              <a:rPr lang="sk-SK" dirty="0"/>
              <a:t>– </a:t>
            </a:r>
            <a:r>
              <a:rPr lang="sk-SK" b="1" dirty="0" err="1"/>
              <a:t>brýlovitý</a:t>
            </a:r>
            <a:r>
              <a:rPr lang="sk-SK" b="1" dirty="0"/>
              <a:t> </a:t>
            </a:r>
            <a:r>
              <a:rPr lang="sk-SK" b="1" dirty="0" err="1"/>
              <a:t>hematom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fraktura</a:t>
            </a:r>
            <a:r>
              <a:rPr lang="sk-SK" dirty="0"/>
              <a:t> baze </a:t>
            </a:r>
            <a:r>
              <a:rPr lang="sk-SK" dirty="0" err="1" smtClean="0"/>
              <a:t>lební</a:t>
            </a:r>
            <a:endParaRPr lang="sk-SK" dirty="0" smtClean="0"/>
          </a:p>
          <a:p>
            <a:r>
              <a:rPr lang="sk-SK" b="1" dirty="0" err="1" smtClean="0"/>
              <a:t>Epikantus</a:t>
            </a:r>
            <a:r>
              <a:rPr lang="sk-SK" dirty="0" smtClean="0"/>
              <a:t> – kožní </a:t>
            </a:r>
            <a:r>
              <a:rPr lang="sk-SK" dirty="0" err="1" smtClean="0"/>
              <a:t>řasa</a:t>
            </a:r>
            <a:r>
              <a:rPr lang="sk-SK" dirty="0" smtClean="0"/>
              <a:t> </a:t>
            </a:r>
            <a:r>
              <a:rPr lang="sk-SK" dirty="0" err="1" smtClean="0"/>
              <a:t>překrývající</a:t>
            </a:r>
            <a:r>
              <a:rPr lang="sk-SK" dirty="0" smtClean="0"/>
              <a:t> </a:t>
            </a:r>
            <a:r>
              <a:rPr lang="sk-SK" dirty="0" err="1" smtClean="0"/>
              <a:t>vnitrní</a:t>
            </a:r>
            <a:r>
              <a:rPr lang="sk-SK" dirty="0" smtClean="0"/>
              <a:t> </a:t>
            </a:r>
            <a:r>
              <a:rPr lang="sk-SK" dirty="0" err="1" smtClean="0"/>
              <a:t>koutek</a:t>
            </a:r>
            <a:r>
              <a:rPr lang="sk-SK" dirty="0" smtClean="0"/>
              <a:t> – </a:t>
            </a:r>
            <a:r>
              <a:rPr lang="sk-SK" dirty="0" err="1" smtClean="0"/>
              <a:t>mongolismus</a:t>
            </a:r>
            <a:r>
              <a:rPr lang="sk-SK" dirty="0" smtClean="0"/>
              <a:t> – M. </a:t>
            </a:r>
            <a:r>
              <a:rPr lang="sk-SK" dirty="0" err="1" smtClean="0"/>
              <a:t>Down</a:t>
            </a:r>
            <a:endParaRPr lang="sk-SK" dirty="0" smtClean="0"/>
          </a:p>
          <a:p>
            <a:r>
              <a:rPr lang="sk-SK" b="1" dirty="0" err="1" smtClean="0"/>
              <a:t>Ektropium</a:t>
            </a:r>
            <a:r>
              <a:rPr lang="sk-SK" b="1" dirty="0" smtClean="0"/>
              <a:t>/</a:t>
            </a:r>
            <a:r>
              <a:rPr lang="sk-SK" b="1" dirty="0" err="1" smtClean="0"/>
              <a:t>Entropium</a:t>
            </a:r>
            <a:r>
              <a:rPr lang="sk-SK" dirty="0" smtClean="0"/>
              <a:t> – </a:t>
            </a:r>
            <a:r>
              <a:rPr lang="sk-SK" dirty="0" err="1" smtClean="0"/>
              <a:t>přetočení</a:t>
            </a:r>
            <a:r>
              <a:rPr lang="sk-SK" dirty="0" smtClean="0"/>
              <a:t> okraje </a:t>
            </a:r>
            <a:r>
              <a:rPr lang="sk-SK" dirty="0" err="1" smtClean="0"/>
              <a:t>víčka</a:t>
            </a:r>
            <a:r>
              <a:rPr lang="sk-SK" dirty="0" smtClean="0"/>
              <a:t> </a:t>
            </a:r>
            <a:r>
              <a:rPr lang="sk-SK" dirty="0" err="1" smtClean="0"/>
              <a:t>zevně</a:t>
            </a:r>
            <a:r>
              <a:rPr lang="sk-SK" dirty="0" smtClean="0"/>
              <a:t>/</a:t>
            </a:r>
            <a:r>
              <a:rPr lang="sk-SK" dirty="0" err="1" smtClean="0"/>
              <a:t>vnitřně</a:t>
            </a:r>
            <a:endParaRPr lang="sk-SK" dirty="0" smtClean="0"/>
          </a:p>
          <a:p>
            <a:r>
              <a:rPr lang="sk-SK" b="1" dirty="0" err="1" smtClean="0"/>
              <a:t>Xantelasmata</a:t>
            </a:r>
            <a:r>
              <a:rPr lang="sk-SK" dirty="0" smtClean="0"/>
              <a:t> – na </a:t>
            </a:r>
            <a:r>
              <a:rPr lang="sk-SK" dirty="0" err="1" smtClean="0"/>
              <a:t>horních</a:t>
            </a:r>
            <a:r>
              <a:rPr lang="sk-SK" dirty="0" smtClean="0"/>
              <a:t> </a:t>
            </a:r>
            <a:r>
              <a:rPr lang="sk-SK" dirty="0" err="1" smtClean="0"/>
              <a:t>víčkách</a:t>
            </a:r>
            <a:r>
              <a:rPr lang="sk-SK" dirty="0" smtClean="0"/>
              <a:t> </a:t>
            </a:r>
            <a:r>
              <a:rPr lang="sk-SK" dirty="0" err="1" smtClean="0"/>
              <a:t>pŕi</a:t>
            </a:r>
            <a:r>
              <a:rPr lang="sk-SK" dirty="0" smtClean="0"/>
              <a:t> </a:t>
            </a:r>
            <a:r>
              <a:rPr lang="sk-SK" dirty="0" err="1" smtClean="0"/>
              <a:t>hyperlipoproteinémii</a:t>
            </a:r>
            <a:endParaRPr lang="sk-SK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979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Brýlovitý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hematom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ok vyhľadávania obrázkov pre dopyt periorbital hema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5" y="1868277"/>
            <a:ext cx="7848266" cy="44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2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00599"/>
            <a:ext cx="10515600" cy="13763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Epikantus				</a:t>
            </a:r>
            <a:r>
              <a:rPr lang="cs-CZ" dirty="0" err="1" smtClean="0"/>
              <a:t>Xantelasmata</a:t>
            </a:r>
            <a:endParaRPr lang="cs-CZ" dirty="0"/>
          </a:p>
        </p:txBody>
      </p:sp>
      <p:pic>
        <p:nvPicPr>
          <p:cNvPr id="1026" name="Picture 2" descr="Výsledok vyhľadávania obrázkov pre dopyt epikant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9" y="1172255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xantelas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6" y="1006700"/>
            <a:ext cx="6315221" cy="35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4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Oční štěrbiny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Fyziologicky symetrické</a:t>
            </a:r>
          </a:p>
          <a:p>
            <a:r>
              <a:rPr lang="cs-CZ" dirty="0" smtClean="0"/>
              <a:t>Oboustranné zúžení u blefarospasmu – mimovolné tonické a spastické </a:t>
            </a:r>
            <a:r>
              <a:rPr lang="cs-CZ" dirty="0" err="1" smtClean="0"/>
              <a:t>kotrakce</a:t>
            </a:r>
            <a:r>
              <a:rPr lang="cs-CZ" dirty="0" smtClean="0"/>
              <a:t> m. </a:t>
            </a:r>
            <a:r>
              <a:rPr lang="cs-CZ" dirty="0" err="1" smtClean="0"/>
              <a:t>orbicularis</a:t>
            </a:r>
            <a:r>
              <a:rPr lang="cs-CZ" dirty="0" smtClean="0"/>
              <a:t> </a:t>
            </a:r>
            <a:r>
              <a:rPr lang="cs-CZ" dirty="0" err="1" smtClean="0"/>
              <a:t>oculi</a:t>
            </a:r>
            <a:endParaRPr lang="cs-CZ" dirty="0" smtClean="0"/>
          </a:p>
          <a:p>
            <a:r>
              <a:rPr lang="cs-CZ" dirty="0" smtClean="0"/>
              <a:t>Oboustranné rozšíření u exoftalmu – při pohledu dolů srpek bělma nad duhovkou – </a:t>
            </a:r>
            <a:r>
              <a:rPr lang="cs-CZ" dirty="0" err="1" smtClean="0"/>
              <a:t>Graefeho</a:t>
            </a:r>
            <a:r>
              <a:rPr lang="cs-CZ" dirty="0" smtClean="0"/>
              <a:t> příznak</a:t>
            </a:r>
          </a:p>
          <a:p>
            <a:r>
              <a:rPr lang="cs-CZ" dirty="0" smtClean="0"/>
              <a:t>Asymetrie při jednostranné ptóze víčka </a:t>
            </a:r>
          </a:p>
          <a:p>
            <a:pPr marL="0" indent="0">
              <a:buNone/>
            </a:pPr>
            <a:r>
              <a:rPr lang="cs-CZ" dirty="0" smtClean="0"/>
              <a:t>   - </a:t>
            </a:r>
            <a:r>
              <a:rPr lang="cs-CZ" dirty="0" err="1" smtClean="0"/>
              <a:t>Hornerův</a:t>
            </a:r>
            <a:r>
              <a:rPr lang="cs-CZ" dirty="0" smtClean="0"/>
              <a:t> syndrom – ptóza, mióza, </a:t>
            </a:r>
            <a:r>
              <a:rPr lang="cs-CZ" dirty="0" err="1" smtClean="0"/>
              <a:t>enoftalmus</a:t>
            </a:r>
            <a:r>
              <a:rPr lang="cs-CZ" dirty="0" smtClean="0"/>
              <a:t> – léze krčního         	sympatiku</a:t>
            </a:r>
          </a:p>
          <a:p>
            <a:pPr marL="0" indent="0">
              <a:buNone/>
            </a:pPr>
            <a:r>
              <a:rPr lang="cs-CZ" dirty="0" smtClean="0"/>
              <a:t>   -  Periferní paréza N. </a:t>
            </a:r>
            <a:r>
              <a:rPr lang="cs-CZ" dirty="0" err="1" smtClean="0"/>
              <a:t>Facialis</a:t>
            </a:r>
            <a:r>
              <a:rPr lang="cs-CZ" dirty="0" smtClean="0"/>
              <a:t> viz výše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81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98569"/>
            <a:ext cx="10515600" cy="1278393"/>
          </a:xfrm>
        </p:spPr>
        <p:txBody>
          <a:bodyPr/>
          <a:lstStyle/>
          <a:p>
            <a:r>
              <a:rPr lang="cs-CZ" dirty="0" err="1" smtClean="0"/>
              <a:t>Hornerův</a:t>
            </a:r>
            <a:r>
              <a:rPr lang="cs-CZ" dirty="0" smtClean="0"/>
              <a:t> syndrom</a:t>
            </a:r>
            <a:endParaRPr lang="cs-CZ" dirty="0"/>
          </a:p>
        </p:txBody>
      </p:sp>
      <p:pic>
        <p:nvPicPr>
          <p:cNvPr id="2050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557"/>
            <a:ext cx="5577663" cy="33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raefe's sig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63" y="873577"/>
            <a:ext cx="6826608" cy="46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8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 smtClean="0"/>
              <a:t>Vyšetření</a:t>
            </a:r>
            <a:r>
              <a:rPr lang="sk-SK" b="1" u="sng" dirty="0" smtClean="0"/>
              <a:t> hlavy</a:t>
            </a:r>
            <a:r>
              <a:rPr lang="cs-CZ" b="1" u="sng" dirty="0" smtClean="0"/>
              <a:t> - Pohled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59607"/>
          </a:xfrm>
        </p:spPr>
        <p:txBody>
          <a:bodyPr/>
          <a:lstStyle/>
          <a:p>
            <a:r>
              <a:rPr lang="sk-SK" b="1" dirty="0" err="1" smtClean="0"/>
              <a:t>Pohled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Hlava je </a:t>
            </a:r>
            <a:r>
              <a:rPr lang="sk-SK" dirty="0" err="1" smtClean="0"/>
              <a:t>většinou</a:t>
            </a:r>
            <a:r>
              <a:rPr lang="sk-SK" dirty="0" smtClean="0"/>
              <a:t> </a:t>
            </a:r>
            <a:r>
              <a:rPr lang="sk-SK" dirty="0" err="1" smtClean="0"/>
              <a:t>mezocefalického</a:t>
            </a:r>
            <a:r>
              <a:rPr lang="sk-SK" dirty="0" smtClean="0"/>
              <a:t> tvaru, </a:t>
            </a:r>
            <a:r>
              <a:rPr lang="sk-SK" dirty="0" err="1" smtClean="0"/>
              <a:t>volně</a:t>
            </a:r>
            <a:r>
              <a:rPr lang="sk-SK" dirty="0" smtClean="0"/>
              <a:t> pohyblivá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Další</a:t>
            </a:r>
            <a:r>
              <a:rPr lang="sk-SK" dirty="0" smtClean="0"/>
              <a:t> typy – </a:t>
            </a:r>
            <a:r>
              <a:rPr lang="sk-SK" dirty="0" err="1" smtClean="0"/>
              <a:t>dolichocefalická</a:t>
            </a:r>
            <a:r>
              <a:rPr lang="sk-SK" dirty="0" smtClean="0"/>
              <a:t>, </a:t>
            </a:r>
            <a:r>
              <a:rPr lang="sk-SK" dirty="0" err="1" smtClean="0"/>
              <a:t>brachycefalická</a:t>
            </a:r>
            <a:r>
              <a:rPr lang="sk-SK" dirty="0" smtClean="0"/>
              <a:t>, </a:t>
            </a:r>
            <a:r>
              <a:rPr lang="sk-SK" dirty="0" err="1" smtClean="0"/>
              <a:t>mikrocefalická</a:t>
            </a:r>
            <a:r>
              <a:rPr lang="sk-SK" dirty="0" smtClean="0"/>
              <a:t>, </a:t>
            </a:r>
            <a:r>
              <a:rPr lang="sk-SK" dirty="0" err="1" smtClean="0"/>
              <a:t>makrocefalická</a:t>
            </a:r>
            <a:endParaRPr lang="cs-CZ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53" y="2819217"/>
            <a:ext cx="5117496" cy="37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5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Oční bulby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Fyziologicky </a:t>
            </a:r>
            <a:r>
              <a:rPr lang="cs-CZ" dirty="0" smtClean="0"/>
              <a:t>ve středním postavení</a:t>
            </a:r>
          </a:p>
          <a:p>
            <a:r>
              <a:rPr lang="cs-CZ" b="1" dirty="0" smtClean="0"/>
              <a:t>Exoftalmus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oboustranná </a:t>
            </a:r>
            <a:r>
              <a:rPr lang="cs-CZ" dirty="0" err="1" smtClean="0"/>
              <a:t>protruze</a:t>
            </a:r>
            <a:r>
              <a:rPr lang="cs-CZ" dirty="0" smtClean="0"/>
              <a:t> při tyreotoxikóze – viz výše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jednostranná u </a:t>
            </a:r>
            <a:r>
              <a:rPr lang="cs-CZ" dirty="0" err="1" smtClean="0"/>
              <a:t>retrobulbárních</a:t>
            </a:r>
            <a:r>
              <a:rPr lang="cs-CZ" dirty="0" smtClean="0"/>
              <a:t> procesů – tumory, trombózy žilních   splavů – typicky kombinace exoftalmu s </a:t>
            </a:r>
            <a:r>
              <a:rPr lang="cs-CZ" dirty="0" err="1" smtClean="0"/>
              <a:t>chemózou</a:t>
            </a:r>
            <a:r>
              <a:rPr lang="cs-CZ" dirty="0" smtClean="0"/>
              <a:t> spojivky</a:t>
            </a:r>
          </a:p>
          <a:p>
            <a:r>
              <a:rPr lang="cs-CZ" b="1" dirty="0" err="1" smtClean="0"/>
              <a:t>Enoftalmus</a:t>
            </a:r>
            <a:r>
              <a:rPr lang="cs-CZ" dirty="0" smtClean="0"/>
              <a:t> – většinou jednostranně – viz </a:t>
            </a:r>
            <a:r>
              <a:rPr lang="cs-CZ" dirty="0" err="1"/>
              <a:t>H</a:t>
            </a:r>
            <a:r>
              <a:rPr lang="cs-CZ" dirty="0" err="1" smtClean="0"/>
              <a:t>ornerův</a:t>
            </a:r>
            <a:r>
              <a:rPr lang="cs-CZ" dirty="0" smtClean="0"/>
              <a:t> syndrom</a:t>
            </a:r>
          </a:p>
          <a:p>
            <a:r>
              <a:rPr lang="cs-CZ" b="1" dirty="0" smtClean="0"/>
              <a:t>Strabismus konvergentní </a:t>
            </a:r>
            <a:r>
              <a:rPr lang="cs-CZ" dirty="0" smtClean="0"/>
              <a:t>– osy bulbů se sbíhají</a:t>
            </a:r>
          </a:p>
          <a:p>
            <a:r>
              <a:rPr lang="cs-CZ" b="1" dirty="0" smtClean="0"/>
              <a:t>Strabismus divergentní </a:t>
            </a:r>
            <a:r>
              <a:rPr lang="cs-CZ" dirty="0" smtClean="0"/>
              <a:t>– osy bulbů se rozbíhají</a:t>
            </a:r>
          </a:p>
          <a:p>
            <a:r>
              <a:rPr lang="cs-CZ" b="1" dirty="0" smtClean="0"/>
              <a:t>Nystagmus</a:t>
            </a:r>
            <a:r>
              <a:rPr lang="cs-CZ" dirty="0" smtClean="0"/>
              <a:t> – mimovolní, rychle se opakující rytmické záškuby očí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2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Výsledok vyhľadávania obrázkov pre dopyt convergent strabism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" y="1260249"/>
            <a:ext cx="4124172" cy="38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nystagm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40" y="1092036"/>
            <a:ext cx="6121176" cy="46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Spojivky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Spojivky jsou fyziologicky </a:t>
            </a:r>
            <a:r>
              <a:rPr lang="cs-CZ" dirty="0" smtClean="0"/>
              <a:t>růžové</a:t>
            </a:r>
            <a:endParaRPr lang="cs-CZ" dirty="0" smtClean="0"/>
          </a:p>
          <a:p>
            <a:r>
              <a:rPr lang="cs-CZ" dirty="0" smtClean="0"/>
              <a:t>Bledost u anémie</a:t>
            </a:r>
          </a:p>
          <a:p>
            <a:r>
              <a:rPr lang="cs-CZ" dirty="0" smtClean="0"/>
              <a:t>Hyperémie u zánětu spojivek</a:t>
            </a:r>
          </a:p>
          <a:p>
            <a:r>
              <a:rPr lang="cs-CZ" dirty="0" smtClean="0"/>
              <a:t>Xeroftalmie – suchost – u </a:t>
            </a:r>
            <a:r>
              <a:rPr lang="cs-CZ" dirty="0" err="1" smtClean="0"/>
              <a:t>Sjögrenova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syndromu, </a:t>
            </a:r>
            <a:r>
              <a:rPr lang="cs-CZ" dirty="0" err="1" smtClean="0"/>
              <a:t>hypo</a:t>
            </a:r>
            <a:r>
              <a:rPr lang="cs-CZ" dirty="0" smtClean="0"/>
              <a:t> - </a:t>
            </a:r>
            <a:r>
              <a:rPr lang="cs-CZ" dirty="0" err="1" smtClean="0"/>
              <a:t>vitaminóza</a:t>
            </a:r>
            <a:r>
              <a:rPr lang="cs-CZ" dirty="0" smtClean="0"/>
              <a:t> 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              Spojivka u anémie</a:t>
            </a:r>
            <a:endParaRPr lang="cs-CZ" dirty="0"/>
          </a:p>
        </p:txBody>
      </p:sp>
      <p:pic>
        <p:nvPicPr>
          <p:cNvPr id="4" name="Picture 2" descr="Výsledok vyhľadávania obrázkov pre dopyt conjunctiva anem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61" y="684667"/>
            <a:ext cx="5397633" cy="54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1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Skléry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Skléry</a:t>
            </a:r>
            <a:r>
              <a:rPr lang="sk-SK" dirty="0" smtClean="0"/>
              <a:t> </a:t>
            </a:r>
            <a:r>
              <a:rPr lang="sk-SK" dirty="0" err="1" smtClean="0"/>
              <a:t>jsou</a:t>
            </a:r>
            <a:r>
              <a:rPr lang="sk-SK" dirty="0" smtClean="0"/>
              <a:t> fyziologicky </a:t>
            </a:r>
            <a:r>
              <a:rPr lang="sk-SK" dirty="0" err="1" smtClean="0"/>
              <a:t>bílé</a:t>
            </a:r>
            <a:r>
              <a:rPr lang="sk-SK" dirty="0" smtClean="0"/>
              <a:t>, </a:t>
            </a:r>
            <a:r>
              <a:rPr lang="sk-SK" dirty="0" err="1" smtClean="0"/>
              <a:t>anikterické</a:t>
            </a:r>
            <a:endParaRPr lang="sk-SK" dirty="0" smtClean="0"/>
          </a:p>
          <a:p>
            <a:r>
              <a:rPr lang="sk-SK" dirty="0" err="1" smtClean="0"/>
              <a:t>Ikterické</a:t>
            </a:r>
            <a:r>
              <a:rPr lang="sk-SK" dirty="0" smtClean="0"/>
              <a:t> </a:t>
            </a:r>
            <a:r>
              <a:rPr lang="sk-SK" dirty="0" err="1" smtClean="0"/>
              <a:t>skléry</a:t>
            </a:r>
            <a:r>
              <a:rPr lang="sk-SK" dirty="0" smtClean="0"/>
              <a:t> – </a:t>
            </a:r>
            <a:r>
              <a:rPr lang="sk-SK" dirty="0" err="1" smtClean="0"/>
              <a:t>žlutavé</a:t>
            </a:r>
            <a:r>
              <a:rPr lang="sk-SK" dirty="0" smtClean="0"/>
              <a:t> </a:t>
            </a:r>
            <a:r>
              <a:rPr lang="sk-SK" dirty="0" err="1" smtClean="0"/>
              <a:t>zabarvení</a:t>
            </a:r>
            <a:r>
              <a:rPr lang="sk-SK" dirty="0" smtClean="0"/>
              <a:t> – </a:t>
            </a:r>
            <a:r>
              <a:rPr lang="sk-SK" dirty="0" err="1" smtClean="0"/>
              <a:t>mírnější</a:t>
            </a:r>
            <a:r>
              <a:rPr lang="sk-SK" dirty="0" smtClean="0"/>
              <a:t> forma = </a:t>
            </a:r>
            <a:r>
              <a:rPr lang="sk-SK" dirty="0" err="1" smtClean="0"/>
              <a:t>subikterus</a:t>
            </a:r>
            <a:endParaRPr lang="sk-SK" dirty="0" smtClean="0"/>
          </a:p>
          <a:p>
            <a:r>
              <a:rPr lang="sk-SK" dirty="0" err="1" smtClean="0"/>
              <a:t>Subkonjuktivální</a:t>
            </a:r>
            <a:r>
              <a:rPr lang="sk-SK" dirty="0" smtClean="0"/>
              <a:t> </a:t>
            </a:r>
            <a:r>
              <a:rPr lang="sk-SK" dirty="0" err="1" smtClean="0"/>
              <a:t>hemoragie</a:t>
            </a:r>
            <a:r>
              <a:rPr lang="sk-SK" dirty="0" smtClean="0"/>
              <a:t> – u </a:t>
            </a:r>
            <a:r>
              <a:rPr lang="sk-SK" dirty="0" err="1" smtClean="0"/>
              <a:t>krvácívých</a:t>
            </a:r>
            <a:r>
              <a:rPr lang="sk-SK" dirty="0" smtClean="0"/>
              <a:t> </a:t>
            </a:r>
            <a:r>
              <a:rPr lang="sk-SK" dirty="0" err="1" smtClean="0"/>
              <a:t>stavů</a:t>
            </a:r>
            <a:r>
              <a:rPr lang="sk-SK" dirty="0" smtClean="0"/>
              <a:t>,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námaze</a:t>
            </a:r>
            <a:endParaRPr lang="sk-SK" dirty="0" smtClean="0"/>
          </a:p>
          <a:p>
            <a:r>
              <a:rPr lang="sk-SK" dirty="0" smtClean="0"/>
              <a:t>Modravé </a:t>
            </a:r>
            <a:r>
              <a:rPr lang="sk-SK" dirty="0" err="1" smtClean="0"/>
              <a:t>zabarvení</a:t>
            </a:r>
            <a:r>
              <a:rPr lang="sk-SK" dirty="0" smtClean="0"/>
              <a:t> – u </a:t>
            </a:r>
            <a:r>
              <a:rPr lang="sk-SK" dirty="0" err="1" smtClean="0"/>
              <a:t>osteogenesis</a:t>
            </a:r>
            <a:r>
              <a:rPr lang="sk-SK" dirty="0" smtClean="0"/>
              <a:t> </a:t>
            </a:r>
            <a:r>
              <a:rPr lang="sk-SK" dirty="0" err="1" smtClean="0"/>
              <a:t>imperfecta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6746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5498973"/>
            <a:ext cx="10515600" cy="677989"/>
          </a:xfrm>
        </p:spPr>
        <p:txBody>
          <a:bodyPr/>
          <a:lstStyle/>
          <a:p>
            <a:r>
              <a:rPr lang="sk-SK" dirty="0" err="1" smtClean="0"/>
              <a:t>Ikterické</a:t>
            </a:r>
            <a:r>
              <a:rPr lang="sk-SK" dirty="0" smtClean="0"/>
              <a:t> </a:t>
            </a:r>
            <a:r>
              <a:rPr lang="sk-SK" dirty="0" err="1" smtClean="0"/>
              <a:t>skléry</a:t>
            </a:r>
            <a:r>
              <a:rPr lang="sk-SK" dirty="0" smtClean="0"/>
              <a:t>					</a:t>
            </a:r>
            <a:r>
              <a:rPr lang="sk-SK" dirty="0" err="1" smtClean="0"/>
              <a:t>namodralé</a:t>
            </a:r>
            <a:r>
              <a:rPr lang="sk-SK" dirty="0" smtClean="0"/>
              <a:t> </a:t>
            </a:r>
            <a:r>
              <a:rPr lang="sk-SK" dirty="0" err="1" smtClean="0"/>
              <a:t>skléry</a:t>
            </a:r>
            <a:r>
              <a:rPr lang="sk-SK" dirty="0" smtClean="0"/>
              <a:t> u OI</a:t>
            </a:r>
            <a:endParaRPr lang="cs-CZ" dirty="0"/>
          </a:p>
        </p:txBody>
      </p:sp>
      <p:pic>
        <p:nvPicPr>
          <p:cNvPr id="1026" name="Picture 2" descr="Výsledok vyhľadávania obrázkov pre dopyt icteric sc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35"/>
            <a:ext cx="6845132" cy="51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osteogenesis imperfe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31" y="365125"/>
            <a:ext cx="5679077" cy="49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5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Zornice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Fyziologicky</a:t>
            </a:r>
            <a:r>
              <a:rPr lang="sk-SK" dirty="0" smtClean="0"/>
              <a:t> </a:t>
            </a:r>
            <a:r>
              <a:rPr lang="sk-SK" dirty="0" err="1" smtClean="0"/>
              <a:t>okrouhlé</a:t>
            </a:r>
            <a:r>
              <a:rPr lang="sk-SK" dirty="0" smtClean="0"/>
              <a:t>, </a:t>
            </a:r>
            <a:r>
              <a:rPr lang="sk-SK" dirty="0" err="1" smtClean="0"/>
              <a:t>isokorické</a:t>
            </a:r>
            <a:r>
              <a:rPr lang="sk-SK" dirty="0" smtClean="0"/>
              <a:t>, </a:t>
            </a:r>
            <a:r>
              <a:rPr lang="sk-SK" dirty="0" err="1" smtClean="0"/>
              <a:t>reagují</a:t>
            </a:r>
            <a:r>
              <a:rPr lang="sk-SK" dirty="0" smtClean="0"/>
              <a:t> na osvit i </a:t>
            </a:r>
            <a:r>
              <a:rPr lang="sk-SK" dirty="0" err="1" smtClean="0"/>
              <a:t>konvergenci</a:t>
            </a:r>
            <a:endParaRPr lang="sk-SK" dirty="0" smtClean="0"/>
          </a:p>
          <a:p>
            <a:r>
              <a:rPr lang="sk-SK" b="1" dirty="0" err="1" smtClean="0"/>
              <a:t>Mióza</a:t>
            </a:r>
            <a:r>
              <a:rPr lang="sk-SK" dirty="0" smtClean="0"/>
              <a:t>  -zúžení – </a:t>
            </a:r>
            <a:r>
              <a:rPr lang="sk-SK" dirty="0" err="1" smtClean="0"/>
              <a:t>reakce</a:t>
            </a:r>
            <a:r>
              <a:rPr lang="sk-SK" dirty="0" smtClean="0"/>
              <a:t> na </a:t>
            </a:r>
            <a:r>
              <a:rPr lang="sk-SK" dirty="0" err="1" smtClean="0"/>
              <a:t>světlo</a:t>
            </a:r>
            <a:r>
              <a:rPr lang="sk-SK" dirty="0" smtClean="0"/>
              <a:t>,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sympatiku</a:t>
            </a:r>
            <a:r>
              <a:rPr lang="sk-SK" dirty="0" smtClean="0"/>
              <a:t> – </a:t>
            </a:r>
            <a:r>
              <a:rPr lang="sk-SK" dirty="0" err="1" smtClean="0"/>
              <a:t>převládne</a:t>
            </a:r>
            <a:r>
              <a:rPr lang="sk-SK" dirty="0" smtClean="0"/>
              <a:t> </a:t>
            </a:r>
            <a:r>
              <a:rPr lang="sk-SK" dirty="0" err="1" smtClean="0"/>
              <a:t>parasympatikus</a:t>
            </a:r>
            <a:r>
              <a:rPr lang="sk-SK" dirty="0" smtClean="0"/>
              <a:t>, </a:t>
            </a:r>
            <a:r>
              <a:rPr lang="sk-SK" dirty="0" err="1" smtClean="0"/>
              <a:t>intoxikace</a:t>
            </a:r>
            <a:r>
              <a:rPr lang="sk-SK" dirty="0" smtClean="0"/>
              <a:t> opiáty</a:t>
            </a:r>
          </a:p>
          <a:p>
            <a:r>
              <a:rPr lang="sk-SK" b="1" dirty="0" err="1" smtClean="0"/>
              <a:t>Mydriáza</a:t>
            </a:r>
            <a:r>
              <a:rPr lang="sk-SK" dirty="0" smtClean="0"/>
              <a:t> – </a:t>
            </a:r>
            <a:r>
              <a:rPr lang="sk-SK" dirty="0" err="1" smtClean="0"/>
              <a:t>rozšíření</a:t>
            </a:r>
            <a:r>
              <a:rPr lang="sk-SK" dirty="0" smtClean="0"/>
              <a:t> – </a:t>
            </a:r>
            <a:r>
              <a:rPr lang="sk-SK" dirty="0" err="1" smtClean="0"/>
              <a:t>reakce</a:t>
            </a:r>
            <a:r>
              <a:rPr lang="sk-SK" dirty="0" smtClean="0"/>
              <a:t> na tmu,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parasympatiku</a:t>
            </a:r>
            <a:r>
              <a:rPr lang="sk-SK" dirty="0" smtClean="0"/>
              <a:t> – </a:t>
            </a:r>
            <a:r>
              <a:rPr lang="sk-SK" dirty="0" err="1" smtClean="0"/>
              <a:t>převládne</a:t>
            </a:r>
            <a:r>
              <a:rPr lang="sk-SK" dirty="0" smtClean="0"/>
              <a:t> </a:t>
            </a:r>
            <a:r>
              <a:rPr lang="sk-SK" dirty="0" err="1" smtClean="0"/>
              <a:t>symptikus</a:t>
            </a:r>
            <a:r>
              <a:rPr lang="sk-SK" dirty="0" smtClean="0"/>
              <a:t>, otrava </a:t>
            </a:r>
            <a:r>
              <a:rPr lang="sk-SK" dirty="0" err="1" smtClean="0"/>
              <a:t>atropinem</a:t>
            </a:r>
            <a:r>
              <a:rPr lang="sk-SK" dirty="0" smtClean="0"/>
              <a:t>/</a:t>
            </a:r>
            <a:r>
              <a:rPr lang="sk-SK" dirty="0" err="1" smtClean="0"/>
              <a:t>belladonou</a:t>
            </a:r>
            <a:endParaRPr lang="sk-SK" dirty="0" smtClean="0"/>
          </a:p>
          <a:p>
            <a:r>
              <a:rPr lang="sk-SK" b="1" dirty="0" err="1" smtClean="0"/>
              <a:t>Anizokorie</a:t>
            </a:r>
            <a:r>
              <a:rPr lang="sk-SK" dirty="0" smtClean="0"/>
              <a:t> – </a:t>
            </a:r>
            <a:r>
              <a:rPr lang="sk-SK" dirty="0" err="1" smtClean="0"/>
              <a:t>nestejná</a:t>
            </a:r>
            <a:r>
              <a:rPr lang="sk-SK" dirty="0" smtClean="0"/>
              <a:t> </a:t>
            </a:r>
            <a:r>
              <a:rPr lang="sk-SK" dirty="0" err="1" smtClean="0"/>
              <a:t>šíře</a:t>
            </a:r>
            <a:r>
              <a:rPr lang="sk-SK" dirty="0" smtClean="0"/>
              <a:t> </a:t>
            </a:r>
            <a:r>
              <a:rPr lang="sk-SK" dirty="0" err="1" smtClean="0"/>
              <a:t>zornic</a:t>
            </a:r>
            <a:r>
              <a:rPr lang="sk-SK" dirty="0" smtClean="0"/>
              <a:t> – u </a:t>
            </a:r>
            <a:r>
              <a:rPr lang="sk-SK" dirty="0" err="1" smtClean="0"/>
              <a:t>různých</a:t>
            </a:r>
            <a:r>
              <a:rPr lang="sk-SK" dirty="0" smtClean="0"/>
              <a:t> </a:t>
            </a:r>
            <a:r>
              <a:rPr lang="sk-SK" dirty="0" err="1" smtClean="0"/>
              <a:t>intrakran</a:t>
            </a:r>
            <a:r>
              <a:rPr lang="sk-SK" dirty="0" smtClean="0"/>
              <a:t>. </a:t>
            </a:r>
            <a:r>
              <a:rPr lang="sk-SK" dirty="0" err="1" smtClean="0"/>
              <a:t>procesů</a:t>
            </a:r>
            <a:r>
              <a:rPr lang="sk-SK" dirty="0" smtClean="0"/>
              <a:t> – CMP, tumory,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1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Nos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Fyziologicky symetrický, </a:t>
            </a:r>
            <a:r>
              <a:rPr lang="sk-SK" dirty="0" err="1" smtClean="0"/>
              <a:t>přiměřené</a:t>
            </a:r>
            <a:r>
              <a:rPr lang="sk-SK" dirty="0" smtClean="0"/>
              <a:t> </a:t>
            </a:r>
            <a:r>
              <a:rPr lang="sk-SK" dirty="0" err="1" smtClean="0"/>
              <a:t>velikosi</a:t>
            </a:r>
            <a:r>
              <a:rPr lang="sk-SK" dirty="0" smtClean="0"/>
              <a:t> i tvaru, </a:t>
            </a:r>
            <a:r>
              <a:rPr lang="sk-SK" dirty="0" err="1" smtClean="0"/>
              <a:t>volně</a:t>
            </a:r>
            <a:r>
              <a:rPr lang="sk-SK" dirty="0" smtClean="0"/>
              <a:t> </a:t>
            </a:r>
            <a:r>
              <a:rPr lang="sk-SK" dirty="0" err="1" smtClean="0"/>
              <a:t>pruchodný</a:t>
            </a:r>
            <a:r>
              <a:rPr lang="sk-SK" dirty="0" smtClean="0"/>
              <a:t>, bez </a:t>
            </a:r>
            <a:r>
              <a:rPr lang="sk-SK" dirty="0" err="1" smtClean="0"/>
              <a:t>sekrece</a:t>
            </a:r>
            <a:endParaRPr lang="sk-SK" dirty="0" smtClean="0"/>
          </a:p>
          <a:p>
            <a:r>
              <a:rPr lang="sk-SK" dirty="0" err="1" smtClean="0"/>
              <a:t>Velký</a:t>
            </a:r>
            <a:r>
              <a:rPr lang="sk-SK" dirty="0" smtClean="0"/>
              <a:t> nos u </a:t>
            </a:r>
            <a:r>
              <a:rPr lang="sk-SK" dirty="0" err="1" smtClean="0"/>
              <a:t>akromegalie</a:t>
            </a:r>
            <a:endParaRPr lang="sk-SK" dirty="0" smtClean="0"/>
          </a:p>
          <a:p>
            <a:r>
              <a:rPr lang="sk-SK" dirty="0" err="1" smtClean="0"/>
              <a:t>Rhinophyma</a:t>
            </a:r>
            <a:r>
              <a:rPr lang="sk-SK" dirty="0" smtClean="0"/>
              <a:t> – </a:t>
            </a:r>
            <a:r>
              <a:rPr lang="sk-SK" dirty="0" err="1" smtClean="0"/>
              <a:t>zvětšený</a:t>
            </a:r>
            <a:r>
              <a:rPr lang="sk-SK" dirty="0" smtClean="0"/>
              <a:t> nos nerovného povrchu až </a:t>
            </a:r>
            <a:r>
              <a:rPr lang="sk-SK" dirty="0" err="1" smtClean="0"/>
              <a:t>květákovitý</a:t>
            </a:r>
            <a:r>
              <a:rPr lang="sk-SK" dirty="0" smtClean="0"/>
              <a:t> </a:t>
            </a:r>
            <a:r>
              <a:rPr lang="sk-SK" dirty="0" smtClean="0"/>
              <a:t>– typicky u </a:t>
            </a:r>
            <a:r>
              <a:rPr lang="sk-SK" dirty="0" err="1" smtClean="0"/>
              <a:t>Rosacey</a:t>
            </a:r>
            <a:endParaRPr lang="sk-SK" dirty="0" smtClean="0"/>
          </a:p>
          <a:p>
            <a:r>
              <a:rPr lang="sk-SK" dirty="0" err="1" smtClean="0"/>
              <a:t>Sedlovitý</a:t>
            </a:r>
            <a:r>
              <a:rPr lang="sk-SK" dirty="0" smtClean="0"/>
              <a:t> – </a:t>
            </a:r>
            <a:r>
              <a:rPr lang="sk-SK" dirty="0" err="1" smtClean="0"/>
              <a:t>vrozená</a:t>
            </a:r>
            <a:r>
              <a:rPr lang="sk-SK" dirty="0" smtClean="0"/>
              <a:t> Lues, </a:t>
            </a:r>
            <a:r>
              <a:rPr lang="sk-SK" dirty="0" err="1" smtClean="0"/>
              <a:t>granulomatóza</a:t>
            </a:r>
            <a:r>
              <a:rPr lang="sk-SK" dirty="0" smtClean="0"/>
              <a:t> s </a:t>
            </a:r>
            <a:r>
              <a:rPr lang="sk-SK" dirty="0" err="1" smtClean="0"/>
              <a:t>polyangiitídou</a:t>
            </a:r>
            <a:r>
              <a:rPr lang="sk-SK" dirty="0" smtClean="0"/>
              <a:t> – </a:t>
            </a:r>
            <a:r>
              <a:rPr lang="sk-SK" dirty="0" err="1" smtClean="0"/>
              <a:t>dříve</a:t>
            </a:r>
            <a:r>
              <a:rPr lang="sk-SK" dirty="0" smtClean="0"/>
              <a:t> </a:t>
            </a:r>
            <a:r>
              <a:rPr lang="sk-SK" dirty="0" err="1" smtClean="0"/>
              <a:t>Wegenerova</a:t>
            </a:r>
            <a:r>
              <a:rPr lang="sk-SK" dirty="0" smtClean="0"/>
              <a:t> </a:t>
            </a:r>
            <a:r>
              <a:rPr lang="sk-SK" dirty="0" err="1" smtClean="0"/>
              <a:t>granulomatóza</a:t>
            </a:r>
            <a:endParaRPr lang="sk-SK" dirty="0" smtClean="0"/>
          </a:p>
          <a:p>
            <a:r>
              <a:rPr lang="sk-SK" dirty="0" err="1" smtClean="0"/>
              <a:t>Epistaxe</a:t>
            </a:r>
            <a:r>
              <a:rPr lang="sk-SK" dirty="0" smtClean="0"/>
              <a:t> – </a:t>
            </a:r>
            <a:r>
              <a:rPr lang="sk-SK" dirty="0" err="1" smtClean="0"/>
              <a:t>krvácení</a:t>
            </a:r>
            <a:r>
              <a:rPr lang="sk-SK" dirty="0" smtClean="0"/>
              <a:t> z nosu</a:t>
            </a:r>
          </a:p>
          <a:p>
            <a:r>
              <a:rPr lang="sk-SK" dirty="0" err="1" smtClean="0"/>
              <a:t>Furunkl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93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5470901"/>
            <a:ext cx="10515600" cy="70606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Rhinophyma</a:t>
            </a:r>
            <a:r>
              <a:rPr lang="cs-CZ" dirty="0" smtClean="0"/>
              <a:t>							Sedlovitý nos</a:t>
            </a:r>
            <a:endParaRPr lang="cs-CZ" dirty="0"/>
          </a:p>
        </p:txBody>
      </p:sp>
      <p:pic>
        <p:nvPicPr>
          <p:cNvPr id="2050" name="Picture 2" descr="Výsledok vyhľadávania obrázkov pre dopyt rhinophy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0" y="0"/>
            <a:ext cx="5122278" cy="54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45" y="-358877"/>
            <a:ext cx="4263448" cy="57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9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Rty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Fyziologicky </a:t>
            </a:r>
            <a:r>
              <a:rPr lang="sk-SK" dirty="0" err="1" smtClean="0"/>
              <a:t>jsou</a:t>
            </a:r>
            <a:r>
              <a:rPr lang="sk-SK" dirty="0" smtClean="0"/>
              <a:t> symetrické, ružové, hladké, vlhké</a:t>
            </a:r>
          </a:p>
          <a:p>
            <a:r>
              <a:rPr lang="sk-SK" dirty="0" smtClean="0"/>
              <a:t>Asymetrie – </a:t>
            </a:r>
            <a:r>
              <a:rPr lang="sk-SK" dirty="0" err="1" smtClean="0"/>
              <a:t>paréza</a:t>
            </a:r>
            <a:r>
              <a:rPr lang="sk-SK" dirty="0" smtClean="0"/>
              <a:t> dolní </a:t>
            </a:r>
            <a:r>
              <a:rPr lang="sk-SK" dirty="0" err="1" smtClean="0"/>
              <a:t>větve</a:t>
            </a:r>
            <a:r>
              <a:rPr lang="sk-SK" dirty="0" smtClean="0"/>
              <a:t> n. VII – </a:t>
            </a:r>
            <a:r>
              <a:rPr lang="sk-SK" dirty="0" err="1" smtClean="0"/>
              <a:t>viz</a:t>
            </a:r>
            <a:r>
              <a:rPr lang="sk-SK" dirty="0" smtClean="0"/>
              <a:t> výše</a:t>
            </a:r>
            <a:r>
              <a:rPr lang="cs-CZ" dirty="0" smtClean="0"/>
              <a:t>, někdy </a:t>
            </a:r>
            <a:r>
              <a:rPr lang="cs-CZ" dirty="0" err="1" smtClean="0"/>
              <a:t>podmíněho</a:t>
            </a:r>
            <a:r>
              <a:rPr lang="cs-CZ" dirty="0" smtClean="0"/>
              <a:t> i chybějícím chrupem</a:t>
            </a:r>
          </a:p>
          <a:p>
            <a:r>
              <a:rPr lang="sk-SK" dirty="0" err="1" smtClean="0"/>
              <a:t>Cyanóza</a:t>
            </a:r>
            <a:r>
              <a:rPr lang="sk-SK" dirty="0" smtClean="0"/>
              <a:t> – u poruchy </a:t>
            </a:r>
            <a:r>
              <a:rPr lang="sk-SK" dirty="0" err="1" smtClean="0"/>
              <a:t>saturace</a:t>
            </a:r>
            <a:r>
              <a:rPr lang="sk-SK" dirty="0" smtClean="0"/>
              <a:t> </a:t>
            </a:r>
            <a:r>
              <a:rPr lang="sk-SK" dirty="0" err="1" smtClean="0"/>
              <a:t>krve</a:t>
            </a:r>
            <a:r>
              <a:rPr lang="sk-SK" dirty="0" smtClean="0"/>
              <a:t> </a:t>
            </a:r>
            <a:r>
              <a:rPr lang="sk-SK" dirty="0" err="1" smtClean="0"/>
              <a:t>kyslíkem</a:t>
            </a:r>
            <a:endParaRPr lang="sk-SK" dirty="0" smtClean="0"/>
          </a:p>
          <a:p>
            <a:r>
              <a:rPr lang="sk-SK" dirty="0" smtClean="0"/>
              <a:t>Suché </a:t>
            </a:r>
            <a:r>
              <a:rPr lang="sk-SK" dirty="0" err="1" smtClean="0"/>
              <a:t>rty</a:t>
            </a:r>
            <a:r>
              <a:rPr lang="sk-SK" dirty="0" smtClean="0"/>
              <a:t> –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dehydrataci</a:t>
            </a:r>
            <a:endParaRPr lang="sk-SK" dirty="0" smtClean="0"/>
          </a:p>
          <a:p>
            <a:r>
              <a:rPr lang="sk-SK" dirty="0" smtClean="0"/>
              <a:t>Herpes </a:t>
            </a:r>
            <a:r>
              <a:rPr lang="sk-SK" dirty="0" err="1" smtClean="0"/>
              <a:t>labialis</a:t>
            </a:r>
            <a:endParaRPr lang="sk-SK" dirty="0" smtClean="0"/>
          </a:p>
          <a:p>
            <a:r>
              <a:rPr lang="sk-SK" dirty="0" err="1" smtClean="0"/>
              <a:t>Cheilitída</a:t>
            </a:r>
            <a:r>
              <a:rPr lang="sk-SK" dirty="0" smtClean="0"/>
              <a:t> – </a:t>
            </a:r>
            <a:r>
              <a:rPr lang="sk-SK" dirty="0" err="1" smtClean="0"/>
              <a:t>zánět</a:t>
            </a:r>
            <a:r>
              <a:rPr lang="sk-SK" dirty="0" smtClean="0"/>
              <a:t> </a:t>
            </a:r>
            <a:r>
              <a:rPr lang="sk-SK" dirty="0" err="1" smtClean="0"/>
              <a:t>rtu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						</a:t>
            </a:r>
            <a:r>
              <a:rPr lang="sk-SK" dirty="0" err="1" smtClean="0"/>
              <a:t>Cyanóza</a:t>
            </a:r>
            <a:endParaRPr lang="sk-SK" dirty="0" smtClean="0"/>
          </a:p>
        </p:txBody>
      </p:sp>
      <p:pic>
        <p:nvPicPr>
          <p:cNvPr id="1028" name="Picture 4" descr="Výsledok vyhľadávania obrázkov pre dopyt cyanosis l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67" y="2646947"/>
            <a:ext cx="3907423" cy="41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1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Foetor</a:t>
            </a:r>
            <a:r>
              <a:rPr lang="sk-SK" b="1" u="sng" dirty="0" smtClean="0"/>
              <a:t> ex </a:t>
            </a:r>
            <a:r>
              <a:rPr lang="sk-SK" b="1" u="sng" dirty="0" err="1" smtClean="0"/>
              <a:t>ore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 </a:t>
            </a:r>
            <a:r>
              <a:rPr lang="sk-SK" dirty="0" err="1" smtClean="0"/>
              <a:t>zánětu</a:t>
            </a:r>
            <a:r>
              <a:rPr lang="sk-SK" dirty="0" smtClean="0"/>
              <a:t> v </a:t>
            </a:r>
            <a:r>
              <a:rPr lang="sk-SK" dirty="0" err="1" smtClean="0"/>
              <a:t>dutině</a:t>
            </a:r>
            <a:r>
              <a:rPr lang="sk-SK" dirty="0" smtClean="0"/>
              <a:t> </a:t>
            </a:r>
            <a:r>
              <a:rPr lang="sk-SK" dirty="0" err="1" smtClean="0"/>
              <a:t>ústní</a:t>
            </a:r>
            <a:endParaRPr lang="cs-CZ" dirty="0"/>
          </a:p>
          <a:p>
            <a:r>
              <a:rPr lang="sk-SK" dirty="0" err="1" smtClean="0"/>
              <a:t>Kariézní</a:t>
            </a:r>
            <a:r>
              <a:rPr lang="sk-SK" dirty="0" smtClean="0"/>
              <a:t> chrup</a:t>
            </a:r>
          </a:p>
          <a:p>
            <a:r>
              <a:rPr lang="sk-SK" dirty="0" err="1" smtClean="0"/>
              <a:t>Ulcerace</a:t>
            </a:r>
            <a:r>
              <a:rPr lang="sk-SK" dirty="0" smtClean="0"/>
              <a:t>, tumory dutiny </a:t>
            </a:r>
            <a:r>
              <a:rPr lang="sk-SK" dirty="0" err="1" smtClean="0"/>
              <a:t>ústní</a:t>
            </a:r>
            <a:r>
              <a:rPr lang="sk-SK" dirty="0" smtClean="0"/>
              <a:t>/ORL oblasti/</a:t>
            </a:r>
            <a:r>
              <a:rPr lang="sk-SK" dirty="0" err="1" smtClean="0"/>
              <a:t>jícnu</a:t>
            </a:r>
            <a:r>
              <a:rPr lang="sk-SK" dirty="0" smtClean="0"/>
              <a:t>/</a:t>
            </a:r>
            <a:r>
              <a:rPr lang="sk-SK" dirty="0" err="1" smtClean="0"/>
              <a:t>žaludku</a:t>
            </a:r>
            <a:endParaRPr lang="sk-SK" dirty="0" smtClean="0"/>
          </a:p>
          <a:p>
            <a:r>
              <a:rPr lang="sk-SK" dirty="0" smtClean="0"/>
              <a:t>U </a:t>
            </a:r>
            <a:r>
              <a:rPr lang="sk-SK" dirty="0" err="1" smtClean="0"/>
              <a:t>plicního</a:t>
            </a:r>
            <a:r>
              <a:rPr lang="sk-SK" dirty="0" smtClean="0"/>
              <a:t> abscesu – hnilobný zápach</a:t>
            </a:r>
          </a:p>
          <a:p>
            <a:r>
              <a:rPr lang="sk-SK" dirty="0" err="1" smtClean="0"/>
              <a:t>Acetonový</a:t>
            </a:r>
            <a:r>
              <a:rPr lang="sk-SK" dirty="0" smtClean="0"/>
              <a:t> – u </a:t>
            </a:r>
            <a:r>
              <a:rPr lang="sk-SK" dirty="0" err="1" smtClean="0"/>
              <a:t>ketoacidózy</a:t>
            </a:r>
            <a:r>
              <a:rPr lang="sk-SK" dirty="0" smtClean="0"/>
              <a:t> u </a:t>
            </a:r>
            <a:r>
              <a:rPr lang="sk-SK" dirty="0" err="1" smtClean="0"/>
              <a:t>diabetiku</a:t>
            </a:r>
            <a:endParaRPr lang="sk-SK" dirty="0" smtClean="0"/>
          </a:p>
          <a:p>
            <a:r>
              <a:rPr lang="sk-SK" dirty="0" smtClean="0"/>
              <a:t>Alkoholový</a:t>
            </a:r>
          </a:p>
          <a:p>
            <a:r>
              <a:rPr lang="sk-SK" dirty="0" err="1" smtClean="0"/>
              <a:t>Hepatální</a:t>
            </a:r>
            <a:r>
              <a:rPr lang="sk-SK" dirty="0" smtClean="0"/>
              <a:t> – u </a:t>
            </a:r>
            <a:r>
              <a:rPr lang="sk-SK" dirty="0" err="1" smtClean="0"/>
              <a:t>jaterního</a:t>
            </a:r>
            <a:r>
              <a:rPr lang="sk-SK" dirty="0" smtClean="0"/>
              <a:t> </a:t>
            </a:r>
            <a:r>
              <a:rPr lang="sk-SK" dirty="0" err="1" smtClean="0"/>
              <a:t>selhání</a:t>
            </a:r>
            <a:r>
              <a:rPr lang="sk-SK" dirty="0" smtClean="0"/>
              <a:t> – pach </a:t>
            </a:r>
            <a:r>
              <a:rPr lang="sk-SK" dirty="0" err="1" smtClean="0"/>
              <a:t>připomíná</a:t>
            </a:r>
            <a:r>
              <a:rPr lang="sk-SK" dirty="0" smtClean="0"/>
              <a:t> čerstvá </a:t>
            </a:r>
            <a:r>
              <a:rPr lang="sk-SK" dirty="0" err="1" smtClean="0"/>
              <a:t>játra</a:t>
            </a:r>
            <a:endParaRPr lang="sk-SK" dirty="0" smtClean="0"/>
          </a:p>
          <a:p>
            <a:r>
              <a:rPr lang="sk-SK" dirty="0" err="1" smtClean="0"/>
              <a:t>Urinózní</a:t>
            </a:r>
            <a:r>
              <a:rPr lang="sk-SK" dirty="0" smtClean="0"/>
              <a:t> – u </a:t>
            </a:r>
            <a:r>
              <a:rPr lang="sk-SK" dirty="0" err="1" smtClean="0"/>
              <a:t>renálního</a:t>
            </a:r>
            <a:r>
              <a:rPr lang="sk-SK" dirty="0" smtClean="0"/>
              <a:t> </a:t>
            </a:r>
            <a:r>
              <a:rPr lang="sk-SK" dirty="0" err="1" smtClean="0"/>
              <a:t>selhání</a:t>
            </a:r>
            <a:r>
              <a:rPr lang="sk-SK" dirty="0" smtClean="0"/>
              <a:t> – </a:t>
            </a:r>
            <a:r>
              <a:rPr lang="sk-SK" dirty="0" err="1" smtClean="0"/>
              <a:t>amoniakální</a:t>
            </a:r>
            <a:r>
              <a:rPr lang="sk-SK" dirty="0" smtClean="0"/>
              <a:t> pach</a:t>
            </a:r>
          </a:p>
        </p:txBody>
      </p:sp>
    </p:spTree>
    <p:extLst>
      <p:ext uri="{BB962C8B-B14F-4D97-AF65-F5344CB8AC3E}">
        <p14:creationId xmlns:p14="http://schemas.microsoft.com/office/powerpoint/2010/main" val="4200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 smtClean="0"/>
              <a:t>Vyšetření</a:t>
            </a:r>
            <a:r>
              <a:rPr lang="sk-SK" b="1" u="sng" dirty="0" smtClean="0"/>
              <a:t> hlavy - </a:t>
            </a:r>
            <a:r>
              <a:rPr lang="sk-SK" b="1" u="sng" dirty="0" err="1" smtClean="0"/>
              <a:t>Pohled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Pohyb – </a:t>
            </a:r>
            <a:r>
              <a:rPr lang="sk-SK" dirty="0" err="1" smtClean="0"/>
              <a:t>omezen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meningeálním</a:t>
            </a:r>
            <a:r>
              <a:rPr lang="sk-SK" dirty="0" smtClean="0"/>
              <a:t> </a:t>
            </a:r>
            <a:r>
              <a:rPr lang="sk-SK" dirty="0" err="1" smtClean="0"/>
              <a:t>dráždění</a:t>
            </a:r>
            <a:r>
              <a:rPr lang="sk-SK" dirty="0"/>
              <a:t> </a:t>
            </a:r>
            <a:r>
              <a:rPr lang="sk-SK" dirty="0" smtClean="0"/>
              <a:t>– hlava </a:t>
            </a:r>
            <a:r>
              <a:rPr lang="sk-SK" dirty="0" err="1" smtClean="0"/>
              <a:t>zanořena</a:t>
            </a:r>
            <a:r>
              <a:rPr lang="sk-SK" dirty="0" smtClean="0"/>
              <a:t> do podložky, </a:t>
            </a:r>
            <a:r>
              <a:rPr lang="sk-SK" dirty="0" err="1" smtClean="0"/>
              <a:t>tělo</a:t>
            </a:r>
            <a:r>
              <a:rPr lang="sk-SK" dirty="0" smtClean="0"/>
              <a:t> až v </a:t>
            </a:r>
            <a:r>
              <a:rPr lang="sk-SK" dirty="0" err="1" smtClean="0"/>
              <a:t>opistotonu</a:t>
            </a:r>
            <a:endParaRPr lang="sk-SK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6" name="Picture 8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96" y="3220368"/>
            <a:ext cx="66389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9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Sliznice dutiny </a:t>
            </a:r>
            <a:r>
              <a:rPr lang="sk-SK" b="1" u="sng" dirty="0" err="1" smtClean="0"/>
              <a:t>ústní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Bledá pri anémii</a:t>
            </a:r>
          </a:p>
          <a:p>
            <a:r>
              <a:rPr lang="sk-SK" dirty="0" err="1" smtClean="0"/>
              <a:t>Zarudlá</a:t>
            </a:r>
            <a:r>
              <a:rPr lang="sk-SK" dirty="0" smtClean="0"/>
              <a:t> u </a:t>
            </a:r>
            <a:r>
              <a:rPr lang="sk-SK" dirty="0" err="1" smtClean="0"/>
              <a:t>stomatitídy</a:t>
            </a:r>
            <a:r>
              <a:rPr lang="sk-SK" dirty="0" smtClean="0"/>
              <a:t>, </a:t>
            </a:r>
            <a:r>
              <a:rPr lang="sk-SK" dirty="0" err="1" smtClean="0"/>
              <a:t>přítomné</a:t>
            </a:r>
            <a:r>
              <a:rPr lang="sk-SK" dirty="0" smtClean="0"/>
              <a:t> i </a:t>
            </a:r>
            <a:r>
              <a:rPr lang="sk-SK" dirty="0" err="1" smtClean="0"/>
              <a:t>afty</a:t>
            </a:r>
            <a:endParaRPr lang="sk-SK" dirty="0" smtClean="0"/>
          </a:p>
          <a:p>
            <a:r>
              <a:rPr lang="sk-SK" dirty="0" smtClean="0"/>
              <a:t>Grafitové </a:t>
            </a:r>
            <a:r>
              <a:rPr lang="sk-SK" dirty="0" err="1" smtClean="0"/>
              <a:t>skvrny</a:t>
            </a:r>
            <a:r>
              <a:rPr lang="sk-SK" dirty="0" smtClean="0"/>
              <a:t> u </a:t>
            </a:r>
            <a:r>
              <a:rPr lang="sk-SK" dirty="0" err="1" smtClean="0"/>
              <a:t>Addisonovy</a:t>
            </a:r>
            <a:r>
              <a:rPr lang="sk-SK" dirty="0" smtClean="0"/>
              <a:t> nemoci</a:t>
            </a:r>
          </a:p>
          <a:p>
            <a:r>
              <a:rPr lang="sk-SK" dirty="0" err="1" smtClean="0"/>
              <a:t>Koplikovy</a:t>
            </a:r>
            <a:r>
              <a:rPr lang="sk-SK" dirty="0" smtClean="0"/>
              <a:t> </a:t>
            </a:r>
            <a:r>
              <a:rPr lang="sk-SK" dirty="0" err="1" smtClean="0"/>
              <a:t>skvrny</a:t>
            </a:r>
            <a:r>
              <a:rPr lang="sk-SK" dirty="0" smtClean="0"/>
              <a:t> u </a:t>
            </a:r>
            <a:r>
              <a:rPr lang="sk-SK" dirty="0" err="1" smtClean="0"/>
              <a:t>spalniček</a:t>
            </a:r>
            <a:endParaRPr lang="sk-SK" dirty="0" smtClean="0"/>
          </a:p>
          <a:p>
            <a:r>
              <a:rPr lang="sk-SK" dirty="0" err="1" smtClean="0"/>
              <a:t>Eroze</a:t>
            </a:r>
            <a:r>
              <a:rPr lang="sk-SK" dirty="0" smtClean="0"/>
              <a:t>, </a:t>
            </a:r>
            <a:r>
              <a:rPr lang="sk-SK" dirty="0" err="1" smtClean="0"/>
              <a:t>vředy</a:t>
            </a:r>
            <a:r>
              <a:rPr lang="sk-SK" dirty="0" smtClean="0"/>
              <a:t> u </a:t>
            </a:r>
            <a:r>
              <a:rPr lang="sk-SK" dirty="0" err="1" smtClean="0"/>
              <a:t>hematoonkolog</a:t>
            </a:r>
            <a:r>
              <a:rPr lang="sk-SK" dirty="0" smtClean="0"/>
              <a:t>. </a:t>
            </a:r>
            <a:r>
              <a:rPr lang="sk-SK" dirty="0" err="1"/>
              <a:t>o</a:t>
            </a:r>
            <a:r>
              <a:rPr lang="sk-SK" dirty="0" err="1" smtClean="0"/>
              <a:t>nemocnění</a:t>
            </a:r>
            <a:endParaRPr lang="sk-SK" dirty="0" smtClean="0"/>
          </a:p>
          <a:p>
            <a:r>
              <a:rPr lang="sk-SK" dirty="0" err="1" smtClean="0"/>
              <a:t>Soor</a:t>
            </a:r>
            <a:r>
              <a:rPr lang="sk-SK" dirty="0" smtClean="0"/>
              <a:t> (</a:t>
            </a:r>
            <a:r>
              <a:rPr lang="sk-SK" dirty="0" err="1" smtClean="0"/>
              <a:t>moučnivka</a:t>
            </a:r>
            <a:r>
              <a:rPr lang="sk-SK" dirty="0" smtClean="0"/>
              <a:t>) – </a:t>
            </a:r>
            <a:r>
              <a:rPr lang="sk-SK" dirty="0" err="1" smtClean="0"/>
              <a:t>bělavé</a:t>
            </a:r>
            <a:r>
              <a:rPr lang="sk-SK" dirty="0" smtClean="0"/>
              <a:t> povlaky </a:t>
            </a:r>
            <a:r>
              <a:rPr lang="sk-SK" dirty="0" err="1" smtClean="0"/>
              <a:t>způsobené</a:t>
            </a:r>
            <a:r>
              <a:rPr lang="sk-SK" dirty="0" smtClean="0"/>
              <a:t> kvasinkou – typicky u </a:t>
            </a:r>
            <a:r>
              <a:rPr lang="sk-SK" dirty="0" err="1" smtClean="0"/>
              <a:t>imunodeficiencí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8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Grafitové </a:t>
            </a:r>
            <a:r>
              <a:rPr lang="sk-SK" dirty="0" err="1" smtClean="0"/>
              <a:t>skvrny</a:t>
            </a:r>
            <a:r>
              <a:rPr lang="sk-SK" dirty="0" smtClean="0"/>
              <a:t>			</a:t>
            </a:r>
            <a:r>
              <a:rPr lang="sk-SK" dirty="0" err="1" smtClean="0"/>
              <a:t>Koplikovy</a:t>
            </a:r>
            <a:r>
              <a:rPr lang="sk-SK" dirty="0" smtClean="0"/>
              <a:t> </a:t>
            </a:r>
            <a:r>
              <a:rPr lang="sk-SK" dirty="0" err="1" smtClean="0"/>
              <a:t>skvrny</a:t>
            </a:r>
            <a:endParaRPr lang="cs-CZ" dirty="0"/>
          </a:p>
        </p:txBody>
      </p:sp>
      <p:pic>
        <p:nvPicPr>
          <p:cNvPr id="2050" name="Picture 2" descr="Výsledok vyhľadávania obrázkov pre dopyt addison disease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68" y="488574"/>
            <a:ext cx="7338888" cy="46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koplik sp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52137"/>
            <a:ext cx="7718396" cy="5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5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 smtClean="0"/>
              <a:t>Soor</a:t>
            </a:r>
            <a:endParaRPr lang="cs-CZ" dirty="0"/>
          </a:p>
        </p:txBody>
      </p:sp>
      <p:pic>
        <p:nvPicPr>
          <p:cNvPr id="3074" name="Picture 2" descr="Výsledok vyhľadávania obrázkov pre dopyt candida infectio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2" y="-339995"/>
            <a:ext cx="10804358" cy="60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9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Jazyk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Fyziologicky</a:t>
            </a:r>
            <a:r>
              <a:rPr lang="sk-SK" dirty="0" smtClean="0"/>
              <a:t> ružový, bez povlaku, plazí </a:t>
            </a:r>
            <a:r>
              <a:rPr lang="sk-SK" dirty="0" err="1" smtClean="0"/>
              <a:t>středem</a:t>
            </a:r>
            <a:endParaRPr lang="sk-SK" dirty="0" smtClean="0"/>
          </a:p>
          <a:p>
            <a:r>
              <a:rPr lang="sk-SK" dirty="0" err="1" smtClean="0"/>
              <a:t>Deviace</a:t>
            </a:r>
            <a:r>
              <a:rPr lang="sk-SK" dirty="0" smtClean="0"/>
              <a:t> – </a:t>
            </a:r>
            <a:r>
              <a:rPr lang="sk-SK" dirty="0" err="1" smtClean="0"/>
              <a:t>paréza</a:t>
            </a:r>
            <a:r>
              <a:rPr lang="sk-SK" dirty="0" smtClean="0"/>
              <a:t> N. </a:t>
            </a:r>
            <a:r>
              <a:rPr lang="sk-SK" dirty="0" err="1" smtClean="0"/>
              <a:t>hypoglossus</a:t>
            </a:r>
            <a:r>
              <a:rPr lang="sk-SK" dirty="0" smtClean="0"/>
              <a:t> – </a:t>
            </a:r>
            <a:r>
              <a:rPr lang="sk-SK" dirty="0" err="1" smtClean="0"/>
              <a:t>např</a:t>
            </a:r>
            <a:r>
              <a:rPr lang="sk-SK" dirty="0" smtClean="0"/>
              <a:t> u CMP</a:t>
            </a:r>
          </a:p>
          <a:p>
            <a:r>
              <a:rPr lang="sk-SK" dirty="0" smtClean="0"/>
              <a:t>Suchý jazyk – </a:t>
            </a:r>
            <a:r>
              <a:rPr lang="sk-SK" dirty="0" err="1" smtClean="0"/>
              <a:t>dehydratace</a:t>
            </a:r>
            <a:endParaRPr lang="sk-SK" dirty="0" smtClean="0"/>
          </a:p>
          <a:p>
            <a:r>
              <a:rPr lang="sk-SK" dirty="0" err="1" smtClean="0"/>
              <a:t>Povleklý</a:t>
            </a:r>
            <a:endParaRPr lang="sk-SK" dirty="0" smtClean="0"/>
          </a:p>
          <a:p>
            <a:r>
              <a:rPr lang="sk-SK" dirty="0" smtClean="0"/>
              <a:t>Malinový – u </a:t>
            </a:r>
            <a:r>
              <a:rPr lang="sk-SK" dirty="0" err="1" smtClean="0"/>
              <a:t>spály</a:t>
            </a:r>
            <a:endParaRPr lang="sk-SK" dirty="0" smtClean="0"/>
          </a:p>
          <a:p>
            <a:r>
              <a:rPr lang="sk-SK" dirty="0" err="1" smtClean="0"/>
              <a:t>Pokousaný</a:t>
            </a:r>
            <a:r>
              <a:rPr lang="sk-SK" dirty="0" smtClean="0"/>
              <a:t> – u epileptických záchvatu</a:t>
            </a:r>
          </a:p>
          <a:p>
            <a:r>
              <a:rPr lang="sk-SK" dirty="0" err="1" smtClean="0"/>
              <a:t>Makroglosie</a:t>
            </a:r>
            <a:r>
              <a:rPr lang="sk-SK" dirty="0" smtClean="0"/>
              <a:t> – u </a:t>
            </a:r>
            <a:r>
              <a:rPr lang="sk-SK" dirty="0" err="1" smtClean="0"/>
              <a:t>otoku</a:t>
            </a:r>
            <a:r>
              <a:rPr lang="sk-SK" dirty="0" smtClean="0"/>
              <a:t>, </a:t>
            </a:r>
            <a:r>
              <a:rPr lang="sk-SK" dirty="0" err="1" smtClean="0"/>
              <a:t>myxedému</a:t>
            </a:r>
            <a:r>
              <a:rPr lang="sk-SK" dirty="0" smtClean="0"/>
              <a:t>, </a:t>
            </a:r>
            <a:r>
              <a:rPr lang="sk-SK" dirty="0" err="1" smtClean="0"/>
              <a:t>akromegalie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0153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Vyšetření</a:t>
            </a:r>
            <a:r>
              <a:rPr lang="sk-SK" b="1" u="sng" dirty="0" smtClean="0"/>
              <a:t> krku - </a:t>
            </a:r>
            <a:r>
              <a:rPr lang="sk-SK" b="1" u="sng" dirty="0" err="1" smtClean="0"/>
              <a:t>pohled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</a:t>
            </a:r>
            <a:r>
              <a:rPr lang="sk-SK" b="1" dirty="0" smtClean="0"/>
              <a:t>yziologicky</a:t>
            </a:r>
            <a:r>
              <a:rPr lang="sk-SK" dirty="0" smtClean="0"/>
              <a:t> symetrický</a:t>
            </a:r>
          </a:p>
          <a:p>
            <a:r>
              <a:rPr lang="sk-SK" b="1" dirty="0" smtClean="0"/>
              <a:t>Patologicky</a:t>
            </a:r>
            <a:r>
              <a:rPr lang="sk-SK" dirty="0"/>
              <a:t>: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struma – </a:t>
            </a:r>
            <a:r>
              <a:rPr lang="sk-SK" dirty="0" err="1" smtClean="0"/>
              <a:t>zvětšená</a:t>
            </a:r>
            <a:r>
              <a:rPr lang="sk-SK" dirty="0" smtClean="0"/>
              <a:t> </a:t>
            </a:r>
            <a:r>
              <a:rPr lang="sk-SK" dirty="0" err="1" smtClean="0"/>
              <a:t>štítná</a:t>
            </a:r>
            <a:r>
              <a:rPr lang="sk-SK" dirty="0" smtClean="0"/>
              <a:t> </a:t>
            </a:r>
            <a:r>
              <a:rPr lang="sk-SK" dirty="0" err="1" smtClean="0"/>
              <a:t>žláza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 smtClean="0"/>
              <a:t> - </a:t>
            </a:r>
            <a:r>
              <a:rPr lang="sk-SK" dirty="0" err="1" smtClean="0"/>
              <a:t>zvětšené</a:t>
            </a:r>
            <a:r>
              <a:rPr lang="sk-SK" dirty="0" smtClean="0"/>
              <a:t> lymfatické uzliny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zvýšená náplň </a:t>
            </a:r>
            <a:r>
              <a:rPr lang="sk-SK" dirty="0" err="1" smtClean="0"/>
              <a:t>krčních</a:t>
            </a:r>
            <a:r>
              <a:rPr lang="sk-SK" dirty="0" smtClean="0"/>
              <a:t> žil – </a:t>
            </a:r>
            <a:r>
              <a:rPr lang="sk-SK" dirty="0" err="1" smtClean="0"/>
              <a:t>městnání</a:t>
            </a:r>
            <a:r>
              <a:rPr lang="sk-SK" dirty="0" smtClean="0"/>
              <a:t> </a:t>
            </a:r>
            <a:r>
              <a:rPr lang="sk-SK" dirty="0" err="1" smtClean="0"/>
              <a:t>před</a:t>
            </a:r>
            <a:r>
              <a:rPr lang="sk-SK" dirty="0" smtClean="0"/>
              <a:t> pravostrannými </a:t>
            </a:r>
            <a:r>
              <a:rPr lang="sk-SK" dirty="0" err="1" smtClean="0"/>
              <a:t>srdečními</a:t>
            </a:r>
            <a:r>
              <a:rPr lang="sk-SK" dirty="0" smtClean="0"/>
              <a:t> </a:t>
            </a:r>
            <a:r>
              <a:rPr lang="sk-SK" dirty="0" err="1" smtClean="0"/>
              <a:t>oddíly</a:t>
            </a:r>
            <a:r>
              <a:rPr lang="sk-SK" dirty="0" smtClean="0"/>
              <a:t>, u </a:t>
            </a:r>
            <a:r>
              <a:rPr lang="sk-SK" dirty="0" err="1" smtClean="0"/>
              <a:t>konstriktivní</a:t>
            </a:r>
            <a:r>
              <a:rPr lang="sk-SK" dirty="0" smtClean="0"/>
              <a:t> a </a:t>
            </a:r>
            <a:r>
              <a:rPr lang="sk-SK" dirty="0" err="1" smtClean="0"/>
              <a:t>exsudativní</a:t>
            </a:r>
            <a:r>
              <a:rPr lang="sk-SK" dirty="0" smtClean="0"/>
              <a:t> </a:t>
            </a:r>
            <a:r>
              <a:rPr lang="sk-SK" dirty="0" err="1" smtClean="0"/>
              <a:t>perikarditídy</a:t>
            </a:r>
            <a:r>
              <a:rPr lang="sk-SK" dirty="0" smtClean="0"/>
              <a:t>, </a:t>
            </a:r>
            <a:r>
              <a:rPr lang="sk-SK" dirty="0" err="1" smtClean="0"/>
              <a:t>trikuspidálních</a:t>
            </a:r>
            <a:r>
              <a:rPr lang="sk-SK" dirty="0" smtClean="0"/>
              <a:t> </a:t>
            </a:r>
            <a:r>
              <a:rPr lang="sk-SK" dirty="0" err="1" smtClean="0"/>
              <a:t>vad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696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Struma				zvýšená náplň </a:t>
            </a:r>
            <a:r>
              <a:rPr lang="sk-SK" dirty="0" err="1" smtClean="0"/>
              <a:t>krčních</a:t>
            </a:r>
            <a:r>
              <a:rPr lang="sk-SK" dirty="0" smtClean="0"/>
              <a:t> žil</a:t>
            </a:r>
            <a:endParaRPr lang="cs-CZ" dirty="0"/>
          </a:p>
        </p:txBody>
      </p:sp>
      <p:pic>
        <p:nvPicPr>
          <p:cNvPr id="5122" name="Picture 2" descr="Výsledok vyhľadávania obrázkov pre dopyt str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816" y="365125"/>
            <a:ext cx="5289025" cy="4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09" y="0"/>
            <a:ext cx="6638591" cy="49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Vyšetření</a:t>
            </a:r>
            <a:r>
              <a:rPr lang="sk-SK" b="1" u="sng" dirty="0" smtClean="0"/>
              <a:t> krku – Pohmat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Pulzace</a:t>
            </a:r>
            <a:r>
              <a:rPr lang="sk-SK" dirty="0" smtClean="0"/>
              <a:t> art. </a:t>
            </a:r>
            <a:r>
              <a:rPr lang="sk-SK" dirty="0" err="1" smtClean="0"/>
              <a:t>Carotis</a:t>
            </a:r>
            <a:r>
              <a:rPr lang="sk-SK" dirty="0" smtClean="0"/>
              <a:t> – oslabení nebo </a:t>
            </a:r>
            <a:r>
              <a:rPr lang="sk-SK" dirty="0" err="1" smtClean="0"/>
              <a:t>nehmatná</a:t>
            </a:r>
            <a:r>
              <a:rPr lang="sk-SK" dirty="0" smtClean="0"/>
              <a:t> </a:t>
            </a:r>
            <a:r>
              <a:rPr lang="sk-SK" dirty="0" err="1" smtClean="0"/>
              <a:t>pulzace</a:t>
            </a:r>
            <a:r>
              <a:rPr lang="sk-SK" dirty="0" smtClean="0"/>
              <a:t> </a:t>
            </a:r>
            <a:r>
              <a:rPr lang="sk-SK" dirty="0" err="1" smtClean="0"/>
              <a:t>může</a:t>
            </a:r>
            <a:r>
              <a:rPr lang="sk-SK" dirty="0" smtClean="0"/>
              <a:t> </a:t>
            </a:r>
            <a:r>
              <a:rPr lang="sk-SK" dirty="0" err="1" smtClean="0"/>
              <a:t>znamenat</a:t>
            </a:r>
            <a:r>
              <a:rPr lang="sk-SK" dirty="0" smtClean="0"/>
              <a:t> zúžení nebo úplnou </a:t>
            </a:r>
            <a:r>
              <a:rPr lang="sk-SK" dirty="0" err="1" smtClean="0"/>
              <a:t>obturaci</a:t>
            </a:r>
            <a:r>
              <a:rPr lang="sk-SK" dirty="0" smtClean="0"/>
              <a:t> </a:t>
            </a:r>
            <a:r>
              <a:rPr lang="sk-SK" dirty="0" err="1" smtClean="0"/>
              <a:t>cévy</a:t>
            </a:r>
            <a:endParaRPr lang="sk-SK" dirty="0" smtClean="0"/>
          </a:p>
          <a:p>
            <a:r>
              <a:rPr lang="sk-SK" dirty="0" smtClean="0"/>
              <a:t>Pohmat </a:t>
            </a:r>
            <a:r>
              <a:rPr lang="sk-SK" dirty="0" err="1" smtClean="0"/>
              <a:t>štítné</a:t>
            </a:r>
            <a:r>
              <a:rPr lang="sk-SK" dirty="0" smtClean="0"/>
              <a:t> </a:t>
            </a:r>
            <a:r>
              <a:rPr lang="sk-SK" dirty="0" err="1" smtClean="0"/>
              <a:t>žlázy</a:t>
            </a:r>
            <a:r>
              <a:rPr lang="sk-SK" dirty="0" smtClean="0"/>
              <a:t> – fyziologicky </a:t>
            </a:r>
            <a:r>
              <a:rPr lang="sk-SK" dirty="0" err="1" smtClean="0"/>
              <a:t>nehmatná</a:t>
            </a:r>
            <a:r>
              <a:rPr lang="sk-SK" dirty="0" smtClean="0"/>
              <a:t>, </a:t>
            </a:r>
            <a:r>
              <a:rPr lang="sk-SK" dirty="0" err="1" smtClean="0"/>
              <a:t>běžně</a:t>
            </a:r>
            <a:r>
              <a:rPr lang="sk-SK" dirty="0" smtClean="0"/>
              <a:t> </a:t>
            </a:r>
            <a:r>
              <a:rPr lang="sk-SK" dirty="0" err="1" smtClean="0"/>
              <a:t>není</a:t>
            </a:r>
            <a:r>
              <a:rPr lang="sk-SK" dirty="0" smtClean="0"/>
              <a:t> ani </a:t>
            </a:r>
            <a:r>
              <a:rPr lang="sk-SK" dirty="0" err="1" smtClean="0"/>
              <a:t>viditelná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vyšetření</a:t>
            </a:r>
            <a:r>
              <a:rPr lang="sk-SK" dirty="0" smtClean="0"/>
              <a:t> vyzveme pacienta k </a:t>
            </a:r>
            <a:r>
              <a:rPr lang="sk-SK" dirty="0" err="1" smtClean="0"/>
              <a:t>polknutí</a:t>
            </a:r>
            <a:r>
              <a:rPr lang="sk-SK" dirty="0" smtClean="0"/>
              <a:t>  - lepší </a:t>
            </a:r>
            <a:r>
              <a:rPr lang="sk-SK" dirty="0" err="1" smtClean="0"/>
              <a:t>odlišení</a:t>
            </a:r>
            <a:r>
              <a:rPr lang="sk-SK" dirty="0" smtClean="0"/>
              <a:t> od   okolitých </a:t>
            </a:r>
            <a:r>
              <a:rPr lang="sk-SK" dirty="0" err="1" smtClean="0"/>
              <a:t>struktur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difuzní</a:t>
            </a:r>
            <a:r>
              <a:rPr lang="sk-SK" dirty="0" smtClean="0"/>
              <a:t> nebo uzlová, </a:t>
            </a:r>
            <a:r>
              <a:rPr lang="sk-SK" dirty="0" err="1" smtClean="0"/>
              <a:t>hypo</a:t>
            </a:r>
            <a:r>
              <a:rPr lang="sk-SK" dirty="0" smtClean="0"/>
              <a:t>-, </a:t>
            </a:r>
            <a:r>
              <a:rPr lang="sk-SK" dirty="0" err="1" smtClean="0"/>
              <a:t>eu</a:t>
            </a:r>
            <a:r>
              <a:rPr lang="sk-SK" dirty="0" smtClean="0"/>
              <a:t>-, </a:t>
            </a:r>
            <a:r>
              <a:rPr lang="sk-SK" dirty="0" err="1" smtClean="0"/>
              <a:t>hyperfunkční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všímáme</a:t>
            </a:r>
            <a:r>
              <a:rPr lang="sk-SK" dirty="0" smtClean="0"/>
              <a:t> si i </a:t>
            </a:r>
            <a:r>
              <a:rPr lang="sk-SK" dirty="0" err="1" smtClean="0"/>
              <a:t>příznaku</a:t>
            </a:r>
            <a:r>
              <a:rPr lang="sk-SK" dirty="0" smtClean="0"/>
              <a:t> </a:t>
            </a:r>
            <a:r>
              <a:rPr lang="sk-SK" dirty="0" err="1" smtClean="0"/>
              <a:t>hypo</a:t>
            </a:r>
            <a:r>
              <a:rPr lang="sk-SK" dirty="0" smtClean="0"/>
              <a:t>-, nebo </a:t>
            </a:r>
            <a:r>
              <a:rPr lang="sk-SK" dirty="0" err="1" smtClean="0"/>
              <a:t>hypertyreózy</a:t>
            </a:r>
            <a:r>
              <a:rPr lang="sk-SK" dirty="0" smtClean="0"/>
              <a:t> – </a:t>
            </a:r>
            <a:r>
              <a:rPr lang="sk-SK" dirty="0" err="1" smtClean="0"/>
              <a:t>exoftalmus</a:t>
            </a:r>
            <a:r>
              <a:rPr lang="sk-SK" dirty="0" smtClean="0"/>
              <a:t>, tempo </a:t>
            </a:r>
            <a:r>
              <a:rPr lang="sk-SK" dirty="0" err="1" smtClean="0"/>
              <a:t>řeči</a:t>
            </a:r>
            <a:r>
              <a:rPr lang="sk-SK" dirty="0" smtClean="0"/>
              <a:t>, srdeční </a:t>
            </a:r>
            <a:r>
              <a:rPr lang="sk-SK" dirty="0" err="1" smtClean="0"/>
              <a:t>frekvence</a:t>
            </a:r>
            <a:r>
              <a:rPr lang="sk-SK" dirty="0" smtClean="0"/>
              <a:t>, </a:t>
            </a:r>
            <a:r>
              <a:rPr lang="sk-SK" dirty="0" err="1" smtClean="0"/>
              <a:t>atd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49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Vyšetření</a:t>
            </a:r>
            <a:r>
              <a:rPr lang="sk-SK" b="1" u="sng" dirty="0" smtClean="0"/>
              <a:t> krku - Pohmat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Lymfatické uzliny </a:t>
            </a:r>
            <a:r>
              <a:rPr lang="sk-SK" dirty="0" smtClean="0"/>
              <a:t>– fyziologicky </a:t>
            </a:r>
            <a:r>
              <a:rPr lang="sk-SK" dirty="0" err="1" smtClean="0"/>
              <a:t>nehmatné</a:t>
            </a:r>
            <a:endParaRPr lang="sk-SK" dirty="0" smtClean="0"/>
          </a:p>
          <a:p>
            <a:r>
              <a:rPr lang="sk-SK" b="1" dirty="0" err="1" smtClean="0"/>
              <a:t>Zvětšení</a:t>
            </a:r>
            <a:r>
              <a:rPr lang="sk-SK" b="1" dirty="0" smtClean="0"/>
              <a:t> </a:t>
            </a:r>
            <a:r>
              <a:rPr lang="sk-SK" b="1" dirty="0" err="1" smtClean="0"/>
              <a:t>zánětlivé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měkké</a:t>
            </a:r>
            <a:r>
              <a:rPr lang="sk-SK" dirty="0" smtClean="0"/>
              <a:t>, bolestivé, </a:t>
            </a:r>
            <a:r>
              <a:rPr lang="sk-SK" dirty="0" err="1" smtClean="0"/>
              <a:t>volně</a:t>
            </a:r>
            <a:r>
              <a:rPr lang="sk-SK" dirty="0" smtClean="0"/>
              <a:t> pohyblivé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jednotlivé uzliny – </a:t>
            </a:r>
            <a:r>
              <a:rPr lang="sk-SK" dirty="0" err="1" smtClean="0"/>
              <a:t>regionální</a:t>
            </a:r>
            <a:r>
              <a:rPr lang="sk-SK" dirty="0" smtClean="0"/>
              <a:t> </a:t>
            </a:r>
            <a:r>
              <a:rPr lang="sk-SK" dirty="0" err="1" smtClean="0"/>
              <a:t>lymfadenitída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tonzilitídě</a:t>
            </a:r>
            <a:r>
              <a:rPr lang="sk-SK" dirty="0" smtClean="0"/>
              <a:t>, </a:t>
            </a:r>
            <a:r>
              <a:rPr lang="sk-SK" dirty="0" err="1" smtClean="0"/>
              <a:t>nasofaryngitíě</a:t>
            </a:r>
            <a:r>
              <a:rPr lang="sk-SK" dirty="0" smtClean="0"/>
              <a:t>, </a:t>
            </a:r>
            <a:r>
              <a:rPr lang="sk-SK" dirty="0" err="1" smtClean="0"/>
              <a:t>ginivitídě</a:t>
            </a:r>
            <a:r>
              <a:rPr lang="sk-SK" dirty="0" smtClean="0"/>
              <a:t>, </a:t>
            </a:r>
            <a:r>
              <a:rPr lang="sk-SK" dirty="0" err="1" smtClean="0"/>
              <a:t>zubníh</a:t>
            </a:r>
            <a:r>
              <a:rPr lang="sk-SK" dirty="0" smtClean="0"/>
              <a:t> </a:t>
            </a:r>
            <a:r>
              <a:rPr lang="sk-SK" dirty="0" err="1" smtClean="0"/>
              <a:t>afekcích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vícečetné</a:t>
            </a:r>
            <a:r>
              <a:rPr lang="sk-SK" dirty="0" smtClean="0"/>
              <a:t> uzliny – TBC, </a:t>
            </a:r>
            <a:r>
              <a:rPr lang="sk-SK" dirty="0" err="1" smtClean="0"/>
              <a:t>sarkoidóza</a:t>
            </a:r>
            <a:r>
              <a:rPr lang="sk-SK" dirty="0" smtClean="0"/>
              <a:t>, </a:t>
            </a:r>
            <a:r>
              <a:rPr lang="sk-SK" dirty="0" err="1" smtClean="0"/>
              <a:t>toxoplasmóza</a:t>
            </a:r>
            <a:r>
              <a:rPr lang="sk-SK" dirty="0" smtClean="0"/>
              <a:t>, </a:t>
            </a:r>
            <a:r>
              <a:rPr lang="sk-SK" dirty="0" err="1" smtClean="0"/>
              <a:t>mononukleóza</a:t>
            </a:r>
            <a:endParaRPr lang="sk-SK" dirty="0" smtClean="0"/>
          </a:p>
          <a:p>
            <a:r>
              <a:rPr lang="sk-SK" b="1" dirty="0" err="1" smtClean="0"/>
              <a:t>Zvětšení</a:t>
            </a:r>
            <a:r>
              <a:rPr lang="sk-SK" b="1" dirty="0" smtClean="0"/>
              <a:t> nádorové </a:t>
            </a:r>
            <a:r>
              <a:rPr lang="sk-SK" dirty="0" smtClean="0"/>
              <a:t>– </a:t>
            </a:r>
            <a:r>
              <a:rPr lang="sk-SK" dirty="0" err="1" smtClean="0"/>
              <a:t>tužší</a:t>
            </a:r>
            <a:r>
              <a:rPr lang="sk-SK" dirty="0" smtClean="0"/>
              <a:t>, nebolestivé, fixované </a:t>
            </a:r>
            <a:r>
              <a:rPr lang="sk-SK" dirty="0" err="1" smtClean="0"/>
              <a:t>ke</a:t>
            </a:r>
            <a:r>
              <a:rPr lang="sk-SK" dirty="0" smtClean="0"/>
              <a:t> </a:t>
            </a:r>
            <a:r>
              <a:rPr lang="sk-SK" dirty="0" err="1" smtClean="0"/>
              <a:t>spodině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Virchowova</a:t>
            </a:r>
            <a:r>
              <a:rPr lang="sk-SK" dirty="0" smtClean="0"/>
              <a:t> uzlina u </a:t>
            </a:r>
            <a:r>
              <a:rPr lang="sk-SK" dirty="0" err="1" smtClean="0"/>
              <a:t>karcinomu</a:t>
            </a:r>
            <a:r>
              <a:rPr lang="sk-SK" dirty="0" smtClean="0"/>
              <a:t> </a:t>
            </a:r>
            <a:r>
              <a:rPr lang="sk-SK" dirty="0" err="1" smtClean="0"/>
              <a:t>žaludku</a:t>
            </a:r>
            <a:r>
              <a:rPr lang="sk-SK" dirty="0" smtClean="0"/>
              <a:t> – </a:t>
            </a:r>
            <a:r>
              <a:rPr lang="sk-SK" dirty="0" err="1" smtClean="0"/>
              <a:t>levá</a:t>
            </a:r>
            <a:r>
              <a:rPr lang="sk-SK" dirty="0" smtClean="0"/>
              <a:t> </a:t>
            </a:r>
            <a:r>
              <a:rPr lang="sk-SK" dirty="0" err="1" smtClean="0"/>
              <a:t>supraklav</a:t>
            </a:r>
            <a:r>
              <a:rPr lang="sk-SK" dirty="0" smtClean="0"/>
              <a:t>. krajina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jinak</a:t>
            </a:r>
            <a:r>
              <a:rPr lang="sk-SK" dirty="0" smtClean="0"/>
              <a:t> </a:t>
            </a:r>
            <a:r>
              <a:rPr lang="sk-SK" dirty="0" err="1" smtClean="0"/>
              <a:t>jakákoli</a:t>
            </a:r>
            <a:r>
              <a:rPr lang="sk-SK" dirty="0" smtClean="0"/>
              <a:t> metastáza </a:t>
            </a:r>
            <a:r>
              <a:rPr lang="sk-SK" dirty="0" err="1" smtClean="0"/>
              <a:t>solidního</a:t>
            </a:r>
            <a:r>
              <a:rPr lang="sk-SK" dirty="0" smtClean="0"/>
              <a:t> tumoru či </a:t>
            </a:r>
            <a:r>
              <a:rPr lang="sk-SK" dirty="0" err="1" smtClean="0"/>
              <a:t>primární</a:t>
            </a:r>
            <a:r>
              <a:rPr lang="sk-SK" dirty="0" smtClean="0"/>
              <a:t> </a:t>
            </a:r>
            <a:r>
              <a:rPr lang="sk-SK" dirty="0" err="1" smtClean="0"/>
              <a:t>hematoonkologické</a:t>
            </a:r>
            <a:r>
              <a:rPr lang="sk-SK" dirty="0" smtClean="0"/>
              <a:t> </a:t>
            </a:r>
            <a:r>
              <a:rPr lang="sk-SK" dirty="0" err="1" smtClean="0"/>
              <a:t>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628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ok vyhľadávania obrázkov pre dopyt lymfatic nodes examination 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79" y="-260517"/>
            <a:ext cx="7903829" cy="72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5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 smtClean="0"/>
              <a:t>Vyšetření</a:t>
            </a:r>
            <a:r>
              <a:rPr lang="sk-SK" b="1" u="sng" dirty="0" smtClean="0"/>
              <a:t> krku - </a:t>
            </a:r>
            <a:r>
              <a:rPr lang="sk-SK" b="1" u="sng" dirty="0" err="1" smtClean="0"/>
              <a:t>poslech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 </a:t>
            </a:r>
            <a:r>
              <a:rPr lang="sk-SK" dirty="0" err="1" smtClean="0"/>
              <a:t>vyšetření</a:t>
            </a:r>
            <a:r>
              <a:rPr lang="sk-SK" dirty="0" smtClean="0"/>
              <a:t> </a:t>
            </a:r>
            <a:r>
              <a:rPr lang="sk-SK" dirty="0" err="1" smtClean="0"/>
              <a:t>karotid</a:t>
            </a:r>
            <a:endParaRPr lang="sk-SK" dirty="0" smtClean="0"/>
          </a:p>
          <a:p>
            <a:r>
              <a:rPr lang="sk-SK" dirty="0" err="1" smtClean="0"/>
              <a:t>Systolický</a:t>
            </a:r>
            <a:r>
              <a:rPr lang="sk-SK" dirty="0" smtClean="0"/>
              <a:t> šelest – </a:t>
            </a:r>
            <a:r>
              <a:rPr lang="sk-SK" dirty="0" err="1" smtClean="0"/>
              <a:t>propagace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aortální</a:t>
            </a:r>
            <a:r>
              <a:rPr lang="sk-SK" dirty="0" smtClean="0"/>
              <a:t> </a:t>
            </a:r>
            <a:r>
              <a:rPr lang="sk-SK" dirty="0" err="1" smtClean="0"/>
              <a:t>stenóze</a:t>
            </a:r>
            <a:endParaRPr lang="sk-SK" dirty="0" smtClean="0"/>
          </a:p>
          <a:p>
            <a:r>
              <a:rPr lang="sk-SK" dirty="0" smtClean="0"/>
              <a:t>Asymetrická </a:t>
            </a:r>
            <a:r>
              <a:rPr lang="sk-SK" dirty="0" err="1" smtClean="0"/>
              <a:t>slyšitelnost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stenóze</a:t>
            </a:r>
            <a:r>
              <a:rPr lang="sk-SK" dirty="0" smtClean="0"/>
              <a:t> </a:t>
            </a:r>
            <a:r>
              <a:rPr lang="sk-SK" dirty="0" err="1" smtClean="0"/>
              <a:t>arterie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85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 smtClean="0"/>
              <a:t>Vyšetření</a:t>
            </a:r>
            <a:r>
              <a:rPr lang="sk-SK" b="1" u="sng" dirty="0" smtClean="0"/>
              <a:t> hlavy - </a:t>
            </a:r>
            <a:r>
              <a:rPr lang="sk-SK" b="1" u="sng" dirty="0" err="1" smtClean="0"/>
              <a:t>Pohled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Třes</a:t>
            </a: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 - Hrubý </a:t>
            </a:r>
            <a:r>
              <a:rPr lang="sk-SK" dirty="0" err="1" smtClean="0"/>
              <a:t>třes</a:t>
            </a:r>
            <a:r>
              <a:rPr lang="sk-SK" dirty="0" smtClean="0"/>
              <a:t> hlavy – </a:t>
            </a:r>
            <a:r>
              <a:rPr lang="sk-SK" dirty="0" err="1" smtClean="0"/>
              <a:t>např</a:t>
            </a:r>
            <a:r>
              <a:rPr lang="sk-SK" dirty="0" smtClean="0"/>
              <a:t>. </a:t>
            </a:r>
            <a:r>
              <a:rPr lang="sk-SK" dirty="0" err="1"/>
              <a:t>p</a:t>
            </a:r>
            <a:r>
              <a:rPr lang="sk-SK" dirty="0" err="1" smtClean="0"/>
              <a:t>ři</a:t>
            </a:r>
            <a:r>
              <a:rPr lang="sk-SK" dirty="0" smtClean="0"/>
              <a:t> </a:t>
            </a:r>
            <a:r>
              <a:rPr lang="sk-SK" dirty="0" err="1" smtClean="0"/>
              <a:t>parkinsonismu</a:t>
            </a:r>
            <a:r>
              <a:rPr lang="sk-SK" dirty="0" smtClean="0"/>
              <a:t> + typická </a:t>
            </a:r>
            <a:r>
              <a:rPr lang="sk-SK" dirty="0" err="1" smtClean="0"/>
              <a:t>hypomimie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- </a:t>
            </a:r>
            <a:r>
              <a:rPr lang="sk-SK" dirty="0" err="1" smtClean="0"/>
              <a:t>Mussetův</a:t>
            </a:r>
            <a:r>
              <a:rPr lang="sk-SK" dirty="0" smtClean="0"/>
              <a:t> </a:t>
            </a:r>
            <a:r>
              <a:rPr lang="sk-SK" dirty="0" err="1" smtClean="0"/>
              <a:t>příznak</a:t>
            </a:r>
            <a:r>
              <a:rPr lang="sk-SK" dirty="0" smtClean="0"/>
              <a:t> – kývavé pohyby hlavy – </a:t>
            </a:r>
            <a:r>
              <a:rPr lang="sk-SK" dirty="0" err="1" smtClean="0"/>
              <a:t>souhyby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srdeční     </a:t>
            </a:r>
            <a:r>
              <a:rPr lang="sk-SK" dirty="0" err="1" smtClean="0"/>
              <a:t>systolou</a:t>
            </a:r>
            <a:r>
              <a:rPr lang="sk-SK" dirty="0" smtClean="0"/>
              <a:t> – </a:t>
            </a:r>
            <a:r>
              <a:rPr lang="sk-SK" dirty="0" err="1" smtClean="0"/>
              <a:t>příznak</a:t>
            </a:r>
            <a:r>
              <a:rPr lang="sk-SK" dirty="0" smtClean="0"/>
              <a:t> </a:t>
            </a:r>
            <a:r>
              <a:rPr lang="sk-SK" dirty="0" err="1" smtClean="0"/>
              <a:t>aortální</a:t>
            </a:r>
            <a:r>
              <a:rPr lang="sk-SK" dirty="0" smtClean="0"/>
              <a:t> </a:t>
            </a:r>
            <a:r>
              <a:rPr lang="sk-SK" dirty="0" err="1" smtClean="0"/>
              <a:t>regurgitace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b="1" dirty="0" smtClean="0"/>
              <a:t>Vlasová pokrývka </a:t>
            </a:r>
            <a:r>
              <a:rPr lang="sk-SK" dirty="0" smtClean="0"/>
              <a:t>- </a:t>
            </a:r>
            <a:r>
              <a:rPr lang="sk-SK" dirty="0" err="1" smtClean="0"/>
              <a:t>alopecie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2069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Děkuji</a:t>
            </a:r>
            <a:r>
              <a:rPr lang="sk-SK" b="1" dirty="0" smtClean="0"/>
              <a:t> za </a:t>
            </a:r>
            <a:r>
              <a:rPr lang="sk-SK" b="1" dirty="0" err="1" smtClean="0"/>
              <a:t>pozornost</a:t>
            </a:r>
            <a:r>
              <a:rPr lang="sk-SK" dirty="0" smtClean="0"/>
              <a:t>!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5981"/>
            <a:ext cx="10515600" cy="999639"/>
          </a:xfrm>
        </p:spPr>
        <p:txBody>
          <a:bodyPr>
            <a:normAutofit/>
          </a:bodyPr>
          <a:lstStyle/>
          <a:p>
            <a:pPr algn="ctr"/>
            <a:r>
              <a:rPr lang="sk-SK" b="1" u="sng" dirty="0" err="1" smtClean="0"/>
              <a:t>Obličej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31495"/>
            <a:ext cx="10515600" cy="4845468"/>
          </a:xfrm>
        </p:spPr>
        <p:txBody>
          <a:bodyPr>
            <a:normAutofit lnSpcReduction="10000"/>
          </a:bodyPr>
          <a:lstStyle/>
          <a:p>
            <a:r>
              <a:rPr lang="sk-SK" b="1" dirty="0" err="1" smtClean="0"/>
              <a:t>Záněty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Erysipel</a:t>
            </a:r>
            <a:r>
              <a:rPr lang="sk-SK" dirty="0" smtClean="0"/>
              <a:t> – </a:t>
            </a:r>
            <a:r>
              <a:rPr lang="sk-SK" dirty="0" err="1" smtClean="0"/>
              <a:t>zarudnutí</a:t>
            </a:r>
            <a:r>
              <a:rPr lang="sk-SK" dirty="0" smtClean="0"/>
              <a:t> a nepravidelné okraje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Herpes </a:t>
            </a:r>
            <a:r>
              <a:rPr lang="sk-SK" dirty="0" err="1" smtClean="0"/>
              <a:t>Zoster</a:t>
            </a:r>
            <a:r>
              <a:rPr lang="sk-SK" dirty="0" smtClean="0"/>
              <a:t> – v </a:t>
            </a:r>
            <a:r>
              <a:rPr lang="sk-SK" dirty="0" err="1" smtClean="0"/>
              <a:t>průběhu</a:t>
            </a:r>
            <a:r>
              <a:rPr lang="sk-SK" dirty="0" smtClean="0"/>
              <a:t> hlavových </a:t>
            </a:r>
            <a:r>
              <a:rPr lang="sk-SK" dirty="0" err="1" smtClean="0"/>
              <a:t>nervů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Herpes </a:t>
            </a:r>
            <a:r>
              <a:rPr lang="sk-SK" dirty="0" err="1" smtClean="0"/>
              <a:t>simlex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parotitída</a:t>
            </a:r>
            <a:r>
              <a:rPr lang="sk-SK" dirty="0" smtClean="0"/>
              <a:t> – </a:t>
            </a:r>
            <a:r>
              <a:rPr lang="sk-SK" dirty="0" err="1" smtClean="0"/>
              <a:t>zduření</a:t>
            </a:r>
            <a:r>
              <a:rPr lang="sk-SK" dirty="0" smtClean="0"/>
              <a:t> </a:t>
            </a:r>
            <a:r>
              <a:rPr lang="sk-SK" dirty="0" err="1" smtClean="0"/>
              <a:t>příušné</a:t>
            </a:r>
            <a:r>
              <a:rPr lang="sk-SK" dirty="0" smtClean="0"/>
              <a:t> </a:t>
            </a:r>
            <a:r>
              <a:rPr lang="sk-SK" dirty="0" err="1" smtClean="0"/>
              <a:t>žlázy</a:t>
            </a:r>
            <a:r>
              <a:rPr lang="sk-SK" dirty="0" smtClean="0"/>
              <a:t> nebo i </a:t>
            </a:r>
            <a:r>
              <a:rPr lang="sk-SK" dirty="0" err="1" smtClean="0"/>
              <a:t>obou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furunkl</a:t>
            </a:r>
            <a:r>
              <a:rPr lang="sk-SK" dirty="0" smtClean="0"/>
              <a:t> – </a:t>
            </a:r>
            <a:r>
              <a:rPr lang="sk-SK" dirty="0" err="1" smtClean="0"/>
              <a:t>abscedující</a:t>
            </a:r>
            <a:r>
              <a:rPr lang="sk-SK" dirty="0" smtClean="0"/>
              <a:t> </a:t>
            </a:r>
            <a:r>
              <a:rPr lang="sk-SK" dirty="0" err="1" smtClean="0"/>
              <a:t>zánět</a:t>
            </a:r>
            <a:r>
              <a:rPr lang="sk-SK" dirty="0" smtClean="0"/>
              <a:t> vlasového </a:t>
            </a:r>
            <a:r>
              <a:rPr lang="sk-SK" dirty="0" err="1" smtClean="0"/>
              <a:t>foliklu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akné </a:t>
            </a:r>
          </a:p>
          <a:p>
            <a:r>
              <a:rPr lang="sk-SK" b="1" dirty="0" smtClean="0"/>
              <a:t>Nádory</a:t>
            </a:r>
            <a:r>
              <a:rPr lang="sk-SK" dirty="0" smtClean="0"/>
              <a:t>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- </a:t>
            </a:r>
            <a:r>
              <a:rPr lang="sk-SK" dirty="0" err="1" smtClean="0"/>
              <a:t>fibromy</a:t>
            </a:r>
            <a:r>
              <a:rPr lang="sk-SK" dirty="0" smtClean="0"/>
              <a:t>, </a:t>
            </a:r>
            <a:r>
              <a:rPr lang="sk-SK" dirty="0" err="1" smtClean="0"/>
              <a:t>lipomy</a:t>
            </a:r>
            <a:r>
              <a:rPr lang="sk-SK" dirty="0" smtClean="0"/>
              <a:t>, </a:t>
            </a:r>
            <a:r>
              <a:rPr lang="sk-SK" dirty="0" err="1" smtClean="0"/>
              <a:t>ateromy</a:t>
            </a:r>
            <a:r>
              <a:rPr lang="sk-SK" dirty="0" smtClean="0"/>
              <a:t> – </a:t>
            </a:r>
            <a:r>
              <a:rPr lang="sk-SK" dirty="0" err="1" smtClean="0"/>
              <a:t>benigní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- </a:t>
            </a:r>
            <a:r>
              <a:rPr lang="sk-SK" dirty="0" err="1" smtClean="0"/>
              <a:t>Bazaliomy</a:t>
            </a:r>
            <a:r>
              <a:rPr lang="sk-SK" dirty="0" smtClean="0"/>
              <a:t>, </a:t>
            </a:r>
            <a:r>
              <a:rPr lang="sk-SK" dirty="0" err="1" smtClean="0"/>
              <a:t>Spinocelulární</a:t>
            </a:r>
            <a:r>
              <a:rPr lang="sk-SK" dirty="0" smtClean="0"/>
              <a:t> Ca, </a:t>
            </a:r>
            <a:r>
              <a:rPr lang="sk-SK" dirty="0" err="1" smtClean="0"/>
              <a:t>Melanom</a:t>
            </a:r>
            <a:r>
              <a:rPr lang="sk-SK" dirty="0" smtClean="0"/>
              <a:t> - </a:t>
            </a:r>
            <a:r>
              <a:rPr lang="sk-SK" dirty="0" err="1" smtClean="0"/>
              <a:t>maligní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2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Erysipel</a:t>
            </a:r>
            <a:r>
              <a:rPr lang="sk-SK" dirty="0" smtClean="0"/>
              <a:t>					Herpes </a:t>
            </a:r>
            <a:r>
              <a:rPr lang="sk-SK" dirty="0" err="1" smtClean="0"/>
              <a:t>zoster</a:t>
            </a:r>
            <a:r>
              <a:rPr lang="sk-SK" dirty="0" smtClean="0"/>
              <a:t> </a:t>
            </a:r>
            <a:r>
              <a:rPr lang="sk-SK" dirty="0" err="1" smtClean="0"/>
              <a:t>ophtalmicus</a:t>
            </a:r>
            <a:endParaRPr lang="cs-CZ" dirty="0"/>
          </a:p>
        </p:txBody>
      </p:sp>
      <p:pic>
        <p:nvPicPr>
          <p:cNvPr id="3074" name="Picture 2" descr="Výsledok vyhľadávania obrázkov pre dopyt Erysipel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516"/>
            <a:ext cx="5855369" cy="46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herpes zoster fa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5" y="365125"/>
            <a:ext cx="6208295" cy="4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5702"/>
          </a:xfrm>
        </p:spPr>
        <p:txBody>
          <a:bodyPr/>
          <a:lstStyle/>
          <a:p>
            <a:pPr algn="ctr"/>
            <a:r>
              <a:rPr lang="sk-SK" b="1" u="sng" dirty="0" err="1" smtClean="0"/>
              <a:t>Obličej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Otok</a:t>
            </a:r>
            <a:endParaRPr lang="sk-SK" b="1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dentálního</a:t>
            </a:r>
            <a:r>
              <a:rPr lang="sk-SK" dirty="0" smtClean="0"/>
              <a:t> </a:t>
            </a:r>
            <a:r>
              <a:rPr lang="sk-SK" dirty="0" err="1" smtClean="0"/>
              <a:t>původu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sinusitída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parotitída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otoky</a:t>
            </a:r>
            <a:r>
              <a:rPr lang="sk-SK" dirty="0" smtClean="0"/>
              <a:t> </a:t>
            </a:r>
            <a:r>
              <a:rPr lang="sk-SK" dirty="0" err="1" smtClean="0"/>
              <a:t>víček</a:t>
            </a:r>
            <a:r>
              <a:rPr lang="sk-SK" dirty="0" smtClean="0"/>
              <a:t> u </a:t>
            </a:r>
            <a:r>
              <a:rPr lang="sk-SK" dirty="0" err="1" smtClean="0"/>
              <a:t>nefropatií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- alergické </a:t>
            </a:r>
            <a:r>
              <a:rPr lang="sk-SK" dirty="0" err="1" smtClean="0"/>
              <a:t>reakce</a:t>
            </a:r>
            <a:endParaRPr lang="sk-SK" dirty="0" smtClean="0"/>
          </a:p>
          <a:p>
            <a:r>
              <a:rPr lang="sk-SK" b="1" dirty="0" err="1" smtClean="0"/>
              <a:t>Motýlovitý</a:t>
            </a:r>
            <a:r>
              <a:rPr lang="sk-SK" b="1" dirty="0" smtClean="0"/>
              <a:t> exantém </a:t>
            </a:r>
            <a:r>
              <a:rPr lang="sk-SK" dirty="0" smtClean="0"/>
              <a:t>– </a:t>
            </a:r>
            <a:r>
              <a:rPr lang="sk-SK" dirty="0" err="1" smtClean="0"/>
              <a:t>projev</a:t>
            </a:r>
            <a:r>
              <a:rPr lang="sk-SK" dirty="0" smtClean="0"/>
              <a:t> </a:t>
            </a:r>
            <a:r>
              <a:rPr lang="sk-SK" dirty="0" err="1" smtClean="0"/>
              <a:t>Lupus</a:t>
            </a:r>
            <a:r>
              <a:rPr lang="sk-SK" dirty="0" smtClean="0"/>
              <a:t> </a:t>
            </a:r>
            <a:r>
              <a:rPr lang="sk-SK" dirty="0" err="1" smtClean="0"/>
              <a:t>erytematodes</a:t>
            </a:r>
            <a:endParaRPr lang="sk-SK" dirty="0" smtClean="0"/>
          </a:p>
          <a:p>
            <a:r>
              <a:rPr lang="sk-SK" b="1" dirty="0" err="1" smtClean="0"/>
              <a:t>Hirsuitismus</a:t>
            </a:r>
            <a:r>
              <a:rPr lang="sk-SK" dirty="0" smtClean="0"/>
              <a:t> – patologický </a:t>
            </a:r>
            <a:r>
              <a:rPr lang="sk-SK" dirty="0" err="1" smtClean="0"/>
              <a:t>růst</a:t>
            </a:r>
            <a:r>
              <a:rPr lang="sk-SK" dirty="0" smtClean="0"/>
              <a:t> a </a:t>
            </a:r>
            <a:r>
              <a:rPr lang="sk-SK" dirty="0" err="1" smtClean="0"/>
              <a:t>distribuce</a:t>
            </a:r>
            <a:r>
              <a:rPr lang="sk-SK" dirty="0" smtClean="0"/>
              <a:t> </a:t>
            </a:r>
            <a:r>
              <a:rPr lang="sk-SK" dirty="0" err="1" smtClean="0"/>
              <a:t>ochlupení</a:t>
            </a:r>
            <a:r>
              <a:rPr lang="sk-SK" dirty="0" smtClean="0"/>
              <a:t> u </a:t>
            </a:r>
            <a:r>
              <a:rPr lang="sk-SK" dirty="0" err="1" smtClean="0"/>
              <a:t>žen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27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-1" y="5662862"/>
            <a:ext cx="12063663" cy="834190"/>
          </a:xfrm>
        </p:spPr>
        <p:txBody>
          <a:bodyPr>
            <a:normAutofit/>
          </a:bodyPr>
          <a:lstStyle/>
          <a:p>
            <a:r>
              <a:rPr lang="sk-SK" dirty="0" err="1" smtClean="0"/>
              <a:t>Parotitída</a:t>
            </a:r>
            <a:r>
              <a:rPr lang="sk-SK" dirty="0" smtClean="0"/>
              <a:t>						</a:t>
            </a:r>
            <a:r>
              <a:rPr lang="sk-SK" dirty="0" err="1" smtClean="0"/>
              <a:t>Motýlovitý</a:t>
            </a:r>
            <a:r>
              <a:rPr lang="sk-SK" dirty="0" smtClean="0"/>
              <a:t> exantém</a:t>
            </a:r>
            <a:endParaRPr lang="cs-CZ" dirty="0"/>
          </a:p>
        </p:txBody>
      </p:sp>
      <p:pic>
        <p:nvPicPr>
          <p:cNvPr id="4098" name="Picture 2" descr="Výsledok vyhľadávania obrázkov pre dopyt paro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7234989" cy="46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lupus face ra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252168"/>
            <a:ext cx="4684293" cy="53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558" y="0"/>
            <a:ext cx="10760242" cy="978567"/>
          </a:xfrm>
        </p:spPr>
        <p:txBody>
          <a:bodyPr/>
          <a:lstStyle/>
          <a:p>
            <a:pPr algn="ctr"/>
            <a:r>
              <a:rPr lang="sk-SK" b="1" u="sng" dirty="0" smtClean="0"/>
              <a:t>Výraz </a:t>
            </a:r>
            <a:r>
              <a:rPr lang="sk-SK" b="1" u="sng" dirty="0" err="1" smtClean="0"/>
              <a:t>obličeje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78568"/>
            <a:ext cx="10847522" cy="5879432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febrilis</a:t>
            </a:r>
            <a:r>
              <a:rPr lang="sk-SK" b="1" dirty="0" smtClean="0"/>
              <a:t> </a:t>
            </a:r>
            <a:r>
              <a:rPr lang="sk-SK" dirty="0" smtClean="0"/>
              <a:t>– u </a:t>
            </a:r>
            <a:r>
              <a:rPr lang="sk-SK" dirty="0" err="1" smtClean="0"/>
              <a:t>horečnatých</a:t>
            </a:r>
            <a:r>
              <a:rPr lang="sk-SK" dirty="0" smtClean="0"/>
              <a:t> </a:t>
            </a:r>
            <a:r>
              <a:rPr lang="sk-SK" dirty="0" err="1" smtClean="0"/>
              <a:t>onemonění</a:t>
            </a:r>
            <a:r>
              <a:rPr lang="sk-SK" dirty="0" smtClean="0"/>
              <a:t> – lesklé oči, </a:t>
            </a:r>
            <a:r>
              <a:rPr lang="sk-SK" dirty="0" err="1" smtClean="0"/>
              <a:t>zarudnutí</a:t>
            </a:r>
            <a:r>
              <a:rPr lang="sk-SK" dirty="0"/>
              <a:t> </a:t>
            </a:r>
            <a:r>
              <a:rPr lang="sk-SK" dirty="0" err="1" smtClean="0"/>
              <a:t>tváře</a:t>
            </a:r>
            <a:endParaRPr lang="sk-SK" dirty="0"/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Hippocratica</a:t>
            </a:r>
            <a:r>
              <a:rPr lang="sk-SK" b="1" dirty="0" smtClean="0"/>
              <a:t> </a:t>
            </a:r>
            <a:r>
              <a:rPr lang="sk-SK" dirty="0" smtClean="0"/>
              <a:t>– u NPB – </a:t>
            </a:r>
            <a:r>
              <a:rPr lang="sk-SK" dirty="0" err="1" smtClean="0"/>
              <a:t>propadlé</a:t>
            </a:r>
            <a:r>
              <a:rPr lang="sk-SK" dirty="0" smtClean="0"/>
              <a:t> </a:t>
            </a:r>
            <a:r>
              <a:rPr lang="sk-SK" dirty="0" err="1" smtClean="0"/>
              <a:t>tváře</a:t>
            </a:r>
            <a:r>
              <a:rPr lang="sk-SK" dirty="0" smtClean="0"/>
              <a:t>, </a:t>
            </a:r>
            <a:r>
              <a:rPr lang="sk-SK" dirty="0" err="1" smtClean="0"/>
              <a:t>špičatý</a:t>
            </a:r>
            <a:r>
              <a:rPr lang="sk-SK" dirty="0" smtClean="0"/>
              <a:t> nos</a:t>
            </a:r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Mitralis</a:t>
            </a:r>
            <a:r>
              <a:rPr lang="cs-CZ" b="1" dirty="0" smtClean="0"/>
              <a:t> </a:t>
            </a:r>
            <a:r>
              <a:rPr lang="cs-CZ" dirty="0" smtClean="0"/>
              <a:t>– mitrální stenóza, nízký srdeční výdej – akrální cyanóza, </a:t>
            </a:r>
            <a:r>
              <a:rPr lang="cs-CZ" dirty="0" err="1" smtClean="0"/>
              <a:t>lividní</a:t>
            </a:r>
            <a:r>
              <a:rPr lang="cs-CZ" dirty="0" smtClean="0"/>
              <a:t> zbarvení tváří</a:t>
            </a:r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nefritica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bledost</a:t>
            </a:r>
            <a:r>
              <a:rPr lang="sk-SK" dirty="0" smtClean="0"/>
              <a:t>, edém </a:t>
            </a:r>
            <a:r>
              <a:rPr lang="sk-SK" dirty="0" err="1" smtClean="0"/>
              <a:t>víček</a:t>
            </a:r>
            <a:r>
              <a:rPr lang="sk-SK" dirty="0" smtClean="0"/>
              <a:t>, </a:t>
            </a:r>
            <a:r>
              <a:rPr lang="sk-SK" dirty="0" err="1" smtClean="0"/>
              <a:t>prosak</a:t>
            </a:r>
            <a:r>
              <a:rPr lang="sk-SK" dirty="0" smtClean="0"/>
              <a:t> </a:t>
            </a:r>
            <a:r>
              <a:rPr lang="sk-SK" dirty="0" err="1" smtClean="0"/>
              <a:t>obličeje</a:t>
            </a:r>
            <a:endParaRPr lang="sk-SK" dirty="0" smtClean="0"/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pletorica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zarudnutí</a:t>
            </a:r>
            <a:r>
              <a:rPr lang="sk-SK" dirty="0" smtClean="0"/>
              <a:t> s </a:t>
            </a:r>
            <a:r>
              <a:rPr lang="sk-SK" dirty="0" err="1" smtClean="0"/>
              <a:t>lividním</a:t>
            </a:r>
            <a:r>
              <a:rPr lang="sk-SK" dirty="0" smtClean="0"/>
              <a:t> </a:t>
            </a:r>
            <a:r>
              <a:rPr lang="sk-SK" dirty="0" err="1" smtClean="0"/>
              <a:t>nádechem</a:t>
            </a:r>
            <a:r>
              <a:rPr lang="sk-SK" dirty="0" smtClean="0"/>
              <a:t> – </a:t>
            </a:r>
            <a:r>
              <a:rPr lang="sk-SK" dirty="0" err="1" smtClean="0"/>
              <a:t>polycytemie</a:t>
            </a:r>
            <a:endParaRPr lang="sk-SK" dirty="0" smtClean="0"/>
          </a:p>
          <a:p>
            <a:r>
              <a:rPr lang="sk-SK" b="1" dirty="0" err="1" smtClean="0"/>
              <a:t>Faceis</a:t>
            </a:r>
            <a:r>
              <a:rPr lang="sk-SK" b="1" dirty="0" smtClean="0"/>
              <a:t> </a:t>
            </a:r>
            <a:r>
              <a:rPr lang="sk-SK" b="1" dirty="0" err="1" smtClean="0"/>
              <a:t>Akromegalica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zvětšení</a:t>
            </a:r>
            <a:r>
              <a:rPr lang="sk-SK" dirty="0" smtClean="0"/>
              <a:t> </a:t>
            </a:r>
            <a:r>
              <a:rPr lang="sk-SK" dirty="0" err="1" smtClean="0"/>
              <a:t>nadočniových</a:t>
            </a:r>
            <a:r>
              <a:rPr lang="sk-SK" dirty="0" smtClean="0"/>
              <a:t> </a:t>
            </a:r>
            <a:r>
              <a:rPr lang="sk-SK" dirty="0" err="1" smtClean="0"/>
              <a:t>oblouků</a:t>
            </a:r>
            <a:r>
              <a:rPr lang="sk-SK" dirty="0" smtClean="0"/>
              <a:t>, nosu, brady, jazyka</a:t>
            </a:r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/>
              <a:t>t</a:t>
            </a:r>
            <a:r>
              <a:rPr lang="sk-SK" b="1" dirty="0" err="1" smtClean="0"/>
              <a:t>yreotoxica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neklid</a:t>
            </a:r>
            <a:r>
              <a:rPr lang="sk-SK" dirty="0" smtClean="0"/>
              <a:t>, </a:t>
            </a:r>
            <a:r>
              <a:rPr lang="sk-SK" dirty="0" err="1" smtClean="0"/>
              <a:t>exoftalmus</a:t>
            </a:r>
            <a:endParaRPr lang="sk-SK" dirty="0" smtClean="0"/>
          </a:p>
          <a:p>
            <a:r>
              <a:rPr lang="sk-SK" b="1" dirty="0" err="1" smtClean="0"/>
              <a:t>Faceis</a:t>
            </a:r>
            <a:r>
              <a:rPr lang="sk-SK" b="1" dirty="0" smtClean="0"/>
              <a:t> </a:t>
            </a:r>
            <a:r>
              <a:rPr lang="sk-SK" b="1" dirty="0" err="1" smtClean="0"/>
              <a:t>myxedematosa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hypomimie</a:t>
            </a:r>
            <a:r>
              <a:rPr lang="sk-SK" dirty="0" smtClean="0"/>
              <a:t>, </a:t>
            </a:r>
            <a:r>
              <a:rPr lang="sk-SK" dirty="0" err="1" smtClean="0"/>
              <a:t>odulý</a:t>
            </a:r>
            <a:r>
              <a:rPr lang="sk-SK" dirty="0" smtClean="0"/>
              <a:t> </a:t>
            </a:r>
            <a:r>
              <a:rPr lang="sk-SK" dirty="0" err="1" smtClean="0"/>
              <a:t>obličej</a:t>
            </a:r>
            <a:r>
              <a:rPr lang="sk-SK" dirty="0" smtClean="0"/>
              <a:t>, </a:t>
            </a:r>
            <a:r>
              <a:rPr lang="sk-SK" dirty="0" err="1" smtClean="0"/>
              <a:t>chybění</a:t>
            </a:r>
            <a:r>
              <a:rPr lang="sk-SK" dirty="0" smtClean="0"/>
              <a:t> </a:t>
            </a:r>
            <a:r>
              <a:rPr lang="sk-SK" dirty="0" err="1" smtClean="0"/>
              <a:t>laterální</a:t>
            </a:r>
            <a:r>
              <a:rPr lang="sk-SK" dirty="0" smtClean="0"/>
              <a:t> </a:t>
            </a:r>
            <a:r>
              <a:rPr lang="sk-SK" dirty="0" err="1" smtClean="0"/>
              <a:t>části</a:t>
            </a:r>
            <a:r>
              <a:rPr lang="sk-SK" dirty="0" smtClean="0"/>
              <a:t> obočí</a:t>
            </a:r>
          </a:p>
          <a:p>
            <a:r>
              <a:rPr lang="sk-SK" b="1" dirty="0" err="1" smtClean="0"/>
              <a:t>Facies</a:t>
            </a:r>
            <a:r>
              <a:rPr lang="sk-SK" b="1" dirty="0" smtClean="0"/>
              <a:t> </a:t>
            </a:r>
            <a:r>
              <a:rPr lang="sk-SK" b="1" dirty="0" err="1" smtClean="0"/>
              <a:t>Cushingoidní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měsíčkovitý</a:t>
            </a:r>
            <a:r>
              <a:rPr lang="sk-SK" dirty="0" smtClean="0"/>
              <a:t> </a:t>
            </a:r>
            <a:r>
              <a:rPr lang="sk-SK" dirty="0" err="1" smtClean="0"/>
              <a:t>obliček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032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8302</TotalTime>
  <Words>1079</Words>
  <Application>Microsoft Office PowerPoint</Application>
  <PresentationFormat>Vlastní</PresentationFormat>
  <Paragraphs>201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Motív balíka Office</vt:lpstr>
      <vt:lpstr>Propedeutika Vyšetření hlavy a krku</vt:lpstr>
      <vt:lpstr>Vyšetření hlavy - Pohled</vt:lpstr>
      <vt:lpstr>Vyšetření hlavy - Pohled</vt:lpstr>
      <vt:lpstr>Vyšetření hlavy - Pohled</vt:lpstr>
      <vt:lpstr>Obličej</vt:lpstr>
      <vt:lpstr>Prezentace aplikace PowerPoint</vt:lpstr>
      <vt:lpstr>Obličej</vt:lpstr>
      <vt:lpstr>Parotitída      Motýlovitý exantém</vt:lpstr>
      <vt:lpstr>Výraz obličeje</vt:lpstr>
      <vt:lpstr>Prezentace aplikace PowerPoint</vt:lpstr>
      <vt:lpstr>Inervace hlavových nervů</vt:lpstr>
      <vt:lpstr>Prezentace aplikace PowerPoint</vt:lpstr>
      <vt:lpstr>Inervace hlavových nervu – N. Trigeminus</vt:lpstr>
      <vt:lpstr>Oči a okolí</vt:lpstr>
      <vt:lpstr>Oči a okolí - víčka</vt:lpstr>
      <vt:lpstr>Brýlovitý hematom</vt:lpstr>
      <vt:lpstr>Prezentace aplikace PowerPoint</vt:lpstr>
      <vt:lpstr>Oční štěrbiny</vt:lpstr>
      <vt:lpstr>Prezentace aplikace PowerPoint</vt:lpstr>
      <vt:lpstr>Oční bulby</vt:lpstr>
      <vt:lpstr>Prezentace aplikace PowerPoint</vt:lpstr>
      <vt:lpstr>Spojivky</vt:lpstr>
      <vt:lpstr>Skléry</vt:lpstr>
      <vt:lpstr>Prezentace aplikace PowerPoint</vt:lpstr>
      <vt:lpstr>Zornice</vt:lpstr>
      <vt:lpstr>Nos</vt:lpstr>
      <vt:lpstr>Prezentace aplikace PowerPoint</vt:lpstr>
      <vt:lpstr>Rty</vt:lpstr>
      <vt:lpstr>Foetor ex ore</vt:lpstr>
      <vt:lpstr>Sliznice dutiny ústní</vt:lpstr>
      <vt:lpstr>Prezentace aplikace PowerPoint</vt:lpstr>
      <vt:lpstr>Prezentace aplikace PowerPoint</vt:lpstr>
      <vt:lpstr>Jazyk</vt:lpstr>
      <vt:lpstr>Vyšetření krku - pohled</vt:lpstr>
      <vt:lpstr>Prezentace aplikace PowerPoint</vt:lpstr>
      <vt:lpstr>Vyšetření krku – Pohmat</vt:lpstr>
      <vt:lpstr>Vyšetření krku - Pohmat</vt:lpstr>
      <vt:lpstr>Prezentace aplikace PowerPoint</vt:lpstr>
      <vt:lpstr>Vyšetření krku - poslech</vt:lpstr>
      <vt:lpstr>Děkuji za pozornost!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Propedeutika Vyšetření hlavy a krku</dc:title>
  <dc:creator>Acer</dc:creator>
  <cp:lastModifiedBy>Lekeš Denis</cp:lastModifiedBy>
  <cp:revision>36</cp:revision>
  <dcterms:created xsi:type="dcterms:W3CDTF">2019-10-08T20:25:29Z</dcterms:created>
  <dcterms:modified xsi:type="dcterms:W3CDTF">2019-10-27T20:07:45Z</dcterms:modified>
</cp:coreProperties>
</file>