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7" r:id="rId4"/>
    <p:sldId id="296" r:id="rId5"/>
    <p:sldId id="297" r:id="rId6"/>
    <p:sldId id="298" r:id="rId7"/>
    <p:sldId id="258" r:id="rId8"/>
    <p:sldId id="259" r:id="rId9"/>
    <p:sldId id="260" r:id="rId10"/>
    <p:sldId id="261" r:id="rId11"/>
    <p:sldId id="262" r:id="rId12"/>
    <p:sldId id="301" r:id="rId13"/>
    <p:sldId id="299" r:id="rId14"/>
    <p:sldId id="300" r:id="rId15"/>
    <p:sldId id="263" r:id="rId16"/>
    <p:sldId id="264" r:id="rId17"/>
    <p:sldId id="265" r:id="rId18"/>
    <p:sldId id="266" r:id="rId19"/>
    <p:sldId id="267" r:id="rId20"/>
    <p:sldId id="268" r:id="rId21"/>
    <p:sldId id="269" r:id="rId22"/>
    <p:sldId id="270" r:id="rId23"/>
    <p:sldId id="272" r:id="rId24"/>
    <p:sldId id="273" r:id="rId25"/>
    <p:sldId id="274" r:id="rId26"/>
    <p:sldId id="275" r:id="rId27"/>
    <p:sldId id="276" r:id="rId28"/>
    <p:sldId id="277" r:id="rId29"/>
    <p:sldId id="278" r:id="rId30"/>
    <p:sldId id="279" r:id="rId31"/>
    <p:sldId id="281" r:id="rId32"/>
    <p:sldId id="280"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71" r:id="rId46"/>
    <p:sldId id="303" r:id="rId47"/>
    <p:sldId id="294" r:id="rId48"/>
    <p:sldId id="302" r:id="rId4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E070D8B-0603-4DD5-A753-C752A693A3E7}" type="datetimeFigureOut">
              <a:rPr lang="cs-CZ" smtClean="0"/>
              <a:t>4.9.2019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062C02-0F05-4F3A-8EF1-E8D98AC4CBE0}" type="slidenum">
              <a:rPr lang="cs-CZ" smtClean="0"/>
              <a:t>‹#›</a:t>
            </a:fld>
            <a:endParaRPr lang="cs-CZ"/>
          </a:p>
        </p:txBody>
      </p:sp>
    </p:spTree>
    <p:extLst>
      <p:ext uri="{BB962C8B-B14F-4D97-AF65-F5344CB8AC3E}">
        <p14:creationId xmlns:p14="http://schemas.microsoft.com/office/powerpoint/2010/main" val="182823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070D8B-0603-4DD5-A753-C752A693A3E7}" type="datetimeFigureOut">
              <a:rPr lang="cs-CZ" smtClean="0"/>
              <a:t>4.9.2019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062C02-0F05-4F3A-8EF1-E8D98AC4CBE0}" type="slidenum">
              <a:rPr lang="cs-CZ" smtClean="0"/>
              <a:t>‹#›</a:t>
            </a:fld>
            <a:endParaRPr lang="cs-CZ"/>
          </a:p>
        </p:txBody>
      </p:sp>
    </p:spTree>
    <p:extLst>
      <p:ext uri="{BB962C8B-B14F-4D97-AF65-F5344CB8AC3E}">
        <p14:creationId xmlns:p14="http://schemas.microsoft.com/office/powerpoint/2010/main" val="65672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070D8B-0603-4DD5-A753-C752A693A3E7}" type="datetimeFigureOut">
              <a:rPr lang="cs-CZ" smtClean="0"/>
              <a:t>4.9.2019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062C02-0F05-4F3A-8EF1-E8D98AC4CBE0}" type="slidenum">
              <a:rPr lang="cs-CZ" smtClean="0"/>
              <a:t>‹#›</a:t>
            </a:fld>
            <a:endParaRPr lang="cs-CZ"/>
          </a:p>
        </p:txBody>
      </p:sp>
    </p:spTree>
    <p:extLst>
      <p:ext uri="{BB962C8B-B14F-4D97-AF65-F5344CB8AC3E}">
        <p14:creationId xmlns:p14="http://schemas.microsoft.com/office/powerpoint/2010/main" val="199588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070D8B-0603-4DD5-A753-C752A693A3E7}" type="datetimeFigureOut">
              <a:rPr lang="cs-CZ" smtClean="0"/>
              <a:t>4.9.2019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062C02-0F05-4F3A-8EF1-E8D98AC4CBE0}" type="slidenum">
              <a:rPr lang="cs-CZ" smtClean="0"/>
              <a:t>‹#›</a:t>
            </a:fld>
            <a:endParaRPr lang="cs-CZ"/>
          </a:p>
        </p:txBody>
      </p:sp>
    </p:spTree>
    <p:extLst>
      <p:ext uri="{BB962C8B-B14F-4D97-AF65-F5344CB8AC3E}">
        <p14:creationId xmlns:p14="http://schemas.microsoft.com/office/powerpoint/2010/main" val="345999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E070D8B-0603-4DD5-A753-C752A693A3E7}" type="datetimeFigureOut">
              <a:rPr lang="cs-CZ" smtClean="0"/>
              <a:t>4.9.2019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062C02-0F05-4F3A-8EF1-E8D98AC4CBE0}" type="slidenum">
              <a:rPr lang="cs-CZ" smtClean="0"/>
              <a:t>‹#›</a:t>
            </a:fld>
            <a:endParaRPr lang="cs-CZ"/>
          </a:p>
        </p:txBody>
      </p:sp>
    </p:spTree>
    <p:extLst>
      <p:ext uri="{BB962C8B-B14F-4D97-AF65-F5344CB8AC3E}">
        <p14:creationId xmlns:p14="http://schemas.microsoft.com/office/powerpoint/2010/main" val="37488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E070D8B-0603-4DD5-A753-C752A693A3E7}" type="datetimeFigureOut">
              <a:rPr lang="cs-CZ" smtClean="0"/>
              <a:t>4.9.2019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062C02-0F05-4F3A-8EF1-E8D98AC4CBE0}" type="slidenum">
              <a:rPr lang="cs-CZ" smtClean="0"/>
              <a:t>‹#›</a:t>
            </a:fld>
            <a:endParaRPr lang="cs-CZ"/>
          </a:p>
        </p:txBody>
      </p:sp>
    </p:spTree>
    <p:extLst>
      <p:ext uri="{BB962C8B-B14F-4D97-AF65-F5344CB8AC3E}">
        <p14:creationId xmlns:p14="http://schemas.microsoft.com/office/powerpoint/2010/main" val="348708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E070D8B-0603-4DD5-A753-C752A693A3E7}" type="datetimeFigureOut">
              <a:rPr lang="cs-CZ" smtClean="0"/>
              <a:t>4.9.2019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5062C02-0F05-4F3A-8EF1-E8D98AC4CBE0}" type="slidenum">
              <a:rPr lang="cs-CZ" smtClean="0"/>
              <a:t>‹#›</a:t>
            </a:fld>
            <a:endParaRPr lang="cs-CZ"/>
          </a:p>
        </p:txBody>
      </p:sp>
    </p:spTree>
    <p:extLst>
      <p:ext uri="{BB962C8B-B14F-4D97-AF65-F5344CB8AC3E}">
        <p14:creationId xmlns:p14="http://schemas.microsoft.com/office/powerpoint/2010/main" val="153347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E070D8B-0603-4DD5-A753-C752A693A3E7}" type="datetimeFigureOut">
              <a:rPr lang="cs-CZ" smtClean="0"/>
              <a:t>4.9.2019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5062C02-0F05-4F3A-8EF1-E8D98AC4CBE0}" type="slidenum">
              <a:rPr lang="cs-CZ" smtClean="0"/>
              <a:t>‹#›</a:t>
            </a:fld>
            <a:endParaRPr lang="cs-CZ"/>
          </a:p>
        </p:txBody>
      </p:sp>
    </p:spTree>
    <p:extLst>
      <p:ext uri="{BB962C8B-B14F-4D97-AF65-F5344CB8AC3E}">
        <p14:creationId xmlns:p14="http://schemas.microsoft.com/office/powerpoint/2010/main" val="139919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E070D8B-0603-4DD5-A753-C752A693A3E7}" type="datetimeFigureOut">
              <a:rPr lang="cs-CZ" smtClean="0"/>
              <a:t>4.9.2019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5062C02-0F05-4F3A-8EF1-E8D98AC4CBE0}" type="slidenum">
              <a:rPr lang="cs-CZ" smtClean="0"/>
              <a:t>‹#›</a:t>
            </a:fld>
            <a:endParaRPr lang="cs-CZ"/>
          </a:p>
        </p:txBody>
      </p:sp>
    </p:spTree>
    <p:extLst>
      <p:ext uri="{BB962C8B-B14F-4D97-AF65-F5344CB8AC3E}">
        <p14:creationId xmlns:p14="http://schemas.microsoft.com/office/powerpoint/2010/main" val="362674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E070D8B-0603-4DD5-A753-C752A693A3E7}" type="datetimeFigureOut">
              <a:rPr lang="cs-CZ" smtClean="0"/>
              <a:t>4.9.2019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062C02-0F05-4F3A-8EF1-E8D98AC4CBE0}" type="slidenum">
              <a:rPr lang="cs-CZ" smtClean="0"/>
              <a:t>‹#›</a:t>
            </a:fld>
            <a:endParaRPr lang="cs-CZ"/>
          </a:p>
        </p:txBody>
      </p:sp>
    </p:spTree>
    <p:extLst>
      <p:ext uri="{BB962C8B-B14F-4D97-AF65-F5344CB8AC3E}">
        <p14:creationId xmlns:p14="http://schemas.microsoft.com/office/powerpoint/2010/main" val="40092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E070D8B-0603-4DD5-A753-C752A693A3E7}" type="datetimeFigureOut">
              <a:rPr lang="cs-CZ" smtClean="0"/>
              <a:t>4.9.2019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062C02-0F05-4F3A-8EF1-E8D98AC4CBE0}" type="slidenum">
              <a:rPr lang="cs-CZ" smtClean="0"/>
              <a:t>‹#›</a:t>
            </a:fld>
            <a:endParaRPr lang="cs-CZ"/>
          </a:p>
        </p:txBody>
      </p:sp>
    </p:spTree>
    <p:extLst>
      <p:ext uri="{BB962C8B-B14F-4D97-AF65-F5344CB8AC3E}">
        <p14:creationId xmlns:p14="http://schemas.microsoft.com/office/powerpoint/2010/main" val="158199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70D8B-0603-4DD5-A753-C752A693A3E7}" type="datetimeFigureOut">
              <a:rPr lang="cs-CZ" smtClean="0"/>
              <a:t>4.9.2019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62C02-0F05-4F3A-8EF1-E8D98AC4CBE0}" type="slidenum">
              <a:rPr lang="cs-CZ" smtClean="0"/>
              <a:t>‹#›</a:t>
            </a:fld>
            <a:endParaRPr lang="cs-CZ"/>
          </a:p>
        </p:txBody>
      </p:sp>
    </p:spTree>
    <p:extLst>
      <p:ext uri="{BB962C8B-B14F-4D97-AF65-F5344CB8AC3E}">
        <p14:creationId xmlns:p14="http://schemas.microsoft.com/office/powerpoint/2010/main" val="3925975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Laboratorní vyšetření </a:t>
            </a:r>
            <a:endParaRPr lang="cs-CZ" dirty="0"/>
          </a:p>
        </p:txBody>
      </p:sp>
      <p:sp>
        <p:nvSpPr>
          <p:cNvPr id="3" name="Podnadpis 2"/>
          <p:cNvSpPr>
            <a:spLocks noGrp="1"/>
          </p:cNvSpPr>
          <p:nvPr>
            <p:ph type="subTitle" idx="1"/>
          </p:nvPr>
        </p:nvSpPr>
        <p:spPr/>
        <p:txBody>
          <a:bodyPr/>
          <a:lstStyle/>
          <a:p>
            <a:r>
              <a:rPr lang="cs-CZ" smtClean="0"/>
              <a:t>2019/2020</a:t>
            </a:r>
            <a:endParaRPr lang="cs-CZ"/>
          </a:p>
        </p:txBody>
      </p:sp>
    </p:spTree>
    <p:extLst>
      <p:ext uri="{BB962C8B-B14F-4D97-AF65-F5344CB8AC3E}">
        <p14:creationId xmlns:p14="http://schemas.microsoft.com/office/powerpoint/2010/main" val="67196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649491"/>
          </a:xfrm>
        </p:spPr>
        <p:txBody>
          <a:bodyPr>
            <a:normAutofit fontScale="70000" lnSpcReduction="20000"/>
          </a:bodyPr>
          <a:lstStyle/>
          <a:p>
            <a:r>
              <a:rPr lang="cs-CZ" b="1" dirty="0"/>
              <a:t>Celkové degradační produkty fibrinu</a:t>
            </a:r>
            <a:r>
              <a:rPr lang="cs-CZ" dirty="0"/>
              <a:t> </a:t>
            </a:r>
            <a:endParaRPr lang="cs-CZ" dirty="0" smtClean="0"/>
          </a:p>
          <a:p>
            <a:pPr lvl="1"/>
            <a:r>
              <a:rPr lang="cs-CZ" dirty="0" smtClean="0"/>
              <a:t>FDP </a:t>
            </a:r>
            <a:r>
              <a:rPr lang="cs-CZ" dirty="0"/>
              <a:t>a D-dimery </a:t>
            </a:r>
            <a:r>
              <a:rPr lang="cs-CZ" dirty="0" smtClean="0"/>
              <a:t> jsou </a:t>
            </a:r>
            <a:r>
              <a:rPr lang="cs-CZ" dirty="0" err="1"/>
              <a:t>markery</a:t>
            </a:r>
            <a:r>
              <a:rPr lang="cs-CZ" dirty="0"/>
              <a:t> </a:t>
            </a:r>
            <a:r>
              <a:rPr lang="cs-CZ" dirty="0" err="1" smtClean="0"/>
              <a:t>fibrinolýzy</a:t>
            </a:r>
            <a:r>
              <a:rPr lang="cs-CZ" dirty="0" smtClean="0"/>
              <a:t>.</a:t>
            </a:r>
          </a:p>
          <a:p>
            <a:pPr lvl="1"/>
            <a:r>
              <a:rPr lang="cs-CZ" dirty="0" smtClean="0"/>
              <a:t>při </a:t>
            </a:r>
            <a:r>
              <a:rPr lang="cs-CZ" dirty="0"/>
              <a:t>podezření na tromboembolickou </a:t>
            </a:r>
            <a:r>
              <a:rPr lang="cs-CZ" dirty="0" smtClean="0"/>
              <a:t>nemoc.</a:t>
            </a:r>
          </a:p>
          <a:p>
            <a:pPr lvl="1"/>
            <a:r>
              <a:rPr lang="cs-CZ" dirty="0" smtClean="0"/>
              <a:t>Vysoká </a:t>
            </a:r>
            <a:r>
              <a:rPr lang="cs-CZ" dirty="0"/>
              <a:t>senzitivita </a:t>
            </a:r>
            <a:r>
              <a:rPr lang="cs-CZ" dirty="0" smtClean="0"/>
              <a:t>metody, nízkou specificitou</a:t>
            </a:r>
          </a:p>
          <a:p>
            <a:r>
              <a:rPr lang="cs-CZ" b="1" dirty="0" smtClean="0"/>
              <a:t>Koncentrace </a:t>
            </a:r>
            <a:r>
              <a:rPr lang="cs-CZ" b="1" dirty="0"/>
              <a:t>fibrinogenu:</a:t>
            </a:r>
            <a:r>
              <a:rPr lang="cs-CZ" dirty="0"/>
              <a:t> </a:t>
            </a:r>
            <a:r>
              <a:rPr lang="cs-CZ" dirty="0" smtClean="0"/>
              <a:t>Normální </a:t>
            </a:r>
            <a:r>
              <a:rPr lang="cs-CZ" dirty="0"/>
              <a:t>rozmezí je 1,5–4,5 </a:t>
            </a:r>
            <a:r>
              <a:rPr lang="cs-CZ" dirty="0" smtClean="0"/>
              <a:t>g/l</a:t>
            </a:r>
          </a:p>
          <a:p>
            <a:pPr lvl="1"/>
            <a:r>
              <a:rPr lang="cs-CZ" dirty="0" err="1" smtClean="0"/>
              <a:t>hypofibrinogenemii</a:t>
            </a:r>
            <a:r>
              <a:rPr lang="cs-CZ" dirty="0" smtClean="0"/>
              <a:t> </a:t>
            </a:r>
            <a:r>
              <a:rPr lang="cs-CZ" dirty="0"/>
              <a:t>(např. při akutní DIC) nebo </a:t>
            </a:r>
            <a:r>
              <a:rPr lang="cs-CZ" dirty="0" err="1"/>
              <a:t>hyperfibrinogenemii</a:t>
            </a:r>
            <a:r>
              <a:rPr lang="cs-CZ" dirty="0"/>
              <a:t> (při zánětu koncentrace FBG stoupá, protože je proteinem akutní fáze).</a:t>
            </a:r>
          </a:p>
          <a:p>
            <a:r>
              <a:rPr lang="cs-CZ" b="1" dirty="0"/>
              <a:t>Antitrombin III:</a:t>
            </a:r>
            <a:r>
              <a:rPr lang="cs-CZ" dirty="0"/>
              <a:t> Stanovení funkční aktivity v plazmě, normální rozmezí dáno porovnáním s kontrolní plazmou (70–100 %). Primární nebo sekundární deficit antitrombinu III ( např. vyvolaný konzumpcí u DIC) představuje rizikový faktor </a:t>
            </a:r>
            <a:r>
              <a:rPr lang="cs-CZ" dirty="0" err="1"/>
              <a:t>trombofílie</a:t>
            </a:r>
            <a:r>
              <a:rPr lang="cs-CZ" dirty="0"/>
              <a:t>.</a:t>
            </a:r>
          </a:p>
          <a:p>
            <a:r>
              <a:rPr lang="cs-CZ" b="1" dirty="0"/>
              <a:t>Aktivovaný koagulační čas (ACT):</a:t>
            </a:r>
            <a:r>
              <a:rPr lang="cs-CZ" dirty="0"/>
              <a:t> Krev odebraná bez antikoagulancia se aplikuje do zkumavky s kontaktním aktivátorem (kaolin) a v přístroji je při 37 °C míchána do odečtení času koagulace. Rutinní pro kontrolu </a:t>
            </a:r>
            <a:r>
              <a:rPr lang="cs-CZ" dirty="0" err="1"/>
              <a:t>heparinizace</a:t>
            </a:r>
            <a:r>
              <a:rPr lang="cs-CZ" dirty="0"/>
              <a:t> při mimotělním oběhu a hemodialýze. ACT normální krve je cca 150 s, při </a:t>
            </a:r>
            <a:r>
              <a:rPr lang="cs-CZ" dirty="0" err="1"/>
              <a:t>heparinizaci</a:t>
            </a:r>
            <a:r>
              <a:rPr lang="cs-CZ" dirty="0"/>
              <a:t> pro dlouhodobý mimotělní oběh nebo hemodialýzu 180−300 s, při MO v kardiochirurgii &gt;600 s.</a:t>
            </a:r>
          </a:p>
          <a:p>
            <a:endParaRPr lang="cs-CZ" dirty="0"/>
          </a:p>
        </p:txBody>
      </p:sp>
    </p:spTree>
    <p:extLst>
      <p:ext uri="{BB962C8B-B14F-4D97-AF65-F5344CB8AC3E}">
        <p14:creationId xmlns:p14="http://schemas.microsoft.com/office/powerpoint/2010/main" val="168215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Krevní obraz</a:t>
            </a:r>
            <a:endParaRPr lang="cs-CZ" dirty="0"/>
          </a:p>
        </p:txBody>
      </p:sp>
      <p:sp>
        <p:nvSpPr>
          <p:cNvPr id="3" name="Zástupný symbol pro obsah 2"/>
          <p:cNvSpPr>
            <a:spLocks noGrp="1"/>
          </p:cNvSpPr>
          <p:nvPr>
            <p:ph idx="1"/>
          </p:nvPr>
        </p:nvSpPr>
        <p:spPr/>
        <p:txBody>
          <a:bodyPr>
            <a:normAutofit fontScale="47500" lnSpcReduction="20000"/>
          </a:bodyPr>
          <a:lstStyle/>
          <a:p>
            <a:r>
              <a:rPr lang="cs-CZ" b="1" dirty="0"/>
              <a:t>počet bílých krvinek (WBC)</a:t>
            </a:r>
            <a:r>
              <a:rPr lang="cs-CZ" dirty="0"/>
              <a:t> – buňky, které jsou důležitou součástí imunitního systému organismu</a:t>
            </a:r>
          </a:p>
          <a:p>
            <a:r>
              <a:rPr lang="cs-CZ" b="1" dirty="0"/>
              <a:t>počet červených krvinek (RBC)</a:t>
            </a:r>
            <a:r>
              <a:rPr lang="cs-CZ" dirty="0"/>
              <a:t> – buňky, které přenášejí kyslík v krvi z plic do tkání a oxid uhličitý opačným směrem</a:t>
            </a:r>
          </a:p>
          <a:p>
            <a:r>
              <a:rPr lang="cs-CZ" b="1" dirty="0"/>
              <a:t>hemoglobin (HGB)</a:t>
            </a:r>
            <a:r>
              <a:rPr lang="cs-CZ" dirty="0"/>
              <a:t> – červené krevní barvivo, bílkovina červených krvinek, která váže a přenáší kyslík</a:t>
            </a:r>
          </a:p>
          <a:p>
            <a:r>
              <a:rPr lang="cs-CZ" b="1" dirty="0"/>
              <a:t>hematokrit (HCT)</a:t>
            </a:r>
            <a:r>
              <a:rPr lang="cs-CZ" dirty="0"/>
              <a:t> – procentuální zastoupení červených krvinek v celkovém množství krve</a:t>
            </a:r>
          </a:p>
          <a:p>
            <a:r>
              <a:rPr lang="cs-CZ" b="1" dirty="0"/>
              <a:t>střední objem červené krvinky (MCV)</a:t>
            </a:r>
            <a:r>
              <a:rPr lang="cs-CZ" dirty="0"/>
              <a:t> – průměrná velikost červené krvinky</a:t>
            </a:r>
          </a:p>
          <a:p>
            <a:r>
              <a:rPr lang="cs-CZ" b="1" dirty="0"/>
              <a:t>průměrná hmotnost hemoglobinu v červené krvince (MCH)</a:t>
            </a:r>
            <a:endParaRPr lang="cs-CZ" dirty="0"/>
          </a:p>
          <a:p>
            <a:r>
              <a:rPr lang="cs-CZ" b="1" dirty="0"/>
              <a:t>průměrná koncentrace hemoglobinu v červené krvince (MCHC)</a:t>
            </a:r>
            <a:endParaRPr lang="cs-CZ" dirty="0"/>
          </a:p>
          <a:p>
            <a:r>
              <a:rPr lang="cs-CZ" b="1" dirty="0"/>
              <a:t>distribuční křivka červených krvinek (RDW)</a:t>
            </a:r>
            <a:r>
              <a:rPr lang="cs-CZ" dirty="0"/>
              <a:t> – podává přehled o variabilitě ve velikosti červených krvinek</a:t>
            </a:r>
          </a:p>
          <a:p>
            <a:r>
              <a:rPr lang="cs-CZ" b="1" dirty="0"/>
              <a:t>počet krevních destiček (PLT)</a:t>
            </a:r>
            <a:r>
              <a:rPr lang="cs-CZ" dirty="0"/>
              <a:t> – buňky, které jsou důležité při zástavě krvácení</a:t>
            </a:r>
          </a:p>
          <a:p>
            <a:r>
              <a:rPr lang="cs-CZ" b="1" dirty="0"/>
              <a:t>objem krevních destiček (MPV)</a:t>
            </a:r>
            <a:r>
              <a:rPr lang="cs-CZ" dirty="0"/>
              <a:t> – průměrná velikost krevní destičky</a:t>
            </a:r>
          </a:p>
          <a:p>
            <a:r>
              <a:rPr lang="cs-CZ" b="1" dirty="0"/>
              <a:t>destičkový hematokrit (PCT)</a:t>
            </a:r>
            <a:r>
              <a:rPr lang="cs-CZ" dirty="0"/>
              <a:t> – procentuální zastoupení krevních destiček v celkovém množství krve</a:t>
            </a:r>
          </a:p>
          <a:p>
            <a:r>
              <a:rPr lang="cs-CZ" b="1" dirty="0"/>
              <a:t>distribuční křivka krevních destiček (PDW)</a:t>
            </a:r>
            <a:r>
              <a:rPr lang="cs-CZ" dirty="0"/>
              <a:t> – podává přehled o variabilitě ve velikosti krevních destiček</a:t>
            </a:r>
          </a:p>
          <a:p>
            <a:endParaRPr lang="cs-CZ" dirty="0"/>
          </a:p>
        </p:txBody>
      </p:sp>
    </p:spTree>
    <p:extLst>
      <p:ext uri="{BB962C8B-B14F-4D97-AF65-F5344CB8AC3E}">
        <p14:creationId xmlns:p14="http://schemas.microsoft.com/office/powerpoint/2010/main" val="188912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2696"/>
            <a:ext cx="8046846" cy="4768998"/>
          </a:xfrm>
        </p:spPr>
      </p:pic>
    </p:spTree>
    <p:extLst>
      <p:ext uri="{BB962C8B-B14F-4D97-AF65-F5344CB8AC3E}">
        <p14:creationId xmlns:p14="http://schemas.microsoft.com/office/powerpoint/2010/main" val="147184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332656"/>
            <a:ext cx="8190577" cy="5616624"/>
          </a:xfrm>
        </p:spPr>
      </p:pic>
    </p:spTree>
    <p:extLst>
      <p:ext uri="{BB962C8B-B14F-4D97-AF65-F5344CB8AC3E}">
        <p14:creationId xmlns:p14="http://schemas.microsoft.com/office/powerpoint/2010/main" val="2861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476672"/>
            <a:ext cx="8535081" cy="5688632"/>
          </a:xfrm>
        </p:spPr>
      </p:pic>
    </p:spTree>
    <p:extLst>
      <p:ext uri="{BB962C8B-B14F-4D97-AF65-F5344CB8AC3E}">
        <p14:creationId xmlns:p14="http://schemas.microsoft.com/office/powerpoint/2010/main" val="253884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Diff</a:t>
            </a:r>
            <a:r>
              <a:rPr lang="cs-CZ" dirty="0" smtClean="0"/>
              <a:t>. KO</a:t>
            </a:r>
            <a:endParaRPr lang="cs-CZ" dirty="0"/>
          </a:p>
        </p:txBody>
      </p:sp>
      <p:sp>
        <p:nvSpPr>
          <p:cNvPr id="3" name="Zástupný symbol pro obsah 2"/>
          <p:cNvSpPr>
            <a:spLocks noGrp="1"/>
          </p:cNvSpPr>
          <p:nvPr>
            <p:ph idx="1"/>
          </p:nvPr>
        </p:nvSpPr>
        <p:spPr/>
        <p:txBody>
          <a:bodyPr>
            <a:normAutofit fontScale="62500" lnSpcReduction="20000"/>
          </a:bodyPr>
          <a:lstStyle/>
          <a:p>
            <a:r>
              <a:rPr lang="cs-CZ" b="1" dirty="0" err="1"/>
              <a:t>neutrofily</a:t>
            </a:r>
            <a:r>
              <a:rPr lang="cs-CZ" dirty="0"/>
              <a:t> – velmi pohyblivé buňky podílející se na obraně proti bakteriální infekci, mají schopnost pohlcovat a likvidovat cizorodý materiál</a:t>
            </a:r>
          </a:p>
          <a:p>
            <a:r>
              <a:rPr lang="cs-CZ" b="1" dirty="0"/>
              <a:t>tyčky</a:t>
            </a:r>
            <a:r>
              <a:rPr lang="cs-CZ" dirty="0"/>
              <a:t> – mladá forma </a:t>
            </a:r>
            <a:r>
              <a:rPr lang="cs-CZ" dirty="0" err="1"/>
              <a:t>neutrofilů</a:t>
            </a:r>
            <a:endParaRPr lang="cs-CZ" dirty="0"/>
          </a:p>
          <a:p>
            <a:r>
              <a:rPr lang="cs-CZ" b="1" dirty="0" err="1"/>
              <a:t>bazofily</a:t>
            </a:r>
            <a:r>
              <a:rPr lang="cs-CZ" dirty="0"/>
              <a:t> – jejich funkce není zcela jasná, předpokládá se ovlivnění srážení krve v místě zánětu</a:t>
            </a:r>
          </a:p>
          <a:p>
            <a:r>
              <a:rPr lang="cs-CZ" b="1" dirty="0"/>
              <a:t>eozinofily</a:t>
            </a:r>
            <a:r>
              <a:rPr lang="cs-CZ" dirty="0"/>
              <a:t> – buňky uplatňující se při alergii a v obraně proti parazitům</a:t>
            </a:r>
          </a:p>
          <a:p>
            <a:r>
              <a:rPr lang="cs-CZ" b="1" dirty="0"/>
              <a:t>lymfocyty</a:t>
            </a:r>
            <a:r>
              <a:rPr lang="cs-CZ" dirty="0"/>
              <a:t> – buňky podílející se na specifické imunitní obraně (T lymfocyty </a:t>
            </a:r>
            <a:r>
              <a:rPr lang="cs-CZ" dirty="0" err="1"/>
              <a:t>regulujíostatní</a:t>
            </a:r>
            <a:r>
              <a:rPr lang="cs-CZ" dirty="0"/>
              <a:t> zúčastněné buňky imunitní reakce a uplatňují se v obraně hlavně proti virům, plísním a nádorovým; B lymfocyty se po setkání s cizorodou látkou mění na plazmatické buňky a tvoří protilátky)</a:t>
            </a:r>
          </a:p>
          <a:p>
            <a:r>
              <a:rPr lang="cs-CZ" b="1" dirty="0"/>
              <a:t>monocyty</a:t>
            </a:r>
            <a:r>
              <a:rPr lang="cs-CZ" dirty="0"/>
              <a:t> – vystupují z krve do tkání nebo tělních dutin, kde se mění v makrofágy, buňky které jsou schopny pohlcovat cizorodý materiál, včetně mikroorganismů</a:t>
            </a:r>
          </a:p>
          <a:p>
            <a:endParaRPr lang="cs-CZ" dirty="0"/>
          </a:p>
        </p:txBody>
      </p:sp>
    </p:spTree>
    <p:extLst>
      <p:ext uri="{BB962C8B-B14F-4D97-AF65-F5344CB8AC3E}">
        <p14:creationId xmlns:p14="http://schemas.microsoft.com/office/powerpoint/2010/main" val="150755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a:t>
            </a:r>
            <a:r>
              <a:rPr lang="cs-CZ" dirty="0" smtClean="0"/>
              <a:t>ervená </a:t>
            </a:r>
            <a:r>
              <a:rPr lang="cs-CZ" dirty="0" err="1" smtClean="0"/>
              <a:t>křevní</a:t>
            </a:r>
            <a:r>
              <a:rPr lang="cs-CZ" dirty="0" smtClean="0"/>
              <a:t> řada</a:t>
            </a:r>
            <a:endParaRPr lang="cs-CZ" dirty="0"/>
          </a:p>
        </p:txBody>
      </p:sp>
      <p:sp>
        <p:nvSpPr>
          <p:cNvPr id="3" name="Zástupný symbol pro obsah 2"/>
          <p:cNvSpPr>
            <a:spLocks noGrp="1"/>
          </p:cNvSpPr>
          <p:nvPr>
            <p:ph idx="1"/>
          </p:nvPr>
        </p:nvSpPr>
        <p:spPr/>
        <p:txBody>
          <a:bodyPr>
            <a:normAutofit fontScale="62500" lnSpcReduction="20000"/>
          </a:bodyPr>
          <a:lstStyle/>
          <a:p>
            <a:r>
              <a:rPr lang="cs-CZ" b="1" dirty="0" smtClean="0"/>
              <a:t>Zvýšení </a:t>
            </a:r>
            <a:r>
              <a:rPr lang="cs-CZ" b="1" dirty="0"/>
              <a:t>hladiny erytrocytů, hemoglobinu, hematokritu:</a:t>
            </a:r>
          </a:p>
          <a:p>
            <a:r>
              <a:rPr lang="cs-CZ" dirty="0"/>
              <a:t>zvýšená tvorba v kostní dřeni – </a:t>
            </a:r>
            <a:r>
              <a:rPr lang="cs-CZ" dirty="0" err="1"/>
              <a:t>polycytémia</a:t>
            </a:r>
            <a:r>
              <a:rPr lang="cs-CZ" dirty="0"/>
              <a:t> vera</a:t>
            </a:r>
            <a:br>
              <a:rPr lang="cs-CZ" dirty="0"/>
            </a:br>
            <a:r>
              <a:rPr lang="cs-CZ" dirty="0"/>
              <a:t>sekundární příčiny – zvýšená tvorba v kostní dřeni následkem nedostatku kyslíku v organismu např. při srdečních nebo plicních onemocněních, při pobytu ve vysokých nadmořských výškách, nikotinismus, stres – zvýšená tvorba erytropoetinu v ledvinách, nádory produkující erytropoetin (karcinom ledviny), zahuštění krve při dehydrataci (průjmy, snížený příjem tekutin, popáleniny)</a:t>
            </a:r>
          </a:p>
          <a:p>
            <a:r>
              <a:rPr lang="cs-CZ" b="1" dirty="0"/>
              <a:t>Snížení hladiny erytrocytů, hemoglobinu, hematokritu:</a:t>
            </a:r>
          </a:p>
          <a:p>
            <a:r>
              <a:rPr lang="cs-CZ" dirty="0"/>
              <a:t>aplazie či poškození kostní dřeně se sníženou tvorbou červených krvinek, anemie z nedostatku železa, vitaminu B12, kyseliny listové, chronická onemocnění, hemolýza, krevní ztráty, vrozená porucha tvorby hemoglobinu, renální insuficience – nedostatečná tvorba erytropoetinu, tvorba protilátek proti erytropoetinu, otrava benzenem, užívání léků (chloramfenikol, sloučeniny zlata), gravidita – převládá </a:t>
            </a:r>
            <a:r>
              <a:rPr lang="cs-CZ" dirty="0" err="1"/>
              <a:t>hemodiluce</a:t>
            </a:r>
            <a:r>
              <a:rPr lang="cs-CZ" dirty="0"/>
              <a:t> nad pouze mírným vzestupem </a:t>
            </a:r>
            <a:r>
              <a:rPr lang="cs-CZ" dirty="0" err="1" smtClean="0"/>
              <a:t>erytromas</a:t>
            </a:r>
            <a:endParaRPr lang="cs-CZ" dirty="0"/>
          </a:p>
        </p:txBody>
      </p:sp>
    </p:spTree>
    <p:extLst>
      <p:ext uri="{BB962C8B-B14F-4D97-AF65-F5344CB8AC3E}">
        <p14:creationId xmlns:p14="http://schemas.microsoft.com/office/powerpoint/2010/main" val="230037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620688"/>
            <a:ext cx="8352928" cy="5760640"/>
          </a:xfrm>
        </p:spPr>
        <p:txBody>
          <a:bodyPr>
            <a:normAutofit fontScale="40000" lnSpcReduction="20000"/>
          </a:bodyPr>
          <a:lstStyle/>
          <a:p>
            <a:r>
              <a:rPr lang="cs-CZ" sz="3500" b="1" dirty="0" smtClean="0"/>
              <a:t>Střední objem červené krvinky (MCV):</a:t>
            </a:r>
          </a:p>
          <a:p>
            <a:r>
              <a:rPr lang="cs-CZ" sz="3500" b="1" dirty="0" smtClean="0"/>
              <a:t>Zvýšený- makrocyt</a:t>
            </a:r>
            <a:r>
              <a:rPr lang="cs-CZ" sz="3500" dirty="0" smtClean="0"/>
              <a:t>: anemie z nedostatku vitamínu B12, kyseliny listové, jaterní onemocnění, alkoholismus, myxedém, </a:t>
            </a:r>
            <a:r>
              <a:rPr lang="cs-CZ" sz="3500" dirty="0" err="1" smtClean="0"/>
              <a:t>aplázie</a:t>
            </a:r>
            <a:r>
              <a:rPr lang="cs-CZ" sz="3500" dirty="0" smtClean="0"/>
              <a:t> kostní dřeně, </a:t>
            </a:r>
            <a:r>
              <a:rPr lang="cs-CZ" sz="3500" dirty="0" err="1" smtClean="0"/>
              <a:t>retikulocytóza</a:t>
            </a:r>
            <a:r>
              <a:rPr lang="cs-CZ" sz="3500" dirty="0" smtClean="0"/>
              <a:t> (mladé formy erytrocytů jsou větší), užívání některých léků – antikonvulziva, </a:t>
            </a:r>
            <a:r>
              <a:rPr lang="cs-CZ" sz="3500" dirty="0" err="1" smtClean="0"/>
              <a:t>kontraceptiva</a:t>
            </a:r>
            <a:r>
              <a:rPr lang="cs-CZ" sz="3500" dirty="0" smtClean="0"/>
              <a:t>, </a:t>
            </a:r>
            <a:r>
              <a:rPr lang="cs-CZ" sz="3500" dirty="0" err="1" smtClean="0"/>
              <a:t>metformin</a:t>
            </a:r>
            <a:r>
              <a:rPr lang="cs-CZ" sz="3500" dirty="0" smtClean="0"/>
              <a:t>, kolchicin</a:t>
            </a:r>
          </a:p>
          <a:p>
            <a:r>
              <a:rPr lang="cs-CZ" sz="3500" b="1" dirty="0" smtClean="0"/>
              <a:t>Snížený – mikrocyt</a:t>
            </a:r>
            <a:r>
              <a:rPr lang="cs-CZ" sz="3500" dirty="0" smtClean="0"/>
              <a:t>, anemie z nedostatku železa, porucha tvorby hemoglobinu (</a:t>
            </a:r>
            <a:r>
              <a:rPr lang="cs-CZ" sz="3500" dirty="0" err="1" smtClean="0"/>
              <a:t>thalasémie</a:t>
            </a:r>
            <a:r>
              <a:rPr lang="cs-CZ" sz="3500" dirty="0" smtClean="0"/>
              <a:t>), </a:t>
            </a:r>
            <a:r>
              <a:rPr lang="cs-CZ" sz="3500" dirty="0" err="1" smtClean="0"/>
              <a:t>sideroblastické</a:t>
            </a:r>
            <a:r>
              <a:rPr lang="cs-CZ" sz="3500" dirty="0" smtClean="0"/>
              <a:t> anemie, anemie chronických chorob, otrava olovem</a:t>
            </a:r>
          </a:p>
          <a:p>
            <a:r>
              <a:rPr lang="cs-CZ" sz="3500" b="1" dirty="0" smtClean="0"/>
              <a:t>Průměrná hmotnost hemoglobinu v červené krvince (MCH):</a:t>
            </a:r>
          </a:p>
          <a:p>
            <a:r>
              <a:rPr lang="cs-CZ" sz="3500" b="1" dirty="0" smtClean="0"/>
              <a:t>Zvýšení:</a:t>
            </a:r>
            <a:r>
              <a:rPr lang="cs-CZ" sz="3500" dirty="0" smtClean="0"/>
              <a:t> může být u makrocytů</a:t>
            </a:r>
          </a:p>
          <a:p>
            <a:r>
              <a:rPr lang="cs-CZ" sz="3500" b="1" dirty="0" smtClean="0"/>
              <a:t>Průměrná koncentrace hemoglobinu v erytrocytu (MCHC):</a:t>
            </a:r>
          </a:p>
          <a:p>
            <a:r>
              <a:rPr lang="cs-CZ" sz="3500" b="1" dirty="0" smtClean="0"/>
              <a:t>Zvýšení:</a:t>
            </a:r>
            <a:r>
              <a:rPr lang="cs-CZ" sz="3500" dirty="0" smtClean="0"/>
              <a:t> dědičná </a:t>
            </a:r>
            <a:r>
              <a:rPr lang="cs-CZ" sz="3500" dirty="0" err="1" smtClean="0"/>
              <a:t>sférocytóza</a:t>
            </a:r>
            <a:r>
              <a:rPr lang="cs-CZ" sz="3500" dirty="0" smtClean="0"/>
              <a:t>, popáleniny (zvýšení je limitováno množstvím hemoglobinu, které se může vejít do erytrocytu)</a:t>
            </a:r>
          </a:p>
          <a:p>
            <a:r>
              <a:rPr lang="cs-CZ" sz="3500" b="1" dirty="0" smtClean="0"/>
              <a:t>Průměrná hmotnosti (MCH) a koncentrace (MCHC) hemoglobinu v erytrocytu:</a:t>
            </a:r>
          </a:p>
          <a:p>
            <a:r>
              <a:rPr lang="cs-CZ" sz="3500" b="1" dirty="0" smtClean="0"/>
              <a:t>Snížení:</a:t>
            </a:r>
            <a:r>
              <a:rPr lang="cs-CZ" sz="3500" dirty="0" smtClean="0"/>
              <a:t> může být u mikrocytů, možné příčiny: lymfomy, monocytová leukémie</a:t>
            </a:r>
          </a:p>
          <a:p>
            <a:r>
              <a:rPr lang="cs-CZ" sz="3500" b="1" dirty="0" smtClean="0"/>
              <a:t>Distribuční šíře erytrocytů (RDW):</a:t>
            </a:r>
          </a:p>
          <a:p>
            <a:r>
              <a:rPr lang="cs-CZ" sz="3500" b="1" dirty="0" smtClean="0"/>
              <a:t>Zvýšená hodnota:</a:t>
            </a:r>
            <a:r>
              <a:rPr lang="cs-CZ" sz="3500" dirty="0"/>
              <a:t> </a:t>
            </a:r>
            <a:r>
              <a:rPr lang="cs-CZ" sz="3500" dirty="0" smtClean="0"/>
              <a:t>znamená smíšenou populaci erytrocytů různé velikosti</a:t>
            </a:r>
          </a:p>
          <a:p>
            <a:r>
              <a:rPr lang="cs-CZ" sz="3500" dirty="0" smtClean="0"/>
              <a:t>zvýšená distribuční šíře erytrocytů + vyšší MCV- možné příčiny: karence vitaminu B12 nebo kyseliny listové, jaterní onemocnění, </a:t>
            </a:r>
            <a:r>
              <a:rPr lang="cs-CZ" sz="3500" dirty="0" err="1" smtClean="0"/>
              <a:t>imunohemolytické</a:t>
            </a:r>
            <a:r>
              <a:rPr lang="cs-CZ" sz="3500" dirty="0" smtClean="0"/>
              <a:t> anémie, nemoc z chladových aglutininů.</a:t>
            </a:r>
          </a:p>
          <a:p>
            <a:r>
              <a:rPr lang="cs-CZ" sz="3500" dirty="0" smtClean="0"/>
              <a:t>zvýšená distribuční šíře erytrocytů + nižší MCV – možné příčiny: </a:t>
            </a:r>
            <a:r>
              <a:rPr lang="cs-CZ" sz="3500" dirty="0" err="1" smtClean="0"/>
              <a:t>sideropenie</a:t>
            </a:r>
            <a:r>
              <a:rPr lang="cs-CZ" sz="3500" dirty="0" smtClean="0"/>
              <a:t>, DIC(diseminovaná intravaskulární koagulace), konsumpční </a:t>
            </a:r>
            <a:r>
              <a:rPr lang="cs-CZ" sz="3500" dirty="0" err="1" smtClean="0"/>
              <a:t>koagulopatie</a:t>
            </a:r>
            <a:r>
              <a:rPr lang="cs-CZ" sz="3500" dirty="0" smtClean="0"/>
              <a:t> a stavy spojené s fragmentací erytrocytů (</a:t>
            </a:r>
            <a:r>
              <a:rPr lang="cs-CZ" sz="3500" dirty="0" err="1" smtClean="0"/>
              <a:t>schistocyty</a:t>
            </a:r>
            <a:r>
              <a:rPr lang="cs-CZ" sz="3500" dirty="0" smtClean="0"/>
              <a:t>), </a:t>
            </a:r>
            <a:r>
              <a:rPr lang="cs-CZ" sz="3500" dirty="0" err="1" smtClean="0"/>
              <a:t>hemoglobinopatie</a:t>
            </a:r>
            <a:r>
              <a:rPr lang="cs-CZ" sz="3500" dirty="0" smtClean="0"/>
              <a:t>.</a:t>
            </a:r>
          </a:p>
          <a:p>
            <a:r>
              <a:rPr lang="cs-CZ" sz="3500" b="1" dirty="0" smtClean="0"/>
              <a:t>Retikulocyty: zvýšená hladina:</a:t>
            </a:r>
            <a:r>
              <a:rPr lang="cs-CZ" sz="3500" dirty="0" smtClean="0"/>
              <a:t> hemolytické anémie, akutní krevní ztráty, anémie v průběhu terapie.</a:t>
            </a:r>
          </a:p>
          <a:p>
            <a:r>
              <a:rPr lang="cs-CZ" sz="3500" b="1" dirty="0" smtClean="0"/>
              <a:t>Snížená hladina:</a:t>
            </a:r>
            <a:r>
              <a:rPr lang="cs-CZ" sz="3500" dirty="0" smtClean="0"/>
              <a:t> aplastická anémie, anémie s poruchou vyzrávání červené řady, jaterní onemocnění, posttransfuzní stavy, stavy po chemoterapii</a:t>
            </a:r>
          </a:p>
          <a:p>
            <a:endParaRPr lang="cs-CZ" dirty="0" smtClean="0"/>
          </a:p>
          <a:p>
            <a:pPr marL="0" indent="0">
              <a:buNone/>
            </a:pPr>
            <a:endParaRPr lang="cs-CZ" dirty="0"/>
          </a:p>
        </p:txBody>
      </p:sp>
    </p:spTree>
    <p:extLst>
      <p:ext uri="{BB962C8B-B14F-4D97-AF65-F5344CB8AC3E}">
        <p14:creationId xmlns:p14="http://schemas.microsoft.com/office/powerpoint/2010/main" val="211843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Trombocyty</a:t>
            </a:r>
            <a:endParaRPr lang="cs-CZ" dirty="0"/>
          </a:p>
        </p:txBody>
      </p:sp>
      <p:sp>
        <p:nvSpPr>
          <p:cNvPr id="3" name="Zástupný symbol pro obsah 2"/>
          <p:cNvSpPr>
            <a:spLocks noGrp="1"/>
          </p:cNvSpPr>
          <p:nvPr>
            <p:ph idx="1"/>
          </p:nvPr>
        </p:nvSpPr>
        <p:spPr/>
        <p:txBody>
          <a:bodyPr>
            <a:normAutofit fontScale="55000" lnSpcReduction="20000"/>
          </a:bodyPr>
          <a:lstStyle/>
          <a:p>
            <a:r>
              <a:rPr lang="cs-CZ" b="1" dirty="0" smtClean="0"/>
              <a:t>zvýšená </a:t>
            </a:r>
            <a:r>
              <a:rPr lang="cs-CZ" b="1" dirty="0"/>
              <a:t>hladina:</a:t>
            </a:r>
            <a:r>
              <a:rPr lang="cs-CZ" dirty="0"/>
              <a:t> může být asymptomatická, může však docházet ke zvýšenému krvácení (pro poruchu funkce destiček – </a:t>
            </a:r>
            <a:r>
              <a:rPr lang="cs-CZ" dirty="0" err="1"/>
              <a:t>trombocytopatii</a:t>
            </a:r>
            <a:r>
              <a:rPr lang="cs-CZ" dirty="0"/>
              <a:t>) i zvýšené srážlivosti krve (shlukováním krevních destiček)</a:t>
            </a:r>
          </a:p>
          <a:p>
            <a:pPr lvl="1"/>
            <a:r>
              <a:rPr lang="cs-CZ" dirty="0"/>
              <a:t>možné </a:t>
            </a:r>
            <a:r>
              <a:rPr lang="cs-CZ" dirty="0" smtClean="0"/>
              <a:t>příčiny: myeloproliferativní </a:t>
            </a:r>
            <a:r>
              <a:rPr lang="cs-CZ" dirty="0"/>
              <a:t>onemocnění (</a:t>
            </a:r>
            <a:r>
              <a:rPr lang="cs-CZ" dirty="0" err="1"/>
              <a:t>trombocytemie</a:t>
            </a:r>
            <a:r>
              <a:rPr lang="cs-CZ" dirty="0"/>
              <a:t>, </a:t>
            </a:r>
            <a:r>
              <a:rPr lang="cs-CZ" dirty="0" err="1"/>
              <a:t>polycythemia</a:t>
            </a:r>
            <a:r>
              <a:rPr lang="cs-CZ" dirty="0"/>
              <a:t> vera), nedostatek železa (při dlouhodobých ztrátách krve), nadměrné krvácení s rychlou obměnou krvetvorby, dlouhodobá zánětlivá onemocnění (Crohnova choroba, revmatoidní artritida), infekce (bakteriální, plísňové, tuberkulóze), stav po splenektomii, maligní nádorová onemocněních (lymfomy, nádory)</a:t>
            </a:r>
          </a:p>
          <a:p>
            <a:r>
              <a:rPr lang="cs-CZ" b="1" dirty="0"/>
              <a:t>snížená hladina:</a:t>
            </a:r>
            <a:r>
              <a:rPr lang="cs-CZ" dirty="0"/>
              <a:t> může vést ke snížené srážlivosti krve, krvácení do vnitřních orgánů</a:t>
            </a:r>
          </a:p>
          <a:p>
            <a:pPr lvl="1"/>
            <a:r>
              <a:rPr lang="cs-CZ" dirty="0"/>
              <a:t>možné </a:t>
            </a:r>
            <a:r>
              <a:rPr lang="cs-CZ" dirty="0" smtClean="0"/>
              <a:t>příčiny: poškození </a:t>
            </a:r>
            <a:r>
              <a:rPr lang="cs-CZ" dirty="0"/>
              <a:t>kostní dřeně s poruchou tvorby krevních destiček – vrozené, polékové, po ozáření, při nádorových onemocnění kostní dřeně (leukémie, lymfomy, metastázy), těžký alkoholismus, nedostatek vitaminu B12, některé infekce (včetně HIV), po virových infekcích (CMV, EBV, spalničky, rubeola), nadměrná spotřeba destiček (u rozsáhlých hemangiomů, zánětů cév, po chlopenních a cévních náhradách, při diseminované intravaskulární koagulaci (DIC), autoimunitní onemocnění (protilátky proti krevním destičkám např. při systémovém lupus </a:t>
            </a:r>
            <a:r>
              <a:rPr lang="cs-CZ" dirty="0" err="1"/>
              <a:t>erythematodes</a:t>
            </a:r>
            <a:r>
              <a:rPr lang="cs-CZ" dirty="0"/>
              <a:t>), trombotická trombocytopenická purpura, septický stav, </a:t>
            </a:r>
            <a:r>
              <a:rPr lang="cs-CZ" dirty="0" err="1"/>
              <a:t>hypersplenizmus</a:t>
            </a:r>
            <a:r>
              <a:rPr lang="cs-CZ" dirty="0"/>
              <a:t>, zvýšená destrukce krevních destiček – např. léky (penicilin, soli zlata, heparin, sulfonamidy aj.), gravidita (převládá zvýšení objemu plazmy), </a:t>
            </a:r>
            <a:r>
              <a:rPr lang="cs-CZ" dirty="0" err="1"/>
              <a:t>pseudotrombocytopenie</a:t>
            </a:r>
            <a:r>
              <a:rPr lang="cs-CZ" dirty="0"/>
              <a:t> zvýšená hodnota středního objemu krevní destičky (MPV) – závisí na produkci destiček, mladé jsou větší, než starší</a:t>
            </a:r>
          </a:p>
          <a:p>
            <a:endParaRPr lang="cs-CZ" dirty="0"/>
          </a:p>
        </p:txBody>
      </p:sp>
    </p:spTree>
    <p:extLst>
      <p:ext uri="{BB962C8B-B14F-4D97-AF65-F5344CB8AC3E}">
        <p14:creationId xmlns:p14="http://schemas.microsoft.com/office/powerpoint/2010/main" val="864433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Patologie v bílém krevním obraze</a:t>
            </a:r>
            <a:endParaRPr lang="cs-CZ" dirty="0"/>
          </a:p>
        </p:txBody>
      </p:sp>
      <p:sp>
        <p:nvSpPr>
          <p:cNvPr id="3" name="Zástupný symbol pro obsah 2"/>
          <p:cNvSpPr>
            <a:spLocks noGrp="1"/>
          </p:cNvSpPr>
          <p:nvPr>
            <p:ph idx="1"/>
          </p:nvPr>
        </p:nvSpPr>
        <p:spPr>
          <a:xfrm>
            <a:off x="395536" y="1340768"/>
            <a:ext cx="8229600" cy="4525963"/>
          </a:xfrm>
        </p:spPr>
        <p:txBody>
          <a:bodyPr>
            <a:normAutofit fontScale="25000" lnSpcReduction="20000"/>
          </a:bodyPr>
          <a:lstStyle/>
          <a:p>
            <a:pPr marL="0" indent="0">
              <a:buNone/>
            </a:pPr>
            <a:r>
              <a:rPr lang="cs-CZ" sz="4800" b="1" dirty="0" err="1" smtClean="0"/>
              <a:t>Neutrofily</a:t>
            </a:r>
            <a:r>
              <a:rPr lang="cs-CZ" sz="4800" b="1" dirty="0" smtClean="0"/>
              <a:t>: 	</a:t>
            </a:r>
          </a:p>
          <a:p>
            <a:pPr marL="0" indent="0">
              <a:buNone/>
            </a:pPr>
            <a:r>
              <a:rPr lang="cs-CZ" sz="4800" b="1" dirty="0" smtClean="0"/>
              <a:t>zvýšená </a:t>
            </a:r>
            <a:r>
              <a:rPr lang="cs-CZ" sz="4800" b="1" dirty="0"/>
              <a:t>hladina:</a:t>
            </a:r>
            <a:r>
              <a:rPr lang="cs-CZ" sz="4800" dirty="0"/>
              <a:t> </a:t>
            </a:r>
            <a:r>
              <a:rPr lang="cs-CZ" sz="4800" dirty="0" smtClean="0"/>
              <a:t>bakteriálních </a:t>
            </a:r>
            <a:r>
              <a:rPr lang="cs-CZ" sz="4800" dirty="0"/>
              <a:t>infekcí </a:t>
            </a:r>
            <a:r>
              <a:rPr lang="cs-CZ" sz="4800" dirty="0" smtClean="0"/>
              <a:t>(</a:t>
            </a:r>
            <a:r>
              <a:rPr lang="cs-CZ" sz="4800" dirty="0"/>
              <a:t>tyčky, tzv. posun doleva), </a:t>
            </a:r>
            <a:r>
              <a:rPr lang="cs-CZ" sz="4800" dirty="0" smtClean="0"/>
              <a:t>hypoxie , generalizované maligní </a:t>
            </a:r>
            <a:r>
              <a:rPr lang="cs-CZ" sz="4800" dirty="0" err="1" smtClean="0"/>
              <a:t>onem</a:t>
            </a:r>
            <a:r>
              <a:rPr lang="cs-CZ" sz="4800" dirty="0" smtClean="0"/>
              <a:t>., kortikoidy</a:t>
            </a:r>
            <a:r>
              <a:rPr lang="cs-CZ" sz="4800" dirty="0"/>
              <a:t>, adrenalin, </a:t>
            </a:r>
            <a:r>
              <a:rPr lang="cs-CZ" sz="4800" dirty="0" smtClean="0"/>
              <a:t>lithium, </a:t>
            </a:r>
            <a:r>
              <a:rPr lang="cs-CZ" sz="4800" dirty="0"/>
              <a:t>akutní a </a:t>
            </a:r>
            <a:r>
              <a:rPr lang="cs-CZ" sz="4800" dirty="0" smtClean="0"/>
              <a:t>chronická </a:t>
            </a:r>
            <a:r>
              <a:rPr lang="cs-CZ" sz="4800" dirty="0"/>
              <a:t>myeloidní </a:t>
            </a:r>
            <a:r>
              <a:rPr lang="cs-CZ" sz="4800" dirty="0" smtClean="0"/>
              <a:t>leukemie, </a:t>
            </a:r>
            <a:r>
              <a:rPr lang="cs-CZ" sz="4800" dirty="0" err="1" smtClean="0"/>
              <a:t>myeloproliferac</a:t>
            </a:r>
            <a:r>
              <a:rPr lang="cs-CZ" sz="4800" dirty="0" err="1" smtClean="0"/>
              <a:t>e</a:t>
            </a:r>
            <a:r>
              <a:rPr lang="cs-CZ" sz="4800" dirty="0" smtClean="0"/>
              <a:t>,</a:t>
            </a:r>
            <a:r>
              <a:rPr lang="cs-CZ" sz="4800" dirty="0" smtClean="0"/>
              <a:t> </a:t>
            </a:r>
            <a:r>
              <a:rPr lang="cs-CZ" sz="4800" dirty="0"/>
              <a:t>nekrózy tkáně (infarkt myokardu), </a:t>
            </a:r>
            <a:r>
              <a:rPr lang="cs-CZ" sz="4800" dirty="0" smtClean="0"/>
              <a:t>vaskulitidy</a:t>
            </a:r>
            <a:r>
              <a:rPr lang="cs-CZ" sz="4800" dirty="0"/>
              <a:t>, nespecifické střevní záněty, revmatoidní artritis </a:t>
            </a:r>
            <a:endParaRPr lang="cs-CZ" sz="4800" dirty="0" smtClean="0"/>
          </a:p>
          <a:p>
            <a:pPr marL="0" indent="0">
              <a:buNone/>
            </a:pPr>
            <a:r>
              <a:rPr lang="cs-CZ" sz="4800" b="1" dirty="0" smtClean="0"/>
              <a:t>snížená </a:t>
            </a:r>
            <a:r>
              <a:rPr lang="cs-CZ" sz="4800" b="1" dirty="0"/>
              <a:t>hladina:</a:t>
            </a:r>
            <a:r>
              <a:rPr lang="cs-CZ" sz="4800" dirty="0"/>
              <a:t> snížená tvorba v důsledku poškození kostní dřeně – vrozeném (aplastická anemie) či polékovém (cytostatika, psychofarmaka, imunosuprese, </a:t>
            </a:r>
            <a:r>
              <a:rPr lang="cs-CZ" sz="4800" dirty="0" err="1"/>
              <a:t>thyreostatika</a:t>
            </a:r>
            <a:r>
              <a:rPr lang="cs-CZ" sz="4800" dirty="0"/>
              <a:t>), ozařování, při infiltraci kostní dřeně nádorovými buňkami, změna rozložení </a:t>
            </a:r>
            <a:r>
              <a:rPr lang="cs-CZ" sz="4800" dirty="0" err="1"/>
              <a:t>neutrofilů</a:t>
            </a:r>
            <a:r>
              <a:rPr lang="cs-CZ" sz="4800" dirty="0"/>
              <a:t> – při splenomegalii, virové infekci</a:t>
            </a:r>
            <a:r>
              <a:rPr lang="cs-CZ" sz="4800" dirty="0" smtClean="0"/>
              <a:t>, </a:t>
            </a:r>
            <a:r>
              <a:rPr lang="cs-CZ" sz="4800" dirty="0"/>
              <a:t>u některých autoimunitních onemocněních (výskyt protilátek proti </a:t>
            </a:r>
            <a:r>
              <a:rPr lang="cs-CZ" sz="4800" dirty="0" err="1"/>
              <a:t>neutrofilům</a:t>
            </a:r>
            <a:r>
              <a:rPr lang="cs-CZ" sz="4800" dirty="0"/>
              <a:t>, např. systémový lupus </a:t>
            </a:r>
            <a:r>
              <a:rPr lang="cs-CZ" sz="4800" dirty="0" err="1"/>
              <a:t>erythematodes</a:t>
            </a:r>
            <a:r>
              <a:rPr lang="cs-CZ" sz="4800" dirty="0" smtClean="0"/>
              <a:t>),, </a:t>
            </a:r>
            <a:r>
              <a:rPr lang="cs-CZ" sz="4800" dirty="0"/>
              <a:t>lymfatické a monocytové leukémie.</a:t>
            </a:r>
          </a:p>
          <a:p>
            <a:pPr marL="0" indent="0">
              <a:buNone/>
            </a:pPr>
            <a:r>
              <a:rPr lang="cs-CZ" sz="4800" b="1" dirty="0" smtClean="0"/>
              <a:t>Lymfocyty</a:t>
            </a:r>
            <a:r>
              <a:rPr lang="cs-CZ" sz="4800" b="1" dirty="0"/>
              <a:t>:</a:t>
            </a:r>
          </a:p>
          <a:p>
            <a:pPr marL="0" indent="0">
              <a:buNone/>
            </a:pPr>
            <a:r>
              <a:rPr lang="cs-CZ" sz="4800" b="1" dirty="0"/>
              <a:t>zvýšená hladina:</a:t>
            </a:r>
            <a:r>
              <a:rPr lang="cs-CZ" sz="4800" dirty="0"/>
              <a:t> </a:t>
            </a:r>
            <a:r>
              <a:rPr lang="cs-CZ" sz="4800" dirty="0" smtClean="0"/>
              <a:t> virové </a:t>
            </a:r>
            <a:r>
              <a:rPr lang="cs-CZ" sz="4800" dirty="0"/>
              <a:t>infekci (infekční mononukleóza, </a:t>
            </a:r>
            <a:r>
              <a:rPr lang="cs-CZ" sz="4800" dirty="0" err="1"/>
              <a:t>cytomegalovirus</a:t>
            </a:r>
            <a:r>
              <a:rPr lang="cs-CZ" sz="4800" dirty="0"/>
              <a:t>), také u </a:t>
            </a:r>
            <a:r>
              <a:rPr lang="cs-CZ" sz="4800" dirty="0" err="1"/>
              <a:t>pertusse</a:t>
            </a:r>
            <a:r>
              <a:rPr lang="cs-CZ" sz="4800" dirty="0"/>
              <a:t>, tuberkulózy, toxoplazmózy, akutní a chronická lymfatická leukémie, lymfomy</a:t>
            </a:r>
            <a:endParaRPr lang="cs-CZ" sz="4800" dirty="0" smtClean="0"/>
          </a:p>
          <a:p>
            <a:pPr marL="0" indent="0">
              <a:buNone/>
            </a:pPr>
            <a:r>
              <a:rPr lang="cs-CZ" sz="4800" b="1" dirty="0" smtClean="0"/>
              <a:t>snížená </a:t>
            </a:r>
            <a:r>
              <a:rPr lang="cs-CZ" sz="4800" b="1" dirty="0"/>
              <a:t>hladina:</a:t>
            </a:r>
            <a:r>
              <a:rPr lang="cs-CZ" sz="4800" dirty="0"/>
              <a:t> </a:t>
            </a:r>
            <a:r>
              <a:rPr lang="cs-CZ" sz="4800" dirty="0" smtClean="0"/>
              <a:t>po </a:t>
            </a:r>
            <a:r>
              <a:rPr lang="cs-CZ" sz="4800" dirty="0"/>
              <a:t>chemoterapii, ozáření, při léčbě kortikoidy a stavech s nadprodukcí kortizolu – </a:t>
            </a:r>
            <a:r>
              <a:rPr lang="cs-CZ" sz="4800" dirty="0" err="1"/>
              <a:t>hyperkortikalizmus</a:t>
            </a:r>
            <a:r>
              <a:rPr lang="cs-CZ" sz="4800" dirty="0"/>
              <a:t>, aplastická anémie, infekce – virové, TBC, zvýšený únik lymfocytů lymfou u poruchy lymfatické drenáže ve střevě (</a:t>
            </a:r>
            <a:r>
              <a:rPr lang="cs-CZ" sz="4800" dirty="0" err="1"/>
              <a:t>Whippleova</a:t>
            </a:r>
            <a:r>
              <a:rPr lang="cs-CZ" sz="4800" dirty="0"/>
              <a:t> choroba), AIDS a přidružená onemocnění, v konečných fázích zhoubných nádorů, u pokročilé </a:t>
            </a:r>
            <a:r>
              <a:rPr lang="cs-CZ" sz="4800" dirty="0" err="1"/>
              <a:t>Hodgkinovy</a:t>
            </a:r>
            <a:r>
              <a:rPr lang="cs-CZ" sz="4800" dirty="0"/>
              <a:t> choroby, </a:t>
            </a:r>
            <a:r>
              <a:rPr lang="cs-CZ" sz="4800" dirty="0" err="1"/>
              <a:t>Wiskottova-Aldrichova</a:t>
            </a:r>
            <a:r>
              <a:rPr lang="cs-CZ" sz="4800" dirty="0"/>
              <a:t> syndromu (vrozené onemocnění se sníženými hladinami krevních destiček, ekzémem a zvýšenou náchylností k infekcím – s poklesem T lymfocytů), neurologická onemocnění (roztroušená skleróza)</a:t>
            </a:r>
          </a:p>
          <a:p>
            <a:pPr marL="0" indent="0">
              <a:buNone/>
            </a:pPr>
            <a:r>
              <a:rPr lang="cs-CZ" sz="4800" b="1" dirty="0" err="1" smtClean="0"/>
              <a:t>Eosinofily</a:t>
            </a:r>
            <a:r>
              <a:rPr lang="cs-CZ" sz="4800" b="1" dirty="0"/>
              <a:t>:</a:t>
            </a:r>
          </a:p>
          <a:p>
            <a:pPr marL="0" indent="0">
              <a:buNone/>
            </a:pPr>
            <a:r>
              <a:rPr lang="cs-CZ" sz="4800" b="1" dirty="0"/>
              <a:t>zvýšená hladina:</a:t>
            </a:r>
            <a:r>
              <a:rPr lang="cs-CZ" sz="4800" dirty="0"/>
              <a:t> alergická onemocnění, lékové alergie, infekce parazity, prvoky (u nás běžně </a:t>
            </a:r>
            <a:r>
              <a:rPr lang="cs-CZ" sz="4800" dirty="0" err="1"/>
              <a:t>toxokarózu</a:t>
            </a:r>
            <a:r>
              <a:rPr lang="cs-CZ" sz="4800" dirty="0"/>
              <a:t>, trichinelózu a střevní </a:t>
            </a:r>
            <a:r>
              <a:rPr lang="cs-CZ" sz="4800" dirty="0" err="1"/>
              <a:t>helmintózy</a:t>
            </a:r>
            <a:r>
              <a:rPr lang="cs-CZ" sz="4800" dirty="0"/>
              <a:t>), některé kožní choroby – ekzém, lupénka, </a:t>
            </a:r>
            <a:r>
              <a:rPr lang="cs-CZ" sz="4800" dirty="0" err="1"/>
              <a:t>Hodgkinova</a:t>
            </a:r>
            <a:r>
              <a:rPr lang="cs-CZ" sz="4800" dirty="0"/>
              <a:t> choroba a jiná nádorová onemocnění, </a:t>
            </a:r>
            <a:r>
              <a:rPr lang="cs-CZ" sz="4800" dirty="0" err="1"/>
              <a:t>Hypereozinofilní</a:t>
            </a:r>
            <a:r>
              <a:rPr lang="cs-CZ" sz="4800" dirty="0"/>
              <a:t> syndrom</a:t>
            </a:r>
          </a:p>
          <a:p>
            <a:pPr marL="0" indent="0">
              <a:buNone/>
            </a:pPr>
            <a:r>
              <a:rPr lang="cs-CZ" sz="4800" b="1" dirty="0"/>
              <a:t>snížená hladina:</a:t>
            </a:r>
            <a:r>
              <a:rPr lang="cs-CZ" sz="4800" dirty="0"/>
              <a:t> akutní infekce (břišní tyfus), stresové reakce, léčba kortikoidy, </a:t>
            </a:r>
            <a:r>
              <a:rPr lang="cs-CZ" sz="4800" dirty="0" err="1"/>
              <a:t>Cushingova</a:t>
            </a:r>
            <a:r>
              <a:rPr lang="cs-CZ" sz="4800" dirty="0"/>
              <a:t> nemoc, po podání adrenalinu</a:t>
            </a:r>
          </a:p>
          <a:p>
            <a:pPr marL="0" indent="0">
              <a:buNone/>
            </a:pPr>
            <a:r>
              <a:rPr lang="cs-CZ" sz="4800" b="1" dirty="0" err="1"/>
              <a:t>Bazofily</a:t>
            </a:r>
            <a:r>
              <a:rPr lang="cs-CZ" sz="4800" b="1" dirty="0"/>
              <a:t>:</a:t>
            </a:r>
          </a:p>
          <a:p>
            <a:pPr marL="0" indent="0">
              <a:buNone/>
            </a:pPr>
            <a:r>
              <a:rPr lang="cs-CZ" sz="4800" b="1" dirty="0"/>
              <a:t>zvýšená hladina:</a:t>
            </a:r>
            <a:r>
              <a:rPr lang="cs-CZ" sz="4800" dirty="0"/>
              <a:t> u chronické myeloidní leukemie, hypotyreózy, </a:t>
            </a:r>
            <a:r>
              <a:rPr lang="cs-CZ" sz="4800" dirty="0" err="1"/>
              <a:t>mastocytomu</a:t>
            </a:r>
            <a:r>
              <a:rPr lang="cs-CZ" sz="4800" dirty="0"/>
              <a:t> event. systémové </a:t>
            </a:r>
            <a:r>
              <a:rPr lang="cs-CZ" sz="4800" dirty="0" err="1"/>
              <a:t>mastocytózy</a:t>
            </a:r>
            <a:r>
              <a:rPr lang="cs-CZ" sz="4800" dirty="0"/>
              <a:t>, některá zánětlivá onemocnění (</a:t>
            </a:r>
            <a:r>
              <a:rPr lang="cs-CZ" sz="4800" dirty="0" err="1"/>
              <a:t>chron</a:t>
            </a:r>
            <a:r>
              <a:rPr lang="cs-CZ" sz="4800" dirty="0"/>
              <a:t>. střevní záněty – Crohnova choroba, ulcerózní kolitida, revmatoidní artritida) , léčba estrogeny, některá nádorová onemocnění</a:t>
            </a:r>
          </a:p>
          <a:p>
            <a:pPr marL="0" indent="0">
              <a:buNone/>
            </a:pPr>
            <a:r>
              <a:rPr lang="cs-CZ" sz="4800" b="1" dirty="0"/>
              <a:t>snížená hladina:</a:t>
            </a:r>
            <a:r>
              <a:rPr lang="cs-CZ" sz="4800" dirty="0"/>
              <a:t> zpravidla jen relativní, při zmnožení </a:t>
            </a:r>
            <a:r>
              <a:rPr lang="cs-CZ" sz="4800" dirty="0" err="1"/>
              <a:t>neutrofilů</a:t>
            </a:r>
            <a:endParaRPr lang="cs-CZ" sz="4800" dirty="0"/>
          </a:p>
          <a:p>
            <a:pPr marL="0" indent="0">
              <a:buNone/>
            </a:pPr>
            <a:r>
              <a:rPr lang="cs-CZ" sz="4800" b="1" dirty="0" err="1"/>
              <a:t>Monocty</a:t>
            </a:r>
            <a:r>
              <a:rPr lang="cs-CZ" sz="4800" b="1" dirty="0"/>
              <a:t>:</a:t>
            </a:r>
          </a:p>
          <a:p>
            <a:pPr marL="0" indent="0">
              <a:buNone/>
            </a:pPr>
            <a:r>
              <a:rPr lang="cs-CZ" sz="4800" b="1" dirty="0"/>
              <a:t>zvýšená hladina:</a:t>
            </a:r>
            <a:r>
              <a:rPr lang="cs-CZ" sz="4800" dirty="0"/>
              <a:t> infekce viry, prvoky, parazity, dále při tuberkulóze, onemocněních pojivové tkáně – systémový lupus </a:t>
            </a:r>
            <a:r>
              <a:rPr lang="cs-CZ" sz="4800" dirty="0" err="1"/>
              <a:t>erythematodes</a:t>
            </a:r>
            <a:r>
              <a:rPr lang="cs-CZ" sz="4800" dirty="0"/>
              <a:t>, revmatoidní artritida, chronická zánětlivá střevní onemocnění (Crohnova choroba, ulcerózní kolitida), sarkoidóza, lymfomy, monocytová leukémie</a:t>
            </a:r>
          </a:p>
          <a:p>
            <a:pPr marL="0" indent="0">
              <a:buNone/>
            </a:pPr>
            <a:r>
              <a:rPr lang="cs-CZ" sz="4800" b="1" dirty="0"/>
              <a:t>snížená hladina:</a:t>
            </a:r>
            <a:r>
              <a:rPr lang="cs-CZ" sz="4800" dirty="0"/>
              <a:t> aplastické anémie, chronická </a:t>
            </a:r>
            <a:r>
              <a:rPr lang="cs-CZ" sz="4800" dirty="0" err="1"/>
              <a:t>lymfadenóza</a:t>
            </a:r>
            <a:r>
              <a:rPr lang="cs-CZ" sz="4800" dirty="0"/>
              <a:t>, terapie glukokortikoidy.</a:t>
            </a:r>
          </a:p>
          <a:p>
            <a:endParaRPr lang="cs-CZ" dirty="0"/>
          </a:p>
        </p:txBody>
      </p:sp>
    </p:spTree>
    <p:extLst>
      <p:ext uri="{BB962C8B-B14F-4D97-AF65-F5344CB8AC3E}">
        <p14:creationId xmlns:p14="http://schemas.microsoft.com/office/powerpoint/2010/main" val="388207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Hematologické vyšetření</a:t>
            </a:r>
          </a:p>
          <a:p>
            <a:pPr lvl="1"/>
            <a:r>
              <a:rPr lang="cs-CZ" dirty="0" smtClean="0"/>
              <a:t>Vyšetření </a:t>
            </a:r>
            <a:r>
              <a:rPr lang="cs-CZ" dirty="0" smtClean="0"/>
              <a:t>koagulací</a:t>
            </a:r>
            <a:endParaRPr lang="cs-CZ" dirty="0" smtClean="0"/>
          </a:p>
          <a:p>
            <a:pPr lvl="1"/>
            <a:r>
              <a:rPr lang="cs-CZ" dirty="0" smtClean="0"/>
              <a:t>Krevní obraz</a:t>
            </a:r>
          </a:p>
          <a:p>
            <a:r>
              <a:rPr lang="cs-CZ" dirty="0" smtClean="0"/>
              <a:t>Biochemické </a:t>
            </a:r>
            <a:r>
              <a:rPr lang="cs-CZ" dirty="0" smtClean="0"/>
              <a:t>vyšetření</a:t>
            </a:r>
          </a:p>
          <a:p>
            <a:pPr lvl="1"/>
            <a:r>
              <a:rPr lang="cs-CZ" dirty="0" smtClean="0"/>
              <a:t>Osmolalita, </a:t>
            </a:r>
            <a:r>
              <a:rPr lang="cs-CZ" dirty="0" err="1" smtClean="0"/>
              <a:t>iontogram</a:t>
            </a:r>
            <a:endParaRPr lang="cs-CZ" dirty="0" smtClean="0"/>
          </a:p>
          <a:p>
            <a:pPr lvl="1"/>
            <a:r>
              <a:rPr lang="cs-CZ" dirty="0" smtClean="0"/>
              <a:t> glykémie, </a:t>
            </a:r>
            <a:r>
              <a:rPr lang="cs-CZ" dirty="0" err="1" smtClean="0"/>
              <a:t>lab</a:t>
            </a:r>
            <a:r>
              <a:rPr lang="cs-CZ" dirty="0" smtClean="0"/>
              <a:t>. vyšetření DM</a:t>
            </a:r>
          </a:p>
          <a:p>
            <a:pPr lvl="1"/>
            <a:r>
              <a:rPr lang="cs-CZ" dirty="0" smtClean="0"/>
              <a:t>Krevní bílkoviny, imunoglobuliny</a:t>
            </a:r>
          </a:p>
          <a:p>
            <a:pPr lvl="1"/>
            <a:r>
              <a:rPr lang="cs-CZ" dirty="0"/>
              <a:t> </a:t>
            </a:r>
            <a:r>
              <a:rPr lang="cs-CZ" dirty="0" smtClean="0"/>
              <a:t>jaterní testy, bilirubin, </a:t>
            </a:r>
            <a:r>
              <a:rPr lang="cs-CZ" dirty="0" err="1" smtClean="0"/>
              <a:t>lipidogram</a:t>
            </a:r>
            <a:endParaRPr lang="cs-CZ" dirty="0" smtClean="0"/>
          </a:p>
          <a:p>
            <a:pPr lvl="1"/>
            <a:r>
              <a:rPr lang="cs-CZ" dirty="0"/>
              <a:t> </a:t>
            </a:r>
            <a:r>
              <a:rPr lang="cs-CZ" dirty="0" smtClean="0"/>
              <a:t>vyšetření ledvinných funkcí a vyšetření moči </a:t>
            </a:r>
            <a:endParaRPr lang="cs-CZ" dirty="0" smtClean="0"/>
          </a:p>
          <a:p>
            <a:pPr lvl="1"/>
            <a:endParaRPr lang="cs-CZ" dirty="0" smtClean="0"/>
          </a:p>
          <a:p>
            <a:pPr lvl="1"/>
            <a:endParaRPr lang="cs-CZ" dirty="0"/>
          </a:p>
        </p:txBody>
      </p:sp>
    </p:spTree>
    <p:extLst>
      <p:ext uri="{BB962C8B-B14F-4D97-AF65-F5344CB8AC3E}">
        <p14:creationId xmlns:p14="http://schemas.microsoft.com/office/powerpoint/2010/main" val="268608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Biochemické vyšetření </a:t>
            </a:r>
            <a:endParaRPr lang="cs-CZ" dirty="0"/>
          </a:p>
        </p:txBody>
      </p:sp>
      <p:sp>
        <p:nvSpPr>
          <p:cNvPr id="3" name="Zástupný symbol pro obsah 2"/>
          <p:cNvSpPr>
            <a:spLocks noGrp="1"/>
          </p:cNvSpPr>
          <p:nvPr>
            <p:ph idx="1"/>
          </p:nvPr>
        </p:nvSpPr>
        <p:spPr/>
        <p:txBody>
          <a:bodyPr/>
          <a:lstStyle/>
          <a:p>
            <a:endParaRPr lang="cs-CZ" dirty="0" smtClean="0"/>
          </a:p>
          <a:p>
            <a:pPr lvl="1"/>
            <a:r>
              <a:rPr lang="cs-CZ" dirty="0"/>
              <a:t>Osmolalita, </a:t>
            </a:r>
            <a:r>
              <a:rPr lang="cs-CZ" dirty="0" err="1"/>
              <a:t>iontogram</a:t>
            </a:r>
            <a:endParaRPr lang="cs-CZ" dirty="0"/>
          </a:p>
          <a:p>
            <a:pPr lvl="1"/>
            <a:r>
              <a:rPr lang="cs-CZ" dirty="0"/>
              <a:t> glykémie, </a:t>
            </a:r>
            <a:r>
              <a:rPr lang="cs-CZ" dirty="0" err="1"/>
              <a:t>lab</a:t>
            </a:r>
            <a:r>
              <a:rPr lang="cs-CZ" dirty="0"/>
              <a:t>. vyšetření DM</a:t>
            </a:r>
          </a:p>
          <a:p>
            <a:pPr lvl="1"/>
            <a:r>
              <a:rPr lang="cs-CZ" dirty="0"/>
              <a:t>Krevní bílkoviny, imunoglobuliny</a:t>
            </a:r>
          </a:p>
          <a:p>
            <a:pPr lvl="1"/>
            <a:r>
              <a:rPr lang="cs-CZ" dirty="0"/>
              <a:t> jaterní testy, bilirubin, </a:t>
            </a:r>
            <a:r>
              <a:rPr lang="cs-CZ" dirty="0" err="1"/>
              <a:t>lipidogram</a:t>
            </a:r>
            <a:endParaRPr lang="cs-CZ" dirty="0"/>
          </a:p>
          <a:p>
            <a:pPr lvl="1"/>
            <a:r>
              <a:rPr lang="cs-CZ" dirty="0"/>
              <a:t> vyšetření ledvinných funkcí a vyšetření moči </a:t>
            </a:r>
          </a:p>
          <a:p>
            <a:pPr marL="0" indent="0">
              <a:buNone/>
            </a:pPr>
            <a:endParaRPr lang="cs-CZ" dirty="0"/>
          </a:p>
        </p:txBody>
      </p:sp>
    </p:spTree>
    <p:extLst>
      <p:ext uri="{BB962C8B-B14F-4D97-AF65-F5344CB8AC3E}">
        <p14:creationId xmlns:p14="http://schemas.microsoft.com/office/powerpoint/2010/main" val="2222942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Voda v těle</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smtClean="0"/>
              <a:t>celková </a:t>
            </a:r>
            <a:r>
              <a:rPr lang="cs-CZ" b="1" dirty="0"/>
              <a:t>tělesná voda CTV</a:t>
            </a:r>
            <a:r>
              <a:rPr lang="cs-CZ" dirty="0"/>
              <a:t> je 50 – 70 % celkové tělesné hmotnosti, dále se dělí do následujících prostor:</a:t>
            </a:r>
          </a:p>
          <a:p>
            <a:pPr lvl="1"/>
            <a:r>
              <a:rPr lang="cs-CZ" dirty="0"/>
              <a:t>Intracelulární ICT – 40%</a:t>
            </a:r>
          </a:p>
          <a:p>
            <a:pPr lvl="1"/>
            <a:r>
              <a:rPr lang="cs-CZ" dirty="0"/>
              <a:t>Extracelulární ECT – tekutina tvoří 20% a ta se dále dělí na intersticiální (IST 15% tkáňový mok),intravaskulární 5% (krevní plasma PT)</a:t>
            </a:r>
          </a:p>
          <a:p>
            <a:pPr lvl="1"/>
            <a:r>
              <a:rPr lang="cs-CZ" dirty="0" err="1"/>
              <a:t>Transcelulární</a:t>
            </a:r>
            <a:r>
              <a:rPr lang="cs-CZ" dirty="0"/>
              <a:t> tekutina TT – např. tekutina v trávicím traktu, ve vývodném systému ledvin</a:t>
            </a:r>
          </a:p>
          <a:p>
            <a:pPr lvl="1"/>
            <a:r>
              <a:rPr lang="cs-CZ" dirty="0"/>
              <a:t>Třetí prostor – je tekutina, která se objevuje za patologických podmínek, může mít velký objem (příkladem je ascites</a:t>
            </a:r>
            <a:r>
              <a:rPr lang="cs-CZ" dirty="0" smtClean="0"/>
              <a:t>)</a:t>
            </a:r>
            <a:endParaRPr lang="cs-CZ" dirty="0"/>
          </a:p>
        </p:txBody>
      </p:sp>
    </p:spTree>
    <p:extLst>
      <p:ext uri="{BB962C8B-B14F-4D97-AF65-F5344CB8AC3E}">
        <p14:creationId xmlns:p14="http://schemas.microsoft.com/office/powerpoint/2010/main" val="3828284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Osmolalita</a:t>
            </a:r>
            <a:endParaRPr lang="cs-CZ" dirty="0"/>
          </a:p>
        </p:txBody>
      </p:sp>
      <p:sp>
        <p:nvSpPr>
          <p:cNvPr id="3" name="Zástupný symbol pro obsah 2"/>
          <p:cNvSpPr>
            <a:spLocks noGrp="1"/>
          </p:cNvSpPr>
          <p:nvPr>
            <p:ph idx="1"/>
          </p:nvPr>
        </p:nvSpPr>
        <p:spPr>
          <a:xfrm>
            <a:off x="457200" y="1340768"/>
            <a:ext cx="8229600" cy="5112568"/>
          </a:xfrm>
        </p:spPr>
        <p:txBody>
          <a:bodyPr>
            <a:normAutofit fontScale="25000" lnSpcReduction="20000"/>
          </a:bodyPr>
          <a:lstStyle/>
          <a:p>
            <a:r>
              <a:rPr lang="cs-CZ" sz="5600" b="1" dirty="0" smtClean="0"/>
              <a:t>Osmolarita je definovaná jako látková koncentrace rozpuštěných částic (mol/l roztoku), osmolalita je látkové množství částic na kg rozpouštědla, jednotkou osmolality je osmol.</a:t>
            </a:r>
            <a:endParaRPr lang="cs-CZ" sz="5600" dirty="0" smtClean="0"/>
          </a:p>
          <a:p>
            <a:pPr lvl="1"/>
            <a:r>
              <a:rPr lang="cs-CZ" sz="5600" dirty="0" smtClean="0"/>
              <a:t>Udržení konstantního objemu buněk je nezbytné pro jejich existenci a normální funkci. Za fyziologických podmínek a hlavně za patologických podmínek, je objem buňky vystaven vlivu změn osmotického tlaku v intracelulárním a extracelulárním prostředí.</a:t>
            </a:r>
          </a:p>
          <a:p>
            <a:r>
              <a:rPr lang="cs-CZ" sz="5600" b="1" dirty="0" smtClean="0"/>
              <a:t>Osmotický gradient</a:t>
            </a:r>
          </a:p>
          <a:p>
            <a:pPr lvl="1"/>
            <a:r>
              <a:rPr lang="cs-CZ" sz="5600" dirty="0" smtClean="0"/>
              <a:t>osmotická </a:t>
            </a:r>
            <a:r>
              <a:rPr lang="cs-CZ" sz="5600" dirty="0" smtClean="0"/>
              <a:t>koncentrace mezi intracelulárním a extracelulárním prostorem </a:t>
            </a:r>
            <a:r>
              <a:rPr lang="cs-CZ" sz="5600" dirty="0" smtClean="0"/>
              <a:t>je stejná. </a:t>
            </a:r>
          </a:p>
          <a:p>
            <a:pPr lvl="1"/>
            <a:r>
              <a:rPr lang="cs-CZ" sz="5600" dirty="0" smtClean="0"/>
              <a:t>Pokud nastane změna  </a:t>
            </a:r>
            <a:r>
              <a:rPr lang="cs-CZ" sz="5600" dirty="0" err="1" smtClean="0"/>
              <a:t>koncetrací</a:t>
            </a:r>
            <a:r>
              <a:rPr lang="cs-CZ" sz="5600" dirty="0" smtClean="0"/>
              <a:t> rozpuštěných látek intra/extracelulárně , </a:t>
            </a:r>
            <a:r>
              <a:rPr lang="cs-CZ" sz="5600" dirty="0" err="1" smtClean="0"/>
              <a:t>doda</a:t>
            </a:r>
            <a:r>
              <a:rPr lang="cs-CZ" sz="5600" dirty="0" smtClean="0"/>
              <a:t> prochází volně </a:t>
            </a:r>
            <a:r>
              <a:rPr lang="cs-CZ" sz="5600" dirty="0" err="1" smtClean="0"/>
              <a:t>buněčnu</a:t>
            </a:r>
            <a:r>
              <a:rPr lang="cs-CZ" sz="5600" dirty="0" smtClean="0"/>
              <a:t> </a:t>
            </a:r>
            <a:r>
              <a:rPr lang="cs-CZ" sz="5600" dirty="0" err="1" smtClean="0"/>
              <a:t>membárnou</a:t>
            </a:r>
            <a:r>
              <a:rPr lang="cs-CZ" sz="5600" dirty="0" smtClean="0"/>
              <a:t>  do vyrovnání tohoto rozdílu -</a:t>
            </a:r>
            <a:r>
              <a:rPr lang="cs-CZ" sz="5600" dirty="0" smtClean="0"/>
              <a:t>Což </a:t>
            </a:r>
            <a:r>
              <a:rPr lang="cs-CZ" sz="5600" dirty="0" smtClean="0"/>
              <a:t>vede buď k otoku buňky či jejímu </a:t>
            </a:r>
            <a:r>
              <a:rPr lang="cs-CZ" sz="5600" dirty="0" err="1" smtClean="0"/>
              <a:t>svráštění</a:t>
            </a:r>
            <a:r>
              <a:rPr lang="cs-CZ" sz="5600" dirty="0" smtClean="0"/>
              <a:t>. Nejvíce citlivé na tyto změny jsou mozkové buňky. Objem buňky může být zvětšen či zmenšen změnou osmoticky aktivních látek uvnitř buňky. Uplatňují se anorganické ionty: zejména Na, K, Cl, malé organické </a:t>
            </a:r>
            <a:r>
              <a:rPr lang="cs-CZ" sz="5600" dirty="0" err="1" smtClean="0"/>
              <a:t>osmolity</a:t>
            </a:r>
            <a:r>
              <a:rPr lang="cs-CZ" sz="5600" dirty="0" smtClean="0"/>
              <a:t>: </a:t>
            </a:r>
            <a:r>
              <a:rPr lang="cs-CZ" sz="5600" dirty="0" err="1" smtClean="0"/>
              <a:t>polyoly</a:t>
            </a:r>
            <a:r>
              <a:rPr lang="cs-CZ" sz="5600" dirty="0" smtClean="0"/>
              <a:t> (sorbitol, aminokyseliny a jejich deriváty – například – </a:t>
            </a:r>
            <a:r>
              <a:rPr lang="cs-CZ" sz="5600" dirty="0" err="1" smtClean="0"/>
              <a:t>taurin</a:t>
            </a:r>
            <a:r>
              <a:rPr lang="cs-CZ" sz="5600" dirty="0" smtClean="0"/>
              <a:t>, alanin,) glukóza a urea</a:t>
            </a:r>
          </a:p>
          <a:p>
            <a:pPr lvl="1"/>
            <a:r>
              <a:rPr lang="cs-CZ" sz="5600" dirty="0" smtClean="0"/>
              <a:t>Hodnoty </a:t>
            </a:r>
            <a:r>
              <a:rPr lang="cs-CZ" sz="5600" dirty="0" smtClean="0"/>
              <a:t>objemu jednotlivých tělesných tekutin mají význam pro výpočet deficitu či nadbytku, všech osmoticky aktivních látek v jednotlivých tělesných oddílech. </a:t>
            </a:r>
          </a:p>
          <a:p>
            <a:r>
              <a:rPr lang="cs-CZ" sz="5600" b="1" dirty="0" smtClean="0"/>
              <a:t>Vyšetřovací metody</a:t>
            </a:r>
          </a:p>
          <a:p>
            <a:pPr lvl="1"/>
            <a:r>
              <a:rPr lang="cs-CZ" sz="5600" dirty="0" smtClean="0"/>
              <a:t>měření osmolality v séru, provádí laboratoř z krevního vzorku. Jednotkou je </a:t>
            </a:r>
            <a:r>
              <a:rPr lang="cs-CZ" sz="5600" dirty="0" err="1" smtClean="0"/>
              <a:t>mosm</a:t>
            </a:r>
            <a:r>
              <a:rPr lang="cs-CZ" sz="5600" dirty="0" smtClean="0"/>
              <a:t>/kg</a:t>
            </a:r>
          </a:p>
          <a:p>
            <a:pPr lvl="1"/>
            <a:r>
              <a:rPr lang="cs-CZ" sz="5600" dirty="0" smtClean="0"/>
              <a:t>odhad výpočtem z koncentrace Na+, urey a glykémie</a:t>
            </a:r>
          </a:p>
          <a:p>
            <a:pPr lvl="1"/>
            <a:r>
              <a:rPr lang="cs-CZ" sz="5600" b="1" dirty="0" smtClean="0"/>
              <a:t>osmolalita </a:t>
            </a:r>
            <a:r>
              <a:rPr lang="cs-CZ" sz="5600" b="1" dirty="0" err="1" smtClean="0"/>
              <a:t>mmol</a:t>
            </a:r>
            <a:r>
              <a:rPr lang="cs-CZ" sz="5600" b="1" dirty="0" smtClean="0"/>
              <a:t>/kg H2O = 2 [Na+] </a:t>
            </a:r>
            <a:r>
              <a:rPr lang="cs-CZ" sz="5600" b="1" dirty="0" err="1" smtClean="0"/>
              <a:t>mmol</a:t>
            </a:r>
            <a:r>
              <a:rPr lang="cs-CZ" sz="5600" b="1" dirty="0" smtClean="0"/>
              <a:t>/l + [urea] </a:t>
            </a:r>
            <a:r>
              <a:rPr lang="cs-CZ" sz="5600" b="1" dirty="0" err="1" smtClean="0"/>
              <a:t>mmol</a:t>
            </a:r>
            <a:r>
              <a:rPr lang="cs-CZ" sz="5600" b="1" dirty="0" smtClean="0"/>
              <a:t>/l + [glykémie] </a:t>
            </a:r>
            <a:r>
              <a:rPr lang="cs-CZ" sz="5600" b="1" dirty="0" err="1" smtClean="0"/>
              <a:t>mmol</a:t>
            </a:r>
            <a:r>
              <a:rPr lang="cs-CZ" sz="5600" b="1" dirty="0" smtClean="0"/>
              <a:t>/l.</a:t>
            </a:r>
            <a:r>
              <a:rPr lang="cs-CZ" sz="5600" dirty="0" smtClean="0"/>
              <a:t> (1)</a:t>
            </a:r>
          </a:p>
          <a:p>
            <a:r>
              <a:rPr lang="cs-CZ" sz="5600" b="1" dirty="0" smtClean="0"/>
              <a:t>Osmotická mezera (Osmolality gap)</a:t>
            </a:r>
          </a:p>
          <a:p>
            <a:pPr lvl="1"/>
            <a:r>
              <a:rPr lang="cs-CZ" sz="5600" dirty="0" smtClean="0"/>
              <a:t>hodnoty získané výše uvedenou metodou se liší o 5-10 </a:t>
            </a:r>
            <a:r>
              <a:rPr lang="cs-CZ" sz="5600" dirty="0" err="1" smtClean="0"/>
              <a:t>mmol</a:t>
            </a:r>
            <a:r>
              <a:rPr lang="cs-CZ" sz="5600" dirty="0" smtClean="0"/>
              <a:t>/kg H2O od měřené ( norma pod 10). Pokud je rozdíl vyšší mluví se o tzv. „</a:t>
            </a:r>
            <a:r>
              <a:rPr lang="cs-CZ" sz="5600" dirty="0" err="1" smtClean="0"/>
              <a:t>Osmolal</a:t>
            </a:r>
            <a:r>
              <a:rPr lang="cs-CZ" sz="5600" dirty="0" smtClean="0"/>
              <a:t> gap.“, které nás vede k podezření na přítomnost látek o malé molekule, s nimiž výpočet nepočítá. Např. toxiny, acetylsalicylová kyselina, alkohol a </a:t>
            </a:r>
            <a:r>
              <a:rPr lang="cs-CZ" sz="5600" dirty="0" err="1" smtClean="0"/>
              <a:t>manitol</a:t>
            </a:r>
            <a:endParaRPr lang="cs-CZ" sz="5600" dirty="0" smtClean="0"/>
          </a:p>
          <a:p>
            <a:endParaRPr lang="cs-CZ" dirty="0"/>
          </a:p>
        </p:txBody>
      </p:sp>
    </p:spTree>
    <p:extLst>
      <p:ext uri="{BB962C8B-B14F-4D97-AF65-F5344CB8AC3E}">
        <p14:creationId xmlns:p14="http://schemas.microsoft.com/office/powerpoint/2010/main" val="392709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1143000"/>
          </a:xfrm>
        </p:spPr>
        <p:txBody>
          <a:bodyPr/>
          <a:lstStyle/>
          <a:p>
            <a:pPr eaLnBrk="1" hangingPunct="1"/>
            <a:r>
              <a:rPr lang="cs-CZ" altLang="cs-CZ" dirty="0" smtClean="0"/>
              <a:t>Ionty </a:t>
            </a:r>
          </a:p>
        </p:txBody>
      </p:sp>
      <p:sp>
        <p:nvSpPr>
          <p:cNvPr id="5123" name="Rectangle 3"/>
          <p:cNvSpPr>
            <a:spLocks noGrp="1" noChangeArrowheads="1"/>
          </p:cNvSpPr>
          <p:nvPr>
            <p:ph type="body" idx="1"/>
          </p:nvPr>
        </p:nvSpPr>
        <p:spPr>
          <a:xfrm>
            <a:off x="457200" y="1268413"/>
            <a:ext cx="8229600" cy="5400675"/>
          </a:xfrm>
        </p:spPr>
        <p:txBody>
          <a:bodyPr/>
          <a:lstStyle/>
          <a:p>
            <a:pPr eaLnBrk="1" hangingPunct="1">
              <a:lnSpc>
                <a:spcPct val="90000"/>
              </a:lnSpc>
            </a:pPr>
            <a:r>
              <a:rPr lang="cs-CZ" altLang="cs-CZ" sz="2800" dirty="0" smtClean="0"/>
              <a:t>Na – 135-144mmol/l</a:t>
            </a:r>
          </a:p>
          <a:p>
            <a:pPr eaLnBrk="1" hangingPunct="1">
              <a:lnSpc>
                <a:spcPct val="90000"/>
              </a:lnSpc>
            </a:pPr>
            <a:r>
              <a:rPr lang="cs-CZ" altLang="cs-CZ" sz="2800" dirty="0" err="1" smtClean="0"/>
              <a:t>zákl.iont</a:t>
            </a:r>
            <a:r>
              <a:rPr lang="cs-CZ" altLang="cs-CZ" sz="2800" dirty="0" smtClean="0"/>
              <a:t> ECT</a:t>
            </a:r>
          </a:p>
          <a:p>
            <a:pPr eaLnBrk="1" hangingPunct="1">
              <a:lnSpc>
                <a:spcPct val="90000"/>
              </a:lnSpc>
            </a:pPr>
            <a:r>
              <a:rPr lang="cs-CZ" altLang="cs-CZ" sz="2800" u="sng" dirty="0" err="1" smtClean="0"/>
              <a:t>Hyponatrémie</a:t>
            </a:r>
            <a:r>
              <a:rPr lang="cs-CZ" altLang="cs-CZ" sz="2800" u="sng" dirty="0" smtClean="0"/>
              <a:t> </a:t>
            </a:r>
            <a:r>
              <a:rPr lang="cs-CZ" altLang="cs-CZ" sz="2800" dirty="0" smtClean="0"/>
              <a:t>- </a:t>
            </a:r>
            <a:r>
              <a:rPr lang="cs-CZ" altLang="cs-CZ" sz="2800" dirty="0" err="1" smtClean="0"/>
              <a:t>diluce</a:t>
            </a:r>
            <a:r>
              <a:rPr lang="cs-CZ" altLang="cs-CZ" sz="2800" dirty="0" smtClean="0"/>
              <a:t>, hrudní infekce, nedostatek energie</a:t>
            </a:r>
          </a:p>
          <a:p>
            <a:pPr eaLnBrk="1" hangingPunct="1">
              <a:lnSpc>
                <a:spcPct val="90000"/>
              </a:lnSpc>
            </a:pPr>
            <a:r>
              <a:rPr lang="cs-CZ" altLang="cs-CZ" sz="2800" dirty="0" smtClean="0"/>
              <a:t>vznik-nadbytek čisté vody(hrazení ztrát tekutin infusemi glukosy bez krystaloidů),nedostatek iontů Na(ledviny ,</a:t>
            </a:r>
            <a:r>
              <a:rPr lang="cs-CZ" altLang="cs-CZ" sz="2800" dirty="0" err="1" smtClean="0"/>
              <a:t>průjmy,zvracení</a:t>
            </a:r>
            <a:r>
              <a:rPr lang="cs-CZ" altLang="cs-CZ" sz="2800" dirty="0" smtClean="0"/>
              <a:t>)</a:t>
            </a:r>
          </a:p>
          <a:p>
            <a:pPr eaLnBrk="1" hangingPunct="1">
              <a:lnSpc>
                <a:spcPct val="90000"/>
              </a:lnSpc>
            </a:pPr>
            <a:r>
              <a:rPr lang="cs-CZ" altLang="cs-CZ" sz="2800" dirty="0" err="1" smtClean="0"/>
              <a:t>cefalea.křeče,desorientace,hypotenze</a:t>
            </a:r>
            <a:r>
              <a:rPr lang="cs-CZ" altLang="cs-CZ" sz="2800" dirty="0" smtClean="0"/>
              <a:t>, tachykardie  </a:t>
            </a:r>
          </a:p>
          <a:p>
            <a:pPr eaLnBrk="1" hangingPunct="1">
              <a:lnSpc>
                <a:spcPct val="90000"/>
              </a:lnSpc>
            </a:pPr>
            <a:r>
              <a:rPr lang="cs-CZ" altLang="cs-CZ" sz="2800" u="sng" dirty="0" err="1" smtClean="0"/>
              <a:t>Hypernatrémie</a:t>
            </a:r>
            <a:r>
              <a:rPr lang="cs-CZ" altLang="cs-CZ" sz="2800" dirty="0" smtClean="0"/>
              <a:t> – dehydratace, cerebrální příčiny</a:t>
            </a:r>
          </a:p>
          <a:p>
            <a:pPr eaLnBrk="1" hangingPunct="1">
              <a:lnSpc>
                <a:spcPct val="90000"/>
              </a:lnSpc>
            </a:pPr>
            <a:r>
              <a:rPr lang="cs-CZ" altLang="cs-CZ" sz="2800" dirty="0" smtClean="0"/>
              <a:t>vznik-ztráta čisté vody, </a:t>
            </a:r>
            <a:r>
              <a:rPr lang="cs-CZ" altLang="cs-CZ" sz="2800" dirty="0" err="1" smtClean="0"/>
              <a:t>nadbetek</a:t>
            </a:r>
            <a:r>
              <a:rPr lang="cs-CZ" altLang="cs-CZ" sz="2800" dirty="0" smtClean="0"/>
              <a:t> iontů Na</a:t>
            </a:r>
          </a:p>
        </p:txBody>
      </p:sp>
    </p:spTree>
    <p:extLst>
      <p:ext uri="{BB962C8B-B14F-4D97-AF65-F5344CB8AC3E}">
        <p14:creationId xmlns:p14="http://schemas.microsoft.com/office/powerpoint/2010/main" val="1362021899"/>
      </p:ext>
    </p:extLst>
  </p:cSld>
  <p:clrMapOvr>
    <a:masterClrMapping/>
  </p:clrMapOvr>
  <p:transition>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smtClean="0"/>
              <a:t>Ionty</a:t>
            </a:r>
          </a:p>
        </p:txBody>
      </p:sp>
      <p:sp>
        <p:nvSpPr>
          <p:cNvPr id="6147" name="Zástupný symbol pro obsah 2"/>
          <p:cNvSpPr>
            <a:spLocks noGrp="1"/>
          </p:cNvSpPr>
          <p:nvPr>
            <p:ph idx="1"/>
          </p:nvPr>
        </p:nvSpPr>
        <p:spPr/>
        <p:txBody>
          <a:bodyPr/>
          <a:lstStyle/>
          <a:p>
            <a:pPr eaLnBrk="1" hangingPunct="1">
              <a:lnSpc>
                <a:spcPct val="90000"/>
              </a:lnSpc>
            </a:pPr>
            <a:r>
              <a:rPr lang="cs-CZ" altLang="cs-CZ" dirty="0" smtClean="0"/>
              <a:t>Cl – 94-108mmol/l</a:t>
            </a:r>
          </a:p>
          <a:p>
            <a:pPr eaLnBrk="1" hangingPunct="1">
              <a:lnSpc>
                <a:spcPct val="90000"/>
              </a:lnSpc>
            </a:pPr>
            <a:r>
              <a:rPr lang="cs-CZ" altLang="cs-CZ" dirty="0" smtClean="0"/>
              <a:t>společně s hydrogenuhličitanem hlavní aniony v krvi</a:t>
            </a:r>
          </a:p>
          <a:p>
            <a:pPr eaLnBrk="1" hangingPunct="1">
              <a:lnSpc>
                <a:spcPct val="90000"/>
              </a:lnSpc>
            </a:pPr>
            <a:r>
              <a:rPr lang="cs-CZ" altLang="cs-CZ" dirty="0" smtClean="0"/>
              <a:t>následuje natrium</a:t>
            </a:r>
          </a:p>
          <a:p>
            <a:pPr eaLnBrk="1" hangingPunct="1">
              <a:lnSpc>
                <a:spcPct val="90000"/>
              </a:lnSpc>
            </a:pPr>
            <a:r>
              <a:rPr lang="cs-CZ" altLang="cs-CZ" dirty="0" smtClean="0"/>
              <a:t>snížení: zvracení, pocení</a:t>
            </a:r>
          </a:p>
          <a:p>
            <a:pPr eaLnBrk="1" hangingPunct="1">
              <a:lnSpc>
                <a:spcPct val="90000"/>
              </a:lnSpc>
            </a:pPr>
            <a:r>
              <a:rPr lang="cs-CZ" altLang="cs-CZ" dirty="0" smtClean="0"/>
              <a:t>zvýšení: </a:t>
            </a:r>
            <a:r>
              <a:rPr lang="cs-CZ" altLang="cs-CZ" dirty="0" err="1" smtClean="0"/>
              <a:t>cirhosa</a:t>
            </a:r>
            <a:r>
              <a:rPr lang="cs-CZ" altLang="cs-CZ" dirty="0" smtClean="0"/>
              <a:t>, CHRI </a:t>
            </a:r>
          </a:p>
          <a:p>
            <a:pPr eaLnBrk="1" hangingPunct="1"/>
            <a:endParaRPr lang="cs-CZ" dirty="0" smtClean="0"/>
          </a:p>
        </p:txBody>
      </p:sp>
    </p:spTree>
    <p:extLst>
      <p:ext uri="{BB962C8B-B14F-4D97-AF65-F5344CB8AC3E}">
        <p14:creationId xmlns:p14="http://schemas.microsoft.com/office/powerpoint/2010/main" val="2103821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eaLnBrk="1" hangingPunct="1"/>
            <a:r>
              <a:rPr lang="cs-CZ" smtClean="0"/>
              <a:t>Ionty</a:t>
            </a:r>
          </a:p>
        </p:txBody>
      </p:sp>
      <p:sp>
        <p:nvSpPr>
          <p:cNvPr id="7171" name="Zástupný symbol pro obsah 2"/>
          <p:cNvSpPr>
            <a:spLocks noGrp="1"/>
          </p:cNvSpPr>
          <p:nvPr>
            <p:ph idx="1"/>
          </p:nvPr>
        </p:nvSpPr>
        <p:spPr/>
        <p:txBody>
          <a:bodyPr>
            <a:normAutofit lnSpcReduction="10000"/>
          </a:bodyPr>
          <a:lstStyle/>
          <a:p>
            <a:pPr eaLnBrk="1" hangingPunct="1">
              <a:lnSpc>
                <a:spcPct val="90000"/>
              </a:lnSpc>
            </a:pPr>
            <a:r>
              <a:rPr lang="cs-CZ" dirty="0" smtClean="0"/>
              <a:t> </a:t>
            </a:r>
            <a:r>
              <a:rPr lang="cs-CZ" altLang="cs-CZ" dirty="0" smtClean="0"/>
              <a:t>K – 3,5-5,1mmol/l</a:t>
            </a:r>
          </a:p>
          <a:p>
            <a:pPr eaLnBrk="1" hangingPunct="1">
              <a:lnSpc>
                <a:spcPct val="90000"/>
              </a:lnSpc>
            </a:pPr>
            <a:r>
              <a:rPr lang="cs-CZ" altLang="cs-CZ" u="sng" dirty="0" err="1" smtClean="0"/>
              <a:t>Hypokalémie</a:t>
            </a:r>
            <a:r>
              <a:rPr lang="cs-CZ" altLang="cs-CZ" dirty="0" smtClean="0"/>
              <a:t> – svalové křeče, tendence k arytmiím, oblenění peristaltiky až paralytický ileus</a:t>
            </a:r>
          </a:p>
          <a:p>
            <a:pPr eaLnBrk="1" hangingPunct="1">
              <a:lnSpc>
                <a:spcPct val="90000"/>
              </a:lnSpc>
            </a:pPr>
            <a:r>
              <a:rPr lang="cs-CZ" altLang="cs-CZ" dirty="0" smtClean="0"/>
              <a:t>vznik-přesun kalia do buněk (</a:t>
            </a:r>
            <a:r>
              <a:rPr lang="cs-CZ" altLang="cs-CZ" dirty="0" err="1" smtClean="0"/>
              <a:t>inf</a:t>
            </a:r>
            <a:r>
              <a:rPr lang="cs-CZ" altLang="cs-CZ" dirty="0" smtClean="0"/>
              <a:t> </a:t>
            </a:r>
            <a:r>
              <a:rPr lang="cs-CZ" altLang="cs-CZ" dirty="0" err="1" smtClean="0"/>
              <a:t>glu+inz</a:t>
            </a:r>
            <a:r>
              <a:rPr lang="cs-CZ" altLang="cs-CZ" dirty="0" smtClean="0"/>
              <a:t>), ztráty ledvinami </a:t>
            </a:r>
          </a:p>
          <a:p>
            <a:pPr eaLnBrk="1" hangingPunct="1">
              <a:lnSpc>
                <a:spcPct val="90000"/>
              </a:lnSpc>
            </a:pPr>
            <a:r>
              <a:rPr lang="cs-CZ" altLang="cs-CZ" u="sng" dirty="0" err="1" smtClean="0"/>
              <a:t>Hyperkalémie</a:t>
            </a:r>
            <a:r>
              <a:rPr lang="cs-CZ" altLang="cs-CZ" u="sng" dirty="0" smtClean="0"/>
              <a:t> </a:t>
            </a:r>
            <a:r>
              <a:rPr lang="cs-CZ" altLang="cs-CZ" dirty="0" smtClean="0"/>
              <a:t>– svalová ztuhlost, zástava srdce v diastole</a:t>
            </a:r>
          </a:p>
          <a:p>
            <a:pPr eaLnBrk="1" hangingPunct="1">
              <a:lnSpc>
                <a:spcPct val="90000"/>
              </a:lnSpc>
            </a:pPr>
            <a:r>
              <a:rPr lang="cs-CZ" altLang="cs-CZ" dirty="0" smtClean="0"/>
              <a:t>vznik-přesun kalia z buněk (</a:t>
            </a:r>
            <a:r>
              <a:rPr lang="cs-CZ" altLang="cs-CZ" dirty="0" err="1" smtClean="0"/>
              <a:t>acidóza,hemolýza,katabolizmus</a:t>
            </a:r>
            <a:r>
              <a:rPr lang="cs-CZ" altLang="cs-CZ" dirty="0" smtClean="0"/>
              <a:t>)</a:t>
            </a:r>
          </a:p>
          <a:p>
            <a:pPr eaLnBrk="1" hangingPunct="1"/>
            <a:endParaRPr lang="cs-CZ" dirty="0" smtClean="0"/>
          </a:p>
        </p:txBody>
      </p:sp>
    </p:spTree>
    <p:extLst>
      <p:ext uri="{BB962C8B-B14F-4D97-AF65-F5344CB8AC3E}">
        <p14:creationId xmlns:p14="http://schemas.microsoft.com/office/powerpoint/2010/main" val="1586644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r>
              <a:rPr lang="cs-CZ" altLang="cs-CZ" dirty="0" smtClean="0"/>
              <a:t>Ionty </a:t>
            </a:r>
          </a:p>
        </p:txBody>
      </p:sp>
      <p:sp>
        <p:nvSpPr>
          <p:cNvPr id="8195" name="Rectangle 3"/>
          <p:cNvSpPr>
            <a:spLocks noGrp="1" noChangeArrowheads="1"/>
          </p:cNvSpPr>
          <p:nvPr>
            <p:ph type="body" idx="1"/>
          </p:nvPr>
        </p:nvSpPr>
        <p:spPr>
          <a:xfrm>
            <a:off x="457200" y="1125538"/>
            <a:ext cx="8229600" cy="5732462"/>
          </a:xfrm>
        </p:spPr>
        <p:txBody>
          <a:bodyPr/>
          <a:lstStyle/>
          <a:p>
            <a:pPr eaLnBrk="1" hangingPunct="1"/>
            <a:r>
              <a:rPr lang="cs-CZ" altLang="cs-CZ" sz="2800" dirty="0" smtClean="0"/>
              <a:t>Ca – 2,25-2,75mmol/l</a:t>
            </a:r>
          </a:p>
          <a:p>
            <a:pPr eaLnBrk="1" hangingPunct="1"/>
            <a:r>
              <a:rPr lang="cs-CZ" altLang="cs-CZ" sz="2800" dirty="0" err="1" smtClean="0"/>
              <a:t>hypokalcémie</a:t>
            </a:r>
            <a:r>
              <a:rPr lang="cs-CZ" altLang="cs-CZ" sz="2800" dirty="0" smtClean="0"/>
              <a:t> – svalové křeče, tendence k arytmiím, snížená krevní srážlivost </a:t>
            </a:r>
          </a:p>
          <a:p>
            <a:pPr eaLnBrk="1" hangingPunct="1"/>
            <a:r>
              <a:rPr lang="cs-CZ" altLang="cs-CZ" sz="2800" dirty="0" err="1" smtClean="0"/>
              <a:t>pankreatitida,CHRI,hypoparatyreosa</a:t>
            </a:r>
            <a:endParaRPr lang="cs-CZ" altLang="cs-CZ" sz="2800" dirty="0" smtClean="0"/>
          </a:p>
          <a:p>
            <a:pPr eaLnBrk="1" hangingPunct="1"/>
            <a:endParaRPr lang="cs-CZ" altLang="cs-CZ" sz="2800" dirty="0" smtClean="0"/>
          </a:p>
          <a:p>
            <a:pPr eaLnBrk="1" hangingPunct="1"/>
            <a:r>
              <a:rPr lang="cs-CZ" altLang="cs-CZ" sz="2800" dirty="0" err="1" smtClean="0"/>
              <a:t>hyperkalcémie</a:t>
            </a:r>
            <a:r>
              <a:rPr lang="cs-CZ" altLang="cs-CZ" sz="2800" dirty="0" smtClean="0"/>
              <a:t> – zácpa, svalová ztuhlost, hyperpyrexie, zmatenost, zástava srdce v systole</a:t>
            </a:r>
          </a:p>
          <a:p>
            <a:pPr eaLnBrk="1" hangingPunct="1"/>
            <a:r>
              <a:rPr lang="cs-CZ" altLang="cs-CZ" sz="2800" dirty="0" smtClean="0"/>
              <a:t>uvolnění z kostí, </a:t>
            </a:r>
            <a:r>
              <a:rPr lang="cs-CZ" altLang="cs-CZ" sz="2800" dirty="0" err="1" smtClean="0"/>
              <a:t>hypervitaminosa</a:t>
            </a:r>
            <a:r>
              <a:rPr lang="cs-CZ" altLang="cs-CZ" sz="2800" dirty="0" smtClean="0"/>
              <a:t> D</a:t>
            </a:r>
          </a:p>
        </p:txBody>
      </p:sp>
    </p:spTree>
    <p:extLst>
      <p:ext uri="{BB962C8B-B14F-4D97-AF65-F5344CB8AC3E}">
        <p14:creationId xmlns:p14="http://schemas.microsoft.com/office/powerpoint/2010/main" val="4087256238"/>
      </p:ext>
    </p:extLst>
  </p:cSld>
  <p:clrMapOvr>
    <a:masterClrMapping/>
  </p:clrMapOvr>
  <p:transition>
    <p:split orient="ver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eaLnBrk="1" hangingPunct="1"/>
            <a:r>
              <a:rPr lang="cs-CZ" smtClean="0"/>
              <a:t>Ionty</a:t>
            </a:r>
          </a:p>
        </p:txBody>
      </p:sp>
      <p:sp>
        <p:nvSpPr>
          <p:cNvPr id="3" name="Zástupný symbol pro obsah 2"/>
          <p:cNvSpPr>
            <a:spLocks noGrp="1"/>
          </p:cNvSpPr>
          <p:nvPr>
            <p:ph idx="1"/>
          </p:nvPr>
        </p:nvSpPr>
        <p:spPr/>
        <p:txBody>
          <a:bodyPr/>
          <a:lstStyle/>
          <a:p>
            <a:pPr eaLnBrk="1" hangingPunct="1">
              <a:defRPr/>
            </a:pPr>
            <a:r>
              <a:rPr lang="cs-CZ" altLang="cs-CZ" dirty="0" smtClean="0"/>
              <a:t>Mg – 0,80-1,00mmol/l</a:t>
            </a:r>
          </a:p>
          <a:p>
            <a:pPr eaLnBrk="1" hangingPunct="1">
              <a:defRPr/>
            </a:pPr>
            <a:r>
              <a:rPr lang="cs-CZ" altLang="cs-CZ" dirty="0" err="1" smtClean="0"/>
              <a:t>hypomagnézémie</a:t>
            </a:r>
            <a:r>
              <a:rPr lang="cs-CZ" altLang="cs-CZ" dirty="0" smtClean="0"/>
              <a:t> – zhoršení anginy pectoris, tendence k arytmiím, svalové křeče (malnutrice, </a:t>
            </a:r>
            <a:r>
              <a:rPr lang="cs-CZ" altLang="cs-CZ" dirty="0" err="1" smtClean="0"/>
              <a:t>cirhosa</a:t>
            </a:r>
            <a:r>
              <a:rPr lang="cs-CZ" altLang="cs-CZ" dirty="0" smtClean="0"/>
              <a:t>)</a:t>
            </a:r>
          </a:p>
          <a:p>
            <a:pPr eaLnBrk="1" hangingPunct="1">
              <a:defRPr/>
            </a:pPr>
            <a:r>
              <a:rPr lang="cs-CZ" altLang="cs-CZ" dirty="0" err="1" smtClean="0"/>
              <a:t>hypermagnézémie</a:t>
            </a:r>
            <a:r>
              <a:rPr lang="cs-CZ" altLang="cs-CZ" dirty="0" smtClean="0"/>
              <a:t> – slabost, zvracení obstipace, bolesti břicha</a:t>
            </a:r>
          </a:p>
          <a:p>
            <a:pPr marL="0" indent="0" eaLnBrk="1" hangingPunct="1">
              <a:buFontTx/>
              <a:buNone/>
              <a:defRPr/>
            </a:pPr>
            <a:endParaRPr lang="cs-CZ" dirty="0" smtClean="0"/>
          </a:p>
        </p:txBody>
      </p:sp>
    </p:spTree>
    <p:extLst>
      <p:ext uri="{BB962C8B-B14F-4D97-AF65-F5344CB8AC3E}">
        <p14:creationId xmlns:p14="http://schemas.microsoft.com/office/powerpoint/2010/main" val="3514760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0"/>
            <a:ext cx="8229600" cy="1143000"/>
          </a:xfrm>
        </p:spPr>
        <p:txBody>
          <a:bodyPr/>
          <a:lstStyle/>
          <a:p>
            <a:pPr eaLnBrk="1" hangingPunct="1"/>
            <a:r>
              <a:rPr lang="cs-CZ" altLang="cs-CZ" smtClean="0"/>
              <a:t>Ionty III</a:t>
            </a:r>
          </a:p>
        </p:txBody>
      </p:sp>
      <p:sp>
        <p:nvSpPr>
          <p:cNvPr id="10243" name="Rectangle 3"/>
          <p:cNvSpPr>
            <a:spLocks noGrp="1" noChangeArrowheads="1"/>
          </p:cNvSpPr>
          <p:nvPr>
            <p:ph type="body" idx="1"/>
          </p:nvPr>
        </p:nvSpPr>
        <p:spPr>
          <a:xfrm>
            <a:off x="468313" y="1196975"/>
            <a:ext cx="8229600" cy="5327650"/>
          </a:xfrm>
        </p:spPr>
        <p:txBody>
          <a:bodyPr/>
          <a:lstStyle/>
          <a:p>
            <a:pPr eaLnBrk="1" hangingPunct="1"/>
            <a:r>
              <a:rPr lang="cs-CZ" altLang="cs-CZ" dirty="0" smtClean="0"/>
              <a:t>P – 0,80-1,50mmol/l</a:t>
            </a:r>
          </a:p>
          <a:p>
            <a:pPr eaLnBrk="1" hangingPunct="1"/>
            <a:r>
              <a:rPr lang="cs-CZ" altLang="cs-CZ" dirty="0" err="1" smtClean="0"/>
              <a:t>hypofosfatémie</a:t>
            </a:r>
            <a:r>
              <a:rPr lang="cs-CZ" altLang="cs-CZ" dirty="0" smtClean="0"/>
              <a:t> – nedostatečné uchování energie, slabost</a:t>
            </a:r>
          </a:p>
          <a:p>
            <a:pPr eaLnBrk="1" hangingPunct="1"/>
            <a:r>
              <a:rPr lang="cs-CZ" altLang="cs-CZ" dirty="0" err="1" smtClean="0"/>
              <a:t>hyperfosfatémie</a:t>
            </a:r>
            <a:r>
              <a:rPr lang="cs-CZ" altLang="cs-CZ" dirty="0" smtClean="0"/>
              <a:t> – svalové křeče, arytmie</a:t>
            </a:r>
          </a:p>
          <a:p>
            <a:pPr eaLnBrk="1" hangingPunct="1"/>
            <a:r>
              <a:rPr lang="cs-CZ" altLang="cs-CZ" dirty="0" err="1" smtClean="0"/>
              <a:t>Fe</a:t>
            </a:r>
            <a:r>
              <a:rPr lang="cs-CZ" altLang="cs-CZ" dirty="0" smtClean="0"/>
              <a:t> – 9,5-29,9umol/l</a:t>
            </a:r>
          </a:p>
          <a:p>
            <a:pPr eaLnBrk="1" hangingPunct="1"/>
            <a:r>
              <a:rPr lang="cs-CZ" altLang="cs-CZ" dirty="0" smtClean="0"/>
              <a:t>hypochromie – anémie, únavnost, poruchy imunity, lomivost nehtů, pálení jazyka</a:t>
            </a:r>
          </a:p>
          <a:p>
            <a:pPr eaLnBrk="1" hangingPunct="1"/>
            <a:r>
              <a:rPr lang="cs-CZ" altLang="cs-CZ" dirty="0" err="1" smtClean="0"/>
              <a:t>hemosideróza</a:t>
            </a:r>
            <a:r>
              <a:rPr lang="cs-CZ" altLang="cs-CZ" dirty="0" smtClean="0"/>
              <a:t> – bronzové zbarvení kůže, </a:t>
            </a:r>
            <a:r>
              <a:rPr lang="cs-CZ" altLang="cs-CZ" dirty="0" err="1" smtClean="0"/>
              <a:t>hepatopatie</a:t>
            </a:r>
            <a:r>
              <a:rPr lang="cs-CZ" altLang="cs-CZ" dirty="0" smtClean="0"/>
              <a:t> </a:t>
            </a:r>
          </a:p>
        </p:txBody>
      </p:sp>
    </p:spTree>
    <p:extLst>
      <p:ext uri="{BB962C8B-B14F-4D97-AF65-F5344CB8AC3E}">
        <p14:creationId xmlns:p14="http://schemas.microsoft.com/office/powerpoint/2010/main" val="1183769077"/>
      </p:ext>
    </p:extLst>
  </p:cSld>
  <p:clrMapOvr>
    <a:masterClrMapping/>
  </p:clrMapOvr>
  <p:transition>
    <p:split orient="ver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1143000"/>
          </a:xfrm>
        </p:spPr>
        <p:txBody>
          <a:bodyPr/>
          <a:lstStyle/>
          <a:p>
            <a:pPr eaLnBrk="1" hangingPunct="1"/>
            <a:r>
              <a:rPr lang="cs-CZ" altLang="cs-CZ" smtClean="0"/>
              <a:t>Glykémie</a:t>
            </a:r>
          </a:p>
        </p:txBody>
      </p:sp>
      <p:sp>
        <p:nvSpPr>
          <p:cNvPr id="11267" name="Rectangle 3"/>
          <p:cNvSpPr>
            <a:spLocks noGrp="1" noChangeArrowheads="1"/>
          </p:cNvSpPr>
          <p:nvPr>
            <p:ph type="body" idx="1"/>
          </p:nvPr>
        </p:nvSpPr>
        <p:spPr>
          <a:xfrm>
            <a:off x="457200" y="1268413"/>
            <a:ext cx="8229600" cy="5400675"/>
          </a:xfrm>
        </p:spPr>
        <p:txBody>
          <a:bodyPr/>
          <a:lstStyle/>
          <a:p>
            <a:pPr eaLnBrk="1" hangingPunct="1"/>
            <a:r>
              <a:rPr lang="cs-CZ" altLang="cs-CZ" sz="2800" dirty="0" smtClean="0"/>
              <a:t>norma 3,3-6,1 </a:t>
            </a:r>
            <a:r>
              <a:rPr lang="cs-CZ" altLang="cs-CZ" sz="2800" dirty="0" err="1" smtClean="0"/>
              <a:t>mmol</a:t>
            </a:r>
            <a:r>
              <a:rPr lang="cs-CZ" altLang="cs-CZ" sz="2800" dirty="0" smtClean="0"/>
              <a:t>/l</a:t>
            </a:r>
          </a:p>
          <a:p>
            <a:pPr eaLnBrk="1" hangingPunct="1"/>
            <a:r>
              <a:rPr lang="cs-CZ" altLang="cs-CZ" sz="2800" dirty="0" smtClean="0"/>
              <a:t>hypoglykémie – hlad, pocení, třes, poruchy okohybných svalů</a:t>
            </a:r>
          </a:p>
          <a:p>
            <a:pPr eaLnBrk="1" hangingPunct="1"/>
            <a:r>
              <a:rPr lang="cs-CZ" altLang="cs-CZ" sz="2800" dirty="0" smtClean="0"/>
              <a:t>hyperglykémie – zvýšená žízeň, močení, svědění genitálu</a:t>
            </a:r>
          </a:p>
          <a:p>
            <a:pPr eaLnBrk="1" hangingPunct="1"/>
            <a:r>
              <a:rPr lang="cs-CZ" altLang="cs-CZ" sz="2800" dirty="0" err="1" smtClean="0"/>
              <a:t>ketoacidotické</a:t>
            </a:r>
            <a:r>
              <a:rPr lang="cs-CZ" altLang="cs-CZ" sz="2800" dirty="0" smtClean="0"/>
              <a:t> </a:t>
            </a:r>
            <a:r>
              <a:rPr lang="cs-CZ" altLang="cs-CZ" sz="2800" dirty="0" err="1" smtClean="0"/>
              <a:t>koma</a:t>
            </a:r>
            <a:r>
              <a:rPr lang="cs-CZ" altLang="cs-CZ" sz="2800" dirty="0" smtClean="0"/>
              <a:t> – acetonový zápach, hyperglykémie, metabolická acidóza</a:t>
            </a:r>
          </a:p>
          <a:p>
            <a:pPr eaLnBrk="1" hangingPunct="1"/>
            <a:r>
              <a:rPr lang="cs-CZ" altLang="cs-CZ" sz="2800" dirty="0" err="1" smtClean="0"/>
              <a:t>laktacidotické</a:t>
            </a:r>
            <a:r>
              <a:rPr lang="cs-CZ" altLang="cs-CZ" sz="2800" dirty="0" smtClean="0"/>
              <a:t> </a:t>
            </a:r>
            <a:r>
              <a:rPr lang="cs-CZ" altLang="cs-CZ" sz="2800" dirty="0" err="1" smtClean="0"/>
              <a:t>koma</a:t>
            </a:r>
            <a:r>
              <a:rPr lang="cs-CZ" altLang="cs-CZ" sz="2800" dirty="0" smtClean="0"/>
              <a:t> – pouze zvýšený laktát v séru – bez hyperglykémie, metabolická acidóza</a:t>
            </a:r>
          </a:p>
          <a:p>
            <a:pPr eaLnBrk="1" hangingPunct="1"/>
            <a:r>
              <a:rPr lang="cs-CZ" altLang="cs-CZ" sz="2800" dirty="0" err="1" smtClean="0"/>
              <a:t>hyperosmolární</a:t>
            </a:r>
            <a:r>
              <a:rPr lang="cs-CZ" altLang="cs-CZ" sz="2800" dirty="0" smtClean="0"/>
              <a:t> </a:t>
            </a:r>
            <a:r>
              <a:rPr lang="cs-CZ" altLang="cs-CZ" sz="2800" dirty="0" err="1" smtClean="0"/>
              <a:t>koma</a:t>
            </a:r>
            <a:r>
              <a:rPr lang="cs-CZ" altLang="cs-CZ" sz="2800" dirty="0" smtClean="0"/>
              <a:t> – dehydratace, hyperglykémie, zvýšená hladina urey</a:t>
            </a:r>
          </a:p>
        </p:txBody>
      </p:sp>
    </p:spTree>
    <p:extLst>
      <p:ext uri="{BB962C8B-B14F-4D97-AF65-F5344CB8AC3E}">
        <p14:creationId xmlns:p14="http://schemas.microsoft.com/office/powerpoint/2010/main" val="4262574661"/>
      </p:ext>
    </p:extLst>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Koagulace</a:t>
            </a:r>
            <a:endParaRPr lang="cs-CZ" dirty="0"/>
          </a:p>
        </p:txBody>
      </p:sp>
      <p:sp>
        <p:nvSpPr>
          <p:cNvPr id="3" name="Zástupný symbol pro obsah 2"/>
          <p:cNvSpPr>
            <a:spLocks noGrp="1"/>
          </p:cNvSpPr>
          <p:nvPr>
            <p:ph idx="1"/>
          </p:nvPr>
        </p:nvSpPr>
        <p:spPr/>
        <p:txBody>
          <a:bodyPr>
            <a:normAutofit/>
          </a:bodyPr>
          <a:lstStyle/>
          <a:p>
            <a:r>
              <a:rPr lang="cs-CZ" dirty="0" smtClean="0"/>
              <a:t>Poruchy hemostázy x trombofilie</a:t>
            </a:r>
            <a:endParaRPr lang="cs-CZ" dirty="0" smtClean="0"/>
          </a:p>
          <a:p>
            <a:r>
              <a:rPr lang="cs-CZ" dirty="0" smtClean="0"/>
              <a:t>Odběry: </a:t>
            </a:r>
            <a:r>
              <a:rPr lang="cs-CZ" dirty="0"/>
              <a:t>žilní krve odebrané do zkumavky s EDTA nebo s </a:t>
            </a:r>
            <a:r>
              <a:rPr lang="cs-CZ" dirty="0" smtClean="0"/>
              <a:t>citrátem</a:t>
            </a:r>
          </a:p>
          <a:p>
            <a:r>
              <a:rPr lang="cs-CZ" dirty="0" smtClean="0"/>
              <a:t>vždy </a:t>
            </a:r>
            <a:r>
              <a:rPr lang="cs-CZ" dirty="0"/>
              <a:t>nutné uvést </a:t>
            </a:r>
            <a:r>
              <a:rPr lang="cs-CZ" dirty="0" smtClean="0"/>
              <a:t>léčiva</a:t>
            </a:r>
            <a:r>
              <a:rPr lang="cs-CZ" dirty="0"/>
              <a:t>, která by mohla výsledky koagulačních vyšetření </a:t>
            </a:r>
            <a:r>
              <a:rPr lang="cs-CZ" dirty="0" smtClean="0"/>
              <a:t>ovlivnit</a:t>
            </a:r>
          </a:p>
          <a:p>
            <a:endParaRPr lang="cs-CZ" dirty="0"/>
          </a:p>
        </p:txBody>
      </p:sp>
    </p:spTree>
    <p:extLst>
      <p:ext uri="{BB962C8B-B14F-4D97-AF65-F5344CB8AC3E}">
        <p14:creationId xmlns:p14="http://schemas.microsoft.com/office/powerpoint/2010/main" val="1569185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smtClean="0"/>
              <a:t>Hyperglykemie</a:t>
            </a:r>
          </a:p>
        </p:txBody>
      </p:sp>
      <p:sp>
        <p:nvSpPr>
          <p:cNvPr id="12291" name="Zástupný symbol pro obsah 2"/>
          <p:cNvSpPr>
            <a:spLocks noGrp="1"/>
          </p:cNvSpPr>
          <p:nvPr>
            <p:ph idx="1"/>
          </p:nvPr>
        </p:nvSpPr>
        <p:spPr/>
        <p:txBody>
          <a:bodyPr/>
          <a:lstStyle/>
          <a:p>
            <a:pPr eaLnBrk="1" hangingPunct="1"/>
            <a:r>
              <a:rPr lang="cs-CZ" smtClean="0"/>
              <a:t>diagnóza diabetu je založena na průkazu hyperglykémie (klinika je nekonstantní, a proto její absence diagnózu diabetu nevylučuje)</a:t>
            </a:r>
          </a:p>
          <a:p>
            <a:pPr eaLnBrk="1" hangingPunct="1"/>
            <a:r>
              <a:rPr lang="cs-CZ" smtClean="0"/>
              <a:t> glykémie nalačno (nejméně 8 hod po příjmu poslední potravy) </a:t>
            </a:r>
          </a:p>
          <a:p>
            <a:pPr eaLnBrk="1" hangingPunct="1"/>
            <a:r>
              <a:rPr lang="cs-CZ" smtClean="0"/>
              <a:t> náhodná glykémie (kdykoli během dne bez ohledu na příjem potravy) </a:t>
            </a:r>
            <a:br>
              <a:rPr lang="cs-CZ" smtClean="0"/>
            </a:br>
            <a:endParaRPr lang="cs-CZ" smtClean="0"/>
          </a:p>
          <a:p>
            <a:pPr eaLnBrk="1" hangingPunct="1"/>
            <a:endParaRPr lang="cs-CZ" smtClean="0"/>
          </a:p>
        </p:txBody>
      </p:sp>
    </p:spTree>
    <p:extLst>
      <p:ext uri="{BB962C8B-B14F-4D97-AF65-F5344CB8AC3E}">
        <p14:creationId xmlns:p14="http://schemas.microsoft.com/office/powerpoint/2010/main" val="2165486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smtClean="0"/>
              <a:t>Diabetes </a:t>
            </a:r>
          </a:p>
        </p:txBody>
      </p:sp>
      <p:sp>
        <p:nvSpPr>
          <p:cNvPr id="14339" name="Zástupný symbol pro obsah 2"/>
          <p:cNvSpPr>
            <a:spLocks noGrp="1"/>
          </p:cNvSpPr>
          <p:nvPr>
            <p:ph idx="1"/>
          </p:nvPr>
        </p:nvSpPr>
        <p:spPr/>
        <p:txBody>
          <a:bodyPr/>
          <a:lstStyle/>
          <a:p>
            <a:pPr eaLnBrk="1" hangingPunct="1"/>
            <a:r>
              <a:rPr lang="cs-CZ" sz="2400" smtClean="0"/>
              <a:t>náhodná glykémie vyšší než 11,0 mmol/l v kap. krvi u symptomatického jedince-DM, potvrdit gly nalačno vyšší než 6,9 mmol/l. nejsou-li přítomny příznaky</a:t>
            </a:r>
          </a:p>
          <a:p>
            <a:pPr eaLnBrk="1" hangingPunct="1"/>
            <a:r>
              <a:rPr lang="cs-CZ" sz="2400" smtClean="0"/>
              <a:t>Gly nalačno opakovaně nižší než 5,6 mmol/l vylučuje diabetes</a:t>
            </a:r>
          </a:p>
          <a:p>
            <a:pPr eaLnBrk="1" hangingPunct="1"/>
            <a:r>
              <a:rPr lang="cs-CZ" sz="2400" smtClean="0"/>
              <a:t>Gly nalačno opakovaně vyšší než 6,9 mmol/l svědčí pro diagnózu diabetu</a:t>
            </a:r>
          </a:p>
          <a:p>
            <a:pPr eaLnBrk="1" hangingPunct="1"/>
            <a:r>
              <a:rPr lang="cs-CZ" sz="2400" smtClean="0"/>
              <a:t>Gly mezi 5,6 a 6,9 mmol/l (tzv. hraniční glykémie nalačno) oGTT </a:t>
            </a:r>
          </a:p>
          <a:p>
            <a:pPr eaLnBrk="1" hangingPunct="1"/>
            <a:r>
              <a:rPr lang="cs-CZ" sz="2400" smtClean="0"/>
              <a:t>oGTT DM glyk za 2 hodiny vyšší nebo rovné 11,1 mmol/l </a:t>
            </a:r>
          </a:p>
        </p:txBody>
      </p:sp>
    </p:spTree>
    <p:extLst>
      <p:ext uri="{BB962C8B-B14F-4D97-AF65-F5344CB8AC3E}">
        <p14:creationId xmlns:p14="http://schemas.microsoft.com/office/powerpoint/2010/main" val="289375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mtClean="0"/>
              <a:t>Krevní bílkoviny</a:t>
            </a:r>
          </a:p>
        </p:txBody>
      </p:sp>
      <p:sp>
        <p:nvSpPr>
          <p:cNvPr id="13315" name="Rectangle 3"/>
          <p:cNvSpPr>
            <a:spLocks noGrp="1" noChangeArrowheads="1"/>
          </p:cNvSpPr>
          <p:nvPr>
            <p:ph type="body" idx="1"/>
          </p:nvPr>
        </p:nvSpPr>
        <p:spPr>
          <a:xfrm>
            <a:off x="457200" y="1600200"/>
            <a:ext cx="8229600" cy="4997450"/>
          </a:xfrm>
        </p:spPr>
        <p:txBody>
          <a:bodyPr/>
          <a:lstStyle/>
          <a:p>
            <a:pPr eaLnBrk="1" hangingPunct="1"/>
            <a:r>
              <a:rPr lang="cs-CZ" altLang="cs-CZ" dirty="0" smtClean="0"/>
              <a:t>celková bílkovina, albumin </a:t>
            </a:r>
          </a:p>
          <a:p>
            <a:pPr eaLnBrk="1" hangingPunct="1"/>
            <a:r>
              <a:rPr lang="cs-CZ" altLang="cs-CZ" dirty="0" smtClean="0"/>
              <a:t>norma 62-85g/l, 36-54g/l</a:t>
            </a:r>
          </a:p>
          <a:p>
            <a:pPr eaLnBrk="1" hangingPunct="1"/>
            <a:r>
              <a:rPr lang="cs-CZ" altLang="cs-CZ" dirty="0" err="1" smtClean="0"/>
              <a:t>hypoproteinémie</a:t>
            </a:r>
            <a:r>
              <a:rPr lang="cs-CZ" altLang="cs-CZ" dirty="0" smtClean="0"/>
              <a:t>, </a:t>
            </a:r>
            <a:r>
              <a:rPr lang="cs-CZ" altLang="cs-CZ" dirty="0" err="1" smtClean="0"/>
              <a:t>hypalbuminémie</a:t>
            </a:r>
            <a:r>
              <a:rPr lang="cs-CZ" altLang="cs-CZ" dirty="0" smtClean="0"/>
              <a:t> – zhoršené hojení ran, otoky, plicní edém</a:t>
            </a:r>
          </a:p>
          <a:p>
            <a:pPr eaLnBrk="1" hangingPunct="1"/>
            <a:r>
              <a:rPr lang="cs-CZ" altLang="cs-CZ" dirty="0" smtClean="0"/>
              <a:t>zvýšení hladiny bílkovin, </a:t>
            </a:r>
            <a:r>
              <a:rPr lang="cs-CZ" altLang="cs-CZ" dirty="0" err="1" smtClean="0"/>
              <a:t>hyperviskózní</a:t>
            </a:r>
            <a:r>
              <a:rPr lang="cs-CZ" altLang="cs-CZ" dirty="0" smtClean="0"/>
              <a:t> syndrom – např. mnohočetný myelom</a:t>
            </a:r>
          </a:p>
          <a:p>
            <a:pPr eaLnBrk="1" hangingPunct="1"/>
            <a:endParaRPr lang="cs-CZ" altLang="cs-CZ" dirty="0" smtClean="0"/>
          </a:p>
          <a:p>
            <a:pPr eaLnBrk="1" hangingPunct="1"/>
            <a:r>
              <a:rPr lang="cs-CZ" altLang="cs-CZ" dirty="0" smtClean="0"/>
              <a:t>proteiny akutní fáze – </a:t>
            </a:r>
            <a:r>
              <a:rPr lang="cs-CZ" altLang="cs-CZ" dirty="0" err="1" smtClean="0"/>
              <a:t>prealbumin</a:t>
            </a:r>
            <a:r>
              <a:rPr lang="cs-CZ" altLang="cs-CZ" dirty="0" smtClean="0"/>
              <a:t>, transferin, fibrinogen</a:t>
            </a:r>
          </a:p>
        </p:txBody>
      </p:sp>
    </p:spTree>
    <p:extLst>
      <p:ext uri="{BB962C8B-B14F-4D97-AF65-F5344CB8AC3E}">
        <p14:creationId xmlns:p14="http://schemas.microsoft.com/office/powerpoint/2010/main" val="2115405352"/>
      </p:ext>
    </p:extLst>
  </p:cSld>
  <p:clrMapOvr>
    <a:masterClrMapping/>
  </p:clrMapOvr>
  <p:transition>
    <p:split orient="vert"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t>Imunoglobuliny</a:t>
            </a:r>
          </a:p>
        </p:txBody>
      </p:sp>
      <p:sp>
        <p:nvSpPr>
          <p:cNvPr id="15363" name="Rectangle 3"/>
          <p:cNvSpPr>
            <a:spLocks noGrp="1" noChangeArrowheads="1"/>
          </p:cNvSpPr>
          <p:nvPr>
            <p:ph type="body" idx="1"/>
          </p:nvPr>
        </p:nvSpPr>
        <p:spPr/>
        <p:txBody>
          <a:bodyPr>
            <a:normAutofit lnSpcReduction="10000"/>
          </a:bodyPr>
          <a:lstStyle/>
          <a:p>
            <a:pPr eaLnBrk="1" hangingPunct="1">
              <a:lnSpc>
                <a:spcPct val="90000"/>
              </a:lnSpc>
            </a:pPr>
            <a:r>
              <a:rPr lang="cs-CZ" altLang="cs-CZ" dirty="0" smtClean="0"/>
              <a:t>dříve ELFO bílkovin – albumin, alfa-, beta- gama-globulin( kvantitativní posouzení </a:t>
            </a:r>
            <a:r>
              <a:rPr lang="cs-CZ" altLang="cs-CZ" dirty="0" err="1" smtClean="0"/>
              <a:t>bílk.spektra</a:t>
            </a:r>
            <a:r>
              <a:rPr lang="cs-CZ" altLang="cs-CZ" dirty="0" smtClean="0"/>
              <a:t>)</a:t>
            </a:r>
          </a:p>
          <a:p>
            <a:pPr eaLnBrk="1" hangingPunct="1">
              <a:lnSpc>
                <a:spcPct val="90000"/>
              </a:lnSpc>
            </a:pPr>
            <a:r>
              <a:rPr lang="cs-CZ" altLang="cs-CZ" dirty="0" smtClean="0"/>
              <a:t>gama – globuliny – dnes imunoglobuliny</a:t>
            </a:r>
          </a:p>
          <a:p>
            <a:pPr marL="0" indent="0" eaLnBrk="1" hangingPunct="1">
              <a:lnSpc>
                <a:spcPct val="90000"/>
              </a:lnSpc>
              <a:buClr>
                <a:srgbClr val="FFFF00"/>
              </a:buClr>
              <a:buNone/>
            </a:pPr>
            <a:r>
              <a:rPr lang="cs-CZ" altLang="cs-CZ" dirty="0" smtClean="0"/>
              <a:t>	</a:t>
            </a:r>
            <a:r>
              <a:rPr lang="cs-CZ" altLang="cs-CZ" dirty="0" err="1" smtClean="0"/>
              <a:t>IgA</a:t>
            </a:r>
            <a:r>
              <a:rPr lang="cs-CZ" altLang="cs-CZ" dirty="0" smtClean="0"/>
              <a:t> – slizniční imunita</a:t>
            </a:r>
          </a:p>
          <a:p>
            <a:pPr marL="0" indent="0" eaLnBrk="1" hangingPunct="1">
              <a:lnSpc>
                <a:spcPct val="90000"/>
              </a:lnSpc>
              <a:buClr>
                <a:srgbClr val="FFFF00"/>
              </a:buClr>
              <a:buNone/>
            </a:pPr>
            <a:r>
              <a:rPr lang="cs-CZ" altLang="cs-CZ" dirty="0" smtClean="0"/>
              <a:t>	</a:t>
            </a:r>
            <a:r>
              <a:rPr lang="cs-CZ" altLang="cs-CZ" dirty="0" err="1" smtClean="0"/>
              <a:t>IgM</a:t>
            </a:r>
            <a:r>
              <a:rPr lang="cs-CZ" altLang="cs-CZ" dirty="0" smtClean="0"/>
              <a:t> – reaguje na akutní fázi zánětu</a:t>
            </a:r>
          </a:p>
          <a:p>
            <a:pPr marL="0" indent="0" eaLnBrk="1" hangingPunct="1">
              <a:lnSpc>
                <a:spcPct val="90000"/>
              </a:lnSpc>
              <a:buClr>
                <a:srgbClr val="FFFF00"/>
              </a:buClr>
              <a:buNone/>
            </a:pPr>
            <a:r>
              <a:rPr lang="cs-CZ" altLang="cs-CZ" dirty="0" smtClean="0"/>
              <a:t>	</a:t>
            </a:r>
            <a:r>
              <a:rPr lang="cs-CZ" altLang="cs-CZ" dirty="0" err="1" smtClean="0"/>
              <a:t>IgG</a:t>
            </a:r>
            <a:r>
              <a:rPr lang="cs-CZ" altLang="cs-CZ" dirty="0" smtClean="0"/>
              <a:t> -  dlouhodobá imunita</a:t>
            </a:r>
          </a:p>
          <a:p>
            <a:pPr marL="0" indent="0" eaLnBrk="1" hangingPunct="1">
              <a:lnSpc>
                <a:spcPct val="90000"/>
              </a:lnSpc>
              <a:buClr>
                <a:srgbClr val="FFFF00"/>
              </a:buClr>
              <a:buNone/>
            </a:pPr>
            <a:r>
              <a:rPr lang="cs-CZ" altLang="cs-CZ" dirty="0" smtClean="0"/>
              <a:t>	</a:t>
            </a:r>
            <a:r>
              <a:rPr lang="cs-CZ" altLang="cs-CZ" dirty="0" err="1" smtClean="0"/>
              <a:t>IgE</a:t>
            </a:r>
            <a:r>
              <a:rPr lang="cs-CZ" altLang="cs-CZ" dirty="0" smtClean="0"/>
              <a:t> -  alergie</a:t>
            </a:r>
          </a:p>
          <a:p>
            <a:pPr marL="0" indent="0" eaLnBrk="1" hangingPunct="1">
              <a:lnSpc>
                <a:spcPct val="90000"/>
              </a:lnSpc>
              <a:buClr>
                <a:srgbClr val="FFFF00"/>
              </a:buClr>
              <a:buNone/>
            </a:pPr>
            <a:r>
              <a:rPr lang="cs-CZ" altLang="cs-CZ" dirty="0" smtClean="0"/>
              <a:t>	</a:t>
            </a:r>
            <a:r>
              <a:rPr lang="cs-CZ" altLang="cs-CZ" dirty="0" err="1" smtClean="0"/>
              <a:t>IgD</a:t>
            </a:r>
            <a:r>
              <a:rPr lang="cs-CZ" altLang="cs-CZ" dirty="0" smtClean="0"/>
              <a:t> -  význam není přesně známý</a:t>
            </a:r>
          </a:p>
        </p:txBody>
      </p:sp>
    </p:spTree>
    <p:extLst>
      <p:ext uri="{BB962C8B-B14F-4D97-AF65-F5344CB8AC3E}">
        <p14:creationId xmlns:p14="http://schemas.microsoft.com/office/powerpoint/2010/main" val="3154400467"/>
      </p:ext>
    </p:extLst>
  </p:cSld>
  <p:clrMapOvr>
    <a:masterClrMapping/>
  </p:clrMapOvr>
  <p:transition>
    <p:split orient="vert"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1143000"/>
          </a:xfrm>
        </p:spPr>
        <p:txBody>
          <a:bodyPr/>
          <a:lstStyle/>
          <a:p>
            <a:pPr eaLnBrk="1" hangingPunct="1"/>
            <a:r>
              <a:rPr lang="cs-CZ" altLang="cs-CZ" smtClean="0"/>
              <a:t>Jaterní testy</a:t>
            </a:r>
          </a:p>
        </p:txBody>
      </p:sp>
      <p:sp>
        <p:nvSpPr>
          <p:cNvPr id="16387" name="Rectangle 3"/>
          <p:cNvSpPr>
            <a:spLocks noGrp="1" noChangeArrowheads="1"/>
          </p:cNvSpPr>
          <p:nvPr>
            <p:ph type="body" idx="1"/>
          </p:nvPr>
        </p:nvSpPr>
        <p:spPr>
          <a:xfrm>
            <a:off x="611188" y="981075"/>
            <a:ext cx="8229600" cy="5688013"/>
          </a:xfrm>
        </p:spPr>
        <p:txBody>
          <a:bodyPr>
            <a:normAutofit lnSpcReduction="10000"/>
          </a:bodyPr>
          <a:lstStyle/>
          <a:p>
            <a:pPr eaLnBrk="1" hangingPunct="1">
              <a:lnSpc>
                <a:spcPct val="90000"/>
              </a:lnSpc>
            </a:pPr>
            <a:r>
              <a:rPr lang="cs-CZ" altLang="cs-CZ" sz="2800" b="1" dirty="0" smtClean="0"/>
              <a:t>bilirubin </a:t>
            </a:r>
            <a:r>
              <a:rPr lang="cs-CZ" altLang="cs-CZ" sz="2800" dirty="0" smtClean="0"/>
              <a:t>– norma 3,0 – 21,0 </a:t>
            </a:r>
            <a:r>
              <a:rPr lang="cs-CZ" altLang="cs-CZ" sz="2800" dirty="0" err="1" smtClean="0"/>
              <a:t>umol</a:t>
            </a:r>
            <a:r>
              <a:rPr lang="cs-CZ" altLang="cs-CZ" sz="2800" dirty="0" smtClean="0"/>
              <a:t>/l (2-3x žluté </a:t>
            </a:r>
            <a:r>
              <a:rPr lang="cs-CZ" altLang="cs-CZ" sz="2800" dirty="0" err="1" smtClean="0"/>
              <a:t>sclery</a:t>
            </a:r>
            <a:r>
              <a:rPr lang="cs-CZ" altLang="cs-CZ" sz="2800" dirty="0" smtClean="0"/>
              <a:t> a kůže)</a:t>
            </a:r>
          </a:p>
          <a:p>
            <a:pPr eaLnBrk="1" hangingPunct="1">
              <a:lnSpc>
                <a:spcPct val="90000"/>
              </a:lnSpc>
            </a:pPr>
            <a:r>
              <a:rPr lang="cs-CZ" sz="2800" dirty="0" smtClean="0"/>
              <a:t>vznik </a:t>
            </a:r>
            <a:r>
              <a:rPr lang="cs-CZ" sz="2800" dirty="0" err="1" smtClean="0"/>
              <a:t>rozpadom</a:t>
            </a:r>
            <a:r>
              <a:rPr lang="cs-CZ" sz="2800" dirty="0" smtClean="0"/>
              <a:t> hemu (</a:t>
            </a:r>
            <a:r>
              <a:rPr lang="cs-CZ" sz="2800" dirty="0" err="1" smtClean="0"/>
              <a:t>Hgb</a:t>
            </a:r>
            <a:r>
              <a:rPr lang="cs-CZ" sz="2800" dirty="0" smtClean="0"/>
              <a:t> z </a:t>
            </a:r>
            <a:r>
              <a:rPr lang="cs-CZ" sz="2800" dirty="0" err="1" smtClean="0"/>
              <a:t>ery</a:t>
            </a:r>
            <a:r>
              <a:rPr lang="cs-CZ" sz="2800" dirty="0" smtClean="0"/>
              <a:t>)</a:t>
            </a:r>
          </a:p>
          <a:p>
            <a:pPr eaLnBrk="1" hangingPunct="1">
              <a:lnSpc>
                <a:spcPct val="90000"/>
              </a:lnSpc>
            </a:pPr>
            <a:r>
              <a:rPr lang="cs-CZ" sz="2800" dirty="0" err="1" smtClean="0"/>
              <a:t>žlčové</a:t>
            </a:r>
            <a:r>
              <a:rPr lang="cs-CZ" sz="2800" dirty="0" smtClean="0"/>
              <a:t> </a:t>
            </a:r>
            <a:r>
              <a:rPr lang="cs-CZ" sz="2800" dirty="0" err="1" smtClean="0"/>
              <a:t>farbivo</a:t>
            </a:r>
            <a:endParaRPr lang="cs-CZ" sz="2800" dirty="0" smtClean="0"/>
          </a:p>
          <a:p>
            <a:pPr eaLnBrk="1" hangingPunct="1">
              <a:lnSpc>
                <a:spcPct val="90000"/>
              </a:lnSpc>
            </a:pPr>
            <a:r>
              <a:rPr lang="cs-CZ" sz="2800" dirty="0" smtClean="0"/>
              <a:t>vznik v </a:t>
            </a:r>
            <a:r>
              <a:rPr lang="cs-CZ" sz="2800" dirty="0" err="1" smtClean="0"/>
              <a:t>hladkom</a:t>
            </a:r>
            <a:r>
              <a:rPr lang="cs-CZ" sz="2800" dirty="0" smtClean="0"/>
              <a:t> </a:t>
            </a:r>
            <a:r>
              <a:rPr lang="cs-CZ" sz="2800" dirty="0" err="1" smtClean="0"/>
              <a:t>endoplazmatickom</a:t>
            </a:r>
            <a:r>
              <a:rPr lang="cs-CZ" sz="2800" dirty="0" smtClean="0"/>
              <a:t> </a:t>
            </a:r>
            <a:r>
              <a:rPr lang="cs-CZ" sz="2800" dirty="0" err="1" smtClean="0"/>
              <a:t>retikule</a:t>
            </a:r>
            <a:r>
              <a:rPr lang="cs-CZ" sz="2800" dirty="0" smtClean="0"/>
              <a:t> </a:t>
            </a:r>
            <a:r>
              <a:rPr lang="cs-CZ" sz="2800" dirty="0" err="1" smtClean="0"/>
              <a:t>retikuloendoteliálnych</a:t>
            </a:r>
            <a:r>
              <a:rPr lang="cs-CZ" sz="2800" dirty="0" smtClean="0"/>
              <a:t> </a:t>
            </a:r>
            <a:r>
              <a:rPr lang="cs-CZ" sz="2800" dirty="0" err="1" smtClean="0"/>
              <a:t>buniek</a:t>
            </a:r>
            <a:r>
              <a:rPr lang="cs-CZ" sz="2800" dirty="0" smtClean="0"/>
              <a:t> (slezina, </a:t>
            </a:r>
            <a:r>
              <a:rPr lang="cs-CZ" sz="2800" dirty="0" err="1" smtClean="0"/>
              <a:t>pečeň</a:t>
            </a:r>
            <a:r>
              <a:rPr lang="cs-CZ" sz="2800" dirty="0" smtClean="0"/>
              <a:t>, </a:t>
            </a:r>
            <a:r>
              <a:rPr lang="cs-CZ" sz="2800" dirty="0" err="1" smtClean="0"/>
              <a:t>kostná</a:t>
            </a:r>
            <a:r>
              <a:rPr lang="cs-CZ" sz="2800" dirty="0" smtClean="0"/>
              <a:t> </a:t>
            </a:r>
            <a:r>
              <a:rPr lang="cs-CZ" sz="2800" dirty="0" err="1" smtClean="0"/>
              <a:t>dreň</a:t>
            </a:r>
            <a:r>
              <a:rPr lang="cs-CZ" sz="2800" dirty="0" smtClean="0"/>
              <a:t>) </a:t>
            </a:r>
            <a:r>
              <a:rPr lang="cs-CZ" sz="2800" dirty="0" err="1" smtClean="0"/>
              <a:t>pôsobením</a:t>
            </a:r>
            <a:r>
              <a:rPr lang="cs-CZ" sz="2800" dirty="0" smtClean="0"/>
              <a:t> </a:t>
            </a:r>
            <a:r>
              <a:rPr lang="cs-CZ" sz="2800" dirty="0" err="1" smtClean="0"/>
              <a:t>h</a:t>
            </a:r>
            <a:r>
              <a:rPr lang="cs-CZ" sz="2800" b="1" dirty="0" err="1" smtClean="0"/>
              <a:t>emoxygenázy</a:t>
            </a:r>
            <a:r>
              <a:rPr lang="cs-CZ" sz="2800" b="1" dirty="0" smtClean="0"/>
              <a:t>, </a:t>
            </a:r>
            <a:r>
              <a:rPr lang="cs-CZ" sz="2800" b="1" dirty="0" err="1" smtClean="0"/>
              <a:t>v</a:t>
            </a:r>
            <a:r>
              <a:rPr lang="cs-CZ" sz="2800" dirty="0" err="1" smtClean="0"/>
              <a:t>äčšina</a:t>
            </a:r>
            <a:r>
              <a:rPr lang="cs-CZ" sz="2800" dirty="0" smtClean="0"/>
              <a:t> </a:t>
            </a:r>
            <a:r>
              <a:rPr lang="cs-CZ" sz="2800" dirty="0" err="1" smtClean="0"/>
              <a:t>sa</a:t>
            </a:r>
            <a:r>
              <a:rPr lang="cs-CZ" sz="2800" dirty="0" smtClean="0"/>
              <a:t> </a:t>
            </a:r>
            <a:r>
              <a:rPr lang="cs-CZ" sz="2800" dirty="0" err="1" smtClean="0"/>
              <a:t>vylúči</a:t>
            </a:r>
            <a:r>
              <a:rPr lang="cs-CZ" sz="2800" dirty="0" smtClean="0"/>
              <a:t> do </a:t>
            </a:r>
            <a:r>
              <a:rPr lang="cs-CZ" sz="2800" dirty="0" err="1" smtClean="0"/>
              <a:t>čreva</a:t>
            </a:r>
            <a:r>
              <a:rPr lang="cs-CZ" sz="2800" dirty="0" smtClean="0"/>
              <a:t> </a:t>
            </a:r>
            <a:r>
              <a:rPr lang="cs-CZ" sz="2800" dirty="0" err="1" smtClean="0"/>
              <a:t>ako</a:t>
            </a:r>
            <a:r>
              <a:rPr lang="cs-CZ" sz="2800" dirty="0" smtClean="0"/>
              <a:t> </a:t>
            </a:r>
            <a:r>
              <a:rPr lang="cs-CZ" sz="2800" dirty="0" err="1" smtClean="0"/>
              <a:t>súčasť</a:t>
            </a:r>
            <a:r>
              <a:rPr lang="cs-CZ" sz="2800" dirty="0" smtClean="0"/>
              <a:t> </a:t>
            </a:r>
            <a:r>
              <a:rPr lang="cs-CZ" sz="2800" dirty="0" err="1" smtClean="0"/>
              <a:t>žlče</a:t>
            </a:r>
            <a:endParaRPr lang="cs-CZ" sz="2800" dirty="0" smtClean="0"/>
          </a:p>
          <a:p>
            <a:pPr eaLnBrk="1" hangingPunct="1">
              <a:lnSpc>
                <a:spcPct val="90000"/>
              </a:lnSpc>
            </a:pPr>
            <a:r>
              <a:rPr lang="cs-CZ" sz="2800" u="sng" dirty="0" smtClean="0"/>
              <a:t>Nekonjugovaný (</a:t>
            </a:r>
            <a:r>
              <a:rPr lang="cs-CZ" sz="2800" u="sng" dirty="0" err="1" smtClean="0"/>
              <a:t>nepriamy</a:t>
            </a:r>
            <a:r>
              <a:rPr lang="cs-CZ" sz="2800" u="sng" dirty="0" smtClean="0"/>
              <a:t>) </a:t>
            </a:r>
            <a:r>
              <a:rPr lang="cs-CZ" sz="2800" u="sng" dirty="0" err="1" smtClean="0"/>
              <a:t>bilirubín</a:t>
            </a:r>
            <a:r>
              <a:rPr lang="cs-CZ" sz="2800" u="sng" dirty="0" smtClean="0"/>
              <a:t> -</a:t>
            </a:r>
            <a:r>
              <a:rPr lang="cs-CZ" sz="2800" dirty="0" err="1" smtClean="0"/>
              <a:t>vo</a:t>
            </a:r>
            <a:r>
              <a:rPr lang="cs-CZ" sz="2800" dirty="0" smtClean="0"/>
              <a:t> </a:t>
            </a:r>
            <a:r>
              <a:rPr lang="cs-CZ" sz="2800" dirty="0" err="1" smtClean="0"/>
              <a:t>vode</a:t>
            </a:r>
            <a:r>
              <a:rPr lang="cs-CZ" sz="2800" dirty="0" smtClean="0"/>
              <a:t> nerozpustný, </a:t>
            </a:r>
            <a:r>
              <a:rPr lang="cs-CZ" sz="2800" dirty="0" err="1" smtClean="0"/>
              <a:t>viaže</a:t>
            </a:r>
            <a:r>
              <a:rPr lang="cs-CZ" sz="2800" dirty="0" smtClean="0"/>
              <a:t> </a:t>
            </a:r>
            <a:r>
              <a:rPr lang="cs-CZ" sz="2800" dirty="0" err="1" smtClean="0"/>
              <a:t>sa</a:t>
            </a:r>
            <a:r>
              <a:rPr lang="cs-CZ" sz="2800" dirty="0" smtClean="0"/>
              <a:t> na </a:t>
            </a:r>
            <a:r>
              <a:rPr lang="cs-CZ" sz="2800" dirty="0" err="1" smtClean="0"/>
              <a:t>albumín</a:t>
            </a:r>
            <a:r>
              <a:rPr lang="cs-CZ" sz="2800" dirty="0" smtClean="0"/>
              <a:t> transport </a:t>
            </a:r>
            <a:r>
              <a:rPr lang="cs-CZ" sz="2800" dirty="0" err="1" smtClean="0"/>
              <a:t>zo</a:t>
            </a:r>
            <a:r>
              <a:rPr lang="cs-CZ" sz="2800" dirty="0" smtClean="0"/>
              <a:t> sleziny do jater</a:t>
            </a:r>
          </a:p>
          <a:p>
            <a:pPr eaLnBrk="1" hangingPunct="1">
              <a:lnSpc>
                <a:spcPct val="90000"/>
              </a:lnSpc>
            </a:pPr>
            <a:r>
              <a:rPr lang="cs-CZ" sz="2800" u="sng" dirty="0" smtClean="0"/>
              <a:t>Konjugovaný (</a:t>
            </a:r>
            <a:r>
              <a:rPr lang="cs-CZ" sz="2800" u="sng" dirty="0" err="1" smtClean="0"/>
              <a:t>priamy</a:t>
            </a:r>
            <a:r>
              <a:rPr lang="cs-CZ" sz="2800" u="sng" dirty="0" smtClean="0"/>
              <a:t>) </a:t>
            </a:r>
            <a:r>
              <a:rPr lang="cs-CZ" sz="2800" u="sng" dirty="0" err="1" smtClean="0"/>
              <a:t>bilirubín</a:t>
            </a:r>
            <a:r>
              <a:rPr lang="cs-CZ" sz="2800" u="sng" dirty="0" smtClean="0"/>
              <a:t> </a:t>
            </a:r>
            <a:r>
              <a:rPr lang="cs-CZ" sz="2800" dirty="0" smtClean="0"/>
              <a:t>-je </a:t>
            </a:r>
            <a:r>
              <a:rPr lang="cs-CZ" sz="2800" dirty="0" err="1" smtClean="0"/>
              <a:t>vo</a:t>
            </a:r>
            <a:r>
              <a:rPr lang="cs-CZ" sz="2800" dirty="0" smtClean="0"/>
              <a:t> </a:t>
            </a:r>
            <a:r>
              <a:rPr lang="cs-CZ" sz="2800" dirty="0" err="1" smtClean="0"/>
              <a:t>vode</a:t>
            </a:r>
            <a:r>
              <a:rPr lang="cs-CZ" sz="2800" dirty="0" smtClean="0"/>
              <a:t> rozpustný, konjuguje </a:t>
            </a:r>
            <a:r>
              <a:rPr lang="cs-CZ" sz="2800" dirty="0" err="1" smtClean="0"/>
              <a:t>sa</a:t>
            </a:r>
            <a:r>
              <a:rPr lang="cs-CZ" sz="2800" dirty="0" smtClean="0"/>
              <a:t> s kyselinou </a:t>
            </a:r>
            <a:r>
              <a:rPr lang="cs-CZ" sz="2800" dirty="0" err="1" smtClean="0"/>
              <a:t>glukuronovou</a:t>
            </a:r>
            <a:r>
              <a:rPr lang="cs-CZ" sz="2800" dirty="0" smtClean="0"/>
              <a:t> v </a:t>
            </a:r>
            <a:r>
              <a:rPr lang="cs-CZ" sz="2800" dirty="0" err="1" smtClean="0"/>
              <a:t>jatrach,vyloučen</a:t>
            </a:r>
            <a:r>
              <a:rPr lang="cs-CZ" sz="2800" dirty="0" smtClean="0"/>
              <a:t> do žluče</a:t>
            </a:r>
            <a:endParaRPr lang="cs-CZ" altLang="cs-CZ" sz="2800" dirty="0" smtClean="0"/>
          </a:p>
        </p:txBody>
      </p:sp>
    </p:spTree>
    <p:extLst>
      <p:ext uri="{BB962C8B-B14F-4D97-AF65-F5344CB8AC3E}">
        <p14:creationId xmlns:p14="http://schemas.microsoft.com/office/powerpoint/2010/main" val="3137521895"/>
      </p:ext>
    </p:extLst>
  </p:cSld>
  <p:clrMapOvr>
    <a:masterClrMapping/>
  </p:clrMapOvr>
  <p:transition>
    <p:split orient="vert"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hangingPunct="1"/>
            <a:r>
              <a:rPr lang="cs-CZ" smtClean="0"/>
              <a:t>Jaterní enzymy  </a:t>
            </a:r>
          </a:p>
        </p:txBody>
      </p:sp>
      <p:sp>
        <p:nvSpPr>
          <p:cNvPr id="17411" name="Zástupný symbol pro obsah 2"/>
          <p:cNvSpPr>
            <a:spLocks noGrp="1"/>
          </p:cNvSpPr>
          <p:nvPr>
            <p:ph idx="1"/>
          </p:nvPr>
        </p:nvSpPr>
        <p:spPr/>
        <p:txBody>
          <a:bodyPr>
            <a:normAutofit fontScale="92500" lnSpcReduction="10000"/>
          </a:bodyPr>
          <a:lstStyle/>
          <a:p>
            <a:pPr eaLnBrk="1" hangingPunct="1">
              <a:lnSpc>
                <a:spcPct val="90000"/>
              </a:lnSpc>
            </a:pPr>
            <a:r>
              <a:rPr lang="cs-CZ" altLang="cs-CZ" sz="2800" dirty="0" smtClean="0"/>
              <a:t>AST–</a:t>
            </a:r>
            <a:r>
              <a:rPr lang="cs-CZ" altLang="cs-CZ" sz="2800" dirty="0" err="1" smtClean="0"/>
              <a:t>aspartáttransferáza</a:t>
            </a:r>
            <a:r>
              <a:rPr lang="cs-CZ" altLang="cs-CZ" sz="2800" dirty="0" smtClean="0"/>
              <a:t> – 0,17-0,83ukat/l</a:t>
            </a:r>
          </a:p>
          <a:p>
            <a:pPr eaLnBrk="1" hangingPunct="1">
              <a:lnSpc>
                <a:spcPct val="90000"/>
              </a:lnSpc>
            </a:pPr>
            <a:r>
              <a:rPr lang="cs-CZ" altLang="cs-CZ" sz="2800" dirty="0" smtClean="0"/>
              <a:t>ALT-</a:t>
            </a:r>
            <a:r>
              <a:rPr lang="cs-CZ" altLang="cs-CZ" sz="2800" dirty="0" err="1" smtClean="0"/>
              <a:t>alanintransferáza</a:t>
            </a:r>
            <a:r>
              <a:rPr lang="cs-CZ" altLang="cs-CZ" sz="2800" dirty="0" smtClean="0"/>
              <a:t>     – 0,17-0,83ukat/l</a:t>
            </a:r>
          </a:p>
          <a:p>
            <a:pPr eaLnBrk="1" hangingPunct="1">
              <a:lnSpc>
                <a:spcPct val="90000"/>
              </a:lnSpc>
            </a:pPr>
            <a:r>
              <a:rPr lang="cs-CZ" altLang="cs-CZ" sz="2800" dirty="0" smtClean="0"/>
              <a:t>GMT–</a:t>
            </a:r>
            <a:r>
              <a:rPr lang="cs-CZ" altLang="cs-CZ" sz="2800" dirty="0" err="1" smtClean="0"/>
              <a:t>glutamyltransferáza</a:t>
            </a:r>
            <a:r>
              <a:rPr lang="cs-CZ" altLang="cs-CZ" sz="2800" dirty="0" smtClean="0"/>
              <a:t>- 0,18-0,65ukat/l</a:t>
            </a:r>
          </a:p>
          <a:p>
            <a:pPr eaLnBrk="1" hangingPunct="1">
              <a:lnSpc>
                <a:spcPct val="90000"/>
              </a:lnSpc>
            </a:pPr>
            <a:r>
              <a:rPr lang="cs-CZ" altLang="cs-CZ" sz="2800" dirty="0" smtClean="0"/>
              <a:t>ALP-alkalická fosfatáza    - 0,73-2,60ukat/l</a:t>
            </a:r>
          </a:p>
          <a:p>
            <a:pPr eaLnBrk="1" hangingPunct="1">
              <a:lnSpc>
                <a:spcPct val="90000"/>
              </a:lnSpc>
            </a:pPr>
            <a:r>
              <a:rPr lang="cs-CZ" altLang="cs-CZ" sz="2800" dirty="0" smtClean="0"/>
              <a:t>LD  -laktát dehydrogenáza- 4,40-8,70umol/l</a:t>
            </a:r>
          </a:p>
          <a:p>
            <a:pPr eaLnBrk="1" hangingPunct="1">
              <a:lnSpc>
                <a:spcPct val="90000"/>
              </a:lnSpc>
            </a:pPr>
            <a:r>
              <a:rPr lang="cs-CZ" altLang="cs-CZ" sz="2800" dirty="0" smtClean="0"/>
              <a:t>zvýšení AST,ALT – poškození jaterní buňky</a:t>
            </a:r>
          </a:p>
          <a:p>
            <a:pPr eaLnBrk="1" hangingPunct="1">
              <a:lnSpc>
                <a:spcPct val="90000"/>
              </a:lnSpc>
            </a:pPr>
            <a:r>
              <a:rPr lang="cs-CZ" altLang="cs-CZ" sz="2800" dirty="0" smtClean="0"/>
              <a:t>zvýšení GMT, ALP – obstrukce žlučových cest</a:t>
            </a:r>
          </a:p>
          <a:p>
            <a:pPr eaLnBrk="1" hangingPunct="1">
              <a:lnSpc>
                <a:spcPct val="90000"/>
              </a:lnSpc>
            </a:pPr>
            <a:r>
              <a:rPr lang="cs-CZ" altLang="cs-CZ" sz="2800" dirty="0" smtClean="0"/>
              <a:t>zvýšení LD – reakce na anaerobně probíhající metabolizmus </a:t>
            </a:r>
          </a:p>
          <a:p>
            <a:pPr eaLnBrk="1" hangingPunct="1">
              <a:lnSpc>
                <a:spcPct val="90000"/>
              </a:lnSpc>
            </a:pPr>
            <a:r>
              <a:rPr lang="cs-CZ" altLang="cs-CZ" sz="2800" dirty="0" smtClean="0"/>
              <a:t>Alfa fetoprotein </a:t>
            </a:r>
          </a:p>
          <a:p>
            <a:pPr eaLnBrk="1" hangingPunct="1">
              <a:lnSpc>
                <a:spcPct val="90000"/>
              </a:lnSpc>
            </a:pPr>
            <a:r>
              <a:rPr lang="cs-CZ" altLang="cs-CZ" sz="2800" dirty="0" smtClean="0"/>
              <a:t>CEA</a:t>
            </a:r>
          </a:p>
          <a:p>
            <a:pPr eaLnBrk="1" hangingPunct="1"/>
            <a:endParaRPr lang="cs-CZ" dirty="0" smtClean="0"/>
          </a:p>
        </p:txBody>
      </p:sp>
    </p:spTree>
    <p:extLst>
      <p:ext uri="{BB962C8B-B14F-4D97-AF65-F5344CB8AC3E}">
        <p14:creationId xmlns:p14="http://schemas.microsoft.com/office/powerpoint/2010/main" val="3742094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mtClean="0"/>
              <a:t>Lipidový soubor</a:t>
            </a:r>
          </a:p>
        </p:txBody>
      </p:sp>
      <p:sp>
        <p:nvSpPr>
          <p:cNvPr id="18435" name="Rectangle 3"/>
          <p:cNvSpPr>
            <a:spLocks noGrp="1" noChangeArrowheads="1"/>
          </p:cNvSpPr>
          <p:nvPr>
            <p:ph type="body" idx="1"/>
          </p:nvPr>
        </p:nvSpPr>
        <p:spPr/>
        <p:txBody>
          <a:bodyPr>
            <a:normAutofit fontScale="92500" lnSpcReduction="10000"/>
          </a:bodyPr>
          <a:lstStyle/>
          <a:p>
            <a:pPr eaLnBrk="1" hangingPunct="1"/>
            <a:r>
              <a:rPr lang="cs-CZ" altLang="cs-CZ" dirty="0" smtClean="0"/>
              <a:t>cholesterol celkový – 3,8-5,2mmol/l</a:t>
            </a:r>
          </a:p>
          <a:p>
            <a:pPr eaLnBrk="1" hangingPunct="1"/>
            <a:r>
              <a:rPr lang="cs-CZ" altLang="cs-CZ" dirty="0" smtClean="0"/>
              <a:t>HDL cholesterol – nad 1,4 </a:t>
            </a:r>
            <a:r>
              <a:rPr lang="cs-CZ" altLang="cs-CZ" dirty="0" err="1" smtClean="0"/>
              <a:t>mmol</a:t>
            </a:r>
            <a:r>
              <a:rPr lang="cs-CZ" altLang="cs-CZ" dirty="0" smtClean="0"/>
              <a:t>/l</a:t>
            </a:r>
          </a:p>
          <a:p>
            <a:pPr eaLnBrk="1" hangingPunct="1"/>
            <a:r>
              <a:rPr lang="cs-CZ" altLang="cs-CZ" dirty="0" smtClean="0"/>
              <a:t>LDL cholesterol  -  pod 3,5 </a:t>
            </a:r>
            <a:r>
              <a:rPr lang="cs-CZ" altLang="cs-CZ" dirty="0" err="1" smtClean="0"/>
              <a:t>mmol</a:t>
            </a:r>
            <a:r>
              <a:rPr lang="cs-CZ" altLang="cs-CZ" dirty="0" smtClean="0"/>
              <a:t>/l</a:t>
            </a:r>
          </a:p>
          <a:p>
            <a:pPr eaLnBrk="1" hangingPunct="1"/>
            <a:r>
              <a:rPr lang="cs-CZ" altLang="cs-CZ" dirty="0" smtClean="0"/>
              <a:t>VLDL cholesterol, </a:t>
            </a:r>
            <a:r>
              <a:rPr lang="cs-CZ" altLang="cs-CZ" dirty="0" err="1" smtClean="0"/>
              <a:t>chylomikra</a:t>
            </a:r>
            <a:endParaRPr lang="cs-CZ" altLang="cs-CZ" dirty="0" smtClean="0"/>
          </a:p>
          <a:p>
            <a:pPr eaLnBrk="1" hangingPunct="1"/>
            <a:r>
              <a:rPr lang="cs-CZ" altLang="cs-CZ" dirty="0" smtClean="0"/>
              <a:t>triglyceridy – 0,60-2,00 </a:t>
            </a:r>
            <a:r>
              <a:rPr lang="cs-CZ" altLang="cs-CZ" dirty="0" err="1" smtClean="0"/>
              <a:t>mmol</a:t>
            </a:r>
            <a:r>
              <a:rPr lang="cs-CZ" altLang="cs-CZ" dirty="0" smtClean="0"/>
              <a:t>/l</a:t>
            </a:r>
          </a:p>
          <a:p>
            <a:pPr eaLnBrk="1" hangingPunct="1"/>
            <a:r>
              <a:rPr lang="cs-CZ" altLang="cs-CZ" dirty="0" err="1" smtClean="0"/>
              <a:t>aterogenní</a:t>
            </a:r>
            <a:r>
              <a:rPr lang="cs-CZ" altLang="cs-CZ" dirty="0" smtClean="0"/>
              <a:t> indexy – poměrná čísla vyjadřující souhrnný vliv AS</a:t>
            </a:r>
          </a:p>
          <a:p>
            <a:pPr eaLnBrk="1" hangingPunct="1"/>
            <a:r>
              <a:rPr lang="cs-CZ" b="1" i="1" dirty="0" smtClean="0"/>
              <a:t>Celkový cholesterol/HDL-cholesterol</a:t>
            </a:r>
          </a:p>
          <a:p>
            <a:pPr eaLnBrk="1" hangingPunct="1"/>
            <a:r>
              <a:rPr lang="cs-CZ" dirty="0" err="1" smtClean="0"/>
              <a:t>aterogenní</a:t>
            </a:r>
            <a:r>
              <a:rPr lang="cs-CZ" dirty="0" smtClean="0"/>
              <a:t> index: </a:t>
            </a:r>
            <a:r>
              <a:rPr lang="cs-CZ" b="1" dirty="0" smtClean="0"/>
              <a:t>&lt; 5,0</a:t>
            </a:r>
            <a:r>
              <a:rPr lang="cs-CZ" dirty="0" smtClean="0"/>
              <a:t> </a:t>
            </a:r>
          </a:p>
          <a:p>
            <a:pPr eaLnBrk="1" hangingPunct="1"/>
            <a:endParaRPr lang="cs-CZ" altLang="cs-CZ" dirty="0" smtClean="0">
              <a:solidFill>
                <a:srgbClr val="FFFF00"/>
              </a:solidFill>
            </a:endParaRPr>
          </a:p>
        </p:txBody>
      </p:sp>
    </p:spTree>
    <p:extLst>
      <p:ext uri="{BB962C8B-B14F-4D97-AF65-F5344CB8AC3E}">
        <p14:creationId xmlns:p14="http://schemas.microsoft.com/office/powerpoint/2010/main" val="527461213"/>
      </p:ext>
    </p:extLst>
  </p:cSld>
  <p:clrMapOvr>
    <a:masterClrMapping/>
  </p:clrMapOvr>
  <p:transition>
    <p:split orient="vert"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0"/>
            <a:ext cx="8229600" cy="1143000"/>
          </a:xfrm>
        </p:spPr>
        <p:txBody>
          <a:bodyPr/>
          <a:lstStyle/>
          <a:p>
            <a:pPr eaLnBrk="1" hangingPunct="1"/>
            <a:r>
              <a:rPr lang="cs-CZ" altLang="cs-CZ" sz="4000" smtClean="0"/>
              <a:t>Acidobazická rovnováha – ABR </a:t>
            </a:r>
          </a:p>
        </p:txBody>
      </p:sp>
      <p:sp>
        <p:nvSpPr>
          <p:cNvPr id="19459" name="Rectangle 3"/>
          <p:cNvSpPr>
            <a:spLocks noGrp="1" noChangeArrowheads="1"/>
          </p:cNvSpPr>
          <p:nvPr>
            <p:ph type="body" idx="1"/>
          </p:nvPr>
        </p:nvSpPr>
        <p:spPr>
          <a:xfrm>
            <a:off x="468313" y="1052513"/>
            <a:ext cx="8229600" cy="5805487"/>
          </a:xfrm>
        </p:spPr>
        <p:txBody>
          <a:bodyPr/>
          <a:lstStyle/>
          <a:p>
            <a:pPr eaLnBrk="1" hangingPunct="1">
              <a:lnSpc>
                <a:spcPct val="80000"/>
              </a:lnSpc>
            </a:pPr>
            <a:r>
              <a:rPr lang="cs-CZ" altLang="cs-CZ" sz="2800" smtClean="0"/>
              <a:t>vyšetření dle Astrupa (</a:t>
            </a:r>
            <a:r>
              <a:rPr lang="cs-CZ" sz="2800" smtClean="0"/>
              <a:t>rovnováha mezi kyselými a zásaditými látkami uvnitř organismu)</a:t>
            </a:r>
          </a:p>
          <a:p>
            <a:pPr eaLnBrk="1" hangingPunct="1"/>
            <a:r>
              <a:rPr lang="cs-CZ" sz="2800" smtClean="0"/>
              <a:t>ABR je udržována pomocí tzv. pufrů (</a:t>
            </a:r>
            <a:r>
              <a:rPr lang="cs-CZ" sz="2800" i="1" smtClean="0"/>
              <a:t>nárazníků</a:t>
            </a:r>
            <a:r>
              <a:rPr lang="cs-CZ" sz="2800" smtClean="0"/>
              <a:t>), které vyrovnávají okamžité výkyvy ABR, a pomocí plic, ledvin a jater, které umožňují dlouhodobou kompenzaci poruch ABR </a:t>
            </a:r>
          </a:p>
          <a:p>
            <a:pPr eaLnBrk="1" hangingPunct="1"/>
            <a:r>
              <a:rPr lang="cs-CZ" sz="2800" smtClean="0"/>
              <a:t>porucha rovnováhy ve prospěch kyselin se označuje jako </a:t>
            </a:r>
            <a:r>
              <a:rPr lang="cs-CZ" sz="2800" b="1" smtClean="0"/>
              <a:t>acidóza</a:t>
            </a:r>
            <a:r>
              <a:rPr lang="cs-CZ" sz="2800" smtClean="0"/>
              <a:t>, porucha ve prospěch zásaditých látek jako </a:t>
            </a:r>
            <a:r>
              <a:rPr lang="cs-CZ" sz="2800" b="1" smtClean="0"/>
              <a:t>alkalóza</a:t>
            </a:r>
            <a:endParaRPr lang="cs-CZ" sz="2800" smtClean="0"/>
          </a:p>
        </p:txBody>
      </p:sp>
    </p:spTree>
    <p:extLst>
      <p:ext uri="{BB962C8B-B14F-4D97-AF65-F5344CB8AC3E}">
        <p14:creationId xmlns:p14="http://schemas.microsoft.com/office/powerpoint/2010/main" val="3304499568"/>
      </p:ext>
    </p:extLst>
  </p:cSld>
  <p:clrMapOvr>
    <a:masterClrMapping/>
  </p:clrMapOvr>
  <p:transition>
    <p:split orient="vert"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eaLnBrk="1" hangingPunct="1"/>
            <a:r>
              <a:rPr lang="cs-CZ" altLang="cs-CZ" smtClean="0"/>
              <a:t>Acidobazická rovnováha</a:t>
            </a:r>
            <a:endParaRPr lang="cs-CZ" smtClean="0"/>
          </a:p>
        </p:txBody>
      </p:sp>
      <p:sp>
        <p:nvSpPr>
          <p:cNvPr id="20483" name="Zástupný symbol pro obsah 2"/>
          <p:cNvSpPr>
            <a:spLocks noGrp="1"/>
          </p:cNvSpPr>
          <p:nvPr>
            <p:ph idx="1"/>
          </p:nvPr>
        </p:nvSpPr>
        <p:spPr/>
        <p:txBody>
          <a:bodyPr>
            <a:normAutofit lnSpcReduction="10000"/>
          </a:bodyPr>
          <a:lstStyle/>
          <a:p>
            <a:pPr eaLnBrk="1" hangingPunct="1">
              <a:lnSpc>
                <a:spcPct val="80000"/>
              </a:lnSpc>
            </a:pPr>
            <a:r>
              <a:rPr lang="cs-CZ" altLang="cs-CZ" sz="2800" dirty="0" smtClean="0"/>
              <a:t>kapilární </a:t>
            </a:r>
            <a:r>
              <a:rPr lang="cs-CZ" altLang="cs-CZ" sz="2800" dirty="0" err="1" smtClean="0"/>
              <a:t>arterializovaná</a:t>
            </a:r>
            <a:r>
              <a:rPr lang="cs-CZ" altLang="cs-CZ" sz="2800" dirty="0" smtClean="0"/>
              <a:t> krev</a:t>
            </a:r>
          </a:p>
          <a:p>
            <a:pPr eaLnBrk="1" hangingPunct="1">
              <a:lnSpc>
                <a:spcPct val="80000"/>
              </a:lnSpc>
            </a:pPr>
            <a:r>
              <a:rPr lang="cs-CZ" altLang="cs-CZ" sz="2800" dirty="0" smtClean="0"/>
              <a:t>arteriální krev – respirační poruchy</a:t>
            </a:r>
          </a:p>
          <a:p>
            <a:pPr eaLnBrk="1" hangingPunct="1">
              <a:lnSpc>
                <a:spcPct val="80000"/>
              </a:lnSpc>
            </a:pPr>
            <a:r>
              <a:rPr lang="cs-CZ" altLang="cs-CZ" sz="2800" dirty="0" smtClean="0"/>
              <a:t>venózní krev – metabolické poruchy</a:t>
            </a:r>
          </a:p>
          <a:p>
            <a:pPr eaLnBrk="1" hangingPunct="1">
              <a:lnSpc>
                <a:spcPct val="80000"/>
              </a:lnSpc>
            </a:pPr>
            <a:r>
              <a:rPr lang="cs-CZ" altLang="cs-CZ" sz="2800" dirty="0" smtClean="0"/>
              <a:t>pH – 7,35 – 7,45</a:t>
            </a:r>
          </a:p>
          <a:p>
            <a:pPr eaLnBrk="1" hangingPunct="1">
              <a:lnSpc>
                <a:spcPct val="80000"/>
              </a:lnSpc>
            </a:pPr>
            <a:r>
              <a:rPr lang="cs-CZ" altLang="cs-CZ" sz="2800" dirty="0" smtClean="0"/>
              <a:t>pO</a:t>
            </a:r>
            <a:r>
              <a:rPr lang="cs-CZ" altLang="cs-CZ" sz="2800" baseline="-25000" dirty="0" smtClean="0"/>
              <a:t>2</a:t>
            </a:r>
            <a:r>
              <a:rPr lang="cs-CZ" altLang="cs-CZ" sz="2800" dirty="0" smtClean="0"/>
              <a:t> – 8,0-12,0 </a:t>
            </a:r>
            <a:r>
              <a:rPr lang="cs-CZ" altLang="cs-CZ" sz="2800" dirty="0" err="1" smtClean="0"/>
              <a:t>kPa</a:t>
            </a:r>
            <a:endParaRPr lang="cs-CZ" altLang="cs-CZ" sz="2800" dirty="0" smtClean="0"/>
          </a:p>
          <a:p>
            <a:pPr eaLnBrk="1" hangingPunct="1">
              <a:lnSpc>
                <a:spcPct val="80000"/>
              </a:lnSpc>
            </a:pPr>
            <a:r>
              <a:rPr lang="cs-CZ" altLang="cs-CZ" sz="2800" dirty="0" err="1" smtClean="0"/>
              <a:t>hypoxémie</a:t>
            </a:r>
            <a:r>
              <a:rPr lang="cs-CZ" altLang="cs-CZ" sz="2800" dirty="0" smtClean="0"/>
              <a:t> vede ke tkáňové hypoxii – až orgánové selhání</a:t>
            </a:r>
          </a:p>
          <a:p>
            <a:pPr eaLnBrk="1" hangingPunct="1">
              <a:lnSpc>
                <a:spcPct val="80000"/>
              </a:lnSpc>
            </a:pPr>
            <a:r>
              <a:rPr lang="cs-CZ" altLang="cs-CZ" sz="2800" dirty="0" err="1" smtClean="0"/>
              <a:t>hypersaturace</a:t>
            </a:r>
            <a:r>
              <a:rPr lang="cs-CZ" altLang="cs-CZ" sz="2800" dirty="0" smtClean="0"/>
              <a:t> kyslíkem – až mozkový edém</a:t>
            </a:r>
          </a:p>
          <a:p>
            <a:pPr eaLnBrk="1" hangingPunct="1">
              <a:lnSpc>
                <a:spcPct val="80000"/>
              </a:lnSpc>
            </a:pPr>
            <a:r>
              <a:rPr lang="cs-CZ" altLang="cs-CZ" sz="2800" dirty="0" smtClean="0"/>
              <a:t>pCO</a:t>
            </a:r>
            <a:r>
              <a:rPr lang="cs-CZ" altLang="cs-CZ" sz="2800" baseline="-25000" dirty="0" smtClean="0"/>
              <a:t>2</a:t>
            </a:r>
            <a:r>
              <a:rPr lang="cs-CZ" altLang="cs-CZ" sz="2800" dirty="0" smtClean="0"/>
              <a:t> – 3,5-5,1 </a:t>
            </a:r>
            <a:r>
              <a:rPr lang="cs-CZ" altLang="cs-CZ" sz="2800" dirty="0" err="1" smtClean="0"/>
              <a:t>kPa</a:t>
            </a:r>
            <a:endParaRPr lang="cs-CZ" altLang="cs-CZ" sz="2800" dirty="0" smtClean="0"/>
          </a:p>
          <a:p>
            <a:pPr eaLnBrk="1" hangingPunct="1">
              <a:lnSpc>
                <a:spcPct val="80000"/>
              </a:lnSpc>
            </a:pPr>
            <a:r>
              <a:rPr lang="cs-CZ" altLang="cs-CZ" sz="2800" dirty="0" err="1" smtClean="0"/>
              <a:t>hypokapnie</a:t>
            </a:r>
            <a:r>
              <a:rPr lang="cs-CZ" altLang="cs-CZ" sz="2800" dirty="0" smtClean="0"/>
              <a:t> – při hyperventilaci – tendence ke křečím</a:t>
            </a:r>
          </a:p>
          <a:p>
            <a:pPr eaLnBrk="1" hangingPunct="1">
              <a:lnSpc>
                <a:spcPct val="80000"/>
              </a:lnSpc>
            </a:pPr>
            <a:r>
              <a:rPr lang="cs-CZ" altLang="cs-CZ" sz="2800" dirty="0" err="1" smtClean="0"/>
              <a:t>hyperkapnie</a:t>
            </a:r>
            <a:r>
              <a:rPr lang="cs-CZ" altLang="cs-CZ" sz="2800" dirty="0" smtClean="0"/>
              <a:t> – při respiračním selhání, narkóza CO</a:t>
            </a:r>
            <a:r>
              <a:rPr lang="cs-CZ" altLang="cs-CZ" sz="2800" baseline="-25000" dirty="0" smtClean="0"/>
              <a:t>2</a:t>
            </a:r>
            <a:endParaRPr lang="cs-CZ" altLang="cs-CZ" sz="2800" dirty="0" smtClean="0"/>
          </a:p>
          <a:p>
            <a:pPr eaLnBrk="1" hangingPunct="1"/>
            <a:endParaRPr lang="cs-CZ" dirty="0" smtClean="0"/>
          </a:p>
        </p:txBody>
      </p:sp>
    </p:spTree>
    <p:extLst>
      <p:ext uri="{BB962C8B-B14F-4D97-AF65-F5344CB8AC3E}">
        <p14:creationId xmlns:p14="http://schemas.microsoft.com/office/powerpoint/2010/main" val="2670246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z="4000" smtClean="0"/>
              <a:t>Acidobazická rovnováha – ABR II</a:t>
            </a:r>
          </a:p>
        </p:txBody>
      </p:sp>
      <p:sp>
        <p:nvSpPr>
          <p:cNvPr id="21507" name="Rectangle 3"/>
          <p:cNvSpPr>
            <a:spLocks noGrp="1" noChangeArrowheads="1"/>
          </p:cNvSpPr>
          <p:nvPr>
            <p:ph type="body" idx="1"/>
          </p:nvPr>
        </p:nvSpPr>
        <p:spPr>
          <a:xfrm>
            <a:off x="457200" y="1268413"/>
            <a:ext cx="8229600" cy="5400675"/>
          </a:xfrm>
        </p:spPr>
        <p:txBody>
          <a:bodyPr/>
          <a:lstStyle/>
          <a:p>
            <a:pPr eaLnBrk="1" hangingPunct="1"/>
            <a:r>
              <a:rPr lang="cs-CZ" altLang="cs-CZ" sz="2800" dirty="0" smtClean="0"/>
              <a:t>HCO</a:t>
            </a:r>
            <a:r>
              <a:rPr lang="cs-CZ" altLang="cs-CZ" sz="2800" baseline="-25000" dirty="0" smtClean="0"/>
              <a:t>3 </a:t>
            </a:r>
            <a:r>
              <a:rPr lang="cs-CZ" altLang="cs-CZ" sz="2800" dirty="0" smtClean="0"/>
              <a:t>- 22-27 </a:t>
            </a:r>
            <a:r>
              <a:rPr lang="cs-CZ" altLang="cs-CZ" sz="2800" dirty="0" err="1" smtClean="0"/>
              <a:t>mmol</a:t>
            </a:r>
            <a:r>
              <a:rPr lang="cs-CZ" altLang="cs-CZ" sz="2800" dirty="0" smtClean="0"/>
              <a:t>/l</a:t>
            </a:r>
          </a:p>
          <a:p>
            <a:pPr eaLnBrk="1" hangingPunct="1"/>
            <a:r>
              <a:rPr lang="cs-CZ" altLang="cs-CZ" sz="2800" dirty="0" smtClean="0"/>
              <a:t>snížení – metabolická acidóza, respirační alkalóza </a:t>
            </a:r>
          </a:p>
          <a:p>
            <a:pPr eaLnBrk="1" hangingPunct="1"/>
            <a:r>
              <a:rPr lang="cs-CZ" altLang="cs-CZ" sz="2800" dirty="0" smtClean="0"/>
              <a:t>zvýšení – metabolická alkalóza, respirační acidóza</a:t>
            </a:r>
          </a:p>
          <a:p>
            <a:pPr eaLnBrk="1" hangingPunct="1"/>
            <a:r>
              <a:rPr lang="cs-CZ" altLang="cs-CZ" sz="2800" dirty="0" smtClean="0"/>
              <a:t>BE – base </a:t>
            </a:r>
            <a:r>
              <a:rPr lang="cs-CZ" altLang="cs-CZ" sz="2800" dirty="0" err="1" smtClean="0"/>
              <a:t>excess</a:t>
            </a:r>
            <a:r>
              <a:rPr lang="cs-CZ" altLang="cs-CZ" sz="2800" dirty="0" smtClean="0"/>
              <a:t> - -3 - +3 – odchylka </a:t>
            </a:r>
            <a:r>
              <a:rPr lang="cs-CZ" altLang="cs-CZ" sz="2800" dirty="0" err="1" smtClean="0"/>
              <a:t>bazí</a:t>
            </a:r>
            <a:r>
              <a:rPr lang="cs-CZ" altLang="cs-CZ" sz="2800" dirty="0" smtClean="0"/>
              <a:t> od kalkulované normy (</a:t>
            </a:r>
            <a:r>
              <a:rPr lang="cs-CZ" sz="2800" dirty="0" smtClean="0"/>
              <a:t>metabolické acidóze odpovídá záporný BE a metabolické alkalóze odpovídá kladný BE) </a:t>
            </a:r>
            <a:endParaRPr lang="cs-CZ" altLang="cs-CZ" sz="2800" dirty="0" smtClean="0"/>
          </a:p>
          <a:p>
            <a:pPr eaLnBrk="1" hangingPunct="1"/>
            <a:r>
              <a:rPr lang="cs-CZ" altLang="cs-CZ" sz="2800" dirty="0" smtClean="0"/>
              <a:t>saturace – 96-100%, </a:t>
            </a:r>
          </a:p>
          <a:p>
            <a:pPr eaLnBrk="1" hangingPunct="1"/>
            <a:r>
              <a:rPr lang="cs-CZ" altLang="cs-CZ" sz="2800" dirty="0" smtClean="0"/>
              <a:t>dlouhodobější snížení vede k orgánovému </a:t>
            </a:r>
            <a:r>
              <a:rPr lang="cs-CZ" altLang="cs-CZ" sz="2800" dirty="0" err="1" smtClean="0"/>
              <a:t>selhání,jednodušší</a:t>
            </a:r>
            <a:r>
              <a:rPr lang="cs-CZ" altLang="cs-CZ" sz="2800" dirty="0" smtClean="0"/>
              <a:t> měření pulzním </a:t>
            </a:r>
            <a:r>
              <a:rPr lang="cs-CZ" altLang="cs-CZ" sz="2800" dirty="0" err="1" smtClean="0"/>
              <a:t>oxymetrem</a:t>
            </a:r>
            <a:r>
              <a:rPr lang="cs-CZ" altLang="cs-CZ" sz="2800" dirty="0" smtClean="0">
                <a:solidFill>
                  <a:srgbClr val="FFFF00"/>
                </a:solidFill>
              </a:rPr>
              <a:t> </a:t>
            </a:r>
          </a:p>
        </p:txBody>
      </p:sp>
    </p:spTree>
    <p:extLst>
      <p:ext uri="{BB962C8B-B14F-4D97-AF65-F5344CB8AC3E}">
        <p14:creationId xmlns:p14="http://schemas.microsoft.com/office/powerpoint/2010/main" val="1466859809"/>
      </p:ext>
    </p:extLst>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064" y="908720"/>
            <a:ext cx="8068904" cy="4752528"/>
          </a:xfrm>
        </p:spPr>
      </p:pic>
    </p:spTree>
    <p:extLst>
      <p:ext uri="{BB962C8B-B14F-4D97-AF65-F5344CB8AC3E}">
        <p14:creationId xmlns:p14="http://schemas.microsoft.com/office/powerpoint/2010/main" val="2598686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0"/>
            <a:ext cx="8229600" cy="1143000"/>
          </a:xfrm>
        </p:spPr>
        <p:txBody>
          <a:bodyPr/>
          <a:lstStyle/>
          <a:p>
            <a:pPr eaLnBrk="1" hangingPunct="1"/>
            <a:r>
              <a:rPr lang="cs-CZ" altLang="cs-CZ" smtClean="0"/>
              <a:t>Funkční zkoušky I</a:t>
            </a:r>
          </a:p>
        </p:txBody>
      </p:sp>
      <p:sp>
        <p:nvSpPr>
          <p:cNvPr id="22531" name="Rectangle 3"/>
          <p:cNvSpPr>
            <a:spLocks noGrp="1" noChangeArrowheads="1"/>
          </p:cNvSpPr>
          <p:nvPr>
            <p:ph type="body" idx="1"/>
          </p:nvPr>
        </p:nvSpPr>
        <p:spPr>
          <a:xfrm>
            <a:off x="457200" y="1268413"/>
            <a:ext cx="8229600" cy="5329237"/>
          </a:xfrm>
        </p:spPr>
        <p:txBody>
          <a:bodyPr/>
          <a:lstStyle/>
          <a:p>
            <a:pPr eaLnBrk="1" hangingPunct="1">
              <a:lnSpc>
                <a:spcPct val="80000"/>
              </a:lnSpc>
            </a:pPr>
            <a:r>
              <a:rPr lang="cs-CZ" altLang="cs-CZ" sz="2800" dirty="0" err="1" smtClean="0"/>
              <a:t>oGTT</a:t>
            </a:r>
            <a:r>
              <a:rPr lang="cs-CZ" altLang="cs-CZ" sz="2800" dirty="0" smtClean="0"/>
              <a:t> – orální glukózový toleranční test</a:t>
            </a:r>
          </a:p>
          <a:p>
            <a:pPr eaLnBrk="1" hangingPunct="1">
              <a:lnSpc>
                <a:spcPct val="80000"/>
              </a:lnSpc>
            </a:pPr>
            <a:r>
              <a:rPr lang="cs-CZ" altLang="cs-CZ" sz="2800" dirty="0" smtClean="0"/>
              <a:t>provedení – vyšetření glykémie nalačno</a:t>
            </a:r>
          </a:p>
          <a:p>
            <a:pPr eaLnBrk="1" hangingPunct="1">
              <a:lnSpc>
                <a:spcPct val="80000"/>
              </a:lnSpc>
              <a:buFontTx/>
              <a:buNone/>
            </a:pPr>
            <a:r>
              <a:rPr lang="cs-CZ" altLang="cs-CZ" sz="2800" dirty="0" smtClean="0"/>
              <a:t>               -  roztok glukózy 1g/kg hmotnosti</a:t>
            </a:r>
          </a:p>
          <a:p>
            <a:pPr eaLnBrk="1" hangingPunct="1">
              <a:lnSpc>
                <a:spcPct val="80000"/>
              </a:lnSpc>
              <a:buFontTx/>
              <a:buNone/>
            </a:pPr>
            <a:r>
              <a:rPr lang="cs-CZ" altLang="cs-CZ" sz="2800" dirty="0" smtClean="0"/>
              <a:t>               -  vyšetření glykémie a glykosurie     </a:t>
            </a:r>
          </a:p>
          <a:p>
            <a:pPr eaLnBrk="1" hangingPunct="1">
              <a:lnSpc>
                <a:spcPct val="80000"/>
              </a:lnSpc>
              <a:buFontTx/>
              <a:buNone/>
            </a:pPr>
            <a:r>
              <a:rPr lang="cs-CZ" altLang="cs-CZ" sz="2800" dirty="0" smtClean="0"/>
              <a:t>                   za 1 a 2 hod</a:t>
            </a:r>
          </a:p>
          <a:p>
            <a:pPr eaLnBrk="1" hangingPunct="1">
              <a:lnSpc>
                <a:spcPct val="80000"/>
              </a:lnSpc>
            </a:pPr>
            <a:r>
              <a:rPr lang="cs-CZ" altLang="cs-CZ" sz="2800" dirty="0" smtClean="0"/>
              <a:t>hodnocení – </a:t>
            </a:r>
          </a:p>
          <a:p>
            <a:pPr eaLnBrk="1" hangingPunct="1">
              <a:lnSpc>
                <a:spcPct val="80000"/>
              </a:lnSpc>
              <a:buFont typeface="Wingdings" pitchFamily="2" charset="2"/>
              <a:buChar char="Ø"/>
            </a:pPr>
            <a:r>
              <a:rPr lang="cs-CZ" altLang="cs-CZ" sz="2800" dirty="0" smtClean="0"/>
              <a:t>norma – zátěžová hodnota nesmí převýšit 11,0 </a:t>
            </a:r>
            <a:r>
              <a:rPr lang="cs-CZ" altLang="cs-CZ" sz="2800" dirty="0" err="1" smtClean="0"/>
              <a:t>mmol</a:t>
            </a:r>
            <a:r>
              <a:rPr lang="cs-CZ" altLang="cs-CZ" sz="2800" dirty="0" smtClean="0"/>
              <a:t>/l, do dvou hodin návrat pod 7,8 </a:t>
            </a:r>
            <a:r>
              <a:rPr lang="cs-CZ" altLang="cs-CZ" sz="2800" dirty="0" err="1" smtClean="0"/>
              <a:t>mmol</a:t>
            </a:r>
            <a:r>
              <a:rPr lang="cs-CZ" altLang="cs-CZ" sz="2800" dirty="0" smtClean="0"/>
              <a:t>/l</a:t>
            </a:r>
          </a:p>
          <a:p>
            <a:pPr eaLnBrk="1" hangingPunct="1">
              <a:lnSpc>
                <a:spcPct val="80000"/>
              </a:lnSpc>
              <a:buFont typeface="Wingdings" pitchFamily="2" charset="2"/>
              <a:buChar char="Ø"/>
            </a:pPr>
            <a:r>
              <a:rPr lang="cs-CZ" altLang="cs-CZ" sz="2800" dirty="0" smtClean="0"/>
              <a:t>porušená glukózová tolerance – zpomalený návrat ( za 2 hod 7,9-11 </a:t>
            </a:r>
            <a:r>
              <a:rPr lang="cs-CZ" altLang="cs-CZ" sz="2800" dirty="0" err="1" smtClean="0"/>
              <a:t>mmol</a:t>
            </a:r>
            <a:r>
              <a:rPr lang="cs-CZ" altLang="cs-CZ" sz="2800" dirty="0" smtClean="0"/>
              <a:t>/l)</a:t>
            </a:r>
          </a:p>
          <a:p>
            <a:pPr eaLnBrk="1" hangingPunct="1">
              <a:lnSpc>
                <a:spcPct val="80000"/>
              </a:lnSpc>
              <a:buFont typeface="Wingdings" pitchFamily="2" charset="2"/>
              <a:buChar char="Ø"/>
            </a:pPr>
            <a:r>
              <a:rPr lang="cs-CZ" altLang="cs-CZ" sz="2800" dirty="0" smtClean="0"/>
              <a:t>diabetes </a:t>
            </a:r>
            <a:r>
              <a:rPr lang="cs-CZ" altLang="cs-CZ" sz="2800" dirty="0" err="1" smtClean="0"/>
              <a:t>mellitus</a:t>
            </a:r>
            <a:r>
              <a:rPr lang="cs-CZ" altLang="cs-CZ" sz="2800" dirty="0" smtClean="0"/>
              <a:t> – za 2 hod nad 11mmol/l</a:t>
            </a:r>
          </a:p>
          <a:p>
            <a:pPr eaLnBrk="1" hangingPunct="1">
              <a:lnSpc>
                <a:spcPct val="80000"/>
              </a:lnSpc>
              <a:buClr>
                <a:srgbClr val="FF0000"/>
              </a:buClr>
              <a:buFont typeface="Wingdings" pitchFamily="2" charset="2"/>
              <a:buChar char="Ø"/>
            </a:pPr>
            <a:r>
              <a:rPr lang="cs-CZ" altLang="cs-CZ" sz="2800" dirty="0" smtClean="0"/>
              <a:t>při glykémii nalačno nad 8,0 je </a:t>
            </a:r>
            <a:r>
              <a:rPr lang="cs-CZ" altLang="cs-CZ" sz="2800" dirty="0" err="1" smtClean="0"/>
              <a:t>oGTT</a:t>
            </a:r>
            <a:r>
              <a:rPr lang="cs-CZ" altLang="cs-CZ" sz="2800" dirty="0" smtClean="0"/>
              <a:t> KI!!</a:t>
            </a:r>
          </a:p>
        </p:txBody>
      </p:sp>
    </p:spTree>
    <p:extLst>
      <p:ext uri="{BB962C8B-B14F-4D97-AF65-F5344CB8AC3E}">
        <p14:creationId xmlns:p14="http://schemas.microsoft.com/office/powerpoint/2010/main" val="2132745324"/>
      </p:ext>
    </p:extLst>
  </p:cSld>
  <p:clrMapOvr>
    <a:masterClrMapping/>
  </p:clrMapOvr>
  <p:transition>
    <p:split orient="vert"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mtClean="0"/>
              <a:t>Funkční zkoušky II</a:t>
            </a:r>
          </a:p>
        </p:txBody>
      </p:sp>
      <p:sp>
        <p:nvSpPr>
          <p:cNvPr id="23555" name="Rectangle 3"/>
          <p:cNvSpPr>
            <a:spLocks noGrp="1" noChangeArrowheads="1"/>
          </p:cNvSpPr>
          <p:nvPr>
            <p:ph type="body" idx="1"/>
          </p:nvPr>
        </p:nvSpPr>
        <p:spPr>
          <a:xfrm>
            <a:off x="468313" y="1412875"/>
            <a:ext cx="8229600" cy="5068888"/>
          </a:xfrm>
        </p:spPr>
        <p:txBody>
          <a:bodyPr/>
          <a:lstStyle/>
          <a:p>
            <a:pPr eaLnBrk="1" hangingPunct="1"/>
            <a:r>
              <a:rPr lang="cs-CZ" altLang="cs-CZ" dirty="0" smtClean="0"/>
              <a:t>křivka železa – vyšetření hladiny </a:t>
            </a:r>
            <a:r>
              <a:rPr lang="cs-CZ" altLang="cs-CZ" dirty="0" err="1" smtClean="0"/>
              <a:t>Fe</a:t>
            </a:r>
            <a:r>
              <a:rPr lang="cs-CZ" altLang="cs-CZ" dirty="0" smtClean="0"/>
              <a:t>, podání </a:t>
            </a:r>
            <a:r>
              <a:rPr lang="cs-CZ" altLang="cs-CZ" dirty="0" err="1" smtClean="0"/>
              <a:t>p.o</a:t>
            </a:r>
            <a:r>
              <a:rPr lang="cs-CZ" altLang="cs-CZ" dirty="0" smtClean="0"/>
              <a:t>. </a:t>
            </a:r>
            <a:r>
              <a:rPr lang="cs-CZ" altLang="cs-CZ" dirty="0" err="1" smtClean="0"/>
              <a:t>Fe</a:t>
            </a:r>
            <a:r>
              <a:rPr lang="cs-CZ" altLang="cs-CZ" dirty="0" smtClean="0"/>
              <a:t>, vyšetření hladiny za 1 a 2 hodiny – informuje o schopnosti resorbovat </a:t>
            </a:r>
            <a:r>
              <a:rPr lang="cs-CZ" altLang="cs-CZ" dirty="0" err="1" smtClean="0"/>
              <a:t>Fe</a:t>
            </a:r>
            <a:r>
              <a:rPr lang="cs-CZ" altLang="cs-CZ" dirty="0" smtClean="0"/>
              <a:t>, současně o kvalitě střevní stěny</a:t>
            </a:r>
          </a:p>
          <a:p>
            <a:pPr eaLnBrk="1" hangingPunct="1"/>
            <a:r>
              <a:rPr lang="cs-CZ" altLang="cs-CZ" dirty="0" smtClean="0"/>
              <a:t>EHIDA – kyselina </a:t>
            </a:r>
            <a:r>
              <a:rPr lang="cs-CZ" altLang="cs-CZ" dirty="0" err="1" smtClean="0"/>
              <a:t>iminodioctová</a:t>
            </a:r>
            <a:r>
              <a:rPr lang="cs-CZ" altLang="cs-CZ" dirty="0" smtClean="0"/>
              <a:t> – extrakce jaterním parenchymem, exkrece do žluči, koncentrace ve žlučníku, reakce žlučníku na podnět – funkce jater i funkce žlučníku a žlučových cest – EF žlučníku</a:t>
            </a:r>
          </a:p>
        </p:txBody>
      </p:sp>
    </p:spTree>
    <p:extLst>
      <p:ext uri="{BB962C8B-B14F-4D97-AF65-F5344CB8AC3E}">
        <p14:creationId xmlns:p14="http://schemas.microsoft.com/office/powerpoint/2010/main" val="305394080"/>
      </p:ext>
    </p:extLst>
  </p:cSld>
  <p:clrMapOvr>
    <a:masterClrMapping/>
  </p:clrMapOvr>
  <p:transition>
    <p:split orient="vert"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smtClean="0"/>
              <a:t>Funkční zkoušky III</a:t>
            </a:r>
          </a:p>
        </p:txBody>
      </p:sp>
      <p:sp>
        <p:nvSpPr>
          <p:cNvPr id="24579" name="Rectangle 3"/>
          <p:cNvSpPr>
            <a:spLocks noGrp="1" noChangeArrowheads="1"/>
          </p:cNvSpPr>
          <p:nvPr>
            <p:ph type="body" idx="1"/>
          </p:nvPr>
        </p:nvSpPr>
        <p:spPr/>
        <p:txBody>
          <a:bodyPr/>
          <a:lstStyle/>
          <a:p>
            <a:pPr eaLnBrk="1" hangingPunct="1">
              <a:lnSpc>
                <a:spcPct val="90000"/>
              </a:lnSpc>
            </a:pPr>
            <a:r>
              <a:rPr lang="cs-CZ" altLang="cs-CZ" sz="2800" dirty="0" smtClean="0"/>
              <a:t>koncentrační pokus – koncentrační schopnost ledvin, dříve žízněním, dnes podáním ADH – norma </a:t>
            </a:r>
            <a:r>
              <a:rPr lang="cs-CZ" altLang="cs-CZ" sz="2800" dirty="0" err="1" smtClean="0"/>
              <a:t>sp.v</a:t>
            </a:r>
            <a:r>
              <a:rPr lang="cs-CZ" altLang="cs-CZ" sz="2800" dirty="0" smtClean="0"/>
              <a:t>. 1016-1020, max. koncentrace až 1035.</a:t>
            </a:r>
          </a:p>
          <a:p>
            <a:pPr eaLnBrk="1" hangingPunct="1">
              <a:lnSpc>
                <a:spcPct val="90000"/>
              </a:lnSpc>
            </a:pPr>
            <a:r>
              <a:rPr lang="cs-CZ" altLang="cs-CZ" sz="2800" dirty="0" smtClean="0"/>
              <a:t>kreatininová </a:t>
            </a:r>
            <a:r>
              <a:rPr lang="cs-CZ" altLang="cs-CZ" sz="2800" dirty="0" err="1" smtClean="0"/>
              <a:t>clearance</a:t>
            </a:r>
            <a:r>
              <a:rPr lang="cs-CZ" altLang="cs-CZ" sz="2800" dirty="0" smtClean="0"/>
              <a:t>  </a:t>
            </a:r>
          </a:p>
          <a:p>
            <a:pPr eaLnBrk="1" hangingPunct="1">
              <a:lnSpc>
                <a:spcPct val="90000"/>
              </a:lnSpc>
              <a:buFont typeface="Wingdings" pitchFamily="2" charset="2"/>
              <a:buChar char="Ø"/>
            </a:pPr>
            <a:r>
              <a:rPr lang="cs-CZ" altLang="cs-CZ" sz="2800" dirty="0" smtClean="0"/>
              <a:t>glomerulární filtrace - čistící schopnost ledvin – norma 1,0-2,2ml/s – hodnocení po 3 hod (fyziologické kolísání) nebo za 24 hod</a:t>
            </a:r>
          </a:p>
          <a:p>
            <a:pPr eaLnBrk="1" hangingPunct="1">
              <a:lnSpc>
                <a:spcPct val="90000"/>
              </a:lnSpc>
              <a:buFont typeface="Wingdings" pitchFamily="2" charset="2"/>
              <a:buChar char="Ø"/>
            </a:pPr>
            <a:r>
              <a:rPr lang="cs-CZ" altLang="cs-CZ" sz="2800" dirty="0" smtClean="0"/>
              <a:t>tubulární resorpce – schopnost zpětné resorpce vody z primární moči – norma 0,988-0,998</a:t>
            </a:r>
          </a:p>
        </p:txBody>
      </p:sp>
    </p:spTree>
    <p:extLst>
      <p:ext uri="{BB962C8B-B14F-4D97-AF65-F5344CB8AC3E}">
        <p14:creationId xmlns:p14="http://schemas.microsoft.com/office/powerpoint/2010/main" val="3602809541"/>
      </p:ext>
    </p:extLst>
  </p:cSld>
  <p:clrMapOvr>
    <a:masterClrMapping/>
  </p:clrMapOvr>
  <p:transition>
    <p:split orient="vert"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mtClean="0"/>
              <a:t>Funkční zkoušky IV</a:t>
            </a:r>
          </a:p>
        </p:txBody>
      </p:sp>
      <p:sp>
        <p:nvSpPr>
          <p:cNvPr id="25603" name="Rectangle 3"/>
          <p:cNvSpPr>
            <a:spLocks noGrp="1" noChangeArrowheads="1"/>
          </p:cNvSpPr>
          <p:nvPr>
            <p:ph type="body" idx="1"/>
          </p:nvPr>
        </p:nvSpPr>
        <p:spPr/>
        <p:txBody>
          <a:bodyPr/>
          <a:lstStyle/>
          <a:p>
            <a:pPr eaLnBrk="1" hangingPunct="1">
              <a:lnSpc>
                <a:spcPct val="90000"/>
              </a:lnSpc>
            </a:pPr>
            <a:r>
              <a:rPr lang="cs-CZ" altLang="cs-CZ" smtClean="0"/>
              <a:t>proteinurie – ztráta bílkovin močí, norma – do 150mg/24hod</a:t>
            </a:r>
          </a:p>
          <a:p>
            <a:pPr eaLnBrk="1" hangingPunct="1">
              <a:lnSpc>
                <a:spcPct val="90000"/>
              </a:lnSpc>
              <a:buFont typeface="Wingdings" pitchFamily="2" charset="2"/>
              <a:buChar char="Ø"/>
            </a:pPr>
            <a:r>
              <a:rPr lang="cs-CZ" altLang="cs-CZ" smtClean="0"/>
              <a:t>selektivní – pouze malé molekuly</a:t>
            </a:r>
          </a:p>
          <a:p>
            <a:pPr eaLnBrk="1" hangingPunct="1">
              <a:lnSpc>
                <a:spcPct val="90000"/>
              </a:lnSpc>
              <a:buFont typeface="Wingdings" pitchFamily="2" charset="2"/>
              <a:buChar char="Ø"/>
            </a:pPr>
            <a:r>
              <a:rPr lang="cs-CZ" altLang="cs-CZ" smtClean="0"/>
              <a:t>neselektivní – všechny molekuly</a:t>
            </a:r>
          </a:p>
          <a:p>
            <a:pPr eaLnBrk="1" hangingPunct="1">
              <a:lnSpc>
                <a:spcPct val="90000"/>
              </a:lnSpc>
              <a:buFont typeface="Wingdings" pitchFamily="2" charset="2"/>
              <a:buChar char="Ø"/>
            </a:pPr>
            <a:endParaRPr lang="cs-CZ" altLang="cs-CZ" smtClean="0"/>
          </a:p>
          <a:p>
            <a:pPr eaLnBrk="1" hangingPunct="1">
              <a:lnSpc>
                <a:spcPct val="90000"/>
              </a:lnSpc>
              <a:buFont typeface="Wingdings" pitchFamily="2" charset="2"/>
              <a:buChar char="Ø"/>
            </a:pPr>
            <a:r>
              <a:rPr lang="cs-CZ" altLang="cs-CZ" smtClean="0"/>
              <a:t>mikroalbuminurie – detekce malých množství albuminu v moči – u diabetiků při počínající diabetické nefropatii - norma – 28-250mg/24hod </a:t>
            </a:r>
          </a:p>
        </p:txBody>
      </p:sp>
    </p:spTree>
    <p:extLst>
      <p:ext uri="{BB962C8B-B14F-4D97-AF65-F5344CB8AC3E}">
        <p14:creationId xmlns:p14="http://schemas.microsoft.com/office/powerpoint/2010/main" val="4250828551"/>
      </p:ext>
    </p:extLst>
  </p:cSld>
  <p:clrMapOvr>
    <a:masterClrMapping/>
  </p:clrMapOvr>
  <p:transition>
    <p:split orient="vert"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sz="4000" smtClean="0"/>
              <a:t>Vyšetření ledvin a močových cest</a:t>
            </a:r>
          </a:p>
        </p:txBody>
      </p:sp>
      <p:sp>
        <p:nvSpPr>
          <p:cNvPr id="26627" name="Rectangle 3"/>
          <p:cNvSpPr>
            <a:spLocks noGrp="1" noChangeArrowheads="1"/>
          </p:cNvSpPr>
          <p:nvPr>
            <p:ph type="body" idx="1"/>
          </p:nvPr>
        </p:nvSpPr>
        <p:spPr>
          <a:xfrm>
            <a:off x="457200" y="1268413"/>
            <a:ext cx="8229600" cy="5589587"/>
          </a:xfrm>
        </p:spPr>
        <p:txBody>
          <a:bodyPr/>
          <a:lstStyle/>
          <a:p>
            <a:pPr eaLnBrk="1" hangingPunct="1">
              <a:lnSpc>
                <a:spcPct val="90000"/>
              </a:lnSpc>
            </a:pPr>
            <a:r>
              <a:rPr lang="cs-CZ" altLang="cs-CZ" dirty="0" smtClean="0"/>
              <a:t>fyzikální vyšetření</a:t>
            </a:r>
          </a:p>
          <a:p>
            <a:pPr eaLnBrk="1" hangingPunct="1">
              <a:lnSpc>
                <a:spcPct val="90000"/>
              </a:lnSpc>
            </a:pPr>
            <a:r>
              <a:rPr lang="cs-CZ" altLang="cs-CZ" dirty="0" smtClean="0"/>
              <a:t>pohled – poloha pacienta při kolice, zbarvení kůže při renálním selhání, vzhled moči</a:t>
            </a:r>
          </a:p>
          <a:p>
            <a:pPr eaLnBrk="1" hangingPunct="1">
              <a:lnSpc>
                <a:spcPct val="90000"/>
              </a:lnSpc>
            </a:pPr>
            <a:r>
              <a:rPr lang="cs-CZ" altLang="cs-CZ" dirty="0" smtClean="0"/>
              <a:t>poklep – </a:t>
            </a:r>
            <a:r>
              <a:rPr lang="cs-CZ" altLang="cs-CZ" dirty="0" err="1" smtClean="0"/>
              <a:t>tapottement</a:t>
            </a:r>
            <a:r>
              <a:rPr lang="cs-CZ" altLang="cs-CZ" dirty="0" smtClean="0"/>
              <a:t>, ztemnění nad plným močovým měchýřem</a:t>
            </a:r>
          </a:p>
          <a:p>
            <a:pPr eaLnBrk="1" hangingPunct="1">
              <a:lnSpc>
                <a:spcPct val="90000"/>
              </a:lnSpc>
            </a:pPr>
            <a:r>
              <a:rPr lang="cs-CZ" altLang="cs-CZ" dirty="0" smtClean="0"/>
              <a:t>pohmat – </a:t>
            </a:r>
            <a:r>
              <a:rPr lang="cs-CZ" altLang="cs-CZ" dirty="0" err="1" smtClean="0"/>
              <a:t>Israeliho</a:t>
            </a:r>
            <a:r>
              <a:rPr lang="cs-CZ" altLang="cs-CZ" dirty="0" smtClean="0"/>
              <a:t> hmat, bolest podél ureterů, resistence v místě plného močového měchýře</a:t>
            </a:r>
          </a:p>
          <a:p>
            <a:pPr eaLnBrk="1" hangingPunct="1">
              <a:lnSpc>
                <a:spcPct val="90000"/>
              </a:lnSpc>
            </a:pPr>
            <a:r>
              <a:rPr lang="cs-CZ" altLang="cs-CZ" dirty="0" smtClean="0"/>
              <a:t>per </a:t>
            </a:r>
            <a:r>
              <a:rPr lang="cs-CZ" altLang="cs-CZ" dirty="0" err="1" smtClean="0"/>
              <a:t>rectum</a:t>
            </a:r>
            <a:r>
              <a:rPr lang="cs-CZ" altLang="cs-CZ" dirty="0" smtClean="0"/>
              <a:t> – velikost prostaty, povrch, konsistence, fixace</a:t>
            </a:r>
          </a:p>
        </p:txBody>
      </p:sp>
    </p:spTree>
    <p:extLst>
      <p:ext uri="{BB962C8B-B14F-4D97-AF65-F5344CB8AC3E}">
        <p14:creationId xmlns:p14="http://schemas.microsoft.com/office/powerpoint/2010/main" val="2368081812"/>
      </p:ext>
    </p:extLst>
  </p:cSld>
  <p:clrMapOvr>
    <a:masterClrMapping/>
  </p:clrMapOvr>
  <p:transition>
    <p:split orient="vert"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Vyšetření ledvinných </a:t>
            </a:r>
            <a:r>
              <a:rPr lang="cs-CZ" dirty="0" err="1" smtClean="0"/>
              <a:t>funkcií</a:t>
            </a:r>
            <a:endParaRPr lang="cs-CZ" dirty="0"/>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p:txBody>
              <a:bodyPr>
                <a:normAutofit lnSpcReduction="10000"/>
              </a:bodyPr>
              <a:lstStyle/>
              <a:p>
                <a:r>
                  <a:rPr lang="cs-CZ" b="1" dirty="0" smtClean="0"/>
                  <a:t>Sérová koncentrace kreatininu</a:t>
                </a:r>
              </a:p>
              <a:p>
                <a:pPr lvl="1"/>
                <a:r>
                  <a:rPr lang="cs-CZ" dirty="0"/>
                  <a:t>Norma: 50–100 </a:t>
                </a:r>
                <a:r>
                  <a:rPr lang="cs-CZ" dirty="0" err="1"/>
                  <a:t>μmol</a:t>
                </a:r>
                <a:r>
                  <a:rPr lang="cs-CZ" dirty="0"/>
                  <a:t>/</a:t>
                </a:r>
                <a:endParaRPr lang="cs-CZ" b="1" dirty="0" smtClean="0"/>
              </a:p>
              <a:p>
                <a:pPr lvl="1"/>
                <a:r>
                  <a:rPr lang="cs-CZ" dirty="0" smtClean="0"/>
                  <a:t>Hyperbolická závislost c </a:t>
                </a:r>
                <a:r>
                  <a:rPr lang="cs-CZ" dirty="0" err="1" smtClean="0"/>
                  <a:t>kreatitninu</a:t>
                </a:r>
                <a:r>
                  <a:rPr lang="cs-CZ" dirty="0" smtClean="0"/>
                  <a:t> a GFR</a:t>
                </a:r>
              </a:p>
              <a:p>
                <a:pPr lvl="1"/>
                <a:r>
                  <a:rPr lang="cs-CZ" dirty="0" smtClean="0"/>
                  <a:t>s úbytkem svalové hmoty </a:t>
                </a:r>
                <a:r>
                  <a:rPr lang="cs-CZ" dirty="0" err="1" smtClean="0"/>
                  <a:t>fal</a:t>
                </a:r>
                <a:r>
                  <a:rPr lang="cs-CZ" dirty="0" smtClean="0"/>
                  <a:t>. Nízké hodnoty </a:t>
                </a:r>
                <a:r>
                  <a:rPr lang="cs-CZ" dirty="0" err="1" smtClean="0"/>
                  <a:t>kretitninu</a:t>
                </a:r>
                <a:endParaRPr lang="cs-CZ" dirty="0" smtClean="0"/>
              </a:p>
              <a:p>
                <a:r>
                  <a:rPr lang="cs-CZ" b="1" dirty="0" smtClean="0"/>
                  <a:t>GFR- </a:t>
                </a:r>
                <a:r>
                  <a:rPr lang="cs-CZ" dirty="0" smtClean="0"/>
                  <a:t>vypočtená hodnota na základě </a:t>
                </a:r>
                <a:r>
                  <a:rPr lang="cs-CZ" dirty="0" err="1" smtClean="0"/>
                  <a:t>Kr</a:t>
                </a:r>
                <a:endParaRPr lang="cs-CZ" dirty="0" smtClean="0"/>
              </a:p>
              <a:p>
                <a:pPr lvl="1"/>
                <a14:m>
                  <m:oMath xmlns:m="http://schemas.openxmlformats.org/officeDocument/2006/math">
                    <m:f>
                      <m:fPr>
                        <m:ctrlPr>
                          <a:rPr lang="cs-CZ" b="1" i="1" smtClean="0">
                            <a:latin typeface="Cambria Math"/>
                          </a:rPr>
                        </m:ctrlPr>
                      </m:fPr>
                      <m:num>
                        <m:r>
                          <a:rPr lang="cs-CZ" b="1" i="1" smtClean="0">
                            <a:latin typeface="Cambria Math"/>
                          </a:rPr>
                          <m:t>𝑼</m:t>
                        </m:r>
                        <m:r>
                          <a:rPr lang="cs-CZ" b="1" i="1" smtClean="0">
                            <a:latin typeface="Cambria Math"/>
                          </a:rPr>
                          <m:t>.</m:t>
                        </m:r>
                        <m:r>
                          <a:rPr lang="cs-CZ" b="1" i="1" smtClean="0">
                            <a:latin typeface="Cambria Math"/>
                          </a:rPr>
                          <m:t>𝑽</m:t>
                        </m:r>
                      </m:num>
                      <m:den>
                        <m:r>
                          <a:rPr lang="cs-CZ" b="1" i="1" smtClean="0">
                            <a:latin typeface="Cambria Math"/>
                          </a:rPr>
                          <m:t>𝑷</m:t>
                        </m:r>
                      </m:den>
                    </m:f>
                    <m:r>
                      <a:rPr lang="cs-CZ" b="1" i="1" smtClean="0">
                        <a:latin typeface="Cambria Math"/>
                      </a:rPr>
                      <m:t>=</m:t>
                    </m:r>
                    <m:r>
                      <a:rPr lang="cs-CZ" b="1" i="1" smtClean="0">
                        <a:latin typeface="Cambria Math"/>
                      </a:rPr>
                      <m:t>𝑪𝒌𝒓</m:t>
                    </m:r>
                  </m:oMath>
                </a14:m>
                <a:endParaRPr lang="cs-CZ" b="1" dirty="0" smtClean="0"/>
              </a:p>
              <a:p>
                <a:pPr lvl="1"/>
                <a:r>
                  <a:rPr lang="cs-CZ" dirty="0"/>
                  <a:t>U = koncentrace látky v moči, V = objem moči za časovou jednotku, P = koncentrace látky v plazmě</a:t>
                </a:r>
                <a:endParaRPr lang="cs-CZ" b="1" dirty="0" smtClean="0"/>
              </a:p>
              <a:p>
                <a:pPr lvl="1"/>
                <a:endParaRPr lang="cs-CZ" dirty="0"/>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l="-1630" t="-2830" b="-2022"/>
                </a:stretch>
              </a:blipFill>
            </p:spPr>
            <p:txBody>
              <a:bodyPr/>
              <a:lstStyle/>
              <a:p>
                <a:r>
                  <a:rPr lang="cs-CZ">
                    <a:noFill/>
                  </a:rPr>
                  <a:t> </a:t>
                </a:r>
              </a:p>
            </p:txBody>
          </p:sp>
        </mc:Fallback>
      </mc:AlternateContent>
    </p:spTree>
    <p:extLst>
      <p:ext uri="{BB962C8B-B14F-4D97-AF65-F5344CB8AC3E}">
        <p14:creationId xmlns:p14="http://schemas.microsoft.com/office/powerpoint/2010/main" val="296125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12584380"/>
              </p:ext>
            </p:extLst>
          </p:nvPr>
        </p:nvGraphicFramePr>
        <p:xfrm>
          <a:off x="611560" y="1668145"/>
          <a:ext cx="8229600" cy="2194560"/>
        </p:xfrm>
        <a:graphic>
          <a:graphicData uri="http://schemas.openxmlformats.org/drawingml/2006/table">
            <a:tbl>
              <a:tblPr/>
              <a:tblGrid>
                <a:gridCol w="2743200"/>
                <a:gridCol w="2743200"/>
                <a:gridCol w="2743200"/>
              </a:tblGrid>
              <a:tr h="0">
                <a:tc>
                  <a:txBody>
                    <a:bodyPr/>
                    <a:lstStyle/>
                    <a:p>
                      <a:r>
                        <a:rPr lang="cs-CZ" dirty="0"/>
                        <a:t>Věk </a:t>
                      </a:r>
                    </a:p>
                  </a:txBody>
                  <a:tcPr anchor="ctr">
                    <a:lnL>
                      <a:noFill/>
                    </a:lnL>
                    <a:lnR>
                      <a:noFill/>
                    </a:lnR>
                    <a:lnT>
                      <a:noFill/>
                    </a:lnT>
                    <a:lnB>
                      <a:noFill/>
                    </a:lnB>
                  </a:tcPr>
                </a:tc>
                <a:tc>
                  <a:txBody>
                    <a:bodyPr/>
                    <a:lstStyle/>
                    <a:p>
                      <a:r>
                        <a:rPr lang="cs-CZ"/>
                        <a:t>pohlaví </a:t>
                      </a:r>
                    </a:p>
                  </a:txBody>
                  <a:tcPr anchor="ctr">
                    <a:lnL>
                      <a:noFill/>
                    </a:lnL>
                    <a:lnR>
                      <a:noFill/>
                    </a:lnR>
                    <a:lnT>
                      <a:noFill/>
                    </a:lnT>
                    <a:lnB>
                      <a:noFill/>
                    </a:lnB>
                  </a:tcPr>
                </a:tc>
                <a:tc>
                  <a:txBody>
                    <a:bodyPr/>
                    <a:lstStyle/>
                    <a:p>
                      <a:r>
                        <a:rPr lang="cs-CZ"/>
                        <a:t>GF [ml/s/1,73m</a:t>
                      </a:r>
                      <a:r>
                        <a:rPr lang="cs-CZ" baseline="30000"/>
                        <a:t>2</a:t>
                      </a:r>
                      <a:r>
                        <a:rPr lang="cs-CZ"/>
                        <a:t>] </a:t>
                      </a:r>
                    </a:p>
                  </a:txBody>
                  <a:tcPr anchor="ctr">
                    <a:lnL>
                      <a:noFill/>
                    </a:lnL>
                    <a:lnR>
                      <a:noFill/>
                    </a:lnR>
                    <a:lnT>
                      <a:noFill/>
                    </a:lnT>
                    <a:lnB>
                      <a:noFill/>
                    </a:lnB>
                  </a:tcPr>
                </a:tc>
              </a:tr>
              <a:tr h="0">
                <a:tc>
                  <a:txBody>
                    <a:bodyPr/>
                    <a:lstStyle/>
                    <a:p>
                      <a:r>
                        <a:rPr lang="cs-CZ"/>
                        <a:t>2−20 let</a:t>
                      </a:r>
                    </a:p>
                  </a:txBody>
                  <a:tcPr anchor="ctr">
                    <a:lnL>
                      <a:noFill/>
                    </a:lnL>
                    <a:lnR>
                      <a:noFill/>
                    </a:lnR>
                    <a:lnT>
                      <a:noFill/>
                    </a:lnT>
                    <a:lnB>
                      <a:noFill/>
                    </a:lnB>
                  </a:tcPr>
                </a:tc>
                <a:tc>
                  <a:txBody>
                    <a:bodyPr/>
                    <a:lstStyle/>
                    <a:p>
                      <a:r>
                        <a:rPr lang="cs-CZ"/>
                        <a:t>bez rozdílu</a:t>
                      </a:r>
                    </a:p>
                  </a:txBody>
                  <a:tcPr anchor="ctr">
                    <a:lnL>
                      <a:noFill/>
                    </a:lnL>
                    <a:lnR>
                      <a:noFill/>
                    </a:lnR>
                    <a:lnT>
                      <a:noFill/>
                    </a:lnT>
                    <a:lnB>
                      <a:noFill/>
                    </a:lnB>
                  </a:tcPr>
                </a:tc>
                <a:tc>
                  <a:txBody>
                    <a:bodyPr/>
                    <a:lstStyle/>
                    <a:p>
                      <a:r>
                        <a:rPr lang="cs-CZ"/>
                        <a:t>1,80 ± 0,40 </a:t>
                      </a:r>
                    </a:p>
                  </a:txBody>
                  <a:tcPr anchor="ctr">
                    <a:lnL>
                      <a:noFill/>
                    </a:lnL>
                    <a:lnR>
                      <a:noFill/>
                    </a:lnR>
                    <a:lnT>
                      <a:noFill/>
                    </a:lnT>
                    <a:lnB>
                      <a:noFill/>
                    </a:lnB>
                  </a:tcPr>
                </a:tc>
              </a:tr>
              <a:tr h="0">
                <a:tc>
                  <a:txBody>
                    <a:bodyPr/>
                    <a:lstStyle/>
                    <a:p>
                      <a:r>
                        <a:rPr lang="cs-CZ"/>
                        <a:t>20−40 let</a:t>
                      </a:r>
                    </a:p>
                  </a:txBody>
                  <a:tcPr anchor="ctr">
                    <a:lnL>
                      <a:noFill/>
                    </a:lnL>
                    <a:lnR>
                      <a:noFill/>
                    </a:lnR>
                    <a:lnT>
                      <a:noFill/>
                    </a:lnT>
                    <a:lnB>
                      <a:noFill/>
                    </a:lnB>
                  </a:tcPr>
                </a:tc>
                <a:tc>
                  <a:txBody>
                    <a:bodyPr/>
                    <a:lstStyle/>
                    <a:p>
                      <a:r>
                        <a:rPr lang="cs-CZ"/>
                        <a:t>muži</a:t>
                      </a:r>
                    </a:p>
                  </a:txBody>
                  <a:tcPr anchor="ctr">
                    <a:lnL>
                      <a:noFill/>
                    </a:lnL>
                    <a:lnR>
                      <a:noFill/>
                    </a:lnR>
                    <a:lnT>
                      <a:noFill/>
                    </a:lnT>
                    <a:lnB>
                      <a:noFill/>
                    </a:lnB>
                  </a:tcPr>
                </a:tc>
                <a:tc>
                  <a:txBody>
                    <a:bodyPr/>
                    <a:lstStyle/>
                    <a:p>
                      <a:r>
                        <a:rPr lang="cs-CZ"/>
                        <a:t>2,17 ± 0,39 </a:t>
                      </a:r>
                    </a:p>
                  </a:txBody>
                  <a:tcPr anchor="ctr">
                    <a:lnL>
                      <a:noFill/>
                    </a:lnL>
                    <a:lnR>
                      <a:noFill/>
                    </a:lnR>
                    <a:lnT>
                      <a:noFill/>
                    </a:lnT>
                    <a:lnB>
                      <a:noFill/>
                    </a:lnB>
                  </a:tcPr>
                </a:tc>
              </a:tr>
              <a:tr h="0">
                <a:tc>
                  <a:txBody>
                    <a:bodyPr/>
                    <a:lstStyle/>
                    <a:p>
                      <a:r>
                        <a:rPr lang="cs-CZ"/>
                        <a:t>20−40 let</a:t>
                      </a:r>
                    </a:p>
                  </a:txBody>
                  <a:tcPr anchor="ctr">
                    <a:lnL>
                      <a:noFill/>
                    </a:lnL>
                    <a:lnR>
                      <a:noFill/>
                    </a:lnR>
                    <a:lnT>
                      <a:noFill/>
                    </a:lnT>
                    <a:lnB>
                      <a:noFill/>
                    </a:lnB>
                  </a:tcPr>
                </a:tc>
                <a:tc>
                  <a:txBody>
                    <a:bodyPr/>
                    <a:lstStyle/>
                    <a:p>
                      <a:r>
                        <a:rPr lang="cs-CZ"/>
                        <a:t>ženy</a:t>
                      </a:r>
                    </a:p>
                  </a:txBody>
                  <a:tcPr anchor="ctr">
                    <a:lnL>
                      <a:noFill/>
                    </a:lnL>
                    <a:lnR>
                      <a:noFill/>
                    </a:lnR>
                    <a:lnT>
                      <a:noFill/>
                    </a:lnT>
                    <a:lnB>
                      <a:noFill/>
                    </a:lnB>
                  </a:tcPr>
                </a:tc>
                <a:tc>
                  <a:txBody>
                    <a:bodyPr/>
                    <a:lstStyle/>
                    <a:p>
                      <a:r>
                        <a:rPr lang="cs-CZ"/>
                        <a:t>2,09 ± 0,28 </a:t>
                      </a:r>
                    </a:p>
                  </a:txBody>
                  <a:tcPr anchor="ctr">
                    <a:lnL>
                      <a:noFill/>
                    </a:lnL>
                    <a:lnR>
                      <a:noFill/>
                    </a:lnR>
                    <a:lnT>
                      <a:noFill/>
                    </a:lnT>
                    <a:lnB>
                      <a:noFill/>
                    </a:lnB>
                  </a:tcPr>
                </a:tc>
              </a:tr>
              <a:tr h="0">
                <a:tc>
                  <a:txBody>
                    <a:bodyPr/>
                    <a:lstStyle/>
                    <a:p>
                      <a:r>
                        <a:rPr lang="cs-CZ"/>
                        <a:t>40−60 let</a:t>
                      </a:r>
                    </a:p>
                  </a:txBody>
                  <a:tcPr anchor="ctr">
                    <a:lnL>
                      <a:noFill/>
                    </a:lnL>
                    <a:lnR>
                      <a:noFill/>
                    </a:lnR>
                    <a:lnT>
                      <a:noFill/>
                    </a:lnT>
                    <a:lnB>
                      <a:noFill/>
                    </a:lnB>
                  </a:tcPr>
                </a:tc>
                <a:tc>
                  <a:txBody>
                    <a:bodyPr/>
                    <a:lstStyle/>
                    <a:p>
                      <a:r>
                        <a:rPr lang="cs-CZ"/>
                        <a:t>muži</a:t>
                      </a:r>
                    </a:p>
                  </a:txBody>
                  <a:tcPr anchor="ctr">
                    <a:lnL>
                      <a:noFill/>
                    </a:lnL>
                    <a:lnR>
                      <a:noFill/>
                    </a:lnR>
                    <a:lnT>
                      <a:noFill/>
                    </a:lnT>
                    <a:lnB>
                      <a:noFill/>
                    </a:lnB>
                  </a:tcPr>
                </a:tc>
                <a:tc>
                  <a:txBody>
                    <a:bodyPr/>
                    <a:lstStyle/>
                    <a:p>
                      <a:r>
                        <a:rPr lang="cs-CZ"/>
                        <a:t>1,85 ± 0,60 </a:t>
                      </a:r>
                    </a:p>
                  </a:txBody>
                  <a:tcPr anchor="ctr">
                    <a:lnL>
                      <a:noFill/>
                    </a:lnL>
                    <a:lnR>
                      <a:noFill/>
                    </a:lnR>
                    <a:lnT>
                      <a:noFill/>
                    </a:lnT>
                    <a:lnB>
                      <a:noFill/>
                    </a:lnB>
                  </a:tcPr>
                </a:tc>
              </a:tr>
              <a:tr h="0">
                <a:tc>
                  <a:txBody>
                    <a:bodyPr/>
                    <a:lstStyle/>
                    <a:p>
                      <a:r>
                        <a:rPr lang="cs-CZ"/>
                        <a:t>40−60 let</a:t>
                      </a:r>
                    </a:p>
                  </a:txBody>
                  <a:tcPr anchor="ctr">
                    <a:lnL>
                      <a:noFill/>
                    </a:lnL>
                    <a:lnR>
                      <a:noFill/>
                    </a:lnR>
                    <a:lnT>
                      <a:noFill/>
                    </a:lnT>
                    <a:lnB>
                      <a:noFill/>
                    </a:lnB>
                  </a:tcPr>
                </a:tc>
                <a:tc>
                  <a:txBody>
                    <a:bodyPr/>
                    <a:lstStyle/>
                    <a:p>
                      <a:r>
                        <a:rPr lang="cs-CZ"/>
                        <a:t>ženy</a:t>
                      </a:r>
                    </a:p>
                  </a:txBody>
                  <a:tcPr anchor="ctr">
                    <a:lnL>
                      <a:noFill/>
                    </a:lnL>
                    <a:lnR>
                      <a:noFill/>
                    </a:lnR>
                    <a:lnT>
                      <a:noFill/>
                    </a:lnT>
                    <a:lnB>
                      <a:noFill/>
                    </a:lnB>
                  </a:tcPr>
                </a:tc>
                <a:tc>
                  <a:txBody>
                    <a:bodyPr/>
                    <a:lstStyle/>
                    <a:p>
                      <a:r>
                        <a:rPr lang="cs-CZ" dirty="0"/>
                        <a:t>1,50 ± 0,50 </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457200"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6" name="Rectangle 2"/>
          <p:cNvSpPr>
            <a:spLocks noChangeArrowheads="1"/>
          </p:cNvSpPr>
          <p:nvPr/>
        </p:nvSpPr>
        <p:spPr bwMode="auto">
          <a:xfrm>
            <a:off x="0" y="1024662"/>
            <a:ext cx="70968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dirty="0" smtClean="0">
                <a:ln>
                  <a:noFill/>
                </a:ln>
                <a:solidFill>
                  <a:srgbClr val="FFBE00"/>
                </a:solidFill>
                <a:effectLst/>
                <a:latin typeface="Arial" charset="0"/>
                <a:cs typeface="Arial" charset="0"/>
              </a:rPr>
              <a:t>                   Hodnoty glomerulární filtrace podle věku a pohlaví:</a:t>
            </a:r>
            <a:r>
              <a:rPr kumimoji="0" lang="cs-CZ" altLang="cs-CZ"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3920076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dirty="0" smtClean="0"/>
              <a:t>Biochemické vyšetření moči </a:t>
            </a:r>
            <a:endParaRPr lang="cs-CZ" altLang="cs-CZ" dirty="0" smtClean="0"/>
          </a:p>
        </p:txBody>
      </p:sp>
      <p:sp>
        <p:nvSpPr>
          <p:cNvPr id="27651" name="Rectangle 3"/>
          <p:cNvSpPr>
            <a:spLocks noGrp="1" noChangeArrowheads="1"/>
          </p:cNvSpPr>
          <p:nvPr>
            <p:ph type="body" idx="1"/>
          </p:nvPr>
        </p:nvSpPr>
        <p:spPr>
          <a:xfrm>
            <a:off x="457200" y="1600200"/>
            <a:ext cx="8229600" cy="4997450"/>
          </a:xfrm>
        </p:spPr>
        <p:txBody>
          <a:bodyPr/>
          <a:lstStyle/>
          <a:p>
            <a:pPr eaLnBrk="1" hangingPunct="1">
              <a:lnSpc>
                <a:spcPct val="80000"/>
              </a:lnSpc>
            </a:pPr>
            <a:r>
              <a:rPr lang="cs-CZ" altLang="cs-CZ" sz="2800" dirty="0" err="1" smtClean="0"/>
              <a:t>moč+sed</a:t>
            </a:r>
            <a:r>
              <a:rPr lang="cs-CZ" altLang="cs-CZ" sz="2800" dirty="0" smtClean="0"/>
              <a:t> </a:t>
            </a:r>
            <a:endParaRPr lang="cs-CZ" altLang="cs-CZ" sz="2800" dirty="0" smtClean="0"/>
          </a:p>
          <a:p>
            <a:pPr eaLnBrk="1" hangingPunct="1">
              <a:lnSpc>
                <a:spcPct val="80000"/>
              </a:lnSpc>
              <a:buFont typeface="Wingdings" pitchFamily="2" charset="2"/>
              <a:buChar char="Ø"/>
            </a:pPr>
            <a:r>
              <a:rPr lang="cs-CZ" altLang="cs-CZ" sz="2800" dirty="0" smtClean="0"/>
              <a:t>chemicky - pH, B, C, </a:t>
            </a:r>
            <a:r>
              <a:rPr lang="cs-CZ" altLang="cs-CZ" sz="2800" dirty="0" err="1" smtClean="0"/>
              <a:t>Ac</a:t>
            </a:r>
            <a:r>
              <a:rPr lang="cs-CZ" altLang="cs-CZ" sz="2800" dirty="0" smtClean="0"/>
              <a:t>, </a:t>
            </a:r>
            <a:r>
              <a:rPr lang="cs-CZ" altLang="cs-CZ" sz="2800" dirty="0" err="1" smtClean="0"/>
              <a:t>Ubg</a:t>
            </a:r>
            <a:r>
              <a:rPr lang="cs-CZ" altLang="cs-CZ" sz="2800" dirty="0" smtClean="0"/>
              <a:t>, Bil, </a:t>
            </a:r>
            <a:r>
              <a:rPr lang="cs-CZ" altLang="cs-CZ" sz="2800" dirty="0" err="1" smtClean="0"/>
              <a:t>Hb</a:t>
            </a:r>
            <a:endParaRPr lang="cs-CZ" altLang="cs-CZ" sz="2800" dirty="0" smtClean="0"/>
          </a:p>
          <a:p>
            <a:pPr eaLnBrk="1" hangingPunct="1">
              <a:lnSpc>
                <a:spcPct val="80000"/>
              </a:lnSpc>
              <a:buFont typeface="Wingdings" pitchFamily="2" charset="2"/>
              <a:buChar char="Ø"/>
            </a:pPr>
            <a:r>
              <a:rPr lang="cs-CZ" altLang="cs-CZ" sz="2800" dirty="0" smtClean="0"/>
              <a:t>sediment – Ery, Leu, válce, </a:t>
            </a:r>
            <a:r>
              <a:rPr lang="cs-CZ" altLang="cs-CZ" sz="2800" dirty="0" err="1" smtClean="0"/>
              <a:t>epi</a:t>
            </a:r>
            <a:r>
              <a:rPr lang="cs-CZ" altLang="cs-CZ" sz="2800" dirty="0" smtClean="0"/>
              <a:t>, soli, </a:t>
            </a:r>
            <a:r>
              <a:rPr lang="cs-CZ" altLang="cs-CZ" sz="2800" dirty="0" err="1" smtClean="0"/>
              <a:t>bakt</a:t>
            </a:r>
            <a:r>
              <a:rPr lang="cs-CZ" altLang="cs-CZ" sz="2800" dirty="0" smtClean="0"/>
              <a:t>.</a:t>
            </a:r>
          </a:p>
          <a:p>
            <a:pPr eaLnBrk="1" hangingPunct="1">
              <a:lnSpc>
                <a:spcPct val="80000"/>
              </a:lnSpc>
            </a:pPr>
            <a:r>
              <a:rPr lang="cs-CZ" altLang="cs-CZ" sz="2800" dirty="0" smtClean="0"/>
              <a:t>Hamburger sed/3hod -  Ery do 2000, Leu do 4000, válce do 60</a:t>
            </a:r>
          </a:p>
          <a:p>
            <a:pPr eaLnBrk="1" hangingPunct="1">
              <a:lnSpc>
                <a:spcPct val="80000"/>
              </a:lnSpc>
            </a:pPr>
            <a:r>
              <a:rPr lang="cs-CZ" altLang="cs-CZ" sz="2800" dirty="0" smtClean="0"/>
              <a:t>kvantitativní proteinurie/24hod – do 150mg</a:t>
            </a:r>
          </a:p>
          <a:p>
            <a:pPr eaLnBrk="1" hangingPunct="1">
              <a:lnSpc>
                <a:spcPct val="80000"/>
              </a:lnSpc>
            </a:pPr>
            <a:r>
              <a:rPr lang="cs-CZ" altLang="cs-CZ" sz="2800" dirty="0" err="1" smtClean="0"/>
              <a:t>mikroalbuminurie</a:t>
            </a:r>
            <a:endParaRPr lang="cs-CZ" altLang="cs-CZ" sz="2800" dirty="0" smtClean="0"/>
          </a:p>
          <a:p>
            <a:pPr eaLnBrk="1" hangingPunct="1">
              <a:lnSpc>
                <a:spcPct val="80000"/>
              </a:lnSpc>
            </a:pPr>
            <a:r>
              <a:rPr lang="cs-CZ" altLang="cs-CZ" sz="2800" dirty="0" smtClean="0"/>
              <a:t>analýza konkrementů</a:t>
            </a:r>
          </a:p>
          <a:p>
            <a:pPr eaLnBrk="1" hangingPunct="1">
              <a:lnSpc>
                <a:spcPct val="80000"/>
              </a:lnSpc>
            </a:pPr>
            <a:r>
              <a:rPr lang="cs-CZ" altLang="cs-CZ" sz="2800" dirty="0" smtClean="0"/>
              <a:t>odpady urey, kreatininu, iontů </a:t>
            </a:r>
          </a:p>
          <a:p>
            <a:pPr eaLnBrk="1" hangingPunct="1">
              <a:lnSpc>
                <a:spcPct val="80000"/>
              </a:lnSpc>
            </a:pPr>
            <a:r>
              <a:rPr lang="cs-CZ" altLang="cs-CZ" sz="2800" dirty="0" smtClean="0"/>
              <a:t>bakteriologie, sterilní pyurie, chlamydie, plísně</a:t>
            </a:r>
          </a:p>
        </p:txBody>
      </p:sp>
    </p:spTree>
    <p:extLst>
      <p:ext uri="{BB962C8B-B14F-4D97-AF65-F5344CB8AC3E}">
        <p14:creationId xmlns:p14="http://schemas.microsoft.com/office/powerpoint/2010/main" val="3781056520"/>
      </p:ext>
    </p:extLst>
  </p:cSld>
  <p:clrMapOvr>
    <a:masterClrMapping/>
  </p:clrMapOvr>
  <p:transition>
    <p:split orient="vert"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Děkuji za pozornost! </a:t>
            </a:r>
            <a:endParaRPr lang="cs-CZ" dirty="0"/>
          </a:p>
        </p:txBody>
      </p:sp>
    </p:spTree>
    <p:extLst>
      <p:ext uri="{BB962C8B-B14F-4D97-AF65-F5344CB8AC3E}">
        <p14:creationId xmlns:p14="http://schemas.microsoft.com/office/powerpoint/2010/main" val="189648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304" y="260648"/>
            <a:ext cx="7245056" cy="6517488"/>
          </a:xfrm>
        </p:spPr>
      </p:pic>
    </p:spTree>
    <p:extLst>
      <p:ext uri="{BB962C8B-B14F-4D97-AF65-F5344CB8AC3E}">
        <p14:creationId xmlns:p14="http://schemas.microsoft.com/office/powerpoint/2010/main" val="130038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16632"/>
            <a:ext cx="6807108" cy="6608568"/>
          </a:xfrm>
        </p:spPr>
      </p:pic>
    </p:spTree>
    <p:extLst>
      <p:ext uri="{BB962C8B-B14F-4D97-AF65-F5344CB8AC3E}">
        <p14:creationId xmlns:p14="http://schemas.microsoft.com/office/powerpoint/2010/main" val="222070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Koagulace-vyšetření</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počet destiček (v rámci vyšetření KO)</a:t>
            </a:r>
          </a:p>
          <a:p>
            <a:r>
              <a:rPr lang="cs-CZ" dirty="0" smtClean="0"/>
              <a:t>doba krvácivosti</a:t>
            </a:r>
          </a:p>
          <a:p>
            <a:r>
              <a:rPr lang="cs-CZ" dirty="0" smtClean="0"/>
              <a:t>protrombinový </a:t>
            </a:r>
            <a:r>
              <a:rPr lang="cs-CZ" dirty="0"/>
              <a:t>čas, aktivovaný parciální tromboplastinový čas a trombinový </a:t>
            </a:r>
            <a:r>
              <a:rPr lang="cs-CZ" dirty="0" smtClean="0"/>
              <a:t>čas</a:t>
            </a:r>
          </a:p>
          <a:p>
            <a:r>
              <a:rPr lang="cs-CZ" dirty="0" smtClean="0"/>
              <a:t>Specifické testy: např</a:t>
            </a:r>
            <a:r>
              <a:rPr lang="cs-CZ" dirty="0"/>
              <a:t>. agregace trombocytů po ADP, adrenalinu a dalších látkách, stanovení hladiny antitrombinu, proteinu C, proteinu S, APC rezistenci, </a:t>
            </a:r>
            <a:r>
              <a:rPr lang="cs-CZ" dirty="0" err="1"/>
              <a:t>ProCGlobal</a:t>
            </a:r>
            <a:r>
              <a:rPr lang="cs-CZ" dirty="0"/>
              <a:t>, hladiny faktorů V, VII, VIII, IX, XI, XII, stanovení lupus </a:t>
            </a:r>
            <a:r>
              <a:rPr lang="cs-CZ" dirty="0" err="1"/>
              <a:t>antikoagulans</a:t>
            </a:r>
            <a:r>
              <a:rPr lang="cs-CZ" dirty="0"/>
              <a:t> </a:t>
            </a:r>
            <a:endParaRPr lang="cs-CZ" dirty="0" smtClean="0"/>
          </a:p>
          <a:p>
            <a:r>
              <a:rPr lang="cs-CZ" dirty="0" smtClean="0"/>
              <a:t>D-dimery</a:t>
            </a:r>
            <a:endParaRPr lang="cs-CZ" dirty="0"/>
          </a:p>
        </p:txBody>
      </p:sp>
    </p:spTree>
    <p:extLst>
      <p:ext uri="{BB962C8B-B14F-4D97-AF65-F5344CB8AC3E}">
        <p14:creationId xmlns:p14="http://schemas.microsoft.com/office/powerpoint/2010/main" val="1657639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Koagulace-vyšetření </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a:t>Vyšetření </a:t>
            </a:r>
            <a:r>
              <a:rPr lang="cs-CZ" b="1" dirty="0" smtClean="0"/>
              <a:t>funkce trombocytů</a:t>
            </a:r>
            <a:endParaRPr lang="cs-CZ" b="1" dirty="0"/>
          </a:p>
          <a:p>
            <a:pPr lvl="1"/>
            <a:r>
              <a:rPr lang="cs-CZ" b="1" dirty="0"/>
              <a:t>Doba krvácivosti podle </a:t>
            </a:r>
            <a:r>
              <a:rPr lang="cs-CZ" b="1" dirty="0" err="1"/>
              <a:t>Dukea</a:t>
            </a:r>
            <a:r>
              <a:rPr lang="cs-CZ" dirty="0"/>
              <a:t> vyhodnocuje schopnost destiček vytvořit primární trombus. Provádí se vpichem do ušního lalůčku a sledováním délky krvácení, které by nemělo překročit 4 minuty. Někdy se také provádí standardní nářez předloktí (zde je norma 2–9 minut). Doba krvácivosti může být prodloužena u trombocytopenií a </a:t>
            </a:r>
            <a:r>
              <a:rPr lang="cs-CZ" dirty="0" err="1"/>
              <a:t>trombocytopatií</a:t>
            </a:r>
            <a:r>
              <a:rPr lang="cs-CZ" dirty="0"/>
              <a:t> a von </a:t>
            </a:r>
            <a:r>
              <a:rPr lang="cs-CZ" dirty="0" err="1"/>
              <a:t>Willebrandovy</a:t>
            </a:r>
            <a:r>
              <a:rPr lang="cs-CZ" dirty="0"/>
              <a:t> nemoci).</a:t>
            </a:r>
          </a:p>
          <a:p>
            <a:pPr lvl="1"/>
            <a:r>
              <a:rPr lang="cs-CZ" b="1" dirty="0"/>
              <a:t>Agregace krevních destiček:</a:t>
            </a:r>
            <a:r>
              <a:rPr lang="cs-CZ" dirty="0"/>
              <a:t> Fotometricky se stanovuje rychlost agregace destiček po přidání aktivátoru.</a:t>
            </a:r>
          </a:p>
          <a:p>
            <a:pPr lvl="1"/>
            <a:r>
              <a:rPr lang="cs-CZ" b="1" dirty="0"/>
              <a:t>Střední objem destiček:</a:t>
            </a:r>
            <a:r>
              <a:rPr lang="cs-CZ" dirty="0"/>
              <a:t> Normálně se pohybuje v rozmezí 6–9 </a:t>
            </a:r>
            <a:r>
              <a:rPr lang="cs-CZ" dirty="0" err="1"/>
              <a:t>fl</a:t>
            </a:r>
            <a:r>
              <a:rPr lang="cs-CZ" dirty="0"/>
              <a:t>. Velké destičky nacházíme u některých </a:t>
            </a:r>
            <a:r>
              <a:rPr lang="cs-CZ" dirty="0" err="1"/>
              <a:t>trombocytopatií</a:t>
            </a:r>
            <a:r>
              <a:rPr lang="cs-CZ" dirty="0"/>
              <a:t>.</a:t>
            </a:r>
          </a:p>
          <a:p>
            <a:endParaRPr lang="cs-CZ" dirty="0"/>
          </a:p>
          <a:p>
            <a:endParaRPr lang="cs-CZ" dirty="0"/>
          </a:p>
        </p:txBody>
      </p:sp>
    </p:spTree>
    <p:extLst>
      <p:ext uri="{BB962C8B-B14F-4D97-AF65-F5344CB8AC3E}">
        <p14:creationId xmlns:p14="http://schemas.microsoft.com/office/powerpoint/2010/main" val="331207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832648"/>
          </a:xfrm>
        </p:spPr>
        <p:txBody>
          <a:bodyPr>
            <a:normAutofit fontScale="70000" lnSpcReduction="20000"/>
          </a:bodyPr>
          <a:lstStyle/>
          <a:p>
            <a:r>
              <a:rPr lang="cs-CZ" b="1" dirty="0"/>
              <a:t>Základní koagulační vyšetření:</a:t>
            </a:r>
          </a:p>
          <a:p>
            <a:pPr lvl="1"/>
            <a:r>
              <a:rPr lang="cs-CZ" b="1" dirty="0" err="1"/>
              <a:t>aPTT</a:t>
            </a:r>
            <a:r>
              <a:rPr lang="cs-CZ" b="1" dirty="0"/>
              <a:t> – aktivovaný parciální tromboplastinový čas</a:t>
            </a:r>
            <a:r>
              <a:rPr lang="cs-CZ" dirty="0"/>
              <a:t> </a:t>
            </a:r>
            <a:r>
              <a:rPr lang="cs-CZ" dirty="0" smtClean="0"/>
              <a:t> </a:t>
            </a:r>
          </a:p>
          <a:p>
            <a:pPr lvl="2"/>
            <a:r>
              <a:rPr lang="cs-CZ" dirty="0" smtClean="0"/>
              <a:t>Test vnitřní (f . XII, XI, IX a VIII), a </a:t>
            </a:r>
            <a:r>
              <a:rPr lang="cs-CZ" dirty="0"/>
              <a:t>společné cesty </a:t>
            </a:r>
            <a:r>
              <a:rPr lang="cs-CZ" dirty="0" smtClean="0"/>
              <a:t>(</a:t>
            </a:r>
            <a:r>
              <a:rPr lang="cs-CZ" dirty="0"/>
              <a:t>X, V, II a I</a:t>
            </a:r>
            <a:r>
              <a:rPr lang="cs-CZ" dirty="0" smtClean="0"/>
              <a:t>)</a:t>
            </a:r>
          </a:p>
          <a:p>
            <a:pPr lvl="2"/>
            <a:r>
              <a:rPr lang="cs-CZ" dirty="0" smtClean="0"/>
              <a:t> fyziologické </a:t>
            </a:r>
            <a:r>
              <a:rPr lang="cs-CZ" dirty="0"/>
              <a:t>hodnoty: 8–40 </a:t>
            </a:r>
            <a:endParaRPr lang="cs-CZ" dirty="0" smtClean="0"/>
          </a:p>
          <a:p>
            <a:pPr lvl="2"/>
            <a:r>
              <a:rPr lang="cs-CZ" dirty="0" smtClean="0"/>
              <a:t>terapii </a:t>
            </a:r>
            <a:r>
              <a:rPr lang="cs-CZ" dirty="0"/>
              <a:t>heparinem. </a:t>
            </a:r>
            <a:r>
              <a:rPr lang="cs-CZ" dirty="0" smtClean="0"/>
              <a:t>– prodloužení na 1,5 </a:t>
            </a:r>
            <a:r>
              <a:rPr lang="cs-CZ" dirty="0"/>
              <a:t>– 2,5 </a:t>
            </a:r>
            <a:r>
              <a:rPr lang="cs-CZ" dirty="0" smtClean="0"/>
              <a:t>násobek </a:t>
            </a:r>
          </a:p>
          <a:p>
            <a:pPr lvl="2"/>
            <a:r>
              <a:rPr lang="cs-CZ" dirty="0" smtClean="0"/>
              <a:t>Patologické </a:t>
            </a:r>
            <a:r>
              <a:rPr lang="cs-CZ" dirty="0" err="1" smtClean="0"/>
              <a:t>rodloužení</a:t>
            </a:r>
            <a:r>
              <a:rPr lang="cs-CZ" dirty="0" smtClean="0"/>
              <a:t> </a:t>
            </a:r>
            <a:r>
              <a:rPr lang="cs-CZ" dirty="0" err="1" smtClean="0"/>
              <a:t>aPTT</a:t>
            </a:r>
            <a:r>
              <a:rPr lang="cs-CZ" dirty="0" smtClean="0"/>
              <a:t>: hemofilií </a:t>
            </a:r>
            <a:r>
              <a:rPr lang="cs-CZ" dirty="0"/>
              <a:t>A (nedostatek f. VIII), hemofilií B (nedostatek f. IX), hemofilií C (nedostatek f. XI); u von </a:t>
            </a:r>
            <a:r>
              <a:rPr lang="cs-CZ" dirty="0" err="1"/>
              <a:t>Willebrandovy</a:t>
            </a:r>
            <a:r>
              <a:rPr lang="cs-CZ" dirty="0"/>
              <a:t> choroby (hereditární porucha tvorby </a:t>
            </a:r>
            <a:r>
              <a:rPr lang="cs-CZ" dirty="0" err="1"/>
              <a:t>vW</a:t>
            </a:r>
            <a:r>
              <a:rPr lang="cs-CZ" dirty="0"/>
              <a:t> faktoru), </a:t>
            </a:r>
            <a:r>
              <a:rPr lang="cs-CZ" dirty="0" smtClean="0"/>
              <a:t>při </a:t>
            </a:r>
            <a:r>
              <a:rPr lang="cs-CZ" dirty="0"/>
              <a:t>konsumpční </a:t>
            </a:r>
            <a:r>
              <a:rPr lang="cs-CZ" dirty="0" err="1"/>
              <a:t>koagulopatii</a:t>
            </a:r>
            <a:r>
              <a:rPr lang="cs-CZ" dirty="0"/>
              <a:t> v rámci DIC.</a:t>
            </a:r>
          </a:p>
          <a:p>
            <a:pPr lvl="1"/>
            <a:r>
              <a:rPr lang="cs-CZ" b="1" dirty="0"/>
              <a:t>Protrombinový čas /PT/</a:t>
            </a:r>
            <a:r>
              <a:rPr lang="cs-CZ" dirty="0"/>
              <a:t> (také nazývaný tromboplastinový čas dle </a:t>
            </a:r>
            <a:r>
              <a:rPr lang="cs-CZ" dirty="0" err="1"/>
              <a:t>Quicka</a:t>
            </a:r>
            <a:r>
              <a:rPr lang="cs-CZ" dirty="0"/>
              <a:t>) </a:t>
            </a:r>
            <a:endParaRPr lang="cs-CZ" dirty="0" smtClean="0"/>
          </a:p>
          <a:p>
            <a:pPr lvl="2"/>
            <a:r>
              <a:rPr lang="cs-CZ" dirty="0" smtClean="0"/>
              <a:t>Test vnější </a:t>
            </a:r>
            <a:r>
              <a:rPr lang="cs-CZ" dirty="0"/>
              <a:t>a společné cesty koagulační </a:t>
            </a:r>
            <a:r>
              <a:rPr lang="cs-CZ" dirty="0" smtClean="0"/>
              <a:t>kaskády</a:t>
            </a:r>
          </a:p>
          <a:p>
            <a:pPr lvl="2"/>
            <a:r>
              <a:rPr lang="cs-CZ" dirty="0" smtClean="0"/>
              <a:t> </a:t>
            </a:r>
            <a:r>
              <a:rPr lang="cs-CZ" dirty="0"/>
              <a:t>Fyziologické hodnoty tohoto parametru jsou 12–15 </a:t>
            </a:r>
            <a:r>
              <a:rPr lang="cs-CZ" dirty="0" smtClean="0"/>
              <a:t>sekund</a:t>
            </a:r>
          </a:p>
          <a:p>
            <a:pPr lvl="2"/>
            <a:r>
              <a:rPr lang="cs-CZ" dirty="0"/>
              <a:t> </a:t>
            </a:r>
            <a:r>
              <a:rPr lang="cs-CZ" dirty="0" smtClean="0"/>
              <a:t>prodloužení: při </a:t>
            </a:r>
            <a:r>
              <a:rPr lang="cs-CZ" dirty="0"/>
              <a:t>terapii </a:t>
            </a:r>
            <a:r>
              <a:rPr lang="cs-CZ" dirty="0" err="1"/>
              <a:t>warfarinem</a:t>
            </a:r>
            <a:r>
              <a:rPr lang="cs-CZ" dirty="0"/>
              <a:t>, u stavů s hypovitaminózou K; </a:t>
            </a:r>
            <a:r>
              <a:rPr lang="cs-CZ" dirty="0" smtClean="0"/>
              <a:t>u </a:t>
            </a:r>
            <a:r>
              <a:rPr lang="cs-CZ" dirty="0"/>
              <a:t>těžkých poruch jaterní proteosyntézy; při konsumpční </a:t>
            </a:r>
            <a:r>
              <a:rPr lang="cs-CZ" dirty="0" err="1"/>
              <a:t>koagulopatii</a:t>
            </a:r>
            <a:r>
              <a:rPr lang="cs-CZ" dirty="0"/>
              <a:t> v rámci DIC, nebo deficitu faktorů V, II, VII, X a při těžkém deficitu fibrinogenu. </a:t>
            </a:r>
            <a:endParaRPr lang="cs-CZ" dirty="0" smtClean="0"/>
          </a:p>
          <a:p>
            <a:pPr lvl="2"/>
            <a:r>
              <a:rPr lang="cs-CZ" dirty="0" smtClean="0"/>
              <a:t>terapeutické </a:t>
            </a:r>
            <a:r>
              <a:rPr lang="cs-CZ" dirty="0" err="1" smtClean="0"/>
              <a:t>ozmezí</a:t>
            </a:r>
            <a:r>
              <a:rPr lang="cs-CZ" dirty="0" smtClean="0"/>
              <a:t> </a:t>
            </a:r>
            <a:r>
              <a:rPr lang="cs-CZ" dirty="0"/>
              <a:t>při léčbě </a:t>
            </a:r>
            <a:r>
              <a:rPr lang="cs-CZ" dirty="0" smtClean="0"/>
              <a:t>vyjádřené </a:t>
            </a:r>
            <a:r>
              <a:rPr lang="cs-CZ" dirty="0"/>
              <a:t>INR je 2 – 3.</a:t>
            </a:r>
          </a:p>
          <a:p>
            <a:pPr lvl="1"/>
            <a:r>
              <a:rPr lang="cs-CZ" b="1" dirty="0"/>
              <a:t>Trombinový čas:</a:t>
            </a:r>
            <a:r>
              <a:rPr lang="cs-CZ" dirty="0"/>
              <a:t> Trombinový čas (TT) </a:t>
            </a:r>
            <a:endParaRPr lang="cs-CZ" dirty="0" smtClean="0"/>
          </a:p>
          <a:p>
            <a:pPr lvl="2"/>
            <a:r>
              <a:rPr lang="cs-CZ" dirty="0" smtClean="0"/>
              <a:t>je </a:t>
            </a:r>
            <a:r>
              <a:rPr lang="cs-CZ" dirty="0"/>
              <a:t>přímé vyšetření rychlosti konverze fibrinogenu na </a:t>
            </a:r>
            <a:r>
              <a:rPr lang="cs-CZ" dirty="0" smtClean="0"/>
              <a:t>fibrin</a:t>
            </a:r>
          </a:p>
          <a:p>
            <a:pPr lvl="2"/>
            <a:r>
              <a:rPr lang="cs-CZ" dirty="0" smtClean="0"/>
              <a:t>Fyziologické </a:t>
            </a:r>
            <a:r>
              <a:rPr lang="cs-CZ" dirty="0"/>
              <a:t>rozmezí je 17–24 s. </a:t>
            </a:r>
            <a:endParaRPr lang="cs-CZ" dirty="0" smtClean="0"/>
          </a:p>
          <a:p>
            <a:pPr lvl="2"/>
            <a:r>
              <a:rPr lang="cs-CZ" dirty="0" smtClean="0"/>
              <a:t>Prodloužen </a:t>
            </a:r>
            <a:r>
              <a:rPr lang="cs-CZ" dirty="0"/>
              <a:t>při </a:t>
            </a:r>
            <a:r>
              <a:rPr lang="cs-CZ" dirty="0" err="1"/>
              <a:t>dysfibrinogenemii</a:t>
            </a:r>
            <a:r>
              <a:rPr lang="cs-CZ" dirty="0"/>
              <a:t>, těžké </a:t>
            </a:r>
            <a:r>
              <a:rPr lang="cs-CZ" dirty="0" err="1"/>
              <a:t>hypo</a:t>
            </a:r>
            <a:r>
              <a:rPr lang="cs-CZ" dirty="0"/>
              <a:t>- nebo </a:t>
            </a:r>
            <a:r>
              <a:rPr lang="cs-CZ" dirty="0" err="1"/>
              <a:t>afibrinogenemii</a:t>
            </a:r>
            <a:r>
              <a:rPr lang="cs-CZ" dirty="0"/>
              <a:t>, aktivované </a:t>
            </a:r>
            <a:r>
              <a:rPr lang="cs-CZ" dirty="0" err="1"/>
              <a:t>fibrinolýze</a:t>
            </a:r>
            <a:r>
              <a:rPr lang="cs-CZ" dirty="0"/>
              <a:t> a při léčbě heparinem.</a:t>
            </a:r>
          </a:p>
          <a:p>
            <a:endParaRPr lang="cs-CZ" dirty="0"/>
          </a:p>
        </p:txBody>
      </p:sp>
    </p:spTree>
    <p:extLst>
      <p:ext uri="{BB962C8B-B14F-4D97-AF65-F5344CB8AC3E}">
        <p14:creationId xmlns:p14="http://schemas.microsoft.com/office/powerpoint/2010/main" val="247585828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2948</Words>
  <Application>Microsoft Office PowerPoint</Application>
  <PresentationFormat>Předvádění na obrazovce (4:3)</PresentationFormat>
  <Paragraphs>325</Paragraphs>
  <Slides>48</Slides>
  <Notes>0</Notes>
  <HiddenSlides>0</HiddenSlides>
  <MMClips>0</MMClips>
  <ScaleCrop>false</ScaleCrop>
  <HeadingPairs>
    <vt:vector size="4" baseType="variant">
      <vt:variant>
        <vt:lpstr>Motiv</vt:lpstr>
      </vt:variant>
      <vt:variant>
        <vt:i4>1</vt:i4>
      </vt:variant>
      <vt:variant>
        <vt:lpstr>Nadpisy snímků</vt:lpstr>
      </vt:variant>
      <vt:variant>
        <vt:i4>48</vt:i4>
      </vt:variant>
    </vt:vector>
  </HeadingPairs>
  <TitlesOfParts>
    <vt:vector size="49" baseType="lpstr">
      <vt:lpstr>Motiv systému Office</vt:lpstr>
      <vt:lpstr>Laboratorní vyšetření </vt:lpstr>
      <vt:lpstr>Obsah</vt:lpstr>
      <vt:lpstr>Koagulace</vt:lpstr>
      <vt:lpstr>Prezentace aplikace PowerPoint</vt:lpstr>
      <vt:lpstr>Prezentace aplikace PowerPoint</vt:lpstr>
      <vt:lpstr>Prezentace aplikace PowerPoint</vt:lpstr>
      <vt:lpstr>Koagulace-vyšetření</vt:lpstr>
      <vt:lpstr>Koagulace-vyšetření </vt:lpstr>
      <vt:lpstr>Prezentace aplikace PowerPoint</vt:lpstr>
      <vt:lpstr>Prezentace aplikace PowerPoint</vt:lpstr>
      <vt:lpstr>Krevní obraz</vt:lpstr>
      <vt:lpstr>Prezentace aplikace PowerPoint</vt:lpstr>
      <vt:lpstr>Prezentace aplikace PowerPoint</vt:lpstr>
      <vt:lpstr>Prezentace aplikace PowerPoint</vt:lpstr>
      <vt:lpstr>Diff. KO</vt:lpstr>
      <vt:lpstr>Červená křevní řada</vt:lpstr>
      <vt:lpstr>Prezentace aplikace PowerPoint</vt:lpstr>
      <vt:lpstr>Trombocyty</vt:lpstr>
      <vt:lpstr>Patologie v bílém krevním obraze</vt:lpstr>
      <vt:lpstr>Biochemické vyšetření </vt:lpstr>
      <vt:lpstr>Voda v těle</vt:lpstr>
      <vt:lpstr>Osmolalita</vt:lpstr>
      <vt:lpstr>Ionty </vt:lpstr>
      <vt:lpstr>Ionty</vt:lpstr>
      <vt:lpstr>Ionty</vt:lpstr>
      <vt:lpstr>Ionty </vt:lpstr>
      <vt:lpstr>Ionty</vt:lpstr>
      <vt:lpstr>Ionty III</vt:lpstr>
      <vt:lpstr>Glykémie</vt:lpstr>
      <vt:lpstr>Hyperglykemie</vt:lpstr>
      <vt:lpstr>Diabetes </vt:lpstr>
      <vt:lpstr>Krevní bílkoviny</vt:lpstr>
      <vt:lpstr>Imunoglobuliny</vt:lpstr>
      <vt:lpstr>Jaterní testy</vt:lpstr>
      <vt:lpstr>Jaterní enzymy  </vt:lpstr>
      <vt:lpstr>Lipidový soubor</vt:lpstr>
      <vt:lpstr>Acidobazická rovnováha – ABR </vt:lpstr>
      <vt:lpstr>Acidobazická rovnováha</vt:lpstr>
      <vt:lpstr>Acidobazická rovnováha – ABR II</vt:lpstr>
      <vt:lpstr>Funkční zkoušky I</vt:lpstr>
      <vt:lpstr>Funkční zkoušky II</vt:lpstr>
      <vt:lpstr>Funkční zkoušky III</vt:lpstr>
      <vt:lpstr>Funkční zkoušky IV</vt:lpstr>
      <vt:lpstr>Vyšetření ledvin a močových cest</vt:lpstr>
      <vt:lpstr>Vyšetření ledvinných funkcií</vt:lpstr>
      <vt:lpstr>Prezentace aplikace PowerPoint</vt:lpstr>
      <vt:lpstr>Biochemické vyšetření moči </vt:lpstr>
      <vt:lpstr>Děkuji za pozornost! </vt:lpstr>
    </vt:vector>
  </TitlesOfParts>
  <Company>FN Brno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Effenbergerová Tereza</dc:creator>
  <cp:lastModifiedBy>Lukáč Adam</cp:lastModifiedBy>
  <cp:revision>16</cp:revision>
  <dcterms:created xsi:type="dcterms:W3CDTF">2019-08-20T11:38:30Z</dcterms:created>
  <dcterms:modified xsi:type="dcterms:W3CDTF">2019-09-04T10:58:27Z</dcterms:modified>
</cp:coreProperties>
</file>