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sigs" ContentType="application/vnd.openxmlformats-package.digital-signature-origin"/>
  <Override PartName="/ppt/presentation.xml" ContentType="application/vnd.openxmlformats-officedocument.presentationml.presentation.main+xml"/>
  <Override PartName="/ppt/slides/slide30.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9.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67.xml" ContentType="application/vnd.openxmlformats-officedocument.presentationml.slide+xml"/>
  <Override PartName="/ppt/slides/slide47.xml" ContentType="application/vnd.openxmlformats-officedocument.presentationml.slide+xml"/>
  <Override PartName="/ppt/slides/slide65.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6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2.xml" ContentType="application/vnd.openxmlformats-officedocument.presentationml.slide+xml"/>
  <Override PartName="/ppt/slides/slide64.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63.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5.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_xmlsignatures/sig1.xml" ContentType="application/vnd.openxmlformats-package.digital-signature-xmlsignatur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digital-signature/origin" Target="_xmlsignatures/origin.sigs"/><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7"/>
  </p:notesMasterIdLst>
  <p:handoutMasterIdLst>
    <p:handoutMasterId r:id="rId88"/>
  </p:handoutMasterIdLst>
  <p:sldIdLst>
    <p:sldId id="257" r:id="rId2"/>
    <p:sldId id="258" r:id="rId3"/>
    <p:sldId id="259" r:id="rId4"/>
    <p:sldId id="260" r:id="rId5"/>
    <p:sldId id="261" r:id="rId6"/>
    <p:sldId id="263" r:id="rId7"/>
    <p:sldId id="307" r:id="rId8"/>
    <p:sldId id="308" r:id="rId9"/>
    <p:sldId id="310" r:id="rId10"/>
    <p:sldId id="311" r:id="rId11"/>
    <p:sldId id="312" r:id="rId12"/>
    <p:sldId id="313" r:id="rId13"/>
    <p:sldId id="314" r:id="rId14"/>
    <p:sldId id="315" r:id="rId15"/>
    <p:sldId id="316" r:id="rId16"/>
    <p:sldId id="317" r:id="rId17"/>
    <p:sldId id="318" r:id="rId18"/>
    <p:sldId id="333" r:id="rId19"/>
    <p:sldId id="334" r:id="rId20"/>
    <p:sldId id="335" r:id="rId21"/>
    <p:sldId id="336" r:id="rId22"/>
    <p:sldId id="355" r:id="rId23"/>
    <p:sldId id="332" r:id="rId24"/>
    <p:sldId id="321" r:id="rId25"/>
    <p:sldId id="322" r:id="rId26"/>
    <p:sldId id="324" r:id="rId27"/>
    <p:sldId id="328" r:id="rId28"/>
    <p:sldId id="325" r:id="rId29"/>
    <p:sldId id="326" r:id="rId30"/>
    <p:sldId id="327" r:id="rId31"/>
    <p:sldId id="320" r:id="rId32"/>
    <p:sldId id="319" r:id="rId33"/>
    <p:sldId id="329" r:id="rId34"/>
    <p:sldId id="330" r:id="rId35"/>
    <p:sldId id="323" r:id="rId36"/>
    <p:sldId id="331" r:id="rId37"/>
    <p:sldId id="337" r:id="rId38"/>
    <p:sldId id="338" r:id="rId39"/>
    <p:sldId id="340"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39" r:id="rId54"/>
    <p:sldId id="266" r:id="rId55"/>
    <p:sldId id="267" r:id="rId56"/>
    <p:sldId id="268" r:id="rId57"/>
    <p:sldId id="269" r:id="rId58"/>
    <p:sldId id="270" r:id="rId59"/>
    <p:sldId id="271" r:id="rId60"/>
    <p:sldId id="272" r:id="rId61"/>
    <p:sldId id="273" r:id="rId62"/>
    <p:sldId id="274" r:id="rId63"/>
    <p:sldId id="275" r:id="rId64"/>
    <p:sldId id="277" r:id="rId65"/>
    <p:sldId id="278" r:id="rId66"/>
    <p:sldId id="356" r:id="rId67"/>
    <p:sldId id="290" r:id="rId68"/>
    <p:sldId id="357" r:id="rId69"/>
    <p:sldId id="279" r:id="rId70"/>
    <p:sldId id="280" r:id="rId71"/>
    <p:sldId id="281" r:id="rId72"/>
    <p:sldId id="282" r:id="rId73"/>
    <p:sldId id="283" r:id="rId74"/>
    <p:sldId id="291" r:id="rId75"/>
    <p:sldId id="292" r:id="rId76"/>
    <p:sldId id="358" r:id="rId77"/>
    <p:sldId id="284" r:id="rId78"/>
    <p:sldId id="285" r:id="rId79"/>
    <p:sldId id="286" r:id="rId80"/>
    <p:sldId id="287" r:id="rId81"/>
    <p:sldId id="288" r:id="rId82"/>
    <p:sldId id="289" r:id="rId83"/>
    <p:sldId id="293" r:id="rId84"/>
    <p:sldId id="341" r:id="rId85"/>
    <p:sldId id="306" r:id="rId86"/>
  </p:sldIdLst>
  <p:sldSz cx="12192000" cy="6858000"/>
  <p:notesSz cx="6858000" cy="9144000"/>
  <p:custDataLst>
    <p:tags r:id="rId89"/>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ália Beharková" initials="NB" lastIdx="1" clrIdx="0">
    <p:extLst>
      <p:ext uri="{19B8F6BF-5375-455C-9EA6-DF929625EA0E}">
        <p15:presenceInfo xmlns:p15="http://schemas.microsoft.com/office/powerpoint/2012/main" userId="Natália Behark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4" autoAdjust="0"/>
    <p:restoredTop sz="84293" autoAdjust="0"/>
  </p:normalViewPr>
  <p:slideViewPr>
    <p:cSldViewPr snapToGrid="0">
      <p:cViewPr varScale="1">
        <p:scale>
          <a:sx n="81" d="100"/>
          <a:sy n="81" d="100"/>
        </p:scale>
        <p:origin x="114" y="300"/>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304"/>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1483555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B1769F1-9C31-4B8E-AF6E-84DC516DEE45}" type="slidenum">
              <a:rPr lang="cs-CZ" smtClean="0"/>
              <a:pPr/>
              <a:t>40</a:t>
            </a:fld>
            <a:endParaRPr lang="cs-CZ"/>
          </a:p>
        </p:txBody>
      </p:sp>
    </p:spTree>
    <p:extLst>
      <p:ext uri="{BB962C8B-B14F-4D97-AF65-F5344CB8AC3E}">
        <p14:creationId xmlns:p14="http://schemas.microsoft.com/office/powerpoint/2010/main" val="301447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B1769F1-9C31-4B8E-AF6E-84DC516DEE45}" type="slidenum">
              <a:rPr lang="cs-CZ" smtClean="0"/>
              <a:pPr/>
              <a:t>55</a:t>
            </a:fld>
            <a:endParaRPr lang="cs-CZ"/>
          </a:p>
        </p:txBody>
      </p:sp>
    </p:spTree>
    <p:extLst>
      <p:ext uri="{BB962C8B-B14F-4D97-AF65-F5344CB8AC3E}">
        <p14:creationId xmlns:p14="http://schemas.microsoft.com/office/powerpoint/2010/main" val="119924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B1769F1-9C31-4B8E-AF6E-84DC516DEE45}" type="slidenum">
              <a:rPr lang="cs-CZ" smtClean="0"/>
              <a:pPr/>
              <a:t>63</a:t>
            </a:fld>
            <a:endParaRPr lang="cs-CZ"/>
          </a:p>
        </p:txBody>
      </p:sp>
    </p:spTree>
    <p:extLst>
      <p:ext uri="{BB962C8B-B14F-4D97-AF65-F5344CB8AC3E}">
        <p14:creationId xmlns:p14="http://schemas.microsoft.com/office/powerpoint/2010/main" val="158288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5B9E2FF0-E18A-457E-911E-3958BC0902BF}" type="slidenum">
              <a:rPr lang="cs-CZ" smtClean="0"/>
              <a:t>70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gn="l">
              <a:lnSpc>
                <a:spcPts val="1100"/>
              </a:lnSpc>
              <a:defRPr sz="1100" b="1"/>
            </a:lvl1pPr>
          </a:lstStyle>
          <a:p>
            <a:pPr lvl="0"/>
            <a:r>
              <a:rPr lang="cs-CZ" noProof="0"/>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gn="l">
              <a:lnSpc>
                <a:spcPts val="1100"/>
              </a:lnSpc>
              <a:defRPr sz="1100" b="1"/>
            </a:lvl1pPr>
          </a:lstStyle>
          <a:p>
            <a:pPr lvl="0"/>
            <a:r>
              <a:rPr lang="cs-CZ" noProof="0"/>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p:nvPr>
        </p:nvSpPr>
        <p:spPr>
          <a:xfrm>
            <a:off x="398502" y="2900365"/>
            <a:ext cx="5246518" cy="1171580"/>
          </a:xfrm>
        </p:spPr>
        <p:txBody>
          <a:bodyPr anchor="t"/>
          <a:lstStyle>
            <a:lvl1pPr algn="l">
              <a:lnSpc>
                <a:spcPts val="4400"/>
              </a:lnSpc>
              <a:defRPr sz="4400">
                <a:solidFill>
                  <a:srgbClr val="0000DC"/>
                </a:solidFill>
              </a:defRPr>
            </a:lvl1pPr>
          </a:lstStyle>
          <a:p>
            <a:r>
              <a:rPr lang="cs-CZ"/>
              <a:t>Kliknutím lze upravit styl.</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5246518"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p:nvPr>
        </p:nvSpPr>
        <p:spPr>
          <a:xfrm>
            <a:off x="720000" y="6040795"/>
            <a:ext cx="8555976" cy="510831"/>
          </a:xfrm>
        </p:spPr>
        <p:txBody>
          <a:bodyPr lIns="0" tIns="0" rIns="0" bIns="0" numCol="1" spcCol="324000">
            <a:noAutofit/>
          </a:bodyPr>
          <a:lstStyle>
            <a:lvl1pPr algn="l">
              <a:lnSpc>
                <a:spcPts val="1800"/>
              </a:lnSpc>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a:t>Upravte styly předlohy textu.</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cSld name="Záhlaví části">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AC4D38C-9694-4A5C-B022-5DAB1B517B9F}"/>
              </a:ext>
            </a:extLst>
          </p:cNvPr>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5" name="Obdélník 4">
            <a:extLst>
              <a:ext uri="{FF2B5EF4-FFF2-40B4-BE49-F238E27FC236}">
                <a16:creationId xmlns:a16="http://schemas.microsoft.com/office/drawing/2014/main" id="{49AACD08-D102-4243-B84E-8E7196664D68}"/>
              </a:ext>
            </a:extLst>
          </p:cNvPr>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6" name="Obdélník 5">
            <a:extLst>
              <a:ext uri="{FF2B5EF4-FFF2-40B4-BE49-F238E27FC236}">
                <a16:creationId xmlns:a16="http://schemas.microsoft.com/office/drawing/2014/main" id="{FBF37863-B2E4-4FA9-9465-483C5BCBDA51}"/>
              </a:ext>
            </a:extLst>
          </p:cNvPr>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3" name="Zástupný symbol pro text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a:t>Kliknutím lze upravit styly předlohy textu.</a:t>
            </a:r>
          </a:p>
        </p:txBody>
      </p:sp>
      <p:sp>
        <p:nvSpPr>
          <p:cNvPr id="2" name="Nadpis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cs-CZ"/>
              <a:t>Kliknutím lze upravit styl.</a:t>
            </a:r>
            <a:endParaRPr lang="en-US"/>
          </a:p>
        </p:txBody>
      </p:sp>
      <p:sp>
        <p:nvSpPr>
          <p:cNvPr id="7" name="Zástupný symbol pro datum 11">
            <a:extLst>
              <a:ext uri="{FF2B5EF4-FFF2-40B4-BE49-F238E27FC236}">
                <a16:creationId xmlns:a16="http://schemas.microsoft.com/office/drawing/2014/main" id="{67F1B340-21D9-4C6D-809D-F5F7E14DDDF5}"/>
              </a:ext>
            </a:extLst>
          </p:cNvPr>
          <p:cNvSpPr>
            <a:spLocks noGrp="1"/>
          </p:cNvSpPr>
          <p:nvPr>
            <p:ph type="dt" sz="half" idx="10"/>
          </p:nvPr>
        </p:nvSpPr>
        <p:spPr/>
        <p:txBody>
          <a:bodyPr/>
          <a:lstStyle>
            <a:lvl1pPr>
              <a:defRPr/>
            </a:lvl1pPr>
          </a:lstStyle>
          <a:p>
            <a:pPr>
              <a:defRPr/>
            </a:pPr>
            <a:fld id="{C8145BB6-7121-4728-81B3-38D641E4B1F3}" type="datetimeFigureOut">
              <a:rPr lang="cs-CZ"/>
              <a:pPr>
                <a:defRPr/>
              </a:pPr>
              <a:t>26.04.2021</a:t>
            </a:fld>
            <a:endParaRPr lang="cs-CZ"/>
          </a:p>
        </p:txBody>
      </p:sp>
      <p:sp>
        <p:nvSpPr>
          <p:cNvPr id="8" name="Zástupný symbol pro číslo snímku 12">
            <a:extLst>
              <a:ext uri="{FF2B5EF4-FFF2-40B4-BE49-F238E27FC236}">
                <a16:creationId xmlns:a16="http://schemas.microsoft.com/office/drawing/2014/main" id="{0D7202E4-F2C5-4926-AA22-F779DBE55714}"/>
              </a:ext>
            </a:extLst>
          </p:cNvPr>
          <p:cNvSpPr>
            <a:spLocks noGrp="1"/>
          </p:cNvSpPr>
          <p:nvPr>
            <p:ph type="sldNum" sz="quarter" idx="11"/>
          </p:nvPr>
        </p:nvSpPr>
        <p:spPr>
          <a:xfrm>
            <a:off x="0" y="1752601"/>
            <a:ext cx="1727200" cy="701675"/>
          </a:xfrm>
        </p:spPr>
        <p:txBody>
          <a:bodyPr>
            <a:noAutofit/>
          </a:bodyPr>
          <a:lstStyle>
            <a:lvl1pPr>
              <a:defRPr sz="2400"/>
            </a:lvl1pPr>
          </a:lstStyle>
          <a:p>
            <a:pPr>
              <a:defRPr/>
            </a:pPr>
            <a:fld id="{E6731772-9A6B-4A44-A4EE-48D7BC7D062F}" type="slidenum">
              <a:rPr lang="cs-CZ" altLang="cs-CZ"/>
              <a:pPr>
                <a:defRPr/>
              </a:pPr>
              <a:t>‹#›</a:t>
            </a:fld>
            <a:endParaRPr lang="cs-CZ" altLang="cs-CZ"/>
          </a:p>
        </p:txBody>
      </p:sp>
      <p:sp>
        <p:nvSpPr>
          <p:cNvPr id="9" name="Zástupný symbol pro zápatí 13">
            <a:extLst>
              <a:ext uri="{FF2B5EF4-FFF2-40B4-BE49-F238E27FC236}">
                <a16:creationId xmlns:a16="http://schemas.microsoft.com/office/drawing/2014/main" id="{88E9055E-42D5-4081-B879-D53CE841C4FA}"/>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16434715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711200" y="273050"/>
            <a:ext cx="10871200" cy="869950"/>
          </a:xfrm>
        </p:spPr>
        <p:txBody>
          <a:bodyPr/>
          <a:lstStyle>
            <a:lvl1pPr>
              <a:defRPr/>
            </a:lvl1pPr>
          </a:lstStyle>
          <a:p>
            <a:r>
              <a:rPr lang="cs-CZ"/>
              <a:t>Kliknutím lze upravit styl.</a:t>
            </a:r>
            <a:endParaRPr lang="en-US"/>
          </a:p>
        </p:txBody>
      </p:sp>
      <p:sp>
        <p:nvSpPr>
          <p:cNvPr id="11" name="Zástupný symbol pro obsah 10"/>
          <p:cNvSpPr>
            <a:spLocks noGrp="1"/>
          </p:cNvSpPr>
          <p:nvPr>
            <p:ph sz="quarter" idx="2"/>
          </p:nvPr>
        </p:nvSpPr>
        <p:spPr>
          <a:xfrm>
            <a:off x="812800" y="2438400"/>
            <a:ext cx="5181600" cy="3581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3" name="Zástupný symbol pro obsah 12"/>
          <p:cNvSpPr>
            <a:spLocks noGrp="1"/>
          </p:cNvSpPr>
          <p:nvPr>
            <p:ph sz="quarter" idx="4"/>
          </p:nvPr>
        </p:nvSpPr>
        <p:spPr>
          <a:xfrm>
            <a:off x="6400800" y="2438400"/>
            <a:ext cx="5181600" cy="3581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6" name="Zástupný symbol pro text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cs-CZ"/>
              <a:t>Kliknutím lze upravit styly předlohy textu.</a:t>
            </a:r>
          </a:p>
        </p:txBody>
      </p:sp>
      <p:sp>
        <p:nvSpPr>
          <p:cNvPr id="15" name="Zástupný symbol pro text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cs-CZ"/>
              <a:t>Kliknutím lze upravit styly předlohy textu.</a:t>
            </a:r>
          </a:p>
        </p:txBody>
      </p:sp>
      <p:sp>
        <p:nvSpPr>
          <p:cNvPr id="7" name="Zástupný symbol pro datum 9">
            <a:extLst>
              <a:ext uri="{FF2B5EF4-FFF2-40B4-BE49-F238E27FC236}">
                <a16:creationId xmlns:a16="http://schemas.microsoft.com/office/drawing/2014/main" id="{4631FB87-A80B-4F14-9661-CFAABCBF1E35}"/>
              </a:ext>
            </a:extLst>
          </p:cNvPr>
          <p:cNvSpPr>
            <a:spLocks noGrp="1"/>
          </p:cNvSpPr>
          <p:nvPr>
            <p:ph type="dt" sz="half" idx="10"/>
          </p:nvPr>
        </p:nvSpPr>
        <p:spPr/>
        <p:txBody>
          <a:bodyPr rtlCol="0"/>
          <a:lstStyle>
            <a:lvl1pPr>
              <a:defRPr/>
            </a:lvl1pPr>
          </a:lstStyle>
          <a:p>
            <a:pPr>
              <a:defRPr/>
            </a:pPr>
            <a:fld id="{B3A0BDE4-2B9C-461D-B017-7A7AE9DAE37D}" type="datetimeFigureOut">
              <a:rPr lang="cs-CZ"/>
              <a:pPr>
                <a:defRPr/>
              </a:pPr>
              <a:t>26.04.2021</a:t>
            </a:fld>
            <a:endParaRPr lang="cs-CZ"/>
          </a:p>
        </p:txBody>
      </p:sp>
      <p:sp>
        <p:nvSpPr>
          <p:cNvPr id="8" name="Zástupný symbol pro číslo snímku 11">
            <a:extLst>
              <a:ext uri="{FF2B5EF4-FFF2-40B4-BE49-F238E27FC236}">
                <a16:creationId xmlns:a16="http://schemas.microsoft.com/office/drawing/2014/main" id="{DFE0F3DE-B937-4C44-9D36-A5FE3A80E18A}"/>
              </a:ext>
            </a:extLst>
          </p:cNvPr>
          <p:cNvSpPr>
            <a:spLocks noGrp="1"/>
          </p:cNvSpPr>
          <p:nvPr>
            <p:ph type="sldNum" sz="quarter" idx="11"/>
          </p:nvPr>
        </p:nvSpPr>
        <p:spPr/>
        <p:txBody>
          <a:bodyPr/>
          <a:lstStyle>
            <a:lvl1pPr>
              <a:defRPr/>
            </a:lvl1pPr>
          </a:lstStyle>
          <a:p>
            <a:pPr>
              <a:defRPr/>
            </a:pPr>
            <a:fld id="{79768851-2D1A-4BFF-97CF-E8E0CD348AB3}" type="slidenum">
              <a:rPr lang="cs-CZ" altLang="cs-CZ"/>
              <a:pPr>
                <a:defRPr/>
              </a:pPr>
              <a:t>‹#›</a:t>
            </a:fld>
            <a:endParaRPr lang="cs-CZ" altLang="cs-CZ"/>
          </a:p>
        </p:txBody>
      </p:sp>
      <p:sp>
        <p:nvSpPr>
          <p:cNvPr id="9" name="Zástupný symbol pro zápatí 13">
            <a:extLst>
              <a:ext uri="{FF2B5EF4-FFF2-40B4-BE49-F238E27FC236}">
                <a16:creationId xmlns:a16="http://schemas.microsoft.com/office/drawing/2014/main" id="{F2499B6D-606E-4D1B-8BE4-1DB6A36FCF7F}"/>
              </a:ext>
            </a:extLst>
          </p:cNvPr>
          <p:cNvSpPr>
            <a:spLocks noGrp="1"/>
          </p:cNvSpPr>
          <p:nvPr>
            <p:ph type="ftr" sz="quarter" idx="12"/>
          </p:nvPr>
        </p:nvSpPr>
        <p:spPr/>
        <p:txBody>
          <a:bodyPr rtlCol="0"/>
          <a:lstStyle>
            <a:lvl1pPr>
              <a:defRPr/>
            </a:lvl1pPr>
          </a:lstStyle>
          <a:p>
            <a:pPr>
              <a:defRPr/>
            </a:pPr>
            <a:endParaRPr lang="cs-CZ"/>
          </a:p>
        </p:txBody>
      </p:sp>
    </p:spTree>
    <p:extLst>
      <p:ext uri="{BB962C8B-B14F-4D97-AF65-F5344CB8AC3E}">
        <p14:creationId xmlns:p14="http://schemas.microsoft.com/office/powerpoint/2010/main" val="90960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2D7BF3C0-4C82-4EB8-9CFD-4994C0280CDB}" type="slidenum">
              <a:rPr lang="cs-CZ" altLang="en-US"/>
              <a:pPr>
                <a:defRPr/>
              </a:pPr>
              <a:t>‹#›</a:t>
            </a:fld>
            <a:endParaRPr lang="cs-CZ" altLang="en-US"/>
          </a:p>
        </p:txBody>
      </p:sp>
    </p:spTree>
    <p:extLst>
      <p:ext uri="{BB962C8B-B14F-4D97-AF65-F5344CB8AC3E}">
        <p14:creationId xmlns:p14="http://schemas.microsoft.com/office/powerpoint/2010/main" val="999295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17732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17732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525839"/>
            <a:ext cx="5384800" cy="17748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525839"/>
            <a:ext cx="5384800" cy="17748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26">
            <a:extLst>
              <a:ext uri="{FF2B5EF4-FFF2-40B4-BE49-F238E27FC236}">
                <a16:creationId xmlns:a16="http://schemas.microsoft.com/office/drawing/2014/main" id="{72F7BC9B-7836-477A-B253-B672BDA5D84A}"/>
              </a:ext>
            </a:extLst>
          </p:cNvPr>
          <p:cNvSpPr>
            <a:spLocks noGrp="1"/>
          </p:cNvSpPr>
          <p:nvPr>
            <p:ph type="dt" sz="half" idx="10"/>
          </p:nvPr>
        </p:nvSpPr>
        <p:spPr/>
        <p:txBody>
          <a:bodyPr/>
          <a:lstStyle>
            <a:lvl1pPr>
              <a:defRPr/>
            </a:lvl1pPr>
          </a:lstStyle>
          <a:p>
            <a:pPr>
              <a:defRPr/>
            </a:pPr>
            <a:endParaRPr lang="en-US" altLang="cs-CZ"/>
          </a:p>
        </p:txBody>
      </p:sp>
      <p:sp>
        <p:nvSpPr>
          <p:cNvPr id="8" name="Zástupný symbol pro zápatí 3">
            <a:extLst>
              <a:ext uri="{FF2B5EF4-FFF2-40B4-BE49-F238E27FC236}">
                <a16:creationId xmlns:a16="http://schemas.microsoft.com/office/drawing/2014/main" id="{FF3CB7BD-70C2-407D-9DA3-CEDB078449F5}"/>
              </a:ext>
            </a:extLst>
          </p:cNvPr>
          <p:cNvSpPr>
            <a:spLocks noGrp="1"/>
          </p:cNvSpPr>
          <p:nvPr>
            <p:ph type="ftr" sz="quarter" idx="11"/>
          </p:nvPr>
        </p:nvSpPr>
        <p:spPr/>
        <p:txBody>
          <a:bodyPr/>
          <a:lstStyle>
            <a:lvl1pPr>
              <a:defRPr/>
            </a:lvl1pPr>
          </a:lstStyle>
          <a:p>
            <a:pPr>
              <a:defRPr/>
            </a:pPr>
            <a:endParaRPr lang="en-US" altLang="cs-CZ"/>
          </a:p>
        </p:txBody>
      </p:sp>
      <p:sp>
        <p:nvSpPr>
          <p:cNvPr id="9" name="Zástupný symbol pro číslo snímku 15">
            <a:extLst>
              <a:ext uri="{FF2B5EF4-FFF2-40B4-BE49-F238E27FC236}">
                <a16:creationId xmlns:a16="http://schemas.microsoft.com/office/drawing/2014/main" id="{F995FFC6-270F-4BE5-A452-3D3FA196AE2E}"/>
              </a:ext>
            </a:extLst>
          </p:cNvPr>
          <p:cNvSpPr>
            <a:spLocks noGrp="1"/>
          </p:cNvSpPr>
          <p:nvPr>
            <p:ph type="sldNum" sz="quarter" idx="12"/>
          </p:nvPr>
        </p:nvSpPr>
        <p:spPr/>
        <p:txBody>
          <a:bodyPr/>
          <a:lstStyle>
            <a:lvl1pPr>
              <a:defRPr/>
            </a:lvl1pPr>
          </a:lstStyle>
          <a:p>
            <a:pPr>
              <a:defRPr/>
            </a:pPr>
            <a:fld id="{948E824B-0307-40ED-88D6-DB9A99C52B3B}" type="slidenum">
              <a:rPr lang="en-US" altLang="cs-CZ"/>
              <a:pPr>
                <a:defRPr/>
              </a:pPr>
              <a:t>‹#›</a:t>
            </a:fld>
            <a:endParaRPr lang="en-US" altLang="cs-CZ"/>
          </a:p>
        </p:txBody>
      </p:sp>
    </p:spTree>
    <p:extLst>
      <p:ext uri="{BB962C8B-B14F-4D97-AF65-F5344CB8AC3E}">
        <p14:creationId xmlns:p14="http://schemas.microsoft.com/office/powerpoint/2010/main" val="12951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37004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17732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525839"/>
            <a:ext cx="5384800" cy="17748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26">
            <a:extLst>
              <a:ext uri="{FF2B5EF4-FFF2-40B4-BE49-F238E27FC236}">
                <a16:creationId xmlns:a16="http://schemas.microsoft.com/office/drawing/2014/main" id="{359E38A5-6421-400C-BBFB-4E8F30F0B906}"/>
              </a:ext>
            </a:extLst>
          </p:cNvPr>
          <p:cNvSpPr>
            <a:spLocks noGrp="1"/>
          </p:cNvSpPr>
          <p:nvPr>
            <p:ph type="dt" sz="half" idx="10"/>
          </p:nvPr>
        </p:nvSpPr>
        <p:spPr/>
        <p:txBody>
          <a:bodyPr/>
          <a:lstStyle>
            <a:lvl1pPr>
              <a:defRPr/>
            </a:lvl1pPr>
          </a:lstStyle>
          <a:p>
            <a:pPr>
              <a:defRPr/>
            </a:pPr>
            <a:endParaRPr lang="en-US" altLang="cs-CZ"/>
          </a:p>
        </p:txBody>
      </p:sp>
      <p:sp>
        <p:nvSpPr>
          <p:cNvPr id="7" name="Zástupný symbol pro zápatí 3">
            <a:extLst>
              <a:ext uri="{FF2B5EF4-FFF2-40B4-BE49-F238E27FC236}">
                <a16:creationId xmlns:a16="http://schemas.microsoft.com/office/drawing/2014/main" id="{EB449F1E-CC47-422F-8F41-E9DA7D8A9301}"/>
              </a:ext>
            </a:extLst>
          </p:cNvPr>
          <p:cNvSpPr>
            <a:spLocks noGrp="1"/>
          </p:cNvSpPr>
          <p:nvPr>
            <p:ph type="ftr" sz="quarter" idx="11"/>
          </p:nvPr>
        </p:nvSpPr>
        <p:spPr/>
        <p:txBody>
          <a:bodyPr/>
          <a:lstStyle>
            <a:lvl1pPr>
              <a:defRPr/>
            </a:lvl1pPr>
          </a:lstStyle>
          <a:p>
            <a:pPr>
              <a:defRPr/>
            </a:pPr>
            <a:endParaRPr lang="en-US" altLang="cs-CZ"/>
          </a:p>
        </p:txBody>
      </p:sp>
      <p:sp>
        <p:nvSpPr>
          <p:cNvPr id="8" name="Zástupný symbol pro číslo snímku 15">
            <a:extLst>
              <a:ext uri="{FF2B5EF4-FFF2-40B4-BE49-F238E27FC236}">
                <a16:creationId xmlns:a16="http://schemas.microsoft.com/office/drawing/2014/main" id="{B0E09A82-FD4E-4FB4-9B32-BF68B0BD4BBC}"/>
              </a:ext>
            </a:extLst>
          </p:cNvPr>
          <p:cNvSpPr>
            <a:spLocks noGrp="1"/>
          </p:cNvSpPr>
          <p:nvPr>
            <p:ph type="sldNum" sz="quarter" idx="12"/>
          </p:nvPr>
        </p:nvSpPr>
        <p:spPr/>
        <p:txBody>
          <a:bodyPr/>
          <a:lstStyle>
            <a:lvl1pPr>
              <a:defRPr/>
            </a:lvl1pPr>
          </a:lstStyle>
          <a:p>
            <a:pPr>
              <a:defRPr/>
            </a:pPr>
            <a:fld id="{D17BF62A-08B1-4EA9-A0CF-D9BFB2585D04}" type="slidenum">
              <a:rPr lang="en-US" altLang="cs-CZ"/>
              <a:pPr>
                <a:defRPr/>
              </a:pPr>
              <a:t>‹#›</a:t>
            </a:fld>
            <a:endParaRPr lang="en-US" altLang="cs-CZ"/>
          </a:p>
        </p:txBody>
      </p:sp>
    </p:spTree>
    <p:extLst>
      <p:ext uri="{BB962C8B-B14F-4D97-AF65-F5344CB8AC3E}">
        <p14:creationId xmlns:p14="http://schemas.microsoft.com/office/powerpoint/2010/main" val="4105611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Oddělení lékařské genetiky Fakultní nemocnice Brno, Gynekologicko-porodnická klinika Fakultní nemocnice Brno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9"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1" y="1692001"/>
            <a:ext cx="5219999"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1" y="1690271"/>
            <a:ext cx="5219999"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1" name="Obrázek 10">
            <a:extLst>
              <a:ext uri="{FF2B5EF4-FFF2-40B4-BE49-F238E27FC236}">
                <a16:creationId xmlns:a16="http://schemas.microsoft.com/office/drawing/2014/main" id="{164966F0-BF21-46C2-AE3F-D341C26FCB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225" y="6055200"/>
            <a:ext cx="2032391" cy="597600"/>
          </a:xfrm>
          <a:prstGeom prst="rect">
            <a:avLst/>
          </a:prstGeom>
        </p:spPr>
      </p:pic>
    </p:spTree>
    <p:extLst>
      <p:ext uri="{BB962C8B-B14F-4D97-AF65-F5344CB8AC3E}">
        <p14:creationId xmlns:p14="http://schemas.microsoft.com/office/powerpoint/2010/main" val="2523939778"/>
      </p:ext>
    </p:extLst>
  </p:cSld>
  <p:clrMapOvr>
    <a:masterClrMapping/>
  </p:clrMapOvr>
  <p:extLst mod="1">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7C5073A2-2F8D-42A2-8C76-58E8135FD211}" type="datetimeFigureOut">
              <a:rPr lang="cs-CZ" smtClean="0"/>
              <a:t>26.04.2021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0411E4-432A-4575-98CD-F8EB1B46B7E6}" type="slidenum">
              <a:rPr lang="cs-CZ" smtClean="0"/>
              <a:t>‹#›</a:t>
            </a:fld>
            <a:endParaRPr lang="cs-CZ"/>
          </a:p>
        </p:txBody>
      </p:sp>
    </p:spTree>
    <p:extLst>
      <p:ext uri="{BB962C8B-B14F-4D97-AF65-F5344CB8AC3E}">
        <p14:creationId xmlns:p14="http://schemas.microsoft.com/office/powerpoint/2010/main" val="3352123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7C5073A2-2F8D-42A2-8C76-58E8135FD211}" type="datetimeFigureOut">
              <a:rPr lang="cs-CZ" smtClean="0"/>
              <a:t>26.04.2021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0411E4-432A-4575-98CD-F8EB1B46B7E6}" type="slidenum">
              <a:rPr lang="cs-CZ" smtClean="0"/>
              <a:t>‹#›</a:t>
            </a:fld>
            <a:endParaRPr lang="cs-CZ"/>
          </a:p>
        </p:txBody>
      </p:sp>
    </p:spTree>
    <p:extLst>
      <p:ext uri="{BB962C8B-B14F-4D97-AF65-F5344CB8AC3E}">
        <p14:creationId xmlns:p14="http://schemas.microsoft.com/office/powerpoint/2010/main" val="351279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7C5073A2-2F8D-42A2-8C76-58E8135FD211}" type="datetimeFigureOut">
              <a:rPr lang="cs-CZ" smtClean="0"/>
              <a:t>26.04.2021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0411E4-432A-4575-98CD-F8EB1B46B7E6}" type="slidenum">
              <a:rPr lang="cs-CZ" smtClean="0"/>
              <a:t>‹#›</a:t>
            </a:fld>
            <a:endParaRPr lang="cs-CZ"/>
          </a:p>
        </p:txBody>
      </p:sp>
    </p:spTree>
    <p:extLst>
      <p:ext uri="{BB962C8B-B14F-4D97-AF65-F5344CB8AC3E}">
        <p14:creationId xmlns:p14="http://schemas.microsoft.com/office/powerpoint/2010/main" val="2864133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Nadpis a obsah">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Content Placeholder 30"/>
          <p:cNvSpPr>
            <a:spLocks noGrp="1"/>
          </p:cNvSpPr>
          <p:nvPr>
            <p:ph sz="quarter" idx="13"/>
          </p:nvPr>
        </p:nvSpPr>
        <p:spPr>
          <a:xfrm>
            <a:off x="469901" y="1463040"/>
            <a:ext cx="10241280" cy="4724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2" name="Date Placeholder 11"/>
          <p:cNvSpPr>
            <a:spLocks noGrp="1"/>
          </p:cNvSpPr>
          <p:nvPr>
            <p:ph type="dt" sz="half" idx="14"/>
          </p:nvPr>
        </p:nvSpPr>
        <p:spPr/>
        <p:txBody>
          <a:bodyPr/>
          <a:lstStyle/>
          <a:p>
            <a:fld id="{921A3BAE-A9FA-45F7-86F3-6A09638C4EF4}" type="datetimeFigureOut">
              <a:rPr lang="cs-CZ" smtClean="0"/>
              <a:t>26.04.2021</a:t>
            </a:fld>
            <a:endParaRPr lang="cs-CZ"/>
          </a:p>
        </p:txBody>
      </p:sp>
      <p:sp>
        <p:nvSpPr>
          <p:cNvPr id="19" name="Slide Number Placeholder 18"/>
          <p:cNvSpPr>
            <a:spLocks noGrp="1"/>
          </p:cNvSpPr>
          <p:nvPr>
            <p:ph type="sldNum" sz="quarter" idx="15"/>
          </p:nvPr>
        </p:nvSpPr>
        <p:spPr/>
        <p:txBody>
          <a:bodyPr/>
          <a:lstStyle/>
          <a:p>
            <a:fld id="{4D7CFAFE-F5A0-46FB-A7EE-C3D9E56894F3}" type="slidenum">
              <a:rPr lang="cs-CZ" smtClean="0"/>
              <a:t>‹#›</a:t>
            </a:fld>
            <a:endParaRPr lang="cs-CZ"/>
          </a:p>
        </p:txBody>
      </p:sp>
      <p:sp>
        <p:nvSpPr>
          <p:cNvPr id="21" name="Footer Placeholder 20"/>
          <p:cNvSpPr>
            <a:spLocks noGrp="1"/>
          </p:cNvSpPr>
          <p:nvPr>
            <p:ph type="ftr" sz="quarter" idx="16"/>
          </p:nvPr>
        </p:nvSpPr>
        <p:spPr/>
        <p:txBody>
          <a:bodyPr/>
          <a:lstStyle/>
          <a:p>
            <a:endParaRPr lang="cs-CZ"/>
          </a:p>
        </p:txBody>
      </p:sp>
      <p:sp>
        <p:nvSpPr>
          <p:cNvPr id="8" name="Title 7"/>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4314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noProof="0"/>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noProof="0"/>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2" r:id="rId20"/>
    <p:sldLayoutId id="2147483705" r:id="rId21"/>
    <p:sldLayoutId id="2147483706" r:id="rId22"/>
    <p:sldLayoutId id="2147483707" r:id="rId23"/>
    <p:sldLayoutId id="2147483708" r:id="rId24"/>
    <p:sldLayoutId id="2147483709" r:id="rId25"/>
    <p:sldLayoutId id="2147483710" r:id="rId26"/>
    <p:sldLayoutId id="2147483711" r:id="rId2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image" Target="../media/image17.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8.png"/><Relationship Id="rId5" Type="http://schemas.openxmlformats.org/officeDocument/2006/relationships/image" Target="../media/image27.jpe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8.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8.png"/><Relationship Id="rId4" Type="http://schemas.openxmlformats.org/officeDocument/2006/relationships/image" Target="../media/image37.gi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image" Target="../media/image38.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hyperlink" Target="http://upload.wikimedia.org/wikipedia/commons/0/09/ICSI.jpg"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prirodovedci.cz/storage/images/800x600/1201.png" TargetMode="Externa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65.jpeg"/><Relationship Id="rId5" Type="http://schemas.openxmlformats.org/officeDocument/2006/relationships/hyperlink" Target="http://www.pixelpro.in/metromaleclinic/wp-content/uploads/2014/01/varicoceles.jpg" TargetMode="External"/><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s://uroweb.org/guideline/male-infertility/" TargetMode="External"/><Relationship Id="rId2" Type="http://schemas.openxmlformats.org/officeDocument/2006/relationships/hyperlink" Target="https://doi.org/10.1186/s12967-019-2019-8"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nSpc>
                <a:spcPct val="150000"/>
              </a:lnSpc>
            </a:pPr>
            <a:r>
              <a:rPr lang="cs-CZ" dirty="0"/>
              <a:t>Genetické poradenství v reprodukční genetice </a:t>
            </a:r>
            <a:br>
              <a:rPr lang="cs-CZ" dirty="0"/>
            </a:br>
            <a:r>
              <a:rPr lang="cs-CZ" dirty="0"/>
              <a:t>Příčiny infertility a možnosti řešení</a:t>
            </a:r>
          </a:p>
        </p:txBody>
      </p:sp>
      <p:sp>
        <p:nvSpPr>
          <p:cNvPr id="3" name="Podnadpis 2"/>
          <p:cNvSpPr>
            <a:spLocks noGrp="1"/>
          </p:cNvSpPr>
          <p:nvPr>
            <p:ph type="subTitle" idx="1"/>
          </p:nvPr>
        </p:nvSpPr>
        <p:spPr>
          <a:xfrm>
            <a:off x="415200" y="5175769"/>
            <a:ext cx="11361600" cy="698497"/>
          </a:xfrm>
        </p:spPr>
        <p:txBody>
          <a:bodyPr/>
          <a:lstStyle/>
          <a:p>
            <a:r>
              <a:rPr lang="cs-CZ" dirty="0"/>
              <a:t>Beharka R.</a:t>
            </a:r>
          </a:p>
          <a:p>
            <a:endParaRPr lang="cs-CZ" dirty="0"/>
          </a:p>
          <a:p>
            <a:r>
              <a:rPr lang="cs-CZ" sz="2000" dirty="0"/>
              <a:t>Ústav lékařské genetiky a genomiky FN Brno</a:t>
            </a:r>
          </a:p>
          <a:p>
            <a:r>
              <a:rPr lang="cs-CZ" sz="2000" dirty="0"/>
              <a:t>Lékařská fakulta </a:t>
            </a:r>
            <a:r>
              <a:rPr lang="cs-CZ" sz="2000"/>
              <a:t>Masarykova univerzita</a:t>
            </a:r>
            <a:endParaRPr lang="cs-CZ" sz="2000" dirty="0"/>
          </a:p>
        </p:txBody>
      </p:sp>
      <p:pic>
        <p:nvPicPr>
          <p:cNvPr id="9" name="Zvuk 8">
            <a:hlinkClick r:id="" action="ppaction://media"/>
            <a:extLst>
              <a:ext uri="{FF2B5EF4-FFF2-40B4-BE49-F238E27FC236}">
                <a16:creationId xmlns:a16="http://schemas.microsoft.com/office/drawing/2014/main" id="{15E30E70-1C62-498D-8A65-0BF9FA0BC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45901040"/>
      </p:ext>
    </p:extLst>
  </p:cSld>
  <p:clrMapOvr>
    <a:masterClrMapping/>
  </p:clrMapOvr>
  <mc:AlternateContent xmlns:mc="http://schemas.openxmlformats.org/markup-compatibility/2006" xmlns:p14="http://schemas.microsoft.com/office/powerpoint/2010/main">
    <mc:Choice Requires="p14">
      <p:transition spd="slow" p14:dur="2000" advTm="17171"/>
    </mc:Choice>
    <mc:Fallback xmlns="">
      <p:transition spd="slow" advTm="17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97337" y="430069"/>
            <a:ext cx="10753200" cy="451576"/>
          </a:xfrm>
        </p:spPr>
        <p:txBody>
          <a:bodyPr>
            <a:normAutofit fontScale="90000"/>
          </a:bodyPr>
          <a:lstStyle/>
          <a:p>
            <a:r>
              <a:rPr lang="cs-CZ" dirty="0"/>
              <a:t>Postupy primární genetické prevence</a:t>
            </a:r>
          </a:p>
        </p:txBody>
      </p:sp>
      <p:sp>
        <p:nvSpPr>
          <p:cNvPr id="2" name="Zástupný symbol pro obsah 1"/>
          <p:cNvSpPr>
            <a:spLocks noGrp="1"/>
          </p:cNvSpPr>
          <p:nvPr>
            <p:ph idx="1"/>
          </p:nvPr>
        </p:nvSpPr>
        <p:spPr>
          <a:xfrm>
            <a:off x="479503" y="1215483"/>
            <a:ext cx="11296186" cy="4616517"/>
          </a:xfrm>
          <a:prstGeom prst="rect">
            <a:avLst/>
          </a:prstGeom>
        </p:spPr>
        <p:txBody>
          <a:bodyPr>
            <a:noAutofit/>
          </a:bodyPr>
          <a:lstStyle/>
          <a:p>
            <a:pPr marL="285750" indent="-285750" algn="just">
              <a:lnSpc>
                <a:spcPct val="150000"/>
              </a:lnSpc>
            </a:pPr>
            <a:r>
              <a:rPr lang="cs-CZ" sz="1600" dirty="0"/>
              <a:t>Genetické poradenství (retrospektivní či prospektivní) – specializovaná konzultace a genealogická studie partnerů, případně zařazení specializovaných laboratorních vyšetření, která mohou potvrdit či vyloučit některá podezření                         na genetickou zátěž v rodině</a:t>
            </a:r>
          </a:p>
          <a:p>
            <a:pPr marL="285750" indent="-285750" algn="just">
              <a:lnSpc>
                <a:spcPct val="150000"/>
              </a:lnSpc>
            </a:pPr>
            <a:r>
              <a:rPr lang="cs-CZ" sz="1600" dirty="0"/>
              <a:t>Prevence spontánních a indukovaných mutací </a:t>
            </a:r>
            <a:r>
              <a:rPr lang="cs-CZ" sz="1600" dirty="0" err="1"/>
              <a:t>prostřednicvím</a:t>
            </a:r>
            <a:r>
              <a:rPr lang="cs-CZ" sz="1600" dirty="0"/>
              <a:t> zdravého životního stylu a plánovaného rodičovství                     v optimálním reprodukčním věku</a:t>
            </a:r>
          </a:p>
          <a:p>
            <a:pPr marL="285750" indent="-285750" algn="just">
              <a:lnSpc>
                <a:spcPct val="150000"/>
              </a:lnSpc>
            </a:pPr>
            <a:r>
              <a:rPr lang="cs-CZ" sz="1600" dirty="0"/>
              <a:t>Očkování proti rubeole</a:t>
            </a:r>
          </a:p>
          <a:p>
            <a:pPr marL="285750" indent="-285750" algn="just">
              <a:lnSpc>
                <a:spcPct val="150000"/>
              </a:lnSpc>
            </a:pPr>
            <a:r>
              <a:rPr lang="cs-CZ" sz="1600" dirty="0" err="1"/>
              <a:t>Prekoncepční</a:t>
            </a:r>
            <a:r>
              <a:rPr lang="cs-CZ" sz="1600" dirty="0"/>
              <a:t> a </a:t>
            </a:r>
            <a:r>
              <a:rPr lang="cs-CZ" sz="1600" dirty="0" err="1"/>
              <a:t>perikoncepční</a:t>
            </a:r>
            <a:r>
              <a:rPr lang="cs-CZ" sz="1600" dirty="0"/>
              <a:t> péče</a:t>
            </a:r>
          </a:p>
          <a:p>
            <a:pPr marL="285750" indent="-285750" algn="just">
              <a:lnSpc>
                <a:spcPct val="150000"/>
              </a:lnSpc>
            </a:pPr>
            <a:r>
              <a:rPr lang="cs-CZ" sz="1600" dirty="0"/>
              <a:t>Prevence rozštěpových vad doporučením podávání kyseliny listové v dávce 0,8 mg/d  3 měsíce před koncepcí a do konce 12 týdne gravidity</a:t>
            </a:r>
          </a:p>
          <a:p>
            <a:pPr marL="285750" indent="-285750" algn="just">
              <a:lnSpc>
                <a:spcPct val="150000"/>
              </a:lnSpc>
            </a:pPr>
            <a:r>
              <a:rPr lang="cs-CZ" sz="1600" dirty="0"/>
              <a:t>Konzultace pro pacienty s dlouhodobou  farmakoterapií nebo s chronickým onemocněním (diabetes, epilepsie, psychosa, hypertenze, Crohnova choroba, </a:t>
            </a:r>
            <a:r>
              <a:rPr lang="cs-CZ" sz="1600" dirty="0" err="1"/>
              <a:t>asthma</a:t>
            </a:r>
            <a:r>
              <a:rPr lang="cs-CZ" sz="1600" dirty="0"/>
              <a:t> </a:t>
            </a:r>
            <a:r>
              <a:rPr lang="cs-CZ" sz="1600" dirty="0" err="1"/>
              <a:t>bronchiale</a:t>
            </a:r>
            <a:r>
              <a:rPr lang="cs-CZ" sz="1600" dirty="0"/>
              <a:t>…)</a:t>
            </a:r>
          </a:p>
          <a:p>
            <a:pPr marL="285750" indent="-285750" algn="just">
              <a:lnSpc>
                <a:spcPct val="150000"/>
              </a:lnSpc>
            </a:pPr>
            <a:r>
              <a:rPr lang="cs-CZ" sz="1600" dirty="0"/>
              <a:t>Vyšetření získaných chromosomových aberací u osob, který jsou v kontaktu se škodlivinami pracovního prostředí, nebo              v souvislosti s terapií ( chemikálie, záření, chemoterapie, radioterapie, imunosuprese)</a:t>
            </a:r>
          </a:p>
          <a:p>
            <a:pPr marL="285750" indent="-285750" algn="just">
              <a:lnSpc>
                <a:spcPct val="150000"/>
              </a:lnSpc>
            </a:pPr>
            <a:r>
              <a:rPr lang="cs-CZ" sz="1600" dirty="0"/>
              <a:t>Dotazy na kontracepci, sterilizaci, adopci, dárcovství gamet</a:t>
            </a:r>
          </a:p>
        </p:txBody>
      </p:sp>
      <p:pic>
        <p:nvPicPr>
          <p:cNvPr id="4" name="Zvuk 3">
            <a:hlinkClick r:id="" action="ppaction://media"/>
            <a:extLst>
              <a:ext uri="{FF2B5EF4-FFF2-40B4-BE49-F238E27FC236}">
                <a16:creationId xmlns:a16="http://schemas.microsoft.com/office/drawing/2014/main" id="{0731A531-5BDB-49B4-8CC2-E780DBA9AD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7041607"/>
      </p:ext>
    </p:extLst>
  </p:cSld>
  <p:clrMapOvr>
    <a:masterClrMapping/>
  </p:clrMapOvr>
  <mc:AlternateContent xmlns:mc="http://schemas.openxmlformats.org/markup-compatibility/2006" xmlns:p14="http://schemas.microsoft.com/office/powerpoint/2010/main">
    <mc:Choice Requires="p14">
      <p:transition spd="slow" p14:dur="2000" advTm="79102"/>
    </mc:Choice>
    <mc:Fallback xmlns="">
      <p:transition spd="slow" advTm="7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18120" y="458743"/>
            <a:ext cx="10753200" cy="451576"/>
          </a:xfrm>
        </p:spPr>
        <p:txBody>
          <a:bodyPr>
            <a:normAutofit fontScale="90000"/>
          </a:bodyPr>
          <a:lstStyle/>
          <a:p>
            <a:r>
              <a:rPr lang="cs-CZ" dirty="0"/>
              <a:t>Postupy sekundární genetické prevence</a:t>
            </a:r>
          </a:p>
        </p:txBody>
      </p:sp>
      <p:sp>
        <p:nvSpPr>
          <p:cNvPr id="2" name="Zástupný symbol pro obsah 1"/>
          <p:cNvSpPr>
            <a:spLocks noGrp="1"/>
          </p:cNvSpPr>
          <p:nvPr>
            <p:ph idx="1"/>
          </p:nvPr>
        </p:nvSpPr>
        <p:spPr>
          <a:xfrm>
            <a:off x="619639" y="1171576"/>
            <a:ext cx="11172558" cy="4139998"/>
          </a:xfrm>
          <a:prstGeom prst="rect">
            <a:avLst/>
          </a:prstGeom>
        </p:spPr>
        <p:txBody>
          <a:bodyPr>
            <a:normAutofit fontScale="25000" lnSpcReduction="20000"/>
          </a:bodyPr>
          <a:lstStyle/>
          <a:p>
            <a:pPr marL="355600" indent="-355600"/>
            <a:r>
              <a:rPr lang="cs-CZ" sz="7200" dirty="0"/>
              <a:t>Prospektivní genetické poradenství, genetická konzultace</a:t>
            </a:r>
          </a:p>
          <a:p>
            <a:pPr marL="355600" indent="-355600"/>
            <a:r>
              <a:rPr lang="cs-CZ" sz="7200" dirty="0" err="1"/>
              <a:t>Preimplantační</a:t>
            </a:r>
            <a:r>
              <a:rPr lang="cs-CZ" sz="7200" dirty="0"/>
              <a:t> genetická diagnostika</a:t>
            </a:r>
          </a:p>
          <a:p>
            <a:pPr marL="355600" indent="-355600"/>
            <a:r>
              <a:rPr lang="cs-CZ" sz="7200" dirty="0"/>
              <a:t>Prenatální </a:t>
            </a:r>
            <a:r>
              <a:rPr lang="cs-CZ" sz="7200" dirty="0" err="1"/>
              <a:t>screening</a:t>
            </a:r>
            <a:r>
              <a:rPr lang="cs-CZ" sz="7200" dirty="0"/>
              <a:t> vrozených vývojových vad a chromosomálních aberací (soubor pravidelných </a:t>
            </a:r>
            <a:r>
              <a:rPr lang="cs-CZ" sz="7200" dirty="0" err="1"/>
              <a:t>ultarazvukových</a:t>
            </a:r>
            <a:r>
              <a:rPr lang="cs-CZ" sz="7200" dirty="0"/>
              <a:t> vyšetření a biochemický </a:t>
            </a:r>
            <a:r>
              <a:rPr lang="cs-CZ" sz="7200" dirty="0" err="1"/>
              <a:t>screening</a:t>
            </a:r>
            <a:r>
              <a:rPr lang="cs-CZ" sz="7200" dirty="0"/>
              <a:t>)</a:t>
            </a:r>
          </a:p>
          <a:p>
            <a:pPr marL="355600" indent="-355600"/>
            <a:r>
              <a:rPr lang="cs-CZ" sz="7200" dirty="0"/>
              <a:t>Cílená invazivní a neinvazivní prenatální genetická diagnostika k včasné detekci postižení plodu</a:t>
            </a:r>
          </a:p>
          <a:p>
            <a:pPr marL="355600" indent="-355600"/>
            <a:r>
              <a:rPr lang="cs-CZ" sz="7200" dirty="0"/>
              <a:t>Prenatální terapie </a:t>
            </a:r>
          </a:p>
          <a:p>
            <a:pPr marL="355600" indent="-355600"/>
            <a:r>
              <a:rPr lang="cs-CZ" sz="7200" dirty="0"/>
              <a:t>Předčasné ukončení těhotenství dle přání rodiny a dle platných zákonných možností</a:t>
            </a:r>
          </a:p>
          <a:p>
            <a:pPr marL="355600" indent="-355600"/>
            <a:r>
              <a:rPr lang="cs-CZ" sz="7200" dirty="0"/>
              <a:t>Postnatální </a:t>
            </a:r>
            <a:r>
              <a:rPr lang="cs-CZ" sz="7200" dirty="0" err="1"/>
              <a:t>screening</a:t>
            </a:r>
            <a:r>
              <a:rPr lang="cs-CZ" sz="7200" dirty="0"/>
              <a:t> </a:t>
            </a:r>
          </a:p>
          <a:p>
            <a:pPr marL="355600" indent="-355600"/>
            <a:r>
              <a:rPr lang="cs-CZ" sz="7200" dirty="0"/>
              <a:t>Zábrana klinické manifestace onemocnění</a:t>
            </a:r>
          </a:p>
          <a:p>
            <a:pPr marL="355600" indent="-355600"/>
            <a:r>
              <a:rPr lang="cs-CZ" sz="7200" dirty="0" err="1"/>
              <a:t>Presymptomatický</a:t>
            </a:r>
            <a:r>
              <a:rPr lang="cs-CZ" sz="7200" dirty="0"/>
              <a:t> </a:t>
            </a:r>
            <a:r>
              <a:rPr lang="cs-CZ" sz="7200" dirty="0" err="1"/>
              <a:t>screening</a:t>
            </a:r>
            <a:endParaRPr lang="cs-CZ" sz="7200" dirty="0"/>
          </a:p>
          <a:p>
            <a:pPr marL="355600" indent="-355600"/>
            <a:r>
              <a:rPr lang="cs-CZ" sz="7200" dirty="0"/>
              <a:t>Postnatální péče a terapie</a:t>
            </a:r>
          </a:p>
          <a:p>
            <a:pPr marL="355600" indent="-355600"/>
            <a:r>
              <a:rPr lang="cs-CZ" sz="7200" dirty="0"/>
              <a:t>Retrospektivní genetické poradenství</a:t>
            </a:r>
          </a:p>
          <a:p>
            <a:pPr marL="285750" indent="-285750">
              <a:buFontTx/>
              <a:buChar char="-"/>
            </a:pPr>
            <a:endParaRPr lang="cs-CZ" dirty="0"/>
          </a:p>
        </p:txBody>
      </p:sp>
      <p:pic>
        <p:nvPicPr>
          <p:cNvPr id="4" name="Obrázek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4609" y="4393870"/>
            <a:ext cx="3502632" cy="2342042"/>
          </a:xfrm>
          <a:prstGeom prst="rect">
            <a:avLst/>
          </a:prstGeom>
          <a:noFill/>
          <a:ln>
            <a:noFill/>
          </a:ln>
        </p:spPr>
      </p:pic>
      <p:pic>
        <p:nvPicPr>
          <p:cNvPr id="5" name="Zvuk 4">
            <a:hlinkClick r:id="" action="ppaction://media"/>
            <a:extLst>
              <a:ext uri="{FF2B5EF4-FFF2-40B4-BE49-F238E27FC236}">
                <a16:creationId xmlns:a16="http://schemas.microsoft.com/office/drawing/2014/main" id="{73553D49-9B7F-46F7-B3D9-6B23C3425A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1510489"/>
      </p:ext>
    </p:extLst>
  </p:cSld>
  <p:clrMapOvr>
    <a:masterClrMapping/>
  </p:clrMapOvr>
  <mc:AlternateContent xmlns:mc="http://schemas.openxmlformats.org/markup-compatibility/2006" xmlns:p14="http://schemas.microsoft.com/office/powerpoint/2010/main">
    <mc:Choice Requires="p14">
      <p:transition spd="slow" p14:dur="2000" advTm="42285"/>
    </mc:Choice>
    <mc:Fallback xmlns="">
      <p:transition spd="slow" advTm="4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text 8"/>
          <p:cNvSpPr>
            <a:spLocks noGrp="1"/>
          </p:cNvSpPr>
          <p:nvPr>
            <p:ph type="body" sz="quarter" idx="26"/>
          </p:nvPr>
        </p:nvSpPr>
        <p:spPr/>
        <p:txBody>
          <a:bodyPr/>
          <a:lstStyle/>
          <a:p>
            <a:r>
              <a:rPr lang="cs-CZ" dirty="0"/>
              <a:t>Hlavní účely genetických testů: </a:t>
            </a:r>
          </a:p>
        </p:txBody>
      </p:sp>
      <p:sp>
        <p:nvSpPr>
          <p:cNvPr id="4" name="Nadpis 3"/>
          <p:cNvSpPr>
            <a:spLocks noGrp="1"/>
          </p:cNvSpPr>
          <p:nvPr>
            <p:ph type="title"/>
          </p:nvPr>
        </p:nvSpPr>
        <p:spPr/>
        <p:txBody>
          <a:bodyPr>
            <a:normAutofit fontScale="90000"/>
          </a:bodyPr>
          <a:lstStyle/>
          <a:p>
            <a:r>
              <a:rPr lang="cs-CZ" dirty="0" err="1"/>
              <a:t>Diagnostick</a:t>
            </a:r>
            <a:r>
              <a:rPr lang="en-US" dirty="0"/>
              <a:t>á</a:t>
            </a:r>
            <a:r>
              <a:rPr lang="cs-CZ" dirty="0"/>
              <a:t> os</a:t>
            </a:r>
          </a:p>
        </p:txBody>
      </p:sp>
      <p:sp>
        <p:nvSpPr>
          <p:cNvPr id="10" name="Zástupný symbol pro text 9"/>
          <p:cNvSpPr>
            <a:spLocks noGrp="1"/>
          </p:cNvSpPr>
          <p:nvPr>
            <p:ph type="body" sz="quarter" idx="27"/>
          </p:nvPr>
        </p:nvSpPr>
        <p:spPr/>
        <p:txBody>
          <a:bodyPr/>
          <a:lstStyle/>
          <a:p>
            <a:r>
              <a:rPr lang="cs-CZ" dirty="0"/>
              <a:t>Stanovení diagnózy neplodnosti</a:t>
            </a:r>
          </a:p>
        </p:txBody>
      </p:sp>
      <p:sp>
        <p:nvSpPr>
          <p:cNvPr id="5" name="Zástupný symbol pro obsah 4"/>
          <p:cNvSpPr>
            <a:spLocks noGrp="1"/>
          </p:cNvSpPr>
          <p:nvPr>
            <p:ph idx="29"/>
          </p:nvPr>
        </p:nvSpPr>
        <p:spPr>
          <a:xfrm>
            <a:off x="720000" y="1701505"/>
            <a:ext cx="4802026" cy="4139998"/>
          </a:xfrm>
        </p:spPr>
        <p:txBody>
          <a:bodyPr>
            <a:normAutofit/>
          </a:bodyPr>
          <a:lstStyle/>
          <a:p>
            <a:pPr marL="529200" indent="-457200" algn="just">
              <a:buFont typeface="+mj-lt"/>
              <a:buAutoNum type="arabicPeriod"/>
            </a:pPr>
            <a:r>
              <a:rPr lang="cs-CZ" sz="1600" dirty="0"/>
              <a:t>identifikace příčin </a:t>
            </a:r>
            <a:r>
              <a:rPr lang="cs-CZ" sz="1600" dirty="0" err="1"/>
              <a:t>žensk</a:t>
            </a:r>
            <a:r>
              <a:rPr lang="en-US" sz="1600" dirty="0"/>
              <a:t>é</a:t>
            </a:r>
            <a:r>
              <a:rPr lang="cs-CZ" sz="1600" dirty="0"/>
              <a:t> a </a:t>
            </a:r>
            <a:r>
              <a:rPr lang="cs-CZ" sz="1600" dirty="0" err="1"/>
              <a:t>mužsk</a:t>
            </a:r>
            <a:r>
              <a:rPr lang="en-US" sz="1600" dirty="0"/>
              <a:t>é</a:t>
            </a:r>
            <a:r>
              <a:rPr lang="cs-CZ" sz="1600" dirty="0"/>
              <a:t> neplodnosti</a:t>
            </a:r>
          </a:p>
          <a:p>
            <a:pPr marL="529200" indent="-457200" algn="just">
              <a:buFont typeface="+mj-lt"/>
              <a:buAutoNum type="arabicPeriod"/>
            </a:pPr>
            <a:r>
              <a:rPr lang="cs-CZ" sz="1600" dirty="0"/>
              <a:t>identifikace  genetických chorob </a:t>
            </a:r>
            <a:r>
              <a:rPr lang="cs-CZ" sz="1600" dirty="0" err="1"/>
              <a:t>přenosn</a:t>
            </a:r>
            <a:r>
              <a:rPr lang="en-US" sz="1600" dirty="0"/>
              <a:t>ý</a:t>
            </a:r>
            <a:r>
              <a:rPr lang="cs-CZ" sz="1600" dirty="0"/>
              <a:t>ch  na potomstvo</a:t>
            </a:r>
          </a:p>
          <a:p>
            <a:pPr marL="529200" indent="-457200" algn="just">
              <a:buFont typeface="+mj-lt"/>
              <a:buAutoNum type="arabicPeriod"/>
            </a:pPr>
            <a:r>
              <a:rPr lang="cs-CZ" sz="1600" dirty="0"/>
              <a:t>optimalizace technik </a:t>
            </a:r>
            <a:r>
              <a:rPr lang="cs-CZ" sz="1600" dirty="0" err="1"/>
              <a:t>asistovan</a:t>
            </a:r>
            <a:r>
              <a:rPr lang="en-US" sz="1600" dirty="0"/>
              <a:t>é</a:t>
            </a:r>
            <a:r>
              <a:rPr lang="cs-CZ" sz="1600" dirty="0"/>
              <a:t> reprodukce</a:t>
            </a:r>
          </a:p>
          <a:p>
            <a:endParaRPr lang="cs-CZ" sz="1600" dirty="0"/>
          </a:p>
          <a:p>
            <a:pPr marL="72000" indent="0">
              <a:buNone/>
            </a:pPr>
            <a:endParaRPr lang="cs-CZ" dirty="0"/>
          </a:p>
        </p:txBody>
      </p:sp>
      <p:sp>
        <p:nvSpPr>
          <p:cNvPr id="11" name="Zástupný symbol pro obsah 10"/>
          <p:cNvSpPr>
            <a:spLocks noGrp="1"/>
          </p:cNvSpPr>
          <p:nvPr>
            <p:ph idx="30"/>
          </p:nvPr>
        </p:nvSpPr>
        <p:spPr/>
        <p:txBody>
          <a:bodyPr/>
          <a:lstStyle/>
          <a:p>
            <a:pPr algn="just"/>
            <a:r>
              <a:rPr lang="cs-CZ" sz="1600" dirty="0"/>
              <a:t>přibližně 15 % genetických poruch je spojeno                      s neplodností, podobné klinické příznaky mohou mít genetické a </a:t>
            </a:r>
            <a:r>
              <a:rPr lang="cs-CZ" sz="1600" dirty="0" err="1"/>
              <a:t>nongenetické</a:t>
            </a:r>
            <a:r>
              <a:rPr lang="cs-CZ" sz="1600" dirty="0"/>
              <a:t> příčiny</a:t>
            </a:r>
            <a:r>
              <a:rPr lang="cs-CZ" sz="1600" baseline="30000" dirty="0"/>
              <a:t>1 </a:t>
            </a:r>
          </a:p>
          <a:p>
            <a:pPr algn="just"/>
            <a:r>
              <a:rPr lang="cs-CZ" sz="1600" dirty="0"/>
              <a:t>kombinace přesné anamnézy, vyhodnocení provedených vyšetření, včetně cílených genetických testů</a:t>
            </a:r>
            <a:r>
              <a:rPr lang="cs-CZ" sz="1600" baseline="30000" dirty="0"/>
              <a:t>1</a:t>
            </a:r>
          </a:p>
        </p:txBody>
      </p:sp>
      <p:sp>
        <p:nvSpPr>
          <p:cNvPr id="12" name="Obdélník 11"/>
          <p:cNvSpPr/>
          <p:nvPr/>
        </p:nvSpPr>
        <p:spPr>
          <a:xfrm>
            <a:off x="578735" y="5390656"/>
            <a:ext cx="11034530" cy="584775"/>
          </a:xfrm>
          <a:prstGeom prst="rect">
            <a:avLst/>
          </a:prstGeom>
        </p:spPr>
        <p:txBody>
          <a:bodyPr wrap="square">
            <a:spAutoFit/>
          </a:bodyPr>
          <a:lstStyle/>
          <a:p>
            <a:r>
              <a:rPr lang="cs-CZ" sz="1600" dirty="0" err="1">
                <a:latin typeface="+mn-lt"/>
              </a:rPr>
              <a:t>biochemick</a:t>
            </a:r>
            <a:r>
              <a:rPr lang="en-US" sz="1600" dirty="0">
                <a:latin typeface="+mn-lt"/>
              </a:rPr>
              <a:t>é</a:t>
            </a:r>
            <a:r>
              <a:rPr lang="cs-CZ" sz="1600" dirty="0">
                <a:latin typeface="+mn-lt"/>
              </a:rPr>
              <a:t>, </a:t>
            </a:r>
            <a:r>
              <a:rPr lang="cs-CZ" sz="1600" dirty="0" err="1">
                <a:latin typeface="+mn-lt"/>
              </a:rPr>
              <a:t>klinick</a:t>
            </a:r>
            <a:r>
              <a:rPr lang="en-US" sz="1600" dirty="0">
                <a:latin typeface="+mn-lt"/>
              </a:rPr>
              <a:t>é</a:t>
            </a:r>
            <a:r>
              <a:rPr lang="cs-CZ" sz="1600" dirty="0">
                <a:latin typeface="+mn-lt"/>
              </a:rPr>
              <a:t>, </a:t>
            </a:r>
            <a:r>
              <a:rPr lang="cs-CZ" sz="1600" dirty="0" err="1">
                <a:latin typeface="+mn-lt"/>
              </a:rPr>
              <a:t>zobrazovac</a:t>
            </a:r>
            <a:r>
              <a:rPr lang="en-US" sz="1600" dirty="0">
                <a:latin typeface="+mn-lt"/>
              </a:rPr>
              <a:t>í</a:t>
            </a:r>
            <a:r>
              <a:rPr lang="cs-CZ" sz="1600" dirty="0">
                <a:latin typeface="+mn-lt"/>
              </a:rPr>
              <a:t> a instrument</a:t>
            </a:r>
            <a:r>
              <a:rPr lang="en-US" sz="1600" dirty="0">
                <a:latin typeface="+mn-lt"/>
              </a:rPr>
              <a:t>á</a:t>
            </a:r>
            <a:r>
              <a:rPr lang="cs-CZ" sz="1600" dirty="0">
                <a:latin typeface="+mn-lt"/>
              </a:rPr>
              <a:t>n</a:t>
            </a:r>
            <a:r>
              <a:rPr lang="en-US" sz="1600" dirty="0">
                <a:latin typeface="+mn-lt"/>
              </a:rPr>
              <a:t>í</a:t>
            </a:r>
            <a:r>
              <a:rPr lang="cs-CZ" sz="1600" dirty="0">
                <a:latin typeface="+mn-lt"/>
              </a:rPr>
              <a:t> vyšetřen</a:t>
            </a:r>
            <a:r>
              <a:rPr lang="en-US" sz="1600" dirty="0">
                <a:latin typeface="+mn-lt"/>
              </a:rPr>
              <a:t>í</a:t>
            </a:r>
            <a:r>
              <a:rPr lang="cs-CZ" sz="1600" dirty="0">
                <a:latin typeface="+mn-lt"/>
              </a:rPr>
              <a:t> - umožňuje diagnostikovat 65 % </a:t>
            </a:r>
            <a:r>
              <a:rPr lang="cs-CZ" sz="1600" dirty="0" err="1">
                <a:latin typeface="+mn-lt"/>
              </a:rPr>
              <a:t>př</a:t>
            </a:r>
            <a:r>
              <a:rPr lang="en-US" sz="1600" dirty="0">
                <a:latin typeface="+mn-lt"/>
              </a:rPr>
              <a:t>í</a:t>
            </a:r>
            <a:r>
              <a:rPr lang="cs-CZ" sz="1600" dirty="0" err="1">
                <a:latin typeface="+mn-lt"/>
              </a:rPr>
              <a:t>padů</a:t>
            </a:r>
            <a:r>
              <a:rPr lang="cs-CZ" sz="1600" dirty="0">
                <a:latin typeface="+mn-lt"/>
              </a:rPr>
              <a:t> neplodnosti</a:t>
            </a:r>
          </a:p>
          <a:p>
            <a:r>
              <a:rPr lang="cs-CZ" sz="1600" dirty="0">
                <a:latin typeface="+mn-lt"/>
              </a:rPr>
              <a:t>ve </a:t>
            </a:r>
            <a:r>
              <a:rPr lang="cs-CZ" sz="1600" dirty="0" err="1">
                <a:latin typeface="+mn-lt"/>
              </a:rPr>
              <a:t>zb</a:t>
            </a:r>
            <a:r>
              <a:rPr lang="en-US" sz="1600" dirty="0">
                <a:latin typeface="+mn-lt"/>
              </a:rPr>
              <a:t>ý</a:t>
            </a:r>
            <a:r>
              <a:rPr lang="cs-CZ" sz="1600" dirty="0" err="1">
                <a:latin typeface="+mn-lt"/>
              </a:rPr>
              <a:t>vaj</a:t>
            </a:r>
            <a:r>
              <a:rPr lang="en-US" sz="1600" dirty="0">
                <a:latin typeface="+mn-lt"/>
              </a:rPr>
              <a:t>í</a:t>
            </a:r>
            <a:r>
              <a:rPr lang="cs-CZ" sz="1600" dirty="0">
                <a:latin typeface="+mn-lt"/>
              </a:rPr>
              <a:t>c</a:t>
            </a:r>
            <a:r>
              <a:rPr lang="en-US" sz="1600" dirty="0">
                <a:latin typeface="+mn-lt"/>
              </a:rPr>
              <a:t>í</a:t>
            </a:r>
            <a:r>
              <a:rPr lang="cs-CZ" sz="1600" dirty="0">
                <a:latin typeface="+mn-lt"/>
              </a:rPr>
              <a:t>ch 35 % jsou </a:t>
            </a:r>
            <a:r>
              <a:rPr lang="cs-CZ" sz="1600" dirty="0" err="1">
                <a:latin typeface="+mn-lt"/>
              </a:rPr>
              <a:t>indikov</a:t>
            </a:r>
            <a:r>
              <a:rPr lang="en-US" sz="1600" dirty="0">
                <a:latin typeface="+mn-lt"/>
              </a:rPr>
              <a:t>á</a:t>
            </a:r>
            <a:r>
              <a:rPr lang="cs-CZ" sz="1600" dirty="0" err="1">
                <a:latin typeface="+mn-lt"/>
              </a:rPr>
              <a:t>ny</a:t>
            </a:r>
            <a:r>
              <a:rPr lang="cs-CZ" sz="1600" dirty="0">
                <a:latin typeface="+mn-lt"/>
              </a:rPr>
              <a:t> </a:t>
            </a:r>
            <a:r>
              <a:rPr lang="cs-CZ" sz="1600" dirty="0" err="1">
                <a:latin typeface="+mn-lt"/>
              </a:rPr>
              <a:t>genetick</a:t>
            </a:r>
            <a:r>
              <a:rPr lang="en-US" sz="1600" dirty="0">
                <a:latin typeface="+mn-lt"/>
              </a:rPr>
              <a:t>é</a:t>
            </a:r>
            <a:r>
              <a:rPr lang="cs-CZ" sz="1600" dirty="0">
                <a:latin typeface="+mn-lt"/>
              </a:rPr>
              <a:t> testy</a:t>
            </a:r>
          </a:p>
        </p:txBody>
      </p:sp>
      <p:pic>
        <p:nvPicPr>
          <p:cNvPr id="15" name="Zvuk 14">
            <a:hlinkClick r:id="" action="ppaction://media"/>
            <a:extLst>
              <a:ext uri="{FF2B5EF4-FFF2-40B4-BE49-F238E27FC236}">
                <a16:creationId xmlns:a16="http://schemas.microsoft.com/office/drawing/2014/main" id="{C8FAEC5A-1FEE-4664-B872-E580C54E4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40761971"/>
      </p:ext>
    </p:extLst>
  </p:cSld>
  <p:clrMapOvr>
    <a:masterClrMapping/>
  </p:clrMapOvr>
  <mc:AlternateContent xmlns:mc="http://schemas.openxmlformats.org/markup-compatibility/2006" xmlns:p14="http://schemas.microsoft.com/office/powerpoint/2010/main">
    <mc:Choice Requires="p14">
      <p:transition spd="slow" p14:dur="2000" advTm="40754"/>
    </mc:Choice>
    <mc:Fallback xmlns="">
      <p:transition spd="slow" advTm="4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err="1"/>
              <a:t>Preimplantační</a:t>
            </a:r>
            <a:r>
              <a:rPr lang="cs-CZ" dirty="0"/>
              <a:t> genetická diagnostika</a:t>
            </a:r>
          </a:p>
        </p:txBody>
      </p:sp>
      <p:sp>
        <p:nvSpPr>
          <p:cNvPr id="5" name="Zástupný symbol pro obsah 4"/>
          <p:cNvSpPr>
            <a:spLocks noGrp="1"/>
          </p:cNvSpPr>
          <p:nvPr>
            <p:ph idx="1"/>
          </p:nvPr>
        </p:nvSpPr>
        <p:spPr/>
        <p:txBody>
          <a:bodyPr/>
          <a:lstStyle/>
          <a:p>
            <a:pPr algn="just"/>
            <a:r>
              <a:rPr lang="en-US" sz="2000" dirty="0" err="1"/>
              <a:t>Lidská</a:t>
            </a:r>
            <a:r>
              <a:rPr lang="en-US" sz="2000" dirty="0"/>
              <a:t> </a:t>
            </a:r>
            <a:r>
              <a:rPr lang="en-US" sz="2000" dirty="0" err="1"/>
              <a:t>embrya</a:t>
            </a:r>
            <a:r>
              <a:rPr lang="en-US" sz="2000" dirty="0"/>
              <a:t>, </a:t>
            </a:r>
            <a:r>
              <a:rPr lang="en-US" sz="2000" dirty="0" err="1"/>
              <a:t>která</a:t>
            </a:r>
            <a:r>
              <a:rPr lang="en-US" sz="2000" dirty="0"/>
              <a:t> se </a:t>
            </a:r>
            <a:r>
              <a:rPr lang="en-US" sz="2000" dirty="0" err="1"/>
              <a:t>vyvíjejí</a:t>
            </a:r>
            <a:r>
              <a:rPr lang="en-US" sz="2000" dirty="0"/>
              <a:t> in vitro, </a:t>
            </a:r>
            <a:r>
              <a:rPr lang="en-US" sz="2000" dirty="0" err="1"/>
              <a:t>vykazují</a:t>
            </a:r>
            <a:r>
              <a:rPr lang="en-US" sz="2000" dirty="0"/>
              <a:t> </a:t>
            </a:r>
            <a:r>
              <a:rPr lang="en-US" sz="2000" dirty="0" err="1"/>
              <a:t>velké</a:t>
            </a:r>
            <a:r>
              <a:rPr lang="en-US" sz="2000" dirty="0"/>
              <a:t> </a:t>
            </a:r>
            <a:r>
              <a:rPr lang="en-US" sz="2000" dirty="0" err="1"/>
              <a:t>množství</a:t>
            </a:r>
            <a:r>
              <a:rPr lang="en-US" sz="2000" dirty="0"/>
              <a:t> </a:t>
            </a:r>
            <a:r>
              <a:rPr lang="en-US" sz="2000" dirty="0" err="1"/>
              <a:t>získaných</a:t>
            </a:r>
            <a:r>
              <a:rPr lang="en-US" sz="2000" dirty="0"/>
              <a:t> </a:t>
            </a:r>
            <a:r>
              <a:rPr lang="en-US" sz="2000" dirty="0" err="1"/>
              <a:t>chromozomálních</a:t>
            </a:r>
            <a:r>
              <a:rPr lang="en-US" sz="2000" dirty="0"/>
              <a:t> </a:t>
            </a:r>
            <a:r>
              <a:rPr lang="en-US" sz="2000" dirty="0" err="1"/>
              <a:t>abnormalit</a:t>
            </a:r>
            <a:r>
              <a:rPr lang="en-US" sz="2000" dirty="0"/>
              <a:t>; z </a:t>
            </a:r>
            <a:r>
              <a:rPr lang="en-US" sz="2000" dirty="0" err="1"/>
              <a:t>tohoto</a:t>
            </a:r>
            <a:r>
              <a:rPr lang="en-US" sz="2000" dirty="0"/>
              <a:t> </a:t>
            </a:r>
            <a:r>
              <a:rPr lang="en-US" sz="2000" dirty="0" err="1"/>
              <a:t>důvodu</a:t>
            </a:r>
            <a:r>
              <a:rPr lang="en-US" sz="2000" dirty="0"/>
              <a:t> </a:t>
            </a:r>
            <a:r>
              <a:rPr lang="en-US" sz="2000" dirty="0" err="1"/>
              <a:t>byl</a:t>
            </a:r>
            <a:r>
              <a:rPr lang="en-US" sz="2000" dirty="0"/>
              <a:t> </a:t>
            </a:r>
            <a:r>
              <a:rPr lang="en-US" sz="2000" dirty="0" err="1"/>
              <a:t>vyvinut</a:t>
            </a:r>
            <a:r>
              <a:rPr lang="en-US" sz="2000" dirty="0"/>
              <a:t> PGT pro </a:t>
            </a:r>
            <a:r>
              <a:rPr lang="en-US" sz="2000" dirty="0" err="1"/>
              <a:t>aneuploidii</a:t>
            </a:r>
            <a:r>
              <a:rPr lang="en-US" sz="2000" dirty="0"/>
              <a:t> (PGT-A) pro </a:t>
            </a:r>
            <a:r>
              <a:rPr lang="en-US" sz="2000" dirty="0" err="1"/>
              <a:t>výběr</a:t>
            </a:r>
            <a:r>
              <a:rPr lang="en-US" sz="2000" dirty="0"/>
              <a:t> </a:t>
            </a:r>
            <a:r>
              <a:rPr lang="en-US" sz="2000" dirty="0" err="1"/>
              <a:t>euploidních</a:t>
            </a:r>
            <a:r>
              <a:rPr lang="en-US" sz="2000" dirty="0"/>
              <a:t> </a:t>
            </a:r>
            <a:r>
              <a:rPr lang="en-US" sz="2000" dirty="0" err="1"/>
              <a:t>embryí</a:t>
            </a:r>
            <a:r>
              <a:rPr lang="en-US" sz="2000" dirty="0"/>
              <a:t>, </a:t>
            </a:r>
            <a:r>
              <a:rPr lang="en-US" sz="2000" dirty="0" err="1"/>
              <a:t>která</a:t>
            </a:r>
            <a:r>
              <a:rPr lang="en-US" sz="2000" dirty="0"/>
              <a:t> </a:t>
            </a:r>
            <a:r>
              <a:rPr lang="en-US" sz="2000" dirty="0" err="1"/>
              <a:t>jsou</a:t>
            </a:r>
            <a:r>
              <a:rPr lang="en-US" sz="2000" dirty="0"/>
              <a:t> </a:t>
            </a:r>
            <a:r>
              <a:rPr lang="en-US" sz="2000" dirty="0" err="1"/>
              <a:t>vhodná</a:t>
            </a:r>
            <a:r>
              <a:rPr lang="en-US" sz="2000" dirty="0"/>
              <a:t> pro </a:t>
            </a:r>
            <a:r>
              <a:rPr lang="cs-CZ" sz="2000" dirty="0"/>
              <a:t>transfer</a:t>
            </a:r>
            <a:r>
              <a:rPr lang="cs-CZ" sz="2000" baseline="30000" dirty="0"/>
              <a:t>1, 4</a:t>
            </a:r>
          </a:p>
          <a:p>
            <a:pPr algn="just"/>
            <a:r>
              <a:rPr lang="en-US" sz="2000" dirty="0"/>
              <a:t>PGT-A je </a:t>
            </a:r>
            <a:r>
              <a:rPr lang="en-US" sz="2000" dirty="0" err="1"/>
              <a:t>primárně</a:t>
            </a:r>
            <a:r>
              <a:rPr lang="en-US" sz="2000" dirty="0"/>
              <a:t> </a:t>
            </a:r>
            <a:r>
              <a:rPr lang="en-US" sz="2000" dirty="0" err="1"/>
              <a:t>indikován</a:t>
            </a:r>
            <a:r>
              <a:rPr lang="en-US" sz="2000" dirty="0"/>
              <a:t> pro </a:t>
            </a:r>
            <a:r>
              <a:rPr lang="en-US" sz="2000" dirty="0" err="1"/>
              <a:t>páry</a:t>
            </a:r>
            <a:r>
              <a:rPr lang="en-US" sz="2000" dirty="0"/>
              <a:t> s </a:t>
            </a:r>
            <a:r>
              <a:rPr lang="en-US" sz="2000" dirty="0" err="1"/>
              <a:t>pokročilým</a:t>
            </a:r>
            <a:r>
              <a:rPr lang="en-US" sz="2000" dirty="0"/>
              <a:t> </a:t>
            </a:r>
            <a:r>
              <a:rPr lang="en-US" sz="2000" dirty="0" err="1"/>
              <a:t>věkem</a:t>
            </a:r>
            <a:r>
              <a:rPr lang="en-US" sz="2000" dirty="0"/>
              <a:t> </a:t>
            </a:r>
            <a:r>
              <a:rPr lang="en-US" sz="2000" dirty="0" err="1"/>
              <a:t>matky</a:t>
            </a:r>
            <a:r>
              <a:rPr lang="en-US" sz="2000" dirty="0"/>
              <a:t>, </a:t>
            </a:r>
            <a:r>
              <a:rPr lang="en-US" sz="2000" dirty="0" err="1"/>
              <a:t>opakujícím</a:t>
            </a:r>
            <a:r>
              <a:rPr lang="en-US" sz="2000" dirty="0"/>
              <a:t> se </a:t>
            </a:r>
            <a:r>
              <a:rPr lang="en-US" sz="2000" dirty="0" err="1"/>
              <a:t>implantačním</a:t>
            </a:r>
            <a:r>
              <a:rPr lang="en-US" sz="2000" dirty="0"/>
              <a:t> </a:t>
            </a:r>
            <a:r>
              <a:rPr lang="en-US" sz="2000" dirty="0" err="1"/>
              <a:t>selháním</a:t>
            </a:r>
            <a:r>
              <a:rPr lang="en-US" sz="2000" dirty="0"/>
              <a:t>, </a:t>
            </a:r>
            <a:r>
              <a:rPr lang="en-US" sz="2000" dirty="0" err="1"/>
              <a:t>opakujícími</a:t>
            </a:r>
            <a:r>
              <a:rPr lang="en-US" sz="2000" dirty="0"/>
              <a:t> se </a:t>
            </a:r>
            <a:r>
              <a:rPr lang="en-US" sz="2000" dirty="0" err="1"/>
              <a:t>potraty</a:t>
            </a:r>
            <a:r>
              <a:rPr lang="en-US" sz="2000" dirty="0"/>
              <a:t> </a:t>
            </a:r>
            <a:r>
              <a:rPr lang="en-US" sz="2000" dirty="0" err="1"/>
              <a:t>nebo</a:t>
            </a:r>
            <a:r>
              <a:rPr lang="en-US" sz="2000" dirty="0"/>
              <a:t> </a:t>
            </a:r>
            <a:r>
              <a:rPr lang="en-US" sz="2000" dirty="0" err="1"/>
              <a:t>těžkou</a:t>
            </a:r>
            <a:r>
              <a:rPr lang="en-US" sz="2000" dirty="0"/>
              <a:t> </a:t>
            </a:r>
            <a:r>
              <a:rPr lang="cs-CZ" sz="2000" dirty="0"/>
              <a:t> formou </a:t>
            </a:r>
            <a:r>
              <a:rPr lang="en-US" sz="2000" dirty="0" err="1"/>
              <a:t>mužsk</a:t>
            </a:r>
            <a:r>
              <a:rPr lang="cs-CZ" sz="2000" dirty="0"/>
              <a:t>é</a:t>
            </a:r>
            <a:r>
              <a:rPr lang="en-US" sz="2000" dirty="0"/>
              <a:t> </a:t>
            </a:r>
            <a:r>
              <a:rPr lang="en-US" sz="2000" dirty="0" err="1"/>
              <a:t>neplodností</a:t>
            </a:r>
            <a:r>
              <a:rPr lang="en-US" sz="2000" dirty="0"/>
              <a:t>. </a:t>
            </a:r>
            <a:r>
              <a:rPr lang="en-US" sz="2000" dirty="0" err="1"/>
              <a:t>Meiotické</a:t>
            </a:r>
            <a:r>
              <a:rPr lang="en-US" sz="2000" dirty="0"/>
              <a:t> </a:t>
            </a:r>
            <a:r>
              <a:rPr lang="en-US" sz="2000" dirty="0" err="1"/>
              <a:t>chyby</a:t>
            </a:r>
            <a:r>
              <a:rPr lang="en-US" sz="2000" dirty="0"/>
              <a:t> </a:t>
            </a:r>
            <a:r>
              <a:rPr lang="en-US" sz="2000" dirty="0" err="1"/>
              <a:t>jsou</a:t>
            </a:r>
            <a:r>
              <a:rPr lang="en-US" sz="2000" dirty="0"/>
              <a:t> </a:t>
            </a:r>
            <a:r>
              <a:rPr lang="en-US" sz="2000" dirty="0" err="1"/>
              <a:t>jednou</a:t>
            </a:r>
            <a:r>
              <a:rPr lang="en-US" sz="2000" dirty="0"/>
              <a:t> z </a:t>
            </a:r>
            <a:r>
              <a:rPr lang="en-US" sz="2000" dirty="0" err="1"/>
              <a:t>hlavních</a:t>
            </a:r>
            <a:r>
              <a:rPr lang="en-US" sz="2000" dirty="0"/>
              <a:t> </a:t>
            </a:r>
            <a:r>
              <a:rPr lang="en-US" sz="2000" dirty="0" err="1"/>
              <a:t>příčin</a:t>
            </a:r>
            <a:r>
              <a:rPr lang="en-US" sz="2000" dirty="0"/>
              <a:t> </a:t>
            </a:r>
            <a:r>
              <a:rPr lang="en-US" sz="2000" dirty="0" err="1"/>
              <a:t>nízké</a:t>
            </a:r>
            <a:r>
              <a:rPr lang="en-US" sz="2000" dirty="0"/>
              <a:t> </a:t>
            </a:r>
            <a:r>
              <a:rPr lang="en-US" sz="2000" dirty="0" err="1"/>
              <a:t>úspěšnosti</a:t>
            </a:r>
            <a:r>
              <a:rPr lang="en-US" sz="2000" dirty="0"/>
              <a:t> (~ 30%) </a:t>
            </a:r>
            <a:r>
              <a:rPr lang="en-US" sz="2000" dirty="0" err="1"/>
              <a:t>technik</a:t>
            </a:r>
            <a:r>
              <a:rPr lang="en-US" sz="2000" dirty="0"/>
              <a:t> </a:t>
            </a:r>
            <a:r>
              <a:rPr lang="en-US" sz="2000" dirty="0" err="1"/>
              <a:t>oplodnění</a:t>
            </a:r>
            <a:r>
              <a:rPr lang="en-US" sz="2000" dirty="0"/>
              <a:t> in vitro. </a:t>
            </a:r>
            <a:r>
              <a:rPr lang="en-US" sz="2000" dirty="0" err="1"/>
              <a:t>Randomizované</a:t>
            </a:r>
            <a:r>
              <a:rPr lang="en-US" sz="2000" dirty="0"/>
              <a:t> </a:t>
            </a:r>
            <a:r>
              <a:rPr lang="en-US" sz="2000" dirty="0" err="1"/>
              <a:t>studie</a:t>
            </a:r>
            <a:r>
              <a:rPr lang="en-US" sz="2000" dirty="0"/>
              <a:t> a </a:t>
            </a:r>
            <a:r>
              <a:rPr lang="en-US" sz="2000" dirty="0" err="1"/>
              <a:t>metaanalýzy</a:t>
            </a:r>
            <a:r>
              <a:rPr lang="en-US" sz="2000" dirty="0"/>
              <a:t> </a:t>
            </a:r>
            <a:r>
              <a:rPr lang="en-US" sz="2000" dirty="0" err="1"/>
              <a:t>ukázaly</a:t>
            </a:r>
            <a:r>
              <a:rPr lang="en-US" sz="2000" dirty="0"/>
              <a:t>, </a:t>
            </a:r>
            <a:r>
              <a:rPr lang="en-US" sz="2000" dirty="0" err="1"/>
              <a:t>že</a:t>
            </a:r>
            <a:r>
              <a:rPr lang="en-US" sz="2000" dirty="0"/>
              <a:t> </a:t>
            </a:r>
            <a:r>
              <a:rPr lang="en-US" sz="2000" dirty="0" err="1"/>
              <a:t>technika</a:t>
            </a:r>
            <a:r>
              <a:rPr lang="en-US" sz="2000" dirty="0"/>
              <a:t> PGT-A </a:t>
            </a:r>
            <a:r>
              <a:rPr lang="en-US" sz="2000" dirty="0" err="1"/>
              <a:t>nezvyšuje</a:t>
            </a:r>
            <a:r>
              <a:rPr lang="en-US" sz="2000" dirty="0"/>
              <a:t> </a:t>
            </a:r>
            <a:r>
              <a:rPr lang="en-US" sz="2000" dirty="0" err="1"/>
              <a:t>porodnost</a:t>
            </a:r>
            <a:r>
              <a:rPr lang="en-US" sz="2000" dirty="0"/>
              <a:t>, ale </a:t>
            </a:r>
            <a:r>
              <a:rPr lang="en-US" sz="2000" dirty="0" err="1"/>
              <a:t>snižuje</a:t>
            </a:r>
            <a:r>
              <a:rPr lang="en-US" sz="2000" dirty="0"/>
              <a:t> </a:t>
            </a:r>
            <a:r>
              <a:rPr lang="en-US" sz="2000" dirty="0" err="1"/>
              <a:t>míru</a:t>
            </a:r>
            <a:r>
              <a:rPr lang="en-US" sz="2000" dirty="0"/>
              <a:t> </a:t>
            </a:r>
            <a:r>
              <a:rPr lang="en-US" sz="2000" dirty="0" err="1"/>
              <a:t>potratu</a:t>
            </a:r>
            <a:r>
              <a:rPr lang="en-US" sz="2000" dirty="0"/>
              <a:t> a </a:t>
            </a:r>
            <a:r>
              <a:rPr lang="en-US" sz="2000" dirty="0" err="1"/>
              <a:t>zvyšuje</a:t>
            </a:r>
            <a:r>
              <a:rPr lang="en-US" sz="2000" dirty="0"/>
              <a:t> </a:t>
            </a:r>
            <a:r>
              <a:rPr lang="en-US" sz="2000" dirty="0" err="1"/>
              <a:t>účinnost</a:t>
            </a:r>
            <a:r>
              <a:rPr lang="en-US" sz="2000" dirty="0"/>
              <a:t> </a:t>
            </a:r>
            <a:r>
              <a:rPr lang="en-US" sz="2000" dirty="0" err="1"/>
              <a:t>technik</a:t>
            </a:r>
            <a:r>
              <a:rPr lang="en-US" sz="2000" dirty="0"/>
              <a:t> IVF </a:t>
            </a:r>
            <a:r>
              <a:rPr lang="cs-CZ" sz="2000" baseline="30000" dirty="0"/>
              <a:t>1, 5</a:t>
            </a:r>
          </a:p>
          <a:p>
            <a:pPr marL="72000" indent="0">
              <a:buNone/>
            </a:pPr>
            <a:endParaRPr lang="cs-CZ" dirty="0"/>
          </a:p>
        </p:txBody>
      </p:sp>
      <p:pic>
        <p:nvPicPr>
          <p:cNvPr id="3" name="Zvuk 2">
            <a:hlinkClick r:id="" action="ppaction://media"/>
            <a:extLst>
              <a:ext uri="{FF2B5EF4-FFF2-40B4-BE49-F238E27FC236}">
                <a16:creationId xmlns:a16="http://schemas.microsoft.com/office/drawing/2014/main" id="{780D0381-585B-47BD-BCA2-068BDC2FBB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8435975"/>
      </p:ext>
    </p:extLst>
  </p:cSld>
  <p:clrMapOvr>
    <a:masterClrMapping/>
  </p:clrMapOvr>
  <mc:AlternateContent xmlns:mc="http://schemas.openxmlformats.org/markup-compatibility/2006" xmlns:p14="http://schemas.microsoft.com/office/powerpoint/2010/main">
    <mc:Choice Requires="p14">
      <p:transition spd="slow" p14:dur="2000" advTm="52422"/>
    </mc:Choice>
    <mc:Fallback xmlns="">
      <p:transition spd="slow" advTm="5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94369" y="363740"/>
            <a:ext cx="10753200" cy="451576"/>
          </a:xfrm>
        </p:spPr>
        <p:txBody>
          <a:bodyPr>
            <a:normAutofit fontScale="90000"/>
          </a:bodyPr>
          <a:lstStyle/>
          <a:p>
            <a:r>
              <a:rPr lang="cs-CZ" dirty="0" err="1"/>
              <a:t>Preimplantační</a:t>
            </a:r>
            <a:r>
              <a:rPr lang="cs-CZ" dirty="0"/>
              <a:t> genetická diagnostika</a:t>
            </a:r>
          </a:p>
        </p:txBody>
      </p:sp>
      <p:sp>
        <p:nvSpPr>
          <p:cNvPr id="5" name="Zástupný symbol pro obsah 4"/>
          <p:cNvSpPr>
            <a:spLocks noGrp="1"/>
          </p:cNvSpPr>
          <p:nvPr>
            <p:ph idx="1"/>
          </p:nvPr>
        </p:nvSpPr>
        <p:spPr>
          <a:xfrm>
            <a:off x="387491" y="931667"/>
            <a:ext cx="11475958" cy="4139998"/>
          </a:xfrm>
        </p:spPr>
        <p:txBody>
          <a:bodyPr/>
          <a:lstStyle/>
          <a:p>
            <a:r>
              <a:rPr lang="en-US" sz="1600" dirty="0" err="1"/>
              <a:t>Vývoj</a:t>
            </a:r>
            <a:r>
              <a:rPr lang="en-US" sz="1600" dirty="0"/>
              <a:t> </a:t>
            </a:r>
            <a:r>
              <a:rPr lang="en-US" sz="1600" dirty="0" err="1"/>
              <a:t>technik</a:t>
            </a:r>
            <a:r>
              <a:rPr lang="en-US" sz="1600" dirty="0"/>
              <a:t> PGT-A </a:t>
            </a:r>
            <a:r>
              <a:rPr lang="en-US" sz="1600" dirty="0" err="1"/>
              <a:t>začal</a:t>
            </a:r>
            <a:r>
              <a:rPr lang="en-US" sz="1600" dirty="0"/>
              <a:t> s </a:t>
            </a:r>
            <a:r>
              <a:rPr lang="en-US" sz="1600" dirty="0" err="1"/>
              <a:t>omezeným</a:t>
            </a:r>
            <a:r>
              <a:rPr lang="en-US" sz="1600" dirty="0"/>
              <a:t> </a:t>
            </a:r>
            <a:r>
              <a:rPr lang="en-US" sz="1600" dirty="0" err="1"/>
              <a:t>počtem</a:t>
            </a:r>
            <a:r>
              <a:rPr lang="en-US" sz="1600" dirty="0"/>
              <a:t> </a:t>
            </a:r>
            <a:r>
              <a:rPr lang="en-US" sz="1600" dirty="0" err="1"/>
              <a:t>chromozomů</a:t>
            </a:r>
            <a:r>
              <a:rPr lang="en-US" sz="1600" dirty="0"/>
              <a:t> </a:t>
            </a:r>
            <a:r>
              <a:rPr lang="en-US" sz="1600" dirty="0" err="1"/>
              <a:t>analyzovaných</a:t>
            </a:r>
            <a:r>
              <a:rPr lang="en-US" sz="1600" dirty="0"/>
              <a:t> </a:t>
            </a:r>
            <a:r>
              <a:rPr lang="en-US" sz="1600" dirty="0" err="1"/>
              <a:t>fluorescenční</a:t>
            </a:r>
            <a:r>
              <a:rPr lang="en-US" sz="1600" dirty="0"/>
              <a:t> in situ </a:t>
            </a:r>
            <a:r>
              <a:rPr lang="en-US" sz="1600" dirty="0" err="1"/>
              <a:t>hybridizací</a:t>
            </a:r>
            <a:r>
              <a:rPr lang="en-US" sz="1600" dirty="0"/>
              <a:t> (FISH) v </a:t>
            </a:r>
            <a:r>
              <a:rPr lang="en-US" sz="1600" dirty="0" err="1"/>
              <a:t>roce</a:t>
            </a:r>
            <a:r>
              <a:rPr lang="en-US" sz="1600" dirty="0"/>
              <a:t> 1995</a:t>
            </a:r>
            <a:r>
              <a:rPr lang="cs-CZ" sz="1600" dirty="0"/>
              <a:t> </a:t>
            </a:r>
            <a:r>
              <a:rPr lang="cs-CZ" sz="1600" baseline="30000" dirty="0"/>
              <a:t>1, 6</a:t>
            </a:r>
            <a:r>
              <a:rPr lang="en-US" sz="1600" baseline="30000" dirty="0"/>
              <a:t> </a:t>
            </a:r>
            <a:r>
              <a:rPr lang="en-US" sz="1600" dirty="0" err="1"/>
              <a:t>Brzy</a:t>
            </a:r>
            <a:r>
              <a:rPr lang="en-US" sz="1600" dirty="0"/>
              <a:t> </a:t>
            </a:r>
            <a:r>
              <a:rPr lang="en-US" sz="1600" dirty="0" err="1"/>
              <a:t>bylo</a:t>
            </a:r>
            <a:r>
              <a:rPr lang="en-US" sz="1600" dirty="0"/>
              <a:t> </a:t>
            </a:r>
            <a:r>
              <a:rPr lang="en-US" sz="1600" dirty="0" err="1"/>
              <a:t>překonáno</a:t>
            </a:r>
            <a:r>
              <a:rPr lang="en-US" sz="1600" dirty="0"/>
              <a:t> </a:t>
            </a:r>
            <a:r>
              <a:rPr lang="en-US" sz="1600" dirty="0" err="1"/>
              <a:t>analýzou</a:t>
            </a:r>
            <a:r>
              <a:rPr lang="en-US" sz="1600" dirty="0"/>
              <a:t> </a:t>
            </a:r>
            <a:r>
              <a:rPr lang="en-US" sz="1600" dirty="0" err="1"/>
              <a:t>celé</a:t>
            </a:r>
            <a:r>
              <a:rPr lang="en-US" sz="1600" dirty="0"/>
              <a:t> </a:t>
            </a:r>
            <a:r>
              <a:rPr lang="en-US" sz="1600" dirty="0" err="1"/>
              <a:t>sady</a:t>
            </a:r>
            <a:r>
              <a:rPr lang="en-US" sz="1600" dirty="0"/>
              <a:t> </a:t>
            </a:r>
            <a:r>
              <a:rPr lang="en-US" sz="1600" dirty="0" err="1"/>
              <a:t>chromozomů</a:t>
            </a:r>
            <a:r>
              <a:rPr lang="en-US" sz="1600" dirty="0"/>
              <a:t> </a:t>
            </a:r>
            <a:r>
              <a:rPr lang="en-US" sz="1600" dirty="0" err="1"/>
              <a:t>pomocí</a:t>
            </a:r>
            <a:r>
              <a:rPr lang="en-US" sz="1600" dirty="0"/>
              <a:t> </a:t>
            </a:r>
            <a:r>
              <a:rPr lang="en-US" sz="1600" dirty="0" err="1"/>
              <a:t>různých</a:t>
            </a:r>
            <a:r>
              <a:rPr lang="en-US" sz="1600" dirty="0"/>
              <a:t> </a:t>
            </a:r>
            <a:r>
              <a:rPr lang="en-US" sz="1600" dirty="0" err="1"/>
              <a:t>genetických</a:t>
            </a:r>
            <a:r>
              <a:rPr lang="en-US" sz="1600" dirty="0"/>
              <a:t> </a:t>
            </a:r>
            <a:r>
              <a:rPr lang="en-US" sz="1600" dirty="0" err="1"/>
              <a:t>platforem</a:t>
            </a:r>
            <a:r>
              <a:rPr lang="en-US" sz="1600" dirty="0"/>
              <a:t>, </a:t>
            </a:r>
            <a:r>
              <a:rPr lang="en-US" sz="1600" dirty="0" err="1"/>
              <a:t>jako</a:t>
            </a:r>
            <a:r>
              <a:rPr lang="en-US" sz="1600" dirty="0"/>
              <a:t> je </a:t>
            </a:r>
            <a:r>
              <a:rPr lang="en-US" sz="1600" dirty="0" err="1"/>
              <a:t>metafázová</a:t>
            </a:r>
            <a:r>
              <a:rPr lang="en-US" sz="1600" dirty="0"/>
              <a:t> </a:t>
            </a:r>
            <a:r>
              <a:rPr lang="en-US" sz="1600" dirty="0" err="1"/>
              <a:t>srovnávací</a:t>
            </a:r>
            <a:r>
              <a:rPr lang="en-US" sz="1600" dirty="0"/>
              <a:t> </a:t>
            </a:r>
            <a:r>
              <a:rPr lang="en-US" sz="1600" dirty="0" err="1"/>
              <a:t>genomická</a:t>
            </a:r>
            <a:r>
              <a:rPr lang="en-US" sz="1600" dirty="0"/>
              <a:t> </a:t>
            </a:r>
            <a:r>
              <a:rPr lang="en-US" sz="1600" dirty="0" err="1"/>
              <a:t>hybridizace</a:t>
            </a:r>
            <a:r>
              <a:rPr lang="en-US" sz="1600" dirty="0"/>
              <a:t> (</a:t>
            </a:r>
            <a:r>
              <a:rPr lang="en-US" sz="1600" dirty="0" err="1"/>
              <a:t>mCGH</a:t>
            </a:r>
            <a:r>
              <a:rPr lang="en-US" sz="1600" dirty="0"/>
              <a:t>),</a:t>
            </a:r>
            <a:r>
              <a:rPr lang="cs-CZ" sz="1600" dirty="0"/>
              <a:t> </a:t>
            </a:r>
            <a:r>
              <a:rPr lang="cs-CZ" sz="1600" dirty="0" err="1"/>
              <a:t>čipov</a:t>
            </a:r>
            <a:r>
              <a:rPr lang="en-US" sz="1600" dirty="0"/>
              <a:t>á </a:t>
            </a:r>
            <a:r>
              <a:rPr lang="en-US" sz="1600" dirty="0" err="1"/>
              <a:t>srovnávací</a:t>
            </a:r>
            <a:r>
              <a:rPr lang="en-US" sz="1600" dirty="0"/>
              <a:t> </a:t>
            </a:r>
            <a:r>
              <a:rPr lang="en-US" sz="1600" dirty="0" err="1"/>
              <a:t>genomická</a:t>
            </a:r>
            <a:r>
              <a:rPr lang="en-US" sz="1600" dirty="0"/>
              <a:t> </a:t>
            </a:r>
            <a:r>
              <a:rPr lang="en-US" sz="1600" dirty="0" err="1"/>
              <a:t>hybridizace</a:t>
            </a:r>
            <a:r>
              <a:rPr lang="en-US" sz="1600" dirty="0"/>
              <a:t> (</a:t>
            </a:r>
            <a:r>
              <a:rPr lang="en-US" sz="1600" dirty="0" err="1"/>
              <a:t>aCGH</a:t>
            </a:r>
            <a:r>
              <a:rPr lang="en-US" sz="1600" dirty="0"/>
              <a:t>), </a:t>
            </a:r>
            <a:r>
              <a:rPr lang="cs-CZ" sz="1600" dirty="0"/>
              <a:t>e </a:t>
            </a:r>
            <a:r>
              <a:rPr lang="cs-CZ" sz="1600" dirty="0" err="1"/>
              <a:t>celogenomová</a:t>
            </a:r>
            <a:r>
              <a:rPr lang="cs-CZ" sz="1600" dirty="0"/>
              <a:t> chromosomální </a:t>
            </a:r>
            <a:r>
              <a:rPr lang="cs-CZ" sz="1600" dirty="0" err="1"/>
              <a:t>microarray</a:t>
            </a:r>
            <a:r>
              <a:rPr lang="cs-CZ" sz="1600" dirty="0"/>
              <a:t> (</a:t>
            </a:r>
            <a:r>
              <a:rPr lang="cs-CZ" sz="1600" dirty="0" err="1"/>
              <a:t>Chromosomal</a:t>
            </a:r>
            <a:r>
              <a:rPr lang="cs-CZ" sz="1600" dirty="0"/>
              <a:t> </a:t>
            </a:r>
            <a:r>
              <a:rPr lang="cs-CZ" sz="1600" dirty="0" err="1"/>
              <a:t>Microarray</a:t>
            </a:r>
            <a:r>
              <a:rPr lang="cs-CZ" sz="1600" dirty="0"/>
              <a:t> </a:t>
            </a:r>
            <a:r>
              <a:rPr lang="cs-CZ" sz="1600" dirty="0" err="1"/>
              <a:t>Analysis</a:t>
            </a:r>
            <a:r>
              <a:rPr lang="cs-CZ" sz="1600" dirty="0"/>
              <a:t>, CMA) diagnostikující submikroskopické změny počtu kopií chromosomů – </a:t>
            </a:r>
            <a:r>
              <a:rPr lang="cs-CZ" sz="1600" dirty="0" err="1"/>
              <a:t>mikrodelece</a:t>
            </a:r>
            <a:r>
              <a:rPr lang="cs-CZ" sz="1600" dirty="0"/>
              <a:t> / </a:t>
            </a:r>
            <a:r>
              <a:rPr lang="cs-CZ" sz="1600" dirty="0" err="1"/>
              <a:t>mikroduplikace</a:t>
            </a:r>
            <a:r>
              <a:rPr lang="cs-CZ" sz="1600" dirty="0"/>
              <a:t> (Copy </a:t>
            </a:r>
            <a:r>
              <a:rPr lang="cs-CZ" sz="1600" dirty="0" err="1"/>
              <a:t>Number</a:t>
            </a:r>
            <a:r>
              <a:rPr lang="cs-CZ" sz="1600" dirty="0"/>
              <a:t> </a:t>
            </a:r>
            <a:r>
              <a:rPr lang="cs-CZ" sz="1600" dirty="0" err="1"/>
              <a:t>Variation</a:t>
            </a:r>
            <a:r>
              <a:rPr lang="cs-CZ" sz="1600" dirty="0"/>
              <a:t>, CNV) s citlivostí 50-100 </a:t>
            </a:r>
            <a:r>
              <a:rPr lang="cs-CZ" sz="1600" dirty="0" err="1"/>
              <a:t>Kb</a:t>
            </a:r>
            <a:r>
              <a:rPr lang="cs-CZ" sz="1600" dirty="0"/>
              <a:t>.,</a:t>
            </a:r>
            <a:r>
              <a:rPr lang="en-US" sz="1600" dirty="0"/>
              <a:t> </a:t>
            </a:r>
            <a:r>
              <a:rPr lang="en-US" sz="1600" dirty="0" err="1"/>
              <a:t>kvantitativní</a:t>
            </a:r>
            <a:r>
              <a:rPr lang="en-US" sz="1600" dirty="0"/>
              <a:t> </a:t>
            </a:r>
            <a:r>
              <a:rPr lang="en-US" sz="1600" dirty="0" err="1"/>
              <a:t>polymerázová</a:t>
            </a:r>
            <a:r>
              <a:rPr lang="en-US" sz="1600" dirty="0"/>
              <a:t> </a:t>
            </a:r>
            <a:r>
              <a:rPr lang="en-US" sz="1600" dirty="0" err="1"/>
              <a:t>řetězová</a:t>
            </a:r>
            <a:r>
              <a:rPr lang="en-US" sz="1600" dirty="0"/>
              <a:t> </a:t>
            </a:r>
            <a:r>
              <a:rPr lang="en-US" sz="1600" dirty="0" err="1"/>
              <a:t>reakce</a:t>
            </a:r>
            <a:r>
              <a:rPr lang="en-US" sz="1600" dirty="0"/>
              <a:t> (qPCR) a </a:t>
            </a:r>
            <a:r>
              <a:rPr lang="en-US" sz="1600" dirty="0" err="1"/>
              <a:t>naposledy</a:t>
            </a:r>
            <a:r>
              <a:rPr lang="en-US" sz="1600" dirty="0"/>
              <a:t> NGS</a:t>
            </a:r>
            <a:r>
              <a:rPr lang="cs-CZ" sz="1600" dirty="0"/>
              <a:t> (v současnosti nejpoužívanější). Jednou z forem NGS, stále častěji používáno, je v současnosti takzvané celo-</a:t>
            </a:r>
            <a:r>
              <a:rPr lang="cs-CZ" sz="1600" dirty="0" err="1"/>
              <a:t>exomové</a:t>
            </a:r>
            <a:r>
              <a:rPr lang="cs-CZ" sz="1600" dirty="0"/>
              <a:t> </a:t>
            </a:r>
            <a:r>
              <a:rPr lang="cs-CZ" sz="1600" dirty="0" err="1"/>
              <a:t>sekvenování</a:t>
            </a:r>
            <a:r>
              <a:rPr lang="cs-CZ" sz="1600" dirty="0"/>
              <a:t> (</a:t>
            </a:r>
            <a:r>
              <a:rPr lang="cs-CZ" sz="1600" dirty="0" err="1"/>
              <a:t>Whole-Exome</a:t>
            </a:r>
            <a:r>
              <a:rPr lang="cs-CZ" sz="1600" dirty="0"/>
              <a:t> </a:t>
            </a:r>
            <a:r>
              <a:rPr lang="cs-CZ" sz="1600" dirty="0" err="1"/>
              <a:t>Sequencing</a:t>
            </a:r>
            <a:r>
              <a:rPr lang="cs-CZ" sz="1600" dirty="0"/>
              <a:t>, </a:t>
            </a:r>
            <a:r>
              <a:rPr lang="cs-CZ" sz="1600" b="1" dirty="0"/>
              <a:t>WES</a:t>
            </a:r>
            <a:r>
              <a:rPr lang="cs-CZ" sz="1600" dirty="0"/>
              <a:t>) . </a:t>
            </a:r>
          </a:p>
          <a:p>
            <a:r>
              <a:rPr lang="cs-CZ" sz="1600" dirty="0"/>
              <a:t>WES je zaměřeno na mutace v protein kódujících oblastech genomu, které sice představují jen asi 1– 2 % celkové genetické informace (genomu), ale jsou příčinou až 85 % chorob s genetickou etiologií. Při dostatečné hloubce </a:t>
            </a:r>
            <a:r>
              <a:rPr lang="cs-CZ" sz="1600" dirty="0" err="1"/>
              <a:t>sekvenace</a:t>
            </a:r>
            <a:r>
              <a:rPr lang="cs-CZ" sz="1600" dirty="0"/>
              <a:t> je možné při WES detekovat kromě SNP a malých insercí a delecí i varianty počtu kopií (CNV) s vyšší citlivostí než většina technik CMA (~ 40 </a:t>
            </a:r>
            <a:r>
              <a:rPr lang="cs-CZ" sz="1600" dirty="0" err="1"/>
              <a:t>Kb</a:t>
            </a:r>
            <a:r>
              <a:rPr lang="cs-CZ" sz="1600" dirty="0"/>
              <a:t>). Teoreticky je možné pomocí WES detekovat CNV na úrovni exonu (~ 200 </a:t>
            </a:r>
            <a:r>
              <a:rPr lang="cs-CZ" sz="1600" dirty="0" err="1"/>
              <a:t>bp</a:t>
            </a:r>
            <a:r>
              <a:rPr lang="cs-CZ" sz="1600" dirty="0"/>
              <a:t>) a též chromosomální aneuploidie a jejich mozaiky.</a:t>
            </a:r>
            <a:r>
              <a:rPr lang="cs-CZ" sz="1600" baseline="30000" dirty="0"/>
              <a:t>7</a:t>
            </a:r>
          </a:p>
          <a:p>
            <a:pPr marL="72000" indent="0">
              <a:buNone/>
            </a:pPr>
            <a:endParaRPr lang="cs-CZ" dirty="0"/>
          </a:p>
        </p:txBody>
      </p:sp>
      <p:pic>
        <p:nvPicPr>
          <p:cNvPr id="20" name="Zvuk 19">
            <a:hlinkClick r:id="" action="ppaction://media"/>
            <a:extLst>
              <a:ext uri="{FF2B5EF4-FFF2-40B4-BE49-F238E27FC236}">
                <a16:creationId xmlns:a16="http://schemas.microsoft.com/office/drawing/2014/main" id="{74910E26-0338-442D-B1DB-AA0DC7E3E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7985167"/>
      </p:ext>
    </p:extLst>
  </p:cSld>
  <p:clrMapOvr>
    <a:masterClrMapping/>
  </p:clrMapOvr>
  <mc:AlternateContent xmlns:mc="http://schemas.openxmlformats.org/markup-compatibility/2006" xmlns:p14="http://schemas.microsoft.com/office/powerpoint/2010/main">
    <mc:Choice Requires="p14">
      <p:transition spd="slow" p14:dur="2000" advTm="88083"/>
    </mc:Choice>
    <mc:Fallback xmlns="">
      <p:transition spd="slow" advTm="8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err="1"/>
              <a:t>Screening</a:t>
            </a:r>
            <a:r>
              <a:rPr lang="cs-CZ" dirty="0"/>
              <a:t> geneticky </a:t>
            </a:r>
            <a:r>
              <a:rPr lang="cs-CZ" dirty="0" err="1"/>
              <a:t>přenosn</a:t>
            </a:r>
            <a:r>
              <a:rPr lang="en-US" dirty="0"/>
              <a:t>ý</a:t>
            </a:r>
            <a:r>
              <a:rPr lang="cs-CZ" dirty="0"/>
              <a:t>ch chorob</a:t>
            </a:r>
          </a:p>
        </p:txBody>
      </p:sp>
      <p:sp>
        <p:nvSpPr>
          <p:cNvPr id="5" name="Zástupný symbol pro obsah 4"/>
          <p:cNvSpPr>
            <a:spLocks noGrp="1"/>
          </p:cNvSpPr>
          <p:nvPr>
            <p:ph idx="1"/>
          </p:nvPr>
        </p:nvSpPr>
        <p:spPr/>
        <p:txBody>
          <a:bodyPr/>
          <a:lstStyle/>
          <a:p>
            <a:pPr algn="just"/>
            <a:r>
              <a:rPr lang="cs-CZ" sz="1800" dirty="0" err="1"/>
              <a:t>vhodn</a:t>
            </a:r>
            <a:r>
              <a:rPr lang="en-US" sz="1800" dirty="0"/>
              <a:t>ý</a:t>
            </a:r>
            <a:r>
              <a:rPr lang="cs-CZ" sz="1800" dirty="0"/>
              <a:t> pro p</a:t>
            </a:r>
            <a:r>
              <a:rPr lang="en-US" sz="1800" dirty="0"/>
              <a:t>á</a:t>
            </a:r>
            <a:r>
              <a:rPr lang="cs-CZ" sz="1800" dirty="0" err="1"/>
              <a:t>ry</a:t>
            </a:r>
            <a:r>
              <a:rPr lang="cs-CZ" sz="1800" dirty="0"/>
              <a:t> </a:t>
            </a:r>
            <a:r>
              <a:rPr lang="cs-CZ" sz="1800" dirty="0" err="1"/>
              <a:t>pl</a:t>
            </a:r>
            <a:r>
              <a:rPr lang="en-US" sz="1800" dirty="0"/>
              <a:t>á</a:t>
            </a:r>
            <a:r>
              <a:rPr lang="cs-CZ" sz="1800" dirty="0" err="1"/>
              <a:t>nuj</a:t>
            </a:r>
            <a:r>
              <a:rPr lang="en-US" sz="1800" dirty="0"/>
              <a:t>í</a:t>
            </a:r>
            <a:r>
              <a:rPr lang="cs-CZ" sz="1800" dirty="0"/>
              <a:t>c</a:t>
            </a:r>
            <a:r>
              <a:rPr lang="en-US" sz="1800" dirty="0"/>
              <a:t>í</a:t>
            </a:r>
            <a:r>
              <a:rPr lang="cs-CZ" sz="1800" dirty="0"/>
              <a:t> </a:t>
            </a:r>
            <a:r>
              <a:rPr lang="cs-CZ" sz="1800" dirty="0" err="1"/>
              <a:t>rodičovstv</a:t>
            </a:r>
            <a:r>
              <a:rPr lang="en-US" sz="1800" dirty="0"/>
              <a:t>í</a:t>
            </a:r>
            <a:r>
              <a:rPr lang="cs-CZ" sz="1800" dirty="0"/>
              <a:t> a chtěj</a:t>
            </a:r>
            <a:r>
              <a:rPr lang="en-US" sz="1800" dirty="0"/>
              <a:t>í</a:t>
            </a:r>
            <a:r>
              <a:rPr lang="cs-CZ" sz="1800" dirty="0"/>
              <a:t> </a:t>
            </a:r>
            <a:r>
              <a:rPr lang="cs-CZ" sz="1800" dirty="0" err="1"/>
              <a:t>zn</a:t>
            </a:r>
            <a:r>
              <a:rPr lang="en-US" sz="1800" dirty="0"/>
              <a:t>á</a:t>
            </a:r>
            <a:r>
              <a:rPr lang="cs-CZ" sz="1800" dirty="0"/>
              <a:t>t svoje </a:t>
            </a:r>
            <a:r>
              <a:rPr lang="cs-CZ" sz="1800" dirty="0" err="1"/>
              <a:t>reprodukčn</a:t>
            </a:r>
            <a:r>
              <a:rPr lang="en-US" sz="1800" dirty="0"/>
              <a:t>í</a:t>
            </a:r>
            <a:r>
              <a:rPr lang="cs-CZ" sz="1800" dirty="0"/>
              <a:t> riziko</a:t>
            </a:r>
          </a:p>
          <a:p>
            <a:pPr algn="just"/>
            <a:r>
              <a:rPr lang="cs-CZ" sz="1800" dirty="0"/>
              <a:t>odhaduje se, že </a:t>
            </a:r>
            <a:r>
              <a:rPr lang="cs-CZ" sz="1800" dirty="0" err="1"/>
              <a:t>každ</a:t>
            </a:r>
            <a:r>
              <a:rPr lang="en-US" sz="1800" dirty="0"/>
              <a:t>ý</a:t>
            </a:r>
            <a:r>
              <a:rPr lang="cs-CZ" sz="1800" dirty="0"/>
              <a:t> člověk je </a:t>
            </a:r>
            <a:r>
              <a:rPr lang="cs-CZ" sz="1800" dirty="0" err="1"/>
              <a:t>přenaščem</a:t>
            </a:r>
            <a:r>
              <a:rPr lang="cs-CZ" sz="1800" dirty="0"/>
              <a:t> 5 až 8 </a:t>
            </a:r>
            <a:r>
              <a:rPr lang="cs-CZ" sz="1800" dirty="0" err="1"/>
              <a:t>recesivn</a:t>
            </a:r>
            <a:r>
              <a:rPr lang="en-US" sz="1800" dirty="0"/>
              <a:t>í</a:t>
            </a:r>
            <a:r>
              <a:rPr lang="cs-CZ" sz="1800" dirty="0"/>
              <a:t>ch </a:t>
            </a:r>
            <a:r>
              <a:rPr lang="cs-CZ" sz="1800" dirty="0" err="1"/>
              <a:t>genetick</a:t>
            </a:r>
            <a:r>
              <a:rPr lang="en-US" sz="1800" dirty="0"/>
              <a:t>ý</a:t>
            </a:r>
            <a:r>
              <a:rPr lang="cs-CZ" sz="1800" dirty="0"/>
              <a:t>ch nemoc</a:t>
            </a:r>
            <a:r>
              <a:rPr lang="en-US" sz="1800" dirty="0"/>
              <a:t>í</a:t>
            </a:r>
            <a:endParaRPr lang="cs-CZ" sz="1800" dirty="0"/>
          </a:p>
          <a:p>
            <a:pPr algn="just"/>
            <a:r>
              <a:rPr lang="cs-CZ" sz="1800" dirty="0"/>
              <a:t>pozitivně </a:t>
            </a:r>
            <a:r>
              <a:rPr lang="cs-CZ" sz="1800" dirty="0" err="1"/>
              <a:t>testovan</a:t>
            </a:r>
            <a:r>
              <a:rPr lang="en-US" sz="1800" dirty="0"/>
              <a:t>é</a:t>
            </a:r>
            <a:r>
              <a:rPr lang="cs-CZ" sz="1800" dirty="0"/>
              <a:t> p</a:t>
            </a:r>
            <a:r>
              <a:rPr lang="en-US" sz="1800" dirty="0"/>
              <a:t>á</a:t>
            </a:r>
            <a:r>
              <a:rPr lang="cs-CZ" sz="1800" dirty="0" err="1"/>
              <a:t>ry</a:t>
            </a:r>
            <a:r>
              <a:rPr lang="cs-CZ" sz="1800" dirty="0"/>
              <a:t> mohou </a:t>
            </a:r>
            <a:r>
              <a:rPr lang="cs-CZ" sz="1800" dirty="0" err="1"/>
              <a:t>využ</a:t>
            </a:r>
            <a:r>
              <a:rPr lang="en-US" sz="1800" dirty="0"/>
              <a:t>í</a:t>
            </a:r>
            <a:r>
              <a:rPr lang="cs-CZ" sz="1800" dirty="0"/>
              <a:t>t </a:t>
            </a:r>
            <a:r>
              <a:rPr lang="cs-CZ" sz="1800" dirty="0" err="1"/>
              <a:t>preimplantačn</a:t>
            </a:r>
            <a:r>
              <a:rPr lang="en-US" sz="1800" dirty="0"/>
              <a:t>í</a:t>
            </a:r>
            <a:r>
              <a:rPr lang="cs-CZ" sz="1800" dirty="0"/>
              <a:t> nebo </a:t>
            </a:r>
            <a:r>
              <a:rPr lang="cs-CZ" sz="1800" dirty="0" err="1"/>
              <a:t>prenat</a:t>
            </a:r>
            <a:r>
              <a:rPr lang="en-US" sz="1800" dirty="0"/>
              <a:t>á</a:t>
            </a:r>
            <a:r>
              <a:rPr lang="cs-CZ" sz="1800" dirty="0" err="1"/>
              <a:t>ln</a:t>
            </a:r>
            <a:r>
              <a:rPr lang="en-US" sz="1800" dirty="0"/>
              <a:t>í</a:t>
            </a:r>
            <a:r>
              <a:rPr lang="cs-CZ" sz="1800" dirty="0"/>
              <a:t> genetickou diagnostiku</a:t>
            </a:r>
          </a:p>
          <a:p>
            <a:pPr algn="just"/>
            <a:r>
              <a:rPr lang="cs-CZ" sz="1800" dirty="0"/>
              <a:t>genetické metody</a:t>
            </a:r>
            <a:r>
              <a:rPr lang="en-US" sz="1800" dirty="0"/>
              <a:t> pro PGT </a:t>
            </a:r>
            <a:r>
              <a:rPr lang="en-US" sz="1800" dirty="0" err="1"/>
              <a:t>podporují</a:t>
            </a:r>
            <a:r>
              <a:rPr lang="en-US" sz="1800" dirty="0"/>
              <a:t> </a:t>
            </a:r>
            <a:r>
              <a:rPr lang="en-US" sz="1800" dirty="0" err="1"/>
              <a:t>účinnost</a:t>
            </a:r>
            <a:r>
              <a:rPr lang="en-US" sz="1800" dirty="0"/>
              <a:t> </a:t>
            </a:r>
            <a:r>
              <a:rPr lang="en-US" sz="1800" dirty="0" err="1"/>
              <a:t>technik</a:t>
            </a:r>
            <a:r>
              <a:rPr lang="en-US" sz="1800" dirty="0"/>
              <a:t> </a:t>
            </a:r>
            <a:r>
              <a:rPr lang="cs-CZ" sz="1800" dirty="0"/>
              <a:t>asistované reprodukce</a:t>
            </a:r>
            <a:r>
              <a:rPr lang="en-US" sz="1800" dirty="0"/>
              <a:t> a </a:t>
            </a:r>
            <a:r>
              <a:rPr lang="en-US" sz="1800" dirty="0" err="1"/>
              <a:t>významně</a:t>
            </a:r>
            <a:r>
              <a:rPr lang="en-US" sz="1800" dirty="0"/>
              <a:t> </a:t>
            </a:r>
            <a:r>
              <a:rPr lang="en-US" sz="1800" dirty="0" err="1"/>
              <a:t>přispívají</a:t>
            </a:r>
            <a:r>
              <a:rPr lang="en-US" sz="1800" dirty="0"/>
              <a:t> </a:t>
            </a:r>
            <a:r>
              <a:rPr lang="cs-CZ" sz="1800" dirty="0"/>
              <a:t>            </a:t>
            </a:r>
            <a:r>
              <a:rPr lang="en-US" sz="1800" dirty="0"/>
              <a:t>k </a:t>
            </a:r>
            <a:r>
              <a:rPr lang="en-US" sz="1800" dirty="0" err="1"/>
              <a:t>jejich</a:t>
            </a:r>
            <a:r>
              <a:rPr lang="en-US" sz="1800" dirty="0"/>
              <a:t> </a:t>
            </a:r>
            <a:r>
              <a:rPr lang="en-US" sz="1800" dirty="0" err="1"/>
              <a:t>úspěchu</a:t>
            </a:r>
            <a:r>
              <a:rPr lang="en-US" sz="1800" dirty="0"/>
              <a:t> (</a:t>
            </a:r>
            <a:r>
              <a:rPr lang="en-US" sz="1800" dirty="0" err="1"/>
              <a:t>snížení</a:t>
            </a:r>
            <a:r>
              <a:rPr lang="en-US" sz="1800" dirty="0"/>
              <a:t> </a:t>
            </a:r>
            <a:r>
              <a:rPr lang="en-US" sz="1800" dirty="0" err="1"/>
              <a:t>času</a:t>
            </a:r>
            <a:r>
              <a:rPr lang="en-US" sz="1800" dirty="0"/>
              <a:t>, </a:t>
            </a:r>
            <a:r>
              <a:rPr lang="en-US" sz="1800" dirty="0" err="1"/>
              <a:t>úsilí</a:t>
            </a:r>
            <a:r>
              <a:rPr lang="en-US" sz="1800" dirty="0"/>
              <a:t> a </a:t>
            </a:r>
            <a:r>
              <a:rPr lang="en-US" sz="1800" dirty="0" err="1"/>
              <a:t>nákladů</a:t>
            </a:r>
            <a:r>
              <a:rPr lang="en-US" sz="1800" dirty="0"/>
              <a:t>) </a:t>
            </a:r>
            <a:endParaRPr lang="cs-CZ" sz="1800" dirty="0"/>
          </a:p>
          <a:p>
            <a:pPr marL="72000" indent="0">
              <a:buNone/>
            </a:pPr>
            <a:endParaRPr lang="cs-CZ" dirty="0"/>
          </a:p>
        </p:txBody>
      </p:sp>
      <p:pic>
        <p:nvPicPr>
          <p:cNvPr id="12" name="Zvuk 11">
            <a:hlinkClick r:id="" action="ppaction://media"/>
            <a:extLst>
              <a:ext uri="{FF2B5EF4-FFF2-40B4-BE49-F238E27FC236}">
                <a16:creationId xmlns:a16="http://schemas.microsoft.com/office/drawing/2014/main" id="{1675740E-B700-4CAE-98DE-4A212FA9C9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6020764"/>
      </p:ext>
    </p:extLst>
  </p:cSld>
  <p:clrMapOvr>
    <a:masterClrMapping/>
  </p:clrMapOvr>
  <mc:AlternateContent xmlns:mc="http://schemas.openxmlformats.org/markup-compatibility/2006" xmlns:p14="http://schemas.microsoft.com/office/powerpoint/2010/main">
    <mc:Choice Requires="p14">
      <p:transition spd="slow" p14:dur="2000" advTm="33591"/>
    </mc:Choice>
    <mc:Fallback xmlns="">
      <p:transition spd="slow" advTm="3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0010" y="326257"/>
            <a:ext cx="10753200" cy="451576"/>
          </a:xfrm>
        </p:spPr>
        <p:txBody>
          <a:bodyPr>
            <a:normAutofit fontScale="90000"/>
          </a:bodyPr>
          <a:lstStyle/>
          <a:p>
            <a:r>
              <a:rPr lang="cs-CZ" dirty="0"/>
              <a:t>Genetická diagnostika ženské neplodnosti</a:t>
            </a:r>
          </a:p>
        </p:txBody>
      </p:sp>
      <p:sp>
        <p:nvSpPr>
          <p:cNvPr id="3" name="Zástupný symbol pro obsah 2"/>
          <p:cNvSpPr>
            <a:spLocks noGrp="1"/>
          </p:cNvSpPr>
          <p:nvPr>
            <p:ph sz="half" idx="1"/>
          </p:nvPr>
        </p:nvSpPr>
        <p:spPr>
          <a:xfrm>
            <a:off x="380010" y="1306286"/>
            <a:ext cx="7208322" cy="5379523"/>
          </a:xfrm>
        </p:spPr>
        <p:txBody>
          <a:bodyPr>
            <a:normAutofit fontScale="47500" lnSpcReduction="20000"/>
          </a:bodyPr>
          <a:lstStyle/>
          <a:p>
            <a:pPr>
              <a:buNone/>
            </a:pPr>
            <a:r>
              <a:rPr lang="cs-CZ" sz="2900" b="1" u="sng" dirty="0"/>
              <a:t>Ženská neplodnost (primární ovariální insuficience)</a:t>
            </a:r>
          </a:p>
          <a:p>
            <a:r>
              <a:rPr lang="cs-CZ" sz="2900" dirty="0" err="1"/>
              <a:t>Turnerův</a:t>
            </a:r>
            <a:r>
              <a:rPr lang="cs-CZ" sz="2900" dirty="0"/>
              <a:t> syndrom</a:t>
            </a:r>
          </a:p>
          <a:p>
            <a:r>
              <a:rPr lang="cs-CZ" sz="2900" dirty="0" err="1"/>
              <a:t>Trisomie</a:t>
            </a:r>
            <a:r>
              <a:rPr lang="cs-CZ" sz="2900" dirty="0"/>
              <a:t> X</a:t>
            </a:r>
          </a:p>
          <a:p>
            <a:r>
              <a:rPr lang="cs-CZ" sz="2900" dirty="0"/>
              <a:t>Syndrom Fragilního X</a:t>
            </a:r>
          </a:p>
          <a:p>
            <a:r>
              <a:rPr lang="cs-CZ" sz="2900" dirty="0" err="1"/>
              <a:t>Galaktosemie</a:t>
            </a:r>
            <a:endParaRPr lang="cs-CZ" sz="2900" dirty="0"/>
          </a:p>
          <a:p>
            <a:r>
              <a:rPr lang="cs-CZ" sz="2900" dirty="0"/>
              <a:t>Autoimunitní</a:t>
            </a:r>
            <a:r>
              <a:rPr lang="en-US" sz="2900" dirty="0"/>
              <a:t> </a:t>
            </a:r>
            <a:r>
              <a:rPr lang="en-US" sz="2900" dirty="0" err="1"/>
              <a:t>polyglandulární</a:t>
            </a:r>
            <a:r>
              <a:rPr lang="en-US" sz="2900" dirty="0"/>
              <a:t> </a:t>
            </a:r>
            <a:r>
              <a:rPr lang="en-US" sz="2900" dirty="0" err="1"/>
              <a:t>syndrom</a:t>
            </a:r>
            <a:r>
              <a:rPr lang="en-US" sz="2900" dirty="0"/>
              <a:t> (</a:t>
            </a:r>
            <a:r>
              <a:rPr lang="en-US" sz="2900" dirty="0" err="1"/>
              <a:t>typ</a:t>
            </a:r>
            <a:r>
              <a:rPr lang="en-US" sz="2900" dirty="0"/>
              <a:t> 1)</a:t>
            </a:r>
            <a:endParaRPr lang="cs-CZ" sz="2900" dirty="0"/>
          </a:p>
          <a:p>
            <a:r>
              <a:rPr lang="cs-CZ" sz="2900" dirty="0"/>
              <a:t>Deficit 17alfa-hydroxyl</a:t>
            </a:r>
            <a:r>
              <a:rPr lang="en-US" sz="2900" dirty="0" err="1"/>
              <a:t>ázy</a:t>
            </a:r>
            <a:endParaRPr lang="cs-CZ" sz="2900" dirty="0"/>
          </a:p>
          <a:p>
            <a:r>
              <a:rPr lang="cs-CZ" sz="2900" dirty="0"/>
              <a:t>deficit </a:t>
            </a:r>
            <a:r>
              <a:rPr lang="cs-CZ" sz="2900" dirty="0" err="1"/>
              <a:t>aromat</a:t>
            </a:r>
            <a:r>
              <a:rPr lang="en-US" sz="2900" dirty="0"/>
              <a:t>á</a:t>
            </a:r>
            <a:r>
              <a:rPr lang="cs-CZ" sz="2900" dirty="0" err="1"/>
              <a:t>zy</a:t>
            </a:r>
            <a:endParaRPr lang="cs-CZ" sz="2900" dirty="0"/>
          </a:p>
          <a:p>
            <a:r>
              <a:rPr lang="cs-CZ" sz="2900" dirty="0" err="1"/>
              <a:t>Blefarofim</a:t>
            </a:r>
            <a:r>
              <a:rPr lang="en-US" sz="2900" dirty="0" err="1"/>
              <a:t>óza</a:t>
            </a:r>
            <a:r>
              <a:rPr lang="en-US" sz="2900" dirty="0"/>
              <a:t>, </a:t>
            </a:r>
            <a:r>
              <a:rPr lang="en-US" sz="2900" dirty="0" err="1"/>
              <a:t>ptóza</a:t>
            </a:r>
            <a:r>
              <a:rPr lang="en-US" sz="2900" dirty="0"/>
              <a:t>, </a:t>
            </a:r>
            <a:r>
              <a:rPr lang="en-US" sz="2900" dirty="0" err="1"/>
              <a:t>syndrom</a:t>
            </a:r>
            <a:r>
              <a:rPr lang="en-US" sz="2900" dirty="0"/>
              <a:t> </a:t>
            </a:r>
            <a:r>
              <a:rPr lang="en-US" sz="2900" dirty="0" err="1"/>
              <a:t>epicanthus</a:t>
            </a:r>
            <a:r>
              <a:rPr lang="en-US" sz="2900" dirty="0"/>
              <a:t> </a:t>
            </a:r>
            <a:r>
              <a:rPr lang="en-US" sz="2900" dirty="0" err="1"/>
              <a:t>inversus</a:t>
            </a:r>
            <a:r>
              <a:rPr lang="en-US" sz="2900" dirty="0"/>
              <a:t> </a:t>
            </a:r>
            <a:r>
              <a:rPr lang="en-US" sz="2900" dirty="0" err="1"/>
              <a:t>typu</a:t>
            </a:r>
            <a:r>
              <a:rPr lang="en-US" sz="2900" dirty="0"/>
              <a:t> I (BPES, </a:t>
            </a:r>
            <a:r>
              <a:rPr lang="en-US" sz="2900" dirty="0" err="1"/>
              <a:t>typ</a:t>
            </a:r>
            <a:r>
              <a:rPr lang="en-US" sz="2900" dirty="0"/>
              <a:t> I)</a:t>
            </a:r>
            <a:endParaRPr lang="cs-CZ" sz="2900" dirty="0"/>
          </a:p>
          <a:p>
            <a:r>
              <a:rPr lang="en-US" sz="2900" dirty="0"/>
              <a:t>Bloom syndrome </a:t>
            </a:r>
            <a:endParaRPr lang="cs-CZ" sz="2900" dirty="0"/>
          </a:p>
          <a:p>
            <a:endParaRPr lang="cs-CZ" sz="2900" dirty="0"/>
          </a:p>
          <a:p>
            <a:pPr>
              <a:buNone/>
            </a:pPr>
            <a:r>
              <a:rPr lang="cs-CZ" sz="2900" b="1" u="sng" dirty="0"/>
              <a:t>Ženská neplodnost (bez primární ovariální insuficience)</a:t>
            </a:r>
          </a:p>
          <a:p>
            <a:r>
              <a:rPr lang="cs-CZ" sz="2900" dirty="0" err="1"/>
              <a:t>Kallmannův</a:t>
            </a:r>
            <a:r>
              <a:rPr lang="cs-CZ" sz="2900" dirty="0"/>
              <a:t> syndrom</a:t>
            </a:r>
          </a:p>
          <a:p>
            <a:r>
              <a:rPr lang="en-US" sz="2900" dirty="0"/>
              <a:t>Woodhouse – </a:t>
            </a:r>
            <a:r>
              <a:rPr lang="en-US" sz="2900" dirty="0" err="1"/>
              <a:t>Sakatiho</a:t>
            </a:r>
            <a:r>
              <a:rPr lang="en-US" sz="2900" dirty="0"/>
              <a:t> </a:t>
            </a:r>
            <a:r>
              <a:rPr lang="en-US" sz="2900" dirty="0" err="1"/>
              <a:t>syndrom</a:t>
            </a:r>
            <a:endParaRPr lang="cs-CZ" sz="2900" dirty="0"/>
          </a:p>
          <a:p>
            <a:r>
              <a:rPr lang="cs-CZ" sz="2900" dirty="0" err="1"/>
              <a:t>Perraultův</a:t>
            </a:r>
            <a:r>
              <a:rPr lang="cs-CZ" sz="2900" dirty="0"/>
              <a:t> syndrom</a:t>
            </a:r>
          </a:p>
          <a:p>
            <a:r>
              <a:rPr lang="cs-CZ" sz="2900" dirty="0" err="1"/>
              <a:t>Gonad</a:t>
            </a:r>
            <a:r>
              <a:rPr lang="en-US" sz="2900" dirty="0" err="1"/>
              <a:t>ální</a:t>
            </a:r>
            <a:r>
              <a:rPr lang="en-US" sz="2900" dirty="0"/>
              <a:t> </a:t>
            </a:r>
            <a:r>
              <a:rPr lang="en-US" sz="2900" dirty="0" err="1"/>
              <a:t>dysgeneze</a:t>
            </a:r>
            <a:r>
              <a:rPr lang="en-US" sz="2900" dirty="0"/>
              <a:t>, </a:t>
            </a:r>
            <a:r>
              <a:rPr lang="en-US" sz="2900" dirty="0" err="1"/>
              <a:t>typ</a:t>
            </a:r>
            <a:r>
              <a:rPr lang="en-US" sz="2900" dirty="0"/>
              <a:t> XX, s </a:t>
            </a:r>
            <a:r>
              <a:rPr lang="en-US" sz="2900" dirty="0" err="1"/>
              <a:t>hluchotou</a:t>
            </a:r>
            <a:endParaRPr lang="cs-CZ" sz="2900" dirty="0"/>
          </a:p>
          <a:p>
            <a:r>
              <a:rPr lang="cs-CZ" sz="2900" dirty="0" err="1"/>
              <a:t>Ovari</a:t>
            </a:r>
            <a:r>
              <a:rPr lang="en-US" sz="2900" dirty="0" err="1"/>
              <a:t>ální</a:t>
            </a:r>
            <a:r>
              <a:rPr lang="en-US" sz="2900" dirty="0"/>
              <a:t> </a:t>
            </a:r>
            <a:r>
              <a:rPr lang="en-US" sz="2900" dirty="0" err="1"/>
              <a:t>dysgeneze</a:t>
            </a:r>
            <a:r>
              <a:rPr lang="en-US" sz="2900" dirty="0"/>
              <a:t> se </a:t>
            </a:r>
            <a:r>
              <a:rPr lang="en-US" sz="2900" dirty="0" err="1"/>
              <a:t>senzorineurální</a:t>
            </a:r>
            <a:r>
              <a:rPr lang="en-US" sz="2900" dirty="0"/>
              <a:t> </a:t>
            </a:r>
            <a:r>
              <a:rPr lang="en-US" sz="2900" dirty="0" err="1"/>
              <a:t>hluchotou</a:t>
            </a:r>
            <a:endParaRPr lang="cs-CZ" sz="2900" dirty="0"/>
          </a:p>
          <a:p>
            <a:r>
              <a:rPr lang="cs-CZ" sz="2900" dirty="0"/>
              <a:t>Deficit cytochromu P450 </a:t>
            </a:r>
            <a:r>
              <a:rPr lang="cs-CZ" sz="2900" dirty="0" err="1"/>
              <a:t>oxidoredukt</a:t>
            </a:r>
            <a:r>
              <a:rPr lang="en-US" sz="2900" dirty="0" err="1"/>
              <a:t>ázy</a:t>
            </a:r>
            <a:endParaRPr lang="cs-CZ" sz="2900" dirty="0"/>
          </a:p>
          <a:p>
            <a:r>
              <a:rPr lang="cs-CZ" sz="2900" dirty="0" err="1"/>
              <a:t>Antleyho</a:t>
            </a:r>
            <a:r>
              <a:rPr lang="cs-CZ" sz="2900" dirty="0"/>
              <a:t>-</a:t>
            </a:r>
            <a:r>
              <a:rPr lang="cs-CZ" sz="2900" dirty="0" err="1"/>
              <a:t>Bixlerův</a:t>
            </a:r>
            <a:r>
              <a:rPr lang="cs-CZ" sz="2900" dirty="0"/>
              <a:t> syndrom</a:t>
            </a:r>
          </a:p>
          <a:p>
            <a:r>
              <a:rPr lang="en-US" sz="2900" dirty="0" err="1"/>
              <a:t>Syndrom</a:t>
            </a:r>
            <a:r>
              <a:rPr lang="en-US" sz="2900" dirty="0"/>
              <a:t> </a:t>
            </a:r>
            <a:r>
              <a:rPr lang="en-US" sz="2900" dirty="0" err="1"/>
              <a:t>polycystických</a:t>
            </a:r>
            <a:r>
              <a:rPr lang="en-US" sz="2900" dirty="0"/>
              <a:t> </a:t>
            </a:r>
            <a:r>
              <a:rPr lang="en-US" sz="2900" dirty="0" err="1"/>
              <a:t>vaječníků</a:t>
            </a:r>
            <a:r>
              <a:rPr lang="en-US" sz="2900" dirty="0"/>
              <a:t> (PCOS)</a:t>
            </a:r>
            <a:endParaRPr lang="cs-CZ" sz="2900" dirty="0"/>
          </a:p>
          <a:p>
            <a:r>
              <a:rPr lang="cs-CZ" sz="2900" dirty="0"/>
              <a:t>Syndrom </a:t>
            </a:r>
            <a:r>
              <a:rPr lang="cs-CZ" sz="2900" dirty="0" err="1"/>
              <a:t>polycystick</a:t>
            </a:r>
            <a:r>
              <a:rPr lang="en-US" sz="2900" dirty="0" err="1"/>
              <a:t>ých</a:t>
            </a:r>
            <a:r>
              <a:rPr lang="en-US" sz="2900" dirty="0"/>
              <a:t> </a:t>
            </a:r>
            <a:r>
              <a:rPr lang="en-US" sz="2900" dirty="0" err="1"/>
              <a:t>vaječníků</a:t>
            </a:r>
            <a:r>
              <a:rPr lang="en-US" sz="2900" dirty="0"/>
              <a:t> 1 (S</a:t>
            </a:r>
            <a:r>
              <a:rPr lang="cs-CZ" sz="2900" dirty="0"/>
              <a:t>tein</a:t>
            </a:r>
            <a:r>
              <a:rPr lang="en-US" sz="2900" dirty="0"/>
              <a:t>-L</a:t>
            </a:r>
            <a:r>
              <a:rPr lang="cs-CZ" sz="2900" dirty="0" err="1"/>
              <a:t>eventhalův</a:t>
            </a:r>
            <a:r>
              <a:rPr lang="cs-CZ" sz="2900" dirty="0"/>
              <a:t> syndrom</a:t>
            </a:r>
            <a:r>
              <a:rPr lang="en-US" sz="2900" dirty="0"/>
              <a:t>, H</a:t>
            </a:r>
            <a:r>
              <a:rPr lang="cs-CZ" sz="2900" dirty="0" err="1"/>
              <a:t>yperandogenémie</a:t>
            </a:r>
            <a:r>
              <a:rPr lang="cs-CZ" sz="2900" dirty="0"/>
              <a:t>)</a:t>
            </a:r>
          </a:p>
          <a:p>
            <a:r>
              <a:rPr lang="cs-CZ" sz="2900" dirty="0"/>
              <a:t>Opakuj</a:t>
            </a:r>
            <a:r>
              <a:rPr lang="en-US" sz="2900" dirty="0" err="1"/>
              <a:t>ící</a:t>
            </a:r>
            <a:r>
              <a:rPr lang="en-US" sz="2900" dirty="0"/>
              <a:t> se </a:t>
            </a:r>
            <a:r>
              <a:rPr lang="en-US" sz="2900" dirty="0" err="1"/>
              <a:t>hydatidiformní</a:t>
            </a:r>
            <a:r>
              <a:rPr lang="en-US" sz="2900" dirty="0"/>
              <a:t> mo</a:t>
            </a:r>
            <a:r>
              <a:rPr lang="cs-CZ" sz="2900" dirty="0" err="1"/>
              <a:t>ly</a:t>
            </a:r>
            <a:r>
              <a:rPr lang="en-US" sz="2900" dirty="0"/>
              <a:t> 1 </a:t>
            </a:r>
            <a:r>
              <a:rPr lang="en-US" sz="2900" dirty="0" err="1"/>
              <a:t>typu</a:t>
            </a:r>
            <a:r>
              <a:rPr lang="en-US" sz="2900" dirty="0"/>
              <a:t> (</a:t>
            </a:r>
            <a:r>
              <a:rPr lang="en-US" sz="2900" dirty="0" err="1"/>
              <a:t>familiární</a:t>
            </a:r>
            <a:r>
              <a:rPr lang="en-US" sz="2900" dirty="0"/>
              <a:t> </a:t>
            </a:r>
            <a:r>
              <a:rPr lang="en-US" sz="2900" dirty="0" err="1"/>
              <a:t>recidivující</a:t>
            </a:r>
            <a:r>
              <a:rPr lang="en-US" sz="2900" dirty="0"/>
              <a:t> </a:t>
            </a:r>
            <a:r>
              <a:rPr lang="en-US" sz="2900" dirty="0" err="1"/>
              <a:t>hydatidiformní</a:t>
            </a:r>
            <a:r>
              <a:rPr lang="en-US" sz="2900" dirty="0"/>
              <a:t> mol</a:t>
            </a:r>
            <a:r>
              <a:rPr lang="cs-CZ" sz="2900" dirty="0"/>
              <a:t>y</a:t>
            </a:r>
            <a:r>
              <a:rPr lang="en-US" sz="2900" dirty="0"/>
              <a:t>, FRHM)</a:t>
            </a:r>
            <a:endParaRPr lang="cs-CZ" sz="2900" dirty="0"/>
          </a:p>
          <a:p>
            <a:r>
              <a:rPr lang="cs-CZ" sz="2900" dirty="0" err="1"/>
              <a:t>Hydatidiformn</a:t>
            </a:r>
            <a:r>
              <a:rPr lang="en-US" sz="2900" dirty="0"/>
              <a:t>í</a:t>
            </a:r>
            <a:r>
              <a:rPr lang="cs-CZ" sz="2900" dirty="0"/>
              <a:t> mola</a:t>
            </a:r>
          </a:p>
          <a:p>
            <a:r>
              <a:rPr lang="cs-CZ" sz="2900" dirty="0" err="1"/>
              <a:t>Swyerův</a:t>
            </a:r>
            <a:r>
              <a:rPr lang="cs-CZ" sz="2900" dirty="0"/>
              <a:t> syndrom (46, XY </a:t>
            </a:r>
            <a:r>
              <a:rPr lang="cs-CZ" sz="2900" dirty="0" err="1"/>
              <a:t>kompletn</a:t>
            </a:r>
            <a:r>
              <a:rPr lang="en-US" sz="2900" dirty="0"/>
              <a:t>í </a:t>
            </a:r>
            <a:r>
              <a:rPr lang="en-US" sz="2900" dirty="0" err="1"/>
              <a:t>gonadální</a:t>
            </a:r>
            <a:r>
              <a:rPr lang="en-US" sz="2900" dirty="0"/>
              <a:t> </a:t>
            </a:r>
            <a:r>
              <a:rPr lang="en-US" sz="2900" dirty="0" err="1"/>
              <a:t>dysgeneze</a:t>
            </a:r>
            <a:r>
              <a:rPr lang="en-US" sz="2900" dirty="0"/>
              <a:t>)</a:t>
            </a:r>
            <a:endParaRPr lang="cs-CZ" sz="2900" dirty="0"/>
          </a:p>
          <a:p>
            <a:endParaRPr lang="cs-CZ" dirty="0"/>
          </a:p>
          <a:p>
            <a:endParaRPr lang="cs-CZ" dirty="0"/>
          </a:p>
          <a:p>
            <a:endParaRPr lang="cs-CZ" u="sng" dirty="0"/>
          </a:p>
          <a:p>
            <a:pPr>
              <a:buNone/>
            </a:pPr>
            <a:endParaRPr lang="cs-CZ" u="sng" dirty="0"/>
          </a:p>
          <a:p>
            <a:endParaRPr lang="cs-CZ" dirty="0"/>
          </a:p>
          <a:p>
            <a:endParaRPr lang="cs-CZ" dirty="0"/>
          </a:p>
          <a:p>
            <a:endParaRPr lang="cs-CZ" dirty="0"/>
          </a:p>
          <a:p>
            <a:endParaRPr lang="cs-CZ" dirty="0"/>
          </a:p>
          <a:p>
            <a:endParaRPr lang="cs-CZ" dirty="0"/>
          </a:p>
          <a:p>
            <a:endParaRPr lang="cs-CZ" dirty="0"/>
          </a:p>
        </p:txBody>
      </p:sp>
      <p:sp>
        <p:nvSpPr>
          <p:cNvPr id="4" name="Zástupný symbol pro obsah 3"/>
          <p:cNvSpPr>
            <a:spLocks noGrp="1"/>
          </p:cNvSpPr>
          <p:nvPr>
            <p:ph sz="half" idx="2"/>
          </p:nvPr>
        </p:nvSpPr>
        <p:spPr>
          <a:xfrm>
            <a:off x="7435288" y="1306286"/>
            <a:ext cx="4261585" cy="4525963"/>
          </a:xfrm>
        </p:spPr>
        <p:txBody>
          <a:bodyPr>
            <a:normAutofit fontScale="47500" lnSpcReduction="20000"/>
          </a:bodyPr>
          <a:lstStyle/>
          <a:p>
            <a:pPr>
              <a:buNone/>
            </a:pPr>
            <a:r>
              <a:rPr lang="cs-CZ" sz="2900" b="1" u="sng" dirty="0"/>
              <a:t>Ženská neplodnost (</a:t>
            </a:r>
            <a:r>
              <a:rPr lang="cs-CZ" sz="2900" b="1" u="sng" dirty="0" err="1"/>
              <a:t>postovariální</a:t>
            </a:r>
            <a:r>
              <a:rPr lang="cs-CZ" sz="2900" b="1" u="sng" dirty="0"/>
              <a:t> příčina)</a:t>
            </a:r>
          </a:p>
          <a:p>
            <a:r>
              <a:rPr lang="cs-CZ" sz="2900" dirty="0"/>
              <a:t>M</a:t>
            </a:r>
            <a:r>
              <a:rPr lang="en-US" sz="2900" dirty="0" err="1"/>
              <a:t>üllerova</a:t>
            </a:r>
            <a:r>
              <a:rPr lang="en-US" sz="2900" dirty="0"/>
              <a:t> </a:t>
            </a:r>
            <a:r>
              <a:rPr lang="en-US" sz="2900" dirty="0" err="1"/>
              <a:t>aplazie</a:t>
            </a:r>
            <a:r>
              <a:rPr lang="en-US" sz="2900" dirty="0"/>
              <a:t> a </a:t>
            </a:r>
            <a:r>
              <a:rPr lang="en-US" sz="2900" dirty="0" err="1"/>
              <a:t>hyperandrogenismus</a:t>
            </a:r>
            <a:r>
              <a:rPr lang="en-US" sz="2900" dirty="0"/>
              <a:t> (</a:t>
            </a:r>
            <a:r>
              <a:rPr lang="en-US" sz="2900" dirty="0" err="1"/>
              <a:t>jiné</a:t>
            </a:r>
            <a:r>
              <a:rPr lang="en-US" sz="2900" dirty="0"/>
              <a:t> </a:t>
            </a:r>
            <a:r>
              <a:rPr lang="en-US" sz="2900" dirty="0" err="1"/>
              <a:t>názvy</a:t>
            </a:r>
            <a:r>
              <a:rPr lang="en-US" sz="2900" dirty="0"/>
              <a:t>: </a:t>
            </a:r>
            <a:r>
              <a:rPr lang="en-US" sz="2900" dirty="0" err="1"/>
              <a:t>Biasonův-Lauberův</a:t>
            </a:r>
            <a:r>
              <a:rPr lang="en-US" sz="2900" dirty="0"/>
              <a:t> </a:t>
            </a:r>
            <a:r>
              <a:rPr lang="en-US" sz="2900" dirty="0" err="1"/>
              <a:t>syndrom</a:t>
            </a:r>
            <a:r>
              <a:rPr lang="en-US" sz="2900" dirty="0"/>
              <a:t>, deficit WNT4)</a:t>
            </a:r>
            <a:endParaRPr lang="cs-CZ" sz="2900" dirty="0"/>
          </a:p>
          <a:p>
            <a:r>
              <a:rPr lang="cs-CZ" sz="2900" dirty="0"/>
              <a:t>Mayer – </a:t>
            </a:r>
            <a:r>
              <a:rPr lang="cs-CZ" sz="2900" dirty="0" err="1"/>
              <a:t>Rokitansky</a:t>
            </a:r>
            <a:r>
              <a:rPr lang="cs-CZ" sz="2900" dirty="0"/>
              <a:t> – K</a:t>
            </a:r>
            <a:r>
              <a:rPr lang="en-US" sz="2900" dirty="0" err="1"/>
              <a:t>üster</a:t>
            </a:r>
            <a:r>
              <a:rPr lang="en-US" sz="2900" dirty="0"/>
              <a:t> – </a:t>
            </a:r>
            <a:r>
              <a:rPr lang="en-US" sz="2900" dirty="0" err="1"/>
              <a:t>Hauserův</a:t>
            </a:r>
            <a:r>
              <a:rPr lang="en-US" sz="2900" dirty="0"/>
              <a:t> (MRKH) </a:t>
            </a:r>
            <a:r>
              <a:rPr lang="en-US" sz="2900" dirty="0" err="1"/>
              <a:t>syndrom</a:t>
            </a:r>
            <a:r>
              <a:rPr lang="en-US" sz="2900" dirty="0"/>
              <a:t> (</a:t>
            </a:r>
            <a:r>
              <a:rPr lang="en-US" sz="2900" dirty="0" err="1"/>
              <a:t>typ</a:t>
            </a:r>
            <a:r>
              <a:rPr lang="en-US" sz="2900" dirty="0"/>
              <a:t> 1)</a:t>
            </a:r>
            <a:endParaRPr lang="cs-CZ" sz="2900" dirty="0"/>
          </a:p>
          <a:p>
            <a:r>
              <a:rPr lang="cs-CZ" sz="2900" dirty="0"/>
              <a:t>Mayer–</a:t>
            </a:r>
            <a:r>
              <a:rPr lang="cs-CZ" sz="2900" dirty="0" err="1"/>
              <a:t>Rokitansky</a:t>
            </a:r>
            <a:r>
              <a:rPr lang="cs-CZ" sz="2900" dirty="0"/>
              <a:t>–K</a:t>
            </a:r>
            <a:r>
              <a:rPr lang="en-US" sz="2900" dirty="0" err="1"/>
              <a:t>üster</a:t>
            </a:r>
            <a:r>
              <a:rPr lang="en-US" sz="2900" dirty="0"/>
              <a:t>–Hauser (MRKH) </a:t>
            </a:r>
            <a:r>
              <a:rPr lang="en-US" sz="2900" dirty="0" err="1"/>
              <a:t>syndrom</a:t>
            </a:r>
            <a:r>
              <a:rPr lang="en-US" sz="2900" dirty="0"/>
              <a:t> (type 2) </a:t>
            </a:r>
            <a:endParaRPr lang="cs-CZ" sz="2900" dirty="0"/>
          </a:p>
          <a:p>
            <a:r>
              <a:rPr lang="cs-CZ" sz="2900" dirty="0" err="1"/>
              <a:t>Fanconiho</a:t>
            </a:r>
            <a:r>
              <a:rPr lang="cs-CZ" sz="2900" dirty="0"/>
              <a:t> </a:t>
            </a:r>
            <a:r>
              <a:rPr lang="cs-CZ" sz="2900" dirty="0" err="1"/>
              <a:t>an</a:t>
            </a:r>
            <a:r>
              <a:rPr lang="en-US" sz="2900" dirty="0" err="1"/>
              <a:t>émie</a:t>
            </a:r>
            <a:r>
              <a:rPr lang="en-US" sz="2900" dirty="0"/>
              <a:t> (</a:t>
            </a:r>
            <a:r>
              <a:rPr lang="en-US" sz="2900" dirty="0" err="1"/>
              <a:t>Fanconiho</a:t>
            </a:r>
            <a:r>
              <a:rPr lang="en-US" sz="2900" dirty="0"/>
              <a:t> </a:t>
            </a:r>
            <a:r>
              <a:rPr lang="en-US" sz="2900" dirty="0" err="1"/>
              <a:t>pancytopenie</a:t>
            </a:r>
            <a:r>
              <a:rPr lang="cs-CZ" sz="2900" dirty="0"/>
              <a:t>, </a:t>
            </a:r>
            <a:r>
              <a:rPr lang="en-US" sz="2900" dirty="0" err="1"/>
              <a:t>Fanconi</a:t>
            </a:r>
            <a:r>
              <a:rPr lang="en-US" sz="2900" dirty="0"/>
              <a:t> </a:t>
            </a:r>
            <a:r>
              <a:rPr lang="en-US" sz="2900" dirty="0" err="1"/>
              <a:t>panmyelopat</a:t>
            </a:r>
            <a:r>
              <a:rPr lang="cs-CZ" sz="2900" dirty="0" err="1"/>
              <a:t>ie</a:t>
            </a:r>
            <a:r>
              <a:rPr lang="en-US" sz="2900" dirty="0"/>
              <a:t>)</a:t>
            </a:r>
            <a:endParaRPr lang="cs-CZ" sz="2900" dirty="0"/>
          </a:p>
          <a:p>
            <a:endParaRPr lang="cs-CZ" dirty="0"/>
          </a:p>
          <a:p>
            <a:endParaRPr lang="cs-CZ" dirty="0"/>
          </a:p>
        </p:txBody>
      </p:sp>
      <p:pic>
        <p:nvPicPr>
          <p:cNvPr id="11" name="Zvuk 10">
            <a:hlinkClick r:id="" action="ppaction://media"/>
            <a:extLst>
              <a:ext uri="{FF2B5EF4-FFF2-40B4-BE49-F238E27FC236}">
                <a16:creationId xmlns:a16="http://schemas.microsoft.com/office/drawing/2014/main" id="{E1961E12-883D-4EF7-BBDF-3A65C658DF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8105227"/>
      </p:ext>
    </p:extLst>
  </p:cSld>
  <p:clrMapOvr>
    <a:masterClrMapping/>
  </p:clrMapOvr>
  <mc:AlternateContent xmlns:mc="http://schemas.openxmlformats.org/markup-compatibility/2006" xmlns:p14="http://schemas.microsoft.com/office/powerpoint/2010/main">
    <mc:Choice Requires="p14">
      <p:transition spd="slow" p14:dur="2000" advTm="66184"/>
    </mc:Choice>
    <mc:Fallback xmlns="">
      <p:transition spd="slow" advTm="6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04363" y="311452"/>
            <a:ext cx="10753200" cy="451576"/>
          </a:xfrm>
        </p:spPr>
        <p:txBody>
          <a:bodyPr>
            <a:normAutofit fontScale="90000"/>
          </a:bodyPr>
          <a:lstStyle/>
          <a:p>
            <a:r>
              <a:rPr lang="cs-CZ" dirty="0"/>
              <a:t>Genetická diagnostika mužské neplodnosti</a:t>
            </a:r>
          </a:p>
        </p:txBody>
      </p:sp>
      <p:sp>
        <p:nvSpPr>
          <p:cNvPr id="3" name="Zástupný symbol pro obsah 2"/>
          <p:cNvSpPr>
            <a:spLocks noGrp="1"/>
          </p:cNvSpPr>
          <p:nvPr>
            <p:ph sz="half" idx="1"/>
          </p:nvPr>
        </p:nvSpPr>
        <p:spPr>
          <a:xfrm>
            <a:off x="101163" y="1151909"/>
            <a:ext cx="5893237" cy="5450774"/>
          </a:xfrm>
        </p:spPr>
        <p:txBody>
          <a:bodyPr>
            <a:normAutofit fontScale="47500" lnSpcReduction="20000"/>
          </a:bodyPr>
          <a:lstStyle/>
          <a:p>
            <a:pPr>
              <a:buNone/>
            </a:pPr>
            <a:r>
              <a:rPr lang="cs-CZ" b="1" u="sng" dirty="0" err="1"/>
              <a:t>Chromosomov</a:t>
            </a:r>
            <a:r>
              <a:rPr lang="en-US" b="1" u="sng" dirty="0"/>
              <a:t>é</a:t>
            </a:r>
            <a:r>
              <a:rPr lang="cs-CZ" b="1" u="sng" dirty="0"/>
              <a:t> aberace způsobuj</a:t>
            </a:r>
            <a:r>
              <a:rPr lang="en-US" b="1" u="sng" dirty="0"/>
              <a:t>í</a:t>
            </a:r>
            <a:r>
              <a:rPr lang="cs-CZ" b="1" u="sng" dirty="0"/>
              <a:t>c</a:t>
            </a:r>
            <a:r>
              <a:rPr lang="en-US" b="1" u="sng" dirty="0"/>
              <a:t>í</a:t>
            </a:r>
            <a:r>
              <a:rPr lang="cs-CZ" b="1" u="sng" dirty="0"/>
              <a:t> mužskou neplodnost</a:t>
            </a:r>
            <a:endParaRPr lang="cs-CZ" dirty="0"/>
          </a:p>
          <a:p>
            <a:r>
              <a:rPr lang="cs-CZ" dirty="0"/>
              <a:t>Delece </a:t>
            </a:r>
            <a:r>
              <a:rPr lang="cs-CZ" dirty="0" err="1"/>
              <a:t>AZFa</a:t>
            </a:r>
            <a:r>
              <a:rPr lang="cs-CZ" dirty="0"/>
              <a:t>,b,c,</a:t>
            </a:r>
          </a:p>
          <a:p>
            <a:pPr>
              <a:buNone/>
            </a:pPr>
            <a:r>
              <a:rPr lang="cs-CZ" b="1" u="sng" dirty="0" err="1"/>
              <a:t>Chromosomov</a:t>
            </a:r>
            <a:r>
              <a:rPr lang="en-US" b="1" u="sng" dirty="0"/>
              <a:t>é</a:t>
            </a:r>
            <a:r>
              <a:rPr lang="cs-CZ" b="1" u="sng" dirty="0"/>
              <a:t> aberace způsobuj</a:t>
            </a:r>
            <a:r>
              <a:rPr lang="en-US" b="1" u="sng" dirty="0"/>
              <a:t>í</a:t>
            </a:r>
            <a:r>
              <a:rPr lang="cs-CZ" b="1" u="sng" dirty="0"/>
              <a:t>c</a:t>
            </a:r>
            <a:r>
              <a:rPr lang="en-US" b="1" u="sng" dirty="0"/>
              <a:t>í</a:t>
            </a:r>
            <a:r>
              <a:rPr lang="cs-CZ" b="1" u="sng" dirty="0"/>
              <a:t> </a:t>
            </a:r>
            <a:r>
              <a:rPr lang="cs-CZ" b="1" u="sng" dirty="0" err="1"/>
              <a:t>pretestikul</a:t>
            </a:r>
            <a:r>
              <a:rPr lang="en-US" b="1" u="sng" dirty="0"/>
              <a:t>á</a:t>
            </a:r>
            <a:r>
              <a:rPr lang="cs-CZ" b="1" u="sng" dirty="0" err="1"/>
              <a:t>rn</a:t>
            </a:r>
            <a:r>
              <a:rPr lang="en-US" b="1" u="sng" dirty="0"/>
              <a:t>í</a:t>
            </a:r>
            <a:r>
              <a:rPr lang="cs-CZ" b="1" u="sng" dirty="0"/>
              <a:t> mužskou infertilitu</a:t>
            </a:r>
            <a:endParaRPr lang="cs-CZ" dirty="0"/>
          </a:p>
          <a:p>
            <a:r>
              <a:rPr lang="cs-CZ" dirty="0" err="1"/>
              <a:t>Klinefelterův</a:t>
            </a:r>
            <a:r>
              <a:rPr lang="cs-CZ" dirty="0"/>
              <a:t> syndrom</a:t>
            </a:r>
          </a:p>
          <a:p>
            <a:r>
              <a:rPr lang="cs-CZ" dirty="0"/>
              <a:t>De la </a:t>
            </a:r>
            <a:r>
              <a:rPr lang="cs-CZ" dirty="0" err="1"/>
              <a:t>Chapelle</a:t>
            </a:r>
            <a:r>
              <a:rPr lang="cs-CZ" dirty="0"/>
              <a:t> syndrom</a:t>
            </a:r>
          </a:p>
          <a:p>
            <a:r>
              <a:rPr lang="cs-CZ" dirty="0" err="1"/>
              <a:t>Jakobsův</a:t>
            </a:r>
            <a:r>
              <a:rPr lang="cs-CZ" dirty="0"/>
              <a:t> syndrom</a:t>
            </a:r>
          </a:p>
          <a:p>
            <a:r>
              <a:rPr lang="cs-CZ" dirty="0" err="1"/>
              <a:t>Balancovan</a:t>
            </a:r>
            <a:r>
              <a:rPr lang="en-US" dirty="0"/>
              <a:t>é</a:t>
            </a:r>
            <a:r>
              <a:rPr lang="cs-CZ" dirty="0"/>
              <a:t> struktur</a:t>
            </a:r>
            <a:r>
              <a:rPr lang="en-US" dirty="0"/>
              <a:t>á</a:t>
            </a:r>
            <a:r>
              <a:rPr lang="cs-CZ" dirty="0" err="1"/>
              <a:t>ln</a:t>
            </a:r>
            <a:r>
              <a:rPr lang="en-US" dirty="0"/>
              <a:t>í</a:t>
            </a:r>
            <a:r>
              <a:rPr lang="cs-CZ" dirty="0"/>
              <a:t> </a:t>
            </a:r>
            <a:r>
              <a:rPr lang="cs-CZ" dirty="0" err="1"/>
              <a:t>chromosomov</a:t>
            </a:r>
            <a:r>
              <a:rPr lang="en-US" dirty="0"/>
              <a:t>é</a:t>
            </a:r>
            <a:r>
              <a:rPr lang="cs-CZ" dirty="0"/>
              <a:t> aberace</a:t>
            </a:r>
          </a:p>
          <a:p>
            <a:pPr>
              <a:buNone/>
            </a:pPr>
            <a:r>
              <a:rPr lang="cs-CZ" b="1" u="sng" dirty="0" err="1"/>
              <a:t>Genetick</a:t>
            </a:r>
            <a:r>
              <a:rPr lang="en-US" b="1" u="sng" dirty="0"/>
              <a:t>é</a:t>
            </a:r>
            <a:r>
              <a:rPr lang="cs-CZ" b="1" u="sng" dirty="0"/>
              <a:t> syndromy způsobuj</a:t>
            </a:r>
            <a:r>
              <a:rPr lang="en-US" b="1" u="sng" dirty="0"/>
              <a:t>í</a:t>
            </a:r>
            <a:r>
              <a:rPr lang="cs-CZ" b="1" u="sng" dirty="0"/>
              <a:t>c</a:t>
            </a:r>
            <a:r>
              <a:rPr lang="en-US" b="1" u="sng" dirty="0"/>
              <a:t>í</a:t>
            </a:r>
            <a:r>
              <a:rPr lang="cs-CZ" b="1" u="sng" dirty="0"/>
              <a:t> </a:t>
            </a:r>
            <a:r>
              <a:rPr lang="cs-CZ" b="1" u="sng" dirty="0" err="1"/>
              <a:t>pretestikul</a:t>
            </a:r>
            <a:r>
              <a:rPr lang="en-US" b="1" u="sng" dirty="0"/>
              <a:t>á</a:t>
            </a:r>
            <a:r>
              <a:rPr lang="cs-CZ" b="1" u="sng" dirty="0" err="1"/>
              <a:t>rn</a:t>
            </a:r>
            <a:r>
              <a:rPr lang="en-US" b="1" u="sng" dirty="0"/>
              <a:t>í</a:t>
            </a:r>
            <a:r>
              <a:rPr lang="cs-CZ" b="1" u="sng" dirty="0"/>
              <a:t> mužskou neplodnost</a:t>
            </a:r>
            <a:endParaRPr lang="cs-CZ" dirty="0"/>
          </a:p>
          <a:p>
            <a:r>
              <a:rPr lang="cs-CZ" dirty="0" err="1"/>
              <a:t>Kallmanův</a:t>
            </a:r>
            <a:r>
              <a:rPr lang="cs-CZ" dirty="0"/>
              <a:t> syndrom</a:t>
            </a:r>
          </a:p>
          <a:p>
            <a:r>
              <a:rPr lang="cs-CZ" dirty="0" err="1"/>
              <a:t>Bardetův</a:t>
            </a:r>
            <a:r>
              <a:rPr lang="cs-CZ" dirty="0"/>
              <a:t>-</a:t>
            </a:r>
            <a:r>
              <a:rPr lang="cs-CZ" dirty="0" err="1"/>
              <a:t>Biedlův</a:t>
            </a:r>
            <a:r>
              <a:rPr lang="cs-CZ" dirty="0"/>
              <a:t> syndrom</a:t>
            </a:r>
          </a:p>
          <a:p>
            <a:r>
              <a:rPr lang="cs-CZ" dirty="0"/>
              <a:t>X - v</a:t>
            </a:r>
            <a:r>
              <a:rPr lang="en-US" dirty="0"/>
              <a:t>á</a:t>
            </a:r>
            <a:r>
              <a:rPr lang="cs-CZ" dirty="0" err="1"/>
              <a:t>zan</a:t>
            </a:r>
            <a:r>
              <a:rPr lang="en-US" dirty="0"/>
              <a:t>á</a:t>
            </a:r>
            <a:r>
              <a:rPr lang="cs-CZ" dirty="0"/>
              <a:t> </a:t>
            </a:r>
            <a:r>
              <a:rPr lang="cs-CZ" dirty="0" err="1"/>
              <a:t>kongenit</a:t>
            </a:r>
            <a:r>
              <a:rPr lang="en-US" dirty="0"/>
              <a:t>á</a:t>
            </a:r>
            <a:r>
              <a:rPr lang="cs-CZ" dirty="0" err="1"/>
              <a:t>ln</a:t>
            </a:r>
            <a:r>
              <a:rPr lang="en-US" dirty="0"/>
              <a:t>í</a:t>
            </a:r>
            <a:r>
              <a:rPr lang="cs-CZ" dirty="0"/>
              <a:t> </a:t>
            </a:r>
            <a:r>
              <a:rPr lang="cs-CZ" dirty="0" err="1"/>
              <a:t>adren</a:t>
            </a:r>
            <a:r>
              <a:rPr lang="en-US" dirty="0"/>
              <a:t>á</a:t>
            </a:r>
            <a:r>
              <a:rPr lang="cs-CZ" dirty="0" err="1"/>
              <a:t>ln</a:t>
            </a:r>
            <a:r>
              <a:rPr lang="en-US" dirty="0"/>
              <a:t>í</a:t>
            </a:r>
            <a:r>
              <a:rPr lang="cs-CZ" dirty="0"/>
              <a:t> </a:t>
            </a:r>
            <a:r>
              <a:rPr lang="cs-CZ" dirty="0" err="1"/>
              <a:t>hyperpl</a:t>
            </a:r>
            <a:r>
              <a:rPr lang="en-US" dirty="0"/>
              <a:t>á</a:t>
            </a:r>
            <a:r>
              <a:rPr lang="cs-CZ" dirty="0" err="1"/>
              <a:t>zie</a:t>
            </a:r>
            <a:endParaRPr lang="cs-CZ" dirty="0"/>
          </a:p>
          <a:p>
            <a:r>
              <a:rPr lang="cs-CZ" dirty="0" err="1"/>
              <a:t>Hemochromat</a:t>
            </a:r>
            <a:r>
              <a:rPr lang="en-US" dirty="0"/>
              <a:t>ó</a:t>
            </a:r>
            <a:r>
              <a:rPr lang="cs-CZ" dirty="0"/>
              <a:t>za</a:t>
            </a:r>
          </a:p>
          <a:p>
            <a:r>
              <a:rPr lang="cs-CZ" dirty="0" err="1"/>
              <a:t>Woodhouse</a:t>
            </a:r>
            <a:r>
              <a:rPr lang="cs-CZ" dirty="0"/>
              <a:t>-</a:t>
            </a:r>
            <a:r>
              <a:rPr lang="cs-CZ" dirty="0" err="1"/>
              <a:t>Sakati</a:t>
            </a:r>
            <a:r>
              <a:rPr lang="cs-CZ" dirty="0"/>
              <a:t> syndrom</a:t>
            </a:r>
          </a:p>
          <a:p>
            <a:r>
              <a:rPr lang="cs-CZ" dirty="0" err="1"/>
              <a:t>Gordon</a:t>
            </a:r>
            <a:r>
              <a:rPr lang="cs-CZ" dirty="0"/>
              <a:t>- </a:t>
            </a:r>
            <a:r>
              <a:rPr lang="cs-CZ" dirty="0" err="1"/>
              <a:t>Holmes</a:t>
            </a:r>
            <a:r>
              <a:rPr lang="cs-CZ" dirty="0"/>
              <a:t> syndrom</a:t>
            </a:r>
          </a:p>
          <a:p>
            <a:r>
              <a:rPr lang="cs-CZ" dirty="0"/>
              <a:t>Syndrom </a:t>
            </a:r>
            <a:r>
              <a:rPr lang="cs-CZ" dirty="0" err="1"/>
              <a:t>androgenn</a:t>
            </a:r>
            <a:r>
              <a:rPr lang="en-US" dirty="0"/>
              <a:t>í</a:t>
            </a:r>
            <a:r>
              <a:rPr lang="cs-CZ" dirty="0"/>
              <a:t> </a:t>
            </a:r>
            <a:r>
              <a:rPr lang="cs-CZ" dirty="0" err="1"/>
              <a:t>insensitivity</a:t>
            </a:r>
            <a:endParaRPr lang="cs-CZ" dirty="0"/>
          </a:p>
          <a:p>
            <a:r>
              <a:rPr lang="cs-CZ" dirty="0"/>
              <a:t>Deficit 5-alfa </a:t>
            </a:r>
            <a:r>
              <a:rPr lang="cs-CZ" dirty="0" err="1"/>
              <a:t>redukt</a:t>
            </a:r>
            <a:r>
              <a:rPr lang="en-US" dirty="0"/>
              <a:t>á</a:t>
            </a:r>
            <a:r>
              <a:rPr lang="cs-CZ" dirty="0" err="1"/>
              <a:t>zy</a:t>
            </a:r>
            <a:endParaRPr lang="cs-CZ" dirty="0"/>
          </a:p>
          <a:p>
            <a:pPr>
              <a:buNone/>
            </a:pPr>
            <a:r>
              <a:rPr lang="cs-CZ" b="1" u="sng" dirty="0"/>
              <a:t>Syndromy způsobuj</a:t>
            </a:r>
            <a:r>
              <a:rPr lang="en-US" b="1" u="sng" dirty="0"/>
              <a:t>í</a:t>
            </a:r>
            <a:r>
              <a:rPr lang="cs-CZ" b="1" u="sng" dirty="0"/>
              <a:t>c</a:t>
            </a:r>
            <a:r>
              <a:rPr lang="en-US" b="1" u="sng" dirty="0"/>
              <a:t>í</a:t>
            </a:r>
            <a:r>
              <a:rPr lang="cs-CZ" b="1" u="sng" dirty="0"/>
              <a:t> neplodnost s kryptorchismem</a:t>
            </a:r>
            <a:endParaRPr lang="cs-CZ" b="1" dirty="0"/>
          </a:p>
          <a:p>
            <a:r>
              <a:rPr lang="cs-CZ" dirty="0"/>
              <a:t>Deficit 17 - alfa hydroxyl</a:t>
            </a:r>
            <a:r>
              <a:rPr lang="en-US" dirty="0"/>
              <a:t>á</a:t>
            </a:r>
            <a:r>
              <a:rPr lang="cs-CZ" dirty="0" err="1"/>
              <a:t>zy</a:t>
            </a:r>
            <a:endParaRPr lang="cs-CZ" dirty="0"/>
          </a:p>
          <a:p>
            <a:r>
              <a:rPr lang="cs-CZ" dirty="0" err="1"/>
              <a:t>Prader</a:t>
            </a:r>
            <a:r>
              <a:rPr lang="cs-CZ" dirty="0"/>
              <a:t>-</a:t>
            </a:r>
            <a:r>
              <a:rPr lang="cs-CZ" dirty="0" err="1"/>
              <a:t>Willi</a:t>
            </a:r>
            <a:r>
              <a:rPr lang="cs-CZ" dirty="0"/>
              <a:t> syndrom</a:t>
            </a:r>
          </a:p>
          <a:p>
            <a:r>
              <a:rPr lang="cs-CZ" dirty="0" err="1"/>
              <a:t>Noonan</a:t>
            </a:r>
            <a:r>
              <a:rPr lang="cs-CZ" dirty="0"/>
              <a:t> syndrom</a:t>
            </a:r>
          </a:p>
          <a:p>
            <a:r>
              <a:rPr lang="cs-CZ" dirty="0" err="1"/>
              <a:t>Denis</a:t>
            </a:r>
            <a:r>
              <a:rPr lang="cs-CZ" dirty="0"/>
              <a:t>-</a:t>
            </a:r>
            <a:r>
              <a:rPr lang="cs-CZ" dirty="0" err="1"/>
              <a:t>Drash</a:t>
            </a:r>
            <a:r>
              <a:rPr lang="cs-CZ" dirty="0"/>
              <a:t> syndrom</a:t>
            </a:r>
          </a:p>
          <a:p>
            <a:r>
              <a:rPr lang="cs-CZ" dirty="0" err="1"/>
              <a:t>Prune</a:t>
            </a:r>
            <a:r>
              <a:rPr lang="cs-CZ" dirty="0"/>
              <a:t>-belly syndrom</a:t>
            </a:r>
          </a:p>
          <a:p>
            <a:r>
              <a:rPr lang="cs-CZ" dirty="0"/>
              <a:t>Deficit </a:t>
            </a:r>
            <a:r>
              <a:rPr lang="cs-CZ" dirty="0" err="1"/>
              <a:t>aromat</a:t>
            </a:r>
            <a:r>
              <a:rPr lang="en-US" dirty="0"/>
              <a:t>á</a:t>
            </a:r>
            <a:r>
              <a:rPr lang="cs-CZ" dirty="0" err="1"/>
              <a:t>zy</a:t>
            </a:r>
            <a:endParaRPr lang="cs-CZ" dirty="0"/>
          </a:p>
          <a:p>
            <a:r>
              <a:rPr lang="cs-CZ" dirty="0"/>
              <a:t>Kryptorchismus</a:t>
            </a:r>
          </a:p>
          <a:p>
            <a:r>
              <a:rPr lang="cs-CZ" dirty="0" err="1"/>
              <a:t>Kleidokrani</a:t>
            </a:r>
            <a:r>
              <a:rPr lang="en-US" dirty="0"/>
              <a:t>á</a:t>
            </a:r>
            <a:r>
              <a:rPr lang="cs-CZ" dirty="0" err="1"/>
              <a:t>ln</a:t>
            </a:r>
            <a:r>
              <a:rPr lang="en-US" dirty="0"/>
              <a:t>í</a:t>
            </a:r>
            <a:r>
              <a:rPr lang="cs-CZ" dirty="0"/>
              <a:t> dysplazie</a:t>
            </a:r>
          </a:p>
        </p:txBody>
      </p:sp>
      <p:sp>
        <p:nvSpPr>
          <p:cNvPr id="5" name="Zástupný symbol pro obsah 4"/>
          <p:cNvSpPr>
            <a:spLocks noGrp="1"/>
          </p:cNvSpPr>
          <p:nvPr>
            <p:ph sz="half" idx="2"/>
          </p:nvPr>
        </p:nvSpPr>
        <p:spPr>
          <a:xfrm>
            <a:off x="6096000" y="1151909"/>
            <a:ext cx="5994837" cy="5082638"/>
          </a:xfrm>
        </p:spPr>
        <p:txBody>
          <a:bodyPr>
            <a:normAutofit fontScale="47500" lnSpcReduction="20000"/>
          </a:bodyPr>
          <a:lstStyle/>
          <a:p>
            <a:pPr>
              <a:buNone/>
            </a:pPr>
            <a:r>
              <a:rPr lang="cs-CZ" b="1" u="sng" dirty="0"/>
              <a:t>Syndromy způsobuj</a:t>
            </a:r>
            <a:r>
              <a:rPr lang="en-US" b="1" u="sng" dirty="0"/>
              <a:t>í</a:t>
            </a:r>
            <a:r>
              <a:rPr lang="cs-CZ" b="1" u="sng" dirty="0"/>
              <a:t>c</a:t>
            </a:r>
            <a:r>
              <a:rPr lang="en-US" b="1" u="sng" dirty="0"/>
              <a:t>í</a:t>
            </a:r>
            <a:r>
              <a:rPr lang="cs-CZ" b="1" u="sng" dirty="0"/>
              <a:t> neplodnost bez kryptorchismu</a:t>
            </a:r>
            <a:endParaRPr lang="cs-CZ" b="1" dirty="0"/>
          </a:p>
          <a:p>
            <a:r>
              <a:rPr lang="cs-CZ" dirty="0" err="1"/>
              <a:t>Bloomův</a:t>
            </a:r>
            <a:r>
              <a:rPr lang="cs-CZ" dirty="0"/>
              <a:t> syndrom</a:t>
            </a:r>
          </a:p>
          <a:p>
            <a:r>
              <a:rPr lang="cs-CZ" dirty="0" err="1"/>
              <a:t>Russel</a:t>
            </a:r>
            <a:r>
              <a:rPr lang="cs-CZ" dirty="0"/>
              <a:t>-</a:t>
            </a:r>
            <a:r>
              <a:rPr lang="cs-CZ" dirty="0" err="1"/>
              <a:t>Silver</a:t>
            </a:r>
            <a:r>
              <a:rPr lang="cs-CZ" dirty="0"/>
              <a:t> syndrom</a:t>
            </a:r>
          </a:p>
          <a:p>
            <a:r>
              <a:rPr lang="cs-CZ" dirty="0"/>
              <a:t>Prim</a:t>
            </a:r>
            <a:r>
              <a:rPr lang="en-US" dirty="0"/>
              <a:t>á</a:t>
            </a:r>
            <a:r>
              <a:rPr lang="cs-CZ" dirty="0" err="1"/>
              <a:t>rn</a:t>
            </a:r>
            <a:r>
              <a:rPr lang="en-US" dirty="0"/>
              <a:t>í</a:t>
            </a:r>
            <a:r>
              <a:rPr lang="cs-CZ" dirty="0"/>
              <a:t> </a:t>
            </a:r>
            <a:r>
              <a:rPr lang="cs-CZ" dirty="0" err="1"/>
              <a:t>cili</a:t>
            </a:r>
            <a:r>
              <a:rPr lang="en-US" dirty="0"/>
              <a:t>á</a:t>
            </a:r>
            <a:r>
              <a:rPr lang="cs-CZ" dirty="0" err="1"/>
              <a:t>rn</a:t>
            </a:r>
            <a:r>
              <a:rPr lang="en-US" dirty="0"/>
              <a:t>í</a:t>
            </a:r>
            <a:r>
              <a:rPr lang="cs-CZ" dirty="0"/>
              <a:t> </a:t>
            </a:r>
            <a:r>
              <a:rPr lang="cs-CZ" dirty="0" err="1"/>
              <a:t>dyskineza</a:t>
            </a:r>
            <a:endParaRPr lang="cs-CZ" dirty="0"/>
          </a:p>
          <a:p>
            <a:r>
              <a:rPr lang="cs-CZ" dirty="0" err="1"/>
              <a:t>Myotonick</a:t>
            </a:r>
            <a:r>
              <a:rPr lang="en-US" dirty="0"/>
              <a:t>á</a:t>
            </a:r>
            <a:r>
              <a:rPr lang="cs-CZ" dirty="0"/>
              <a:t> dystrofie typu 1</a:t>
            </a:r>
          </a:p>
          <a:p>
            <a:r>
              <a:rPr lang="cs-CZ" dirty="0" err="1"/>
              <a:t>Fanconiho</a:t>
            </a:r>
            <a:r>
              <a:rPr lang="cs-CZ" dirty="0"/>
              <a:t> </a:t>
            </a:r>
            <a:r>
              <a:rPr lang="cs-CZ" dirty="0" err="1"/>
              <a:t>an</a:t>
            </a:r>
            <a:r>
              <a:rPr lang="en-US" dirty="0"/>
              <a:t>é</a:t>
            </a:r>
            <a:r>
              <a:rPr lang="cs-CZ" dirty="0" err="1"/>
              <a:t>mie</a:t>
            </a:r>
            <a:endParaRPr lang="cs-CZ" dirty="0"/>
          </a:p>
          <a:p>
            <a:pPr>
              <a:buNone/>
            </a:pPr>
            <a:r>
              <a:rPr lang="cs-CZ" b="1" u="sng" dirty="0" err="1"/>
              <a:t>Nesyndromologick</a:t>
            </a:r>
            <a:r>
              <a:rPr lang="en-US" b="1" u="sng" dirty="0"/>
              <a:t>á</a:t>
            </a:r>
            <a:r>
              <a:rPr lang="cs-CZ" b="1" u="sng" dirty="0"/>
              <a:t> </a:t>
            </a:r>
            <a:r>
              <a:rPr lang="cs-CZ" b="1" u="sng" dirty="0" err="1"/>
              <a:t>mužsk</a:t>
            </a:r>
            <a:r>
              <a:rPr lang="en-US" b="1" u="sng" dirty="0"/>
              <a:t>á</a:t>
            </a:r>
            <a:r>
              <a:rPr lang="cs-CZ" b="1" u="sng" dirty="0"/>
              <a:t> infertilita</a:t>
            </a:r>
            <a:endParaRPr lang="cs-CZ" b="1" dirty="0"/>
          </a:p>
          <a:p>
            <a:r>
              <a:rPr lang="cs-CZ" dirty="0" err="1"/>
              <a:t>Globozoospermie</a:t>
            </a:r>
            <a:r>
              <a:rPr lang="cs-CZ" dirty="0"/>
              <a:t> (</a:t>
            </a:r>
            <a:r>
              <a:rPr lang="cs-CZ" dirty="0" err="1"/>
              <a:t>spermatogenick</a:t>
            </a:r>
            <a:r>
              <a:rPr lang="en-US" dirty="0"/>
              <a:t>é</a:t>
            </a:r>
            <a:r>
              <a:rPr lang="cs-CZ" dirty="0"/>
              <a:t> poškozen</a:t>
            </a:r>
            <a:r>
              <a:rPr lang="en-US" dirty="0"/>
              <a:t>í</a:t>
            </a:r>
            <a:r>
              <a:rPr lang="cs-CZ" dirty="0"/>
              <a:t> 9)</a:t>
            </a:r>
          </a:p>
          <a:p>
            <a:r>
              <a:rPr lang="cs-CZ" dirty="0" err="1"/>
              <a:t>Makrozoospermie</a:t>
            </a:r>
            <a:r>
              <a:rPr lang="cs-CZ" dirty="0"/>
              <a:t> (</a:t>
            </a:r>
            <a:r>
              <a:rPr lang="cs-CZ" dirty="0" err="1"/>
              <a:t>spermatogenick</a:t>
            </a:r>
            <a:r>
              <a:rPr lang="en-US" dirty="0"/>
              <a:t>é</a:t>
            </a:r>
            <a:r>
              <a:rPr lang="cs-CZ" dirty="0"/>
              <a:t> poškozen</a:t>
            </a:r>
            <a:r>
              <a:rPr lang="en-US" dirty="0"/>
              <a:t>í</a:t>
            </a:r>
            <a:r>
              <a:rPr lang="cs-CZ" dirty="0"/>
              <a:t> 5)</a:t>
            </a:r>
          </a:p>
          <a:p>
            <a:r>
              <a:rPr lang="cs-CZ" dirty="0" err="1"/>
              <a:t>Mnohočetn</a:t>
            </a:r>
            <a:r>
              <a:rPr lang="en-US" dirty="0"/>
              <a:t>é</a:t>
            </a:r>
            <a:r>
              <a:rPr lang="cs-CZ" dirty="0"/>
              <a:t> </a:t>
            </a:r>
            <a:r>
              <a:rPr lang="cs-CZ" dirty="0" err="1"/>
              <a:t>morfologick</a:t>
            </a:r>
            <a:r>
              <a:rPr lang="en-US" dirty="0"/>
              <a:t>é</a:t>
            </a:r>
            <a:r>
              <a:rPr lang="cs-CZ" dirty="0"/>
              <a:t> abnormality bičíků spermií (</a:t>
            </a:r>
            <a:r>
              <a:rPr lang="cs-CZ" dirty="0" err="1"/>
              <a:t>spermatogenick</a:t>
            </a:r>
            <a:r>
              <a:rPr lang="en-US" dirty="0"/>
              <a:t>é</a:t>
            </a:r>
            <a:r>
              <a:rPr lang="cs-CZ" dirty="0"/>
              <a:t> poškozen</a:t>
            </a:r>
            <a:r>
              <a:rPr lang="en-US" dirty="0"/>
              <a:t>í</a:t>
            </a:r>
            <a:r>
              <a:rPr lang="cs-CZ" dirty="0"/>
              <a:t> 18)</a:t>
            </a:r>
          </a:p>
          <a:p>
            <a:r>
              <a:rPr lang="cs-CZ" dirty="0" err="1"/>
              <a:t>Hypopl</a:t>
            </a:r>
            <a:r>
              <a:rPr lang="en-US" dirty="0"/>
              <a:t>á</a:t>
            </a:r>
            <a:r>
              <a:rPr lang="cs-CZ" dirty="0" err="1"/>
              <a:t>zie</a:t>
            </a:r>
            <a:r>
              <a:rPr lang="cs-CZ" dirty="0"/>
              <a:t> </a:t>
            </a:r>
            <a:r>
              <a:rPr lang="cs-CZ" dirty="0" err="1"/>
              <a:t>Leydigovych</a:t>
            </a:r>
            <a:r>
              <a:rPr lang="cs-CZ" dirty="0"/>
              <a:t> buněk</a:t>
            </a:r>
          </a:p>
          <a:p>
            <a:r>
              <a:rPr lang="cs-CZ" dirty="0"/>
              <a:t>CATSPER infertilita</a:t>
            </a:r>
          </a:p>
          <a:p>
            <a:r>
              <a:rPr lang="cs-CZ" dirty="0" err="1"/>
              <a:t>Swyerův</a:t>
            </a:r>
            <a:r>
              <a:rPr lang="cs-CZ" dirty="0"/>
              <a:t> syndrom</a:t>
            </a:r>
          </a:p>
          <a:p>
            <a:r>
              <a:rPr lang="cs-CZ" dirty="0" err="1"/>
              <a:t>Deafness</a:t>
            </a:r>
            <a:r>
              <a:rPr lang="cs-CZ" dirty="0"/>
              <a:t>-Infertility syndrom (Syndrom  hluchoty a neplodnosti)</a:t>
            </a:r>
          </a:p>
          <a:p>
            <a:pPr>
              <a:buNone/>
            </a:pPr>
            <a:r>
              <a:rPr lang="cs-CZ" b="1" u="sng" dirty="0"/>
              <a:t>Neobstrukční azoospermie</a:t>
            </a:r>
          </a:p>
          <a:p>
            <a:r>
              <a:rPr lang="en-US" dirty="0" err="1"/>
              <a:t>Meiotická</a:t>
            </a:r>
            <a:r>
              <a:rPr lang="en-US" dirty="0"/>
              <a:t> </a:t>
            </a:r>
            <a:r>
              <a:rPr lang="en-US" dirty="0" err="1"/>
              <a:t>zástava</a:t>
            </a:r>
            <a:r>
              <a:rPr lang="en-US" dirty="0"/>
              <a:t> </a:t>
            </a:r>
            <a:r>
              <a:rPr lang="en-US" dirty="0" err="1"/>
              <a:t>ve</a:t>
            </a:r>
            <a:r>
              <a:rPr lang="en-US" dirty="0"/>
              <a:t> </a:t>
            </a:r>
            <a:r>
              <a:rPr lang="en-US" dirty="0" err="1"/>
              <a:t>stadiu</a:t>
            </a:r>
            <a:r>
              <a:rPr lang="en-US" dirty="0"/>
              <a:t> </a:t>
            </a:r>
            <a:r>
              <a:rPr lang="en-US" dirty="0" err="1"/>
              <a:t>primárních</a:t>
            </a:r>
            <a:r>
              <a:rPr lang="en-US" dirty="0"/>
              <a:t> </a:t>
            </a:r>
            <a:r>
              <a:rPr lang="en-US" dirty="0" err="1"/>
              <a:t>spermatocytů</a:t>
            </a:r>
            <a:r>
              <a:rPr lang="en-US" dirty="0"/>
              <a:t> (</a:t>
            </a:r>
            <a:r>
              <a:rPr lang="en-US" dirty="0" err="1"/>
              <a:t>spermatogenní</a:t>
            </a:r>
            <a:r>
              <a:rPr lang="en-US" dirty="0"/>
              <a:t> </a:t>
            </a:r>
            <a:r>
              <a:rPr lang="en-US" dirty="0" err="1"/>
              <a:t>selhání</a:t>
            </a:r>
            <a:r>
              <a:rPr lang="en-US" dirty="0"/>
              <a:t> 25)</a:t>
            </a:r>
            <a:endParaRPr lang="cs-CZ" dirty="0"/>
          </a:p>
          <a:p>
            <a:r>
              <a:rPr lang="en-US" dirty="0" err="1"/>
              <a:t>Spermatogenní</a:t>
            </a:r>
            <a:r>
              <a:rPr lang="en-US" dirty="0"/>
              <a:t> </a:t>
            </a:r>
            <a:r>
              <a:rPr lang="en-US" dirty="0" err="1"/>
              <a:t>selhání</a:t>
            </a:r>
            <a:r>
              <a:rPr lang="en-US" dirty="0"/>
              <a:t> 32</a:t>
            </a:r>
            <a:r>
              <a:rPr lang="cs-CZ" dirty="0"/>
              <a:t> </a:t>
            </a:r>
          </a:p>
          <a:p>
            <a:r>
              <a:rPr lang="en-US" dirty="0" err="1"/>
              <a:t>Spermatogenní</a:t>
            </a:r>
            <a:r>
              <a:rPr lang="en-US" dirty="0"/>
              <a:t> </a:t>
            </a:r>
            <a:r>
              <a:rPr lang="en-US" dirty="0" err="1"/>
              <a:t>selhání</a:t>
            </a:r>
            <a:r>
              <a:rPr lang="en-US" dirty="0"/>
              <a:t> 4 (SPGF4)</a:t>
            </a:r>
            <a:endParaRPr lang="cs-CZ" dirty="0"/>
          </a:p>
          <a:p>
            <a:r>
              <a:rPr lang="cs-CZ" dirty="0" err="1"/>
              <a:t>Spermatogenn</a:t>
            </a:r>
            <a:r>
              <a:rPr lang="en-US" dirty="0"/>
              <a:t>í </a:t>
            </a:r>
            <a:r>
              <a:rPr lang="en-US" dirty="0" err="1"/>
              <a:t>selhání</a:t>
            </a:r>
            <a:r>
              <a:rPr lang="cs-CZ" dirty="0"/>
              <a:t> 2</a:t>
            </a:r>
            <a:r>
              <a:rPr lang="en-US" dirty="0"/>
              <a:t>, Y</a:t>
            </a:r>
            <a:r>
              <a:rPr lang="cs-CZ" dirty="0"/>
              <a:t>- v</a:t>
            </a:r>
            <a:r>
              <a:rPr lang="en-US" dirty="0"/>
              <a:t>á</a:t>
            </a:r>
            <a:r>
              <a:rPr lang="cs-CZ" dirty="0" err="1"/>
              <a:t>zan</a:t>
            </a:r>
            <a:r>
              <a:rPr lang="en-US" dirty="0"/>
              <a:t>é </a:t>
            </a:r>
            <a:endParaRPr lang="cs-CZ" dirty="0"/>
          </a:p>
          <a:p>
            <a:pPr>
              <a:buNone/>
            </a:pPr>
            <a:r>
              <a:rPr lang="cs-CZ" b="1" u="sng" dirty="0" err="1"/>
              <a:t>Postestikul</a:t>
            </a:r>
            <a:r>
              <a:rPr lang="en-US" b="1" u="sng" dirty="0"/>
              <a:t>á</a:t>
            </a:r>
            <a:r>
              <a:rPr lang="cs-CZ" b="1" u="sng" dirty="0" err="1"/>
              <a:t>rn</a:t>
            </a:r>
            <a:r>
              <a:rPr lang="en-US" b="1" u="sng" dirty="0"/>
              <a:t>í</a:t>
            </a:r>
            <a:r>
              <a:rPr lang="cs-CZ" b="1" u="sng" dirty="0"/>
              <a:t> mužská neplodnost</a:t>
            </a:r>
          </a:p>
          <a:p>
            <a:r>
              <a:rPr lang="cs-CZ" dirty="0"/>
              <a:t>Vrozen</a:t>
            </a:r>
            <a:r>
              <a:rPr lang="en-US" dirty="0"/>
              <a:t>á </a:t>
            </a:r>
            <a:r>
              <a:rPr lang="en-US" dirty="0" err="1"/>
              <a:t>bilaterální</a:t>
            </a:r>
            <a:r>
              <a:rPr lang="en-US" dirty="0"/>
              <a:t> absence vas deferens (CBAVD)</a:t>
            </a:r>
            <a:endParaRPr lang="cs-CZ" dirty="0"/>
          </a:p>
          <a:p>
            <a:r>
              <a:rPr lang="cs-CZ" dirty="0" err="1"/>
              <a:t>Cystick</a:t>
            </a:r>
            <a:r>
              <a:rPr lang="en-US" dirty="0"/>
              <a:t>á</a:t>
            </a:r>
            <a:r>
              <a:rPr lang="cs-CZ" dirty="0"/>
              <a:t> </a:t>
            </a:r>
            <a:r>
              <a:rPr lang="cs-CZ" dirty="0" err="1"/>
              <a:t>fibr</a:t>
            </a:r>
            <a:r>
              <a:rPr lang="en-US" dirty="0"/>
              <a:t>ó</a:t>
            </a:r>
            <a:r>
              <a:rPr lang="cs-CZ" dirty="0"/>
              <a:t>za</a:t>
            </a:r>
          </a:p>
          <a:p>
            <a:endParaRPr lang="cs-CZ" dirty="0"/>
          </a:p>
          <a:p>
            <a:endParaRPr lang="cs-CZ" dirty="0"/>
          </a:p>
          <a:p>
            <a:pPr>
              <a:buNone/>
            </a:pPr>
            <a:endParaRPr lang="cs-CZ" dirty="0"/>
          </a:p>
          <a:p>
            <a:endParaRPr lang="cs-CZ" dirty="0"/>
          </a:p>
        </p:txBody>
      </p:sp>
      <p:pic>
        <p:nvPicPr>
          <p:cNvPr id="14" name="Zvuk 13">
            <a:hlinkClick r:id="" action="ppaction://media"/>
            <a:extLst>
              <a:ext uri="{FF2B5EF4-FFF2-40B4-BE49-F238E27FC236}">
                <a16:creationId xmlns:a16="http://schemas.microsoft.com/office/drawing/2014/main" id="{EFEC1814-1B76-4E45-B1D5-2E6155F7BD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54591599"/>
      </p:ext>
    </p:extLst>
  </p:cSld>
  <p:clrMapOvr>
    <a:masterClrMapping/>
  </p:clrMapOvr>
  <mc:AlternateContent xmlns:mc="http://schemas.openxmlformats.org/markup-compatibility/2006" xmlns:p14="http://schemas.microsoft.com/office/powerpoint/2010/main">
    <mc:Choice Requires="p14">
      <p:transition spd="slow" p14:dur="2000" advTm="34543"/>
    </mc:Choice>
    <mc:Fallback xmlns="">
      <p:transition spd="slow" advTm="3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41610" y="387491"/>
            <a:ext cx="10753200" cy="451576"/>
          </a:xfrm>
        </p:spPr>
        <p:txBody>
          <a:bodyPr/>
          <a:lstStyle/>
          <a:p>
            <a:r>
              <a:rPr lang="cs-CZ" dirty="0" err="1"/>
              <a:t>Turnerův</a:t>
            </a:r>
            <a:r>
              <a:rPr lang="cs-CZ" dirty="0"/>
              <a:t> syndrom </a:t>
            </a:r>
          </a:p>
        </p:txBody>
      </p:sp>
      <p:sp>
        <p:nvSpPr>
          <p:cNvPr id="2" name="Zástupný symbol pro obsah 1"/>
          <p:cNvSpPr>
            <a:spLocks noGrp="1"/>
          </p:cNvSpPr>
          <p:nvPr>
            <p:ph idx="29"/>
          </p:nvPr>
        </p:nvSpPr>
        <p:spPr>
          <a:xfrm>
            <a:off x="285007" y="1270660"/>
            <a:ext cx="7742711" cy="5403272"/>
          </a:xfrm>
          <a:prstGeom prst="rect">
            <a:avLst/>
          </a:prstGeom>
        </p:spPr>
        <p:txBody>
          <a:bodyPr>
            <a:normAutofit fontScale="32500" lnSpcReduction="20000"/>
          </a:bodyPr>
          <a:lstStyle/>
          <a:p>
            <a:pPr algn="just">
              <a:lnSpc>
                <a:spcPct val="170000"/>
              </a:lnSpc>
            </a:pPr>
            <a:r>
              <a:rPr lang="cs-CZ" sz="4900" dirty="0"/>
              <a:t> výskyt asi 1 : 2500</a:t>
            </a:r>
          </a:p>
          <a:p>
            <a:pPr algn="just">
              <a:lnSpc>
                <a:spcPct val="170000"/>
              </a:lnSpc>
            </a:pPr>
            <a:r>
              <a:rPr lang="cs-CZ" sz="4900" dirty="0"/>
              <a:t>nejčastěji jde o klasický karyotyp 45, X, může jít i o jiné chromosomální abnormity, např. inverzi X chromosomu, deleci raménka X chromosomu. Tyto ženy jsou malého vzrůstu, mají primární amenoreu a další známky typické pro tento syndrom (</a:t>
            </a:r>
            <a:r>
              <a:rPr lang="cs-CZ" sz="4900" dirty="0" err="1"/>
              <a:t>pterygium</a:t>
            </a:r>
            <a:r>
              <a:rPr lang="cs-CZ" sz="4900" dirty="0"/>
              <a:t> </a:t>
            </a:r>
            <a:r>
              <a:rPr lang="cs-CZ" sz="4900" dirty="0" err="1"/>
              <a:t>colli</a:t>
            </a:r>
            <a:r>
              <a:rPr lang="cs-CZ" sz="4900" dirty="0"/>
              <a:t>, ve 40 % vrozené vady ledvin, v 15 % vrozené srdeční vady).</a:t>
            </a:r>
          </a:p>
          <a:p>
            <a:pPr marL="72000" indent="0" algn="just">
              <a:lnSpc>
                <a:spcPct val="170000"/>
              </a:lnSpc>
              <a:buNone/>
            </a:pPr>
            <a:r>
              <a:rPr lang="cs-CZ" sz="4900" b="1" dirty="0"/>
              <a:t>Mozaika 45, X/46, XY </a:t>
            </a:r>
          </a:p>
          <a:p>
            <a:pPr marL="273050" indent="-273050" algn="just">
              <a:lnSpc>
                <a:spcPct val="170000"/>
              </a:lnSpc>
            </a:pPr>
            <a:r>
              <a:rPr lang="cs-CZ" sz="4900" dirty="0"/>
              <a:t>způsobuje smíšenou </a:t>
            </a:r>
            <a:r>
              <a:rPr lang="cs-CZ" sz="4900" dirty="0" err="1"/>
              <a:t>gonadální</a:t>
            </a:r>
            <a:r>
              <a:rPr lang="cs-CZ" sz="4900" dirty="0"/>
              <a:t> dysgenezi. Fenotyp může být jak mužský, tak ženský. Většinou se u těchto jedinců vyskytuje sterilita</a:t>
            </a:r>
          </a:p>
          <a:p>
            <a:pPr marL="273050" indent="-273050" algn="just">
              <a:lnSpc>
                <a:spcPct val="170000"/>
              </a:lnSpc>
            </a:pPr>
            <a:r>
              <a:rPr lang="cs-CZ" sz="4900" dirty="0" err="1"/>
              <a:t>Cave</a:t>
            </a:r>
            <a:r>
              <a:rPr lang="cs-CZ" sz="4900" dirty="0"/>
              <a:t>: </a:t>
            </a:r>
            <a:r>
              <a:rPr lang="cs-CZ" sz="4900" dirty="0" err="1"/>
              <a:t>gonadoblastom</a:t>
            </a:r>
            <a:endParaRPr lang="cs-CZ" sz="4900" dirty="0"/>
          </a:p>
          <a:p>
            <a:pPr marL="72000" indent="0" algn="just">
              <a:lnSpc>
                <a:spcPct val="170000"/>
              </a:lnSpc>
              <a:buNone/>
            </a:pPr>
            <a:r>
              <a:rPr lang="cs-CZ" sz="6200" b="1" dirty="0">
                <a:solidFill>
                  <a:schemeClr val="tx2"/>
                </a:solidFill>
              </a:rPr>
              <a:t>Syndrom 47, XXX </a:t>
            </a:r>
          </a:p>
          <a:p>
            <a:pPr marL="273050" indent="-273050" algn="just">
              <a:lnSpc>
                <a:spcPct val="170000"/>
              </a:lnSpc>
            </a:pPr>
            <a:r>
              <a:rPr lang="cs-CZ" sz="4900" dirty="0"/>
              <a:t>výskyt asi 1 : 1000–1500 žen</a:t>
            </a:r>
          </a:p>
          <a:p>
            <a:pPr marL="273050" indent="-273050" algn="just">
              <a:lnSpc>
                <a:spcPct val="170000"/>
              </a:lnSpc>
            </a:pPr>
            <a:r>
              <a:rPr lang="cs-CZ" sz="4900" dirty="0"/>
              <a:t>ženy jsou obvykle vyššího vzrůstu</a:t>
            </a:r>
          </a:p>
          <a:p>
            <a:pPr marL="273050" indent="-273050" algn="just">
              <a:lnSpc>
                <a:spcPct val="170000"/>
              </a:lnSpc>
            </a:pPr>
            <a:r>
              <a:rPr lang="cs-CZ" sz="4900" dirty="0" err="1"/>
              <a:t>Menarché</a:t>
            </a:r>
            <a:r>
              <a:rPr lang="cs-CZ" sz="4900" dirty="0"/>
              <a:t> může nastupovat později, často je </a:t>
            </a:r>
            <a:r>
              <a:rPr lang="cs-CZ" sz="4900" dirty="0" err="1"/>
              <a:t>oligomenorea</a:t>
            </a:r>
            <a:r>
              <a:rPr lang="cs-CZ" sz="4900" dirty="0"/>
              <a:t>. Může být i sterilita, ale některé ženy s tímto syndromem mají normální plodnost.</a:t>
            </a:r>
          </a:p>
          <a:p>
            <a:pPr marL="285750" indent="-285750">
              <a:buFontTx/>
              <a:buChar char="-"/>
            </a:pPr>
            <a:endParaRPr lang="cs-CZ" dirty="0"/>
          </a:p>
          <a:p>
            <a:endParaRPr lang="cs-CZ"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35" y="205261"/>
            <a:ext cx="3356758" cy="659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Zvuk 11">
            <a:hlinkClick r:id="" action="ppaction://media"/>
            <a:extLst>
              <a:ext uri="{FF2B5EF4-FFF2-40B4-BE49-F238E27FC236}">
                <a16:creationId xmlns:a16="http://schemas.microsoft.com/office/drawing/2014/main" id="{8F9FB40F-536A-4D75-B6CC-17DA2F52B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39722271"/>
      </p:ext>
    </p:extLst>
  </p:cSld>
  <p:clrMapOvr>
    <a:masterClrMapping/>
  </p:clrMapOvr>
  <mc:AlternateContent xmlns:mc="http://schemas.openxmlformats.org/markup-compatibility/2006" xmlns:p14="http://schemas.microsoft.com/office/powerpoint/2010/main">
    <mc:Choice Requires="p14">
      <p:transition spd="slow" p14:dur="2000" advTm="83630"/>
    </mc:Choice>
    <mc:Fallback xmlns="">
      <p:transition spd="slow" advTm="8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68738" y="351864"/>
            <a:ext cx="10753200" cy="451576"/>
          </a:xfrm>
        </p:spPr>
        <p:txBody>
          <a:bodyPr/>
          <a:lstStyle/>
          <a:p>
            <a:r>
              <a:rPr lang="cs-CZ" dirty="0" err="1"/>
              <a:t>Klinefelterův</a:t>
            </a:r>
            <a:r>
              <a:rPr lang="cs-CZ" dirty="0"/>
              <a:t> syndrom (KS)</a:t>
            </a:r>
          </a:p>
        </p:txBody>
      </p:sp>
      <p:pic>
        <p:nvPicPr>
          <p:cNvPr id="14338" name="Picture 2"/>
          <p:cNvPicPr>
            <a:picLocks noGrp="1" noChangeAspect="1" noChangeArrowheads="1"/>
          </p:cNvPicPr>
          <p:nvPr>
            <p:ph idx="29"/>
          </p:nvPr>
        </p:nvPicPr>
        <p:blipFill>
          <a:blip r:embed="rId4" cstate="print">
            <a:extLst>
              <a:ext uri="{28A0092B-C50C-407E-A947-70E740481C1C}">
                <a14:useLocalDpi xmlns:a14="http://schemas.microsoft.com/office/drawing/2010/main" val="0"/>
              </a:ext>
            </a:extLst>
          </a:blip>
          <a:stretch>
            <a:fillRect/>
          </a:stretch>
        </p:blipFill>
        <p:spPr bwMode="auto">
          <a:xfrm>
            <a:off x="8668987" y="50714"/>
            <a:ext cx="3217388" cy="667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ástupný symbol pro obsah 9">
            <a:extLst>
              <a:ext uri="{FF2B5EF4-FFF2-40B4-BE49-F238E27FC236}">
                <a16:creationId xmlns:a16="http://schemas.microsoft.com/office/drawing/2014/main" id="{549FF66A-59C3-44A9-B371-83A8E75A0F1C}"/>
              </a:ext>
            </a:extLst>
          </p:cNvPr>
          <p:cNvSpPr>
            <a:spLocks noGrp="1"/>
          </p:cNvSpPr>
          <p:nvPr>
            <p:ph idx="30"/>
          </p:nvPr>
        </p:nvSpPr>
        <p:spPr>
          <a:xfrm>
            <a:off x="305625" y="1073994"/>
            <a:ext cx="7975359" cy="4139998"/>
          </a:xfrm>
        </p:spPr>
        <p:txBody>
          <a:bodyPr/>
          <a:lstStyle/>
          <a:p>
            <a:pPr algn="just"/>
            <a:r>
              <a:rPr lang="cs-CZ" sz="1600" dirty="0"/>
              <a:t>XXY aneuploidie je nejčastější poruchou pohlavních chromozómů s prevalencí 1:500 mužů obecné populace.  V literatuře je uváděn rozptyl incidence KS 1 – 2 % narozených chlapců. </a:t>
            </a:r>
          </a:p>
          <a:p>
            <a:pPr algn="just"/>
            <a:r>
              <a:rPr lang="cs-CZ" sz="1600" dirty="0"/>
              <a:t>V kojeneckém věku lze aneuploidií </a:t>
            </a:r>
            <a:r>
              <a:rPr lang="cs-CZ" sz="1600" dirty="0" err="1"/>
              <a:t>gonosomů</a:t>
            </a:r>
            <a:r>
              <a:rPr lang="cs-CZ" sz="1600" dirty="0"/>
              <a:t> odhalit cytogenetickým vyšetřením chlapců s </a:t>
            </a:r>
            <a:r>
              <a:rPr lang="cs-CZ" sz="1600" dirty="0" err="1"/>
              <a:t>hypospadií</a:t>
            </a:r>
            <a:r>
              <a:rPr lang="cs-CZ" sz="1600" dirty="0"/>
              <a:t>, </a:t>
            </a:r>
            <a:r>
              <a:rPr lang="cs-CZ" sz="1600" dirty="0" err="1"/>
              <a:t>mikropenisem</a:t>
            </a:r>
            <a:r>
              <a:rPr lang="cs-CZ" sz="1600" dirty="0"/>
              <a:t> nebo kryptorchismem.  V batolecím období, je někdy u chlapců pozorováno vývojové zpoždění, a to zejména v expresi jazykových dovedností. U dětí mladšího školního věku lze na KS myslet při řečových, behaviorálních a sociálních problémech dítěte.  U starších dětí a adolescentů vedou k diagnostice této </a:t>
            </a:r>
            <a:r>
              <a:rPr lang="cs-CZ" sz="1600" dirty="0" err="1"/>
              <a:t>gonosomální</a:t>
            </a:r>
            <a:r>
              <a:rPr lang="cs-CZ" sz="1600" dirty="0"/>
              <a:t> aneuploidie různé endokrinní poruchy, opožděný pubertální vývoj, </a:t>
            </a:r>
            <a:r>
              <a:rPr lang="cs-CZ" sz="1600" dirty="0" err="1"/>
              <a:t>eunuchoidní</a:t>
            </a:r>
            <a:r>
              <a:rPr lang="cs-CZ" sz="1600" dirty="0"/>
              <a:t> habitus, gynekomastie, nebo malá varlata.                          U dospělých se diagnóza stanovuje nejčastěji v rámci vyšetřování neplodnosti nebo nálezu maligního nádoru prsu.</a:t>
            </a:r>
          </a:p>
        </p:txBody>
      </p:sp>
      <p:pic>
        <p:nvPicPr>
          <p:cNvPr id="2" name="Zvuk 1">
            <a:hlinkClick r:id="" action="ppaction://media"/>
            <a:extLst>
              <a:ext uri="{FF2B5EF4-FFF2-40B4-BE49-F238E27FC236}">
                <a16:creationId xmlns:a16="http://schemas.microsoft.com/office/drawing/2014/main" id="{F8366FAA-250A-45BB-9E9B-A740AC2100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28226355"/>
      </p:ext>
    </p:extLst>
  </p:cSld>
  <p:clrMapOvr>
    <a:masterClrMapping/>
  </p:clrMapOvr>
  <mc:AlternateContent xmlns:mc="http://schemas.openxmlformats.org/markup-compatibility/2006" xmlns:p14="http://schemas.microsoft.com/office/powerpoint/2010/main">
    <mc:Choice Requires="p14">
      <p:transition spd="slow" p14:dur="2000" advTm="103235"/>
    </mc:Choice>
    <mc:Fallback xmlns="">
      <p:transition spd="slow" advTm="10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Plodnost a porodnost </a:t>
            </a:r>
            <a:r>
              <a:rPr lang="cs-CZ" dirty="0" err="1"/>
              <a:t>Eurostat</a:t>
            </a:r>
            <a:r>
              <a:rPr lang="cs-CZ" dirty="0"/>
              <a:t>  r. 2019</a:t>
            </a:r>
          </a:p>
        </p:txBody>
      </p:sp>
      <p:sp>
        <p:nvSpPr>
          <p:cNvPr id="2" name="Zástupný symbol pro obsah 1"/>
          <p:cNvSpPr>
            <a:spLocks noGrp="1"/>
          </p:cNvSpPr>
          <p:nvPr>
            <p:ph idx="1"/>
          </p:nvPr>
        </p:nvSpPr>
        <p:spPr>
          <a:prstGeom prst="rect">
            <a:avLst/>
          </a:prstGeom>
        </p:spPr>
        <p:txBody>
          <a:bodyPr>
            <a:normAutofit fontScale="55000" lnSpcReduction="20000"/>
          </a:bodyPr>
          <a:lstStyle/>
          <a:p>
            <a:pPr marL="72000" indent="0">
              <a:buNone/>
            </a:pPr>
            <a:r>
              <a:rPr lang="cs-CZ" sz="3300" b="1" dirty="0"/>
              <a:t>Plodnost je schopnost otěhotnět a porodit děti. </a:t>
            </a:r>
          </a:p>
          <a:p>
            <a:r>
              <a:rPr lang="cs-CZ" dirty="0"/>
              <a:t>Průměrná světová plodnost je dnes 2,5 dítěte na ženu.</a:t>
            </a:r>
          </a:p>
          <a:p>
            <a:r>
              <a:rPr lang="cs-CZ" dirty="0"/>
              <a:t>Celková míra porodnosti kolem 2,1 živě narozených dětí – podmínka pro konstantní udržení populace bez migrace.</a:t>
            </a:r>
          </a:p>
          <a:p>
            <a:r>
              <a:rPr lang="cs-CZ" dirty="0"/>
              <a:t>V r. 2019 se v EU narodilo 4,2 milionu dětí</a:t>
            </a:r>
          </a:p>
          <a:p>
            <a:r>
              <a:rPr lang="cs-CZ" dirty="0"/>
              <a:t>Na jednu ženu v EU připadá 1,53 živě narozených dětí. </a:t>
            </a:r>
          </a:p>
          <a:p>
            <a:r>
              <a:rPr lang="cs-CZ" dirty="0"/>
              <a:t>Průměrný věk žen při narození prvního dítěte v EU – 29,4 roku.</a:t>
            </a:r>
          </a:p>
          <a:p>
            <a:r>
              <a:rPr lang="cs-CZ" dirty="0"/>
              <a:t>Míra porodnosti v EU od poloviny 60 let neustále klesá. </a:t>
            </a:r>
          </a:p>
          <a:p>
            <a:r>
              <a:rPr lang="cs-CZ" dirty="0"/>
              <a:t>Od r. 2000 v státech EU-28 – míra porodnosti vykazovala známky růstu; příznivý vývoj se v r. 2010 zastavil, následoval pokles do  r. 2013, mírný nárůst byl zaznamenán do r. 2016 od té doby je registrován další pokles.</a:t>
            </a:r>
          </a:p>
        </p:txBody>
      </p:sp>
      <p:pic>
        <p:nvPicPr>
          <p:cNvPr id="6" name="Zvuk 5">
            <a:hlinkClick r:id="" action="ppaction://media"/>
            <a:extLst>
              <a:ext uri="{FF2B5EF4-FFF2-40B4-BE49-F238E27FC236}">
                <a16:creationId xmlns:a16="http://schemas.microsoft.com/office/drawing/2014/main" id="{051F3AAD-39FE-4BED-B3A8-2BBBA4167A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40"/>
    </mc:Choice>
    <mc:Fallback xmlns="">
      <p:transition spd="slow" advTm="6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AZF – </a:t>
            </a:r>
            <a:r>
              <a:rPr lang="cs-CZ" dirty="0" err="1"/>
              <a:t>azoospermia</a:t>
            </a:r>
            <a:r>
              <a:rPr lang="cs-CZ" dirty="0"/>
              <a:t> faktor</a:t>
            </a:r>
          </a:p>
        </p:txBody>
      </p:sp>
      <p:sp>
        <p:nvSpPr>
          <p:cNvPr id="2" name="Zástupný symbol pro obsah 1"/>
          <p:cNvSpPr>
            <a:spLocks noGrp="1"/>
          </p:cNvSpPr>
          <p:nvPr>
            <p:ph idx="1"/>
          </p:nvPr>
        </p:nvSpPr>
        <p:spPr>
          <a:xfrm>
            <a:off x="719999" y="1294410"/>
            <a:ext cx="11143449" cy="4537590"/>
          </a:xfrm>
          <a:prstGeom prst="rect">
            <a:avLst/>
          </a:prstGeom>
        </p:spPr>
        <p:txBody>
          <a:bodyPr>
            <a:noAutofit/>
          </a:bodyPr>
          <a:lstStyle/>
          <a:p>
            <a:pPr algn="just"/>
            <a:r>
              <a:rPr lang="cs-CZ" sz="1600" dirty="0"/>
              <a:t>Důležitou roli v mužské infertilitě hraje Y chromosom. Y chromosom obsahuje geny, které zodpovídají za vývoj jedince mužským směrem, za vývoj mužských gonád a za spermiogenezi. Na krátkém raménku Y chromosomu (Yp11.3) se nachází </a:t>
            </a:r>
            <a:r>
              <a:rPr lang="cs-CZ" sz="1600" dirty="0" err="1"/>
              <a:t>testis</a:t>
            </a:r>
            <a:r>
              <a:rPr lang="cs-CZ" sz="1600" dirty="0"/>
              <a:t> determinující faktor – SRY, který zodpovídá za diferenciaci gonád. Na dlouhém raménku Y chromosomu je mnoho genů a genových rodin, které zodpovídají za spermatogenezi (Yq11.23), tzv. </a:t>
            </a:r>
            <a:r>
              <a:rPr lang="cs-CZ" sz="1600" dirty="0" err="1"/>
              <a:t>azoospermia</a:t>
            </a:r>
            <a:r>
              <a:rPr lang="cs-CZ" sz="1600" dirty="0"/>
              <a:t> faktor – AZF.                 Na chromozomu Y mohou být velké delece, které obsahují oblast AZF region, vedoucí k azoospermii. Důležité jsou </a:t>
            </a:r>
            <a:r>
              <a:rPr lang="cs-CZ" sz="1600" dirty="0" err="1"/>
              <a:t>mikrodelece</a:t>
            </a:r>
            <a:r>
              <a:rPr lang="cs-CZ" sz="1600" dirty="0"/>
              <a:t> </a:t>
            </a:r>
            <a:r>
              <a:rPr lang="cs-CZ" sz="1600" dirty="0" err="1"/>
              <a:t>Yq</a:t>
            </a:r>
            <a:r>
              <a:rPr lang="cs-CZ" sz="1600" dirty="0"/>
              <a:t> (oblast AZF) chromosomu, detekovatelné pouze na molekulárně genetické úrovni. Oblast AZF se dělí na úseky </a:t>
            </a:r>
            <a:r>
              <a:rPr lang="cs-CZ" sz="1600" dirty="0" err="1"/>
              <a:t>AZFa</a:t>
            </a:r>
            <a:r>
              <a:rPr lang="cs-CZ" sz="1600" dirty="0"/>
              <a:t>, </a:t>
            </a:r>
            <a:r>
              <a:rPr lang="cs-CZ" sz="1600" dirty="0" err="1"/>
              <a:t>AZFb</a:t>
            </a:r>
            <a:r>
              <a:rPr lang="cs-CZ" sz="1600" dirty="0"/>
              <a:t>, </a:t>
            </a:r>
            <a:r>
              <a:rPr lang="cs-CZ" sz="1600" dirty="0" err="1"/>
              <a:t>AZFc</a:t>
            </a:r>
            <a:r>
              <a:rPr lang="cs-CZ" sz="1600" dirty="0"/>
              <a:t>. Delece oblasti </a:t>
            </a:r>
            <a:r>
              <a:rPr lang="cs-CZ" sz="1600" dirty="0" err="1"/>
              <a:t>AZFa</a:t>
            </a:r>
            <a:r>
              <a:rPr lang="cs-CZ" sz="1600" dirty="0"/>
              <a:t> a kompletní delece oblasti </a:t>
            </a:r>
            <a:r>
              <a:rPr lang="cs-CZ" sz="1600" dirty="0" err="1"/>
              <a:t>AZFb</a:t>
            </a:r>
            <a:r>
              <a:rPr lang="cs-CZ" sz="1600" dirty="0"/>
              <a:t> způsobují azoospermii a mají špatnou prognózu, pokud jde o nalezení spermií, a to i operačními metodami. Parciální delece </a:t>
            </a:r>
            <a:r>
              <a:rPr lang="cs-CZ" sz="1600" dirty="0" err="1"/>
              <a:t>AZFc</a:t>
            </a:r>
            <a:r>
              <a:rPr lang="cs-CZ" sz="1600" dirty="0"/>
              <a:t> mají variabilní fenotyp, obvykle těžkou </a:t>
            </a:r>
            <a:r>
              <a:rPr lang="cs-CZ" sz="1600" dirty="0" err="1"/>
              <a:t>oligozoospermii</a:t>
            </a:r>
            <a:r>
              <a:rPr lang="cs-CZ" sz="1600" dirty="0"/>
              <a:t>. </a:t>
            </a:r>
            <a:r>
              <a:rPr lang="cs-CZ" sz="1600" dirty="0" err="1"/>
              <a:t>Mikrodelece</a:t>
            </a:r>
            <a:r>
              <a:rPr lang="cs-CZ" sz="1600" dirty="0"/>
              <a:t> AZF a </a:t>
            </a:r>
            <a:r>
              <a:rPr lang="cs-CZ" sz="1600" dirty="0" err="1"/>
              <a:t>a</a:t>
            </a:r>
            <a:r>
              <a:rPr lang="cs-CZ" sz="1600" dirty="0"/>
              <a:t> b oblasti vznikají obvykle de novo. Prostřednictvím metod asistované reprodukce se tyto </a:t>
            </a:r>
            <a:r>
              <a:rPr lang="cs-CZ" sz="1600" dirty="0" err="1"/>
              <a:t>mikrodelece</a:t>
            </a:r>
            <a:r>
              <a:rPr lang="cs-CZ" sz="1600" dirty="0"/>
              <a:t> mohou přenášet na potomky mužského pohlaví a způsobovat i jim poruchy spermatogeneze.</a:t>
            </a:r>
          </a:p>
        </p:txBody>
      </p:sp>
      <p:pic>
        <p:nvPicPr>
          <p:cNvPr id="5" name="Zvuk 4">
            <a:hlinkClick r:id="" action="ppaction://media"/>
            <a:extLst>
              <a:ext uri="{FF2B5EF4-FFF2-40B4-BE49-F238E27FC236}">
                <a16:creationId xmlns:a16="http://schemas.microsoft.com/office/drawing/2014/main" id="{9265291B-B835-484B-B83D-5B42560294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9849424"/>
      </p:ext>
    </p:extLst>
  </p:cSld>
  <p:clrMapOvr>
    <a:masterClrMapping/>
  </p:clrMapOvr>
  <mc:AlternateContent xmlns:mc="http://schemas.openxmlformats.org/markup-compatibility/2006" xmlns:p14="http://schemas.microsoft.com/office/powerpoint/2010/main">
    <mc:Choice Requires="p14">
      <p:transition spd="slow" p14:dur="2000" advTm="104814"/>
    </mc:Choice>
    <mc:Fallback xmlns="">
      <p:transition spd="slow" advTm="10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AZF – </a:t>
            </a:r>
            <a:r>
              <a:rPr lang="cs-CZ" dirty="0" err="1"/>
              <a:t>azoospermia</a:t>
            </a:r>
            <a:r>
              <a:rPr lang="cs-CZ" dirty="0"/>
              <a:t> faktor</a:t>
            </a:r>
          </a:p>
        </p:txBody>
      </p:sp>
      <p:sp>
        <p:nvSpPr>
          <p:cNvPr id="2" name="Zástupný symbol pro obsah 1"/>
          <p:cNvSpPr>
            <a:spLocks noGrp="1"/>
          </p:cNvSpPr>
          <p:nvPr>
            <p:ph idx="1"/>
          </p:nvPr>
        </p:nvSpPr>
        <p:spPr>
          <a:prstGeom prst="rect">
            <a:avLst/>
          </a:prstGeom>
        </p:spPr>
        <p:txBody>
          <a:bodyPr/>
          <a:lstStyle/>
          <a:p>
            <a:pPr algn="just"/>
            <a:r>
              <a:rPr lang="cs-CZ" sz="1800" dirty="0"/>
              <a:t>Od roku 2014 EAA a EMQN doporučují rozšířenou analýzu poskytující charakterizaci a dimenzování zjištěných </a:t>
            </a:r>
            <a:r>
              <a:rPr lang="cs-CZ" sz="1800" dirty="0" err="1"/>
              <a:t>mikrodelecí</a:t>
            </a:r>
            <a:r>
              <a:rPr lang="cs-CZ" sz="1800" dirty="0"/>
              <a:t> AZF regionu pomocí samostatného definovaného souboru </a:t>
            </a:r>
            <a:r>
              <a:rPr lang="cs-CZ" sz="1800" dirty="0" err="1"/>
              <a:t>markerů</a:t>
            </a:r>
            <a:r>
              <a:rPr lang="cs-CZ" sz="1800" dirty="0"/>
              <a:t>. </a:t>
            </a:r>
          </a:p>
          <a:p>
            <a:pPr algn="just"/>
            <a:r>
              <a:rPr lang="cs-CZ" sz="1800" dirty="0"/>
              <a:t>Další charakterizace / dimenzování </a:t>
            </a:r>
            <a:r>
              <a:rPr lang="cs-CZ" sz="1800" dirty="0" err="1"/>
              <a:t>mikrodelecí</a:t>
            </a:r>
            <a:r>
              <a:rPr lang="cs-CZ" sz="1800" dirty="0"/>
              <a:t> regionu AZF je užitečná pro zjištění pravděpodobnosti získání funkčních spermií u pacientů s parciálními </a:t>
            </a:r>
            <a:r>
              <a:rPr lang="cs-CZ" sz="1800" dirty="0" err="1"/>
              <a:t>mikrodelecemi</a:t>
            </a:r>
            <a:r>
              <a:rPr lang="cs-CZ" sz="1800" dirty="0"/>
              <a:t> v porovnání s pacienty vykazující kompletní deleci jednoho nebo více z AZF oblastí. Například, </a:t>
            </a:r>
            <a:r>
              <a:rPr lang="cs-CZ" sz="1800" dirty="0" err="1"/>
              <a:t>gr</a:t>
            </a:r>
            <a:r>
              <a:rPr lang="cs-CZ" sz="1800" dirty="0"/>
              <a:t> / </a:t>
            </a:r>
            <a:r>
              <a:rPr lang="cs-CZ" sz="1800" dirty="0" err="1"/>
              <a:t>gr</a:t>
            </a:r>
            <a:r>
              <a:rPr lang="cs-CZ" sz="1800" dirty="0"/>
              <a:t> </a:t>
            </a:r>
            <a:r>
              <a:rPr lang="cs-CZ" sz="1800" dirty="0" err="1"/>
              <a:t>mikrodelece</a:t>
            </a:r>
            <a:r>
              <a:rPr lang="cs-CZ" sz="1800" dirty="0"/>
              <a:t>, což je </a:t>
            </a:r>
            <a:r>
              <a:rPr lang="cs-CZ" sz="1800" dirty="0" err="1"/>
              <a:t>AZFc</a:t>
            </a:r>
            <a:r>
              <a:rPr lang="cs-CZ" sz="1800" dirty="0"/>
              <a:t> </a:t>
            </a:r>
            <a:r>
              <a:rPr lang="cs-CZ" sz="1800" dirty="0" err="1"/>
              <a:t>subdelece</a:t>
            </a:r>
            <a:r>
              <a:rPr lang="cs-CZ" sz="1800" dirty="0"/>
              <a:t>, je obvykle spojena s mírnějším fenotypem než u jedinců s  klasickou plnou </a:t>
            </a:r>
            <a:r>
              <a:rPr lang="cs-CZ" sz="1800" dirty="0" err="1"/>
              <a:t>AZFc</a:t>
            </a:r>
            <a:r>
              <a:rPr lang="cs-CZ" sz="1800" dirty="0"/>
              <a:t> (b2/b4) </a:t>
            </a:r>
            <a:r>
              <a:rPr lang="cs-CZ" sz="1800" dirty="0" err="1"/>
              <a:t>mikrodelecí</a:t>
            </a:r>
            <a:r>
              <a:rPr lang="cs-CZ" sz="1800" dirty="0"/>
              <a:t>.</a:t>
            </a:r>
          </a:p>
          <a:p>
            <a:endParaRPr lang="cs-CZ" sz="2000" dirty="0"/>
          </a:p>
        </p:txBody>
      </p:sp>
      <p:pic>
        <p:nvPicPr>
          <p:cNvPr id="4" name="Zvuk 3">
            <a:hlinkClick r:id="" action="ppaction://media"/>
            <a:extLst>
              <a:ext uri="{FF2B5EF4-FFF2-40B4-BE49-F238E27FC236}">
                <a16:creationId xmlns:a16="http://schemas.microsoft.com/office/drawing/2014/main" id="{FE5AEBEE-D81E-478A-B4D3-62DE0AFE95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80835132"/>
      </p:ext>
    </p:extLst>
  </p:cSld>
  <p:clrMapOvr>
    <a:masterClrMapping/>
  </p:clrMapOvr>
  <mc:AlternateContent xmlns:mc="http://schemas.openxmlformats.org/markup-compatibility/2006" xmlns:p14="http://schemas.microsoft.com/office/powerpoint/2010/main">
    <mc:Choice Requires="p14">
      <p:transition spd="slow" p14:dur="2000" advTm="48216"/>
    </mc:Choice>
    <mc:Fallback xmlns="">
      <p:transition spd="slow" advTm="4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AZF – </a:t>
            </a:r>
            <a:r>
              <a:rPr lang="cs-CZ" dirty="0" err="1"/>
              <a:t>azoospermia</a:t>
            </a:r>
            <a:r>
              <a:rPr lang="cs-CZ" dirty="0"/>
              <a:t> faktor</a:t>
            </a:r>
          </a:p>
        </p:txBody>
      </p:sp>
      <p:pic>
        <p:nvPicPr>
          <p:cNvPr id="174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161309" y="1306880"/>
            <a:ext cx="7837714" cy="540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Zvuk 3">
            <a:hlinkClick r:id="" action="ppaction://media"/>
            <a:extLst>
              <a:ext uri="{FF2B5EF4-FFF2-40B4-BE49-F238E27FC236}">
                <a16:creationId xmlns:a16="http://schemas.microsoft.com/office/drawing/2014/main" id="{5EF913CA-F01F-47F8-8E88-9063D78CC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612067"/>
      </p:ext>
    </p:extLst>
  </p:cSld>
  <p:clrMapOvr>
    <a:masterClrMapping/>
  </p:clrMapOvr>
  <mc:AlternateContent xmlns:mc="http://schemas.openxmlformats.org/markup-compatibility/2006" xmlns:p14="http://schemas.microsoft.com/office/powerpoint/2010/main">
    <mc:Choice Requires="p14">
      <p:transition spd="slow" p14:dur="2000" advTm="55120"/>
    </mc:Choice>
    <mc:Fallback xmlns="">
      <p:transition spd="slow" advTm="5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Syndrom </a:t>
            </a:r>
            <a:r>
              <a:rPr lang="cs-CZ" dirty="0" err="1"/>
              <a:t>polycystických</a:t>
            </a:r>
            <a:r>
              <a:rPr lang="cs-CZ" dirty="0"/>
              <a:t> ovarií (PCOS) </a:t>
            </a:r>
          </a:p>
        </p:txBody>
      </p:sp>
      <p:sp>
        <p:nvSpPr>
          <p:cNvPr id="2" name="Zástupný symbol pro obsah 1"/>
          <p:cNvSpPr>
            <a:spLocks noGrp="1"/>
          </p:cNvSpPr>
          <p:nvPr>
            <p:ph idx="29"/>
          </p:nvPr>
        </p:nvSpPr>
        <p:spPr>
          <a:prstGeom prst="rect">
            <a:avLst/>
          </a:prstGeom>
        </p:spPr>
        <p:txBody>
          <a:bodyPr/>
          <a:lstStyle/>
          <a:p>
            <a:r>
              <a:rPr lang="cs-CZ" sz="2000" dirty="0"/>
              <a:t>MIM % 184700 </a:t>
            </a:r>
          </a:p>
          <a:p>
            <a:r>
              <a:rPr lang="cs-CZ" sz="2000" dirty="0"/>
              <a:t>PCOS by měl být diagnostikován tehdy, jsou-li splněna dvě z následujících tří </a:t>
            </a:r>
            <a:r>
              <a:rPr lang="cs-CZ" sz="2000" dirty="0" err="1"/>
              <a:t>kriterií</a:t>
            </a:r>
            <a:r>
              <a:rPr lang="cs-CZ" sz="2000" dirty="0"/>
              <a:t>: </a:t>
            </a:r>
          </a:p>
          <a:p>
            <a:pPr marL="72000" indent="0">
              <a:buNone/>
            </a:pPr>
            <a:r>
              <a:rPr lang="cs-CZ" sz="2000" dirty="0"/>
              <a:t>  </a:t>
            </a:r>
            <a:r>
              <a:rPr lang="cs-CZ" sz="2000" dirty="0" err="1"/>
              <a:t>oligomenorhea</a:t>
            </a:r>
            <a:r>
              <a:rPr lang="cs-CZ" sz="2000" dirty="0"/>
              <a:t> a/nebo anovulace, obezita,  </a:t>
            </a:r>
          </a:p>
          <a:p>
            <a:pPr marL="72000" indent="0">
              <a:buNone/>
            </a:pPr>
            <a:r>
              <a:rPr lang="cs-CZ" sz="2000" dirty="0"/>
              <a:t>   hirsutismus</a:t>
            </a:r>
          </a:p>
          <a:p>
            <a:r>
              <a:rPr lang="cs-CZ" sz="2000" dirty="0"/>
              <a:t>klinické nebo biochemické známky </a:t>
            </a:r>
            <a:r>
              <a:rPr lang="cs-CZ" sz="2000" dirty="0" err="1"/>
              <a:t>hyperandrogenismu</a:t>
            </a:r>
            <a:endParaRPr lang="cs-CZ" sz="2000" dirty="0"/>
          </a:p>
          <a:p>
            <a:r>
              <a:rPr lang="cs-CZ" sz="2000" dirty="0"/>
              <a:t>sonografický nález </a:t>
            </a:r>
            <a:r>
              <a:rPr lang="cs-CZ" sz="2000" dirty="0" err="1"/>
              <a:t>polycystických</a:t>
            </a:r>
            <a:r>
              <a:rPr lang="cs-CZ" sz="2000" dirty="0"/>
              <a:t> ovarií</a:t>
            </a:r>
          </a:p>
          <a:p>
            <a:r>
              <a:rPr lang="cs-CZ" sz="2000" dirty="0"/>
              <a:t>Gen PCOS1                                                                                                                                                                                                               </a:t>
            </a:r>
          </a:p>
        </p:txBody>
      </p:sp>
      <p:pic>
        <p:nvPicPr>
          <p:cNvPr id="6" name="Picture 2">
            <a:extLst>
              <a:ext uri="{FF2B5EF4-FFF2-40B4-BE49-F238E27FC236}">
                <a16:creationId xmlns:a16="http://schemas.microsoft.com/office/drawing/2014/main" id="{8FF026EE-43FB-4DA2-B0CC-CDC5C9180193}"/>
              </a:ext>
            </a:extLst>
          </p:cNvPr>
          <p:cNvPicPr>
            <a:picLocks noGrp="1" noChangeAspect="1" noChangeArrowheads="1"/>
          </p:cNvPicPr>
          <p:nvPr>
            <p:ph idx="30"/>
          </p:nvPr>
        </p:nvPicPr>
        <p:blipFill>
          <a:blip r:embed="rId4" cstate="print">
            <a:extLst>
              <a:ext uri="{28A0092B-C50C-407E-A947-70E740481C1C}">
                <a14:useLocalDpi xmlns:a14="http://schemas.microsoft.com/office/drawing/2010/main" val="0"/>
              </a:ext>
            </a:extLst>
          </a:blip>
          <a:srcRect/>
          <a:stretch>
            <a:fillRect/>
          </a:stretch>
        </p:blipFill>
        <p:spPr bwMode="auto">
          <a:xfrm>
            <a:off x="5939998" y="2458193"/>
            <a:ext cx="6107956" cy="43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Zvuk 4">
            <a:hlinkClick r:id="" action="ppaction://media"/>
            <a:extLst>
              <a:ext uri="{FF2B5EF4-FFF2-40B4-BE49-F238E27FC236}">
                <a16:creationId xmlns:a16="http://schemas.microsoft.com/office/drawing/2014/main" id="{0C4F48CA-7469-4F26-A041-B62D14BFA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5011082"/>
      </p:ext>
    </p:extLst>
  </p:cSld>
  <p:clrMapOvr>
    <a:masterClrMapping/>
  </p:clrMapOvr>
  <mc:AlternateContent xmlns:mc="http://schemas.openxmlformats.org/markup-compatibility/2006" xmlns:p14="http://schemas.microsoft.com/office/powerpoint/2010/main">
    <mc:Choice Requires="p14">
      <p:transition spd="slow" p14:dur="2000" advTm="66084"/>
    </mc:Choice>
    <mc:Fallback xmlns="">
      <p:transition spd="slow" advTm="6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CFTR gen</a:t>
            </a:r>
          </a:p>
        </p:txBody>
      </p:sp>
      <p:sp>
        <p:nvSpPr>
          <p:cNvPr id="2" name="Zástupný symbol pro obsah 1"/>
          <p:cNvSpPr>
            <a:spLocks noGrp="1"/>
          </p:cNvSpPr>
          <p:nvPr>
            <p:ph idx="1"/>
          </p:nvPr>
        </p:nvSpPr>
        <p:spPr>
          <a:xfrm>
            <a:off x="541869" y="1466371"/>
            <a:ext cx="11333455" cy="4139998"/>
          </a:xfrm>
          <a:prstGeom prst="rect">
            <a:avLst/>
          </a:prstGeom>
        </p:spPr>
        <p:txBody>
          <a:bodyPr>
            <a:noAutofit/>
          </a:bodyPr>
          <a:lstStyle/>
          <a:p>
            <a:r>
              <a:rPr lang="cs-CZ" sz="1800" dirty="0"/>
              <a:t>MIM # 219700 </a:t>
            </a:r>
          </a:p>
          <a:p>
            <a:r>
              <a:rPr lang="cs-CZ" sz="1800" dirty="0"/>
              <a:t>CFTR gen, chromosom 7q31 (250kb), 2017 mutací, AR dědičnost</a:t>
            </a:r>
          </a:p>
          <a:p>
            <a:r>
              <a:rPr lang="cs-CZ" sz="1800" dirty="0"/>
              <a:t>Muži:  CBAVD-</a:t>
            </a:r>
            <a:r>
              <a:rPr lang="cs-CZ" sz="1800" dirty="0" err="1"/>
              <a:t>Congenital</a:t>
            </a:r>
            <a:r>
              <a:rPr lang="cs-CZ" sz="1800" dirty="0"/>
              <a:t> </a:t>
            </a:r>
            <a:r>
              <a:rPr lang="cs-CZ" sz="1800" dirty="0" err="1"/>
              <a:t>bilateral</a:t>
            </a:r>
            <a:r>
              <a:rPr lang="cs-CZ" sz="1800" dirty="0"/>
              <a:t> absence </a:t>
            </a:r>
            <a:r>
              <a:rPr lang="cs-CZ" sz="1800" dirty="0" err="1"/>
              <a:t>of</a:t>
            </a:r>
            <a:r>
              <a:rPr lang="cs-CZ" sz="1800" dirty="0"/>
              <a:t> </a:t>
            </a:r>
            <a:r>
              <a:rPr lang="cs-CZ" sz="1800" dirty="0" err="1"/>
              <a:t>the</a:t>
            </a:r>
            <a:r>
              <a:rPr lang="cs-CZ" sz="1800" dirty="0"/>
              <a:t> </a:t>
            </a:r>
            <a:r>
              <a:rPr lang="cs-CZ" sz="1800" dirty="0" err="1"/>
              <a:t>vas</a:t>
            </a:r>
            <a:r>
              <a:rPr lang="cs-CZ" sz="1800" dirty="0"/>
              <a:t> </a:t>
            </a:r>
            <a:r>
              <a:rPr lang="cs-CZ" sz="1800" dirty="0" err="1"/>
              <a:t>deferens</a:t>
            </a:r>
            <a:endParaRPr lang="cs-CZ" sz="1800" dirty="0"/>
          </a:p>
          <a:p>
            <a:r>
              <a:rPr lang="cs-CZ" sz="1800" dirty="0"/>
              <a:t>Porucha vývoje chámovodů, nadvarlete a semenných váčků</a:t>
            </a:r>
          </a:p>
          <a:p>
            <a:r>
              <a:rPr lang="cs-CZ" sz="1800" dirty="0"/>
              <a:t>95% mužů s CBAVD jsou neplodní. Zvýšená viskozita v pohlavních cestách muže zapříčiňuje obstrukční azoospermii. Obstrukční azoospermie může být zcela izolovaným příznakem</a:t>
            </a:r>
          </a:p>
          <a:p>
            <a:r>
              <a:rPr lang="cs-CZ" sz="1800" dirty="0"/>
              <a:t>Nejčastější mutace asociované s CBVAD: 5T varianta v intronu 9 (starší název intron 8), R117H</a:t>
            </a:r>
          </a:p>
          <a:p>
            <a:r>
              <a:rPr lang="cs-CZ" sz="1800" dirty="0"/>
              <a:t>Ženy: snížení plodnosti pro větší viskozitu cervikálního hlenu, </a:t>
            </a:r>
          </a:p>
          <a:p>
            <a:pPr>
              <a:buNone/>
            </a:pPr>
            <a:r>
              <a:rPr lang="cs-CZ" sz="1800" dirty="0"/>
              <a:t>     častá primární, nebo sekundární </a:t>
            </a:r>
            <a:r>
              <a:rPr lang="cs-CZ" sz="1800" dirty="0" err="1"/>
              <a:t>amenorhea</a:t>
            </a:r>
            <a:r>
              <a:rPr lang="cs-CZ" sz="1800" dirty="0"/>
              <a:t> v důsledku poruch výživy a plicních změn.</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8900" y="171451"/>
            <a:ext cx="2229884" cy="248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Zvuk 6">
            <a:hlinkClick r:id="" action="ppaction://media"/>
            <a:extLst>
              <a:ext uri="{FF2B5EF4-FFF2-40B4-BE49-F238E27FC236}">
                <a16:creationId xmlns:a16="http://schemas.microsoft.com/office/drawing/2014/main" id="{A3D81A96-E11F-4CA6-A77F-104D5F1BE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4540837"/>
      </p:ext>
    </p:extLst>
  </p:cSld>
  <p:clrMapOvr>
    <a:masterClrMapping/>
  </p:clrMapOvr>
  <mc:AlternateContent xmlns:mc="http://schemas.openxmlformats.org/markup-compatibility/2006" xmlns:p14="http://schemas.microsoft.com/office/powerpoint/2010/main">
    <mc:Choice Requires="p14">
      <p:transition spd="slow" p14:dur="2000" advTm="97616"/>
    </mc:Choice>
    <mc:Fallback xmlns="">
      <p:transition spd="slow" advTm="9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8743" y="351865"/>
            <a:ext cx="10753200" cy="451576"/>
          </a:xfrm>
        </p:spPr>
        <p:txBody>
          <a:bodyPr/>
          <a:lstStyle/>
          <a:p>
            <a:r>
              <a:rPr lang="cs-CZ" dirty="0" err="1"/>
              <a:t>Kartagenerův</a:t>
            </a:r>
            <a:r>
              <a:rPr lang="cs-CZ" dirty="0"/>
              <a:t> syndrom </a:t>
            </a:r>
          </a:p>
        </p:txBody>
      </p:sp>
      <p:sp>
        <p:nvSpPr>
          <p:cNvPr id="2" name="Zástupný symbol pro obsah 1"/>
          <p:cNvSpPr>
            <a:spLocks noGrp="1"/>
          </p:cNvSpPr>
          <p:nvPr>
            <p:ph idx="1"/>
          </p:nvPr>
        </p:nvSpPr>
        <p:spPr>
          <a:xfrm>
            <a:off x="458743" y="895864"/>
            <a:ext cx="11309704" cy="4139998"/>
          </a:xfrm>
          <a:prstGeom prst="rect">
            <a:avLst/>
          </a:prstGeom>
        </p:spPr>
        <p:txBody>
          <a:bodyPr>
            <a:noAutofit/>
          </a:bodyPr>
          <a:lstStyle/>
          <a:p>
            <a:pPr algn="just"/>
            <a:r>
              <a:rPr lang="cs-CZ" sz="1800" dirty="0"/>
              <a:t>MIM # 244400 </a:t>
            </a:r>
          </a:p>
          <a:p>
            <a:pPr algn="just"/>
            <a:r>
              <a:rPr lang="cs-CZ" sz="1800" dirty="0"/>
              <a:t>primární ciliární dyskineze-1 (CILD1) je způsobena mutací v genu DNAI1 (604366)                        na chromosomu 9p13</a:t>
            </a:r>
          </a:p>
          <a:p>
            <a:pPr algn="just"/>
            <a:r>
              <a:rPr lang="cs-CZ" sz="1800" dirty="0"/>
              <a:t>syndrom poruchy motility </a:t>
            </a:r>
            <a:r>
              <a:rPr lang="cs-CZ" sz="1800" dirty="0" err="1"/>
              <a:t>cilií</a:t>
            </a:r>
            <a:r>
              <a:rPr lang="cs-CZ" sz="1800" dirty="0"/>
              <a:t> – dědičnost AR, </a:t>
            </a:r>
          </a:p>
          <a:p>
            <a:pPr algn="just">
              <a:buNone/>
            </a:pPr>
            <a:r>
              <a:rPr lang="cs-CZ" sz="1800" dirty="0"/>
              <a:t>   výskyt 1 : 10 000–16 000, typicky bronchiektázie, chronická sinusitida, často </a:t>
            </a:r>
            <a:r>
              <a:rPr lang="cs-CZ" sz="1800" dirty="0" err="1"/>
              <a:t>situs</a:t>
            </a:r>
            <a:r>
              <a:rPr lang="cs-CZ" sz="1800" dirty="0"/>
              <a:t> </a:t>
            </a:r>
            <a:r>
              <a:rPr lang="cs-CZ" sz="1800" dirty="0" err="1"/>
              <a:t>inversus</a:t>
            </a:r>
            <a:r>
              <a:rPr lang="cs-CZ" sz="1800" dirty="0"/>
              <a:t> </a:t>
            </a:r>
            <a:r>
              <a:rPr lang="cs-CZ" sz="1800" dirty="0" err="1"/>
              <a:t>viscerum</a:t>
            </a:r>
            <a:r>
              <a:rPr lang="cs-CZ" sz="1800" dirty="0"/>
              <a:t>, nepohyblivost spermií.</a:t>
            </a:r>
          </a:p>
          <a:p>
            <a:pPr algn="just"/>
            <a:r>
              <a:rPr lang="cs-CZ" sz="1800" dirty="0"/>
              <a:t>Jediná řasinka – bičík – porucha motility je podstatou neplodnosti u mužů s </a:t>
            </a:r>
            <a:r>
              <a:rPr lang="cs-CZ" sz="1800" dirty="0" err="1"/>
              <a:t>Kartagenerovým</a:t>
            </a:r>
            <a:r>
              <a:rPr lang="cs-CZ" sz="1800" dirty="0"/>
              <a:t> syndromem</a:t>
            </a:r>
          </a:p>
          <a:p>
            <a:pPr algn="just"/>
            <a:r>
              <a:rPr lang="cs-CZ" sz="1800" dirty="0"/>
              <a:t>U žen se buňky pokryté řasinkami v pohlavních cestách také nacházejí, a to ve vejcovodech (tudy putuje vajíčko po uvolnění z vaječníku směrem k děloze), nicméně plodnost u žen je tímto narušena mnohem méně než u mužů, což dokazuje, že pro posun vajíčka nejsou řasinky ve vejcovodech až tak důležité.</a:t>
            </a:r>
          </a:p>
          <a:p>
            <a:pPr algn="just"/>
            <a:r>
              <a:rPr lang="cs-CZ" sz="1800" dirty="0"/>
              <a:t>Léčba mužské neplodnosti spočívá ve využití metod asistované reprodukce, a to konkrétně metody </a:t>
            </a:r>
            <a:r>
              <a:rPr lang="cs-CZ" sz="1800" dirty="0" err="1"/>
              <a:t>intracytoplasmatické</a:t>
            </a:r>
            <a:r>
              <a:rPr lang="cs-CZ" sz="1800" dirty="0"/>
              <a:t> injekce spermie do vajíčka (ICSI).</a:t>
            </a:r>
          </a:p>
        </p:txBody>
      </p:sp>
      <p:pic>
        <p:nvPicPr>
          <p:cNvPr id="5" name="Zvuk 4">
            <a:hlinkClick r:id="" action="ppaction://media"/>
            <a:extLst>
              <a:ext uri="{FF2B5EF4-FFF2-40B4-BE49-F238E27FC236}">
                <a16:creationId xmlns:a16="http://schemas.microsoft.com/office/drawing/2014/main" id="{90DA90B6-D687-40C9-B20E-73F8A7EB9D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6849498"/>
      </p:ext>
    </p:extLst>
  </p:cSld>
  <p:clrMapOvr>
    <a:masterClrMapping/>
  </p:clrMapOvr>
  <mc:AlternateContent xmlns:mc="http://schemas.openxmlformats.org/markup-compatibility/2006" xmlns:p14="http://schemas.microsoft.com/office/powerpoint/2010/main">
    <mc:Choice Requires="p14">
      <p:transition spd="slow" p14:dur="2000" advTm="84244"/>
    </mc:Choice>
    <mc:Fallback xmlns="">
      <p:transition spd="slow" advTm="8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75615" y="290945"/>
            <a:ext cx="10753200" cy="451576"/>
          </a:xfrm>
        </p:spPr>
        <p:txBody>
          <a:bodyPr>
            <a:normAutofit fontScale="90000"/>
          </a:bodyPr>
          <a:lstStyle/>
          <a:p>
            <a:r>
              <a:rPr lang="cs-CZ" dirty="0"/>
              <a:t>Spinální a bulbární muskulární atrofie – Kennedyho syndrom </a:t>
            </a:r>
          </a:p>
        </p:txBody>
      </p:sp>
      <p:sp>
        <p:nvSpPr>
          <p:cNvPr id="2" name="Zástupný symbol pro obsah 1"/>
          <p:cNvSpPr>
            <a:spLocks noGrp="1"/>
          </p:cNvSpPr>
          <p:nvPr>
            <p:ph idx="1"/>
          </p:nvPr>
        </p:nvSpPr>
        <p:spPr>
          <a:xfrm>
            <a:off x="375615" y="1389413"/>
            <a:ext cx="11321579" cy="5177642"/>
          </a:xfrm>
          <a:prstGeom prst="rect">
            <a:avLst/>
          </a:prstGeom>
        </p:spPr>
        <p:txBody>
          <a:bodyPr>
            <a:normAutofit fontScale="55000" lnSpcReduction="20000"/>
          </a:bodyPr>
          <a:lstStyle/>
          <a:p>
            <a:pPr algn="just"/>
            <a:r>
              <a:rPr lang="cs-CZ" sz="2900" dirty="0"/>
              <a:t>MIM # 313200 </a:t>
            </a:r>
          </a:p>
          <a:p>
            <a:pPr algn="just"/>
            <a:r>
              <a:rPr lang="cs-CZ" sz="2900" dirty="0"/>
              <a:t>X- dědičná spinální a bulbární svalová atrofie (SBMA, SMAX1), také známá jako </a:t>
            </a:r>
            <a:r>
              <a:rPr lang="cs-CZ" sz="2900" dirty="0" err="1"/>
              <a:t>Kennedyova</a:t>
            </a:r>
            <a:r>
              <a:rPr lang="cs-CZ" sz="2900" dirty="0"/>
              <a:t> choroba, je způsobena expanzí </a:t>
            </a:r>
            <a:r>
              <a:rPr lang="cs-CZ" sz="2900" dirty="0" err="1"/>
              <a:t>trigonukleotidové</a:t>
            </a:r>
            <a:r>
              <a:rPr lang="cs-CZ" sz="2900" dirty="0"/>
              <a:t> CAG repetice v exonu 1 genu kódujícího androgenní receptor (AR, 313700.0014). Počet opakování CAG se pohybuje od 38 do 62 u pacientů s SBMA, zatímco zdraví jedinci mají 10 až 36 CAG opakování.</a:t>
            </a:r>
          </a:p>
          <a:p>
            <a:pPr algn="just"/>
            <a:r>
              <a:rPr lang="cs-CZ" sz="2900" dirty="0" err="1"/>
              <a:t>Bulbospinální</a:t>
            </a:r>
            <a:r>
              <a:rPr lang="cs-CZ" sz="2900" dirty="0"/>
              <a:t> svalová atrofie (Kennedyho nemoc) je vzácné degenerativní pomalu </a:t>
            </a:r>
            <a:r>
              <a:rPr lang="cs-CZ" sz="2900" dirty="0" err="1"/>
              <a:t>progredující</a:t>
            </a:r>
            <a:r>
              <a:rPr lang="cs-CZ" sz="2900" dirty="0"/>
              <a:t> onemocnění postihující převážně spinální a bulbární periferní </a:t>
            </a:r>
            <a:r>
              <a:rPr lang="cs-CZ" sz="2900" dirty="0" err="1"/>
              <a:t>motoneuron</a:t>
            </a:r>
            <a:r>
              <a:rPr lang="cs-CZ" sz="2900" dirty="0"/>
              <a:t>. V rozvinutém stadiu onemocnění je charakteristický klinický obraz – svalové atrofie, slabost a fascikulace, zvláště v bulbární oblasti (jazyk, mimické svaly), na končetinách svalů proximálních. Dalšími příznaky jsou gynekomastie a tremor rukou a svalové bolesti. Onemocnění bývá diagnostikováno v 4.–5. dekádě, kdy je klinický obraz plně rozvinut, první známky onemocnění (gynekomastie, únavnost) se objevují již o 1–2 dekády dříve. Elektrofyziologické vyšetření nachází obraz chronické neurogenní léze s obrovskými potenciály v jehlové EMG, dále pak četné fascikulace. Postihuje pouze muže. </a:t>
            </a:r>
          </a:p>
          <a:p>
            <a:endParaRPr lang="cs-CZ" dirty="0"/>
          </a:p>
        </p:txBody>
      </p:sp>
      <p:pic>
        <p:nvPicPr>
          <p:cNvPr id="5" name="Zvuk 4">
            <a:hlinkClick r:id="" action="ppaction://media"/>
            <a:extLst>
              <a:ext uri="{FF2B5EF4-FFF2-40B4-BE49-F238E27FC236}">
                <a16:creationId xmlns:a16="http://schemas.microsoft.com/office/drawing/2014/main" id="{FDE8F03A-B1AD-411D-A376-95E23E579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0844078"/>
      </p:ext>
    </p:extLst>
  </p:cSld>
  <p:clrMapOvr>
    <a:masterClrMapping/>
  </p:clrMapOvr>
  <mc:AlternateContent xmlns:mc="http://schemas.openxmlformats.org/markup-compatibility/2006" xmlns:p14="http://schemas.microsoft.com/office/powerpoint/2010/main">
    <mc:Choice Requires="p14">
      <p:transition spd="slow" p14:dur="2000" advTm="103808"/>
    </mc:Choice>
    <mc:Fallback xmlns="">
      <p:transition spd="slow" advTm="10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97486" y="169113"/>
            <a:ext cx="10442805" cy="477964"/>
          </a:xfrm>
        </p:spPr>
        <p:txBody>
          <a:bodyPr>
            <a:normAutofit fontScale="90000"/>
          </a:bodyPr>
          <a:lstStyle/>
          <a:p>
            <a:r>
              <a:rPr lang="cs-CZ" sz="3200" dirty="0" err="1"/>
              <a:t>Kallmannův</a:t>
            </a:r>
            <a:r>
              <a:rPr lang="cs-CZ" sz="3200" dirty="0"/>
              <a:t> syndrom, </a:t>
            </a:r>
            <a:r>
              <a:rPr lang="cs-CZ" sz="3200" dirty="0" err="1"/>
              <a:t>Hypogonadotropní</a:t>
            </a:r>
            <a:r>
              <a:rPr lang="cs-CZ" sz="3200" dirty="0"/>
              <a:t> </a:t>
            </a:r>
            <a:r>
              <a:rPr lang="cs-CZ" sz="3200" dirty="0" err="1"/>
              <a:t>hypogonadismus</a:t>
            </a:r>
            <a:r>
              <a:rPr lang="cs-CZ" sz="3200" dirty="0"/>
              <a:t> s anosmií </a:t>
            </a:r>
          </a:p>
        </p:txBody>
      </p:sp>
      <p:sp>
        <p:nvSpPr>
          <p:cNvPr id="2" name="Zástupný symbol pro obsah 1"/>
          <p:cNvSpPr>
            <a:spLocks noGrp="1"/>
          </p:cNvSpPr>
          <p:nvPr>
            <p:ph idx="1"/>
          </p:nvPr>
        </p:nvSpPr>
        <p:spPr>
          <a:xfrm>
            <a:off x="280612" y="1187137"/>
            <a:ext cx="10753201" cy="4139998"/>
          </a:xfrm>
          <a:prstGeom prst="rect">
            <a:avLst/>
          </a:prstGeom>
        </p:spPr>
        <p:txBody>
          <a:bodyPr>
            <a:noAutofit/>
          </a:bodyPr>
          <a:lstStyle/>
          <a:p>
            <a:r>
              <a:rPr lang="cs-CZ" sz="1600" dirty="0"/>
              <a:t>MIM # 308700 </a:t>
            </a:r>
          </a:p>
          <a:p>
            <a:r>
              <a:rPr lang="cs-CZ" sz="1600" dirty="0" err="1"/>
              <a:t>hypogonadotropní</a:t>
            </a:r>
            <a:r>
              <a:rPr lang="cs-CZ" sz="1600" dirty="0"/>
              <a:t> hypogonadismus-1 s anosmií nebo bez anosmie (HH1) je způsoben mutací v genu KAL1 (300836) na chromozómu Xp22.3, někdy ve spojení s mutací v jiném genu, např. , PROKR2</a:t>
            </a:r>
          </a:p>
          <a:p>
            <a:r>
              <a:rPr lang="cs-CZ" sz="1600" dirty="0"/>
              <a:t>Z rodokmenových studií jasné, že </a:t>
            </a:r>
            <a:r>
              <a:rPr lang="cs-CZ" sz="1600" dirty="0" err="1"/>
              <a:t>Kallmannův</a:t>
            </a:r>
            <a:r>
              <a:rPr lang="cs-CZ" sz="1600" dirty="0"/>
              <a:t> syndrom je geneticky heterogenní chorobou. Výskyt 1 : 10 000 u mužů, 1 : 50 000 u žen </a:t>
            </a:r>
          </a:p>
          <a:p>
            <a:r>
              <a:rPr lang="cs-CZ" sz="1600" dirty="0"/>
              <a:t>Další geny: ANOS1, CHD7, FGFR1, FGF8, SOX10, PROK2, PROKR2, SEMA3A </a:t>
            </a:r>
          </a:p>
          <a:p>
            <a:pPr marL="285750" indent="-285750">
              <a:buFontTx/>
              <a:buChar char="-"/>
            </a:pPr>
            <a:r>
              <a:rPr lang="cs-CZ" sz="1600" dirty="0"/>
              <a:t>jedná se o poruchu charakterizovanou chybějícím nebo neúplným pohlavním dozráváním ve věku 18 let  ve spojení s nízkými hladinami cirkulujících gonadotropinů a testosteronu, bez dalších abnormalit </a:t>
            </a:r>
            <a:r>
              <a:rPr lang="cs-CZ" sz="1600" dirty="0" err="1"/>
              <a:t>hypotalamo</a:t>
            </a:r>
            <a:r>
              <a:rPr lang="cs-CZ" sz="1600" dirty="0"/>
              <a:t>-hypofyzární osy. Z důvodu ageneze čichových laloků je porucha čichu. Dále se může vyskytnout </a:t>
            </a:r>
            <a:r>
              <a:rPr lang="cs-CZ" sz="1600" dirty="0" err="1"/>
              <a:t>eunuchoidní</a:t>
            </a:r>
            <a:r>
              <a:rPr lang="cs-CZ" sz="1600" dirty="0"/>
              <a:t> habitus, </a:t>
            </a:r>
            <a:r>
              <a:rPr lang="cs-CZ" sz="1600" dirty="0" err="1"/>
              <a:t>bimanuální</a:t>
            </a:r>
            <a:r>
              <a:rPr lang="cs-CZ" sz="1600" dirty="0"/>
              <a:t> synkinéze, vysoký nárt, vysoké klenuté patro, cerebelární ataxie, abnormality pubického ochlupení (řídké či zcela chybí), </a:t>
            </a:r>
            <a:r>
              <a:rPr lang="cs-CZ" sz="1600" dirty="0" err="1"/>
              <a:t>mikropenis</a:t>
            </a:r>
            <a:r>
              <a:rPr lang="cs-CZ" sz="1600" dirty="0"/>
              <a:t>, může se vyskytnout také hluchota, rozštěpové vady (např. obličeje), barvoslepost, osteoporóza (pro nedostatek pohlavních hormonů), u dívek není menstruace, nevyvíjí se prsní tkáň.</a:t>
            </a: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2421" y="647077"/>
            <a:ext cx="1738967"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Zvuk 5">
            <a:hlinkClick r:id="" action="ppaction://media"/>
            <a:extLst>
              <a:ext uri="{FF2B5EF4-FFF2-40B4-BE49-F238E27FC236}">
                <a16:creationId xmlns:a16="http://schemas.microsoft.com/office/drawing/2014/main" id="{2BAC00E9-538F-41E3-BE6E-9E0F27935F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2266529"/>
      </p:ext>
    </p:extLst>
  </p:cSld>
  <p:clrMapOvr>
    <a:masterClrMapping/>
  </p:clrMapOvr>
  <mc:AlternateContent xmlns:mc="http://schemas.openxmlformats.org/markup-compatibility/2006" xmlns:p14="http://schemas.microsoft.com/office/powerpoint/2010/main">
    <mc:Choice Requires="p14">
      <p:transition spd="slow" p14:dur="2000" advTm="113691"/>
    </mc:Choice>
    <mc:Fallback xmlns="">
      <p:transition spd="slow" advTm="11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04363" y="304364"/>
            <a:ext cx="10753200" cy="451576"/>
          </a:xfrm>
        </p:spPr>
        <p:txBody>
          <a:bodyPr>
            <a:normAutofit fontScale="90000"/>
          </a:bodyPr>
          <a:lstStyle/>
          <a:p>
            <a:r>
              <a:rPr lang="cs-CZ" dirty="0"/>
              <a:t>Syndrom rezistence k androgenům (AIS) </a:t>
            </a:r>
          </a:p>
        </p:txBody>
      </p:sp>
      <p:sp>
        <p:nvSpPr>
          <p:cNvPr id="2" name="Zástupný symbol pro obsah 1"/>
          <p:cNvSpPr>
            <a:spLocks noGrp="1"/>
          </p:cNvSpPr>
          <p:nvPr>
            <p:ph idx="1"/>
          </p:nvPr>
        </p:nvSpPr>
        <p:spPr>
          <a:xfrm>
            <a:off x="360691" y="1110111"/>
            <a:ext cx="9089018" cy="4139998"/>
          </a:xfrm>
          <a:prstGeom prst="rect">
            <a:avLst/>
          </a:prstGeom>
        </p:spPr>
        <p:txBody>
          <a:bodyPr>
            <a:noAutofit/>
          </a:bodyPr>
          <a:lstStyle/>
          <a:p>
            <a:pPr algn="just"/>
            <a:r>
              <a:rPr lang="cs-CZ" sz="1600" dirty="0"/>
              <a:t>Gen: AR (MIM 300068), dlouhé raménko X chromosomu (Xq12)</a:t>
            </a:r>
          </a:p>
          <a:p>
            <a:pPr algn="just"/>
            <a:r>
              <a:rPr lang="cs-CZ" sz="1600" dirty="0"/>
              <a:t>XR, výskyt 1 : 10 000 (celkem) – 60 000 (kompletní testikulární feminizace).</a:t>
            </a:r>
          </a:p>
          <a:p>
            <a:pPr algn="just"/>
            <a:r>
              <a:rPr lang="cs-CZ" sz="1600" dirty="0"/>
              <a:t>Popsáno více než 1000 mutací AR genu, 30% mutací vzniká de novo</a:t>
            </a:r>
          </a:p>
          <a:p>
            <a:pPr algn="just"/>
            <a:r>
              <a:rPr lang="cs-CZ" sz="1600" dirty="0"/>
              <a:t>Syndromy rezistence na androgeny jsou poruchou lokalizovanou na některém místě genu pro androgenní receptor, jež se projevuje u osob s karyotypem 46,XY, které mají varlata založená oboustranně, mají regresi Müllerova vývodu a normální nebo zvýšenou sekreci testosteronu. V různém stupni je u nich porušen sexuální vývoj a objevují se známky </a:t>
            </a:r>
            <a:r>
              <a:rPr lang="cs-CZ" sz="1600" dirty="0" err="1"/>
              <a:t>hypogonadismu</a:t>
            </a:r>
            <a:r>
              <a:rPr lang="cs-CZ" sz="1600" dirty="0"/>
              <a:t>, nedostatečné </a:t>
            </a:r>
            <a:r>
              <a:rPr lang="cs-CZ" sz="1600" dirty="0" err="1"/>
              <a:t>virilizace</a:t>
            </a:r>
            <a:r>
              <a:rPr lang="cs-CZ" sz="1600" dirty="0"/>
              <a:t> a zpravidla neplodnost. </a:t>
            </a:r>
          </a:p>
          <a:p>
            <a:pPr algn="just"/>
            <a:r>
              <a:rPr lang="cs-CZ" sz="1600" dirty="0"/>
              <a:t>Klinický obraz je velmi pestrý, genotypičtí muži mohou mít klinický obraz v širokém rozmezí od fenotypických žen až k téměř normálním mužům, kteří jsou jen nedostatečně </a:t>
            </a:r>
            <a:r>
              <a:rPr lang="cs-CZ" sz="1600" dirty="0" err="1"/>
              <a:t>virilizovaní</a:t>
            </a:r>
            <a:r>
              <a:rPr lang="cs-CZ" sz="1600" dirty="0"/>
              <a:t> nebo jsou infertilní. </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5417" y="2754687"/>
            <a:ext cx="2436583"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Zvuk 5">
            <a:hlinkClick r:id="" action="ppaction://media"/>
            <a:extLst>
              <a:ext uri="{FF2B5EF4-FFF2-40B4-BE49-F238E27FC236}">
                <a16:creationId xmlns:a16="http://schemas.microsoft.com/office/drawing/2014/main" id="{E0A9F53D-A407-4504-8B1F-17471B8DC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98829148"/>
      </p:ext>
    </p:extLst>
  </p:cSld>
  <p:clrMapOvr>
    <a:masterClrMapping/>
  </p:clrMapOvr>
  <mc:AlternateContent xmlns:mc="http://schemas.openxmlformats.org/markup-compatibility/2006" xmlns:p14="http://schemas.microsoft.com/office/powerpoint/2010/main">
    <mc:Choice Requires="p14">
      <p:transition spd="slow" p14:dur="2000" advTm="81187"/>
    </mc:Choice>
    <mc:Fallback xmlns="">
      <p:transition spd="slow" advTm="8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idx="4294967295"/>
          </p:nvPr>
        </p:nvSpPr>
        <p:spPr>
          <a:xfrm>
            <a:off x="228580" y="172734"/>
            <a:ext cx="11563617" cy="663977"/>
          </a:xfrm>
        </p:spPr>
        <p:txBody>
          <a:bodyPr>
            <a:normAutofit fontScale="90000"/>
          </a:bodyPr>
          <a:lstStyle/>
          <a:p>
            <a:r>
              <a:rPr lang="cs-CZ" dirty="0"/>
              <a:t>PAIS (parciální AIS, </a:t>
            </a:r>
            <a:r>
              <a:rPr lang="cs-CZ" dirty="0" err="1"/>
              <a:t>Reifensteinův</a:t>
            </a:r>
            <a:r>
              <a:rPr lang="cs-CZ" dirty="0"/>
              <a:t> </a:t>
            </a:r>
            <a:r>
              <a:rPr lang="cs-CZ" dirty="0" err="1"/>
              <a:t>sy</a:t>
            </a:r>
            <a:r>
              <a:rPr lang="cs-CZ" dirty="0"/>
              <a:t>, Gilbert-Dreyfusův syndrom)</a:t>
            </a:r>
          </a:p>
        </p:txBody>
      </p:sp>
      <p:pic>
        <p:nvPicPr>
          <p:cNvPr id="1026" name="Picture 2" descr="C:\Users\70460\Desktop\Nová složka\Ehl_Simon_12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4097" b="14247"/>
          <a:stretch/>
        </p:blipFill>
        <p:spPr bwMode="auto">
          <a:xfrm>
            <a:off x="407771" y="1629631"/>
            <a:ext cx="2194618" cy="39312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70460\Desktop\Nová složka\Ehl_Simon_12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5706" y="2068774"/>
            <a:ext cx="4656138" cy="349210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707087" y="1056904"/>
            <a:ext cx="3862613" cy="2031325"/>
          </a:xfrm>
          <a:prstGeom prst="rect">
            <a:avLst/>
          </a:prstGeom>
        </p:spPr>
        <p:txBody>
          <a:bodyPr wrap="square">
            <a:spAutoFit/>
          </a:bodyPr>
          <a:lstStyle/>
          <a:p>
            <a:pPr marL="342900" indent="-342900" algn="just">
              <a:buFont typeface="Tahoma" panose="020B0604030504040204" pitchFamily="34" charset="0"/>
              <a:buChar char="‒"/>
            </a:pPr>
            <a:r>
              <a:rPr lang="cs-CZ" sz="1800" dirty="0">
                <a:solidFill>
                  <a:srgbClr val="002060"/>
                </a:solidFill>
              </a:rPr>
              <a:t>Variabilní fenotyp s </a:t>
            </a:r>
            <a:r>
              <a:rPr lang="cs-CZ" sz="1800" dirty="0" err="1">
                <a:solidFill>
                  <a:srgbClr val="002060"/>
                </a:solidFill>
              </a:rPr>
              <a:t>perineoskrotální</a:t>
            </a:r>
            <a:r>
              <a:rPr lang="cs-CZ" sz="1800" dirty="0">
                <a:solidFill>
                  <a:srgbClr val="002060"/>
                </a:solidFill>
              </a:rPr>
              <a:t>   </a:t>
            </a:r>
            <a:r>
              <a:rPr lang="cs-CZ" sz="1800" dirty="0" err="1">
                <a:solidFill>
                  <a:srgbClr val="002060"/>
                </a:solidFill>
              </a:rPr>
              <a:t>hypospadií</a:t>
            </a:r>
            <a:r>
              <a:rPr lang="cs-CZ" sz="1800" dirty="0">
                <a:solidFill>
                  <a:srgbClr val="002060"/>
                </a:solidFill>
              </a:rPr>
              <a:t> a rozštěpenými skrotálním valy</a:t>
            </a:r>
          </a:p>
          <a:p>
            <a:pPr marL="342900" indent="-342900" algn="just">
              <a:buFont typeface="Tahoma" panose="020B0604030504040204" pitchFamily="34" charset="0"/>
              <a:buChar char="‒"/>
            </a:pPr>
            <a:r>
              <a:rPr lang="cs-CZ" sz="1800" dirty="0">
                <a:solidFill>
                  <a:srgbClr val="002060"/>
                </a:solidFill>
              </a:rPr>
              <a:t>varlata mohou být uložena </a:t>
            </a:r>
            <a:r>
              <a:rPr lang="cs-CZ" sz="1800" dirty="0" err="1">
                <a:solidFill>
                  <a:srgbClr val="002060"/>
                </a:solidFill>
              </a:rPr>
              <a:t>intraabdominálně</a:t>
            </a:r>
            <a:r>
              <a:rPr lang="cs-CZ" sz="1800" dirty="0">
                <a:solidFill>
                  <a:srgbClr val="002060"/>
                </a:solidFill>
              </a:rPr>
              <a:t>, v průběhu </a:t>
            </a:r>
            <a:r>
              <a:rPr lang="cs-CZ" sz="1800" dirty="0" err="1">
                <a:solidFill>
                  <a:srgbClr val="002060"/>
                </a:solidFill>
              </a:rPr>
              <a:t>inguinálního</a:t>
            </a:r>
            <a:r>
              <a:rPr lang="cs-CZ" sz="1800" dirty="0">
                <a:solidFill>
                  <a:srgbClr val="002060"/>
                </a:solidFill>
              </a:rPr>
              <a:t> kanálu nebo             ve skrotu.</a:t>
            </a:r>
          </a:p>
        </p:txBody>
      </p:sp>
      <p:sp>
        <p:nvSpPr>
          <p:cNvPr id="5" name="Obdélník 4"/>
          <p:cNvSpPr/>
          <p:nvPr/>
        </p:nvSpPr>
        <p:spPr>
          <a:xfrm>
            <a:off x="407771" y="5915825"/>
            <a:ext cx="11205234" cy="769441"/>
          </a:xfrm>
          <a:prstGeom prst="rect">
            <a:avLst/>
          </a:prstGeom>
        </p:spPr>
        <p:txBody>
          <a:bodyPr wrap="square">
            <a:spAutoFit/>
          </a:bodyPr>
          <a:lstStyle/>
          <a:p>
            <a:r>
              <a:rPr lang="sv-SE" b="1" dirty="0"/>
              <a:t>MAIS (mild androgen insensitivity syndrome, mírná AIS)</a:t>
            </a:r>
          </a:p>
          <a:p>
            <a:r>
              <a:rPr lang="cs-CZ" sz="2000" dirty="0">
                <a:latin typeface="+mn-lt"/>
              </a:rPr>
              <a:t>- fenotyp může být mužský, projevem je </a:t>
            </a:r>
            <a:r>
              <a:rPr lang="cs-CZ" sz="2000" dirty="0" err="1">
                <a:latin typeface="+mn-lt"/>
              </a:rPr>
              <a:t>hypospadie</a:t>
            </a:r>
            <a:r>
              <a:rPr lang="cs-CZ" sz="2000" dirty="0">
                <a:latin typeface="+mn-lt"/>
              </a:rPr>
              <a:t>, gynekomastie a infertilita</a:t>
            </a:r>
          </a:p>
        </p:txBody>
      </p:sp>
      <p:pic>
        <p:nvPicPr>
          <p:cNvPr id="2" name="Zvuk 1">
            <a:hlinkClick r:id="" action="ppaction://media"/>
            <a:extLst>
              <a:ext uri="{FF2B5EF4-FFF2-40B4-BE49-F238E27FC236}">
                <a16:creationId xmlns:a16="http://schemas.microsoft.com/office/drawing/2014/main" id="{2A128537-B0A4-458C-9B99-582E12300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3139168"/>
      </p:ext>
    </p:extLst>
  </p:cSld>
  <p:clrMapOvr>
    <a:masterClrMapping/>
  </p:clrMapOvr>
  <mc:AlternateContent xmlns:mc="http://schemas.openxmlformats.org/markup-compatibility/2006" xmlns:p14="http://schemas.microsoft.com/office/powerpoint/2010/main">
    <mc:Choice Requires="p14">
      <p:transition spd="slow" p14:dur="2000" advTm="31766"/>
    </mc:Choice>
    <mc:Fallback xmlns="">
      <p:transition spd="slow" advTm="3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Porodnost </a:t>
            </a:r>
            <a:r>
              <a:rPr lang="cs-CZ" dirty="0" err="1"/>
              <a:t>Eurostat</a:t>
            </a:r>
            <a:r>
              <a:rPr lang="cs-CZ" dirty="0"/>
              <a:t>  r. 2019</a:t>
            </a:r>
          </a:p>
        </p:txBody>
      </p:sp>
      <p:sp>
        <p:nvSpPr>
          <p:cNvPr id="3" name="Zástupný symbol pro obsah 2"/>
          <p:cNvSpPr>
            <a:spLocks noGrp="1"/>
          </p:cNvSpPr>
          <p:nvPr>
            <p:ph idx="1"/>
          </p:nvPr>
        </p:nvSpPr>
        <p:spPr/>
        <p:txBody>
          <a:bodyPr>
            <a:normAutofit fontScale="62500" lnSpcReduction="20000"/>
          </a:bodyPr>
          <a:lstStyle/>
          <a:p>
            <a:r>
              <a:rPr lang="cs-CZ" dirty="0"/>
              <a:t>V Evropě má nejvyšší míru porodnosti Francie 1,86  a nejnižší má Malta 1,14 dětí na jednu ženu. </a:t>
            </a:r>
          </a:p>
          <a:p>
            <a:r>
              <a:rPr lang="cs-CZ" dirty="0"/>
              <a:t>Česká republika 1,71 dětí na jednu ženu. </a:t>
            </a:r>
          </a:p>
          <a:p>
            <a:r>
              <a:rPr lang="cs-CZ" dirty="0"/>
              <a:t>Slovenská republika 1,57 dětí na jednu ženu</a:t>
            </a:r>
          </a:p>
          <a:p>
            <a:pPr marL="72000" indent="0">
              <a:buNone/>
            </a:pPr>
            <a:endParaRPr lang="cs-CZ" dirty="0"/>
          </a:p>
          <a:p>
            <a:r>
              <a:rPr lang="cs-CZ" dirty="0"/>
              <a:t>V rámci celosvětové populace má nejvyšší porodnost Niger s 7,153 dětí na jednu ženu. </a:t>
            </a:r>
          </a:p>
          <a:p>
            <a:r>
              <a:rPr lang="cs-CZ" dirty="0"/>
              <a:t>Nejnižší porodnost má Tchaj-wan  s 0,9  dětí na jednu ženu.</a:t>
            </a:r>
          </a:p>
          <a:p>
            <a:r>
              <a:rPr lang="cs-CZ" dirty="0"/>
              <a:t>Průměrný věk matek při narození prvního dítěte je 28,5 let. </a:t>
            </a:r>
          </a:p>
          <a:p>
            <a:r>
              <a:rPr lang="cs-CZ" dirty="0"/>
              <a:t>V r. 2001 byla nejvyšší míra porodnosti žen  ve věku 25-29 let. </a:t>
            </a:r>
          </a:p>
          <a:p>
            <a:r>
              <a:rPr lang="cs-CZ" dirty="0"/>
              <a:t>V r. 2019 byla nejvyšší porodnost žen ve věku 30-34 let.                                                                                        </a:t>
            </a:r>
          </a:p>
          <a:p>
            <a:endParaRPr lang="cs-CZ" dirty="0"/>
          </a:p>
        </p:txBody>
      </p:sp>
      <p:pic>
        <p:nvPicPr>
          <p:cNvPr id="4" name="Zvuk 3">
            <a:hlinkClick r:id="" action="ppaction://media"/>
            <a:extLst>
              <a:ext uri="{FF2B5EF4-FFF2-40B4-BE49-F238E27FC236}">
                <a16:creationId xmlns:a16="http://schemas.microsoft.com/office/drawing/2014/main" id="{E1335415-16DB-4A2A-A439-20F3D8F9A7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394"/>
    </mc:Choice>
    <mc:Fallback xmlns="">
      <p:transition spd="slow" advTm="6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Kongenitální adrenální hyperplazie (CAH)</a:t>
            </a:r>
          </a:p>
        </p:txBody>
      </p:sp>
      <p:sp>
        <p:nvSpPr>
          <p:cNvPr id="2" name="Zástupný symbol pro obsah 1"/>
          <p:cNvSpPr>
            <a:spLocks noGrp="1"/>
          </p:cNvSpPr>
          <p:nvPr>
            <p:ph idx="1"/>
          </p:nvPr>
        </p:nvSpPr>
        <p:spPr>
          <a:xfrm>
            <a:off x="332432" y="1431788"/>
            <a:ext cx="9583464" cy="5221419"/>
          </a:xfrm>
          <a:prstGeom prst="rect">
            <a:avLst/>
          </a:prstGeom>
        </p:spPr>
        <p:txBody>
          <a:bodyPr>
            <a:noAutofit/>
          </a:bodyPr>
          <a:lstStyle/>
          <a:p>
            <a:pPr algn="just"/>
            <a:r>
              <a:rPr lang="cs-CZ" sz="1600" dirty="0"/>
              <a:t>MIM # 201910 </a:t>
            </a:r>
          </a:p>
          <a:p>
            <a:pPr algn="just"/>
            <a:r>
              <a:rPr lang="cs-CZ" sz="1600" dirty="0"/>
              <a:t>vrozená adrenální hyperplazie je způsobena homozygotní nebo složenou heterozygotní mutací v genu CYP21A2 (613815) kódujícím steroid 21-hydroxylázu na chromosomu 6p21.</a:t>
            </a:r>
          </a:p>
          <a:p>
            <a:pPr algn="just"/>
            <a:r>
              <a:rPr lang="cs-CZ" sz="1600" dirty="0"/>
              <a:t>výskyt 1 : 5000–20 000. </a:t>
            </a:r>
          </a:p>
          <a:p>
            <a:pPr algn="just"/>
            <a:r>
              <a:rPr lang="cs-CZ" sz="1600" dirty="0"/>
              <a:t>v 95% případů je narušena 21-hydroxylace v oblasti </a:t>
            </a:r>
            <a:r>
              <a:rPr lang="cs-CZ" sz="1600" dirty="0" err="1"/>
              <a:t>fasciculata</a:t>
            </a:r>
            <a:r>
              <a:rPr lang="cs-CZ" sz="1600" dirty="0"/>
              <a:t> adrenální kůry, takže 17-hydroxyprogesteron není metabolizován na 11-deoxykortisol. Vzhledem k defektní syntéze kortizolu se zvyšují hladiny ACTH, což vede k nadprodukci a akumulaci prekursorů kortizolu, zejména 17-OHP, vznikající před blokem. To způsobuje nadměrnou produkci androgenů, což vede k </a:t>
            </a:r>
            <a:r>
              <a:rPr lang="cs-CZ" sz="1600" dirty="0" err="1"/>
              <a:t>virilizaci</a:t>
            </a:r>
            <a:r>
              <a:rPr lang="cs-CZ" sz="1600" dirty="0"/>
              <a:t>.</a:t>
            </a:r>
          </a:p>
          <a:p>
            <a:pPr algn="just"/>
            <a:r>
              <a:rPr lang="cs-CZ" sz="1600" dirty="0"/>
              <a:t>U žen je maskulinizace genitálu (již prenatálně), u mužského pohlaví </a:t>
            </a:r>
            <a:r>
              <a:rPr lang="cs-CZ" sz="1600" dirty="0" err="1"/>
              <a:t>pseudopubertas</a:t>
            </a:r>
            <a:r>
              <a:rPr lang="cs-CZ" sz="1600" dirty="0"/>
              <a:t> </a:t>
            </a:r>
            <a:r>
              <a:rPr lang="cs-CZ" sz="1600" dirty="0" err="1"/>
              <a:t>praecox</a:t>
            </a:r>
            <a:r>
              <a:rPr lang="cs-CZ" sz="1600" dirty="0"/>
              <a:t>, ale malá varlata, – silné ochlupení brady a hrudi, nádory varlat. Dobře léčení muži nemají obvykle fertilizační problémy.</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3851" y="204792"/>
            <a:ext cx="1943563" cy="245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Zvuk 3">
            <a:hlinkClick r:id="" action="ppaction://media"/>
            <a:extLst>
              <a:ext uri="{FF2B5EF4-FFF2-40B4-BE49-F238E27FC236}">
                <a16:creationId xmlns:a16="http://schemas.microsoft.com/office/drawing/2014/main" id="{529A1C39-0049-44BE-A53C-AC6D36F7D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48548555"/>
      </p:ext>
    </p:extLst>
  </p:cSld>
  <p:clrMapOvr>
    <a:masterClrMapping/>
  </p:clrMapOvr>
  <mc:AlternateContent xmlns:mc="http://schemas.openxmlformats.org/markup-compatibility/2006" xmlns:p14="http://schemas.microsoft.com/office/powerpoint/2010/main">
    <mc:Choice Requires="p14">
      <p:transition spd="slow" p14:dur="2000" advTm="84841"/>
    </mc:Choice>
    <mc:Fallback xmlns="">
      <p:transition spd="slow" advTm="8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Myotonická dystrofie </a:t>
            </a:r>
          </a:p>
        </p:txBody>
      </p:sp>
      <p:sp>
        <p:nvSpPr>
          <p:cNvPr id="2" name="Zástupný symbol pro obsah 1"/>
          <p:cNvSpPr>
            <a:spLocks noGrp="1"/>
          </p:cNvSpPr>
          <p:nvPr>
            <p:ph idx="1"/>
          </p:nvPr>
        </p:nvSpPr>
        <p:spPr>
          <a:xfrm>
            <a:off x="720000" y="1692002"/>
            <a:ext cx="11131574" cy="4139998"/>
          </a:xfrm>
          <a:prstGeom prst="rect">
            <a:avLst/>
          </a:prstGeom>
        </p:spPr>
        <p:txBody>
          <a:bodyPr/>
          <a:lstStyle/>
          <a:p>
            <a:pPr algn="just"/>
            <a:r>
              <a:rPr lang="cs-CZ" sz="1600" dirty="0"/>
              <a:t>DM1 MIM # 160900; gen   DMPK, expanze repetic(CTG)n –chromosom 19q13.3  </a:t>
            </a:r>
          </a:p>
          <a:p>
            <a:pPr algn="just"/>
            <a:r>
              <a:rPr lang="cs-CZ" sz="1600" dirty="0"/>
              <a:t>DM2 MIM # 602668; gen </a:t>
            </a:r>
            <a:r>
              <a:rPr lang="pl-PL" sz="1600" dirty="0"/>
              <a:t> CNBP (dříve známý jako ZNF9), expanze repetic (CCTG)n  - chromosom 3q21</a:t>
            </a:r>
            <a:endParaRPr lang="cs-CZ" sz="1600" dirty="0"/>
          </a:p>
          <a:p>
            <a:pPr algn="just"/>
            <a:r>
              <a:rPr lang="da-DK" sz="1600" dirty="0"/>
              <a:t>dědičnost AD, výskyt 1 : 8000. </a:t>
            </a:r>
            <a:endParaRPr lang="cs-CZ" sz="1600" dirty="0"/>
          </a:p>
          <a:p>
            <a:pPr algn="just"/>
            <a:r>
              <a:rPr lang="cs-CZ" sz="1600" dirty="0"/>
              <a:t>Myotonická dystrofie je AD, </a:t>
            </a:r>
            <a:r>
              <a:rPr lang="cs-CZ" sz="1600" dirty="0" err="1"/>
              <a:t>multisystémová</a:t>
            </a:r>
            <a:r>
              <a:rPr lang="cs-CZ" sz="1600" dirty="0"/>
              <a:t> porucha charakterizovaná myotonickou myopatií. Symptomy a závažnost myotonické dystrofie typu 1 (DM1) se pohybují od těžkých forem, přes svalovou slabost, poruchy srdečního rytmu až po kataraktu. V následujících generacích mohou příznaky v DM1 být přítomny v raném věku a mají závažnější průběh (anticipace). U myotonické dystrofie typu 2 (DM2) není popsána žádná anticipace, ale jsou pozorovány abnormality srdečního přenosu jako u DM1 a pacienti s DM2 mají navíc svalovou bolest a tuhost. </a:t>
            </a:r>
          </a:p>
          <a:p>
            <a:pPr algn="just"/>
            <a:r>
              <a:rPr lang="cs-CZ" sz="1600" dirty="0"/>
              <a:t>Poruchy spermiogeneze jsou různého stupně.</a:t>
            </a:r>
          </a:p>
          <a:p>
            <a:endParaRPr lang="cs-CZ" dirty="0"/>
          </a:p>
        </p:txBody>
      </p:sp>
      <p:pic>
        <p:nvPicPr>
          <p:cNvPr id="4" name="Zvuk 3">
            <a:hlinkClick r:id="" action="ppaction://media"/>
            <a:extLst>
              <a:ext uri="{FF2B5EF4-FFF2-40B4-BE49-F238E27FC236}">
                <a16:creationId xmlns:a16="http://schemas.microsoft.com/office/drawing/2014/main" id="{34894409-77AE-4C86-A4A5-7C48128063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3802213"/>
      </p:ext>
    </p:extLst>
  </p:cSld>
  <p:clrMapOvr>
    <a:masterClrMapping/>
  </p:clrMapOvr>
  <mc:AlternateContent xmlns:mc="http://schemas.openxmlformats.org/markup-compatibility/2006" xmlns:p14="http://schemas.microsoft.com/office/powerpoint/2010/main">
    <mc:Choice Requires="p14">
      <p:transition spd="slow" p14:dur="2000" advTm="82304"/>
    </mc:Choice>
    <mc:Fallback xmlns="">
      <p:transition spd="slow" advTm="8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214" y="1443218"/>
            <a:ext cx="5507043" cy="472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adpis 3"/>
          <p:cNvSpPr>
            <a:spLocks noGrp="1"/>
          </p:cNvSpPr>
          <p:nvPr>
            <p:ph type="title"/>
          </p:nvPr>
        </p:nvSpPr>
        <p:spPr/>
        <p:txBody>
          <a:bodyPr/>
          <a:lstStyle/>
          <a:p>
            <a:r>
              <a:rPr lang="cs-CZ" dirty="0"/>
              <a:t>Myotonická dystrofie </a:t>
            </a:r>
          </a:p>
        </p:txBody>
      </p:sp>
      <p:pic>
        <p:nvPicPr>
          <p:cNvPr id="2" name="Zvuk 1">
            <a:hlinkClick r:id="" action="ppaction://media"/>
            <a:extLst>
              <a:ext uri="{FF2B5EF4-FFF2-40B4-BE49-F238E27FC236}">
                <a16:creationId xmlns:a16="http://schemas.microsoft.com/office/drawing/2014/main" id="{E32D19DA-9FBB-4376-9765-63FFC090D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85131417"/>
      </p:ext>
    </p:extLst>
  </p:cSld>
  <p:clrMapOvr>
    <a:masterClrMapping/>
  </p:clrMapOvr>
  <mc:AlternateContent xmlns:mc="http://schemas.openxmlformats.org/markup-compatibility/2006" xmlns:p14="http://schemas.microsoft.com/office/powerpoint/2010/main">
    <mc:Choice Requires="p14">
      <p:transition spd="slow" p14:dur="2000" advTm="16511"/>
    </mc:Choice>
    <mc:Fallback xmlns="">
      <p:transition spd="slow" advTm="1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Praderův-Williho</a:t>
            </a:r>
            <a:r>
              <a:rPr lang="cs-CZ" dirty="0"/>
              <a:t> syndrom </a:t>
            </a:r>
          </a:p>
        </p:txBody>
      </p:sp>
      <p:sp>
        <p:nvSpPr>
          <p:cNvPr id="2" name="Zástupný symbol pro obsah 1"/>
          <p:cNvSpPr>
            <a:spLocks noGrp="1"/>
          </p:cNvSpPr>
          <p:nvPr>
            <p:ph idx="1"/>
          </p:nvPr>
        </p:nvSpPr>
        <p:spPr>
          <a:xfrm>
            <a:off x="553746" y="1359001"/>
            <a:ext cx="11024696" cy="4139998"/>
          </a:xfrm>
          <a:prstGeom prst="rect">
            <a:avLst/>
          </a:prstGeom>
        </p:spPr>
        <p:txBody>
          <a:bodyPr>
            <a:noAutofit/>
          </a:bodyPr>
          <a:lstStyle/>
          <a:p>
            <a:pPr algn="just"/>
            <a:r>
              <a:rPr lang="cs-CZ" sz="1800" dirty="0"/>
              <a:t>MIM # 176270 </a:t>
            </a:r>
          </a:p>
          <a:p>
            <a:pPr algn="just"/>
            <a:r>
              <a:rPr lang="cs-CZ" sz="1800" dirty="0"/>
              <a:t>v 70 % </a:t>
            </a:r>
            <a:r>
              <a:rPr lang="cs-CZ" sz="1800" dirty="0" err="1"/>
              <a:t>mikrodelece</a:t>
            </a:r>
            <a:r>
              <a:rPr lang="cs-CZ" sz="1800" dirty="0"/>
              <a:t> chromosomu 15 </a:t>
            </a:r>
            <a:r>
              <a:rPr lang="cs-CZ" sz="1800" dirty="0" err="1"/>
              <a:t>paternálního</a:t>
            </a:r>
            <a:r>
              <a:rPr lang="cs-CZ" sz="1800" dirty="0"/>
              <a:t> původu či </a:t>
            </a:r>
            <a:r>
              <a:rPr lang="cs-CZ" sz="1800" dirty="0" err="1"/>
              <a:t>mikroduplikace</a:t>
            </a:r>
            <a:r>
              <a:rPr lang="cs-CZ" sz="1800" dirty="0"/>
              <a:t>, </a:t>
            </a:r>
            <a:r>
              <a:rPr lang="cs-CZ" sz="1800" dirty="0" err="1"/>
              <a:t>unipaternální</a:t>
            </a:r>
            <a:r>
              <a:rPr lang="cs-CZ" sz="1800" dirty="0"/>
              <a:t> </a:t>
            </a:r>
            <a:r>
              <a:rPr lang="cs-CZ" sz="1800" dirty="0" err="1"/>
              <a:t>maternální</a:t>
            </a:r>
            <a:r>
              <a:rPr lang="cs-CZ" sz="1800" dirty="0"/>
              <a:t> </a:t>
            </a:r>
            <a:r>
              <a:rPr lang="cs-CZ" sz="1800" dirty="0" err="1"/>
              <a:t>disomie</a:t>
            </a:r>
            <a:r>
              <a:rPr lang="cs-CZ" sz="1800" dirty="0"/>
              <a:t> chromosomu 15, výskyt 1 : 10 000–20 000.</a:t>
            </a:r>
          </a:p>
          <a:p>
            <a:pPr algn="just"/>
            <a:r>
              <a:rPr lang="cs-CZ" sz="1800" dirty="0" err="1"/>
              <a:t>Prader-Williův</a:t>
            </a:r>
            <a:r>
              <a:rPr lang="cs-CZ" sz="1800" dirty="0"/>
              <a:t> syndrom (PWS) je ve skutečnosti sousedící genový syndrom, který je výsledkem delece otcovských kopií </a:t>
            </a:r>
            <a:r>
              <a:rPr lang="cs-CZ" sz="1800" dirty="0" err="1"/>
              <a:t>imprintovaného</a:t>
            </a:r>
            <a:r>
              <a:rPr lang="cs-CZ" sz="1800" dirty="0"/>
              <a:t> genu SNRPN (MIM 182279), genu NDN (MIM 602117 ) a případně dalších genů v oblasti chromozomu 15q11-q13.</a:t>
            </a:r>
          </a:p>
          <a:p>
            <a:pPr algn="just"/>
            <a:r>
              <a:rPr lang="cs-CZ" sz="1800" dirty="0"/>
              <a:t> Syndrom je charakterizován sníženou aktivitou plodu, obezitou, svalovou hypotonií, mentální retardací,  </a:t>
            </a:r>
            <a:r>
              <a:rPr lang="cs-CZ" sz="1800" dirty="0" err="1"/>
              <a:t>hypogonadotropním</a:t>
            </a:r>
            <a:r>
              <a:rPr lang="cs-CZ" sz="1800" dirty="0"/>
              <a:t> </a:t>
            </a:r>
            <a:r>
              <a:rPr lang="cs-CZ" sz="1800" dirty="0" err="1"/>
              <a:t>hypogonadismem</a:t>
            </a:r>
            <a:r>
              <a:rPr lang="cs-CZ" sz="1800" dirty="0"/>
              <a:t>,  malými rukama a nohama, u mužského pohlaví je </a:t>
            </a:r>
            <a:r>
              <a:rPr lang="cs-CZ" sz="1800" dirty="0" err="1"/>
              <a:t>mikropenis</a:t>
            </a:r>
            <a:r>
              <a:rPr lang="cs-CZ" sz="1800" dirty="0"/>
              <a:t>. Může být považována za autosomálně dominantní poruchu způsobenou delecí nebo narušením genu nebo několika genů na proximálním dlouhém rameni otcovského chromozomu 15 nebo mateřské </a:t>
            </a:r>
            <a:r>
              <a:rPr lang="cs-CZ" sz="1800" dirty="0" err="1"/>
              <a:t>uniparentální</a:t>
            </a:r>
            <a:r>
              <a:rPr lang="cs-CZ" sz="1800" dirty="0"/>
              <a:t> </a:t>
            </a:r>
            <a:r>
              <a:rPr lang="cs-CZ" sz="1800" dirty="0" err="1"/>
              <a:t>disomie</a:t>
            </a:r>
            <a:r>
              <a:rPr lang="cs-CZ" sz="1800" dirty="0"/>
              <a:t> 15. </a:t>
            </a:r>
          </a:p>
          <a:p>
            <a:pPr algn="just"/>
            <a:r>
              <a:rPr lang="cs-CZ" sz="1800" dirty="0"/>
              <a:t>Pro mentální retardaci se s ním v centru asistované reprodukce nesetkáme.</a:t>
            </a:r>
          </a:p>
        </p:txBody>
      </p:sp>
      <p:pic>
        <p:nvPicPr>
          <p:cNvPr id="6" name="Zvuk 5">
            <a:hlinkClick r:id="" action="ppaction://media"/>
            <a:extLst>
              <a:ext uri="{FF2B5EF4-FFF2-40B4-BE49-F238E27FC236}">
                <a16:creationId xmlns:a16="http://schemas.microsoft.com/office/drawing/2014/main" id="{DAB9AB5E-C44B-4A78-A40B-834CE1B384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0019209"/>
      </p:ext>
    </p:extLst>
  </p:cSld>
  <p:clrMapOvr>
    <a:masterClrMapping/>
  </p:clrMapOvr>
  <mc:AlternateContent xmlns:mc="http://schemas.openxmlformats.org/markup-compatibility/2006" xmlns:p14="http://schemas.microsoft.com/office/powerpoint/2010/main">
    <mc:Choice Requires="p14">
      <p:transition spd="slow" p14:dur="2000" advTm="80573"/>
    </mc:Choice>
    <mc:Fallback xmlns="">
      <p:transition spd="slow" advTm="8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Praderův-Williho</a:t>
            </a:r>
            <a:r>
              <a:rPr lang="cs-CZ" dirty="0"/>
              <a:t> syndrom </a:t>
            </a:r>
          </a:p>
        </p:txBody>
      </p:sp>
      <p:pic>
        <p:nvPicPr>
          <p:cNvPr id="7170" name="Picture 2"/>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2855641" y="1556792"/>
            <a:ext cx="6463915" cy="486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Zvuk 3">
            <a:hlinkClick r:id="" action="ppaction://media"/>
            <a:extLst>
              <a:ext uri="{FF2B5EF4-FFF2-40B4-BE49-F238E27FC236}">
                <a16:creationId xmlns:a16="http://schemas.microsoft.com/office/drawing/2014/main" id="{0590B76B-81EE-4462-B240-F6252271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9312722"/>
      </p:ext>
    </p:extLst>
  </p:cSld>
  <p:clrMapOvr>
    <a:masterClrMapping/>
  </p:clrMapOvr>
  <mc:AlternateContent xmlns:mc="http://schemas.openxmlformats.org/markup-compatibility/2006" xmlns:p14="http://schemas.microsoft.com/office/powerpoint/2010/main">
    <mc:Choice Requires="p14">
      <p:transition spd="slow" p14:dur="2000" advTm="15413"/>
    </mc:Choice>
    <mc:Fallback xmlns="">
      <p:transition spd="slow" advTm="1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Bardetův-Biedlův</a:t>
            </a:r>
            <a:r>
              <a:rPr lang="cs-CZ" dirty="0"/>
              <a:t> syndrom </a:t>
            </a:r>
          </a:p>
        </p:txBody>
      </p:sp>
      <p:sp>
        <p:nvSpPr>
          <p:cNvPr id="2" name="Zástupný symbol pro obsah 1"/>
          <p:cNvSpPr>
            <a:spLocks noGrp="1"/>
          </p:cNvSpPr>
          <p:nvPr>
            <p:ph idx="1"/>
          </p:nvPr>
        </p:nvSpPr>
        <p:spPr>
          <a:prstGeom prst="rect">
            <a:avLst/>
          </a:prstGeom>
        </p:spPr>
        <p:txBody>
          <a:bodyPr>
            <a:normAutofit fontScale="85000" lnSpcReduction="10000"/>
          </a:bodyPr>
          <a:lstStyle/>
          <a:p>
            <a:r>
              <a:rPr lang="cs-CZ" sz="2000" dirty="0"/>
              <a:t>MIM # 209900</a:t>
            </a:r>
          </a:p>
          <a:p>
            <a:r>
              <a:rPr lang="cs-CZ" sz="2000" dirty="0"/>
              <a:t> </a:t>
            </a:r>
            <a:r>
              <a:rPr lang="cs-CZ" sz="2000" dirty="0" err="1"/>
              <a:t>Bardet-Biedlův</a:t>
            </a:r>
            <a:r>
              <a:rPr lang="cs-CZ" sz="2000" dirty="0"/>
              <a:t> syndrom-1 (BBS1) je způsoben homozygotní mutací v genu BBS1 (209901) na chromozomu 11q13.</a:t>
            </a:r>
          </a:p>
          <a:p>
            <a:r>
              <a:rPr lang="cs-CZ" sz="2000" dirty="0"/>
              <a:t>výskyt 1 : 160 000. </a:t>
            </a:r>
          </a:p>
          <a:p>
            <a:r>
              <a:rPr lang="cs-CZ" sz="2000" dirty="0"/>
              <a:t>je autozomálně recesivní a geneticky heterogenní </a:t>
            </a:r>
            <a:r>
              <a:rPr lang="cs-CZ" sz="2000" dirty="0" err="1"/>
              <a:t>ciliopatie</a:t>
            </a:r>
            <a:r>
              <a:rPr lang="cs-CZ" sz="2000" dirty="0"/>
              <a:t>  charakterizovaná retinitis </a:t>
            </a:r>
            <a:r>
              <a:rPr lang="cs-CZ" sz="2000" dirty="0" err="1"/>
              <a:t>pigmentózou</a:t>
            </a:r>
            <a:r>
              <a:rPr lang="cs-CZ" sz="2000" dirty="0"/>
              <a:t>, obezitou, dysfunkcí ledvin, polydaktylií, behaviorální dysfunkcí a </a:t>
            </a:r>
            <a:r>
              <a:rPr lang="cs-CZ" sz="2000" dirty="0" err="1"/>
              <a:t>hypogonadismem</a:t>
            </a:r>
            <a:r>
              <a:rPr lang="cs-CZ" sz="2000" dirty="0"/>
              <a:t> (</a:t>
            </a:r>
            <a:r>
              <a:rPr lang="cs-CZ" sz="2000" dirty="0" err="1"/>
              <a:t>Beales</a:t>
            </a:r>
            <a:r>
              <a:rPr lang="cs-CZ" sz="2000" dirty="0"/>
              <a:t> et al., 1999). </a:t>
            </a:r>
          </a:p>
          <a:p>
            <a:r>
              <a:rPr lang="cs-CZ" sz="2000" dirty="0"/>
              <a:t>u ženského pohlaví amenorea. </a:t>
            </a:r>
          </a:p>
          <a:p>
            <a:r>
              <a:rPr lang="cs-CZ" sz="2000" dirty="0"/>
              <a:t>Pro mentální retardaci se v centrech asistované reprodukce s jedinci s tímto syndromem nesetkáme.</a:t>
            </a:r>
          </a:p>
        </p:txBody>
      </p:sp>
      <p:pic>
        <p:nvPicPr>
          <p:cNvPr id="5" name="Zvuk 4">
            <a:hlinkClick r:id="" action="ppaction://media"/>
            <a:extLst>
              <a:ext uri="{FF2B5EF4-FFF2-40B4-BE49-F238E27FC236}">
                <a16:creationId xmlns:a16="http://schemas.microsoft.com/office/drawing/2014/main" id="{B37B4BE2-A1C7-4BB3-96B8-25CE8693C6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7352516"/>
      </p:ext>
    </p:extLst>
  </p:cSld>
  <p:clrMapOvr>
    <a:masterClrMapping/>
  </p:clrMapOvr>
  <mc:AlternateContent xmlns:mc="http://schemas.openxmlformats.org/markup-compatibility/2006" xmlns:p14="http://schemas.microsoft.com/office/powerpoint/2010/main">
    <mc:Choice Requires="p14">
      <p:transition spd="slow" p14:dur="2000" advTm="47157"/>
    </mc:Choice>
    <mc:Fallback xmlns="">
      <p:transition spd="slow" advTm="4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16239" y="351864"/>
            <a:ext cx="10753200" cy="451576"/>
          </a:xfrm>
        </p:spPr>
        <p:txBody>
          <a:bodyPr>
            <a:normAutofit fontScale="90000"/>
          </a:bodyPr>
          <a:lstStyle/>
          <a:p>
            <a:r>
              <a:rPr lang="cs-CZ" dirty="0"/>
              <a:t>Chromosomální aberace a neplodnost</a:t>
            </a:r>
          </a:p>
        </p:txBody>
      </p:sp>
      <p:sp>
        <p:nvSpPr>
          <p:cNvPr id="2" name="Zástupný symbol pro obsah 1"/>
          <p:cNvSpPr>
            <a:spLocks noGrp="1"/>
          </p:cNvSpPr>
          <p:nvPr>
            <p:ph idx="1"/>
          </p:nvPr>
        </p:nvSpPr>
        <p:spPr>
          <a:xfrm>
            <a:off x="316239" y="990866"/>
            <a:ext cx="11416582" cy="4139998"/>
          </a:xfrm>
          <a:prstGeom prst="rect">
            <a:avLst/>
          </a:prstGeom>
        </p:spPr>
        <p:txBody>
          <a:bodyPr>
            <a:noAutofit/>
          </a:bodyPr>
          <a:lstStyle/>
          <a:p>
            <a:pPr algn="just"/>
            <a:r>
              <a:rPr lang="cs-CZ" sz="1600" dirty="0"/>
              <a:t>K neplodnosti nebo snížené plodnosti vedou často chromosomální aberace </a:t>
            </a:r>
            <a:r>
              <a:rPr lang="cs-CZ" sz="1600" dirty="0" err="1"/>
              <a:t>autosomů</a:t>
            </a:r>
            <a:r>
              <a:rPr lang="cs-CZ" sz="1600" dirty="0"/>
              <a:t> nebo </a:t>
            </a:r>
            <a:r>
              <a:rPr lang="cs-CZ" sz="1600" dirty="0" err="1"/>
              <a:t>gonosomů</a:t>
            </a:r>
            <a:r>
              <a:rPr lang="cs-CZ" sz="1600" dirty="0"/>
              <a:t> (</a:t>
            </a:r>
            <a:r>
              <a:rPr lang="cs-CZ" sz="1600" dirty="0" err="1"/>
              <a:t>heterochromosomů</a:t>
            </a:r>
            <a:r>
              <a:rPr lang="cs-CZ" sz="1600" dirty="0"/>
              <a:t>). Mohou být numerické nebo strukturální.</a:t>
            </a:r>
          </a:p>
          <a:p>
            <a:pPr algn="just"/>
            <a:r>
              <a:rPr lang="cs-CZ" sz="1600" dirty="0"/>
              <a:t>Numerické aberace </a:t>
            </a:r>
            <a:r>
              <a:rPr lang="cs-CZ" sz="1600" dirty="0" err="1"/>
              <a:t>autosomů</a:t>
            </a:r>
            <a:r>
              <a:rPr lang="cs-CZ" sz="1600" dirty="0"/>
              <a:t> jsou například Downův syndrom, </a:t>
            </a:r>
            <a:r>
              <a:rPr lang="cs-CZ" sz="1600" dirty="0" err="1"/>
              <a:t>Patauův</a:t>
            </a:r>
            <a:r>
              <a:rPr lang="cs-CZ" sz="1600" dirty="0"/>
              <a:t> syndrom, </a:t>
            </a:r>
            <a:r>
              <a:rPr lang="cs-CZ" sz="1600" dirty="0" err="1"/>
              <a:t>Edwardsův</a:t>
            </a:r>
            <a:r>
              <a:rPr lang="cs-CZ" sz="1600" dirty="0"/>
              <a:t> syndrom. V centrech asistované reprodukce se s nimi nesetkáme.</a:t>
            </a:r>
          </a:p>
          <a:p>
            <a:pPr algn="just"/>
            <a:r>
              <a:rPr lang="cs-CZ" sz="1600" dirty="0"/>
              <a:t>Balancované reciproké translokace a </a:t>
            </a:r>
            <a:r>
              <a:rPr lang="cs-CZ" sz="1600" dirty="0" err="1"/>
              <a:t>Robertsonské</a:t>
            </a:r>
            <a:r>
              <a:rPr lang="cs-CZ" sz="1600" dirty="0"/>
              <a:t> translokace mohou být spojeny s poruchami fertility. K </a:t>
            </a:r>
            <a:r>
              <a:rPr lang="cs-CZ" sz="1600" dirty="0" err="1"/>
              <a:t>Robertsonským</a:t>
            </a:r>
            <a:r>
              <a:rPr lang="cs-CZ" sz="1600" dirty="0"/>
              <a:t> translokacím dochází mezi akrocentrickými chromosomy 13, 14, 15, 21 a 22. Nejčastěji jde o centrickou translokaci 13.              a 14. chromosomu nebo 14. a 21. chromosomu. Nositelé </a:t>
            </a:r>
            <a:r>
              <a:rPr lang="cs-CZ" sz="1600" dirty="0" err="1"/>
              <a:t>Robertsonských</a:t>
            </a:r>
            <a:r>
              <a:rPr lang="cs-CZ" sz="1600" dirty="0"/>
              <a:t> nebo reciprokých translokací mají riziko, že jejich gamety ponesou nebalancovanou chromosomální translokaci, která může způsobovat spontánní aborty či plody                         s mnohočetnými vývojovými vadami a mentální retardací. Nositelé vzácné translokace der(21;21) – nemohou mít zdravého potomka.</a:t>
            </a:r>
          </a:p>
          <a:p>
            <a:pPr algn="just"/>
            <a:r>
              <a:rPr lang="cs-CZ" sz="1600" dirty="0"/>
              <a:t>Další vrozené chromosomální aberace mohou být tzv. </a:t>
            </a:r>
            <a:r>
              <a:rPr lang="cs-CZ" sz="1600" dirty="0" err="1"/>
              <a:t>marker</a:t>
            </a:r>
            <a:r>
              <a:rPr lang="cs-CZ" sz="1600" dirty="0"/>
              <a:t> chromosomy, ring chromosomy a další aberace.</a:t>
            </a:r>
          </a:p>
          <a:p>
            <a:pPr algn="just"/>
            <a:endParaRPr lang="cs-CZ" sz="2000" dirty="0"/>
          </a:p>
        </p:txBody>
      </p:sp>
      <p:pic>
        <p:nvPicPr>
          <p:cNvPr id="5" name="Zvuk 4">
            <a:hlinkClick r:id="" action="ppaction://media"/>
            <a:extLst>
              <a:ext uri="{FF2B5EF4-FFF2-40B4-BE49-F238E27FC236}">
                <a16:creationId xmlns:a16="http://schemas.microsoft.com/office/drawing/2014/main" id="{FE2E0CE0-102B-4B09-85EF-CA38900C4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71849208"/>
      </p:ext>
    </p:extLst>
  </p:cSld>
  <p:clrMapOvr>
    <a:masterClrMapping/>
  </p:clrMapOvr>
  <mc:AlternateContent xmlns:mc="http://schemas.openxmlformats.org/markup-compatibility/2006" xmlns:p14="http://schemas.microsoft.com/office/powerpoint/2010/main">
    <mc:Choice Requires="p14">
      <p:transition spd="slow" p14:dur="2000" advTm="71307"/>
    </mc:Choice>
    <mc:Fallback xmlns="">
      <p:transition spd="slow" advTm="7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19400" y="434992"/>
            <a:ext cx="10753200" cy="451576"/>
          </a:xfrm>
        </p:spPr>
        <p:txBody>
          <a:bodyPr>
            <a:normAutofit fontScale="90000"/>
          </a:bodyPr>
          <a:lstStyle/>
          <a:p>
            <a:r>
              <a:rPr lang="cs-CZ" sz="2800" dirty="0" err="1"/>
              <a:t>Prekoncepční</a:t>
            </a:r>
            <a:r>
              <a:rPr lang="cs-CZ" sz="2800" dirty="0"/>
              <a:t> </a:t>
            </a:r>
            <a:r>
              <a:rPr lang="cs-CZ" sz="2800" dirty="0" err="1"/>
              <a:t>screening</a:t>
            </a:r>
            <a:r>
              <a:rPr lang="cs-CZ" sz="2800" dirty="0"/>
              <a:t> autosomálně recesivních a X-vázaných genetických nemocí</a:t>
            </a:r>
          </a:p>
        </p:txBody>
      </p:sp>
      <p:sp>
        <p:nvSpPr>
          <p:cNvPr id="2" name="Zástupný symbol pro obsah 1"/>
          <p:cNvSpPr>
            <a:spLocks noGrp="1"/>
          </p:cNvSpPr>
          <p:nvPr>
            <p:ph idx="1"/>
          </p:nvPr>
        </p:nvSpPr>
        <p:spPr>
          <a:prstGeom prst="rect">
            <a:avLst/>
          </a:prstGeom>
        </p:spPr>
        <p:txBody>
          <a:bodyPr/>
          <a:lstStyle/>
          <a:p>
            <a:pPr algn="just"/>
            <a:r>
              <a:rPr lang="en-US" sz="2000" dirty="0"/>
              <a:t>&gt;</a:t>
            </a:r>
            <a:r>
              <a:rPr lang="cs-CZ" sz="2000" dirty="0"/>
              <a:t>5000 nemocí má objasněnou genetickou příčinu</a:t>
            </a:r>
          </a:p>
          <a:p>
            <a:pPr algn="just"/>
            <a:r>
              <a:rPr lang="cs-CZ" sz="2000" dirty="0"/>
              <a:t>Mnoho z nich je dědičná autosomálně recesivně nebo X- vázaně. </a:t>
            </a:r>
          </a:p>
          <a:p>
            <a:pPr algn="just"/>
            <a:r>
              <a:rPr lang="cs-CZ" sz="2000" dirty="0"/>
              <a:t>Pár plánující rodičovství - přenašeči stejného autosomálně recesivního onemocnění má 25% riziko narození potomka s projevy daného onemocnění. U X- vázaných nemocí je to 50% riziko přenosu z ženy na chlapce u kterých budou klinické projevy dané nemoci.   </a:t>
            </a:r>
          </a:p>
          <a:p>
            <a:pPr algn="just"/>
            <a:r>
              <a:rPr lang="cs-CZ" sz="2000" dirty="0"/>
              <a:t>Příklady autosomálně recesivních nemocí: </a:t>
            </a:r>
          </a:p>
          <a:p>
            <a:pPr algn="just">
              <a:buNone/>
            </a:pPr>
            <a:r>
              <a:rPr lang="cs-CZ" sz="2000" dirty="0"/>
              <a:t>- Cystická fibróza (ORPHA:586, OMIM: 219700)</a:t>
            </a:r>
          </a:p>
          <a:p>
            <a:pPr algn="just">
              <a:buNone/>
            </a:pPr>
            <a:r>
              <a:rPr lang="cs-CZ" sz="2000" dirty="0"/>
              <a:t>- Spinální svalová atrofie (ORPHA:70, </a:t>
            </a:r>
            <a:r>
              <a:rPr lang="pt-BR" sz="2000" dirty="0"/>
              <a:t>OMIM: 253300  253400  253550  271150</a:t>
            </a:r>
            <a:r>
              <a:rPr lang="cs-CZ" sz="2000" dirty="0"/>
              <a:t>) </a:t>
            </a:r>
          </a:p>
          <a:p>
            <a:pPr algn="just">
              <a:buNone/>
            </a:pPr>
            <a:r>
              <a:rPr lang="cs-CZ" sz="2000" dirty="0"/>
              <a:t>- </a:t>
            </a:r>
            <a:r>
              <a:rPr lang="cs-CZ" sz="2000" dirty="0" err="1"/>
              <a:t>Tay-Sachsova</a:t>
            </a:r>
            <a:r>
              <a:rPr lang="cs-CZ" sz="2000" dirty="0"/>
              <a:t> choroba (ORPHA:845, OMIM: 272800) – akumulace G2 gangliosidů                        v důsledku </a:t>
            </a:r>
            <a:r>
              <a:rPr lang="cs-CZ" sz="2000" dirty="0" err="1"/>
              <a:t>hexosaminidázy</a:t>
            </a:r>
            <a:r>
              <a:rPr lang="cs-CZ" sz="2000" dirty="0"/>
              <a:t> A </a:t>
            </a:r>
            <a:r>
              <a:rPr lang="cs-CZ" sz="2000" dirty="0">
                <a:latin typeface="Calibri"/>
                <a:cs typeface="Calibri"/>
              </a:rPr>
              <a:t>→</a:t>
            </a:r>
            <a:r>
              <a:rPr lang="en-US" sz="2000" dirty="0"/>
              <a:t> </a:t>
            </a:r>
            <a:r>
              <a:rPr lang="cs-CZ" sz="2000" dirty="0"/>
              <a:t>PMR a svalová paralýza</a:t>
            </a:r>
            <a:endParaRPr lang="en-US" sz="2000" dirty="0"/>
          </a:p>
          <a:p>
            <a:pPr marL="285750" indent="-285750">
              <a:buFontTx/>
              <a:buChar char="-"/>
            </a:pPr>
            <a:endParaRPr lang="cs-CZ" sz="2000" dirty="0"/>
          </a:p>
        </p:txBody>
      </p:sp>
      <p:pic>
        <p:nvPicPr>
          <p:cNvPr id="4" name="Zvuk 3">
            <a:hlinkClick r:id="" action="ppaction://media"/>
            <a:extLst>
              <a:ext uri="{FF2B5EF4-FFF2-40B4-BE49-F238E27FC236}">
                <a16:creationId xmlns:a16="http://schemas.microsoft.com/office/drawing/2014/main" id="{7BFB94A7-ABD3-4E28-A968-8A5AD344C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6016758"/>
      </p:ext>
    </p:extLst>
  </p:cSld>
  <p:clrMapOvr>
    <a:masterClrMapping/>
  </p:clrMapOvr>
  <mc:AlternateContent xmlns:mc="http://schemas.openxmlformats.org/markup-compatibility/2006" xmlns:p14="http://schemas.microsoft.com/office/powerpoint/2010/main">
    <mc:Choice Requires="p14">
      <p:transition spd="slow" p14:dur="2000" advTm="61337"/>
    </mc:Choice>
    <mc:Fallback xmlns="">
      <p:transition spd="slow" advTm="61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11241" y="268738"/>
            <a:ext cx="10753200" cy="451576"/>
          </a:xfrm>
        </p:spPr>
        <p:txBody>
          <a:bodyPr>
            <a:normAutofit fontScale="90000"/>
          </a:bodyPr>
          <a:lstStyle/>
          <a:p>
            <a:r>
              <a:rPr lang="cs-CZ" sz="2800" dirty="0" err="1"/>
              <a:t>Prekoncepční</a:t>
            </a:r>
            <a:r>
              <a:rPr lang="cs-CZ" sz="2800" dirty="0"/>
              <a:t> </a:t>
            </a:r>
            <a:r>
              <a:rPr lang="cs-CZ" sz="2800" dirty="0" err="1"/>
              <a:t>screening</a:t>
            </a:r>
            <a:r>
              <a:rPr lang="cs-CZ" sz="2800" dirty="0"/>
              <a:t> autosomálně recesivních a </a:t>
            </a:r>
            <a:br>
              <a:rPr lang="cs-CZ" sz="2800" dirty="0"/>
            </a:br>
            <a:r>
              <a:rPr lang="cs-CZ" sz="2800" dirty="0"/>
              <a:t>X-vázaných genetických nemocí</a:t>
            </a:r>
            <a:endParaRPr lang="cs-CZ" dirty="0"/>
          </a:p>
        </p:txBody>
      </p:sp>
      <p:sp>
        <p:nvSpPr>
          <p:cNvPr id="2" name="Zástupný symbol pro obsah 1"/>
          <p:cNvSpPr>
            <a:spLocks noGrp="1"/>
          </p:cNvSpPr>
          <p:nvPr>
            <p:ph idx="1"/>
          </p:nvPr>
        </p:nvSpPr>
        <p:spPr>
          <a:xfrm>
            <a:off x="261257" y="1531917"/>
            <a:ext cx="11637818" cy="4940135"/>
          </a:xfrm>
          <a:prstGeom prst="rect">
            <a:avLst/>
          </a:prstGeom>
        </p:spPr>
        <p:txBody>
          <a:bodyPr>
            <a:normAutofit fontScale="70000" lnSpcReduction="20000"/>
          </a:bodyPr>
          <a:lstStyle/>
          <a:p>
            <a:pPr algn="just">
              <a:buNone/>
            </a:pPr>
            <a:r>
              <a:rPr lang="cs-CZ" sz="2200" dirty="0"/>
              <a:t>-    Syndrom fragilního X (ORPHA:908, OMIM: 300624) –  transkripční umlčování genu FMR1 (Xq27.3) v důsledku expanze a následné metylace (CGG)n </a:t>
            </a:r>
            <a:r>
              <a:rPr lang="cs-CZ" sz="2200" dirty="0" err="1"/>
              <a:t>trinukleotidových</a:t>
            </a:r>
            <a:r>
              <a:rPr lang="cs-CZ" sz="2200" dirty="0"/>
              <a:t> </a:t>
            </a:r>
            <a:r>
              <a:rPr lang="cs-CZ" sz="2200" dirty="0" err="1"/>
              <a:t>repetitů</a:t>
            </a:r>
            <a:r>
              <a:rPr lang="cs-CZ" sz="2200" dirty="0"/>
              <a:t> v  5'- </a:t>
            </a:r>
            <a:r>
              <a:rPr lang="cs-CZ" sz="2200" dirty="0" err="1"/>
              <a:t>netranslatované</a:t>
            </a:r>
            <a:r>
              <a:rPr lang="cs-CZ" sz="2200" dirty="0"/>
              <a:t> oblasti genu. Tyto plné mutace pocházení z nestabilních alel zvaných </a:t>
            </a:r>
            <a:r>
              <a:rPr lang="cs-CZ" sz="2200" dirty="0" err="1"/>
              <a:t>premutace</a:t>
            </a:r>
            <a:r>
              <a:rPr lang="cs-CZ" sz="2200" dirty="0"/>
              <a:t> (55 – 200 CGG repetice), které jsou také spojeny s dalšími fenotypy – u žen primární ovariální insuficience, </a:t>
            </a:r>
            <a:r>
              <a:rPr lang="cs-CZ" sz="2200" dirty="0" err="1"/>
              <a:t>tremorový</a:t>
            </a:r>
            <a:r>
              <a:rPr lang="cs-CZ" sz="2200" dirty="0"/>
              <a:t> syndrom/ ataxie. </a:t>
            </a:r>
          </a:p>
          <a:p>
            <a:pPr marL="285750" indent="-285750" algn="just">
              <a:buFontTx/>
              <a:buChar char="-"/>
            </a:pPr>
            <a:r>
              <a:rPr lang="cs-CZ" sz="2200" dirty="0"/>
              <a:t>Hemofilie A (ORPHA:98878, OMIM: 306700) – koagulační deficit faktoru VIII</a:t>
            </a:r>
          </a:p>
          <a:p>
            <a:pPr marL="285750" indent="-285750" algn="just">
              <a:buFontTx/>
              <a:buChar char="-"/>
            </a:pPr>
            <a:r>
              <a:rPr lang="cs-CZ" sz="2200" dirty="0"/>
              <a:t>Hemofilie B (ORPHA:98879, OMIM: 306900 – koagulační deficit faktoru IX</a:t>
            </a:r>
          </a:p>
          <a:p>
            <a:pPr marL="285750" indent="-285750" algn="just">
              <a:buFontTx/>
              <a:buChar char="-"/>
            </a:pPr>
            <a:r>
              <a:rPr lang="cs-CZ" sz="2200" dirty="0" err="1"/>
              <a:t>Duchennova</a:t>
            </a:r>
            <a:r>
              <a:rPr lang="cs-CZ" sz="2200" dirty="0"/>
              <a:t> a </a:t>
            </a:r>
            <a:r>
              <a:rPr lang="cs-CZ" sz="2200" dirty="0" err="1"/>
              <a:t>Beckerova</a:t>
            </a:r>
            <a:r>
              <a:rPr lang="cs-CZ" sz="2200" dirty="0"/>
              <a:t> svalová dystrofie (ORPHA:262, ORPHA:98896, OMIM: 310200) </a:t>
            </a:r>
          </a:p>
          <a:p>
            <a:pPr algn="just"/>
            <a:r>
              <a:rPr lang="cs-CZ" sz="2200" dirty="0"/>
              <a:t>Téměř 90 % přenašečů Cystické fibrózy, Spinální muskulární atrofie nebo Syndromu fragilního X nemají pozitivní rodinnou anamnézu.</a:t>
            </a:r>
          </a:p>
          <a:p>
            <a:pPr algn="just"/>
            <a:r>
              <a:rPr lang="cs-CZ" sz="2200" dirty="0" err="1"/>
              <a:t>Archibald</a:t>
            </a:r>
            <a:r>
              <a:rPr lang="cs-CZ" sz="2200" dirty="0"/>
              <a:t> a kol. v r. 2018 zjistil u každého 20 z  12 000 vyšetřených v rámci reprodukčního </a:t>
            </a:r>
            <a:r>
              <a:rPr lang="cs-CZ" sz="2200" dirty="0" err="1"/>
              <a:t>screenigu</a:t>
            </a:r>
            <a:r>
              <a:rPr lang="cs-CZ" sz="2200" dirty="0"/>
              <a:t> CF, SMA, FRAXA, přenašečství jedné z testovaných nemocí.  </a:t>
            </a:r>
          </a:p>
          <a:p>
            <a:pPr marL="285750" indent="-285750" algn="just">
              <a:buFontTx/>
              <a:buChar char="-"/>
            </a:pPr>
            <a:endParaRPr lang="cs-CZ" sz="2000" dirty="0"/>
          </a:p>
          <a:p>
            <a:pPr algn="just"/>
            <a:endParaRPr lang="cs-CZ" dirty="0"/>
          </a:p>
          <a:p>
            <a:pPr algn="just"/>
            <a:endParaRPr lang="cs-CZ" dirty="0"/>
          </a:p>
        </p:txBody>
      </p:sp>
      <p:pic>
        <p:nvPicPr>
          <p:cNvPr id="5" name="Zvuk 4">
            <a:hlinkClick r:id="" action="ppaction://media"/>
            <a:extLst>
              <a:ext uri="{FF2B5EF4-FFF2-40B4-BE49-F238E27FC236}">
                <a16:creationId xmlns:a16="http://schemas.microsoft.com/office/drawing/2014/main" id="{F0475D71-8DEB-4FE0-9DD1-98452F5EDD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7956794"/>
      </p:ext>
    </p:extLst>
  </p:cSld>
  <p:clrMapOvr>
    <a:masterClrMapping/>
  </p:clrMapOvr>
  <mc:AlternateContent xmlns:mc="http://schemas.openxmlformats.org/markup-compatibility/2006" xmlns:p14="http://schemas.microsoft.com/office/powerpoint/2010/main">
    <mc:Choice Requires="p14">
      <p:transition spd="slow" p14:dur="2000" advTm="86782"/>
    </mc:Choice>
    <mc:Fallback xmlns="">
      <p:transition spd="slow" advTm="8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36629" y="233111"/>
            <a:ext cx="10753200" cy="451576"/>
          </a:xfrm>
        </p:spPr>
        <p:txBody>
          <a:bodyPr/>
          <a:lstStyle/>
          <a:p>
            <a:r>
              <a:rPr lang="cs-CZ" sz="2800" dirty="0" err="1"/>
              <a:t>Prekoncepční</a:t>
            </a:r>
            <a:r>
              <a:rPr lang="cs-CZ" sz="2800" dirty="0"/>
              <a:t> </a:t>
            </a:r>
            <a:r>
              <a:rPr lang="cs-CZ" sz="2800" dirty="0" err="1"/>
              <a:t>screening</a:t>
            </a:r>
            <a:r>
              <a:rPr lang="cs-CZ" sz="2800" dirty="0"/>
              <a:t> autosomálně recesivních a X-vázaných genetických nemocí</a:t>
            </a:r>
            <a:endParaRPr lang="cs-CZ" dirty="0"/>
          </a:p>
        </p:txBody>
      </p:sp>
      <p:sp>
        <p:nvSpPr>
          <p:cNvPr id="2" name="Zástupný symbol pro obsah 1"/>
          <p:cNvSpPr>
            <a:spLocks noGrp="1"/>
          </p:cNvSpPr>
          <p:nvPr>
            <p:ph idx="1"/>
          </p:nvPr>
        </p:nvSpPr>
        <p:spPr>
          <a:xfrm>
            <a:off x="285009" y="1389413"/>
            <a:ext cx="11471562" cy="5118265"/>
          </a:xfrm>
          <a:prstGeom prst="rect">
            <a:avLst/>
          </a:prstGeom>
        </p:spPr>
        <p:txBody>
          <a:bodyPr>
            <a:normAutofit fontScale="47500" lnSpcReduction="20000"/>
          </a:bodyPr>
          <a:lstStyle/>
          <a:p>
            <a:pPr algn="just"/>
            <a:r>
              <a:rPr lang="cs-CZ" sz="4000" dirty="0" err="1"/>
              <a:t>Prekoncepční</a:t>
            </a:r>
            <a:r>
              <a:rPr lang="cs-CZ" sz="4000" dirty="0"/>
              <a:t> </a:t>
            </a:r>
            <a:r>
              <a:rPr lang="cs-CZ" sz="4000" dirty="0" err="1"/>
              <a:t>screening</a:t>
            </a:r>
            <a:r>
              <a:rPr lang="cs-CZ" sz="4000" dirty="0"/>
              <a:t> nemá být nabízen jako „rutinní test“, ale až po poskytnutí všech informací lékařským genetikem s upozorněním na možnost nejasných a obtížně interpretovatelných výstupů daného vyšetření a  vynaložení veškerého úsilí, aby se párům umožnilo informované rozhodnutí o tom, zda mají být podrobeny </a:t>
            </a:r>
            <a:r>
              <a:rPr lang="cs-CZ" sz="4000" dirty="0" err="1"/>
              <a:t>screeningu</a:t>
            </a:r>
            <a:r>
              <a:rPr lang="cs-CZ" sz="4000" dirty="0"/>
              <a:t>. </a:t>
            </a:r>
          </a:p>
          <a:p>
            <a:pPr marL="72000" indent="0" algn="just">
              <a:buNone/>
            </a:pPr>
            <a:r>
              <a:rPr lang="cs-CZ" sz="4000" dirty="0"/>
              <a:t>Jsou dva hlavní způsoby </a:t>
            </a:r>
            <a:r>
              <a:rPr lang="cs-CZ" sz="4000" dirty="0" err="1"/>
              <a:t>prekoncepčního</a:t>
            </a:r>
            <a:r>
              <a:rPr lang="cs-CZ" sz="4000" dirty="0"/>
              <a:t> </a:t>
            </a:r>
            <a:r>
              <a:rPr lang="cs-CZ" sz="4000" dirty="0" err="1"/>
              <a:t>screeningu</a:t>
            </a:r>
            <a:r>
              <a:rPr lang="cs-CZ" sz="4000" dirty="0"/>
              <a:t>: </a:t>
            </a:r>
          </a:p>
          <a:p>
            <a:pPr marL="273050" indent="-273050"/>
            <a:r>
              <a:rPr lang="cs-CZ" sz="4000" dirty="0"/>
              <a:t>sekvenční - nejprve testován jeden partner – obecně platí, že je to žena z důvodu možnosti testu AR a X – vázaných nemocí</a:t>
            </a:r>
          </a:p>
          <a:p>
            <a:pPr>
              <a:buNone/>
            </a:pPr>
            <a:r>
              <a:rPr lang="cs-CZ" sz="4000" dirty="0"/>
              <a:t>    výhody: pro pár je levnější, možnost kaskádového testování pokrevních příbuzných v riziku</a:t>
            </a:r>
          </a:p>
          <a:p>
            <a:pPr marL="355600" indent="-355600" algn="just"/>
            <a:r>
              <a:rPr lang="cs-CZ" sz="4000" dirty="0"/>
              <a:t>párový – test obou partnerů současně (při vyšším riziku – výskyt v rodině, probíhající gravidita – výsledek je v kratším časovém rámci)</a:t>
            </a:r>
          </a:p>
          <a:p>
            <a:pPr>
              <a:buNone/>
            </a:pPr>
            <a:r>
              <a:rPr lang="cs-CZ" sz="4000" dirty="0"/>
              <a:t>     výhody: pár dostává kombinovaný výsledek „s nízkým rizikem“ </a:t>
            </a:r>
          </a:p>
          <a:p>
            <a:endParaRPr lang="cs-CZ" dirty="0"/>
          </a:p>
          <a:p>
            <a:endParaRPr lang="cs-CZ" dirty="0"/>
          </a:p>
        </p:txBody>
      </p:sp>
      <p:pic>
        <p:nvPicPr>
          <p:cNvPr id="4" name="Zvuk 3">
            <a:hlinkClick r:id="" action="ppaction://media"/>
            <a:extLst>
              <a:ext uri="{FF2B5EF4-FFF2-40B4-BE49-F238E27FC236}">
                <a16:creationId xmlns:a16="http://schemas.microsoft.com/office/drawing/2014/main" id="{200A81E2-0C18-4B54-A33A-F54DE7014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09160461"/>
      </p:ext>
    </p:extLst>
  </p:cSld>
  <p:clrMapOvr>
    <a:masterClrMapping/>
  </p:clrMapOvr>
  <mc:AlternateContent xmlns:mc="http://schemas.openxmlformats.org/markup-compatibility/2006" xmlns:p14="http://schemas.microsoft.com/office/powerpoint/2010/main">
    <mc:Choice Requires="p14">
      <p:transition spd="slow" p14:dur="2000" advTm="80788"/>
    </mc:Choice>
    <mc:Fallback xmlns="">
      <p:transition spd="slow" advTm="8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9700" y="289930"/>
            <a:ext cx="11472600" cy="758283"/>
          </a:xfrm>
        </p:spPr>
        <p:txBody>
          <a:bodyPr>
            <a:normAutofit fontScale="90000"/>
          </a:bodyPr>
          <a:lstStyle/>
          <a:p>
            <a:pPr>
              <a:lnSpc>
                <a:spcPct val="100000"/>
              </a:lnSpc>
            </a:pPr>
            <a:r>
              <a:rPr lang="cs-CZ" sz="2400" dirty="0"/>
              <a:t>Analýza porodnosti od r. 1950 do r. 2017 v 195 státech</a:t>
            </a:r>
            <a:br>
              <a:rPr lang="cs-CZ" sz="2400" dirty="0"/>
            </a:br>
            <a:r>
              <a:rPr lang="cs-CZ" sz="1400" dirty="0"/>
              <a:t>P</a:t>
            </a:r>
            <a:r>
              <a:rPr lang="en-US" sz="1400" dirty="0" err="1"/>
              <a:t>opulation</a:t>
            </a:r>
            <a:r>
              <a:rPr lang="en-US" sz="1400" dirty="0"/>
              <a:t> and fertility by age and sex for 195 countries and territories, 1950–2017: a systematic analysis for the Global Burden of Disease Study</a:t>
            </a:r>
            <a:endParaRPr lang="cs-CZ" sz="1400" dirty="0"/>
          </a:p>
        </p:txBody>
      </p:sp>
      <p:sp>
        <p:nvSpPr>
          <p:cNvPr id="3" name="Zástupný symbol pro obsah 2"/>
          <p:cNvSpPr>
            <a:spLocks noGrp="1"/>
          </p:cNvSpPr>
          <p:nvPr>
            <p:ph idx="1"/>
          </p:nvPr>
        </p:nvSpPr>
        <p:spPr>
          <a:xfrm>
            <a:off x="359700" y="1048213"/>
            <a:ext cx="11472600" cy="5307982"/>
          </a:xfrm>
        </p:spPr>
        <p:txBody>
          <a:bodyPr>
            <a:normAutofit fontScale="40000" lnSpcReduction="20000"/>
          </a:bodyPr>
          <a:lstStyle/>
          <a:p>
            <a:pPr marL="72000" indent="0">
              <a:lnSpc>
                <a:spcPct val="120000"/>
              </a:lnSpc>
              <a:buNone/>
            </a:pPr>
            <a:r>
              <a:rPr lang="cs-CZ" sz="4500" dirty="0"/>
              <a:t>Celosvětová populace: v r. 1950 </a:t>
            </a:r>
            <a:r>
              <a:rPr lang="cs-CZ" sz="4800" dirty="0"/>
              <a:t>–</a:t>
            </a:r>
            <a:r>
              <a:rPr lang="cs-CZ" sz="4500" dirty="0"/>
              <a:t> 2,6 miliard</a:t>
            </a:r>
          </a:p>
          <a:p>
            <a:pPr marL="72000" indent="0">
              <a:lnSpc>
                <a:spcPct val="120000"/>
              </a:lnSpc>
              <a:buNone/>
            </a:pPr>
            <a:r>
              <a:rPr lang="cs-CZ" sz="4500" dirty="0"/>
              <a:t>                                      v r. 2017 </a:t>
            </a:r>
            <a:r>
              <a:rPr lang="cs-CZ" sz="4800" dirty="0"/>
              <a:t>–</a:t>
            </a:r>
            <a:r>
              <a:rPr lang="cs-CZ" sz="4500" dirty="0"/>
              <a:t> 7,6 miliard  (téměř trojnásobný nárůst)</a:t>
            </a:r>
          </a:p>
          <a:p>
            <a:pPr marL="72000" indent="0">
              <a:lnSpc>
                <a:spcPct val="120000"/>
              </a:lnSpc>
              <a:buNone/>
            </a:pPr>
            <a:endParaRPr lang="cs-CZ" sz="4500" dirty="0"/>
          </a:p>
          <a:p>
            <a:pPr marL="72000" indent="0">
              <a:lnSpc>
                <a:spcPct val="120000"/>
              </a:lnSpc>
              <a:buNone/>
            </a:pPr>
            <a:r>
              <a:rPr lang="cs-CZ" sz="4500" dirty="0"/>
              <a:t>Celosvětová míra porodnosti na jednu ženu </a:t>
            </a:r>
            <a:r>
              <a:rPr lang="cs-CZ" sz="4800" dirty="0"/>
              <a:t>– </a:t>
            </a:r>
            <a:r>
              <a:rPr lang="cs-CZ" sz="4500" dirty="0"/>
              <a:t>v roce 1950 </a:t>
            </a:r>
            <a:r>
              <a:rPr lang="cs-CZ" sz="4800" dirty="0"/>
              <a:t>– </a:t>
            </a:r>
            <a:r>
              <a:rPr lang="cs-CZ" sz="4500" dirty="0"/>
              <a:t>4,7 </a:t>
            </a:r>
          </a:p>
          <a:p>
            <a:pPr>
              <a:lnSpc>
                <a:spcPct val="120000"/>
              </a:lnSpc>
              <a:buNone/>
            </a:pPr>
            <a:r>
              <a:rPr lang="cs-CZ" sz="4800" dirty="0"/>
              <a:t>                                                                  –  </a:t>
            </a:r>
            <a:r>
              <a:rPr lang="cs-CZ" sz="4500" dirty="0"/>
              <a:t>v r. 2017 </a:t>
            </a:r>
            <a:r>
              <a:rPr lang="cs-CZ" sz="4800" dirty="0"/>
              <a:t>–</a:t>
            </a:r>
            <a:r>
              <a:rPr lang="cs-CZ" sz="4500" dirty="0"/>
              <a:t> 2,4 živě narozených dětí. </a:t>
            </a:r>
          </a:p>
          <a:p>
            <a:pPr algn="just">
              <a:lnSpc>
                <a:spcPct val="120000"/>
              </a:lnSpc>
              <a:buNone/>
            </a:pPr>
            <a:endParaRPr lang="cs-CZ" sz="4500" dirty="0"/>
          </a:p>
          <a:p>
            <a:pPr algn="just">
              <a:lnSpc>
                <a:spcPct val="120000"/>
              </a:lnSpc>
            </a:pPr>
            <a:r>
              <a:rPr lang="cs-CZ" sz="4500" dirty="0"/>
              <a:t>Tempo růstu globální populace se v r. 1964 snížilo z 2 % na 1,1 %</a:t>
            </a:r>
          </a:p>
          <a:p>
            <a:pPr algn="just">
              <a:lnSpc>
                <a:spcPct val="120000"/>
              </a:lnSpc>
            </a:pPr>
            <a:r>
              <a:rPr lang="cs-CZ" sz="4500" dirty="0"/>
              <a:t>Od r. 1985 se velikost globální populace každoročně zvyšuje o 80 miliónů lidí. </a:t>
            </a:r>
          </a:p>
          <a:p>
            <a:pPr algn="just">
              <a:lnSpc>
                <a:spcPct val="120000"/>
              </a:lnSpc>
            </a:pPr>
            <a:endParaRPr lang="cs-CZ" sz="4500" dirty="0"/>
          </a:p>
          <a:p>
            <a:pPr algn="just">
              <a:lnSpc>
                <a:spcPct val="120000"/>
              </a:lnSpc>
            </a:pPr>
            <a:r>
              <a:rPr lang="cs-CZ" sz="4500" dirty="0"/>
              <a:t>R. 2017 </a:t>
            </a:r>
            <a:r>
              <a:rPr lang="cs-CZ" sz="4800" dirty="0"/>
              <a:t>– </a:t>
            </a:r>
            <a:r>
              <a:rPr lang="cs-CZ" sz="4500" dirty="0"/>
              <a:t>35 zemí vykazuje pokles počtu obyvatel, 57 zemí vykazuje populační nárůst (většina z nich jsou              v subsaharské Africe a na Středním východě). </a:t>
            </a:r>
          </a:p>
          <a:p>
            <a:pPr algn="just">
              <a:lnSpc>
                <a:spcPct val="120000"/>
              </a:lnSpc>
            </a:pPr>
            <a:r>
              <a:rPr lang="cs-CZ" sz="4500" dirty="0"/>
              <a:t>Řešení problémového úbytku obyvatelstva bude v příštích několika desetiletí klíčovou politickou výzvou pro velký počet zemí. </a:t>
            </a:r>
          </a:p>
          <a:p>
            <a:pPr algn="just">
              <a:lnSpc>
                <a:spcPct val="120000"/>
              </a:lnSpc>
            </a:pPr>
            <a:r>
              <a:rPr lang="cs-CZ" sz="4500" dirty="0"/>
              <a:t>Demografický posun směrem k starší populaci má širokou škálu důsledků, od snížení hospodářského růstu, snížení daňových příjmů, většího využívání sociálního zabezpečení s menším počtem přispěvatelů                        a zvýšeným využíváním zdravotní péče vyvolaným stárnutím populace. </a:t>
            </a:r>
          </a:p>
          <a:p>
            <a:pPr algn="just"/>
            <a:r>
              <a:rPr lang="cs-CZ" sz="4500" dirty="0"/>
              <a:t>Řešení problémů: pro-natální politika, liberální přistěhovalecká politika, zvyšování věku odchodu do důchodu.    </a:t>
            </a:r>
          </a:p>
        </p:txBody>
      </p:sp>
      <p:pic>
        <p:nvPicPr>
          <p:cNvPr id="7" name="Zvuk 6">
            <a:hlinkClick r:id="" action="ppaction://media"/>
            <a:extLst>
              <a:ext uri="{FF2B5EF4-FFF2-40B4-BE49-F238E27FC236}">
                <a16:creationId xmlns:a16="http://schemas.microsoft.com/office/drawing/2014/main" id="{3AE977BC-FC4D-48A0-A425-D6F9C36D38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931"/>
    </mc:Choice>
    <mc:Fallback xmlns="">
      <p:transition spd="slow" advTm="9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Metody asistované reprodukce</a:t>
            </a:r>
          </a:p>
        </p:txBody>
      </p:sp>
      <p:pic>
        <p:nvPicPr>
          <p:cNvPr id="4" name="Zástupný symbol pro obsah 3" descr="http://t3.gstatic.com/images?q=tbn:ANd9GcQRGpPdv-flM-C-0tQv-hzkp-hcOe3evk1ByO9c3OI5foSlDAge"/>
          <p:cNvPicPr>
            <a:picLocks noGrp="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bwMode="auto">
          <a:xfrm>
            <a:off x="720000" y="1439551"/>
            <a:ext cx="9054355" cy="5157192"/>
          </a:xfrm>
          <a:prstGeom prst="rect">
            <a:avLst/>
          </a:prstGeom>
          <a:noFill/>
          <a:ln>
            <a:noFill/>
          </a:ln>
        </p:spPr>
      </p:pic>
      <p:pic>
        <p:nvPicPr>
          <p:cNvPr id="6" name="Zvuk 5">
            <a:hlinkClick r:id="" action="ppaction://media"/>
            <a:extLst>
              <a:ext uri="{FF2B5EF4-FFF2-40B4-BE49-F238E27FC236}">
                <a16:creationId xmlns:a16="http://schemas.microsoft.com/office/drawing/2014/main" id="{4E0B9DEF-AD22-490D-AFE7-37D0FD10D0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09988729"/>
      </p:ext>
    </p:extLst>
  </p:cSld>
  <p:clrMapOvr>
    <a:masterClrMapping/>
  </p:clrMapOvr>
  <mc:AlternateContent xmlns:mc="http://schemas.openxmlformats.org/markup-compatibility/2006" xmlns:p14="http://schemas.microsoft.com/office/powerpoint/2010/main">
    <mc:Choice Requires="p14">
      <p:transition spd="slow" p14:dur="2000" advTm="5923"/>
    </mc:Choice>
    <mc:Fallback xmlns="">
      <p:transition spd="slow" advTm="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IUI – intrauterinní inseminace</a:t>
            </a:r>
          </a:p>
        </p:txBody>
      </p:sp>
      <p:sp>
        <p:nvSpPr>
          <p:cNvPr id="2" name="Zástupný symbol pro obsah 1"/>
          <p:cNvSpPr>
            <a:spLocks noGrp="1"/>
          </p:cNvSpPr>
          <p:nvPr>
            <p:ph idx="1"/>
          </p:nvPr>
        </p:nvSpPr>
        <p:spPr>
          <a:xfrm>
            <a:off x="720000" y="1692001"/>
            <a:ext cx="10753200" cy="4720673"/>
          </a:xfrm>
          <a:prstGeom prst="rect">
            <a:avLst/>
          </a:prstGeom>
        </p:spPr>
        <p:txBody>
          <a:bodyPr>
            <a:normAutofit fontScale="92500"/>
          </a:bodyPr>
          <a:lstStyle/>
          <a:p>
            <a:pPr algn="just"/>
            <a:r>
              <a:rPr lang="cs-CZ" sz="2000" dirty="0"/>
              <a:t>znamená zavedení spermií tenkým plastovým katétrem přes hrdlo děložní do dutiny děložní.</a:t>
            </a:r>
          </a:p>
          <a:p>
            <a:pPr algn="just"/>
            <a:r>
              <a:rPr lang="cs-CZ" sz="2000" dirty="0"/>
              <a:t>Provádí se v případě, že spermiogram vykazuje patologické hodnoty (v ejakulátu je malé množství spermií, spermie mají sníženou pohyblivost), nebo v případě negativního </a:t>
            </a:r>
            <a:r>
              <a:rPr lang="cs-CZ" sz="2000" dirty="0" err="1"/>
              <a:t>poskoitálního</a:t>
            </a:r>
            <a:r>
              <a:rPr lang="cs-CZ" sz="2000" dirty="0"/>
              <a:t> testu (vyšší neprostupnosti hlenu děložního hrdla). Podmínkou je alespoň jeden prostupný vejcovod.</a:t>
            </a:r>
          </a:p>
          <a:p>
            <a:pPr algn="just"/>
            <a:r>
              <a:rPr lang="cs-CZ" sz="2000" dirty="0"/>
              <a:t>Pokud dochází u ženy k ovulaci, lze inseminaci provést v naturálním cyklu, to je bez hormonální stimulace, při poruchách ovulace užíváte před IUI stimulační léky. Lékem první volby je </a:t>
            </a:r>
            <a:r>
              <a:rPr lang="cs-CZ" sz="2000" dirty="0" err="1"/>
              <a:t>Clomiphen</a:t>
            </a:r>
            <a:r>
              <a:rPr lang="cs-CZ" sz="2000" dirty="0"/>
              <a:t> citrát (</a:t>
            </a:r>
            <a:r>
              <a:rPr lang="cs-CZ" sz="2000" dirty="0" err="1"/>
              <a:t>Clomhexal</a:t>
            </a:r>
            <a:r>
              <a:rPr lang="cs-CZ" sz="2000" dirty="0"/>
              <a:t>, </a:t>
            </a:r>
            <a:r>
              <a:rPr lang="cs-CZ" sz="2000" dirty="0" err="1"/>
              <a:t>Clostilbegyt</a:t>
            </a:r>
            <a:r>
              <a:rPr lang="cs-CZ" sz="2000" dirty="0"/>
              <a:t>, </a:t>
            </a:r>
            <a:r>
              <a:rPr lang="cs-CZ" sz="2000" dirty="0" err="1"/>
              <a:t>Serophene</a:t>
            </a:r>
            <a:r>
              <a:rPr lang="cs-CZ" sz="2000" dirty="0"/>
              <a:t>,...) nebo Tamoxifen, které se užívají od 3. do 7. dne menstruačního cyklu. Nejčastěji se provádí 3 cykly IUI a pokud nedojde k otěhotnění, doporučujeme in vitro fertilizaci (IVF). Cílem stimulace před IUI je obvykle dozrání 1 až 2 folikulů.</a:t>
            </a:r>
          </a:p>
          <a:p>
            <a:pPr>
              <a:buNone/>
            </a:pPr>
            <a:endParaRPr lang="cs-CZ" sz="2000"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270" y="189704"/>
            <a:ext cx="2413392" cy="151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Zvuk 7">
            <a:hlinkClick r:id="" action="ppaction://media"/>
            <a:extLst>
              <a:ext uri="{FF2B5EF4-FFF2-40B4-BE49-F238E27FC236}">
                <a16:creationId xmlns:a16="http://schemas.microsoft.com/office/drawing/2014/main" id="{D5A04E87-6F7E-4E28-8B15-5D2881BAB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1677741"/>
      </p:ext>
    </p:extLst>
  </p:cSld>
  <p:clrMapOvr>
    <a:masterClrMapping/>
  </p:clrMapOvr>
  <mc:AlternateContent xmlns:mc="http://schemas.openxmlformats.org/markup-compatibility/2006" xmlns:p14="http://schemas.microsoft.com/office/powerpoint/2010/main">
    <mc:Choice Requires="p14">
      <p:transition spd="slow" p14:dur="2000" advTm="72171"/>
    </mc:Choice>
    <mc:Fallback xmlns="">
      <p:transition spd="slow" advTm="7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4898" y="351863"/>
            <a:ext cx="11727102" cy="550661"/>
          </a:xfrm>
        </p:spPr>
        <p:txBody>
          <a:bodyPr>
            <a:normAutofit fontScale="90000"/>
          </a:bodyPr>
          <a:lstStyle/>
          <a:p>
            <a:r>
              <a:rPr lang="cs-CZ" dirty="0"/>
              <a:t>Odběr spermií </a:t>
            </a:r>
            <a:br>
              <a:rPr lang="cs-CZ" dirty="0"/>
            </a:br>
            <a:r>
              <a:rPr lang="cs-CZ" dirty="0"/>
              <a:t>PESA – </a:t>
            </a:r>
            <a:r>
              <a:rPr lang="cs-CZ" dirty="0" err="1"/>
              <a:t>Percutaneous</a:t>
            </a:r>
            <a:r>
              <a:rPr lang="cs-CZ" dirty="0"/>
              <a:t> </a:t>
            </a:r>
            <a:r>
              <a:rPr lang="cs-CZ" dirty="0" err="1"/>
              <a:t>Epididymal</a:t>
            </a:r>
            <a:r>
              <a:rPr lang="cs-CZ" dirty="0"/>
              <a:t> </a:t>
            </a:r>
            <a:r>
              <a:rPr lang="cs-CZ" dirty="0" err="1"/>
              <a:t>Sperm</a:t>
            </a:r>
            <a:r>
              <a:rPr lang="cs-CZ" dirty="0"/>
              <a:t> </a:t>
            </a:r>
            <a:r>
              <a:rPr lang="cs-CZ" dirty="0" err="1"/>
              <a:t>Aspiration</a:t>
            </a:r>
            <a:r>
              <a:rPr lang="cs-CZ" dirty="0"/>
              <a:t/>
            </a:r>
            <a:br>
              <a:rPr lang="cs-CZ" dirty="0"/>
            </a:br>
            <a:r>
              <a:rPr lang="cs-CZ" dirty="0"/>
              <a:t/>
            </a:r>
            <a:br>
              <a:rPr lang="cs-CZ" dirty="0"/>
            </a:br>
            <a:endParaRPr lang="cs-CZ" sz="3100" dirty="0"/>
          </a:p>
        </p:txBody>
      </p:sp>
      <p:pic>
        <p:nvPicPr>
          <p:cNvPr id="4" name="Zástupný symbol pro obsah 3" descr="http://www.maleinfertility.org/retrieval5.jpg"/>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1489167" y="1674421"/>
            <a:ext cx="8711737" cy="4831716"/>
          </a:xfrm>
          <a:prstGeom prst="rect">
            <a:avLst/>
          </a:prstGeom>
          <a:noFill/>
          <a:ln>
            <a:noFill/>
          </a:ln>
        </p:spPr>
      </p:pic>
      <p:pic>
        <p:nvPicPr>
          <p:cNvPr id="2" name="Zvuk 1">
            <a:hlinkClick r:id="" action="ppaction://media"/>
            <a:extLst>
              <a:ext uri="{FF2B5EF4-FFF2-40B4-BE49-F238E27FC236}">
                <a16:creationId xmlns:a16="http://schemas.microsoft.com/office/drawing/2014/main" id="{8725D7BE-0F0E-4B32-92E5-6565AA97B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5388644"/>
      </p:ext>
    </p:extLst>
  </p:cSld>
  <p:clrMapOvr>
    <a:masterClrMapping/>
  </p:clrMapOvr>
  <mc:AlternateContent xmlns:mc="http://schemas.openxmlformats.org/markup-compatibility/2006" xmlns:p14="http://schemas.microsoft.com/office/powerpoint/2010/main">
    <mc:Choice Requires="p14">
      <p:transition spd="slow" p14:dur="2000" advTm="52965"/>
    </mc:Choice>
    <mc:Fallback xmlns="">
      <p:transition spd="slow" advTm="5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11241" y="233110"/>
            <a:ext cx="11594712" cy="526911"/>
          </a:xfrm>
        </p:spPr>
        <p:txBody>
          <a:bodyPr>
            <a:normAutofit fontScale="90000"/>
          </a:bodyPr>
          <a:lstStyle/>
          <a:p>
            <a:r>
              <a:rPr lang="cs-CZ" dirty="0"/>
              <a:t>Odběr spermií</a:t>
            </a:r>
            <a:br>
              <a:rPr lang="cs-CZ" dirty="0"/>
            </a:br>
            <a:r>
              <a:rPr lang="cs-CZ" dirty="0"/>
              <a:t>MESA –  </a:t>
            </a:r>
            <a:r>
              <a:rPr lang="cs-CZ" dirty="0" err="1"/>
              <a:t>Microsurgical</a:t>
            </a:r>
            <a:r>
              <a:rPr lang="cs-CZ" dirty="0"/>
              <a:t> </a:t>
            </a:r>
            <a:r>
              <a:rPr lang="cs-CZ" dirty="0" err="1"/>
              <a:t>Epididymal</a:t>
            </a:r>
            <a:r>
              <a:rPr lang="cs-CZ" dirty="0"/>
              <a:t> </a:t>
            </a:r>
            <a:r>
              <a:rPr lang="cs-CZ" dirty="0" err="1"/>
              <a:t>Sperm</a:t>
            </a:r>
            <a:r>
              <a:rPr lang="cs-CZ" dirty="0"/>
              <a:t> </a:t>
            </a:r>
            <a:r>
              <a:rPr lang="cs-CZ" dirty="0" err="1"/>
              <a:t>Aspiration</a:t>
            </a:r>
            <a:r>
              <a:rPr lang="cs-CZ" dirty="0"/>
              <a:t/>
            </a:r>
            <a:br>
              <a:rPr lang="cs-CZ" dirty="0"/>
            </a:br>
            <a:endParaRPr lang="cs-CZ" sz="3100" dirty="0"/>
          </a:p>
        </p:txBody>
      </p:sp>
      <p:pic>
        <p:nvPicPr>
          <p:cNvPr id="4" name="Zástupný symbol pro obsah 3" descr="http://www.brusselsivf.be/media/images/wdw/2005_11_03/MESA.jpg"/>
          <p:cNvPicPr>
            <a:picLocks noGrp="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411241" y="1844824"/>
            <a:ext cx="5684759" cy="4464496"/>
          </a:xfrm>
          <a:prstGeom prst="rect">
            <a:avLst/>
          </a:prstGeom>
          <a:noFill/>
          <a:ln>
            <a:noFill/>
          </a:ln>
        </p:spPr>
      </p:pic>
      <p:pic>
        <p:nvPicPr>
          <p:cNvPr id="5" name="Obrázek 4" descr="http://www.maleinfertility.org/retrieval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8925" y="1844824"/>
            <a:ext cx="3674411" cy="4464496"/>
          </a:xfrm>
          <a:prstGeom prst="rect">
            <a:avLst/>
          </a:prstGeom>
          <a:noFill/>
          <a:ln>
            <a:noFill/>
          </a:ln>
        </p:spPr>
      </p:pic>
      <p:pic>
        <p:nvPicPr>
          <p:cNvPr id="2" name="Zvuk 1">
            <a:hlinkClick r:id="" action="ppaction://media"/>
            <a:extLst>
              <a:ext uri="{FF2B5EF4-FFF2-40B4-BE49-F238E27FC236}">
                <a16:creationId xmlns:a16="http://schemas.microsoft.com/office/drawing/2014/main" id="{264B5BA1-2097-42C4-BCFA-B688B2105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51068594"/>
      </p:ext>
    </p:extLst>
  </p:cSld>
  <p:clrMapOvr>
    <a:masterClrMapping/>
  </p:clrMapOvr>
  <mc:AlternateContent xmlns:mc="http://schemas.openxmlformats.org/markup-compatibility/2006" xmlns:p14="http://schemas.microsoft.com/office/powerpoint/2010/main">
    <mc:Choice Requires="p14">
      <p:transition spd="slow" p14:dur="2000" advTm="30176"/>
    </mc:Choice>
    <mc:Fallback xmlns="">
      <p:transition spd="slow" advTm="3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70618" y="339990"/>
            <a:ext cx="10753200" cy="451576"/>
          </a:xfrm>
        </p:spPr>
        <p:txBody>
          <a:bodyPr>
            <a:noAutofit/>
          </a:bodyPr>
          <a:lstStyle/>
          <a:p>
            <a:r>
              <a:rPr lang="cs-CZ" sz="3200" dirty="0"/>
              <a:t>Odběr spermií</a:t>
            </a:r>
            <a:br>
              <a:rPr lang="cs-CZ" sz="3200" dirty="0"/>
            </a:br>
            <a:r>
              <a:rPr lang="cs-CZ" sz="3200" dirty="0"/>
              <a:t>TFNA – </a:t>
            </a:r>
            <a:r>
              <a:rPr lang="cs-CZ" sz="3200" dirty="0" err="1"/>
              <a:t>Testicular</a:t>
            </a:r>
            <a:r>
              <a:rPr lang="cs-CZ" sz="3200" dirty="0"/>
              <a:t> Fine </a:t>
            </a:r>
            <a:r>
              <a:rPr lang="cs-CZ" sz="3200" dirty="0" err="1"/>
              <a:t>Needle</a:t>
            </a:r>
            <a:r>
              <a:rPr lang="cs-CZ" sz="3200" dirty="0"/>
              <a:t> </a:t>
            </a:r>
            <a:r>
              <a:rPr lang="cs-CZ" sz="3200" dirty="0" err="1"/>
              <a:t>Aspiration</a:t>
            </a:r>
            <a:r>
              <a:rPr lang="cs-CZ" sz="3200" dirty="0"/>
              <a:t> </a:t>
            </a:r>
          </a:p>
        </p:txBody>
      </p:sp>
      <p:pic>
        <p:nvPicPr>
          <p:cNvPr id="4" name="Zástupný symbol pro obsah 3" descr="http://www.maleinfertility.org/retrieval4.jpg"/>
          <p:cNvPicPr>
            <a:picLocks noGrp="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1021277" y="1674422"/>
            <a:ext cx="9203377" cy="4843588"/>
          </a:xfrm>
          <a:prstGeom prst="rect">
            <a:avLst/>
          </a:prstGeom>
          <a:noFill/>
          <a:ln>
            <a:noFill/>
          </a:ln>
        </p:spPr>
      </p:pic>
      <p:pic>
        <p:nvPicPr>
          <p:cNvPr id="2" name="Zvuk 1">
            <a:hlinkClick r:id="" action="ppaction://media"/>
            <a:extLst>
              <a:ext uri="{FF2B5EF4-FFF2-40B4-BE49-F238E27FC236}">
                <a16:creationId xmlns:a16="http://schemas.microsoft.com/office/drawing/2014/main" id="{B65480C7-631D-4DCC-817E-915157F59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11748842"/>
      </p:ext>
    </p:extLst>
  </p:cSld>
  <p:clrMapOvr>
    <a:masterClrMapping/>
  </p:clrMapOvr>
  <mc:AlternateContent xmlns:mc="http://schemas.openxmlformats.org/markup-compatibility/2006" xmlns:p14="http://schemas.microsoft.com/office/powerpoint/2010/main">
    <mc:Choice Requires="p14">
      <p:transition spd="slow" p14:dur="2000" advTm="34936"/>
    </mc:Choice>
    <mc:Fallback xmlns="">
      <p:transition spd="slow" advTm="3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77496" y="470618"/>
            <a:ext cx="10753200" cy="451576"/>
          </a:xfrm>
        </p:spPr>
        <p:txBody>
          <a:bodyPr>
            <a:noAutofit/>
          </a:bodyPr>
          <a:lstStyle/>
          <a:p>
            <a:r>
              <a:rPr lang="cs-CZ" sz="3200" dirty="0"/>
              <a:t>Odběr spermií</a:t>
            </a:r>
            <a:br>
              <a:rPr lang="cs-CZ" sz="3200" dirty="0"/>
            </a:br>
            <a:r>
              <a:rPr lang="cs-CZ" sz="3200" dirty="0" err="1"/>
              <a:t>PercBiopsy</a:t>
            </a:r>
            <a:r>
              <a:rPr lang="cs-CZ" sz="3200" dirty="0"/>
              <a:t> - </a:t>
            </a:r>
            <a:r>
              <a:rPr lang="en-US" sz="3200" dirty="0"/>
              <a:t>Percutaneous </a:t>
            </a:r>
            <a:r>
              <a:rPr lang="cs-CZ" sz="3200" dirty="0"/>
              <a:t>B</a:t>
            </a:r>
            <a:r>
              <a:rPr lang="en-US" sz="3200" dirty="0" err="1"/>
              <a:t>iopsy</a:t>
            </a:r>
            <a:r>
              <a:rPr lang="en-US" sz="3200" dirty="0"/>
              <a:t> of the testis </a:t>
            </a:r>
            <a:endParaRPr lang="cs-CZ" sz="3200" dirty="0"/>
          </a:p>
        </p:txBody>
      </p:sp>
      <p:pic>
        <p:nvPicPr>
          <p:cNvPr id="4" name="Zástupný symbol pro obsah 3" descr="http://www.maleinfertility.org/retrieval6.jpg"/>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1911928" y="1805049"/>
            <a:ext cx="8312728" cy="4690753"/>
          </a:xfrm>
          <a:prstGeom prst="rect">
            <a:avLst/>
          </a:prstGeom>
          <a:noFill/>
          <a:ln>
            <a:noFill/>
          </a:ln>
        </p:spPr>
      </p:pic>
      <p:pic>
        <p:nvPicPr>
          <p:cNvPr id="2" name="Zvuk 1">
            <a:hlinkClick r:id="" action="ppaction://media"/>
            <a:extLst>
              <a:ext uri="{FF2B5EF4-FFF2-40B4-BE49-F238E27FC236}">
                <a16:creationId xmlns:a16="http://schemas.microsoft.com/office/drawing/2014/main" id="{DEB4CFAC-63F0-444D-B175-FA42553B0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19150908"/>
      </p:ext>
    </p:extLst>
  </p:cSld>
  <p:clrMapOvr>
    <a:masterClrMapping/>
  </p:clrMapOvr>
  <mc:AlternateContent xmlns:mc="http://schemas.openxmlformats.org/markup-compatibility/2006" xmlns:p14="http://schemas.microsoft.com/office/powerpoint/2010/main">
    <mc:Choice Requires="p14">
      <p:transition spd="slow" p14:dur="2000" advTm="27017"/>
    </mc:Choice>
    <mc:Fallback xmlns="">
      <p:transition spd="slow" advTm="2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06244" y="363646"/>
            <a:ext cx="10753200" cy="451576"/>
          </a:xfrm>
        </p:spPr>
        <p:txBody>
          <a:bodyPr>
            <a:noAutofit/>
          </a:bodyPr>
          <a:lstStyle/>
          <a:p>
            <a:r>
              <a:rPr lang="cs-CZ" sz="3200" dirty="0"/>
              <a:t>Odběr spermií</a:t>
            </a:r>
            <a:br>
              <a:rPr lang="cs-CZ" sz="3200" dirty="0"/>
            </a:br>
            <a:r>
              <a:rPr lang="cs-CZ" sz="3200" dirty="0"/>
              <a:t>TESE – </a:t>
            </a:r>
            <a:r>
              <a:rPr lang="cs-CZ" sz="3200" dirty="0" err="1"/>
              <a:t>Testicular</a:t>
            </a:r>
            <a:r>
              <a:rPr lang="cs-CZ" sz="3200" dirty="0"/>
              <a:t> </a:t>
            </a:r>
            <a:r>
              <a:rPr lang="cs-CZ" sz="3200" dirty="0" err="1"/>
              <a:t>Sperm</a:t>
            </a:r>
            <a:r>
              <a:rPr lang="cs-CZ" sz="3200" dirty="0"/>
              <a:t> </a:t>
            </a:r>
            <a:r>
              <a:rPr lang="cs-CZ" sz="3200" dirty="0" err="1"/>
              <a:t>Extraction</a:t>
            </a:r>
            <a:endParaRPr lang="cs-CZ" sz="3200" dirty="0"/>
          </a:p>
        </p:txBody>
      </p:sp>
      <p:pic>
        <p:nvPicPr>
          <p:cNvPr id="4" name="Zástupný symbol pro obsah 3" descr="TESE Testicular Sperm Extraction Surgery India, Price TESE Mumbai India, Testicular Sperm Aspiration, Tesa, Sperm, Fertility, Testicular Sperm Extraction Treatment Bangalore India"/>
          <p:cNvPicPr>
            <a:picLocks noGrp="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647054" y="1537800"/>
            <a:ext cx="6525641" cy="4956553"/>
          </a:xfrm>
          <a:prstGeom prst="rect">
            <a:avLst/>
          </a:prstGeom>
          <a:noFill/>
          <a:ln>
            <a:noFill/>
          </a:ln>
        </p:spPr>
      </p:pic>
      <p:pic>
        <p:nvPicPr>
          <p:cNvPr id="5" name="Zástupný symbol pro obsah 3" descr="http://www.brusselsivf.be/media/images/wdw/2005_11_03/TESE-new.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3672" y="279049"/>
            <a:ext cx="2593492" cy="2060390"/>
          </a:xfrm>
          <a:prstGeom prst="rect">
            <a:avLst/>
          </a:prstGeom>
          <a:noFill/>
          <a:ln>
            <a:noFill/>
          </a:ln>
        </p:spPr>
      </p:pic>
      <p:pic>
        <p:nvPicPr>
          <p:cNvPr id="6" name="Obrázek 5" descr="http://www.brusselsivf.be/media/images/wdw/250px/TESE-naar-Lab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3671" y="2424036"/>
            <a:ext cx="2593491" cy="2060390"/>
          </a:xfrm>
          <a:prstGeom prst="rect">
            <a:avLst/>
          </a:prstGeom>
          <a:noFill/>
          <a:ln>
            <a:noFill/>
          </a:ln>
        </p:spPr>
      </p:pic>
      <p:pic>
        <p:nvPicPr>
          <p:cNvPr id="7" name="Obrázek 6" descr="http://www.brusselsivf.be/media/images/wdw/250px/TESE-preparati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3671" y="4569023"/>
            <a:ext cx="2676620" cy="2060390"/>
          </a:xfrm>
          <a:prstGeom prst="rect">
            <a:avLst/>
          </a:prstGeom>
          <a:noFill/>
          <a:ln>
            <a:noFill/>
          </a:ln>
        </p:spPr>
      </p:pic>
      <p:pic>
        <p:nvPicPr>
          <p:cNvPr id="9" name="Zvuk 8">
            <a:hlinkClick r:id="" action="ppaction://media"/>
            <a:extLst>
              <a:ext uri="{FF2B5EF4-FFF2-40B4-BE49-F238E27FC236}">
                <a16:creationId xmlns:a16="http://schemas.microsoft.com/office/drawing/2014/main" id="{A6AB7A2D-87EF-4CBF-8A06-48668C4B7E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3562371"/>
      </p:ext>
    </p:extLst>
  </p:cSld>
  <p:clrMapOvr>
    <a:masterClrMapping/>
  </p:clrMapOvr>
  <mc:AlternateContent xmlns:mc="http://schemas.openxmlformats.org/markup-compatibility/2006" xmlns:p14="http://schemas.microsoft.com/office/powerpoint/2010/main">
    <mc:Choice Requires="p14">
      <p:transition spd="slow" p14:dur="2000" advTm="41722"/>
    </mc:Choice>
    <mc:Fallback xmlns="">
      <p:transition spd="slow" advTm="4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39989" y="363740"/>
            <a:ext cx="10753200" cy="451576"/>
          </a:xfrm>
        </p:spPr>
        <p:txBody>
          <a:bodyPr>
            <a:normAutofit fontScale="90000"/>
          </a:bodyPr>
          <a:lstStyle/>
          <a:p>
            <a:r>
              <a:rPr lang="cs-CZ" dirty="0"/>
              <a:t>Odběr spermií</a:t>
            </a:r>
            <a:br>
              <a:rPr lang="cs-CZ" dirty="0"/>
            </a:br>
            <a:r>
              <a:rPr lang="cs-CZ" dirty="0" err="1"/>
              <a:t>Microsurgical</a:t>
            </a:r>
            <a:r>
              <a:rPr lang="cs-CZ" dirty="0"/>
              <a:t> </a:t>
            </a:r>
            <a:r>
              <a:rPr lang="cs-CZ" dirty="0" err="1"/>
              <a:t>Testis</a:t>
            </a:r>
            <a:r>
              <a:rPr lang="cs-CZ" dirty="0"/>
              <a:t> </a:t>
            </a:r>
            <a:r>
              <a:rPr lang="cs-CZ" dirty="0" err="1"/>
              <a:t>Biopsy</a:t>
            </a:r>
            <a:endParaRPr lang="cs-CZ" dirty="0"/>
          </a:p>
        </p:txBody>
      </p:sp>
      <p:pic>
        <p:nvPicPr>
          <p:cNvPr id="4" name="Zástupný symbol pro obsah 3" descr="Price TESE Mumbai India, Testicular Sperm Aspiration, Tesa, Sperm, Fertility, Testicular Sperm Extraction Treatment Bangalore India"/>
          <p:cNvPicPr>
            <a:picLocks noGrp="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7089085" y="240598"/>
            <a:ext cx="4762926" cy="3630757"/>
          </a:xfrm>
          <a:prstGeom prst="rect">
            <a:avLst/>
          </a:prstGeom>
          <a:noFill/>
          <a:ln>
            <a:noFill/>
          </a:ln>
        </p:spPr>
      </p:pic>
      <p:pic>
        <p:nvPicPr>
          <p:cNvPr id="5" name="Zástupný symbol pro obsah 3" descr="http://www.maleinfertility.org/retrieval11.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989" y="1876302"/>
            <a:ext cx="6250816" cy="4617958"/>
          </a:xfrm>
          <a:prstGeom prst="rect">
            <a:avLst/>
          </a:prstGeom>
          <a:noFill/>
          <a:ln>
            <a:noFill/>
          </a:ln>
        </p:spPr>
      </p:pic>
      <p:pic>
        <p:nvPicPr>
          <p:cNvPr id="3074" name="Picture 2" descr="http://www.vasreversal.co.uk/microscop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9085" y="4087087"/>
            <a:ext cx="333375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6" name="Zvuk 5">
            <a:hlinkClick r:id="" action="ppaction://media"/>
            <a:extLst>
              <a:ext uri="{FF2B5EF4-FFF2-40B4-BE49-F238E27FC236}">
                <a16:creationId xmlns:a16="http://schemas.microsoft.com/office/drawing/2014/main" id="{8E5A6E36-547A-4CFA-A89D-8EDC8F8FC9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40637"/>
      </p:ext>
    </p:extLst>
  </p:cSld>
  <p:clrMapOvr>
    <a:masterClrMapping/>
  </p:clrMapOvr>
  <mc:AlternateContent xmlns:mc="http://schemas.openxmlformats.org/markup-compatibility/2006" xmlns:p14="http://schemas.microsoft.com/office/powerpoint/2010/main">
    <mc:Choice Requires="p14">
      <p:transition spd="slow" p14:dur="2000" advTm="61822"/>
    </mc:Choice>
    <mc:Fallback xmlns="">
      <p:transition spd="slow" advTm="6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IVF – In Vitro Fertilizace</a:t>
            </a:r>
          </a:p>
        </p:txBody>
      </p:sp>
      <p:sp>
        <p:nvSpPr>
          <p:cNvPr id="7" name="Zástupný symbol pro text 6"/>
          <p:cNvSpPr>
            <a:spLocks noGrp="1"/>
          </p:cNvSpPr>
          <p:nvPr>
            <p:ph idx="29"/>
          </p:nvPr>
        </p:nvSpPr>
        <p:spPr>
          <a:xfrm>
            <a:off x="201881" y="1377538"/>
            <a:ext cx="5738117" cy="5296393"/>
          </a:xfrm>
          <a:prstGeom prst="rect">
            <a:avLst/>
          </a:prstGeom>
        </p:spPr>
        <p:txBody>
          <a:bodyPr>
            <a:normAutofit fontScale="40000" lnSpcReduction="20000"/>
          </a:bodyPr>
          <a:lstStyle/>
          <a:p>
            <a:pPr marL="72000" indent="0">
              <a:buNone/>
            </a:pPr>
            <a:r>
              <a:rPr lang="cs-CZ" sz="4000" dirty="0"/>
              <a:t>Postup: </a:t>
            </a:r>
          </a:p>
          <a:p>
            <a:r>
              <a:rPr lang="cs-CZ" sz="4000" dirty="0"/>
              <a:t>Hormonální léčba stimulující dozrání několika vajíček </a:t>
            </a:r>
          </a:p>
          <a:p>
            <a:pPr marL="285750" indent="-285750"/>
            <a:r>
              <a:rPr lang="cs-CZ" sz="4000" dirty="0"/>
              <a:t>podání antagonisty gonadotropiny uvolňujícího hormonu (</a:t>
            </a:r>
            <a:r>
              <a:rPr lang="cs-CZ" sz="4000" dirty="0" err="1"/>
              <a:t>GnRH</a:t>
            </a:r>
            <a:r>
              <a:rPr lang="cs-CZ" sz="4000" dirty="0"/>
              <a:t>) potlačí aktivitu všech ostatních hormonů </a:t>
            </a:r>
          </a:p>
          <a:p>
            <a:pPr marL="285750" indent="-285750"/>
            <a:r>
              <a:rPr lang="cs-CZ" sz="4000" dirty="0"/>
              <a:t>poté jsou podány gonadotropiny, které stimulují růst folikulů a vyvolají ovulaci</a:t>
            </a:r>
          </a:p>
          <a:p>
            <a:pPr marL="72000" indent="0">
              <a:buNone/>
            </a:pPr>
            <a:endParaRPr lang="cs-CZ" sz="4000" dirty="0"/>
          </a:p>
          <a:p>
            <a:pPr marL="72000" indent="0">
              <a:buNone/>
            </a:pPr>
            <a:r>
              <a:rPr lang="cs-CZ" sz="4000" dirty="0"/>
              <a:t>Sledování průběhu léčby: </a:t>
            </a:r>
          </a:p>
          <a:p>
            <a:pPr marL="355600" indent="-355600"/>
            <a:r>
              <a:rPr lang="cs-CZ" sz="4000" dirty="0"/>
              <a:t>měření růstu folikulů (</a:t>
            </a:r>
            <a:r>
              <a:rPr lang="cs-CZ" sz="4000" dirty="0" err="1"/>
              <a:t>transvaginálním</a:t>
            </a:r>
            <a:r>
              <a:rPr lang="cs-CZ" sz="4000" dirty="0"/>
              <a:t> UZ)</a:t>
            </a:r>
          </a:p>
          <a:p>
            <a:pPr marL="355600" indent="-355600"/>
            <a:r>
              <a:rPr lang="cs-CZ" sz="4000" dirty="0"/>
              <a:t>Individuální dávkování léků (prevence nežádoucích účinků- hyperstimulační syndrom)</a:t>
            </a:r>
          </a:p>
          <a:p>
            <a:endParaRPr lang="cs-CZ" dirty="0"/>
          </a:p>
        </p:txBody>
      </p:sp>
      <p:pic>
        <p:nvPicPr>
          <p:cNvPr id="6" name="Zástupný symbol pro obsah 5" descr="http://webmaker.ooo.cz/data/Image/29/ivf.GIF">
            <a:extLst>
              <a:ext uri="{FF2B5EF4-FFF2-40B4-BE49-F238E27FC236}">
                <a16:creationId xmlns:a16="http://schemas.microsoft.com/office/drawing/2014/main" id="{D8FAB194-6D6F-426F-82AC-D1C9F5CA6994}"/>
              </a:ext>
            </a:extLst>
          </p:cNvPr>
          <p:cNvPicPr>
            <a:picLocks noGrp="1"/>
          </p:cNvPicPr>
          <p:nvPr>
            <p:ph idx="30"/>
          </p:nvPr>
        </p:nvPicPr>
        <p:blipFill>
          <a:blip r:embed="rId4" cstate="print">
            <a:extLst>
              <a:ext uri="{28A0092B-C50C-407E-A947-70E740481C1C}">
                <a14:useLocalDpi xmlns:a14="http://schemas.microsoft.com/office/drawing/2010/main" val="0"/>
              </a:ext>
            </a:extLst>
          </a:blip>
          <a:srcRect/>
          <a:stretch>
            <a:fillRect/>
          </a:stretch>
        </p:blipFill>
        <p:spPr bwMode="auto">
          <a:xfrm>
            <a:off x="6252004" y="720001"/>
            <a:ext cx="5647071" cy="4675912"/>
          </a:xfrm>
          <a:prstGeom prst="rect">
            <a:avLst/>
          </a:prstGeom>
          <a:noFill/>
          <a:ln>
            <a:noFill/>
          </a:ln>
        </p:spPr>
      </p:pic>
      <p:pic>
        <p:nvPicPr>
          <p:cNvPr id="2" name="Zvuk 1">
            <a:hlinkClick r:id="" action="ppaction://media"/>
            <a:extLst>
              <a:ext uri="{FF2B5EF4-FFF2-40B4-BE49-F238E27FC236}">
                <a16:creationId xmlns:a16="http://schemas.microsoft.com/office/drawing/2014/main" id="{FBD0FCCC-C228-4F86-AFCC-048B4F50E0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6916305"/>
      </p:ext>
    </p:extLst>
  </p:cSld>
  <p:clrMapOvr>
    <a:masterClrMapping/>
  </p:clrMapOvr>
  <mc:AlternateContent xmlns:mc="http://schemas.openxmlformats.org/markup-compatibility/2006" xmlns:p14="http://schemas.microsoft.com/office/powerpoint/2010/main">
    <mc:Choice Requires="p14">
      <p:transition spd="slow" p14:dur="2000" advTm="42072"/>
    </mc:Choice>
    <mc:Fallback xmlns="">
      <p:transition spd="slow" advTm="4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IVF</a:t>
            </a:r>
          </a:p>
        </p:txBody>
      </p:sp>
      <p:sp>
        <p:nvSpPr>
          <p:cNvPr id="7" name="Zástupný symbol pro obsah 6"/>
          <p:cNvSpPr>
            <a:spLocks noGrp="1"/>
          </p:cNvSpPr>
          <p:nvPr>
            <p:ph idx="1"/>
          </p:nvPr>
        </p:nvSpPr>
        <p:spPr>
          <a:xfrm>
            <a:off x="292488" y="1264490"/>
            <a:ext cx="11701589" cy="4139998"/>
          </a:xfrm>
          <a:prstGeom prst="rect">
            <a:avLst/>
          </a:prstGeom>
        </p:spPr>
        <p:txBody>
          <a:bodyPr>
            <a:normAutofit fontScale="25000" lnSpcReduction="20000"/>
          </a:bodyPr>
          <a:lstStyle/>
          <a:p>
            <a:pPr marL="72000" indent="0">
              <a:buNone/>
            </a:pPr>
            <a:r>
              <a:rPr lang="cs-CZ" sz="6400" dirty="0">
                <a:solidFill>
                  <a:srgbClr val="FF0000"/>
                </a:solidFill>
              </a:rPr>
              <a:t>Odběr </a:t>
            </a:r>
            <a:r>
              <a:rPr lang="cs-CZ" sz="6400" dirty="0" err="1">
                <a:solidFill>
                  <a:srgbClr val="FF0000"/>
                </a:solidFill>
              </a:rPr>
              <a:t>oocytů</a:t>
            </a:r>
            <a:r>
              <a:rPr lang="cs-CZ" sz="6400" dirty="0">
                <a:solidFill>
                  <a:srgbClr val="FF0000"/>
                </a:solidFill>
              </a:rPr>
              <a:t> </a:t>
            </a:r>
            <a:r>
              <a:rPr lang="cs-CZ" sz="6400" dirty="0"/>
              <a:t>a spermií prováděný tentýž den</a:t>
            </a:r>
          </a:p>
          <a:p>
            <a:r>
              <a:rPr lang="cs-CZ" sz="6400" dirty="0"/>
              <a:t> odběr </a:t>
            </a:r>
            <a:r>
              <a:rPr lang="cs-CZ" sz="6400" dirty="0" err="1"/>
              <a:t>oocytů</a:t>
            </a:r>
            <a:r>
              <a:rPr lang="cs-CZ" sz="6400" dirty="0"/>
              <a:t> obvykle v krátkodobé narkóze, trvá asi 10-20 minut, pod kontrolou </a:t>
            </a:r>
            <a:r>
              <a:rPr lang="cs-CZ" sz="6400" dirty="0" err="1"/>
              <a:t>transvaginálního</a:t>
            </a:r>
            <a:r>
              <a:rPr lang="cs-CZ" sz="6400" dirty="0"/>
              <a:t> UZ (32 – 36 hodin po poslední hormon. injekci)</a:t>
            </a:r>
          </a:p>
          <a:p>
            <a:pPr marL="72000" indent="0">
              <a:buNone/>
            </a:pPr>
            <a:r>
              <a:rPr lang="cs-CZ" sz="6400" dirty="0">
                <a:solidFill>
                  <a:srgbClr val="FF0000"/>
                </a:solidFill>
              </a:rPr>
              <a:t>Oplození (fertilizace)</a:t>
            </a:r>
            <a:r>
              <a:rPr lang="cs-CZ" sz="6400" dirty="0">
                <a:solidFill>
                  <a:srgbClr val="FFFF00"/>
                </a:solidFill>
              </a:rPr>
              <a:t>) </a:t>
            </a:r>
          </a:p>
          <a:p>
            <a:r>
              <a:rPr lang="cs-CZ" sz="6400" dirty="0"/>
              <a:t>příprava vajíček, spermií a společná kultivace do druhého dne  </a:t>
            </a:r>
          </a:p>
          <a:p>
            <a:r>
              <a:rPr lang="cs-CZ" sz="6400" dirty="0"/>
              <a:t>prohlédnutí oplozených vajíček pod mikroskopem</a:t>
            </a:r>
          </a:p>
          <a:p>
            <a:pPr marL="72000" indent="0">
              <a:buNone/>
            </a:pPr>
            <a:r>
              <a:rPr lang="cs-CZ" sz="6400" dirty="0">
                <a:solidFill>
                  <a:srgbClr val="FF0000"/>
                </a:solidFill>
              </a:rPr>
              <a:t>Embryotransfer  (ET) </a:t>
            </a:r>
            <a:r>
              <a:rPr lang="cs-CZ" sz="6400" dirty="0"/>
              <a:t>– obvykle 2-3 dny po oplození (v případě PGD transfer 5-6den)</a:t>
            </a:r>
          </a:p>
          <a:p>
            <a:pPr marL="273050" indent="-273050"/>
            <a:r>
              <a:rPr lang="cs-CZ" sz="6400" dirty="0" err="1"/>
              <a:t>transvaginální</a:t>
            </a:r>
            <a:r>
              <a:rPr lang="cs-CZ" sz="6400" dirty="0"/>
              <a:t> transfer 1-2 embryí  </a:t>
            </a:r>
          </a:p>
          <a:p>
            <a:pPr marL="273050" indent="-273050"/>
            <a:r>
              <a:rPr lang="cs-CZ" sz="6400" dirty="0"/>
              <a:t>umístnění embryí do dělohy</a:t>
            </a:r>
          </a:p>
          <a:p>
            <a:pPr marL="273050" indent="-273050"/>
            <a:r>
              <a:rPr lang="cs-CZ" sz="6400" dirty="0"/>
              <a:t>zbylá embrya jsou zamražena –</a:t>
            </a:r>
            <a:r>
              <a:rPr lang="cs-CZ" sz="6400" dirty="0">
                <a:solidFill>
                  <a:srgbClr val="FF0000"/>
                </a:solidFill>
              </a:rPr>
              <a:t> </a:t>
            </a:r>
            <a:r>
              <a:rPr lang="cs-CZ" sz="6400" dirty="0" err="1">
                <a:solidFill>
                  <a:srgbClr val="FF0000"/>
                </a:solidFill>
              </a:rPr>
              <a:t>kryokozervace</a:t>
            </a:r>
            <a:endParaRPr lang="cs-CZ" sz="6400" dirty="0">
              <a:solidFill>
                <a:srgbClr val="FF0000"/>
              </a:solidFill>
            </a:endParaRPr>
          </a:p>
          <a:p>
            <a:pPr marL="72000" indent="0">
              <a:buNone/>
            </a:pPr>
            <a:r>
              <a:rPr lang="cs-CZ" sz="6400" dirty="0"/>
              <a:t>Těhotenský test, sledování průběhu těhotenství, možnost AMC </a:t>
            </a:r>
          </a:p>
          <a:p>
            <a:endParaRPr lang="cs-CZ" dirty="0"/>
          </a:p>
          <a:p>
            <a:endParaRPr lang="cs-CZ" dirty="0"/>
          </a:p>
        </p:txBody>
      </p:sp>
      <p:pic>
        <p:nvPicPr>
          <p:cNvPr id="8" name="Obrázek 7" descr="http://webmaker.ooo.cz/data/Image/29/serv_invitro2_lrg.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3351" y="2517568"/>
            <a:ext cx="3646161" cy="2979834"/>
          </a:xfrm>
          <a:prstGeom prst="rect">
            <a:avLst/>
          </a:prstGeom>
          <a:noFill/>
          <a:ln>
            <a:noFill/>
          </a:ln>
        </p:spPr>
      </p:pic>
      <p:pic>
        <p:nvPicPr>
          <p:cNvPr id="2" name="Zvuk 1">
            <a:hlinkClick r:id="" action="ppaction://media"/>
            <a:extLst>
              <a:ext uri="{FF2B5EF4-FFF2-40B4-BE49-F238E27FC236}">
                <a16:creationId xmlns:a16="http://schemas.microsoft.com/office/drawing/2014/main" id="{A9B74D54-FDF9-4FFA-9DDC-F3A381600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52027236"/>
      </p:ext>
    </p:extLst>
  </p:cSld>
  <p:clrMapOvr>
    <a:masterClrMapping/>
  </p:clrMapOvr>
  <mc:AlternateContent xmlns:mc="http://schemas.openxmlformats.org/markup-compatibility/2006" xmlns:p14="http://schemas.microsoft.com/office/powerpoint/2010/main">
    <mc:Choice Requires="p14">
      <p:transition spd="slow" p14:dur="2000" advTm="119345"/>
    </mc:Choice>
    <mc:Fallback xmlns="">
      <p:transition spd="slow" advTm="11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Neplodnost – infertilita</a:t>
            </a:r>
          </a:p>
        </p:txBody>
      </p:sp>
      <p:sp>
        <p:nvSpPr>
          <p:cNvPr id="3" name="Zástupný symbol pro obsah 2"/>
          <p:cNvSpPr>
            <a:spLocks noGrp="1"/>
          </p:cNvSpPr>
          <p:nvPr>
            <p:ph idx="1"/>
          </p:nvPr>
        </p:nvSpPr>
        <p:spPr>
          <a:xfrm>
            <a:off x="301083" y="1483112"/>
            <a:ext cx="11686478" cy="5207620"/>
          </a:xfrm>
        </p:spPr>
        <p:txBody>
          <a:bodyPr>
            <a:normAutofit fontScale="25000" lnSpcReduction="20000"/>
          </a:bodyPr>
          <a:lstStyle/>
          <a:p>
            <a:pPr marL="72000" indent="0">
              <a:buNone/>
            </a:pPr>
            <a:r>
              <a:rPr lang="cs-CZ" sz="6400" b="1" dirty="0"/>
              <a:t>„onemocnění reprodukčního systému definované neúspěchem dosáhnout klinického těhotenství po 12 měsících nebo více pravidelného nechráněného sexuálního styku." ... (WHO-ICMART glossary1).</a:t>
            </a:r>
          </a:p>
          <a:p>
            <a:r>
              <a:rPr lang="cs-CZ" sz="5600" dirty="0"/>
              <a:t>Přibližně 15 % párů je nechtěně bezdětných, lékaři dokážou pomoct 90% z nich.</a:t>
            </a:r>
          </a:p>
          <a:p>
            <a:r>
              <a:rPr lang="cs-CZ" sz="5600" dirty="0"/>
              <a:t>Důvod neplodnosti bývá z 35 % na straně ženy, z 35 % na straně muže, u 25 % párů je příčinou kombinace problémů obou partnerů a u zbylých 5 % se na důvod nepřijde.</a:t>
            </a:r>
          </a:p>
          <a:p>
            <a:r>
              <a:rPr lang="cs-CZ" sz="5600" dirty="0"/>
              <a:t>Příčiny neplodnosti jsou nejčastěji gynekologické nebo </a:t>
            </a:r>
            <a:r>
              <a:rPr lang="cs-CZ" sz="5600" dirty="0" err="1"/>
              <a:t>andrologické</a:t>
            </a:r>
            <a:r>
              <a:rPr lang="cs-CZ" sz="5600" dirty="0"/>
              <a:t>, dále se vyskytují příčiny hormonální, imunologické, hematologické (především u žen s opakovanými potraty) a genetické. Genetická abnormalita se vyskytuje u cca 15 % infertilních mužů a cca u 7 % infertilních žen. </a:t>
            </a:r>
          </a:p>
          <a:p>
            <a:r>
              <a:rPr lang="cs-CZ" sz="5600" dirty="0"/>
              <a:t>V 70. letech rodily ženy průměrně ve věku něco přes dvacet let, dnes je to již kolem třiceti.</a:t>
            </a:r>
          </a:p>
          <a:p>
            <a:r>
              <a:rPr lang="cs-CZ" sz="5600" dirty="0"/>
              <a:t>Celosvětově dopadají důsledky infertility víc na ženy než na muže, i když neplodnost je způsobena mužským faktorem. Často to vede k rozvodu, finančním obtížím, sebevraždám, sociálním</a:t>
            </a:r>
            <a:r>
              <a:rPr lang="en-US" sz="5600" dirty="0"/>
              <a:t>u </a:t>
            </a:r>
            <a:r>
              <a:rPr lang="cs-CZ" sz="5600" dirty="0"/>
              <a:t>útlaku a někdy i k fyzickému zneužívání žen (</a:t>
            </a:r>
            <a:r>
              <a:rPr lang="cs-CZ" sz="5600" dirty="0" err="1"/>
              <a:t>Okonofua</a:t>
            </a:r>
            <a:r>
              <a:rPr lang="cs-CZ" sz="5600" dirty="0"/>
              <a:t> </a:t>
            </a:r>
            <a:r>
              <a:rPr lang="cs-CZ" sz="5600" dirty="0" err="1"/>
              <a:t>et</a:t>
            </a:r>
            <a:r>
              <a:rPr lang="cs-CZ" sz="5600" dirty="0"/>
              <a:t> </a:t>
            </a:r>
            <a:r>
              <a:rPr lang="cs-CZ" sz="5600" dirty="0" err="1"/>
              <a:t>al</a:t>
            </a:r>
            <a:r>
              <a:rPr lang="cs-CZ" sz="5600" dirty="0"/>
              <a:t>., 2007 ).</a:t>
            </a:r>
          </a:p>
          <a:p>
            <a:endParaRPr lang="cs-CZ" dirty="0"/>
          </a:p>
        </p:txBody>
      </p:sp>
      <p:pic>
        <p:nvPicPr>
          <p:cNvPr id="5" name="Zvuk 4">
            <a:hlinkClick r:id="" action="ppaction://media"/>
            <a:extLst>
              <a:ext uri="{FF2B5EF4-FFF2-40B4-BE49-F238E27FC236}">
                <a16:creationId xmlns:a16="http://schemas.microsoft.com/office/drawing/2014/main" id="{EED6F0DE-8515-4202-BD4E-57DF934F3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394"/>
    </mc:Choice>
    <mc:Fallback xmlns="">
      <p:transition spd="slow" advTm="9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normAutofit fontScale="90000"/>
          </a:bodyPr>
          <a:lstStyle/>
          <a:p>
            <a:r>
              <a:rPr lang="cs-CZ" sz="3200" dirty="0"/>
              <a:t>Další metody asistované reprodukce</a:t>
            </a:r>
          </a:p>
        </p:txBody>
      </p:sp>
      <p:sp>
        <p:nvSpPr>
          <p:cNvPr id="10" name="Zástupný symbol pro obsah 9"/>
          <p:cNvSpPr>
            <a:spLocks noGrp="1"/>
          </p:cNvSpPr>
          <p:nvPr>
            <p:ph idx="1"/>
          </p:nvPr>
        </p:nvSpPr>
        <p:spPr>
          <a:xfrm>
            <a:off x="720000" y="1425039"/>
            <a:ext cx="10753200" cy="4406961"/>
          </a:xfrm>
          <a:prstGeom prst="rect">
            <a:avLst/>
          </a:prstGeom>
        </p:spPr>
        <p:txBody>
          <a:bodyPr>
            <a:noAutofit/>
          </a:bodyPr>
          <a:lstStyle/>
          <a:p>
            <a:r>
              <a:rPr lang="cs-CZ" sz="2000" b="1" i="1" dirty="0" err="1">
                <a:solidFill>
                  <a:srgbClr val="FF0000"/>
                </a:solidFill>
              </a:rPr>
              <a:t>Mikromanipulace</a:t>
            </a:r>
            <a:r>
              <a:rPr lang="cs-CZ" sz="2000" b="1" i="1" dirty="0">
                <a:solidFill>
                  <a:srgbClr val="FF0000"/>
                </a:solidFill>
              </a:rPr>
              <a:t> – </a:t>
            </a:r>
            <a:r>
              <a:rPr lang="cs-CZ" sz="2000" b="1" i="1" dirty="0" err="1">
                <a:solidFill>
                  <a:srgbClr val="FF0000"/>
                </a:solidFill>
              </a:rPr>
              <a:t>intracytoplazmatická</a:t>
            </a:r>
            <a:r>
              <a:rPr lang="cs-CZ" sz="2000" b="1" i="1" dirty="0">
                <a:solidFill>
                  <a:srgbClr val="FF0000"/>
                </a:solidFill>
              </a:rPr>
              <a:t> injekce spermií (ICSI)</a:t>
            </a:r>
            <a:endParaRPr lang="cs-CZ" sz="2000" dirty="0">
              <a:solidFill>
                <a:srgbClr val="FF0000"/>
              </a:solidFill>
            </a:endParaRPr>
          </a:p>
          <a:p>
            <a:pPr algn="just"/>
            <a:r>
              <a:rPr lang="cs-CZ" sz="2000" dirty="0"/>
              <a:t>Technika, při které je pomocí speciálního přístroje (mikromanipulátoru) vpravena jediná spermie přímo do cytoplazmy vajíčka. Užívá se v případě nedostatečných parametrů spermiogramu partnera (nízká koncentrace a pohyblivost spermií), při získání spermií chirurgickým odběrem z varlete, při opakovaném selhání oplození v předchozích cyklech,                     u imunologického faktoru a v některých dalších indikovaných případech.</a:t>
            </a:r>
          </a:p>
        </p:txBody>
      </p:sp>
      <p:pic>
        <p:nvPicPr>
          <p:cNvPr id="11" name="Obrázek 10" descr="File:ICSI.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1063" y="4469714"/>
            <a:ext cx="3168352" cy="2304256"/>
          </a:xfrm>
          <a:prstGeom prst="rect">
            <a:avLst/>
          </a:prstGeom>
          <a:noFill/>
          <a:ln>
            <a:noFill/>
          </a:ln>
        </p:spPr>
      </p:pic>
      <p:pic>
        <p:nvPicPr>
          <p:cNvPr id="2" name="Zvuk 1">
            <a:hlinkClick r:id="" action="ppaction://media"/>
            <a:extLst>
              <a:ext uri="{FF2B5EF4-FFF2-40B4-BE49-F238E27FC236}">
                <a16:creationId xmlns:a16="http://schemas.microsoft.com/office/drawing/2014/main" id="{A8AE43DB-3165-4640-8F33-04DA6F0694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7499484"/>
      </p:ext>
    </p:extLst>
  </p:cSld>
  <p:clrMapOvr>
    <a:masterClrMapping/>
  </p:clrMapOvr>
  <mc:AlternateContent xmlns:mc="http://schemas.openxmlformats.org/markup-compatibility/2006" xmlns:p14="http://schemas.microsoft.com/office/powerpoint/2010/main">
    <mc:Choice Requires="p14">
      <p:transition spd="slow" p14:dur="2000" advTm="41227"/>
    </mc:Choice>
    <mc:Fallback xmlns="">
      <p:transition spd="slow" advTm="4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Další metody asistované reprodukce</a:t>
            </a:r>
          </a:p>
        </p:txBody>
      </p:sp>
      <p:sp>
        <p:nvSpPr>
          <p:cNvPr id="3" name="Zástupný symbol pro obsah 2"/>
          <p:cNvSpPr>
            <a:spLocks noGrp="1"/>
          </p:cNvSpPr>
          <p:nvPr>
            <p:ph idx="1"/>
          </p:nvPr>
        </p:nvSpPr>
        <p:spPr>
          <a:xfrm>
            <a:off x="719999" y="1401288"/>
            <a:ext cx="11107823" cy="5248893"/>
          </a:xfrm>
        </p:spPr>
        <p:txBody>
          <a:bodyPr>
            <a:normAutofit fontScale="47500" lnSpcReduction="20000"/>
          </a:bodyPr>
          <a:lstStyle/>
          <a:p>
            <a:pPr marL="72000" indent="0" algn="just">
              <a:buNone/>
            </a:pPr>
            <a:r>
              <a:rPr lang="cs-CZ" sz="3400" b="1" i="1" dirty="0">
                <a:solidFill>
                  <a:srgbClr val="FF0000"/>
                </a:solidFill>
              </a:rPr>
              <a:t>Prodloužená kultivace embrya</a:t>
            </a:r>
            <a:endParaRPr lang="cs-CZ" sz="3400" dirty="0">
              <a:solidFill>
                <a:srgbClr val="FF0000"/>
              </a:solidFill>
            </a:endParaRPr>
          </a:p>
          <a:p>
            <a:pPr algn="just"/>
            <a:r>
              <a:rPr lang="cs-CZ" sz="3400" dirty="0"/>
              <a:t>Ve speciálním médiu je možné kultivovat některá embrya do nejvyššího stádia vývoje, kterého lze v laboratoři dosáhnout (do tzv. blastocysty). Kultivace do tohoto stádia trvá přibližně 5 – 6 dní. Prodloužená kultivace umožňuje delší sledování vývoje embryí a vybrat nejkvalitnější embrya pro transfer. Sníží se tak pravděpodobnost zavedení embryí s omezenou schopností buněčného dělení. Embrya jsou transferována do lépe připravené děložní sliznice a mají vyšší šanci                   na uchycení.</a:t>
            </a:r>
          </a:p>
          <a:p>
            <a:pPr marL="72000" indent="0" algn="just">
              <a:buNone/>
            </a:pPr>
            <a:r>
              <a:rPr lang="cs-CZ" sz="3400" b="1" i="1" dirty="0">
                <a:solidFill>
                  <a:srgbClr val="FF0000"/>
                </a:solidFill>
              </a:rPr>
              <a:t>Asistovaný </a:t>
            </a:r>
            <a:r>
              <a:rPr lang="cs-CZ" sz="3400" b="1" i="1" dirty="0" err="1">
                <a:solidFill>
                  <a:srgbClr val="FF0000"/>
                </a:solidFill>
              </a:rPr>
              <a:t>hatching</a:t>
            </a:r>
            <a:r>
              <a:rPr lang="cs-CZ" sz="3400" b="1" i="1" dirty="0">
                <a:solidFill>
                  <a:srgbClr val="FF0000"/>
                </a:solidFill>
              </a:rPr>
              <a:t> (AH)</a:t>
            </a:r>
            <a:endParaRPr lang="cs-CZ" sz="3400" dirty="0">
              <a:solidFill>
                <a:srgbClr val="FF0000"/>
              </a:solidFill>
            </a:endParaRPr>
          </a:p>
          <a:p>
            <a:pPr algn="just"/>
            <a:r>
              <a:rPr lang="cs-CZ" sz="3400" dirty="0"/>
              <a:t>Princip metody spočívá v šetrném otevření obalu embrya (</a:t>
            </a:r>
            <a:r>
              <a:rPr lang="cs-CZ" sz="3400" dirty="0" err="1"/>
              <a:t>zona</a:t>
            </a:r>
            <a:r>
              <a:rPr lang="cs-CZ" sz="3400" dirty="0"/>
              <a:t> </a:t>
            </a:r>
            <a:r>
              <a:rPr lang="cs-CZ" sz="3400" dirty="0" err="1"/>
              <a:t>pellucida</a:t>
            </a:r>
            <a:r>
              <a:rPr lang="cs-CZ" sz="3400" dirty="0"/>
              <a:t>) laserem. Cílem je zvýšit úspěšnost uchycení (implantaci) embryí v děloze. Indikací k AH je věk pacientky nad 35 let, opakované nedosažení těhotenství po transferu kvalitních embryí nebo také zvýšená hladina FSH u pacientky. AH může pacientce doporučit embryolog v případě zjištění opticky silnějšího obalu embrya.</a:t>
            </a:r>
          </a:p>
          <a:p>
            <a:pPr algn="just"/>
            <a:endParaRPr lang="cs-CZ" dirty="0"/>
          </a:p>
          <a:p>
            <a:pPr algn="just"/>
            <a:endParaRPr lang="cs-CZ" dirty="0"/>
          </a:p>
        </p:txBody>
      </p:sp>
      <p:pic>
        <p:nvPicPr>
          <p:cNvPr id="4" name="Zvuk 3">
            <a:hlinkClick r:id="" action="ppaction://media"/>
            <a:extLst>
              <a:ext uri="{FF2B5EF4-FFF2-40B4-BE49-F238E27FC236}">
                <a16:creationId xmlns:a16="http://schemas.microsoft.com/office/drawing/2014/main" id="{5C7151FF-E4BF-4801-B4EF-9A5CB19994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473"/>
    </mc:Choice>
    <mc:Fallback xmlns="">
      <p:transition spd="slow" advTm="87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a:t>Samostudium reprodukční anatomie, fyziologie  a patologie </a:t>
            </a:r>
          </a:p>
        </p:txBody>
      </p:sp>
      <p:pic>
        <p:nvPicPr>
          <p:cNvPr id="6" name="Zástupný symbol pro obsah 5" descr="9.A SAMOSTUDIUM: Základní škola Brno, Svážná 9, příspěvková organizace"/>
          <p:cNvPicPr>
            <a:picLocks noGrp="1"/>
          </p:cNvPicPr>
          <p:nvPr>
            <p:ph idx="1"/>
          </p:nvPr>
        </p:nvPicPr>
        <p:blipFill>
          <a:blip r:embed="rId4" cstate="print"/>
          <a:srcRect/>
          <a:stretch>
            <a:fillRect/>
          </a:stretch>
        </p:blipFill>
        <p:spPr bwMode="auto">
          <a:xfrm>
            <a:off x="4655840" y="2636912"/>
            <a:ext cx="2736304" cy="2088232"/>
          </a:xfrm>
          <a:prstGeom prst="rect">
            <a:avLst/>
          </a:prstGeom>
          <a:noFill/>
          <a:ln w="9525">
            <a:noFill/>
            <a:miter lim="800000"/>
            <a:headEnd/>
            <a:tailEnd/>
          </a:ln>
        </p:spPr>
      </p:pic>
      <p:pic>
        <p:nvPicPr>
          <p:cNvPr id="3" name="Zvuk 2">
            <a:hlinkClick r:id="" action="ppaction://media"/>
            <a:extLst>
              <a:ext uri="{FF2B5EF4-FFF2-40B4-BE49-F238E27FC236}">
                <a16:creationId xmlns:a16="http://schemas.microsoft.com/office/drawing/2014/main" id="{D893C49F-5FE5-4896-A51F-3C4D5FC98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17"/>
    </mc:Choice>
    <mc:Fallback xmlns="">
      <p:transition spd="slow" advTm="5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94369" y="387491"/>
            <a:ext cx="10753200" cy="451576"/>
          </a:xfrm>
        </p:spPr>
        <p:txBody>
          <a:bodyPr/>
          <a:lstStyle/>
          <a:p>
            <a:r>
              <a:rPr lang="cs-CZ" dirty="0"/>
              <a:t>Úvod</a:t>
            </a:r>
          </a:p>
        </p:txBody>
      </p:sp>
      <p:sp>
        <p:nvSpPr>
          <p:cNvPr id="2" name="Zástupný symbol pro obsah 1"/>
          <p:cNvSpPr>
            <a:spLocks noGrp="1"/>
          </p:cNvSpPr>
          <p:nvPr>
            <p:ph idx="1"/>
          </p:nvPr>
        </p:nvSpPr>
        <p:spPr>
          <a:xfrm>
            <a:off x="399367" y="981571"/>
            <a:ext cx="11309704" cy="4139998"/>
          </a:xfrm>
          <a:prstGeom prst="rect">
            <a:avLst/>
          </a:prstGeom>
        </p:spPr>
        <p:txBody>
          <a:bodyPr>
            <a:noAutofit/>
          </a:bodyPr>
          <a:lstStyle/>
          <a:p>
            <a:pPr marL="285750" indent="-285750"/>
            <a:r>
              <a:rPr lang="cs-CZ" sz="1600" dirty="0"/>
              <a:t>Člověk patří mezi </a:t>
            </a:r>
            <a:r>
              <a:rPr lang="cs-CZ" sz="1600" b="1" dirty="0" err="1">
                <a:solidFill>
                  <a:srgbClr val="FF0000"/>
                </a:solidFill>
              </a:rPr>
              <a:t>gonochoristy</a:t>
            </a:r>
            <a:r>
              <a:rPr lang="cs-CZ" sz="1600" dirty="0"/>
              <a:t>, tedy druhy u kterých je pohlaví odděleno</a:t>
            </a:r>
          </a:p>
          <a:p>
            <a:pPr marL="285750" indent="-285750"/>
            <a:r>
              <a:rPr lang="cs-CZ" sz="1600" dirty="0"/>
              <a:t>Muži – samčí pohlavní orgány – produkují   spermie</a:t>
            </a:r>
          </a:p>
          <a:p>
            <a:pPr marL="285750" indent="-285750"/>
            <a:r>
              <a:rPr lang="cs-CZ" sz="1600" dirty="0"/>
              <a:t>Ženy – samičí pohlavní orgány – produkují  vajíčka (</a:t>
            </a:r>
            <a:r>
              <a:rPr lang="cs-CZ" sz="1600" dirty="0" err="1"/>
              <a:t>oocyty</a:t>
            </a:r>
            <a:r>
              <a:rPr lang="cs-CZ" sz="1600" dirty="0"/>
              <a:t>)</a:t>
            </a:r>
          </a:p>
          <a:p>
            <a:pPr marL="285750" indent="-285750" algn="just"/>
            <a:r>
              <a:rPr lang="cs-CZ" sz="1600" dirty="0"/>
              <a:t>V procesu oplození  dochází k splynutí </a:t>
            </a:r>
            <a:r>
              <a:rPr lang="cs-CZ" sz="1600" dirty="0" err="1"/>
              <a:t>pohl</a:t>
            </a:r>
            <a:r>
              <a:rPr lang="cs-CZ" sz="1600" dirty="0"/>
              <a:t>.  buněk spermie a </a:t>
            </a:r>
            <a:r>
              <a:rPr lang="cs-CZ" sz="1600" dirty="0" err="1"/>
              <a:t>oocytu</a:t>
            </a:r>
            <a:r>
              <a:rPr lang="cs-CZ" sz="1600" dirty="0"/>
              <a:t> a vzniká zygota, ze které se vyvine nový jedinec</a:t>
            </a:r>
          </a:p>
          <a:p>
            <a:pPr marL="285750" indent="-285750" algn="just"/>
            <a:r>
              <a:rPr lang="cs-CZ" sz="1600" dirty="0"/>
              <a:t>Pohlaví jedince je jednoznačně určeno již momentem oplození </a:t>
            </a:r>
            <a:r>
              <a:rPr lang="cs-CZ" sz="1600" dirty="0" err="1"/>
              <a:t>oocytu</a:t>
            </a:r>
            <a:r>
              <a:rPr lang="cs-CZ" sz="1600" dirty="0"/>
              <a:t> spermií. Rozhodující je kombinace pohlavních chromozomů v zygotě.</a:t>
            </a:r>
          </a:p>
          <a:p>
            <a:pPr marL="285750" indent="-285750"/>
            <a:r>
              <a:rPr lang="cs-CZ" sz="1600" dirty="0"/>
              <a:t>Žena má karyotyp 46,XX a muž 46,XY. </a:t>
            </a:r>
          </a:p>
          <a:p>
            <a:pPr marL="285750" indent="-285750"/>
            <a:r>
              <a:rPr lang="cs-CZ" sz="1600" dirty="0"/>
              <a:t>Očekávaný poměr narozených chlapců ku narozeným dívkám je 1:1, statistický poměr je 1,08:1 ve prospěch chlapců. </a:t>
            </a:r>
          </a:p>
          <a:p>
            <a:pPr marL="285750" indent="-285750" algn="just"/>
            <a:r>
              <a:rPr lang="cs-CZ" sz="1600" dirty="0"/>
              <a:t>Hlavní roli při pohlavní diferenciaci má gen </a:t>
            </a:r>
            <a:r>
              <a:rPr lang="cs-CZ" sz="1600" b="1" dirty="0">
                <a:solidFill>
                  <a:srgbClr val="FF0000"/>
                </a:solidFill>
              </a:rPr>
              <a:t>SRY (Sex region </a:t>
            </a:r>
            <a:r>
              <a:rPr lang="cs-CZ" sz="1600" b="1" dirty="0" err="1">
                <a:solidFill>
                  <a:srgbClr val="FF0000"/>
                </a:solidFill>
              </a:rPr>
              <a:t>of</a:t>
            </a:r>
            <a:r>
              <a:rPr lang="cs-CZ" sz="1600" b="1" dirty="0">
                <a:solidFill>
                  <a:srgbClr val="FF0000"/>
                </a:solidFill>
              </a:rPr>
              <a:t> chromosome Y)</a:t>
            </a:r>
            <a:r>
              <a:rPr lang="cs-CZ" sz="1600" dirty="0"/>
              <a:t>, který zapříčiní rozvoj varlat                           z nediferencovaných pohlavních žláz embrya   </a:t>
            </a:r>
          </a:p>
          <a:p>
            <a:pPr marL="285750" indent="-285750"/>
            <a:r>
              <a:rPr lang="cs-CZ" sz="1600" b="1" dirty="0">
                <a:solidFill>
                  <a:srgbClr val="FF0000"/>
                </a:solidFill>
              </a:rPr>
              <a:t>TDF gen - </a:t>
            </a:r>
            <a:r>
              <a:rPr lang="cs-CZ" sz="1600" b="1" dirty="0" err="1">
                <a:solidFill>
                  <a:srgbClr val="FF0000"/>
                </a:solidFill>
              </a:rPr>
              <a:t>testes</a:t>
            </a:r>
            <a:r>
              <a:rPr lang="cs-CZ" sz="1600" b="1" dirty="0">
                <a:solidFill>
                  <a:srgbClr val="FF0000"/>
                </a:solidFill>
              </a:rPr>
              <a:t> </a:t>
            </a:r>
            <a:r>
              <a:rPr lang="cs-CZ" sz="1600" b="1" dirty="0" err="1">
                <a:solidFill>
                  <a:srgbClr val="FF0000"/>
                </a:solidFill>
              </a:rPr>
              <a:t>determining</a:t>
            </a:r>
            <a:r>
              <a:rPr lang="cs-CZ" sz="1600" b="1" dirty="0">
                <a:solidFill>
                  <a:srgbClr val="FF0000"/>
                </a:solidFill>
              </a:rPr>
              <a:t> </a:t>
            </a:r>
            <a:r>
              <a:rPr lang="cs-CZ" sz="1600" b="1" dirty="0" err="1">
                <a:solidFill>
                  <a:srgbClr val="FF0000"/>
                </a:solidFill>
              </a:rPr>
              <a:t>factor</a:t>
            </a:r>
            <a:r>
              <a:rPr lang="cs-CZ" sz="1600" b="1" dirty="0">
                <a:solidFill>
                  <a:srgbClr val="FFFF00"/>
                </a:solidFill>
              </a:rPr>
              <a:t> </a:t>
            </a:r>
            <a:r>
              <a:rPr lang="cs-CZ" sz="1600" dirty="0"/>
              <a:t>– semenné tubuly a </a:t>
            </a:r>
            <a:r>
              <a:rPr lang="cs-CZ" sz="1600" dirty="0" err="1"/>
              <a:t>Leydigovy</a:t>
            </a:r>
            <a:r>
              <a:rPr lang="cs-CZ" sz="1600" dirty="0"/>
              <a:t> buňky – stimulace z placenty </a:t>
            </a:r>
            <a:r>
              <a:rPr lang="cs-CZ" sz="1600" dirty="0" err="1"/>
              <a:t>choriogonadotropním</a:t>
            </a:r>
            <a:r>
              <a:rPr lang="cs-CZ" sz="1600" dirty="0"/>
              <a:t> hormonem</a:t>
            </a:r>
          </a:p>
        </p:txBody>
      </p:sp>
    </p:spTree>
    <p:extLst>
      <p:ext uri="{BB962C8B-B14F-4D97-AF65-F5344CB8AC3E}">
        <p14:creationId xmlns:p14="http://schemas.microsoft.com/office/powerpoint/2010/main" val="1665393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idx="4294967295"/>
          </p:nvPr>
        </p:nvSpPr>
        <p:spPr>
          <a:xfrm>
            <a:off x="258639" y="204765"/>
            <a:ext cx="6634163" cy="765175"/>
          </a:xfrm>
        </p:spPr>
        <p:txBody>
          <a:bodyPr>
            <a:normAutofit fontScale="90000"/>
          </a:bodyPr>
          <a:lstStyle/>
          <a:p>
            <a:r>
              <a:rPr lang="cs-CZ" sz="3600" dirty="0"/>
              <a:t>Hormony a pohlavní diferenciace</a:t>
            </a:r>
          </a:p>
        </p:txBody>
      </p:sp>
      <p:sp>
        <p:nvSpPr>
          <p:cNvPr id="2" name="Zástupný symbol pro obsah 1"/>
          <p:cNvSpPr>
            <a:spLocks noGrp="1"/>
          </p:cNvSpPr>
          <p:nvPr>
            <p:ph sz="quarter" idx="4294967295"/>
          </p:nvPr>
        </p:nvSpPr>
        <p:spPr>
          <a:xfrm>
            <a:off x="5296395" y="1437722"/>
            <a:ext cx="6522885" cy="5215513"/>
          </a:xfrm>
          <a:prstGeom prst="rect">
            <a:avLst/>
          </a:prstGeom>
        </p:spPr>
        <p:txBody>
          <a:bodyPr>
            <a:normAutofit fontScale="32500" lnSpcReduction="20000"/>
          </a:bodyPr>
          <a:lstStyle/>
          <a:p>
            <a:pPr algn="just">
              <a:lnSpc>
                <a:spcPct val="170000"/>
              </a:lnSpc>
            </a:pPr>
            <a:r>
              <a:rPr lang="cs-CZ" sz="4500" b="1" dirty="0">
                <a:solidFill>
                  <a:srgbClr val="FF0000"/>
                </a:solidFill>
              </a:rPr>
              <a:t>Testosteron</a:t>
            </a:r>
            <a:r>
              <a:rPr lang="cs-CZ" sz="4500" dirty="0">
                <a:solidFill>
                  <a:srgbClr val="FF0000"/>
                </a:solidFill>
              </a:rPr>
              <a:t> </a:t>
            </a:r>
            <a:r>
              <a:rPr lang="cs-CZ" sz="4500" dirty="0"/>
              <a:t>– je mužský pohlavní hormon (v malé míře produkován u žen), který je produkován v </a:t>
            </a:r>
            <a:r>
              <a:rPr lang="cs-CZ" sz="4500" b="1" dirty="0" err="1">
                <a:solidFill>
                  <a:srgbClr val="FF0000"/>
                </a:solidFill>
              </a:rPr>
              <a:t>Leydigových</a:t>
            </a:r>
            <a:r>
              <a:rPr lang="cs-CZ" sz="4500" b="1" dirty="0">
                <a:solidFill>
                  <a:srgbClr val="FF0000"/>
                </a:solidFill>
              </a:rPr>
              <a:t> buňkách </a:t>
            </a:r>
            <a:r>
              <a:rPr lang="cs-CZ" sz="4500" dirty="0"/>
              <a:t>varlete. Reguluje mnoho fyziologických procesů: </a:t>
            </a:r>
            <a:r>
              <a:rPr lang="cs-CZ" sz="4500" dirty="0">
                <a:solidFill>
                  <a:srgbClr val="FF0000"/>
                </a:solidFill>
              </a:rPr>
              <a:t> </a:t>
            </a:r>
            <a:r>
              <a:rPr lang="cs-CZ" sz="4500" b="1" dirty="0">
                <a:solidFill>
                  <a:srgbClr val="FF0000"/>
                </a:solidFill>
              </a:rPr>
              <a:t>androgenní efekt</a:t>
            </a:r>
            <a:r>
              <a:rPr lang="cs-CZ" sz="4500" b="1" dirty="0">
                <a:solidFill>
                  <a:srgbClr val="FFFF00"/>
                </a:solidFill>
              </a:rPr>
              <a:t> </a:t>
            </a:r>
            <a:r>
              <a:rPr lang="cs-CZ" sz="4500" dirty="0"/>
              <a:t>- správný vývoj zevních a vnitřních </a:t>
            </a:r>
            <a:r>
              <a:rPr lang="cs-CZ" sz="4500" dirty="0" err="1"/>
              <a:t>pohl</a:t>
            </a:r>
            <a:r>
              <a:rPr lang="cs-CZ" sz="4500" dirty="0"/>
              <a:t>. orgánů  muže, tvorbu sekundárních pohlavních znaků (ochlupení, hloubka hlasu), tvorbu spermií, </a:t>
            </a:r>
          </a:p>
          <a:p>
            <a:pPr algn="just">
              <a:lnSpc>
                <a:spcPct val="170000"/>
              </a:lnSpc>
            </a:pPr>
            <a:r>
              <a:rPr lang="cs-CZ" sz="4500" b="1" dirty="0">
                <a:solidFill>
                  <a:srgbClr val="FF0000"/>
                </a:solidFill>
              </a:rPr>
              <a:t>anabolický</a:t>
            </a:r>
            <a:r>
              <a:rPr lang="cs-CZ" sz="4500" dirty="0">
                <a:solidFill>
                  <a:srgbClr val="FF0000"/>
                </a:solidFill>
              </a:rPr>
              <a:t> </a:t>
            </a:r>
            <a:r>
              <a:rPr lang="cs-CZ" sz="4500" b="1" dirty="0">
                <a:solidFill>
                  <a:srgbClr val="FF0000"/>
                </a:solidFill>
              </a:rPr>
              <a:t>efekt</a:t>
            </a:r>
            <a:r>
              <a:rPr lang="cs-CZ" sz="4500" dirty="0">
                <a:solidFill>
                  <a:srgbClr val="FF0000"/>
                </a:solidFill>
              </a:rPr>
              <a:t> </a:t>
            </a:r>
            <a:r>
              <a:rPr lang="cs-CZ" sz="4500" dirty="0"/>
              <a:t>– na metabolizmus proteinů ve svalech (zvyšuje tvorbu bílkovin ve svalech a snižuje jejich odbourávání ) metabolizmus kostí ( brání rozvoji osteoporózy),  ovlivňuje mužskou psychiku (stres, agresivitu).</a:t>
            </a:r>
          </a:p>
          <a:p>
            <a:pPr algn="just">
              <a:lnSpc>
                <a:spcPct val="170000"/>
              </a:lnSpc>
            </a:pPr>
            <a:r>
              <a:rPr lang="cs-CZ" sz="4500" b="1" dirty="0" err="1">
                <a:solidFill>
                  <a:srgbClr val="FF0000"/>
                </a:solidFill>
              </a:rPr>
              <a:t>AntiMüllerovský</a:t>
            </a:r>
            <a:r>
              <a:rPr lang="cs-CZ" sz="4500" b="1" dirty="0">
                <a:solidFill>
                  <a:srgbClr val="FF0000"/>
                </a:solidFill>
              </a:rPr>
              <a:t> hormon</a:t>
            </a:r>
            <a:r>
              <a:rPr lang="cs-CZ" sz="4500" dirty="0">
                <a:solidFill>
                  <a:srgbClr val="FF0000"/>
                </a:solidFill>
              </a:rPr>
              <a:t>  </a:t>
            </a:r>
            <a:r>
              <a:rPr lang="cs-CZ" sz="4500" dirty="0"/>
              <a:t>( AMH, MIH Müller inhibiční hormon) je produkován </a:t>
            </a:r>
            <a:r>
              <a:rPr lang="cs-CZ" sz="4500" dirty="0">
                <a:solidFill>
                  <a:srgbClr val="FF0000"/>
                </a:solidFill>
              </a:rPr>
              <a:t>v </a:t>
            </a:r>
            <a:r>
              <a:rPr lang="cs-CZ" sz="4500" b="1" dirty="0" err="1">
                <a:solidFill>
                  <a:srgbClr val="FF0000"/>
                </a:solidFill>
              </a:rPr>
              <a:t>Serotoliho</a:t>
            </a:r>
            <a:r>
              <a:rPr lang="cs-CZ" sz="4500" b="1" dirty="0">
                <a:solidFill>
                  <a:srgbClr val="FF0000"/>
                </a:solidFill>
              </a:rPr>
              <a:t> buňkách </a:t>
            </a:r>
            <a:r>
              <a:rPr lang="cs-CZ" sz="4500" dirty="0"/>
              <a:t>varlete. AMH způsobí zánik </a:t>
            </a:r>
            <a:r>
              <a:rPr lang="cs-CZ" sz="4500" b="1" dirty="0" err="1">
                <a:solidFill>
                  <a:srgbClr val="FF0000"/>
                </a:solidFill>
              </a:rPr>
              <a:t>paramezonefrických</a:t>
            </a:r>
            <a:r>
              <a:rPr lang="cs-CZ" sz="4500" dirty="0"/>
              <a:t> </a:t>
            </a:r>
            <a:r>
              <a:rPr lang="cs-CZ" sz="4500" dirty="0">
                <a:solidFill>
                  <a:srgbClr val="FF0000"/>
                </a:solidFill>
              </a:rPr>
              <a:t>(Müllerových) </a:t>
            </a:r>
            <a:r>
              <a:rPr lang="cs-CZ" sz="4500" dirty="0"/>
              <a:t>vývodů, ze kterých se u žen vyvíjí vejcovody, děloha a horní část vaginy. </a:t>
            </a:r>
          </a:p>
          <a:p>
            <a:pPr algn="just">
              <a:lnSpc>
                <a:spcPct val="170000"/>
              </a:lnSpc>
            </a:pPr>
            <a:r>
              <a:rPr lang="cs-CZ" sz="4500" b="1" dirty="0" err="1">
                <a:solidFill>
                  <a:srgbClr val="FF0000"/>
                </a:solidFill>
              </a:rPr>
              <a:t>Mezonefrické</a:t>
            </a:r>
            <a:r>
              <a:rPr lang="cs-CZ" sz="4500" dirty="0">
                <a:solidFill>
                  <a:srgbClr val="FF0000"/>
                </a:solidFill>
              </a:rPr>
              <a:t> (Wolfovy) </a:t>
            </a:r>
            <a:r>
              <a:rPr lang="cs-CZ" sz="4500" dirty="0"/>
              <a:t>vývody dávají u mužského pohlaví za vznik chámovodům  a semenným váčkům, u žen zanikají.  </a:t>
            </a:r>
            <a:endParaRPr lang="cs-CZ" sz="4500" b="1" dirty="0">
              <a:solidFill>
                <a:srgbClr val="FFFF00"/>
              </a:solidFill>
            </a:endParaRPr>
          </a:p>
        </p:txBody>
      </p:sp>
      <p:pic>
        <p:nvPicPr>
          <p:cNvPr id="4" name="Obrázek 3" descr="alt: Vzorec testosteronu">
            <a:hlinkClick r:id="rId2" tooltip="&quot; Vzorec testosteronu&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041" y="210174"/>
            <a:ext cx="1944216" cy="1124719"/>
          </a:xfrm>
          <a:prstGeom prst="rect">
            <a:avLst/>
          </a:prstGeom>
          <a:noFill/>
          <a:ln>
            <a:noFill/>
          </a:ln>
        </p:spPr>
      </p:pic>
      <p:pic>
        <p:nvPicPr>
          <p:cNvPr id="5" name="Zástupný symbol pro obsah 3" descr="http://classes.midlandstech.edu/carterp/Courses/bio211/Chap27/Slide39a.JPG"/>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39" y="748145"/>
            <a:ext cx="4829249" cy="5905090"/>
          </a:xfrm>
          <a:prstGeom prst="rect">
            <a:avLst/>
          </a:prstGeom>
          <a:noFill/>
          <a:ln>
            <a:noFill/>
          </a:ln>
        </p:spPr>
      </p:pic>
    </p:spTree>
    <p:extLst>
      <p:ext uri="{BB962C8B-B14F-4D97-AF65-F5344CB8AC3E}">
        <p14:creationId xmlns:p14="http://schemas.microsoft.com/office/powerpoint/2010/main" val="1657345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51865" y="222990"/>
            <a:ext cx="10753200" cy="451576"/>
          </a:xfrm>
        </p:spPr>
        <p:txBody>
          <a:bodyPr>
            <a:normAutofit fontScale="90000"/>
          </a:bodyPr>
          <a:lstStyle/>
          <a:p>
            <a:r>
              <a:rPr lang="cs-CZ" sz="3600" dirty="0">
                <a:solidFill>
                  <a:srgbClr val="FFFFFF"/>
                </a:solidFill>
              </a:rPr>
              <a:t> </a:t>
            </a:r>
            <a:r>
              <a:rPr lang="cs-CZ" sz="3100" dirty="0"/>
              <a:t>Organa </a:t>
            </a:r>
            <a:r>
              <a:rPr lang="cs-CZ" sz="3100" dirty="0" err="1"/>
              <a:t>genitalia</a:t>
            </a:r>
            <a:r>
              <a:rPr lang="cs-CZ" sz="3100" dirty="0"/>
              <a:t> feminina interna - ovarium </a:t>
            </a:r>
            <a:r>
              <a:rPr lang="cs-CZ" sz="3100" dirty="0">
                <a:solidFill>
                  <a:srgbClr val="FFFFFF"/>
                </a:solidFill>
              </a:rPr>
              <a:t>hlavní orgány</a:t>
            </a:r>
            <a:br>
              <a:rPr lang="cs-CZ" sz="3100" dirty="0">
                <a:solidFill>
                  <a:srgbClr val="FFFFFF"/>
                </a:solidFill>
              </a:rPr>
            </a:br>
            <a:r>
              <a:rPr lang="cs-CZ" sz="3100" dirty="0"/>
              <a:t>         </a:t>
            </a:r>
          </a:p>
        </p:txBody>
      </p:sp>
      <p:sp>
        <p:nvSpPr>
          <p:cNvPr id="5" name="Zástupný symbol pro obsah 4"/>
          <p:cNvSpPr>
            <a:spLocks noGrp="1"/>
          </p:cNvSpPr>
          <p:nvPr>
            <p:ph idx="1"/>
          </p:nvPr>
        </p:nvSpPr>
        <p:spPr>
          <a:xfrm>
            <a:off x="351865" y="743570"/>
            <a:ext cx="11590916" cy="4194237"/>
          </a:xfrm>
          <a:prstGeom prst="rect">
            <a:avLst/>
          </a:prstGeom>
        </p:spPr>
        <p:txBody>
          <a:bodyPr>
            <a:normAutofit fontScale="25000" lnSpcReduction="20000"/>
          </a:bodyPr>
          <a:lstStyle/>
          <a:p>
            <a:pPr algn="just"/>
            <a:r>
              <a:rPr lang="cs-CZ" sz="5000" b="1" dirty="0">
                <a:solidFill>
                  <a:srgbClr val="FF0000"/>
                </a:solidFill>
              </a:rPr>
              <a:t>Vaječníky</a:t>
            </a:r>
            <a:r>
              <a:rPr lang="cs-CZ" sz="5000" dirty="0">
                <a:solidFill>
                  <a:srgbClr val="FF0000"/>
                </a:solidFill>
              </a:rPr>
              <a:t> (ovaria) </a:t>
            </a:r>
            <a:r>
              <a:rPr lang="cs-CZ" sz="5000" dirty="0"/>
              <a:t>– párové pohlavní žlázy </a:t>
            </a:r>
            <a:r>
              <a:rPr lang="cs-CZ" sz="5000" dirty="0" err="1"/>
              <a:t>oploštělého</a:t>
            </a:r>
            <a:r>
              <a:rPr lang="cs-CZ" sz="5000" dirty="0"/>
              <a:t> tvaru, velikosti 5x3x1,5cm (největší velikost je mezi 20 – 30 rokem poté se pomalu zmenšuje), v pánevní lokalizaci,  zavěšené na dvojitém listu pobřišnice </a:t>
            </a:r>
            <a:r>
              <a:rPr lang="cs-CZ" sz="5000" dirty="0">
                <a:solidFill>
                  <a:srgbClr val="FFFF00"/>
                </a:solidFill>
              </a:rPr>
              <a:t>(</a:t>
            </a:r>
            <a:r>
              <a:rPr lang="cs-CZ" sz="5000" dirty="0" err="1">
                <a:solidFill>
                  <a:srgbClr val="FF0000"/>
                </a:solidFill>
              </a:rPr>
              <a:t>mesovariu</a:t>
            </a:r>
            <a:r>
              <a:rPr lang="cs-CZ" sz="5000" dirty="0">
                <a:solidFill>
                  <a:srgbClr val="FF0000"/>
                </a:solidFill>
              </a:rPr>
              <a:t>). </a:t>
            </a:r>
            <a:r>
              <a:rPr lang="cs-CZ" sz="5000" dirty="0"/>
              <a:t>Na povrchu ovaria se nachází </a:t>
            </a:r>
            <a:r>
              <a:rPr lang="cs-CZ" sz="5000" dirty="0" err="1"/>
              <a:t>zarodeční</a:t>
            </a:r>
            <a:r>
              <a:rPr lang="cs-CZ" sz="5000" dirty="0"/>
              <a:t> epitel  (jednovrstvový, kubický; nemá nic společného se zárodečnou funkcí) a pod ním je společná vrstva z tuhého vaziva </a:t>
            </a:r>
            <a:r>
              <a:rPr lang="cs-CZ" sz="5000" dirty="0">
                <a:solidFill>
                  <a:srgbClr val="FF0000"/>
                </a:solidFill>
              </a:rPr>
              <a:t>(tunica albuginea ovarii)</a:t>
            </a:r>
            <a:r>
              <a:rPr lang="cs-CZ" sz="5000" dirty="0"/>
              <a:t>.</a:t>
            </a:r>
            <a:r>
              <a:rPr lang="cs-CZ" sz="5000" dirty="0">
                <a:solidFill>
                  <a:srgbClr val="FF0000"/>
                </a:solidFill>
              </a:rPr>
              <a:t> </a:t>
            </a:r>
            <a:r>
              <a:rPr lang="cs-CZ" sz="5000" dirty="0"/>
              <a:t>Dále nacházíme kůru </a:t>
            </a:r>
            <a:r>
              <a:rPr lang="cs-CZ" sz="5000" dirty="0">
                <a:solidFill>
                  <a:srgbClr val="FF0000"/>
                </a:solidFill>
              </a:rPr>
              <a:t>(</a:t>
            </a:r>
            <a:r>
              <a:rPr lang="cs-CZ" sz="5000" dirty="0" err="1">
                <a:solidFill>
                  <a:srgbClr val="FF0000"/>
                </a:solidFill>
              </a:rPr>
              <a:t>cortex</a:t>
            </a:r>
            <a:r>
              <a:rPr lang="cs-CZ" sz="5000" dirty="0">
                <a:solidFill>
                  <a:srgbClr val="FF0000"/>
                </a:solidFill>
              </a:rPr>
              <a:t> ovarii), </a:t>
            </a:r>
            <a:r>
              <a:rPr lang="cs-CZ" sz="5000" dirty="0"/>
              <a:t>ve které se nacházení</a:t>
            </a:r>
            <a:r>
              <a:rPr lang="cs-CZ" sz="5000" dirty="0">
                <a:solidFill>
                  <a:srgbClr val="FF0000"/>
                </a:solidFill>
              </a:rPr>
              <a:t> folikuly </a:t>
            </a:r>
            <a:r>
              <a:rPr lang="cs-CZ" sz="5000" dirty="0"/>
              <a:t>v různém stupni vývoje. Dřeň </a:t>
            </a:r>
            <a:r>
              <a:rPr lang="cs-CZ" sz="5000" dirty="0">
                <a:solidFill>
                  <a:srgbClr val="FFFF00"/>
                </a:solidFill>
              </a:rPr>
              <a:t>(</a:t>
            </a:r>
            <a:r>
              <a:rPr lang="cs-CZ" sz="5000" dirty="0">
                <a:solidFill>
                  <a:srgbClr val="FF0000"/>
                </a:solidFill>
              </a:rPr>
              <a:t>medula ovarii) </a:t>
            </a:r>
            <a:r>
              <a:rPr lang="cs-CZ" sz="5000" dirty="0"/>
              <a:t>se nachází v střední části ovaria a je tvořena pletení krevních a mízních cév, nervů            a snopců hladké svaloviny.  </a:t>
            </a:r>
          </a:p>
          <a:p>
            <a:r>
              <a:rPr lang="cs-CZ" sz="5000" dirty="0"/>
              <a:t>Z původních 2-3 mil.  </a:t>
            </a:r>
            <a:r>
              <a:rPr lang="cs-CZ" sz="5000" dirty="0" err="1"/>
              <a:t>oocytů</a:t>
            </a:r>
            <a:r>
              <a:rPr lang="cs-CZ" sz="5000" dirty="0"/>
              <a:t> dochází v pubertě  k poklesu na  </a:t>
            </a:r>
            <a:r>
              <a:rPr lang="cs-CZ" sz="5000" dirty="0">
                <a:solidFill>
                  <a:srgbClr val="FF0000"/>
                </a:solidFill>
              </a:rPr>
              <a:t>300000 </a:t>
            </a:r>
          </a:p>
          <a:p>
            <a:r>
              <a:rPr lang="cs-CZ" sz="5000" dirty="0"/>
              <a:t>V čase pohlavní zralosti dozraje cca </a:t>
            </a:r>
            <a:r>
              <a:rPr lang="cs-CZ" sz="5000" dirty="0">
                <a:solidFill>
                  <a:srgbClr val="FF0000"/>
                </a:solidFill>
              </a:rPr>
              <a:t>400-450</a:t>
            </a:r>
            <a:r>
              <a:rPr lang="cs-CZ" sz="5000" dirty="0"/>
              <a:t> </a:t>
            </a:r>
            <a:r>
              <a:rPr lang="cs-CZ" sz="5000" dirty="0" err="1"/>
              <a:t>oocytů</a:t>
            </a:r>
            <a:endParaRPr lang="cs-CZ" sz="5000" dirty="0"/>
          </a:p>
          <a:p>
            <a:r>
              <a:rPr lang="cs-CZ" sz="5000" dirty="0"/>
              <a:t>Hlavní funkce: tvorba gamet, ženských pohlavních hormonů (estrogeny, progesteron). </a:t>
            </a:r>
          </a:p>
          <a:p>
            <a:r>
              <a:rPr lang="cs-CZ" sz="5000" b="1" dirty="0">
                <a:solidFill>
                  <a:srgbClr val="FF0000"/>
                </a:solidFill>
              </a:rPr>
              <a:t>Vejcovody</a:t>
            </a:r>
            <a:r>
              <a:rPr lang="cs-CZ" sz="5000" dirty="0">
                <a:solidFill>
                  <a:srgbClr val="FF0000"/>
                </a:solidFill>
              </a:rPr>
              <a:t> (</a:t>
            </a:r>
            <a:r>
              <a:rPr lang="cs-CZ" sz="5000" dirty="0" err="1">
                <a:solidFill>
                  <a:srgbClr val="FF0000"/>
                </a:solidFill>
              </a:rPr>
              <a:t>tubae</a:t>
            </a:r>
            <a:r>
              <a:rPr lang="cs-CZ" sz="5000" dirty="0">
                <a:solidFill>
                  <a:srgbClr val="FF0000"/>
                </a:solidFill>
              </a:rPr>
              <a:t> </a:t>
            </a:r>
            <a:r>
              <a:rPr lang="cs-CZ" sz="5000" dirty="0" err="1">
                <a:solidFill>
                  <a:srgbClr val="FF0000"/>
                </a:solidFill>
              </a:rPr>
              <a:t>uterinae</a:t>
            </a:r>
            <a:r>
              <a:rPr lang="cs-CZ" sz="5000" dirty="0">
                <a:solidFill>
                  <a:srgbClr val="FF0000"/>
                </a:solidFill>
              </a:rPr>
              <a:t>) </a:t>
            </a:r>
            <a:r>
              <a:rPr lang="cs-CZ" sz="5000" dirty="0"/>
              <a:t>– jsou párové nálevkovité trubice   (dlouhé  10-15cm) z hladké svaloviny jsou fixována pomocí </a:t>
            </a:r>
            <a:r>
              <a:rPr lang="cs-CZ" sz="5000" dirty="0" err="1"/>
              <a:t>mezosalpinxu</a:t>
            </a:r>
            <a:r>
              <a:rPr lang="cs-CZ" sz="5000" dirty="0"/>
              <a:t> = </a:t>
            </a:r>
            <a:r>
              <a:rPr lang="cs-CZ" sz="5000" dirty="0" err="1"/>
              <a:t>mesovarium</a:t>
            </a:r>
            <a:endParaRPr lang="cs-CZ" sz="5000" dirty="0"/>
          </a:p>
          <a:p>
            <a:r>
              <a:rPr lang="cs-CZ" sz="5000" dirty="0"/>
              <a:t>Funkce: zajištují transport vajíčka směrem k děloze</a:t>
            </a:r>
            <a:endParaRPr lang="cs-CZ" sz="5000" dirty="0">
              <a:solidFill>
                <a:srgbClr val="FF0000"/>
              </a:solidFill>
            </a:endParaRPr>
          </a:p>
          <a:p>
            <a:pPr>
              <a:buNone/>
            </a:pPr>
            <a:endParaRPr lang="cs-CZ" dirty="0"/>
          </a:p>
        </p:txBody>
      </p:sp>
      <p:pic>
        <p:nvPicPr>
          <p:cNvPr id="6" name="Zástupný symbol pro obsah 3" descr="http://classes.midlandstech.edu/carterp/Courses/bio211/Chap27/Slide18.JPG"/>
          <p:cNvPicPr>
            <a:picLocks noGrp="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80759" y="4937807"/>
            <a:ext cx="3743325" cy="1800225"/>
          </a:xfrm>
          <a:prstGeom prst="rect">
            <a:avLst/>
          </a:prstGeom>
          <a:noFill/>
          <a:ln>
            <a:noFill/>
          </a:ln>
        </p:spPr>
      </p:pic>
      <p:pic>
        <p:nvPicPr>
          <p:cNvPr id="4" name="Zástupný symbol pro obsah 3" descr="http://classes.midlandstech.edu/carterp/Courses/bio211/Chap27/Slide17.JPG"/>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2125" y="4937807"/>
            <a:ext cx="2810656" cy="1899154"/>
          </a:xfrm>
          <a:prstGeom prst="rect">
            <a:avLst/>
          </a:prstGeom>
          <a:noFill/>
          <a:ln>
            <a:noFill/>
          </a:ln>
        </p:spPr>
      </p:pic>
    </p:spTree>
    <p:extLst>
      <p:ext uri="{BB962C8B-B14F-4D97-AF65-F5344CB8AC3E}">
        <p14:creationId xmlns:p14="http://schemas.microsoft.com/office/powerpoint/2010/main" val="3556737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sz="3200" dirty="0" err="1"/>
              <a:t>Oogenéze</a:t>
            </a:r>
            <a:endParaRPr lang="cs-CZ" sz="3200" dirty="0"/>
          </a:p>
        </p:txBody>
      </p:sp>
      <p:sp>
        <p:nvSpPr>
          <p:cNvPr id="2" name="Zástupný symbol pro obsah 1"/>
          <p:cNvSpPr>
            <a:spLocks noGrp="1"/>
          </p:cNvSpPr>
          <p:nvPr>
            <p:ph idx="1"/>
          </p:nvPr>
        </p:nvSpPr>
        <p:spPr>
          <a:prstGeom prst="rect">
            <a:avLst/>
          </a:prstGeom>
        </p:spPr>
        <p:txBody>
          <a:bodyPr>
            <a:noAutofit/>
          </a:bodyPr>
          <a:lstStyle/>
          <a:p>
            <a:pPr algn="just"/>
            <a:r>
              <a:rPr lang="cs-CZ" sz="2000" dirty="0"/>
              <a:t>Vajíčka </a:t>
            </a:r>
            <a:r>
              <a:rPr lang="cs-CZ" sz="2000" dirty="0">
                <a:solidFill>
                  <a:srgbClr val="FF0000"/>
                </a:solidFill>
              </a:rPr>
              <a:t>(</a:t>
            </a:r>
            <a:r>
              <a:rPr lang="cs-CZ" sz="2000" dirty="0" err="1">
                <a:solidFill>
                  <a:srgbClr val="FF0000"/>
                </a:solidFill>
              </a:rPr>
              <a:t>oocyty</a:t>
            </a:r>
            <a:r>
              <a:rPr lang="cs-CZ" sz="2000" dirty="0">
                <a:solidFill>
                  <a:srgbClr val="FF0000"/>
                </a:solidFill>
              </a:rPr>
              <a:t>) </a:t>
            </a:r>
            <a:r>
              <a:rPr lang="cs-CZ" sz="2000" dirty="0"/>
              <a:t>jsou ženské pohlavní buňky. Jejich vývoj začíná již v prenatálním období. Vlastní produkce zralých vajíček je potom omezena na "plodné období ženy", které trvá               od puberty až do přechodu (menopauzy). I zde je zapotřebí příslušná stimulace pohlavními hormony.</a:t>
            </a:r>
          </a:p>
          <a:p>
            <a:pPr algn="just"/>
            <a:r>
              <a:rPr lang="cs-CZ" sz="2000" dirty="0" err="1"/>
              <a:t>Prekurzorovou</a:t>
            </a:r>
            <a:r>
              <a:rPr lang="cs-CZ" sz="2000" dirty="0"/>
              <a:t> buňkou v prenatálním období je </a:t>
            </a:r>
            <a:r>
              <a:rPr lang="cs-CZ" sz="2000" dirty="0" err="1">
                <a:solidFill>
                  <a:srgbClr val="FF0000"/>
                </a:solidFill>
              </a:rPr>
              <a:t>oogonie</a:t>
            </a:r>
            <a:r>
              <a:rPr lang="cs-CZ" sz="2000" dirty="0"/>
              <a:t>. Ty se mohou mitoticky dělit a jejich přeměnou také vznikají diploidní </a:t>
            </a:r>
            <a:r>
              <a:rPr lang="cs-CZ" sz="2000" dirty="0">
                <a:solidFill>
                  <a:srgbClr val="FF0000"/>
                </a:solidFill>
              </a:rPr>
              <a:t>primární </a:t>
            </a:r>
            <a:r>
              <a:rPr lang="cs-CZ" sz="2000" dirty="0" err="1">
                <a:solidFill>
                  <a:srgbClr val="FF0000"/>
                </a:solidFill>
              </a:rPr>
              <a:t>oocyty</a:t>
            </a:r>
            <a:r>
              <a:rPr lang="cs-CZ" sz="2000" dirty="0"/>
              <a:t>. Okolo primárních </a:t>
            </a:r>
            <a:r>
              <a:rPr lang="cs-CZ" sz="2000" dirty="0" err="1"/>
              <a:t>oocytů</a:t>
            </a:r>
            <a:r>
              <a:rPr lang="cs-CZ" sz="2000" dirty="0"/>
              <a:t> se formuje jednovrstevný obal z folikulárních buněk. Tento útvar označujeme jako </a:t>
            </a:r>
            <a:r>
              <a:rPr lang="cs-CZ" sz="2000" dirty="0">
                <a:solidFill>
                  <a:srgbClr val="FF0000"/>
                </a:solidFill>
              </a:rPr>
              <a:t>primordiální folikul</a:t>
            </a:r>
            <a:r>
              <a:rPr lang="cs-CZ" sz="2000" dirty="0"/>
              <a:t>.</a:t>
            </a:r>
          </a:p>
          <a:p>
            <a:pPr algn="just"/>
            <a:r>
              <a:rPr lang="cs-CZ" sz="2000" dirty="0"/>
              <a:t>Ještě v prenatálním období vstupují primární </a:t>
            </a:r>
            <a:r>
              <a:rPr lang="cs-CZ" sz="2000" dirty="0" err="1"/>
              <a:t>oocyty</a:t>
            </a:r>
            <a:r>
              <a:rPr lang="cs-CZ" sz="2000" dirty="0"/>
              <a:t> do prvního meiotického dělení. To však nedokončí, neboť je zastaveno již v průběhu profáze. V tomto stádiu </a:t>
            </a:r>
            <a:r>
              <a:rPr lang="cs-CZ" sz="2000" dirty="0">
                <a:solidFill>
                  <a:srgbClr val="FFFF00"/>
                </a:solidFill>
              </a:rPr>
              <a:t>(</a:t>
            </a:r>
            <a:r>
              <a:rPr lang="cs-CZ" sz="2000" dirty="0" err="1">
                <a:solidFill>
                  <a:srgbClr val="FF0000"/>
                </a:solidFill>
              </a:rPr>
              <a:t>diktyotenní</a:t>
            </a:r>
            <a:r>
              <a:rPr lang="cs-CZ" sz="2000" dirty="0">
                <a:solidFill>
                  <a:srgbClr val="FF0000"/>
                </a:solidFill>
              </a:rPr>
              <a:t> stádium) </a:t>
            </a:r>
            <a:r>
              <a:rPr lang="cs-CZ" sz="2000" dirty="0"/>
              <a:t>primární </a:t>
            </a:r>
            <a:r>
              <a:rPr lang="cs-CZ" sz="2000" dirty="0" err="1"/>
              <a:t>oocyty</a:t>
            </a:r>
            <a:r>
              <a:rPr lang="cs-CZ" sz="2000" dirty="0"/>
              <a:t> zůstávají až do puberty, kdy teprve vývoj pokračuje (viz dále).</a:t>
            </a:r>
          </a:p>
        </p:txBody>
      </p:sp>
    </p:spTree>
    <p:extLst>
      <p:ext uri="{BB962C8B-B14F-4D97-AF65-F5344CB8AC3E}">
        <p14:creationId xmlns:p14="http://schemas.microsoft.com/office/powerpoint/2010/main" val="1193110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Oogenéze</a:t>
            </a:r>
            <a:endParaRPr lang="cs-CZ" dirty="0"/>
          </a:p>
        </p:txBody>
      </p:sp>
      <p:sp>
        <p:nvSpPr>
          <p:cNvPr id="3" name="Zástupný symbol pro obsah 2"/>
          <p:cNvSpPr>
            <a:spLocks noGrp="1"/>
          </p:cNvSpPr>
          <p:nvPr>
            <p:ph idx="1"/>
          </p:nvPr>
        </p:nvSpPr>
        <p:spPr/>
        <p:txBody>
          <a:bodyPr>
            <a:normAutofit/>
          </a:bodyPr>
          <a:lstStyle/>
          <a:p>
            <a:pPr algn="just"/>
            <a:r>
              <a:rPr lang="cs-CZ" sz="1800" dirty="0"/>
              <a:t>V této souvislosti si je třeba uvědomit, že </a:t>
            </a:r>
            <a:r>
              <a:rPr lang="cs-CZ" sz="1800" dirty="0" err="1"/>
              <a:t>diktyotenní</a:t>
            </a:r>
            <a:r>
              <a:rPr lang="cs-CZ" sz="1800" dirty="0"/>
              <a:t> stádium může trvat třeba i přes </a:t>
            </a:r>
            <a:r>
              <a:rPr lang="cs-CZ" sz="1800" dirty="0">
                <a:solidFill>
                  <a:srgbClr val="FF0000"/>
                </a:solidFill>
              </a:rPr>
              <a:t>40 let</a:t>
            </a:r>
            <a:r>
              <a:rPr lang="cs-CZ" sz="1800" dirty="0"/>
              <a:t>, neboť meióza pokračuje až před ovulací příslušného vajíčka. Po celou tuto dobu je v buňce přítomen </a:t>
            </a:r>
            <a:r>
              <a:rPr lang="cs-CZ" sz="1800" dirty="0" err="1"/>
              <a:t>cytoskeletární</a:t>
            </a:r>
            <a:r>
              <a:rPr lang="cs-CZ" sz="1800" dirty="0"/>
              <a:t> mitotický aparát (dělící vřeténko), který je zodpovědný za bezchybný rozestup chromozomů. Jelikož během této dlouhé doby na něj může působit řada nepříznivých vlivů, existuje riziko, že tento aparát nesplní zcela svůj úkol a dojde k chybnému rozestupu chromozomů </a:t>
            </a:r>
            <a:r>
              <a:rPr lang="cs-CZ" sz="1800" dirty="0">
                <a:solidFill>
                  <a:srgbClr val="FF0000"/>
                </a:solidFill>
              </a:rPr>
              <a:t>(</a:t>
            </a:r>
            <a:r>
              <a:rPr lang="cs-CZ" sz="1800" dirty="0" err="1">
                <a:solidFill>
                  <a:srgbClr val="FF0000"/>
                </a:solidFill>
              </a:rPr>
              <a:t>nondisjunkci</a:t>
            </a:r>
            <a:r>
              <a:rPr lang="cs-CZ" sz="1800" dirty="0">
                <a:solidFill>
                  <a:srgbClr val="FF0000"/>
                </a:solidFill>
              </a:rPr>
              <a:t>)</a:t>
            </a:r>
            <a:r>
              <a:rPr lang="cs-CZ" sz="1800" dirty="0"/>
              <a:t>.</a:t>
            </a:r>
            <a:r>
              <a:rPr lang="cs-CZ" sz="1800" dirty="0">
                <a:solidFill>
                  <a:srgbClr val="FF0000"/>
                </a:solidFill>
              </a:rPr>
              <a:t> </a:t>
            </a:r>
            <a:r>
              <a:rPr lang="cs-CZ" sz="1800" dirty="0"/>
              <a:t>Čím je ona doba delší, tím je toto riziko vyšší – </a:t>
            </a:r>
            <a:r>
              <a:rPr lang="cs-CZ" sz="1800" dirty="0">
                <a:solidFill>
                  <a:srgbClr val="FF0000"/>
                </a:solidFill>
              </a:rPr>
              <a:t>proto je u matek nad 35 let obecně vyšší riziko vzniku chromozomových aberací</a:t>
            </a:r>
            <a:r>
              <a:rPr lang="cs-CZ" sz="1800" dirty="0"/>
              <a:t>.</a:t>
            </a:r>
          </a:p>
          <a:p>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Oogenéze</a:t>
            </a:r>
            <a:endParaRPr lang="cs-CZ" dirty="0"/>
          </a:p>
        </p:txBody>
      </p:sp>
      <p:sp>
        <p:nvSpPr>
          <p:cNvPr id="2" name="Zástupný symbol pro obsah 1"/>
          <p:cNvSpPr>
            <a:spLocks noGrp="1"/>
          </p:cNvSpPr>
          <p:nvPr>
            <p:ph idx="1"/>
          </p:nvPr>
        </p:nvSpPr>
        <p:spPr>
          <a:prstGeom prst="rect">
            <a:avLst/>
          </a:prstGeom>
        </p:spPr>
        <p:txBody>
          <a:bodyPr>
            <a:normAutofit fontScale="85000" lnSpcReduction="10000"/>
          </a:bodyPr>
          <a:lstStyle/>
          <a:p>
            <a:r>
              <a:rPr lang="cs-CZ" sz="2000" dirty="0"/>
              <a:t>Z původních zhruba </a:t>
            </a:r>
            <a:r>
              <a:rPr lang="cs-CZ" sz="2000" dirty="0">
                <a:solidFill>
                  <a:srgbClr val="FF0000"/>
                </a:solidFill>
              </a:rPr>
              <a:t>2-3 milionů</a:t>
            </a:r>
            <a:r>
              <a:rPr lang="cs-CZ" sz="2000" dirty="0">
                <a:solidFill>
                  <a:srgbClr val="FFFF00"/>
                </a:solidFill>
              </a:rPr>
              <a:t>! </a:t>
            </a:r>
            <a:r>
              <a:rPr lang="cs-CZ" sz="2000" dirty="0"/>
              <a:t>primárních </a:t>
            </a:r>
            <a:r>
              <a:rPr lang="cs-CZ" sz="2000" dirty="0" err="1"/>
              <a:t>oocytů</a:t>
            </a:r>
            <a:r>
              <a:rPr lang="cs-CZ" sz="2000" dirty="0"/>
              <a:t> jich velká většina zaniká a do puberty jich zbude zhruba </a:t>
            </a:r>
            <a:r>
              <a:rPr lang="cs-CZ" sz="2000" dirty="0">
                <a:solidFill>
                  <a:srgbClr val="FF0000"/>
                </a:solidFill>
              </a:rPr>
              <a:t>300 tisíc</a:t>
            </a:r>
            <a:r>
              <a:rPr lang="cs-CZ" sz="2000" dirty="0"/>
              <a:t>. Z nich pouze okolo </a:t>
            </a:r>
            <a:r>
              <a:rPr lang="cs-CZ" sz="2000" dirty="0">
                <a:solidFill>
                  <a:srgbClr val="FF0000"/>
                </a:solidFill>
              </a:rPr>
              <a:t>450</a:t>
            </a:r>
            <a:r>
              <a:rPr lang="cs-CZ" sz="2000" dirty="0">
                <a:solidFill>
                  <a:srgbClr val="FFFF00"/>
                </a:solidFill>
              </a:rPr>
              <a:t> </a:t>
            </a:r>
            <a:r>
              <a:rPr lang="cs-CZ" sz="2000" dirty="0"/>
              <a:t>vajíček je skutečně uvolněno (při ovulaci) v průběhu plodného období ženy.</a:t>
            </a:r>
          </a:p>
          <a:p>
            <a:pPr algn="just"/>
            <a:r>
              <a:rPr lang="cs-CZ" sz="2000" dirty="0"/>
              <a:t>V pubertě se nejprve zvětšují jak primární </a:t>
            </a:r>
            <a:r>
              <a:rPr lang="cs-CZ" sz="2000" dirty="0" err="1"/>
              <a:t>oocyty</a:t>
            </a:r>
            <a:r>
              <a:rPr lang="cs-CZ" sz="2000" dirty="0"/>
              <a:t>, tak okolní folikulární buňky. Okolo primárního </a:t>
            </a:r>
            <a:r>
              <a:rPr lang="cs-CZ" sz="2000" dirty="0" err="1"/>
              <a:t>oocytu</a:t>
            </a:r>
            <a:r>
              <a:rPr lang="cs-CZ" sz="2000" dirty="0"/>
              <a:t> se taktéž objevuje vrstva glykoproteinové hmoty </a:t>
            </a:r>
            <a:r>
              <a:rPr lang="cs-CZ" sz="2000" dirty="0">
                <a:solidFill>
                  <a:srgbClr val="FF0000"/>
                </a:solidFill>
              </a:rPr>
              <a:t>(</a:t>
            </a:r>
            <a:r>
              <a:rPr lang="cs-CZ" sz="2000" dirty="0" err="1">
                <a:solidFill>
                  <a:srgbClr val="FF0000"/>
                </a:solidFill>
              </a:rPr>
              <a:t>zona</a:t>
            </a:r>
            <a:r>
              <a:rPr lang="cs-CZ" sz="2000" dirty="0">
                <a:solidFill>
                  <a:srgbClr val="FF0000"/>
                </a:solidFill>
              </a:rPr>
              <a:t> </a:t>
            </a:r>
            <a:r>
              <a:rPr lang="cs-CZ" sz="2000" dirty="0" err="1">
                <a:solidFill>
                  <a:srgbClr val="FF0000"/>
                </a:solidFill>
              </a:rPr>
              <a:t>pellucida</a:t>
            </a:r>
            <a:r>
              <a:rPr lang="cs-CZ" sz="2000" dirty="0">
                <a:solidFill>
                  <a:srgbClr val="FF0000"/>
                </a:solidFill>
              </a:rPr>
              <a:t>)</a:t>
            </a:r>
            <a:r>
              <a:rPr lang="cs-CZ" sz="2000" dirty="0"/>
              <a:t>. Vzniklý útvar se nazývá </a:t>
            </a:r>
            <a:r>
              <a:rPr lang="cs-CZ" sz="2000" dirty="0">
                <a:solidFill>
                  <a:srgbClr val="FF0000"/>
                </a:solidFill>
              </a:rPr>
              <a:t>primární folikul</a:t>
            </a:r>
            <a:r>
              <a:rPr lang="cs-CZ" sz="2000" dirty="0"/>
              <a:t>, folikul s vícevrstevným obalem folikulárních buněk a dutinkou se potom nazývá </a:t>
            </a:r>
            <a:r>
              <a:rPr lang="cs-CZ" sz="2000" dirty="0">
                <a:solidFill>
                  <a:srgbClr val="FF0000"/>
                </a:solidFill>
              </a:rPr>
              <a:t>sekundární folikul</a:t>
            </a:r>
            <a:r>
              <a:rPr lang="cs-CZ" sz="2000" dirty="0"/>
              <a:t>. Vrcholem vývoje folikulu je </a:t>
            </a:r>
            <a:r>
              <a:rPr lang="cs-CZ" sz="2000" dirty="0">
                <a:solidFill>
                  <a:srgbClr val="FF0000"/>
                </a:solidFill>
              </a:rPr>
              <a:t>Graafův folikul</a:t>
            </a:r>
            <a:r>
              <a:rPr lang="cs-CZ" sz="2000" dirty="0"/>
              <a:t>, který je opět větší, vyplněný velkou dutinou s tekutinou. Vajíčko je na jedné straně spojeno s vrstvou folikulárních buněk (</a:t>
            </a:r>
            <a:r>
              <a:rPr lang="cs-CZ" sz="2000" dirty="0" err="1"/>
              <a:t>granulózní</a:t>
            </a:r>
            <a:r>
              <a:rPr lang="cs-CZ" sz="2000" dirty="0"/>
              <a:t> buňky), které tvoří obal folikulu (jako tzv. </a:t>
            </a:r>
            <a:r>
              <a:rPr lang="cs-CZ" sz="2000" dirty="0" err="1"/>
              <a:t>membrana</a:t>
            </a:r>
            <a:r>
              <a:rPr lang="cs-CZ" sz="2000" dirty="0"/>
              <a:t> </a:t>
            </a:r>
            <a:r>
              <a:rPr lang="cs-CZ" sz="2000" dirty="0" err="1"/>
              <a:t>granulosa</a:t>
            </a:r>
            <a:r>
              <a:rPr lang="cs-CZ" sz="2000" dirty="0"/>
              <a:t>). Nad vrstvou těchto buněk jsou potom buňky </a:t>
            </a:r>
            <a:r>
              <a:rPr lang="cs-CZ" sz="2000" dirty="0" err="1"/>
              <a:t>thekální</a:t>
            </a:r>
            <a:r>
              <a:rPr lang="cs-CZ" sz="2000" dirty="0"/>
              <a:t>.</a:t>
            </a:r>
          </a:p>
          <a:p>
            <a:pPr>
              <a:buNone/>
            </a:pPr>
            <a:endParaRPr lang="cs-CZ" dirty="0"/>
          </a:p>
        </p:txBody>
      </p:sp>
    </p:spTree>
    <p:extLst>
      <p:ext uri="{BB962C8B-B14F-4D97-AF65-F5344CB8AC3E}">
        <p14:creationId xmlns:p14="http://schemas.microsoft.com/office/powerpoint/2010/main" val="86411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Oogenéze</a:t>
            </a:r>
            <a:endParaRPr lang="cs-CZ" dirty="0"/>
          </a:p>
        </p:txBody>
      </p:sp>
      <p:sp>
        <p:nvSpPr>
          <p:cNvPr id="3" name="Zástupný symbol pro obsah 2"/>
          <p:cNvSpPr>
            <a:spLocks noGrp="1"/>
          </p:cNvSpPr>
          <p:nvPr>
            <p:ph idx="1"/>
          </p:nvPr>
        </p:nvSpPr>
        <p:spPr/>
        <p:txBody>
          <a:bodyPr>
            <a:normAutofit fontScale="85000" lnSpcReduction="10000"/>
          </a:bodyPr>
          <a:lstStyle/>
          <a:p>
            <a:r>
              <a:rPr lang="cs-CZ" sz="2000" dirty="0"/>
              <a:t>Těsně před ovulací je dokončeno první meiotické dělení. Vzniká sekundární </a:t>
            </a:r>
            <a:r>
              <a:rPr lang="cs-CZ" sz="2000" dirty="0" err="1"/>
              <a:t>oocyt</a:t>
            </a:r>
            <a:r>
              <a:rPr lang="cs-CZ" sz="2000" dirty="0"/>
              <a:t> a první pólové tělísko. Při ovulaci dojde k prasknutí Graafova folikulu a k uvolnění </a:t>
            </a:r>
            <a:r>
              <a:rPr lang="cs-CZ" sz="2000" dirty="0" err="1"/>
              <a:t>oocytu</a:t>
            </a:r>
            <a:r>
              <a:rPr lang="cs-CZ" sz="2000" dirty="0"/>
              <a:t>. Ten je zachycen  vejcovodem, kterým putuje směrem k děloze. Po ovulaci vstupuje sekundární </a:t>
            </a:r>
            <a:r>
              <a:rPr lang="cs-CZ" sz="2000" dirty="0" err="1"/>
              <a:t>oocyt</a:t>
            </a:r>
            <a:r>
              <a:rPr lang="cs-CZ" sz="2000" dirty="0"/>
              <a:t> do profáze druhého meiotického dělení, které ale opět prozatím nedokončí. Teprve při oplození vajíčka spermií je dokončeno druhé meiotické dělení, které dá za vznik druhému pólovému tělísku a zralému </a:t>
            </a:r>
            <a:r>
              <a:rPr lang="cs-CZ" sz="2000" dirty="0" err="1"/>
              <a:t>oocytu</a:t>
            </a:r>
            <a:r>
              <a:rPr lang="cs-CZ" sz="2000" dirty="0"/>
              <a:t>, tedy již vlastně oplozenému </a:t>
            </a:r>
            <a:r>
              <a:rPr lang="cs-CZ" sz="2000" dirty="0" err="1"/>
              <a:t>oocytu</a:t>
            </a:r>
            <a:r>
              <a:rPr lang="cs-CZ" sz="2000" dirty="0"/>
              <a:t>. </a:t>
            </a:r>
          </a:p>
          <a:p>
            <a:pPr algn="just"/>
            <a:r>
              <a:rPr lang="cs-CZ" sz="2000" dirty="0"/>
              <a:t>Primární </a:t>
            </a:r>
            <a:r>
              <a:rPr lang="cs-CZ" sz="2000" dirty="0" err="1"/>
              <a:t>oocyt</a:t>
            </a:r>
            <a:r>
              <a:rPr lang="cs-CZ" sz="2000" dirty="0"/>
              <a:t> je diploidní, sekundární </a:t>
            </a:r>
            <a:r>
              <a:rPr lang="cs-CZ" sz="2000" dirty="0" err="1"/>
              <a:t>oocyt</a:t>
            </a:r>
            <a:r>
              <a:rPr lang="cs-CZ" sz="2000" dirty="0"/>
              <a:t> je haploidní se zdvojenými chromatidami a teprve výsledný </a:t>
            </a:r>
            <a:r>
              <a:rPr lang="cs-CZ" sz="2000" dirty="0" err="1"/>
              <a:t>oocyt</a:t>
            </a:r>
            <a:r>
              <a:rPr lang="cs-CZ" sz="2000" dirty="0"/>
              <a:t> je haploidní s polovinou genetické informace. Pólová tělíska v drtivé většině případů beze zbytku zanikají (slouží pouze pro eliminaci chromozomů během meiózy); první pólové tělísko také může projít druhým meiotickým dělením a dát vzniku dvěma haploidním buňkám, které ale stejně zaniknou.</a:t>
            </a:r>
          </a:p>
          <a:p>
            <a:endParaRPr lang="cs-CZ"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85464" y="463522"/>
            <a:ext cx="10753200" cy="451576"/>
          </a:xfrm>
        </p:spPr>
        <p:txBody>
          <a:bodyPr/>
          <a:lstStyle/>
          <a:p>
            <a:r>
              <a:rPr lang="cs-CZ" dirty="0"/>
              <a:t>Reprodukční medicína – definice</a:t>
            </a:r>
          </a:p>
        </p:txBody>
      </p:sp>
      <p:sp>
        <p:nvSpPr>
          <p:cNvPr id="2" name="Zástupný symbol pro obsah 1"/>
          <p:cNvSpPr>
            <a:spLocks noGrp="1"/>
          </p:cNvSpPr>
          <p:nvPr>
            <p:ph idx="29"/>
          </p:nvPr>
        </p:nvSpPr>
        <p:spPr>
          <a:xfrm>
            <a:off x="385464" y="1523086"/>
            <a:ext cx="5710536" cy="5040560"/>
          </a:xfrm>
        </p:spPr>
        <p:txBody>
          <a:bodyPr>
            <a:normAutofit fontScale="55000" lnSpcReduction="20000"/>
          </a:bodyPr>
          <a:lstStyle/>
          <a:p>
            <a:pPr marL="72000" indent="0" algn="just">
              <a:buNone/>
            </a:pPr>
            <a:r>
              <a:rPr lang="cs-CZ" dirty="0"/>
              <a:t>Reprodukční medicína:</a:t>
            </a:r>
          </a:p>
          <a:p>
            <a:pPr algn="just"/>
            <a:r>
              <a:rPr lang="cs-CZ" dirty="0"/>
              <a:t>jeden z podoborů gynekologie-porodnictví </a:t>
            </a:r>
          </a:p>
          <a:p>
            <a:pPr algn="just"/>
            <a:r>
              <a:rPr lang="cs-CZ" dirty="0"/>
              <a:t>využívá znalostí svého základního oboru, ale i klinické embryologie, </a:t>
            </a:r>
            <a:r>
              <a:rPr lang="cs-CZ" dirty="0" err="1"/>
              <a:t>andrologie</a:t>
            </a:r>
            <a:r>
              <a:rPr lang="cs-CZ" dirty="0"/>
              <a:t>, urologie, mikrobiologie, imunologie, sexuologie, psychologie, ale hlavně lékařské genetiky. </a:t>
            </a:r>
          </a:p>
          <a:p>
            <a:pPr marL="72000" indent="0" algn="just">
              <a:buNone/>
            </a:pPr>
            <a:r>
              <a:rPr lang="cs-CZ" dirty="0"/>
              <a:t>Reprodukční genetika:</a:t>
            </a:r>
          </a:p>
          <a:p>
            <a:pPr algn="just"/>
            <a:r>
              <a:rPr lang="cs-CZ" dirty="0"/>
              <a:t>odvětví lékařské genetiky integrováno s reprodukční medicínou </a:t>
            </a:r>
          </a:p>
          <a:p>
            <a:pPr algn="just"/>
            <a:r>
              <a:rPr lang="cs-CZ" dirty="0"/>
              <a:t>Úkol – přispět k objasnění etiologie reprodukčních poruch, genetická prevence </a:t>
            </a:r>
          </a:p>
          <a:p>
            <a:pPr algn="just"/>
            <a:r>
              <a:rPr lang="cs-CZ" dirty="0"/>
              <a:t>Cíl – umožnit rodinám mít zdravé, nepostižené dítě.</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650" y="927106"/>
            <a:ext cx="5577943" cy="580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Zvuk 5">
            <a:hlinkClick r:id="" action="ppaction://media"/>
            <a:extLst>
              <a:ext uri="{FF2B5EF4-FFF2-40B4-BE49-F238E27FC236}">
                <a16:creationId xmlns:a16="http://schemas.microsoft.com/office/drawing/2014/main" id="{DDCA42D3-0719-480C-9D5B-23B64B805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3938264"/>
      </p:ext>
    </p:extLst>
  </p:cSld>
  <p:clrMapOvr>
    <a:masterClrMapping/>
  </p:clrMapOvr>
  <mc:AlternateContent xmlns:mc="http://schemas.openxmlformats.org/markup-compatibility/2006" xmlns:p14="http://schemas.microsoft.com/office/powerpoint/2010/main">
    <mc:Choice Requires="p14">
      <p:transition spd="slow" p14:dur="2000" advTm="347003"/>
    </mc:Choice>
    <mc:Fallback xmlns="">
      <p:transition spd="slow" advTm="347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Ovariální cyklus</a:t>
            </a:r>
          </a:p>
        </p:txBody>
      </p:sp>
      <p:sp>
        <p:nvSpPr>
          <p:cNvPr id="2" name="Zástupný symbol pro obsah 1"/>
          <p:cNvSpPr>
            <a:spLocks noGrp="1"/>
          </p:cNvSpPr>
          <p:nvPr>
            <p:ph idx="1"/>
          </p:nvPr>
        </p:nvSpPr>
        <p:spPr>
          <a:xfrm>
            <a:off x="565620" y="1454496"/>
            <a:ext cx="10753200" cy="4139998"/>
          </a:xfrm>
          <a:prstGeom prst="rect">
            <a:avLst/>
          </a:prstGeom>
        </p:spPr>
        <p:txBody>
          <a:bodyPr>
            <a:noAutofit/>
          </a:bodyPr>
          <a:lstStyle/>
          <a:p>
            <a:pPr algn="just"/>
            <a:r>
              <a:rPr lang="cs-CZ" sz="1600" dirty="0"/>
              <a:t>Jde o cyklické změny probíhající v ovariu ženy v závislosti na hladině pohlavních hormonů. Je úzce spojen                        s menstruačním cyklem, kdy hormony produkované cyklicky v ovariu přímo ovlivňují děložní sliznici.</a:t>
            </a:r>
          </a:p>
          <a:p>
            <a:pPr algn="just"/>
            <a:r>
              <a:rPr lang="cs-CZ" sz="1600" dirty="0">
                <a:solidFill>
                  <a:srgbClr val="FF0000"/>
                </a:solidFill>
              </a:rPr>
              <a:t>Folikulární fáze </a:t>
            </a:r>
            <a:r>
              <a:rPr lang="cs-CZ" sz="1600" dirty="0"/>
              <a:t>- trvá prvních 14 dní cyklu. Během ní pod vlivem především FSH dochází k růstu náhodně vybraného folikulu vzniká Graafův folikul a vysoké produkci estrogenů. Ke konci této fáze se k FSH přidává i LH                 a napomáhá tak dozrání folikulu a především ovulaci.</a:t>
            </a:r>
          </a:p>
          <a:p>
            <a:pPr algn="just"/>
            <a:r>
              <a:rPr lang="cs-CZ" sz="1600" dirty="0">
                <a:solidFill>
                  <a:srgbClr val="FF0000"/>
                </a:solidFill>
              </a:rPr>
              <a:t>Ovulační fáze </a:t>
            </a:r>
            <a:r>
              <a:rPr lang="cs-CZ" sz="1600" dirty="0"/>
              <a:t>- nastává zhruba 14. den ovariálního cyklu. Graafův folikul praská a vajíčko je uvolněno do břišní dutiny, kde je vzápětí zachyceno vejcovodem, kterým dále putuje směrem k děloze.</a:t>
            </a:r>
          </a:p>
          <a:p>
            <a:pPr algn="just"/>
            <a:r>
              <a:rPr lang="cs-CZ" sz="1600" dirty="0" err="1">
                <a:solidFill>
                  <a:srgbClr val="FF0000"/>
                </a:solidFill>
              </a:rPr>
              <a:t>Luteální</a:t>
            </a:r>
            <a:r>
              <a:rPr lang="cs-CZ" sz="1600" dirty="0">
                <a:solidFill>
                  <a:srgbClr val="FF0000"/>
                </a:solidFill>
              </a:rPr>
              <a:t> fáze </a:t>
            </a:r>
            <a:r>
              <a:rPr lang="cs-CZ" sz="1600" dirty="0"/>
              <a:t>- nastupuje po ovulaci, kdy dochází k přeměně ovariálních folikulárních buněk (prasklého folikulu) v tzv. žluté tělísko (corpus luteum), To začne produkovat velké množství progesteronu. Pokud však nedojde k oplození vajíčka, potom do 28. dne cyklu žluté tělísko zaniká a vznikne tzv. bílé tělísko (corpus </a:t>
            </a:r>
            <a:r>
              <a:rPr lang="cs-CZ" sz="1600" dirty="0" err="1"/>
              <a:t>albicans</a:t>
            </a:r>
            <a:r>
              <a:rPr lang="cs-CZ" sz="1600" dirty="0"/>
              <a:t>). Produkce progesteronu tak rapidně klesne.                                                                                                                                                                                                                          </a:t>
            </a:r>
          </a:p>
          <a:p>
            <a:endParaRPr lang="cs-CZ" sz="2000" dirty="0"/>
          </a:p>
        </p:txBody>
      </p:sp>
    </p:spTree>
    <p:extLst>
      <p:ext uri="{BB962C8B-B14F-4D97-AF65-F5344CB8AC3E}">
        <p14:creationId xmlns:p14="http://schemas.microsoft.com/office/powerpoint/2010/main" val="1457302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39989" y="434992"/>
            <a:ext cx="10753200" cy="451576"/>
          </a:xfrm>
        </p:spPr>
        <p:txBody>
          <a:bodyPr>
            <a:normAutofit fontScale="90000"/>
          </a:bodyPr>
          <a:lstStyle/>
          <a:p>
            <a:r>
              <a:rPr lang="cs-CZ" dirty="0"/>
              <a:t>Organa </a:t>
            </a:r>
            <a:r>
              <a:rPr lang="cs-CZ" dirty="0" err="1"/>
              <a:t>genitalia</a:t>
            </a:r>
            <a:r>
              <a:rPr lang="cs-CZ" dirty="0"/>
              <a:t> feminina interna</a:t>
            </a:r>
          </a:p>
        </p:txBody>
      </p:sp>
      <p:sp>
        <p:nvSpPr>
          <p:cNvPr id="2" name="Zástupný symbol pro obsah 1"/>
          <p:cNvSpPr>
            <a:spLocks noGrp="1"/>
          </p:cNvSpPr>
          <p:nvPr>
            <p:ph idx="1"/>
          </p:nvPr>
        </p:nvSpPr>
        <p:spPr>
          <a:xfrm>
            <a:off x="339989" y="886568"/>
            <a:ext cx="11665964" cy="4139998"/>
          </a:xfrm>
          <a:prstGeom prst="rect">
            <a:avLst/>
          </a:prstGeom>
        </p:spPr>
        <p:txBody>
          <a:bodyPr>
            <a:normAutofit fontScale="25000" lnSpcReduction="20000"/>
          </a:bodyPr>
          <a:lstStyle/>
          <a:p>
            <a:pPr marL="72000" indent="0">
              <a:buNone/>
            </a:pPr>
            <a:r>
              <a:rPr lang="cs-CZ" sz="5200" dirty="0">
                <a:solidFill>
                  <a:srgbClr val="FF0000"/>
                </a:solidFill>
              </a:rPr>
              <a:t>--  Děloha (uterus) </a:t>
            </a:r>
            <a:r>
              <a:rPr lang="cs-CZ" sz="5200" dirty="0"/>
              <a:t>– je nepárový dutý orgán hruškovitého tvaru, 8cm dlouhá, 4cm široká a 2,5cm silná ( rozeznáváme na ní tělo </a:t>
            </a:r>
            <a:r>
              <a:rPr lang="cs-CZ" sz="5200" dirty="0">
                <a:solidFill>
                  <a:srgbClr val="FF0000"/>
                </a:solidFill>
              </a:rPr>
              <a:t>– corpus </a:t>
            </a:r>
            <a:r>
              <a:rPr lang="cs-CZ" sz="5200" dirty="0" err="1">
                <a:solidFill>
                  <a:srgbClr val="FF0000"/>
                </a:solidFill>
              </a:rPr>
              <a:t>uteri</a:t>
            </a:r>
            <a:r>
              <a:rPr lang="cs-CZ" sz="5200" dirty="0"/>
              <a:t>, úžinu děložní – </a:t>
            </a:r>
            <a:r>
              <a:rPr lang="cs-CZ" sz="5200" dirty="0" err="1">
                <a:solidFill>
                  <a:srgbClr val="FF0000"/>
                </a:solidFill>
              </a:rPr>
              <a:t>isthmus</a:t>
            </a:r>
            <a:r>
              <a:rPr lang="cs-CZ" sz="5200" dirty="0">
                <a:solidFill>
                  <a:srgbClr val="FF0000"/>
                </a:solidFill>
              </a:rPr>
              <a:t> </a:t>
            </a:r>
            <a:r>
              <a:rPr lang="cs-CZ" sz="5200" dirty="0" err="1">
                <a:solidFill>
                  <a:srgbClr val="FF0000"/>
                </a:solidFill>
              </a:rPr>
              <a:t>uteri</a:t>
            </a:r>
            <a:r>
              <a:rPr lang="cs-CZ" sz="5200" dirty="0">
                <a:solidFill>
                  <a:srgbClr val="FF0000"/>
                </a:solidFill>
              </a:rPr>
              <a:t> </a:t>
            </a:r>
            <a:r>
              <a:rPr lang="cs-CZ" sz="5200" dirty="0"/>
              <a:t>a hrdlo děložní  - </a:t>
            </a:r>
            <a:r>
              <a:rPr lang="cs-CZ" sz="5200" dirty="0">
                <a:solidFill>
                  <a:srgbClr val="FF0000"/>
                </a:solidFill>
              </a:rPr>
              <a:t>cervix </a:t>
            </a:r>
            <a:r>
              <a:rPr lang="cs-CZ" sz="5200" dirty="0" err="1">
                <a:solidFill>
                  <a:srgbClr val="FF0000"/>
                </a:solidFill>
              </a:rPr>
              <a:t>uteri</a:t>
            </a:r>
            <a:r>
              <a:rPr lang="cs-CZ" sz="5200" dirty="0">
                <a:solidFill>
                  <a:srgbClr val="FF0000"/>
                </a:solidFill>
              </a:rPr>
              <a:t> </a:t>
            </a:r>
            <a:r>
              <a:rPr lang="cs-CZ" sz="5200" dirty="0"/>
              <a:t>).  V průběhu gravidity se zvětšuje až 10x a zvýší hmotnost až 20x.</a:t>
            </a:r>
          </a:p>
          <a:p>
            <a:r>
              <a:rPr lang="cs-CZ" sz="5200" dirty="0"/>
              <a:t>Dutina děložní – </a:t>
            </a:r>
            <a:r>
              <a:rPr lang="cs-CZ" sz="5200" dirty="0" err="1">
                <a:solidFill>
                  <a:srgbClr val="FF0000"/>
                </a:solidFill>
              </a:rPr>
              <a:t>cavitas</a:t>
            </a:r>
            <a:r>
              <a:rPr lang="cs-CZ" sz="5200" dirty="0">
                <a:solidFill>
                  <a:srgbClr val="FF0000"/>
                </a:solidFill>
              </a:rPr>
              <a:t> </a:t>
            </a:r>
            <a:r>
              <a:rPr lang="cs-CZ" sz="5200" dirty="0" err="1">
                <a:solidFill>
                  <a:srgbClr val="FF0000"/>
                </a:solidFill>
              </a:rPr>
              <a:t>uteri</a:t>
            </a:r>
            <a:r>
              <a:rPr lang="cs-CZ" sz="5200" dirty="0">
                <a:solidFill>
                  <a:srgbClr val="FF0000"/>
                </a:solidFill>
              </a:rPr>
              <a:t> </a:t>
            </a:r>
            <a:r>
              <a:rPr lang="cs-CZ" sz="5200" dirty="0"/>
              <a:t>– ústí do ní shora ze dvou rohů děložních vejcovody. Vespod v oblasti děložního hrdla ústí děloha do pochvy a její zaoblený úsek který vyčnívá do pochvy označujeme jako děložní čípek – </a:t>
            </a:r>
            <a:r>
              <a:rPr lang="cs-CZ" sz="5200" dirty="0" err="1">
                <a:solidFill>
                  <a:srgbClr val="FF0000"/>
                </a:solidFill>
              </a:rPr>
              <a:t>portio</a:t>
            </a:r>
            <a:r>
              <a:rPr lang="cs-CZ" sz="5200" dirty="0">
                <a:solidFill>
                  <a:srgbClr val="FF0000"/>
                </a:solidFill>
              </a:rPr>
              <a:t> </a:t>
            </a:r>
            <a:r>
              <a:rPr lang="cs-CZ" sz="5200" dirty="0" err="1">
                <a:solidFill>
                  <a:srgbClr val="FF0000"/>
                </a:solidFill>
              </a:rPr>
              <a:t>vaginalis</a:t>
            </a:r>
            <a:r>
              <a:rPr lang="cs-CZ" sz="5200" dirty="0">
                <a:solidFill>
                  <a:srgbClr val="FF0000"/>
                </a:solidFill>
              </a:rPr>
              <a:t> </a:t>
            </a:r>
            <a:r>
              <a:rPr lang="cs-CZ" sz="5200" dirty="0" err="1">
                <a:solidFill>
                  <a:srgbClr val="FF0000"/>
                </a:solidFill>
              </a:rPr>
              <a:t>cervicis</a:t>
            </a:r>
            <a:r>
              <a:rPr lang="cs-CZ" sz="5200" dirty="0">
                <a:solidFill>
                  <a:srgbClr val="FFFF00"/>
                </a:solidFill>
              </a:rPr>
              <a:t>.</a:t>
            </a:r>
          </a:p>
          <a:p>
            <a:r>
              <a:rPr lang="cs-CZ" sz="5200" dirty="0"/>
              <a:t>Na stavbě děložní stěny se podílejí 3 vrstvy: </a:t>
            </a:r>
          </a:p>
          <a:p>
            <a:r>
              <a:rPr lang="cs-CZ" sz="5200" dirty="0">
                <a:solidFill>
                  <a:srgbClr val="FF0000"/>
                </a:solidFill>
              </a:rPr>
              <a:t>Endometrium</a:t>
            </a:r>
            <a:r>
              <a:rPr lang="cs-CZ" sz="5200" dirty="0"/>
              <a:t> – děložní sliznice s jednovrstevným cylindrickým epitelem a četnými žlázkami. Nasedá na podslizniční vazivo. Na sliznici probíhají  cyklické změny vzhledem k fázím menstruačního cyklu. </a:t>
            </a:r>
          </a:p>
          <a:p>
            <a:r>
              <a:rPr lang="cs-CZ" sz="5200" dirty="0" err="1">
                <a:solidFill>
                  <a:srgbClr val="FF0000"/>
                </a:solidFill>
              </a:rPr>
              <a:t>Myometrium</a:t>
            </a:r>
            <a:r>
              <a:rPr lang="cs-CZ" sz="5200" dirty="0"/>
              <a:t> – je tvořena několika vrstvami různě uspořádané hladké svaloviny. Během těhotenství dokáží svalové buňky svou délku až zdesetinásobit. Svalovina se pod kontrolou hormonů </a:t>
            </a:r>
            <a:r>
              <a:rPr lang="cs-CZ" sz="5200" dirty="0">
                <a:solidFill>
                  <a:srgbClr val="FF0000"/>
                </a:solidFill>
              </a:rPr>
              <a:t>(oxytocin) </a:t>
            </a:r>
            <a:r>
              <a:rPr lang="cs-CZ" sz="5200" dirty="0"/>
              <a:t>během porodu kontrahuje a vypuzuje plod. </a:t>
            </a:r>
          </a:p>
          <a:p>
            <a:r>
              <a:rPr lang="cs-CZ" sz="5200" dirty="0" err="1">
                <a:solidFill>
                  <a:srgbClr val="FF0000"/>
                </a:solidFill>
              </a:rPr>
              <a:t>Perimetrium</a:t>
            </a:r>
            <a:r>
              <a:rPr lang="cs-CZ" sz="5200" dirty="0"/>
              <a:t> – tenká vrstva vaziva s pobřišnicí pokrývá dělohu</a:t>
            </a:r>
          </a:p>
          <a:p>
            <a:r>
              <a:rPr lang="cs-CZ" sz="5200" dirty="0">
                <a:solidFill>
                  <a:srgbClr val="FF0000"/>
                </a:solidFill>
              </a:rPr>
              <a:t>Parametria</a:t>
            </a:r>
            <a:r>
              <a:rPr lang="cs-CZ" sz="5200" dirty="0"/>
              <a:t> – vazivové provazce, spojující dělohu s dalšími útvary v pánvi. </a:t>
            </a:r>
          </a:p>
          <a:p>
            <a:r>
              <a:rPr lang="cs-CZ" sz="5200" dirty="0"/>
              <a:t>Na fixaci se podílejí i svaly pánevního dna ( zdvihač pánevního dna- </a:t>
            </a:r>
            <a:r>
              <a:rPr lang="cs-CZ" sz="5200" dirty="0">
                <a:solidFill>
                  <a:srgbClr val="FF0000"/>
                </a:solidFill>
              </a:rPr>
              <a:t>m. levator ani </a:t>
            </a:r>
            <a:r>
              <a:rPr lang="cs-CZ" sz="5200" dirty="0"/>
              <a:t>a svaly hráze – </a:t>
            </a:r>
            <a:r>
              <a:rPr lang="cs-CZ" sz="5200" dirty="0">
                <a:solidFill>
                  <a:srgbClr val="FF0000"/>
                </a:solidFill>
              </a:rPr>
              <a:t>mm. perinei</a:t>
            </a:r>
            <a:r>
              <a:rPr lang="cs-CZ" sz="5200" dirty="0"/>
              <a:t>.</a:t>
            </a:r>
          </a:p>
          <a:p>
            <a:r>
              <a:rPr lang="cs-CZ" sz="5200" dirty="0">
                <a:solidFill>
                  <a:srgbClr val="FF0000"/>
                </a:solidFill>
              </a:rPr>
              <a:t>Blastocysta</a:t>
            </a:r>
            <a:r>
              <a:rPr lang="cs-CZ" sz="5200" dirty="0"/>
              <a:t> – se za fyziologických podmínek uchytí v děložní sliznici a v děloze probíhá prenatální vývoj lidského jedince  až do doby porodu.  </a:t>
            </a:r>
          </a:p>
          <a:p>
            <a:endParaRPr lang="cs-CZ" sz="5200" dirty="0"/>
          </a:p>
          <a:p>
            <a:pPr>
              <a:buNone/>
            </a:pPr>
            <a:endParaRPr lang="cs-CZ" dirty="0"/>
          </a:p>
        </p:txBody>
      </p:sp>
    </p:spTree>
    <p:extLst>
      <p:ext uri="{BB962C8B-B14F-4D97-AF65-F5344CB8AC3E}">
        <p14:creationId xmlns:p14="http://schemas.microsoft.com/office/powerpoint/2010/main" val="3786180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6862" y="215174"/>
            <a:ext cx="10753200" cy="451576"/>
          </a:xfrm>
        </p:spPr>
        <p:txBody>
          <a:bodyPr>
            <a:normAutofit fontScale="90000"/>
          </a:bodyPr>
          <a:lstStyle/>
          <a:p>
            <a:r>
              <a:rPr lang="cs-CZ" dirty="0"/>
              <a:t>Organa </a:t>
            </a:r>
            <a:r>
              <a:rPr lang="cs-CZ" dirty="0" err="1"/>
              <a:t>genitalia</a:t>
            </a:r>
            <a:r>
              <a:rPr lang="cs-CZ" dirty="0"/>
              <a:t> feminina interna</a:t>
            </a:r>
          </a:p>
        </p:txBody>
      </p:sp>
      <p:pic>
        <p:nvPicPr>
          <p:cNvPr id="4" name="Zástupný symbol pro obsah 3" descr="http://classes.midlandstech.edu/carterp/Courses/bio211/Chap27/Slide20.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1885" y="2585176"/>
            <a:ext cx="8401050" cy="4057650"/>
          </a:xfrm>
          <a:prstGeom prst="rect">
            <a:avLst/>
          </a:prstGeom>
          <a:noFill/>
          <a:ln>
            <a:noFill/>
          </a:ln>
        </p:spPr>
      </p:pic>
      <p:sp>
        <p:nvSpPr>
          <p:cNvPr id="8" name="Zástupný symbol pro obsah 7"/>
          <p:cNvSpPr>
            <a:spLocks noGrp="1"/>
          </p:cNvSpPr>
          <p:nvPr>
            <p:ph type="body" sz="half" idx="4294967295"/>
          </p:nvPr>
        </p:nvSpPr>
        <p:spPr>
          <a:xfrm>
            <a:off x="318655" y="853415"/>
            <a:ext cx="11554690" cy="1873250"/>
          </a:xfrm>
        </p:spPr>
        <p:txBody>
          <a:bodyPr>
            <a:normAutofit/>
          </a:bodyPr>
          <a:lstStyle/>
          <a:p>
            <a:pPr algn="just"/>
            <a:r>
              <a:rPr lang="cs-CZ" sz="1800" dirty="0">
                <a:solidFill>
                  <a:srgbClr val="FF0000"/>
                </a:solidFill>
              </a:rPr>
              <a:t>Pochva (vagina) </a:t>
            </a:r>
            <a:r>
              <a:rPr lang="cs-CZ" sz="1800" dirty="0"/>
              <a:t>– je nepárová trubice, sloužící jako ženský kopulační orgán a porodní cesta. Je dlouhá 8 cm        a 3cm široká., vystlána mnohovrstevným dlaždicovým epitelem. Na horním konci se </a:t>
            </a:r>
            <a:r>
              <a:rPr lang="cs-CZ" sz="1800" dirty="0" err="1"/>
              <a:t>přípíná</a:t>
            </a:r>
            <a:r>
              <a:rPr lang="cs-CZ" sz="1800" dirty="0"/>
              <a:t> k děložnímu hrdlu tak, že stěny pak tvoří klenbu poševní </a:t>
            </a:r>
            <a:r>
              <a:rPr lang="cs-CZ" sz="1800" dirty="0">
                <a:solidFill>
                  <a:srgbClr val="FF0000"/>
                </a:solidFill>
              </a:rPr>
              <a:t>(</a:t>
            </a:r>
            <a:r>
              <a:rPr lang="cs-CZ" sz="1800" dirty="0" err="1">
                <a:solidFill>
                  <a:srgbClr val="FF0000"/>
                </a:solidFill>
              </a:rPr>
              <a:t>fornix</a:t>
            </a:r>
            <a:r>
              <a:rPr lang="cs-CZ" sz="1800" dirty="0">
                <a:solidFill>
                  <a:srgbClr val="FF0000"/>
                </a:solidFill>
              </a:rPr>
              <a:t> </a:t>
            </a:r>
            <a:r>
              <a:rPr lang="cs-CZ" sz="1800" dirty="0" err="1">
                <a:solidFill>
                  <a:srgbClr val="FF0000"/>
                </a:solidFill>
              </a:rPr>
              <a:t>vaginae</a:t>
            </a:r>
            <a:r>
              <a:rPr lang="cs-CZ" sz="1800" dirty="0">
                <a:solidFill>
                  <a:srgbClr val="FF0000"/>
                </a:solidFill>
              </a:rPr>
              <a:t>)</a:t>
            </a:r>
            <a:r>
              <a:rPr lang="cs-CZ" sz="1800" dirty="0"/>
              <a:t>, na dolním konci ústí jako </a:t>
            </a:r>
            <a:r>
              <a:rPr lang="cs-CZ" sz="1800" dirty="0" err="1"/>
              <a:t>šterbina</a:t>
            </a:r>
            <a:r>
              <a:rPr lang="cs-CZ" sz="1800" dirty="0"/>
              <a:t> poševní do předsíně poševní na povrch těla. Těsně před vyústěním do předsíně se nachází  hymen (slizniční řasa variabilního rozsahu – narušena při prvním </a:t>
            </a:r>
            <a:r>
              <a:rPr lang="cs-CZ" sz="1800" dirty="0" err="1"/>
              <a:t>pohl</a:t>
            </a:r>
            <a:r>
              <a:rPr lang="cs-CZ" sz="1800" dirty="0"/>
              <a:t>. styku a rozrušena při prvním porodu).  </a:t>
            </a:r>
          </a:p>
          <a:p>
            <a:endParaRPr lang="cs-CZ" sz="1800" dirty="0"/>
          </a:p>
        </p:txBody>
      </p:sp>
    </p:spTree>
    <p:extLst>
      <p:ext uri="{BB962C8B-B14F-4D97-AF65-F5344CB8AC3E}">
        <p14:creationId xmlns:p14="http://schemas.microsoft.com/office/powerpoint/2010/main" val="1052936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28552" y="387491"/>
            <a:ext cx="10753200" cy="451576"/>
          </a:xfrm>
        </p:spPr>
        <p:txBody>
          <a:bodyPr/>
          <a:lstStyle/>
          <a:p>
            <a:r>
              <a:rPr lang="cs-CZ" dirty="0"/>
              <a:t>Histologická stavba děložní stěny</a:t>
            </a:r>
          </a:p>
        </p:txBody>
      </p:sp>
      <p:pic>
        <p:nvPicPr>
          <p:cNvPr id="4" name="Zástupný symbol pro obsah 3" descr="http://classes.midlandstech.edu/carterp/Courses/bio211/Chap27/Slide22.JPG"/>
          <p:cNvPicPr>
            <a:picLocks noGrp="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15635" y="1049066"/>
            <a:ext cx="5248895" cy="5589240"/>
          </a:xfrm>
          <a:prstGeom prst="rect">
            <a:avLst/>
          </a:prstGeom>
          <a:noFill/>
          <a:ln>
            <a:noFill/>
          </a:ln>
        </p:spPr>
      </p:pic>
      <p:pic>
        <p:nvPicPr>
          <p:cNvPr id="5" name="Obrázek 4" descr="http://classes.midlandstech.edu/carterp/Courses/bio211/Chap27/Slide2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155" y="1049066"/>
            <a:ext cx="4256258" cy="5589240"/>
          </a:xfrm>
          <a:prstGeom prst="rect">
            <a:avLst/>
          </a:prstGeom>
          <a:noFill/>
          <a:ln>
            <a:noFill/>
          </a:ln>
        </p:spPr>
      </p:pic>
    </p:spTree>
    <p:extLst>
      <p:ext uri="{BB962C8B-B14F-4D97-AF65-F5344CB8AC3E}">
        <p14:creationId xmlns:p14="http://schemas.microsoft.com/office/powerpoint/2010/main" val="321359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Organa </a:t>
            </a:r>
            <a:r>
              <a:rPr lang="cs-CZ" dirty="0" err="1"/>
              <a:t>genitalia</a:t>
            </a:r>
            <a:r>
              <a:rPr lang="cs-CZ" dirty="0"/>
              <a:t> feminina </a:t>
            </a:r>
            <a:r>
              <a:rPr lang="cs-CZ" dirty="0" err="1"/>
              <a:t>externa</a:t>
            </a:r>
            <a:endParaRPr lang="cs-CZ" dirty="0"/>
          </a:p>
        </p:txBody>
      </p:sp>
      <p:sp>
        <p:nvSpPr>
          <p:cNvPr id="3" name="Zástupný symbol pro obsah 2"/>
          <p:cNvSpPr>
            <a:spLocks noGrp="1"/>
          </p:cNvSpPr>
          <p:nvPr>
            <p:ph idx="1"/>
          </p:nvPr>
        </p:nvSpPr>
        <p:spPr/>
        <p:txBody>
          <a:bodyPr/>
          <a:lstStyle/>
          <a:p>
            <a:r>
              <a:rPr lang="cs-CZ" sz="2000" dirty="0"/>
              <a:t>Stydký pahorek (</a:t>
            </a:r>
            <a:r>
              <a:rPr lang="cs-CZ" sz="2000" dirty="0" err="1"/>
              <a:t>mons</a:t>
            </a:r>
            <a:r>
              <a:rPr lang="cs-CZ" sz="2000" dirty="0"/>
              <a:t> </a:t>
            </a:r>
            <a:r>
              <a:rPr lang="cs-CZ" sz="2000" dirty="0" err="1"/>
              <a:t>pubis</a:t>
            </a:r>
            <a:r>
              <a:rPr lang="cs-CZ" sz="2000" dirty="0"/>
              <a:t>)</a:t>
            </a:r>
          </a:p>
          <a:p>
            <a:r>
              <a:rPr lang="cs-CZ" sz="2000" dirty="0"/>
              <a:t>Předsíň a štěrbina poševní (vestibulum </a:t>
            </a:r>
            <a:r>
              <a:rPr lang="cs-CZ" sz="2000" dirty="0" err="1"/>
              <a:t>et</a:t>
            </a:r>
            <a:r>
              <a:rPr lang="cs-CZ" sz="2000" dirty="0"/>
              <a:t> ostium </a:t>
            </a:r>
            <a:r>
              <a:rPr lang="cs-CZ" sz="2000" dirty="0" err="1"/>
              <a:t>vaginae</a:t>
            </a:r>
            <a:r>
              <a:rPr lang="cs-CZ" sz="2000" dirty="0"/>
              <a:t>)</a:t>
            </a:r>
          </a:p>
          <a:p>
            <a:r>
              <a:rPr lang="cs-CZ" sz="2000" dirty="0"/>
              <a:t>Velké stydké pysky (labia majora </a:t>
            </a:r>
            <a:r>
              <a:rPr lang="cs-CZ" sz="2000" dirty="0" err="1"/>
              <a:t>pudendi</a:t>
            </a:r>
            <a:r>
              <a:rPr lang="cs-CZ" sz="2000" dirty="0"/>
              <a:t>)</a:t>
            </a:r>
          </a:p>
          <a:p>
            <a:r>
              <a:rPr lang="cs-CZ" sz="2000" dirty="0"/>
              <a:t>Malé stydké pysky (labia </a:t>
            </a:r>
            <a:r>
              <a:rPr lang="cs-CZ" sz="2000" dirty="0" err="1"/>
              <a:t>minora</a:t>
            </a:r>
            <a:r>
              <a:rPr lang="cs-CZ" sz="2000" dirty="0"/>
              <a:t> </a:t>
            </a:r>
            <a:r>
              <a:rPr lang="cs-CZ" sz="2000" dirty="0" err="1"/>
              <a:t>pudendi</a:t>
            </a:r>
            <a:r>
              <a:rPr lang="cs-CZ" sz="2000" dirty="0"/>
              <a:t>)</a:t>
            </a:r>
          </a:p>
          <a:p>
            <a:r>
              <a:rPr lang="cs-CZ" sz="2000" dirty="0"/>
              <a:t>Velké a malé vestibulární žlázy (</a:t>
            </a:r>
            <a:r>
              <a:rPr lang="cs-CZ" sz="2000" dirty="0" err="1"/>
              <a:t>glandulae</a:t>
            </a:r>
            <a:r>
              <a:rPr lang="cs-CZ" sz="2000" dirty="0"/>
              <a:t> </a:t>
            </a:r>
            <a:r>
              <a:rPr lang="cs-CZ" sz="2000" dirty="0" err="1"/>
              <a:t>vestibulares</a:t>
            </a:r>
            <a:r>
              <a:rPr lang="cs-CZ" sz="2000" dirty="0"/>
              <a:t> </a:t>
            </a:r>
            <a:r>
              <a:rPr lang="cs-CZ" sz="2000" dirty="0" err="1"/>
              <a:t>majores</a:t>
            </a:r>
            <a:r>
              <a:rPr lang="cs-CZ" sz="2000" dirty="0"/>
              <a:t> </a:t>
            </a:r>
            <a:r>
              <a:rPr lang="cs-CZ" sz="2000" dirty="0" err="1"/>
              <a:t>et</a:t>
            </a:r>
            <a:r>
              <a:rPr lang="cs-CZ" sz="2000" dirty="0"/>
              <a:t> </a:t>
            </a:r>
            <a:r>
              <a:rPr lang="cs-CZ" sz="2000" dirty="0" err="1"/>
              <a:t>minores</a:t>
            </a:r>
            <a:r>
              <a:rPr lang="cs-CZ" sz="2000" dirty="0"/>
              <a:t>)</a:t>
            </a:r>
          </a:p>
          <a:p>
            <a:r>
              <a:rPr lang="cs-CZ" sz="2000" dirty="0"/>
              <a:t>Předsíňová topořivá tělesa (</a:t>
            </a:r>
            <a:r>
              <a:rPr lang="cs-CZ" sz="2000" dirty="0" err="1"/>
              <a:t>bulbi</a:t>
            </a:r>
            <a:r>
              <a:rPr lang="cs-CZ" sz="2000" dirty="0"/>
              <a:t> </a:t>
            </a:r>
            <a:r>
              <a:rPr lang="cs-CZ" sz="2000" dirty="0" err="1"/>
              <a:t>vestibuli</a:t>
            </a:r>
            <a:r>
              <a:rPr lang="cs-CZ" sz="2000" dirty="0"/>
              <a:t>)</a:t>
            </a:r>
          </a:p>
          <a:p>
            <a:r>
              <a:rPr lang="cs-CZ" sz="2000" dirty="0"/>
              <a:t>Poštěváček (</a:t>
            </a:r>
            <a:r>
              <a:rPr lang="cs-CZ" sz="2000" dirty="0" err="1"/>
              <a:t>clitoris</a:t>
            </a:r>
            <a:r>
              <a:rPr lang="cs-CZ" sz="2000" dirty="0"/>
              <a:t>)</a:t>
            </a:r>
          </a:p>
          <a:p>
            <a:pPr>
              <a:buNone/>
            </a:pPr>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39990" y="301320"/>
            <a:ext cx="10753200" cy="451576"/>
          </a:xfrm>
        </p:spPr>
        <p:txBody>
          <a:bodyPr/>
          <a:lstStyle/>
          <a:p>
            <a:r>
              <a:rPr lang="cs-CZ" dirty="0"/>
              <a:t>Menstruační cyklus</a:t>
            </a:r>
          </a:p>
        </p:txBody>
      </p:sp>
      <p:sp>
        <p:nvSpPr>
          <p:cNvPr id="2" name="Zástupný symbol pro obsah 1"/>
          <p:cNvSpPr>
            <a:spLocks noGrp="1"/>
          </p:cNvSpPr>
          <p:nvPr>
            <p:ph idx="1"/>
          </p:nvPr>
        </p:nvSpPr>
        <p:spPr>
          <a:xfrm>
            <a:off x="138109" y="752896"/>
            <a:ext cx="11915346" cy="4139998"/>
          </a:xfrm>
          <a:prstGeom prst="rect">
            <a:avLst/>
          </a:prstGeom>
        </p:spPr>
        <p:txBody>
          <a:bodyPr>
            <a:normAutofit fontScale="25000" lnSpcReduction="20000"/>
          </a:bodyPr>
          <a:lstStyle/>
          <a:p>
            <a:r>
              <a:rPr lang="cs-CZ" sz="5600" dirty="0"/>
              <a:t>Jako menstruační cyklus označujme cyklické změny děložní sliznice. Tyto změny jsou přísně závislé na hladině různých pohlavních hormonů (a tedy i na ovariálním cyklu). Délka cyklu je zhruba 21 - 35 dní, hodnoty se mohou individuálně lišit (průměrně jde o 28 dní). Menstruační cyklus začíná v pubertě (průměrný věk</a:t>
            </a:r>
            <a:r>
              <a:rPr lang="cs-CZ" sz="5600" dirty="0">
                <a:solidFill>
                  <a:srgbClr val="FFFF00"/>
                </a:solidFill>
              </a:rPr>
              <a:t> </a:t>
            </a:r>
            <a:r>
              <a:rPr lang="cs-CZ" sz="5600" dirty="0" err="1">
                <a:solidFill>
                  <a:srgbClr val="FF0000"/>
                </a:solidFill>
              </a:rPr>
              <a:t>menarché</a:t>
            </a:r>
            <a:r>
              <a:rPr lang="cs-CZ" sz="5600" dirty="0"/>
              <a:t> 12,5roku ) a končí v období </a:t>
            </a:r>
            <a:r>
              <a:rPr lang="cs-CZ" sz="5600" dirty="0">
                <a:solidFill>
                  <a:srgbClr val="FF0000"/>
                </a:solidFill>
              </a:rPr>
              <a:t>menopauzy</a:t>
            </a:r>
            <a:r>
              <a:rPr lang="cs-CZ" sz="5600" dirty="0"/>
              <a:t> ( mezi 45 a 55 rokem).</a:t>
            </a:r>
          </a:p>
          <a:p>
            <a:r>
              <a:rPr lang="cs-CZ" sz="5600" dirty="0"/>
              <a:t>Má následující fáze:</a:t>
            </a:r>
          </a:p>
          <a:p>
            <a:r>
              <a:rPr lang="cs-CZ" sz="5600" dirty="0">
                <a:solidFill>
                  <a:srgbClr val="FF0000"/>
                </a:solidFill>
              </a:rPr>
              <a:t>Proliferační fáze </a:t>
            </a:r>
            <a:r>
              <a:rPr lang="cs-CZ" sz="5600" dirty="0"/>
              <a:t>- trvá přibližně od 5. do 14. dne cyklu a navazuje na předchozí menstruační fázi. Probíhá pod stimulací estrogeny. Dochází k obnově děložní sliznice, růstu slizničního epitelu a k vývoji děložních žlázek.</a:t>
            </a:r>
          </a:p>
          <a:p>
            <a:r>
              <a:rPr lang="cs-CZ" sz="5600" dirty="0">
                <a:solidFill>
                  <a:srgbClr val="FF0000"/>
                </a:solidFill>
              </a:rPr>
              <a:t>Ovulační fáze </a:t>
            </a:r>
            <a:r>
              <a:rPr lang="cs-CZ" sz="5600" dirty="0"/>
              <a:t>- navazuje na proliferační fázi a trvá  od 15. do 28. (27.) dne cyklu. Během ní dochází vlivem progesteronu (produkovaného žlutým tělískem) k bohaté sekreci děložních žlázek. Děložní sliznice je nyní bohatě prosycena živinami a připravena přijmout oplozené vajíčko.</a:t>
            </a:r>
          </a:p>
          <a:p>
            <a:r>
              <a:rPr lang="cs-CZ" sz="5600" dirty="0">
                <a:solidFill>
                  <a:srgbClr val="FF0000"/>
                </a:solidFill>
              </a:rPr>
              <a:t>Ischemická fáze </a:t>
            </a:r>
            <a:r>
              <a:rPr lang="cs-CZ" sz="5600" dirty="0"/>
              <a:t>- probíhá 28. den cyklu, kdy vlivem poklesu hladiny progesteronu (žluté tělísko zaniká) dochází ke kontrakci arterií děložní sliznice, která tak přestane být zásobena krví (ischémie).</a:t>
            </a:r>
          </a:p>
          <a:p>
            <a:r>
              <a:rPr lang="cs-CZ" sz="5600" dirty="0">
                <a:solidFill>
                  <a:srgbClr val="FF0000"/>
                </a:solidFill>
              </a:rPr>
              <a:t>Menstruační fáze </a:t>
            </a:r>
            <a:r>
              <a:rPr lang="cs-CZ" sz="5600" dirty="0"/>
              <a:t>- trvá v průměru 5 dní a navazuje na ischemickou fázi. Během ní se odlučují nedostatečně krví zásobené buňky sliznice a spolu s určitým množstvím krve opouští organizmus ženy.</a:t>
            </a:r>
          </a:p>
          <a:p>
            <a:endParaRPr lang="cs-CZ" dirty="0"/>
          </a:p>
        </p:txBody>
      </p:sp>
    </p:spTree>
    <p:extLst>
      <p:ext uri="{BB962C8B-B14F-4D97-AF65-F5344CB8AC3E}">
        <p14:creationId xmlns:p14="http://schemas.microsoft.com/office/powerpoint/2010/main" val="260145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39990" y="301320"/>
            <a:ext cx="10753200" cy="451576"/>
          </a:xfrm>
        </p:spPr>
        <p:txBody>
          <a:bodyPr/>
          <a:lstStyle/>
          <a:p>
            <a:r>
              <a:rPr lang="cs-CZ" dirty="0"/>
              <a:t>Menstruační cyklus</a:t>
            </a:r>
          </a:p>
        </p:txBody>
      </p:sp>
      <p:pic>
        <p:nvPicPr>
          <p:cNvPr id="4" name="Zástupný symbol pro obsah 3" descr="http://classes.midlandstech.edu/carterp/Courses/bio211/Chap27/Slide35.JP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153" y="950026"/>
            <a:ext cx="9464633" cy="5907974"/>
          </a:xfrm>
          <a:prstGeom prst="rect">
            <a:avLst/>
          </a:prstGeom>
          <a:noFill/>
          <a:ln>
            <a:noFill/>
          </a:ln>
        </p:spPr>
      </p:pic>
    </p:spTree>
    <p:extLst>
      <p:ext uri="{BB962C8B-B14F-4D97-AF65-F5344CB8AC3E}">
        <p14:creationId xmlns:p14="http://schemas.microsoft.com/office/powerpoint/2010/main" val="1757915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81896" y="256863"/>
            <a:ext cx="10753200" cy="451576"/>
          </a:xfrm>
        </p:spPr>
        <p:txBody>
          <a:bodyPr>
            <a:normAutofit fontScale="90000"/>
          </a:bodyPr>
          <a:lstStyle/>
          <a:p>
            <a:r>
              <a:rPr lang="cs-CZ" sz="2800" dirty="0" err="1"/>
              <a:t>Spermatogenéza</a:t>
            </a:r>
            <a:endParaRPr lang="cs-CZ" sz="2800" dirty="0"/>
          </a:p>
        </p:txBody>
      </p:sp>
      <p:sp>
        <p:nvSpPr>
          <p:cNvPr id="2" name="Zástupný symbol pro obsah 1"/>
          <p:cNvSpPr>
            <a:spLocks noGrp="1"/>
          </p:cNvSpPr>
          <p:nvPr>
            <p:ph idx="1"/>
          </p:nvPr>
        </p:nvSpPr>
        <p:spPr>
          <a:xfrm>
            <a:off x="161859" y="708439"/>
            <a:ext cx="11648246" cy="4139998"/>
          </a:xfrm>
          <a:prstGeom prst="rect">
            <a:avLst/>
          </a:prstGeom>
        </p:spPr>
        <p:txBody>
          <a:bodyPr>
            <a:noAutofit/>
          </a:bodyPr>
          <a:lstStyle/>
          <a:p>
            <a:pPr algn="just"/>
            <a:r>
              <a:rPr lang="cs-CZ" sz="1400" dirty="0">
                <a:solidFill>
                  <a:srgbClr val="FF0000"/>
                </a:solidFill>
              </a:rPr>
              <a:t>Spermie</a:t>
            </a:r>
            <a:r>
              <a:rPr lang="cs-CZ" sz="1400" dirty="0"/>
              <a:t> jsou mužské pohlavní buňky. Vznikají ve varlatech a to od puberty po celý zbytek života. Pro správný vývoj spermií je zapotřebí jak dostatečná stimulace pohlavními hormony (testosteronem), tak nižší teplota (která je docílena umístěním varlat v šourku). Důležitá je taky funkce </a:t>
            </a:r>
            <a:r>
              <a:rPr lang="cs-CZ" sz="1400" dirty="0" err="1">
                <a:solidFill>
                  <a:srgbClr val="FF0000"/>
                </a:solidFill>
              </a:rPr>
              <a:t>Sertoliho</a:t>
            </a:r>
            <a:r>
              <a:rPr lang="cs-CZ" sz="1400" dirty="0">
                <a:solidFill>
                  <a:srgbClr val="FF0000"/>
                </a:solidFill>
              </a:rPr>
              <a:t> buněk</a:t>
            </a:r>
            <a:r>
              <a:rPr lang="cs-CZ" sz="1400" dirty="0"/>
              <a:t>, které zajišťují správné prostředí pro vývoj spermií (zajišťují ochranu </a:t>
            </a:r>
            <a:r>
              <a:rPr lang="cs-CZ" sz="1400" dirty="0" err="1"/>
              <a:t>prekurzorových</a:t>
            </a:r>
            <a:r>
              <a:rPr lang="cs-CZ" sz="1400" dirty="0"/>
              <a:t> buněk či jejich výživu).</a:t>
            </a:r>
          </a:p>
          <a:p>
            <a:pPr algn="just"/>
            <a:r>
              <a:rPr lang="cs-CZ" sz="1400" dirty="0"/>
              <a:t>Na začátku vývojové řady spermie stojí </a:t>
            </a:r>
            <a:r>
              <a:rPr lang="cs-CZ" sz="1400" dirty="0">
                <a:solidFill>
                  <a:srgbClr val="FF0000"/>
                </a:solidFill>
              </a:rPr>
              <a:t>spermatogonie</a:t>
            </a:r>
            <a:r>
              <a:rPr lang="cs-CZ" sz="1400" dirty="0"/>
              <a:t>. Ty fungují jako kmenové buňky, neboť se mitoticky dělí jednak aby doplnily své stavy (zachování spermatogonií pro neustálou spermatogenezi) a jednak jejich přeměnou vznikají </a:t>
            </a:r>
            <a:r>
              <a:rPr lang="cs-CZ" sz="1400" dirty="0">
                <a:solidFill>
                  <a:srgbClr val="FF0000"/>
                </a:solidFill>
              </a:rPr>
              <a:t>primární</a:t>
            </a:r>
            <a:r>
              <a:rPr lang="cs-CZ" sz="1400" dirty="0">
                <a:solidFill>
                  <a:srgbClr val="FFFF00"/>
                </a:solidFill>
              </a:rPr>
              <a:t> </a:t>
            </a:r>
            <a:r>
              <a:rPr lang="cs-CZ" sz="1400" dirty="0">
                <a:solidFill>
                  <a:srgbClr val="FF0000"/>
                </a:solidFill>
              </a:rPr>
              <a:t>spermatocyty</a:t>
            </a:r>
            <a:r>
              <a:rPr lang="cs-CZ" sz="1400" dirty="0"/>
              <a:t>. Primární spermatocyty jsou stále diploidní. Vstupují však již do prvního meiotického dělení, na jehož konci vzniknou 2 </a:t>
            </a:r>
            <a:r>
              <a:rPr lang="cs-CZ" sz="1400" dirty="0">
                <a:solidFill>
                  <a:srgbClr val="FF0000"/>
                </a:solidFill>
              </a:rPr>
              <a:t>sekundární spermatocyty</a:t>
            </a:r>
            <a:r>
              <a:rPr lang="cs-CZ" sz="1400" dirty="0"/>
              <a:t>. Ty jsou již haploidní, ovšem stále mají zdvojené chromatidy. Záhy však navazuje druhé meiotické dělení, při kterém z každého sekundárního spermatocytu vznikají                             2 </a:t>
            </a:r>
            <a:r>
              <a:rPr lang="cs-CZ" sz="1400" dirty="0">
                <a:solidFill>
                  <a:srgbClr val="FF0000"/>
                </a:solidFill>
              </a:rPr>
              <a:t>spermatidy</a:t>
            </a:r>
            <a:r>
              <a:rPr lang="cs-CZ" sz="1400" dirty="0"/>
              <a:t>. Z každého primárního spermatocytu tedy vznikají celkem 4 spermatidy. Spermatidy jsou již plně haploidní a dále se nedělí.</a:t>
            </a:r>
          </a:p>
          <a:p>
            <a:pPr algn="just"/>
            <a:r>
              <a:rPr lang="cs-CZ" sz="1400" dirty="0"/>
              <a:t>Spermatidy potom prochází procesem zvaným </a:t>
            </a:r>
            <a:r>
              <a:rPr lang="cs-CZ" sz="1400" dirty="0">
                <a:solidFill>
                  <a:srgbClr val="FF0000"/>
                </a:solidFill>
              </a:rPr>
              <a:t>spermiogeneze</a:t>
            </a:r>
            <a:r>
              <a:rPr lang="cs-CZ" sz="1400" dirty="0"/>
              <a:t>, kdy dochází ke kondenzaci jádra, vytvoření bičíku a ztrátě většiny cytoplazmy a některých organel. Vytváří se také </a:t>
            </a:r>
            <a:r>
              <a:rPr lang="cs-CZ" sz="1400" dirty="0" err="1">
                <a:solidFill>
                  <a:srgbClr val="FF0000"/>
                </a:solidFill>
              </a:rPr>
              <a:t>akrosomový</a:t>
            </a:r>
            <a:r>
              <a:rPr lang="cs-CZ" sz="1400" dirty="0">
                <a:solidFill>
                  <a:srgbClr val="FF0000"/>
                </a:solidFill>
              </a:rPr>
              <a:t> váček</a:t>
            </a:r>
            <a:r>
              <a:rPr lang="cs-CZ" sz="1400" dirty="0"/>
              <a:t>, obsahující několik hydrolytických enzymů, které usnadňují průnik spermie k vajíčku. Nezralé spermie jsou uvolněny do semenotvorných kanálků, odkud putují do nadvarlete, kde definitivně dozrávají. Zralé spermie jsou díky svému bičíku plně pohyblivé.</a:t>
            </a:r>
          </a:p>
        </p:txBody>
      </p:sp>
    </p:spTree>
    <p:extLst>
      <p:ext uri="{BB962C8B-B14F-4D97-AF65-F5344CB8AC3E}">
        <p14:creationId xmlns:p14="http://schemas.microsoft.com/office/powerpoint/2010/main" val="3710652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sz="2800" dirty="0" err="1"/>
              <a:t>Spermatogenéza</a:t>
            </a:r>
            <a:endParaRPr lang="cs-CZ" sz="2800" dirty="0"/>
          </a:p>
        </p:txBody>
      </p:sp>
      <p:pic>
        <p:nvPicPr>
          <p:cNvPr id="4" name="Obrázek 3" descr="http://classes.midlandstech.edu/carterp/Courses/bio211/Chap27/Slide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4060" y="349822"/>
            <a:ext cx="7120610" cy="6229107"/>
          </a:xfrm>
          <a:prstGeom prst="rect">
            <a:avLst/>
          </a:prstGeom>
          <a:noFill/>
          <a:ln>
            <a:noFill/>
          </a:ln>
        </p:spPr>
      </p:pic>
    </p:spTree>
    <p:extLst>
      <p:ext uri="{BB962C8B-B14F-4D97-AF65-F5344CB8AC3E}">
        <p14:creationId xmlns:p14="http://schemas.microsoft.com/office/powerpoint/2010/main" val="623555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Organa </a:t>
            </a:r>
            <a:r>
              <a:rPr lang="cs-CZ" dirty="0" err="1"/>
              <a:t>genitalia</a:t>
            </a:r>
            <a:r>
              <a:rPr lang="cs-CZ" dirty="0"/>
              <a:t> </a:t>
            </a:r>
            <a:r>
              <a:rPr lang="cs-CZ" dirty="0" err="1"/>
              <a:t>masculina</a:t>
            </a:r>
            <a:r>
              <a:rPr lang="cs-CZ" dirty="0"/>
              <a:t> interna</a:t>
            </a:r>
          </a:p>
        </p:txBody>
      </p:sp>
      <p:sp>
        <p:nvSpPr>
          <p:cNvPr id="2" name="Zástupný symbol pro obsah 1"/>
          <p:cNvSpPr>
            <a:spLocks noGrp="1"/>
          </p:cNvSpPr>
          <p:nvPr>
            <p:ph idx="1"/>
          </p:nvPr>
        </p:nvSpPr>
        <p:spPr>
          <a:xfrm>
            <a:off x="286769" y="1359001"/>
            <a:ext cx="11618462" cy="4139998"/>
          </a:xfrm>
          <a:prstGeom prst="rect">
            <a:avLst/>
          </a:prstGeom>
        </p:spPr>
        <p:txBody>
          <a:bodyPr>
            <a:noAutofit/>
          </a:bodyPr>
          <a:lstStyle/>
          <a:p>
            <a:pPr algn="just"/>
            <a:r>
              <a:rPr lang="cs-CZ" sz="2000" dirty="0">
                <a:solidFill>
                  <a:srgbClr val="FF0000"/>
                </a:solidFill>
              </a:rPr>
              <a:t>Varle (</a:t>
            </a:r>
            <a:r>
              <a:rPr lang="cs-CZ" sz="2000" dirty="0" err="1">
                <a:solidFill>
                  <a:srgbClr val="FF0000"/>
                </a:solidFill>
              </a:rPr>
              <a:t>testis</a:t>
            </a:r>
            <a:r>
              <a:rPr lang="cs-CZ" sz="2000" dirty="0">
                <a:solidFill>
                  <a:srgbClr val="FF0000"/>
                </a:solidFill>
              </a:rPr>
              <a:t>) </a:t>
            </a:r>
            <a:r>
              <a:rPr lang="cs-CZ" sz="2000" dirty="0"/>
              <a:t>je mužská párová pohlavní žláza 4x3x2,5cm. Má lehce větší velikost a hmotnost než vaječník. Jeho funkcí je tvorba spermií a syntéza mužských pohlavních hormonů (testosteron).                Na povrchu varlete je vrstva z tuhého vaziva (tunica albuginea </a:t>
            </a:r>
            <a:r>
              <a:rPr lang="cs-CZ" sz="2000" dirty="0" err="1"/>
              <a:t>testis</a:t>
            </a:r>
            <a:r>
              <a:rPr lang="cs-CZ" sz="2000" dirty="0"/>
              <a:t>), uvnitř je prostor vazivem rozdělen na malé lalůčky, kterými prochází řada stočených kanálků, kde probíhá vlastní tvorba spermií. Kanálky se spojují do větších kanálů, které vyúsťují do nadvarlete . Varlata se zakládají během vývoje jedince v dutině břišní, odkud teprve potom sestupují do šourku, kde jsou definitivně uložena. Stav, kdy jsou varlata </a:t>
            </a:r>
            <a:r>
              <a:rPr lang="cs-CZ" sz="2000" dirty="0" err="1"/>
              <a:t>nesestouplá</a:t>
            </a:r>
            <a:r>
              <a:rPr lang="cs-CZ" sz="2000" dirty="0"/>
              <a:t>, označujeme jako kryptorchismus.</a:t>
            </a:r>
          </a:p>
          <a:p>
            <a:pPr algn="just"/>
            <a:r>
              <a:rPr lang="cs-CZ" sz="2000" dirty="0">
                <a:solidFill>
                  <a:srgbClr val="FF0000"/>
                </a:solidFill>
              </a:rPr>
              <a:t>Nadvarle (</a:t>
            </a:r>
            <a:r>
              <a:rPr lang="cs-CZ" sz="2000" dirty="0" err="1">
                <a:solidFill>
                  <a:srgbClr val="FF0000"/>
                </a:solidFill>
              </a:rPr>
              <a:t>epididymis</a:t>
            </a:r>
            <a:r>
              <a:rPr lang="cs-CZ" sz="2000" dirty="0">
                <a:solidFill>
                  <a:srgbClr val="FF0000"/>
                </a:solidFill>
              </a:rPr>
              <a:t>)</a:t>
            </a:r>
            <a:r>
              <a:rPr lang="cs-CZ" sz="2000" dirty="0"/>
              <a:t> je protáhlý párový orgán umístněný „nad varletem“. Po jeho délce můžeme rozlišit 3 části, označované jako hlava, tělo a ocas nadvarlete (</a:t>
            </a:r>
            <a:r>
              <a:rPr lang="cs-CZ" sz="2000" dirty="0" err="1"/>
              <a:t>caput</a:t>
            </a:r>
            <a:r>
              <a:rPr lang="cs-CZ" sz="2000" dirty="0"/>
              <a:t>, corpus et </a:t>
            </a:r>
            <a:r>
              <a:rPr lang="cs-CZ" sz="2000" dirty="0" err="1"/>
              <a:t>cauda</a:t>
            </a:r>
            <a:r>
              <a:rPr lang="cs-CZ" sz="2000" dirty="0"/>
              <a:t> </a:t>
            </a:r>
            <a:r>
              <a:rPr lang="cs-CZ" sz="2000" dirty="0" err="1"/>
              <a:t>epididymidis</a:t>
            </a:r>
            <a:r>
              <a:rPr lang="cs-CZ" sz="2000" dirty="0"/>
              <a:t>). </a:t>
            </a:r>
          </a:p>
          <a:p>
            <a:r>
              <a:rPr lang="cs-CZ" sz="2000" dirty="0"/>
              <a:t>V nadvarleti spermie dozrávají a získaly schopnost pohybu. Pokud nejsou  nahromaděné spermie                                                                                                                                                                        odvedeny do chámovodu při ejakulaci, po určité době se rozpadnou a resorbují.</a:t>
            </a:r>
          </a:p>
        </p:txBody>
      </p:sp>
    </p:spTree>
    <p:extLst>
      <p:ext uri="{BB962C8B-B14F-4D97-AF65-F5344CB8AC3E}">
        <p14:creationId xmlns:p14="http://schemas.microsoft.com/office/powerpoint/2010/main" val="10360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Lékařská genetika </a:t>
            </a:r>
          </a:p>
        </p:txBody>
      </p:sp>
      <p:sp>
        <p:nvSpPr>
          <p:cNvPr id="5" name="Zástupný symbol pro obsah 4"/>
          <p:cNvSpPr>
            <a:spLocks noGrp="1"/>
          </p:cNvSpPr>
          <p:nvPr>
            <p:ph idx="1"/>
          </p:nvPr>
        </p:nvSpPr>
        <p:spPr>
          <a:xfrm>
            <a:off x="720000" y="1460809"/>
            <a:ext cx="11144898" cy="4973444"/>
          </a:xfrm>
        </p:spPr>
        <p:txBody>
          <a:bodyPr>
            <a:normAutofit fontScale="55000" lnSpcReduction="20000"/>
          </a:bodyPr>
          <a:lstStyle/>
          <a:p>
            <a:r>
              <a:rPr lang="cs-CZ" sz="2400" dirty="0"/>
              <a:t>samostatný lékařský obor preventivní medicíny využívající interdisciplinární spolupráce</a:t>
            </a:r>
          </a:p>
          <a:p>
            <a:r>
              <a:rPr lang="cs-CZ" sz="2400" dirty="0"/>
              <a:t>využívá nedirektivní přístup, získává maximální množství informací o pacientovi a jeho rodině, provádí vyšetření na základě informovaného souhlasu</a:t>
            </a:r>
          </a:p>
          <a:p>
            <a:r>
              <a:rPr lang="cs-CZ" sz="2400" dirty="0"/>
              <a:t>vyšetřovací postup volí pacient/rodina</a:t>
            </a:r>
          </a:p>
          <a:p>
            <a:endParaRPr lang="cs-CZ" sz="2400" dirty="0"/>
          </a:p>
          <a:p>
            <a:pPr marL="72000" indent="0">
              <a:buNone/>
            </a:pPr>
            <a:r>
              <a:rPr lang="cs-CZ" sz="2400" dirty="0"/>
              <a:t>Hlavní úkoly – stanovení: </a:t>
            </a:r>
          </a:p>
          <a:p>
            <a:pPr marL="625475" indent="-439738" algn="just">
              <a:buFont typeface="Wingdings" panose="05000000000000000000" pitchFamily="2" charset="2"/>
              <a:buChar char="Ø"/>
            </a:pPr>
            <a:r>
              <a:rPr lang="cs-CZ" sz="2400" dirty="0"/>
              <a:t>diagnózy pomocí cytogenetického či molekulárně-genetického vyšetření, </a:t>
            </a:r>
          </a:p>
          <a:p>
            <a:pPr marL="625475" indent="-439738">
              <a:buFont typeface="Wingdings" panose="05000000000000000000" pitchFamily="2" charset="2"/>
              <a:buChar char="Ø"/>
            </a:pPr>
            <a:r>
              <a:rPr lang="cs-CZ" sz="2400" dirty="0"/>
              <a:t>rizika opakování patologie a možné preventivní přístup</a:t>
            </a:r>
          </a:p>
          <a:p>
            <a:pPr marL="72000" indent="0">
              <a:buNone/>
            </a:pPr>
            <a:endParaRPr lang="cs-CZ" sz="2400" dirty="0"/>
          </a:p>
          <a:p>
            <a:pPr marL="72000" indent="0">
              <a:buNone/>
            </a:pPr>
            <a:r>
              <a:rPr lang="cs-CZ" sz="2400" dirty="0"/>
              <a:t>Role genetiky v reprodukční medicíně je ve všech st</a:t>
            </a:r>
            <a:r>
              <a:rPr lang="en-US" sz="2400" dirty="0"/>
              <a:t>á</a:t>
            </a:r>
            <a:r>
              <a:rPr lang="cs-CZ" sz="2400" dirty="0"/>
              <a:t>di</a:t>
            </a:r>
            <a:r>
              <a:rPr lang="en-US" sz="2400" dirty="0"/>
              <a:t>á</a:t>
            </a:r>
            <a:r>
              <a:rPr lang="cs-CZ" sz="2400" dirty="0"/>
              <a:t>ch </a:t>
            </a:r>
            <a:r>
              <a:rPr lang="cs-CZ" sz="2400" dirty="0" err="1"/>
              <a:t>reprodukčn</a:t>
            </a:r>
            <a:r>
              <a:rPr lang="en-US" sz="2400" dirty="0"/>
              <a:t>í</a:t>
            </a:r>
            <a:r>
              <a:rPr lang="cs-CZ" sz="2400" dirty="0"/>
              <a:t>ho procesu od diagnostiky až po v</a:t>
            </a:r>
            <a:r>
              <a:rPr lang="en-US" sz="2400" dirty="0"/>
              <a:t>ý</a:t>
            </a:r>
            <a:r>
              <a:rPr lang="cs-CZ" sz="2400" dirty="0" err="1"/>
              <a:t>běr</a:t>
            </a:r>
            <a:r>
              <a:rPr lang="cs-CZ" sz="2400" dirty="0"/>
              <a:t> </a:t>
            </a:r>
            <a:r>
              <a:rPr lang="cs-CZ" sz="2400" dirty="0" err="1"/>
              <a:t>nejsložitějš</a:t>
            </a:r>
            <a:r>
              <a:rPr lang="en-US" sz="2400" dirty="0"/>
              <a:t>í</a:t>
            </a:r>
            <a:r>
              <a:rPr lang="cs-CZ" sz="2400" dirty="0"/>
              <a:t>ch </a:t>
            </a:r>
            <a:r>
              <a:rPr lang="cs-CZ" sz="2400" dirty="0" err="1"/>
              <a:t>terapeutick</a:t>
            </a:r>
            <a:r>
              <a:rPr lang="en-US" sz="2400" dirty="0"/>
              <a:t>ý</a:t>
            </a:r>
            <a:r>
              <a:rPr lang="cs-CZ" sz="2400" dirty="0"/>
              <a:t>ch postupů</a:t>
            </a:r>
          </a:p>
        </p:txBody>
      </p:sp>
      <p:pic>
        <p:nvPicPr>
          <p:cNvPr id="3" name="Zvuk 2">
            <a:hlinkClick r:id="" action="ppaction://media"/>
            <a:extLst>
              <a:ext uri="{FF2B5EF4-FFF2-40B4-BE49-F238E27FC236}">
                <a16:creationId xmlns:a16="http://schemas.microsoft.com/office/drawing/2014/main" id="{5DC2B07E-B16E-459E-88ED-75A1C99E0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1958511"/>
      </p:ext>
    </p:extLst>
  </p:cSld>
  <p:clrMapOvr>
    <a:masterClrMapping/>
  </p:clrMapOvr>
  <mc:AlternateContent xmlns:mc="http://schemas.openxmlformats.org/markup-compatibility/2006" xmlns:p14="http://schemas.microsoft.com/office/powerpoint/2010/main">
    <mc:Choice Requires="p14">
      <p:transition spd="slow" p14:dur="2000" advTm="48459"/>
    </mc:Choice>
    <mc:Fallback xmlns="">
      <p:transition spd="slow" advTm="4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Organa </a:t>
            </a:r>
            <a:r>
              <a:rPr lang="cs-CZ" dirty="0" err="1"/>
              <a:t>genitalia</a:t>
            </a:r>
            <a:r>
              <a:rPr lang="cs-CZ" dirty="0"/>
              <a:t> </a:t>
            </a:r>
            <a:r>
              <a:rPr lang="cs-CZ" dirty="0" err="1"/>
              <a:t>masculina</a:t>
            </a:r>
            <a:r>
              <a:rPr lang="cs-CZ" dirty="0"/>
              <a:t> interna</a:t>
            </a:r>
          </a:p>
        </p:txBody>
      </p:sp>
      <p:pic>
        <p:nvPicPr>
          <p:cNvPr id="4" name="Zástupný symbol pro obsah 3" descr="http://classes.midlandstech.edu/carterp/Courses/bio211/Chap27/Slide3.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70660" y="1425039"/>
            <a:ext cx="8265226" cy="516576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87491" y="339990"/>
            <a:ext cx="10753200" cy="451576"/>
          </a:xfrm>
        </p:spPr>
        <p:txBody>
          <a:bodyPr>
            <a:normAutofit fontScale="90000"/>
          </a:bodyPr>
          <a:lstStyle/>
          <a:p>
            <a:r>
              <a:rPr lang="cs-CZ" dirty="0"/>
              <a:t>Organa </a:t>
            </a:r>
            <a:r>
              <a:rPr lang="cs-CZ" dirty="0" err="1"/>
              <a:t>genitalia</a:t>
            </a:r>
            <a:r>
              <a:rPr lang="cs-CZ" dirty="0"/>
              <a:t> </a:t>
            </a:r>
            <a:r>
              <a:rPr lang="cs-CZ" dirty="0" err="1"/>
              <a:t>masculina</a:t>
            </a:r>
            <a:r>
              <a:rPr lang="cs-CZ" dirty="0"/>
              <a:t> interna</a:t>
            </a:r>
          </a:p>
        </p:txBody>
      </p:sp>
      <p:sp>
        <p:nvSpPr>
          <p:cNvPr id="2" name="Zástupný symbol pro obsah 1"/>
          <p:cNvSpPr>
            <a:spLocks noGrp="1"/>
          </p:cNvSpPr>
          <p:nvPr>
            <p:ph idx="1"/>
          </p:nvPr>
        </p:nvSpPr>
        <p:spPr>
          <a:xfrm>
            <a:off x="227392" y="920106"/>
            <a:ext cx="11737216" cy="4139998"/>
          </a:xfrm>
          <a:prstGeom prst="rect">
            <a:avLst/>
          </a:prstGeom>
        </p:spPr>
        <p:txBody>
          <a:bodyPr>
            <a:normAutofit fontScale="25000" lnSpcReduction="20000"/>
          </a:bodyPr>
          <a:lstStyle/>
          <a:p>
            <a:r>
              <a:rPr lang="cs-CZ" sz="5200" dirty="0">
                <a:solidFill>
                  <a:srgbClr val="FF0000"/>
                </a:solidFill>
              </a:rPr>
              <a:t>Chámovody (</a:t>
            </a:r>
            <a:r>
              <a:rPr lang="cs-CZ" sz="5200" dirty="0" err="1">
                <a:solidFill>
                  <a:srgbClr val="FF0000"/>
                </a:solidFill>
              </a:rPr>
              <a:t>ductus</a:t>
            </a:r>
            <a:r>
              <a:rPr lang="cs-CZ" sz="5200" dirty="0">
                <a:solidFill>
                  <a:srgbClr val="FF0000"/>
                </a:solidFill>
              </a:rPr>
              <a:t> </a:t>
            </a:r>
            <a:r>
              <a:rPr lang="cs-CZ" sz="5200" dirty="0" err="1">
                <a:solidFill>
                  <a:srgbClr val="FF0000"/>
                </a:solidFill>
              </a:rPr>
              <a:t>deferentes</a:t>
            </a:r>
            <a:r>
              <a:rPr lang="cs-CZ" sz="5200" dirty="0">
                <a:solidFill>
                  <a:srgbClr val="FF0000"/>
                </a:solidFill>
              </a:rPr>
              <a:t>) </a:t>
            </a:r>
            <a:r>
              <a:rPr lang="cs-CZ" sz="5200" dirty="0"/>
              <a:t>Chámovod je párová svalová trubice navazující na koncovou část (ohon) nadvarlete. Je dlouhá 40cm a 3mm široká. Odvádí spermie z šourku skrze tříselný kanál (</a:t>
            </a:r>
            <a:r>
              <a:rPr lang="cs-CZ" sz="5200" dirty="0" err="1"/>
              <a:t>canalis</a:t>
            </a:r>
            <a:r>
              <a:rPr lang="cs-CZ" sz="5200" dirty="0"/>
              <a:t> </a:t>
            </a:r>
            <a:r>
              <a:rPr lang="cs-CZ" sz="5200" dirty="0" err="1"/>
              <a:t>inguinalis</a:t>
            </a:r>
            <a:r>
              <a:rPr lang="cs-CZ" sz="5200" dirty="0"/>
              <a:t>) do dutiny břišní, kde ústí do močové trubice (viz níže). Až do průchodu tříselným kanálem běží spolu s chámovodem nervy, cévy (krevní i mízní) a svalová tkáň (</a:t>
            </a:r>
            <a:r>
              <a:rPr lang="cs-CZ" sz="5200" dirty="0" err="1"/>
              <a:t>musculus</a:t>
            </a:r>
            <a:r>
              <a:rPr lang="cs-CZ" sz="5200" dirty="0"/>
              <a:t> </a:t>
            </a:r>
            <a:r>
              <a:rPr lang="cs-CZ" sz="5200" dirty="0" err="1"/>
              <a:t>cremaster</a:t>
            </a:r>
            <a:r>
              <a:rPr lang="cs-CZ" sz="5200" dirty="0"/>
              <a:t>) v útvaru zvaném provazec semenný (</a:t>
            </a:r>
            <a:r>
              <a:rPr lang="cs-CZ" sz="5200" dirty="0" err="1"/>
              <a:t>funiculus</a:t>
            </a:r>
            <a:r>
              <a:rPr lang="cs-CZ" sz="5200" dirty="0"/>
              <a:t> </a:t>
            </a:r>
            <a:r>
              <a:rPr lang="cs-CZ" sz="5200" dirty="0" err="1"/>
              <a:t>spermaticus</a:t>
            </a:r>
            <a:r>
              <a:rPr lang="cs-CZ" sz="5200" dirty="0"/>
              <a:t>).</a:t>
            </a:r>
          </a:p>
          <a:p>
            <a:r>
              <a:rPr lang="cs-CZ" sz="5200" dirty="0" err="1">
                <a:solidFill>
                  <a:srgbClr val="FF0000"/>
                </a:solidFill>
              </a:rPr>
              <a:t>Měchýřkové</a:t>
            </a:r>
            <a:r>
              <a:rPr lang="cs-CZ" sz="5200" dirty="0">
                <a:solidFill>
                  <a:srgbClr val="FF0000"/>
                </a:solidFill>
              </a:rPr>
              <a:t> žlázy (</a:t>
            </a:r>
            <a:r>
              <a:rPr lang="cs-CZ" sz="5200" dirty="0" err="1">
                <a:solidFill>
                  <a:srgbClr val="FF0000"/>
                </a:solidFill>
              </a:rPr>
              <a:t>glandulae</a:t>
            </a:r>
            <a:r>
              <a:rPr lang="cs-CZ" sz="5200" dirty="0">
                <a:solidFill>
                  <a:srgbClr val="FF0000"/>
                </a:solidFill>
              </a:rPr>
              <a:t> </a:t>
            </a:r>
            <a:r>
              <a:rPr lang="cs-CZ" sz="5200" dirty="0" err="1">
                <a:solidFill>
                  <a:srgbClr val="FF0000"/>
                </a:solidFill>
              </a:rPr>
              <a:t>vesiculosae</a:t>
            </a:r>
            <a:r>
              <a:rPr lang="cs-CZ" sz="5200" dirty="0">
                <a:solidFill>
                  <a:srgbClr val="FF0000"/>
                </a:solidFill>
              </a:rPr>
              <a:t>) </a:t>
            </a:r>
            <a:r>
              <a:rPr lang="cs-CZ" sz="5200" dirty="0" err="1"/>
              <a:t>Měchýřkové</a:t>
            </a:r>
            <a:r>
              <a:rPr lang="cs-CZ" sz="5200" dirty="0"/>
              <a:t> žlázy jsou párové žlázy umístěné za prostatou na zadní straně močového měchýře (ústí do chámovodů, těsně před jejich vyústěním do močové trubice).  Jsou dlouhé asi 5 cm. Tvoří alkalický sekret bohatý na bílkoviny a </a:t>
            </a:r>
            <a:r>
              <a:rPr lang="cs-CZ" sz="5200" dirty="0" err="1"/>
              <a:t>fruktosu</a:t>
            </a:r>
            <a:r>
              <a:rPr lang="cs-CZ" sz="5200" dirty="0"/>
              <a:t> (objemově se podílí zhruba na 1/2 až 3/4 celkového objemu ejakulátu!), který se mísí se sekretem nadvarlete se spermiemi. Tímto smísením vzniklou substanci již označujeme jako ejakulát.</a:t>
            </a:r>
          </a:p>
          <a:p>
            <a:r>
              <a:rPr lang="cs-CZ" sz="5200" dirty="0">
                <a:solidFill>
                  <a:srgbClr val="FF0000"/>
                </a:solidFill>
              </a:rPr>
              <a:t>Předstojná žláza (prostata) </a:t>
            </a:r>
            <a:r>
              <a:rPr lang="cs-CZ" sz="5200" dirty="0"/>
              <a:t>Nepárová předstojná žláza je uložena těsně pod močovým měchýřem. Předstojnou žlázou prochází močová trubice (</a:t>
            </a:r>
            <a:r>
              <a:rPr lang="cs-CZ" sz="5200" dirty="0" err="1"/>
              <a:t>urethra</a:t>
            </a:r>
            <a:r>
              <a:rPr lang="cs-CZ" sz="5200" dirty="0"/>
              <a:t>), do které ještě v těle žlázy vyúsťují oba chámovody. Vlastní žlázky jsou umístěny v robustním svalově-vazivovém těle orgánu. Prostata obohacuje ejakulát o několik dalších látek (sekret předstojné žlázy tvoří asi 1/4 objemu ejakulátu). </a:t>
            </a:r>
          </a:p>
          <a:p>
            <a:r>
              <a:rPr lang="cs-CZ" sz="5200" dirty="0">
                <a:solidFill>
                  <a:srgbClr val="FF0000"/>
                </a:solidFill>
              </a:rPr>
              <a:t>Močová trubice (</a:t>
            </a:r>
            <a:r>
              <a:rPr lang="cs-CZ" sz="5200" dirty="0" err="1">
                <a:solidFill>
                  <a:srgbClr val="FF0000"/>
                </a:solidFill>
              </a:rPr>
              <a:t>urethra</a:t>
            </a:r>
            <a:r>
              <a:rPr lang="cs-CZ" sz="5200" dirty="0">
                <a:solidFill>
                  <a:srgbClr val="FF0000"/>
                </a:solidFill>
              </a:rPr>
              <a:t> </a:t>
            </a:r>
            <a:r>
              <a:rPr lang="cs-CZ" sz="5200" dirty="0" err="1">
                <a:solidFill>
                  <a:srgbClr val="FF0000"/>
                </a:solidFill>
              </a:rPr>
              <a:t>masculina</a:t>
            </a:r>
            <a:r>
              <a:rPr lang="cs-CZ" sz="5200" dirty="0">
                <a:solidFill>
                  <a:srgbClr val="FF0000"/>
                </a:solidFill>
              </a:rPr>
              <a:t>)</a:t>
            </a:r>
            <a:r>
              <a:rPr lang="cs-CZ" sz="5200" dirty="0"/>
              <a:t> Na rozdíl od ženy, slouží močová trubice (respektive její část od vyústění chámovodů) u muže jako pohlavní cesta. Močová trubice začíná na spodku močového měchýře, prochází prostatou, skrze svalovinu dna pánevního a zanořuje se do nepárového                        topořivého tělesa penisu, na jehož konci ústí.</a:t>
            </a:r>
          </a:p>
          <a:p>
            <a:endParaRPr lang="cs-CZ" dirty="0"/>
          </a:p>
        </p:txBody>
      </p:sp>
    </p:spTree>
    <p:extLst>
      <p:ext uri="{BB962C8B-B14F-4D97-AF65-F5344CB8AC3E}">
        <p14:creationId xmlns:p14="http://schemas.microsoft.com/office/powerpoint/2010/main" val="16981656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11776" y="250888"/>
            <a:ext cx="8229600" cy="922114"/>
          </a:xfrm>
        </p:spPr>
        <p:txBody>
          <a:bodyPr>
            <a:normAutofit/>
          </a:bodyPr>
          <a:lstStyle/>
          <a:p>
            <a:r>
              <a:rPr lang="cs-CZ" sz="3200" dirty="0"/>
              <a:t>Organa </a:t>
            </a:r>
            <a:r>
              <a:rPr lang="cs-CZ" sz="3200" dirty="0" err="1"/>
              <a:t>genitalia</a:t>
            </a:r>
            <a:r>
              <a:rPr lang="cs-CZ" sz="3200" dirty="0"/>
              <a:t> </a:t>
            </a:r>
            <a:r>
              <a:rPr lang="cs-CZ" sz="3200" dirty="0" err="1"/>
              <a:t>masculina</a:t>
            </a:r>
            <a:r>
              <a:rPr lang="cs-CZ" sz="3200" dirty="0"/>
              <a:t> interna</a:t>
            </a:r>
          </a:p>
        </p:txBody>
      </p:sp>
      <p:pic>
        <p:nvPicPr>
          <p:cNvPr id="4" name="Zástupný symbol pro obsah 3" descr="http://classes.midlandstech.edu/carterp/Courses/bio211/Chap27/Slide1.JPG"/>
          <p:cNvPicPr>
            <a:picLocks noGrp="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07517" y="1775835"/>
            <a:ext cx="7258843" cy="4724400"/>
          </a:xfrm>
          <a:prstGeom prst="rect">
            <a:avLst/>
          </a:prstGeom>
          <a:noFill/>
          <a:ln>
            <a:noFill/>
          </a:ln>
        </p:spPr>
      </p:pic>
      <p:pic>
        <p:nvPicPr>
          <p:cNvPr id="5" name="Zástupný symbol pro obsah 3" descr="http://classes.midlandstech.edu/carterp/Courses/bio211/Chap27/Slide2.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8332" y="250888"/>
            <a:ext cx="4391892" cy="4142982"/>
          </a:xfrm>
          <a:prstGeom prst="rect">
            <a:avLst/>
          </a:prstGeom>
          <a:noFill/>
          <a:ln>
            <a:noFill/>
          </a:ln>
        </p:spPr>
      </p:pic>
    </p:spTree>
    <p:extLst>
      <p:ext uri="{BB962C8B-B14F-4D97-AF65-F5344CB8AC3E}">
        <p14:creationId xmlns:p14="http://schemas.microsoft.com/office/powerpoint/2010/main" val="1848555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Organa </a:t>
            </a:r>
            <a:r>
              <a:rPr lang="cs-CZ" dirty="0" err="1"/>
              <a:t>genitalia</a:t>
            </a:r>
            <a:r>
              <a:rPr lang="cs-CZ" dirty="0"/>
              <a:t> </a:t>
            </a:r>
            <a:r>
              <a:rPr lang="cs-CZ" dirty="0" err="1"/>
              <a:t>masculina</a:t>
            </a:r>
            <a:r>
              <a:rPr lang="cs-CZ" dirty="0"/>
              <a:t> </a:t>
            </a:r>
            <a:r>
              <a:rPr lang="cs-CZ" dirty="0" err="1"/>
              <a:t>externa</a:t>
            </a:r>
            <a:endParaRPr lang="cs-CZ" dirty="0"/>
          </a:p>
        </p:txBody>
      </p:sp>
      <p:sp>
        <p:nvSpPr>
          <p:cNvPr id="2" name="Zástupný symbol pro obsah 1"/>
          <p:cNvSpPr>
            <a:spLocks noGrp="1"/>
          </p:cNvSpPr>
          <p:nvPr>
            <p:ph idx="1"/>
          </p:nvPr>
        </p:nvSpPr>
        <p:spPr>
          <a:xfrm>
            <a:off x="351865" y="1359001"/>
            <a:ext cx="11547210" cy="5160552"/>
          </a:xfrm>
          <a:prstGeom prst="rect">
            <a:avLst/>
          </a:prstGeom>
        </p:spPr>
        <p:txBody>
          <a:bodyPr>
            <a:normAutofit fontScale="25000" lnSpcReduction="20000"/>
          </a:bodyPr>
          <a:lstStyle/>
          <a:p>
            <a:r>
              <a:rPr lang="cs-CZ" sz="4900" dirty="0">
                <a:solidFill>
                  <a:srgbClr val="FF0000"/>
                </a:solidFill>
              </a:rPr>
              <a:t>Pyj (penis) – </a:t>
            </a:r>
            <a:r>
              <a:rPr lang="cs-CZ" sz="4900" dirty="0"/>
              <a:t>mužský kopulační orgán. Prochází jím močová trubice, která je vývodnou trubicí pohlavních i močových cest. Rozměry penisu mají velkou individuální variabilitu.</a:t>
            </a:r>
          </a:p>
          <a:p>
            <a:r>
              <a:rPr lang="cs-CZ" sz="4900" dirty="0"/>
              <a:t>Na stavbě penisu se podílejí 3 topořivá tělesa, cévy, nervy a močová trubice; celý orgán je krytý tenkou kůží na řídkém a pohyblivém podkožním vazivu. Topořivá tělesa - horní je párové, dolní je nepárové (v něm probíhá močová trubice) jsou tvořena houbovitou erektilní tkání. Při sexuálních podnětech dojde vlivem parasympatiku k zaplnění této tkáně krví - dochází k erekci - penis se vzpřimuje a prodlužuje.</a:t>
            </a:r>
          </a:p>
          <a:p>
            <a:r>
              <a:rPr lang="cs-CZ" sz="4900" dirty="0"/>
              <a:t>Na konci je penis cylindrovitě rozšířený v útvar zvaný žalud (</a:t>
            </a:r>
            <a:r>
              <a:rPr lang="cs-CZ" sz="4900" dirty="0" err="1"/>
              <a:t>glans</a:t>
            </a:r>
            <a:r>
              <a:rPr lang="cs-CZ" sz="4900" dirty="0"/>
              <a:t> penis), který kryje volná kožní řasa – předkožka (</a:t>
            </a:r>
            <a:r>
              <a:rPr lang="cs-CZ" sz="4900" dirty="0" err="1"/>
              <a:t>preputium</a:t>
            </a:r>
            <a:r>
              <a:rPr lang="cs-CZ" sz="4900" dirty="0"/>
              <a:t>).</a:t>
            </a:r>
          </a:p>
          <a:p>
            <a:pPr algn="just"/>
            <a:r>
              <a:rPr lang="cs-CZ" sz="4900" dirty="0">
                <a:solidFill>
                  <a:srgbClr val="FF0000"/>
                </a:solidFill>
              </a:rPr>
              <a:t>Šourek (</a:t>
            </a:r>
            <a:r>
              <a:rPr lang="cs-CZ" sz="4900" dirty="0" err="1">
                <a:solidFill>
                  <a:srgbClr val="FF0000"/>
                </a:solidFill>
              </a:rPr>
              <a:t>scrotum</a:t>
            </a:r>
            <a:r>
              <a:rPr lang="cs-CZ" sz="4900" dirty="0">
                <a:solidFill>
                  <a:srgbClr val="FF0000"/>
                </a:solidFill>
              </a:rPr>
              <a:t>) </a:t>
            </a:r>
            <a:r>
              <a:rPr lang="cs-CZ" sz="4900" dirty="0"/>
              <a:t>nepárový kožní vak, zavěšený v oblasti pod sponou stydkou. Funkcí šourku je dosáhnout optimální teploty pro tvorbu spermií (pod 35 °C). Kůže je silně pigmentována a vybavena tuhými chlupy. Pod kůží je vrstvička hladké svaloviny, která se může kontrahovat a přitáhnout tak šourek směrem k tělu (zvýšení teploty při zajišťování termoregulace). Uvnitř je prostor šourku rozdělen vazivovou přepážkou na dvě části - v každé části se nachází jedno varle. </a:t>
            </a:r>
          </a:p>
          <a:p>
            <a:endParaRPr lang="cs-CZ" dirty="0"/>
          </a:p>
        </p:txBody>
      </p:sp>
    </p:spTree>
    <p:extLst>
      <p:ext uri="{BB962C8B-B14F-4D97-AF65-F5344CB8AC3E}">
        <p14:creationId xmlns:p14="http://schemas.microsoft.com/office/powerpoint/2010/main" val="4156934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8743" y="454320"/>
            <a:ext cx="10753200" cy="451576"/>
          </a:xfrm>
        </p:spPr>
        <p:txBody>
          <a:bodyPr/>
          <a:lstStyle/>
          <a:p>
            <a:r>
              <a:rPr lang="cs-CZ" dirty="0"/>
              <a:t>Fertilizace</a:t>
            </a:r>
          </a:p>
        </p:txBody>
      </p:sp>
      <p:sp>
        <p:nvSpPr>
          <p:cNvPr id="2" name="Zástupný symbol pro obsah 1"/>
          <p:cNvSpPr>
            <a:spLocks noGrp="1"/>
          </p:cNvSpPr>
          <p:nvPr>
            <p:ph idx="1"/>
          </p:nvPr>
        </p:nvSpPr>
        <p:spPr>
          <a:xfrm>
            <a:off x="245205" y="1171576"/>
            <a:ext cx="11523242" cy="4139998"/>
          </a:xfrm>
          <a:prstGeom prst="rect">
            <a:avLst/>
          </a:prstGeom>
        </p:spPr>
        <p:txBody>
          <a:bodyPr/>
          <a:lstStyle/>
          <a:p>
            <a:pPr algn="just"/>
            <a:r>
              <a:rPr lang="cs-CZ" sz="1600" dirty="0"/>
              <a:t>Do klenby poševní je při ejakulaci dopraveno průměrně 1,5 - 6ml ejakulátu. K oplození vajíčka je nutná pouze jedna spermie; přesto musí ejakulát obsahovat alespoň nad 15 miliónů spermií na 1 ml ejakulátu, jinak se </a:t>
            </a:r>
            <a:r>
              <a:rPr lang="cs-CZ" sz="1600" dirty="0" err="1"/>
              <a:t>pravěpodobnost</a:t>
            </a:r>
            <a:r>
              <a:rPr lang="cs-CZ" sz="1600" dirty="0"/>
              <a:t> oplození vajíčka výrazně snižuje. Ejakulát reaguje zásaditě, což alespoň částečně kompenzuje kyselé prostředí, které je normálně ve vagině (a které spermie negativně ovlivňuje). Spermie jsou pohyblivé buňky s bičíkem a svého cíle - vajíčka - musí dosáhnout samy. Nejčastějším místem oplození vajíčka je ampulární část vejcovodu. Ovšem je nutné si uvědomit, že vajíčko lze oplodnit pouze do 12 hodin po ovulaci. Spermie naopak jsou schopné v těle ženy přežít a vajíčko oplodnit zhruba po dva dny.</a:t>
            </a:r>
          </a:p>
          <a:p>
            <a:pPr algn="just"/>
            <a:r>
              <a:rPr lang="cs-CZ" sz="1600" dirty="0"/>
              <a:t>Během cesty k vajíčku prochází spermie tzv</a:t>
            </a:r>
            <a:r>
              <a:rPr lang="cs-CZ" sz="1600" dirty="0">
                <a:solidFill>
                  <a:srgbClr val="FF0000"/>
                </a:solidFill>
              </a:rPr>
              <a:t>. kapacitací</a:t>
            </a:r>
            <a:r>
              <a:rPr lang="cs-CZ" sz="1600" dirty="0"/>
              <a:t>, při které se uvolňují proteolytické enzymatické prostředky spermie, které jsou nutné v tzv</a:t>
            </a:r>
            <a:r>
              <a:rPr lang="cs-CZ" sz="1600" dirty="0">
                <a:solidFill>
                  <a:srgbClr val="FFFF00"/>
                </a:solidFill>
              </a:rPr>
              <a:t>. </a:t>
            </a:r>
            <a:r>
              <a:rPr lang="cs-CZ" sz="1600" dirty="0" err="1">
                <a:solidFill>
                  <a:srgbClr val="FF0000"/>
                </a:solidFill>
              </a:rPr>
              <a:t>akrosomální</a:t>
            </a:r>
            <a:r>
              <a:rPr lang="cs-CZ" sz="1600" dirty="0">
                <a:solidFill>
                  <a:srgbClr val="FF0000"/>
                </a:solidFill>
              </a:rPr>
              <a:t> reakci</a:t>
            </a:r>
            <a:r>
              <a:rPr lang="cs-CZ" sz="1600" dirty="0"/>
              <a:t>, kdy se spermie pomocí těchto proteolytických enzymů "provrtává" skrze buňky obklopující vajíčko.</a:t>
            </a:r>
          </a:p>
          <a:p>
            <a:pPr algn="just"/>
            <a:r>
              <a:rPr lang="cs-CZ" sz="1600" dirty="0"/>
              <a:t>Jakmile první spermie pronikne do vajíčka, dojde </a:t>
            </a:r>
            <a:r>
              <a:rPr lang="cs-CZ" sz="1600" dirty="0">
                <a:solidFill>
                  <a:srgbClr val="FF0000"/>
                </a:solidFill>
              </a:rPr>
              <a:t>k tzv. zonální reakci</a:t>
            </a:r>
            <a:r>
              <a:rPr lang="cs-CZ" sz="1600" dirty="0"/>
              <a:t>, kdy se změní vlastnosti obalu vajíčka a další spermie tak již dovnitř nemohou proniknout.</a:t>
            </a:r>
          </a:p>
          <a:p>
            <a:endParaRPr lang="cs-CZ" sz="2000" dirty="0"/>
          </a:p>
        </p:txBody>
      </p:sp>
      <p:pic>
        <p:nvPicPr>
          <p:cNvPr id="4" name="Obrázek 3" descr="http://t2.gstatic.com/images?q=tbn:ANd9GcTwPd6_ZXdLUD5Yd6NG3tTJSqfcdXwHrl3AaJsFzOMqLXn7S8QZ"/>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208" y="188640"/>
            <a:ext cx="1306140" cy="1124744"/>
          </a:xfrm>
          <a:prstGeom prst="rect">
            <a:avLst/>
          </a:prstGeom>
          <a:noFill/>
          <a:ln>
            <a:noFill/>
          </a:ln>
        </p:spPr>
      </p:pic>
    </p:spTree>
    <p:extLst>
      <p:ext uri="{BB962C8B-B14F-4D97-AF65-F5344CB8AC3E}">
        <p14:creationId xmlns:p14="http://schemas.microsoft.com/office/powerpoint/2010/main" val="1117181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82005" y="381797"/>
            <a:ext cx="10753200" cy="451576"/>
          </a:xfrm>
        </p:spPr>
        <p:txBody>
          <a:bodyPr>
            <a:normAutofit fontScale="90000"/>
          </a:bodyPr>
          <a:lstStyle/>
          <a:p>
            <a:r>
              <a:rPr lang="cs-CZ" sz="2800" dirty="0"/>
              <a:t>Fertilizace</a:t>
            </a:r>
          </a:p>
        </p:txBody>
      </p:sp>
      <p:sp>
        <p:nvSpPr>
          <p:cNvPr id="2" name="Zástupný symbol pro obsah 1"/>
          <p:cNvSpPr>
            <a:spLocks noGrp="1"/>
          </p:cNvSpPr>
          <p:nvPr>
            <p:ph idx="1"/>
          </p:nvPr>
        </p:nvSpPr>
        <p:spPr>
          <a:xfrm>
            <a:off x="482004" y="1108480"/>
            <a:ext cx="11367617" cy="4139998"/>
          </a:xfrm>
          <a:prstGeom prst="rect">
            <a:avLst/>
          </a:prstGeom>
        </p:spPr>
        <p:txBody>
          <a:bodyPr>
            <a:normAutofit fontScale="25000" lnSpcReduction="20000"/>
          </a:bodyPr>
          <a:lstStyle/>
          <a:p>
            <a:pPr algn="just"/>
            <a:r>
              <a:rPr lang="cs-CZ" sz="6400" dirty="0"/>
              <a:t>Vajíčko, do kterého pronikla spermie dokončí druhé meiotické dělení a posléze duplikuje svůj genetický materiál. Tento genetický materiál ženské gamety tvoří ženské prvojádro.</a:t>
            </a:r>
          </a:p>
          <a:p>
            <a:pPr algn="just"/>
            <a:r>
              <a:rPr lang="cs-CZ" sz="6400" dirty="0"/>
              <a:t>Spermie ztrácí veškerou cytoplazmu a organely (mitochondrie spermie se nestanou součástí vajíčka, proto veškeré mitochondrie a tím pádem i mitochondriální DNA dostává potomek pouze po matce) mimo svého jádra. DNA spermie se rovněž zdvojí a vytvoří mužské prvojádro. </a:t>
            </a:r>
          </a:p>
          <a:p>
            <a:pPr algn="just"/>
            <a:r>
              <a:rPr lang="cs-CZ" sz="6400" dirty="0"/>
              <a:t>Každá gameta (spermie i vajíčko) je haploidní, tj. má přesně polovinu genetického materiálu. Po oplození vajíčka spermií je dosaženo standardního množství genetického materiálu (dvě sady - diploidní buňka). Pokud ovšem spermie i vajíčko při vzniku prvojader svou DNA zdvojí, potom je v oplozeném vajíčku dvojnásobné množství genetické informace, stejně jako v každé buňce před mitózou. Dojde ke vzniku dělícího vřeténka a zdvojené chromozomy mužského i ženského prvojádra jsou rozděleny a zygota se tak poprvé dělí na dvě dceřiné buňky, které již mají standardní – diploidní množství genetické informace; polovinu ze spermie (od otce) a polovinu z vajíčka (od matky).</a:t>
            </a:r>
          </a:p>
          <a:p>
            <a:endParaRPr lang="cs-CZ" dirty="0"/>
          </a:p>
        </p:txBody>
      </p:sp>
    </p:spTree>
    <p:extLst>
      <p:ext uri="{BB962C8B-B14F-4D97-AF65-F5344CB8AC3E}">
        <p14:creationId xmlns:p14="http://schemas.microsoft.com/office/powerpoint/2010/main" val="3558840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r>
              <a:rPr lang="cs-CZ" sz="3600" dirty="0"/>
              <a:t>Fertilizace</a:t>
            </a:r>
          </a:p>
        </p:txBody>
      </p:sp>
      <p:pic>
        <p:nvPicPr>
          <p:cNvPr id="4" name="Zástupný symbol pro obsah 3" descr="http://www.babyweb.cz/sites/bwcz/files/styles/article_full/public/media/Fotografie%20fotobanka/iStock/1_tt_web.jp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8678" y="1503123"/>
            <a:ext cx="7071936" cy="4759891"/>
          </a:xfrm>
          <a:prstGeom prst="rect">
            <a:avLst/>
          </a:prstGeom>
          <a:noFill/>
          <a:ln>
            <a:noFill/>
          </a:ln>
        </p:spPr>
      </p:pic>
    </p:spTree>
    <p:extLst>
      <p:ext uri="{BB962C8B-B14F-4D97-AF65-F5344CB8AC3E}">
        <p14:creationId xmlns:p14="http://schemas.microsoft.com/office/powerpoint/2010/main" val="3105623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Patologie – ženský pohlavní systém</a:t>
            </a:r>
          </a:p>
        </p:txBody>
      </p:sp>
      <p:pic>
        <p:nvPicPr>
          <p:cNvPr id="7" name="Zástupný symbol pro obsah 6" descr="http://www.helago-cz.cz/public/content-images/cz/product/7640.jpg"/>
          <p:cNvPicPr>
            <a:picLocks noGrp="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707574" y="1270371"/>
            <a:ext cx="6264275" cy="5445125"/>
          </a:xfrm>
          <a:prstGeom prst="rect">
            <a:avLst/>
          </a:prstGeom>
          <a:noFill/>
          <a:ln>
            <a:noFill/>
          </a:ln>
        </p:spPr>
      </p:pic>
    </p:spTree>
    <p:extLst>
      <p:ext uri="{BB962C8B-B14F-4D97-AF65-F5344CB8AC3E}">
        <p14:creationId xmlns:p14="http://schemas.microsoft.com/office/powerpoint/2010/main" val="936364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VVV ženský pohlavní systém</a:t>
            </a:r>
          </a:p>
        </p:txBody>
      </p:sp>
      <p:pic>
        <p:nvPicPr>
          <p:cNvPr id="4" name="Zástupný symbol pro obsah 3" descr="Uterine Anomalies: Bicornuate, Septate, and Unicornuate Uterus | Clinical  Gate"/>
          <p:cNvPicPr>
            <a:picLocks noGrp="1"/>
          </p:cNvPicPr>
          <p:nvPr>
            <p:ph idx="4294967295"/>
          </p:nvPr>
        </p:nvPicPr>
        <p:blipFill>
          <a:blip r:embed="rId2" cstate="print"/>
          <a:srcRect/>
          <a:stretch>
            <a:fillRect/>
          </a:stretch>
        </p:blipFill>
        <p:spPr bwMode="auto">
          <a:xfrm>
            <a:off x="4049486" y="1448687"/>
            <a:ext cx="4392613" cy="52578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67" y="263953"/>
            <a:ext cx="10753200" cy="451576"/>
          </a:xfrm>
        </p:spPr>
        <p:txBody>
          <a:bodyPr>
            <a:normAutofit fontScale="90000"/>
          </a:bodyPr>
          <a:lstStyle/>
          <a:p>
            <a:r>
              <a:rPr lang="cs-CZ" sz="2800" dirty="0"/>
              <a:t>VVV absence dělohy</a:t>
            </a:r>
            <a:r>
              <a:rPr lang="cs-CZ" sz="2400" dirty="0"/>
              <a:t/>
            </a:r>
            <a:br>
              <a:rPr lang="cs-CZ" sz="2400" dirty="0"/>
            </a:br>
            <a:r>
              <a:rPr lang="cs-CZ" sz="2400" dirty="0"/>
              <a:t>Syndrom </a:t>
            </a:r>
            <a:r>
              <a:rPr lang="cs-CZ" sz="2400" dirty="0" err="1"/>
              <a:t>Mayer</a:t>
            </a:r>
            <a:r>
              <a:rPr lang="cs-CZ" sz="2400" dirty="0"/>
              <a:t>-</a:t>
            </a:r>
            <a:r>
              <a:rPr lang="cs-CZ" sz="2400" dirty="0" err="1"/>
              <a:t>Rokitansky</a:t>
            </a:r>
            <a:r>
              <a:rPr lang="cs-CZ" sz="2400" dirty="0"/>
              <a:t>-</a:t>
            </a:r>
            <a:r>
              <a:rPr lang="cs-CZ" sz="2400" dirty="0" err="1"/>
              <a:t>Küster</a:t>
            </a:r>
            <a:r>
              <a:rPr lang="cs-CZ" sz="2400" dirty="0"/>
              <a:t>- </a:t>
            </a:r>
            <a:r>
              <a:rPr lang="cs-CZ" sz="2400" dirty="0" err="1"/>
              <a:t>Hauser</a:t>
            </a:r>
            <a:endParaRPr lang="cs-CZ" sz="2400" dirty="0"/>
          </a:p>
        </p:txBody>
      </p:sp>
      <p:pic>
        <p:nvPicPr>
          <p:cNvPr id="4" name="Zástupný symbol pro obsah 3" descr="Absent uterus or Mayer-Rokitansky-Küster-Hauser syndrome: what can I do? -  Forum Instituto Bernabeu"/>
          <p:cNvPicPr>
            <a:picLocks noGrp="1"/>
          </p:cNvPicPr>
          <p:nvPr>
            <p:ph idx="4294967295"/>
          </p:nvPr>
        </p:nvPicPr>
        <p:blipFill>
          <a:blip r:embed="rId2" cstate="print"/>
          <a:srcRect/>
          <a:stretch>
            <a:fillRect/>
          </a:stretch>
        </p:blipFill>
        <p:spPr bwMode="auto">
          <a:xfrm>
            <a:off x="3078162" y="1647701"/>
            <a:ext cx="6035675" cy="45259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Indikace ke genetickému vyšetření</a:t>
            </a:r>
          </a:p>
        </p:txBody>
      </p:sp>
      <p:sp>
        <p:nvSpPr>
          <p:cNvPr id="2" name="Zástupný symbol pro obsah 1"/>
          <p:cNvSpPr>
            <a:spLocks noGrp="1"/>
          </p:cNvSpPr>
          <p:nvPr>
            <p:ph idx="1"/>
          </p:nvPr>
        </p:nvSpPr>
        <p:spPr>
          <a:xfrm>
            <a:off x="720000" y="1692002"/>
            <a:ext cx="10753200" cy="4541530"/>
          </a:xfrm>
          <a:prstGeom prst="rect">
            <a:avLst/>
          </a:prstGeom>
        </p:spPr>
        <p:txBody>
          <a:bodyPr>
            <a:normAutofit fontScale="85000" lnSpcReduction="20000"/>
          </a:bodyPr>
          <a:lstStyle/>
          <a:p>
            <a:pPr algn="just">
              <a:lnSpc>
                <a:spcPct val="170000"/>
              </a:lnSpc>
            </a:pPr>
            <a:r>
              <a:rPr lang="cs-CZ" sz="2100" dirty="0"/>
              <a:t>Nevysvětlitelná porucha infertility, opakované spontánní potraty, předčasné  porody, mrtvorozenost</a:t>
            </a:r>
          </a:p>
          <a:p>
            <a:pPr algn="just">
              <a:lnSpc>
                <a:spcPct val="170000"/>
              </a:lnSpc>
            </a:pPr>
            <a:r>
              <a:rPr lang="cs-CZ" sz="2100" dirty="0"/>
              <a:t>Porucha menstruačního cyklu – amenorea, </a:t>
            </a:r>
            <a:r>
              <a:rPr lang="cs-CZ" sz="2100" dirty="0" err="1"/>
              <a:t>oligomenorea</a:t>
            </a:r>
            <a:endParaRPr lang="cs-CZ" sz="2100" dirty="0"/>
          </a:p>
          <a:p>
            <a:pPr algn="just">
              <a:lnSpc>
                <a:spcPct val="170000"/>
              </a:lnSpc>
            </a:pPr>
            <a:r>
              <a:rPr lang="cs-CZ" sz="2100" dirty="0"/>
              <a:t>Porucha spermiogeneze – azoospermie, </a:t>
            </a:r>
            <a:r>
              <a:rPr lang="cs-CZ" sz="2100" dirty="0" err="1"/>
              <a:t>oligospermie</a:t>
            </a:r>
            <a:r>
              <a:rPr lang="cs-CZ" sz="2100" dirty="0"/>
              <a:t>, CBAVD</a:t>
            </a:r>
          </a:p>
          <a:p>
            <a:pPr algn="just">
              <a:lnSpc>
                <a:spcPct val="170000"/>
              </a:lnSpc>
            </a:pPr>
            <a:r>
              <a:rPr lang="cs-CZ" sz="2100" dirty="0"/>
              <a:t>Chromosomální aberace v rodině</a:t>
            </a:r>
          </a:p>
          <a:p>
            <a:pPr algn="just">
              <a:lnSpc>
                <a:spcPct val="170000"/>
              </a:lnSpc>
            </a:pPr>
            <a:r>
              <a:rPr lang="cs-CZ" sz="2100" dirty="0"/>
              <a:t>Postižení genetickou chorobou, vrozenou vadou nebo mentální retardací v osobní nebo rodinné anamnéze</a:t>
            </a:r>
          </a:p>
          <a:p>
            <a:pPr algn="just">
              <a:lnSpc>
                <a:spcPct val="170000"/>
              </a:lnSpc>
            </a:pPr>
            <a:r>
              <a:rPr lang="cs-CZ" sz="2100" dirty="0"/>
              <a:t>Profesionální nebo léčebná (radioterapie, chemoterapie) mutagenní zátěž, riziková medikace</a:t>
            </a:r>
          </a:p>
          <a:p>
            <a:pPr algn="just">
              <a:lnSpc>
                <a:spcPct val="170000"/>
              </a:lnSpc>
            </a:pPr>
            <a:r>
              <a:rPr lang="cs-CZ" sz="2100" dirty="0"/>
              <a:t>U matek ve věku nad 35 let, otců nad 45 let</a:t>
            </a:r>
          </a:p>
          <a:p>
            <a:pPr algn="just">
              <a:lnSpc>
                <a:spcPct val="170000"/>
              </a:lnSpc>
            </a:pPr>
            <a:r>
              <a:rPr lang="cs-CZ" sz="2100" dirty="0"/>
              <a:t>Příbuzenský sňatek</a:t>
            </a:r>
          </a:p>
          <a:p>
            <a:pPr algn="just">
              <a:lnSpc>
                <a:spcPct val="170000"/>
              </a:lnSpc>
            </a:pPr>
            <a:r>
              <a:rPr lang="cs-CZ" sz="2100" dirty="0"/>
              <a:t>V graviditě pozitivní ultrazvukový nebo biochemický </a:t>
            </a:r>
            <a:r>
              <a:rPr lang="cs-CZ" sz="2100" dirty="0" err="1"/>
              <a:t>screening</a:t>
            </a:r>
            <a:r>
              <a:rPr lang="cs-CZ" sz="2100" dirty="0"/>
              <a:t> </a:t>
            </a:r>
          </a:p>
          <a:p>
            <a:pPr algn="just">
              <a:lnSpc>
                <a:spcPct val="170000"/>
              </a:lnSpc>
            </a:pPr>
            <a:r>
              <a:rPr lang="cs-CZ" sz="2100" dirty="0"/>
              <a:t>Dárci gamet</a:t>
            </a:r>
          </a:p>
          <a:p>
            <a:pPr algn="just"/>
            <a:endParaRPr lang="cs-CZ" sz="2000" dirty="0"/>
          </a:p>
          <a:p>
            <a:pPr algn="just"/>
            <a:endParaRPr lang="cs-CZ" sz="2000" dirty="0"/>
          </a:p>
          <a:p>
            <a:pPr algn="just"/>
            <a:endParaRPr lang="cs-CZ" sz="2000" dirty="0"/>
          </a:p>
        </p:txBody>
      </p:sp>
      <p:pic>
        <p:nvPicPr>
          <p:cNvPr id="4" name="Zvuk 3">
            <a:hlinkClick r:id="" action="ppaction://media"/>
            <a:extLst>
              <a:ext uri="{FF2B5EF4-FFF2-40B4-BE49-F238E27FC236}">
                <a16:creationId xmlns:a16="http://schemas.microsoft.com/office/drawing/2014/main" id="{A70D090F-6307-423B-A557-93444CE8D2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81627670"/>
      </p:ext>
    </p:extLst>
  </p:cSld>
  <p:clrMapOvr>
    <a:masterClrMapping/>
  </p:clrMapOvr>
  <mc:AlternateContent xmlns:mc="http://schemas.openxmlformats.org/markup-compatibility/2006" xmlns:p14="http://schemas.microsoft.com/office/powerpoint/2010/main">
    <mc:Choice Requires="p14">
      <p:transition spd="slow" p14:dur="2000" advTm="49767"/>
    </mc:Choice>
    <mc:Fallback xmlns="">
      <p:transition spd="slow" advTm="4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16239" y="260350"/>
            <a:ext cx="6120187" cy="1045936"/>
          </a:xfrm>
        </p:spPr>
        <p:txBody>
          <a:bodyPr>
            <a:noAutofit/>
          </a:bodyPr>
          <a:lstStyle/>
          <a:p>
            <a:r>
              <a:rPr lang="cs-CZ" sz="2400" dirty="0"/>
              <a:t>Patologie –ženský pohlavní systém </a:t>
            </a:r>
            <a:r>
              <a:rPr lang="cs-CZ" sz="1600" dirty="0"/>
              <a:t/>
            </a:r>
            <a:br>
              <a:rPr lang="cs-CZ" sz="1600" dirty="0"/>
            </a:br>
            <a:r>
              <a:rPr lang="cs-CZ" sz="1600" dirty="0"/>
              <a:t>Laparoskopická diagnostika (blokáda, endometrióza,srůsty) </a:t>
            </a:r>
          </a:p>
        </p:txBody>
      </p:sp>
      <p:pic>
        <p:nvPicPr>
          <p:cNvPr id="10242"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08103" y="3580739"/>
            <a:ext cx="4115781" cy="308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9898" y="116632"/>
            <a:ext cx="4505398" cy="338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5756" y="3580833"/>
            <a:ext cx="4115781" cy="308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ázek 5" descr="Induratio penis plastika – medikamentózní léčba Peyronieho choroby penisu |  Rehabilitace.info"/>
          <p:cNvPicPr/>
          <p:nvPr/>
        </p:nvPicPr>
        <p:blipFill>
          <a:blip r:embed="rId5" cstate="print"/>
          <a:srcRect/>
          <a:stretch>
            <a:fillRect/>
          </a:stretch>
        </p:blipFill>
        <p:spPr bwMode="auto">
          <a:xfrm>
            <a:off x="1639011" y="1539551"/>
            <a:ext cx="1656184" cy="1656184"/>
          </a:xfrm>
          <a:prstGeom prst="rect">
            <a:avLst/>
          </a:prstGeom>
          <a:noFill/>
          <a:ln w="9525">
            <a:noFill/>
            <a:miter lim="800000"/>
            <a:headEnd/>
            <a:tailEnd/>
          </a:ln>
        </p:spPr>
      </p:pic>
    </p:spTree>
    <p:extLst>
      <p:ext uri="{BB962C8B-B14F-4D97-AF65-F5344CB8AC3E}">
        <p14:creationId xmlns:p14="http://schemas.microsoft.com/office/powerpoint/2010/main" val="4136745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10058" y="198304"/>
            <a:ext cx="10753200" cy="451576"/>
          </a:xfrm>
        </p:spPr>
        <p:txBody>
          <a:bodyPr>
            <a:normAutofit fontScale="90000"/>
          </a:bodyPr>
          <a:lstStyle/>
          <a:p>
            <a:r>
              <a:rPr lang="cs-CZ" sz="3100" dirty="0"/>
              <a:t>Patologie – mužský pohlavní systém</a:t>
            </a:r>
            <a:r>
              <a:rPr lang="cs-CZ" sz="2400" dirty="0"/>
              <a:t/>
            </a:r>
            <a:br>
              <a:rPr lang="cs-CZ" sz="2400" dirty="0"/>
            </a:br>
            <a:r>
              <a:rPr lang="cs-CZ" sz="2400" dirty="0"/>
              <a:t>Varikokéla, CBAVD, </a:t>
            </a:r>
            <a:r>
              <a:rPr lang="cs-CZ" sz="2400" dirty="0" err="1"/>
              <a:t>Hypospádie</a:t>
            </a:r>
            <a:r>
              <a:rPr lang="cs-CZ" sz="2400" dirty="0"/>
              <a:t>, Kryptorchismus</a:t>
            </a:r>
            <a:r>
              <a:rPr lang="en-US" sz="2400" dirty="0"/>
              <a:t> </a:t>
            </a:r>
            <a:endParaRPr lang="cs-CZ" sz="2400" dirty="0"/>
          </a:p>
        </p:txBody>
      </p:sp>
      <p:pic>
        <p:nvPicPr>
          <p:cNvPr id="13314"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7544207" y="276812"/>
            <a:ext cx="4352579" cy="315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781" y="1556792"/>
            <a:ext cx="186946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ázek 4" descr="http://www.rakovina-varlat.wz.cz/kryptorchismus.jpg"/>
          <p:cNvPicPr/>
          <p:nvPr/>
        </p:nvPicPr>
        <p:blipFill rotWithShape="1">
          <a:blip r:embed="rId4" cstate="print">
            <a:extLst>
              <a:ext uri="{28A0092B-C50C-407E-A947-70E740481C1C}">
                <a14:useLocalDpi xmlns:a14="http://schemas.microsoft.com/office/drawing/2010/main" val="0"/>
              </a:ext>
            </a:extLst>
          </a:blip>
          <a:srcRect r="6020" b="11057"/>
          <a:stretch/>
        </p:blipFill>
        <p:spPr bwMode="auto">
          <a:xfrm>
            <a:off x="6310374" y="3962534"/>
            <a:ext cx="3724275" cy="2697162"/>
          </a:xfrm>
          <a:prstGeom prst="rect">
            <a:avLst/>
          </a:prstGeom>
          <a:noFill/>
          <a:ln>
            <a:noFill/>
          </a:ln>
        </p:spPr>
      </p:pic>
      <p:pic>
        <p:nvPicPr>
          <p:cNvPr id="6" name="Zástupný symbol pro obsah 3" descr="varicoceles">
            <a:hlinkClick r:id="rId5"/>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798" y="2600908"/>
            <a:ext cx="3250478" cy="3816424"/>
          </a:xfrm>
          <a:prstGeom prst="rect">
            <a:avLst/>
          </a:prstGeom>
          <a:noFill/>
          <a:ln>
            <a:noFill/>
          </a:ln>
        </p:spPr>
      </p:pic>
    </p:spTree>
    <p:extLst>
      <p:ext uri="{BB962C8B-B14F-4D97-AF65-F5344CB8AC3E}">
        <p14:creationId xmlns:p14="http://schemas.microsoft.com/office/powerpoint/2010/main" val="3939519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4993" y="143157"/>
            <a:ext cx="10753200" cy="451576"/>
          </a:xfrm>
        </p:spPr>
        <p:txBody>
          <a:bodyPr>
            <a:normAutofit fontScale="90000"/>
          </a:bodyPr>
          <a:lstStyle/>
          <a:p>
            <a:r>
              <a:rPr lang="cs-CZ" dirty="0"/>
              <a:t>Patologie – mužský pohlavní systém Fimóza, striktura a </a:t>
            </a:r>
            <a:r>
              <a:rPr lang="cs-CZ" dirty="0" err="1"/>
              <a:t>Peyronieova</a:t>
            </a:r>
            <a:r>
              <a:rPr lang="cs-CZ" dirty="0"/>
              <a:t> nemoc</a:t>
            </a:r>
          </a:p>
        </p:txBody>
      </p:sp>
      <p:pic>
        <p:nvPicPr>
          <p:cNvPr id="4" name="Zástupný symbol pro obsah 3" descr="Peyronieova nemoc - příznaky, projevy, symptomy - Příznaky a projevy nemocí"/>
          <p:cNvPicPr>
            <a:picLocks noGrp="1"/>
          </p:cNvPicPr>
          <p:nvPr>
            <p:ph idx="4294967295"/>
          </p:nvPr>
        </p:nvPicPr>
        <p:blipFill>
          <a:blip r:embed="rId2" cstate="print"/>
          <a:srcRect/>
          <a:stretch>
            <a:fillRect/>
          </a:stretch>
        </p:blipFill>
        <p:spPr bwMode="auto">
          <a:xfrm>
            <a:off x="6443581" y="1529134"/>
            <a:ext cx="5475287" cy="2951162"/>
          </a:xfrm>
          <a:prstGeom prst="rect">
            <a:avLst/>
          </a:prstGeom>
          <a:noFill/>
          <a:ln w="9525">
            <a:noFill/>
            <a:miter lim="800000"/>
            <a:headEnd/>
            <a:tailEnd/>
          </a:ln>
        </p:spPr>
      </p:pic>
      <p:pic>
        <p:nvPicPr>
          <p:cNvPr id="5" name="Obrázek 4" descr="Konglutinace - obrázek"/>
          <p:cNvPicPr/>
          <p:nvPr/>
        </p:nvPicPr>
        <p:blipFill>
          <a:blip r:embed="rId3" cstate="print"/>
          <a:srcRect/>
          <a:stretch>
            <a:fillRect/>
          </a:stretch>
        </p:blipFill>
        <p:spPr bwMode="auto">
          <a:xfrm>
            <a:off x="447505" y="1529134"/>
            <a:ext cx="5364088" cy="2952328"/>
          </a:xfrm>
          <a:prstGeom prst="rect">
            <a:avLst/>
          </a:prstGeom>
          <a:noFill/>
          <a:ln w="9525">
            <a:noFill/>
            <a:miter lim="800000"/>
            <a:headEnd/>
            <a:tailEnd/>
          </a:ln>
        </p:spPr>
      </p:pic>
      <p:pic>
        <p:nvPicPr>
          <p:cNvPr id="7" name="Obrázek 6"/>
          <p:cNvPicPr/>
          <p:nvPr/>
        </p:nvPicPr>
        <p:blipFill>
          <a:blip r:embed="rId4" cstate="print"/>
          <a:srcRect/>
          <a:stretch>
            <a:fillRect/>
          </a:stretch>
        </p:blipFill>
        <p:spPr bwMode="auto">
          <a:xfrm>
            <a:off x="1137277" y="4976019"/>
            <a:ext cx="3023870" cy="11461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63740" y="209361"/>
            <a:ext cx="10753200" cy="451576"/>
          </a:xfrm>
        </p:spPr>
        <p:txBody>
          <a:bodyPr>
            <a:normAutofit fontScale="90000"/>
          </a:bodyPr>
          <a:lstStyle/>
          <a:p>
            <a:r>
              <a:rPr lang="cs-CZ" dirty="0"/>
              <a:t>Laboratorní vyšetření u muže</a:t>
            </a:r>
            <a:br>
              <a:rPr lang="cs-CZ" dirty="0"/>
            </a:br>
            <a:r>
              <a:rPr lang="cs-CZ" sz="3600" dirty="0"/>
              <a:t>Hormonální profil a </a:t>
            </a:r>
            <a:r>
              <a:rPr lang="cs-CZ" sz="3600" dirty="0" err="1"/>
              <a:t>spermiogram</a:t>
            </a:r>
            <a:endParaRPr lang="cs-CZ" sz="3600"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45"/>
          <a:stretch/>
        </p:blipFill>
        <p:spPr bwMode="auto">
          <a:xfrm>
            <a:off x="3111071" y="1294675"/>
            <a:ext cx="5356035" cy="535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490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28113" y="351865"/>
            <a:ext cx="10753200" cy="451576"/>
          </a:xfrm>
        </p:spPr>
        <p:txBody>
          <a:bodyPr/>
          <a:lstStyle/>
          <a:p>
            <a:r>
              <a:rPr lang="cs-CZ" dirty="0"/>
              <a:t>Zdroje </a:t>
            </a:r>
          </a:p>
        </p:txBody>
      </p:sp>
      <p:sp>
        <p:nvSpPr>
          <p:cNvPr id="5" name="Zástupný symbol pro obsah 4"/>
          <p:cNvSpPr>
            <a:spLocks noGrp="1"/>
          </p:cNvSpPr>
          <p:nvPr>
            <p:ph idx="1"/>
          </p:nvPr>
        </p:nvSpPr>
        <p:spPr>
          <a:xfrm>
            <a:off x="161859" y="945945"/>
            <a:ext cx="11547211" cy="4139998"/>
          </a:xfrm>
        </p:spPr>
        <p:txBody>
          <a:bodyPr/>
          <a:lstStyle/>
          <a:p>
            <a:pPr marL="586350" indent="-514350" algn="just">
              <a:buFont typeface="+mj-lt"/>
              <a:buAutoNum type="arabicPeriod"/>
            </a:pPr>
            <a:r>
              <a:rPr lang="en-US" sz="1200" dirty="0" err="1"/>
              <a:t>Cariati</a:t>
            </a:r>
            <a:r>
              <a:rPr lang="en-US" sz="1200" dirty="0"/>
              <a:t>, F., </a:t>
            </a:r>
            <a:r>
              <a:rPr lang="en-US" sz="1200" dirty="0" err="1"/>
              <a:t>D’Argenio</a:t>
            </a:r>
            <a:r>
              <a:rPr lang="en-US" sz="1200" dirty="0"/>
              <a:t>, V. &amp; </a:t>
            </a:r>
            <a:r>
              <a:rPr lang="en-US" sz="1200" dirty="0" err="1"/>
              <a:t>Tomaiuolo</a:t>
            </a:r>
            <a:r>
              <a:rPr lang="en-US" sz="1200" dirty="0"/>
              <a:t>, R. The evolving role of genetic tests in reproductive medicine. </a:t>
            </a:r>
            <a:r>
              <a:rPr lang="en-US" sz="1200" i="1" dirty="0"/>
              <a:t>J </a:t>
            </a:r>
            <a:r>
              <a:rPr lang="en-US" sz="1200" i="1" dirty="0" err="1"/>
              <a:t>Transl</a:t>
            </a:r>
            <a:r>
              <a:rPr lang="en-US" sz="1200" i="1" dirty="0"/>
              <a:t> Med</a:t>
            </a:r>
            <a:r>
              <a:rPr lang="en-US" sz="1200" dirty="0"/>
              <a:t> </a:t>
            </a:r>
            <a:r>
              <a:rPr lang="en-US" sz="1200" b="1" dirty="0"/>
              <a:t>17, </a:t>
            </a:r>
            <a:r>
              <a:rPr lang="en-US" sz="1200" dirty="0"/>
              <a:t>267 (2019). </a:t>
            </a:r>
            <a:r>
              <a:rPr lang="en-US" sz="1200" dirty="0">
                <a:hlinkClick r:id="rId2"/>
              </a:rPr>
              <a:t>https://doi.org/10.1186/s12967-019-2019-8</a:t>
            </a:r>
            <a:endParaRPr lang="cs-CZ" sz="1200" dirty="0"/>
          </a:p>
          <a:p>
            <a:pPr marL="586350" indent="-514350" algn="just">
              <a:buFont typeface="+mj-lt"/>
              <a:buAutoNum type="arabicPeriod"/>
            </a:pPr>
            <a:r>
              <a:rPr lang="en-US" sz="1200" dirty="0"/>
              <a:t>World Health Organization. </a:t>
            </a:r>
            <a:r>
              <a:rPr lang="en-US" sz="1200" i="1" dirty="0"/>
              <a:t>WHO Laboratory Manual for the examination and processing of human semen</a:t>
            </a:r>
            <a:r>
              <a:rPr lang="en-US" sz="1200" dirty="0"/>
              <a:t>. Geneva: World Health Organization; 2010</a:t>
            </a:r>
            <a:endParaRPr lang="cs-CZ" sz="1200" dirty="0"/>
          </a:p>
          <a:p>
            <a:pPr marL="586350" indent="-514350" algn="just">
              <a:buFont typeface="+mj-lt"/>
              <a:buAutoNum type="arabicPeriod"/>
            </a:pPr>
            <a:r>
              <a:rPr lang="cs-CZ" sz="1200" dirty="0"/>
              <a:t>A. </a:t>
            </a:r>
            <a:r>
              <a:rPr lang="cs-CZ" sz="1200" dirty="0" err="1"/>
              <a:t>Jungwirth</a:t>
            </a:r>
            <a:r>
              <a:rPr lang="cs-CZ" sz="1200" dirty="0"/>
              <a:t>, T. </a:t>
            </a:r>
            <a:r>
              <a:rPr lang="cs-CZ" sz="1200" dirty="0" err="1"/>
              <a:t>Diemer</a:t>
            </a:r>
            <a:r>
              <a:rPr lang="cs-CZ" sz="1200" dirty="0"/>
              <a:t>, Z. Kopa, C. </a:t>
            </a:r>
            <a:r>
              <a:rPr lang="cs-CZ" sz="1200" dirty="0" err="1"/>
              <a:t>Krausz</a:t>
            </a:r>
            <a:r>
              <a:rPr lang="cs-CZ" sz="1200" dirty="0"/>
              <a:t>, S. </a:t>
            </a:r>
            <a:r>
              <a:rPr lang="cs-CZ" sz="1200" dirty="0" err="1"/>
              <a:t>Minhas</a:t>
            </a:r>
            <a:r>
              <a:rPr lang="cs-CZ" sz="1200" dirty="0"/>
              <a:t>, H. </a:t>
            </a:r>
            <a:r>
              <a:rPr lang="cs-CZ" sz="1200" dirty="0" err="1"/>
              <a:t>Tournaye</a:t>
            </a:r>
            <a:r>
              <a:rPr lang="cs-CZ" sz="1200" dirty="0"/>
              <a:t> </a:t>
            </a:r>
            <a:r>
              <a:rPr lang="en-US" sz="1200" i="1" dirty="0"/>
              <a:t>EAU Guidelines. Guidelines Panel on Male Infertility</a:t>
            </a:r>
            <a:r>
              <a:rPr lang="cs-CZ" sz="1200" i="1" dirty="0"/>
              <a:t>. </a:t>
            </a:r>
            <a:r>
              <a:rPr lang="en-US" sz="1200" dirty="0" err="1"/>
              <a:t>Edn</a:t>
            </a:r>
            <a:r>
              <a:rPr lang="en-US" sz="1200" dirty="0"/>
              <a:t>. presented at the EAU Annual Congress Barcelona 2019. ISBN 978-94-92671-04-2</a:t>
            </a:r>
            <a:r>
              <a:rPr lang="cs-CZ" sz="1200" dirty="0"/>
              <a:t> </a:t>
            </a:r>
            <a:r>
              <a:rPr lang="cs-CZ" sz="1200" dirty="0">
                <a:hlinkClick r:id="rId3"/>
              </a:rPr>
              <a:t>https://uroweb.org/guideline/male-infertility/</a:t>
            </a:r>
            <a:r>
              <a:rPr lang="cs-CZ" sz="1200" dirty="0"/>
              <a:t> </a:t>
            </a:r>
          </a:p>
          <a:p>
            <a:pPr marL="586350" indent="-514350" algn="just">
              <a:buFont typeface="+mj-lt"/>
              <a:buAutoNum type="arabicPeriod"/>
            </a:pPr>
            <a:r>
              <a:rPr lang="cs-CZ" sz="1200" dirty="0" err="1"/>
              <a:t>Harper</a:t>
            </a:r>
            <a:r>
              <a:rPr lang="cs-CZ" sz="1200" dirty="0"/>
              <a:t> JC, </a:t>
            </a:r>
            <a:r>
              <a:rPr lang="cs-CZ" sz="1200" dirty="0" err="1"/>
              <a:t>Coonen</a:t>
            </a:r>
            <a:r>
              <a:rPr lang="cs-CZ" sz="1200" dirty="0"/>
              <a:t> E, De </a:t>
            </a:r>
            <a:r>
              <a:rPr lang="cs-CZ" sz="1200" dirty="0" err="1"/>
              <a:t>Rycke</a:t>
            </a:r>
            <a:r>
              <a:rPr lang="cs-CZ" sz="1200" dirty="0"/>
              <a:t> M, </a:t>
            </a:r>
            <a:r>
              <a:rPr lang="cs-CZ" sz="1200" dirty="0" err="1"/>
              <a:t>Harton</a:t>
            </a:r>
            <a:r>
              <a:rPr lang="cs-CZ" sz="1200" dirty="0"/>
              <a:t> G, </a:t>
            </a:r>
            <a:r>
              <a:rPr lang="cs-CZ" sz="1200" dirty="0" err="1"/>
              <a:t>Moutou</a:t>
            </a:r>
            <a:r>
              <a:rPr lang="cs-CZ" sz="1200" dirty="0"/>
              <a:t> C, </a:t>
            </a:r>
            <a:r>
              <a:rPr lang="cs-CZ" sz="1200" dirty="0" err="1"/>
              <a:t>Pehlivan</a:t>
            </a:r>
            <a:r>
              <a:rPr lang="cs-CZ" sz="1200" dirty="0"/>
              <a:t> T, et al. ESHRE PGD </a:t>
            </a:r>
            <a:r>
              <a:rPr lang="cs-CZ" sz="1200" dirty="0" err="1"/>
              <a:t>consortium</a:t>
            </a:r>
            <a:r>
              <a:rPr lang="cs-CZ" sz="1200" dirty="0"/>
              <a:t> data </a:t>
            </a:r>
            <a:r>
              <a:rPr lang="cs-CZ" sz="1200" dirty="0" err="1"/>
              <a:t>collection</a:t>
            </a:r>
            <a:r>
              <a:rPr lang="cs-CZ" sz="1200" dirty="0"/>
              <a:t> X: </a:t>
            </a:r>
            <a:r>
              <a:rPr lang="cs-CZ" sz="1200" dirty="0" err="1"/>
              <a:t>cycles</a:t>
            </a:r>
            <a:r>
              <a:rPr lang="cs-CZ" sz="1200" dirty="0"/>
              <a:t> </a:t>
            </a:r>
            <a:r>
              <a:rPr lang="cs-CZ" sz="1200" dirty="0" err="1"/>
              <a:t>from</a:t>
            </a:r>
            <a:r>
              <a:rPr lang="cs-CZ" sz="1200" dirty="0"/>
              <a:t> </a:t>
            </a:r>
            <a:r>
              <a:rPr lang="cs-CZ" sz="1200" dirty="0" err="1"/>
              <a:t>January</a:t>
            </a:r>
            <a:r>
              <a:rPr lang="cs-CZ" sz="1200" dirty="0"/>
              <a:t> to </a:t>
            </a:r>
            <a:r>
              <a:rPr lang="cs-CZ" sz="1200" dirty="0" err="1"/>
              <a:t>December</a:t>
            </a:r>
            <a:r>
              <a:rPr lang="cs-CZ" sz="1200" dirty="0"/>
              <a:t> 2007 </a:t>
            </a:r>
            <a:r>
              <a:rPr lang="cs-CZ" sz="1200" dirty="0" err="1"/>
              <a:t>with</a:t>
            </a:r>
            <a:r>
              <a:rPr lang="cs-CZ" sz="1200" dirty="0"/>
              <a:t> </a:t>
            </a:r>
            <a:r>
              <a:rPr lang="cs-CZ" sz="1200" dirty="0" err="1"/>
              <a:t>pregnancy</a:t>
            </a:r>
            <a:r>
              <a:rPr lang="cs-CZ" sz="1200" dirty="0"/>
              <a:t> </a:t>
            </a:r>
            <a:r>
              <a:rPr lang="cs-CZ" sz="1200" dirty="0" err="1"/>
              <a:t>follow</a:t>
            </a:r>
            <a:r>
              <a:rPr lang="cs-CZ" sz="1200" dirty="0"/>
              <a:t>-up to </a:t>
            </a:r>
            <a:r>
              <a:rPr lang="cs-CZ" sz="1200" dirty="0" err="1"/>
              <a:t>October</a:t>
            </a:r>
            <a:r>
              <a:rPr lang="cs-CZ" sz="1200" dirty="0"/>
              <a:t> 2008. </a:t>
            </a:r>
            <a:r>
              <a:rPr lang="cs-CZ" sz="1200" dirty="0" err="1"/>
              <a:t>Hum</a:t>
            </a:r>
            <a:r>
              <a:rPr lang="cs-CZ" sz="1200" dirty="0"/>
              <a:t> </a:t>
            </a:r>
            <a:r>
              <a:rPr lang="cs-CZ" sz="1200" dirty="0" err="1"/>
              <a:t>Reprod</a:t>
            </a:r>
            <a:r>
              <a:rPr lang="cs-CZ" sz="1200" dirty="0"/>
              <a:t>. 2010;25:2685–707</a:t>
            </a:r>
          </a:p>
          <a:p>
            <a:pPr marL="586350" indent="-514350" algn="just">
              <a:buFont typeface="+mj-lt"/>
              <a:buAutoNum type="arabicPeriod"/>
            </a:pPr>
            <a:r>
              <a:rPr lang="cs-CZ" sz="1200" dirty="0" err="1"/>
              <a:t>Chen</a:t>
            </a:r>
            <a:r>
              <a:rPr lang="cs-CZ" sz="1200" dirty="0"/>
              <a:t> M, </a:t>
            </a:r>
            <a:r>
              <a:rPr lang="cs-CZ" sz="1200" dirty="0" err="1"/>
              <a:t>Wei</a:t>
            </a:r>
            <a:r>
              <a:rPr lang="cs-CZ" sz="1200" dirty="0"/>
              <a:t> S, </a:t>
            </a:r>
            <a:r>
              <a:rPr lang="cs-CZ" sz="1200" dirty="0" err="1"/>
              <a:t>Hu</a:t>
            </a:r>
            <a:r>
              <a:rPr lang="cs-CZ" sz="1200" dirty="0"/>
              <a:t> J, </a:t>
            </a:r>
            <a:r>
              <a:rPr lang="cs-CZ" sz="1200" dirty="0" err="1"/>
              <a:t>Quan</a:t>
            </a:r>
            <a:r>
              <a:rPr lang="cs-CZ" sz="1200" dirty="0"/>
              <a:t> S. </a:t>
            </a:r>
            <a:r>
              <a:rPr lang="cs-CZ" sz="1200" dirty="0" err="1"/>
              <a:t>Can</a:t>
            </a:r>
            <a:r>
              <a:rPr lang="cs-CZ" sz="1200" dirty="0"/>
              <a:t> </a:t>
            </a:r>
            <a:r>
              <a:rPr lang="cs-CZ" sz="1200" dirty="0" err="1"/>
              <a:t>comprehensive</a:t>
            </a:r>
            <a:r>
              <a:rPr lang="cs-CZ" sz="1200" dirty="0"/>
              <a:t> chromosome </a:t>
            </a:r>
            <a:r>
              <a:rPr lang="cs-CZ" sz="1200" dirty="0" err="1"/>
              <a:t>screening</a:t>
            </a:r>
            <a:r>
              <a:rPr lang="cs-CZ" sz="1200" dirty="0"/>
              <a:t> technology </a:t>
            </a:r>
            <a:r>
              <a:rPr lang="cs-CZ" sz="1200" dirty="0" err="1"/>
              <a:t>improve</a:t>
            </a:r>
            <a:r>
              <a:rPr lang="cs-CZ" sz="1200" dirty="0"/>
              <a:t> IVF/ICSI </a:t>
            </a:r>
            <a:r>
              <a:rPr lang="cs-CZ" sz="1200" dirty="0" err="1"/>
              <a:t>outcomes</a:t>
            </a:r>
            <a:r>
              <a:rPr lang="cs-CZ" sz="1200" dirty="0"/>
              <a:t>? A meta-</a:t>
            </a:r>
            <a:r>
              <a:rPr lang="cs-CZ" sz="1200" dirty="0" err="1"/>
              <a:t>analysis</a:t>
            </a:r>
            <a:r>
              <a:rPr lang="cs-CZ" sz="1200" dirty="0"/>
              <a:t>. </a:t>
            </a:r>
            <a:r>
              <a:rPr lang="cs-CZ" sz="1200" dirty="0" err="1"/>
              <a:t>PLoS</a:t>
            </a:r>
            <a:r>
              <a:rPr lang="cs-CZ" sz="1200" dirty="0"/>
              <a:t> ONE. 2015;10:e0140779</a:t>
            </a:r>
          </a:p>
          <a:p>
            <a:pPr marL="586350" indent="-514350" algn="just">
              <a:buFont typeface="+mj-lt"/>
              <a:buAutoNum type="arabicPeriod"/>
            </a:pPr>
            <a:r>
              <a:rPr lang="cs-CZ" sz="1200" dirty="0"/>
              <a:t>Van der </a:t>
            </a:r>
            <a:r>
              <a:rPr lang="cs-CZ" sz="1200" dirty="0" err="1"/>
              <a:t>Aa</a:t>
            </a:r>
            <a:r>
              <a:rPr lang="cs-CZ" sz="1200" dirty="0"/>
              <a:t> N, </a:t>
            </a:r>
            <a:r>
              <a:rPr lang="cs-CZ" sz="1200" dirty="0" err="1"/>
              <a:t>Zamani</a:t>
            </a:r>
            <a:r>
              <a:rPr lang="cs-CZ" sz="1200" dirty="0"/>
              <a:t> </a:t>
            </a:r>
            <a:r>
              <a:rPr lang="cs-CZ" sz="1200" dirty="0" err="1"/>
              <a:t>Esteki</a:t>
            </a:r>
            <a:r>
              <a:rPr lang="cs-CZ" sz="1200" dirty="0"/>
              <a:t> M, </a:t>
            </a:r>
            <a:r>
              <a:rPr lang="cs-CZ" sz="1200" dirty="0" err="1"/>
              <a:t>Vermeesch</a:t>
            </a:r>
            <a:r>
              <a:rPr lang="cs-CZ" sz="1200" dirty="0"/>
              <a:t> JR, </a:t>
            </a:r>
            <a:r>
              <a:rPr lang="cs-CZ" sz="1200" dirty="0" err="1"/>
              <a:t>Voet</a:t>
            </a:r>
            <a:r>
              <a:rPr lang="cs-CZ" sz="1200" dirty="0"/>
              <a:t> T. </a:t>
            </a:r>
            <a:r>
              <a:rPr lang="cs-CZ" sz="1200" dirty="0" err="1"/>
              <a:t>Preimplantation</a:t>
            </a:r>
            <a:r>
              <a:rPr lang="cs-CZ" sz="1200" dirty="0"/>
              <a:t> </a:t>
            </a:r>
            <a:r>
              <a:rPr lang="cs-CZ" sz="1200" dirty="0" err="1"/>
              <a:t>genetic</a:t>
            </a:r>
            <a:r>
              <a:rPr lang="cs-CZ" sz="1200" dirty="0"/>
              <a:t> </a:t>
            </a:r>
            <a:r>
              <a:rPr lang="cs-CZ" sz="1200" dirty="0" err="1"/>
              <a:t>diagnosis</a:t>
            </a:r>
            <a:r>
              <a:rPr lang="cs-CZ" sz="1200" dirty="0"/>
              <a:t> </a:t>
            </a:r>
            <a:r>
              <a:rPr lang="cs-CZ" sz="1200" dirty="0" err="1"/>
              <a:t>guided</a:t>
            </a:r>
            <a:r>
              <a:rPr lang="cs-CZ" sz="1200" dirty="0"/>
              <a:t> by single-cell </a:t>
            </a:r>
            <a:r>
              <a:rPr lang="cs-CZ" sz="1200" dirty="0" err="1"/>
              <a:t>genomics</a:t>
            </a:r>
            <a:r>
              <a:rPr lang="cs-CZ" sz="1200" dirty="0"/>
              <a:t>. Genome Med. 2013;5:71</a:t>
            </a:r>
          </a:p>
          <a:p>
            <a:pPr marL="586350" indent="-514350" algn="just">
              <a:buFont typeface="+mj-lt"/>
              <a:buAutoNum type="arabicPeriod"/>
            </a:pPr>
            <a:r>
              <a:rPr lang="cs-CZ" sz="1200" dirty="0"/>
              <a:t>Společnost lékařské genetiky a genomiky. </a:t>
            </a:r>
            <a:r>
              <a:rPr lang="cs-CZ" sz="1200" i="1" dirty="0"/>
              <a:t>Doporučený postup genetického diagnostického prenatálního vyšetření (prenatální diagnostiku, PND).</a:t>
            </a:r>
            <a:r>
              <a:rPr lang="cs-CZ" sz="1200" dirty="0"/>
              <a:t> Platnost od 1. 1. 2020</a:t>
            </a:r>
          </a:p>
          <a:p>
            <a:pPr marL="586350" indent="-514350">
              <a:buFont typeface="+mj-lt"/>
              <a:buAutoNum type="arabicPeriod"/>
            </a:pPr>
            <a:endParaRPr lang="cs-CZ" dirty="0"/>
          </a:p>
        </p:txBody>
      </p:sp>
    </p:spTree>
    <p:extLst>
      <p:ext uri="{BB962C8B-B14F-4D97-AF65-F5344CB8AC3E}">
        <p14:creationId xmlns:p14="http://schemas.microsoft.com/office/powerpoint/2010/main" val="1396967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2F467820-1D24-4CA5-8100-3C3BED941009}"/>
              </a:ext>
            </a:extLst>
          </p:cNvPr>
          <p:cNvSpPr>
            <a:spLocks noGrp="1"/>
          </p:cNvSpPr>
          <p:nvPr>
            <p:ph type="body" idx="1"/>
          </p:nvPr>
        </p:nvSpPr>
        <p:spPr/>
        <p:txBody>
          <a:bodyPr/>
          <a:lstStyle/>
          <a:p>
            <a:endParaRPr lang="cs-CZ"/>
          </a:p>
        </p:txBody>
      </p:sp>
      <p:sp>
        <p:nvSpPr>
          <p:cNvPr id="2" name="Nadpis 1"/>
          <p:cNvSpPr>
            <a:spLocks noGrp="1"/>
          </p:cNvSpPr>
          <p:nvPr>
            <p:ph type="title"/>
          </p:nvPr>
        </p:nvSpPr>
        <p:spPr/>
        <p:txBody>
          <a:bodyPr/>
          <a:lstStyle/>
          <a:p>
            <a:r>
              <a:rPr lang="cs-CZ" dirty="0"/>
              <a:t/>
            </a:r>
            <a:br>
              <a:rPr lang="cs-CZ" dirty="0"/>
            </a:br>
            <a:r>
              <a:rPr lang="cs-CZ" dirty="0"/>
              <a:t>Děkuji za pozornost.</a:t>
            </a:r>
          </a:p>
        </p:txBody>
      </p:sp>
    </p:spTree>
    <p:extLst>
      <p:ext uri="{BB962C8B-B14F-4D97-AF65-F5344CB8AC3E}">
        <p14:creationId xmlns:p14="http://schemas.microsoft.com/office/powerpoint/2010/main" val="195773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Genetická konzultace</a:t>
            </a:r>
          </a:p>
        </p:txBody>
      </p:sp>
      <p:sp>
        <p:nvSpPr>
          <p:cNvPr id="5" name="Zástupný symbol pro obsah 4"/>
          <p:cNvSpPr>
            <a:spLocks noGrp="1"/>
          </p:cNvSpPr>
          <p:nvPr>
            <p:ph idx="1"/>
          </p:nvPr>
        </p:nvSpPr>
        <p:spPr/>
        <p:txBody>
          <a:bodyPr>
            <a:normAutofit fontScale="85000" lnSpcReduction="10000"/>
          </a:bodyPr>
          <a:lstStyle/>
          <a:p>
            <a:pPr algn="just"/>
            <a:r>
              <a:rPr lang="cs-CZ" sz="2400" dirty="0" err="1"/>
              <a:t>anamn</a:t>
            </a:r>
            <a:r>
              <a:rPr lang="en-US" sz="2400" dirty="0"/>
              <a:t>é</a:t>
            </a:r>
            <a:r>
              <a:rPr lang="cs-CZ" sz="2400" dirty="0"/>
              <a:t>za, fyzik</a:t>
            </a:r>
            <a:r>
              <a:rPr lang="en-US" sz="2400" dirty="0"/>
              <a:t>á</a:t>
            </a:r>
            <a:r>
              <a:rPr lang="cs-CZ" sz="2400" dirty="0" err="1"/>
              <a:t>ln</a:t>
            </a:r>
            <a:r>
              <a:rPr lang="en-US" sz="2400" dirty="0"/>
              <a:t>í</a:t>
            </a:r>
            <a:r>
              <a:rPr lang="cs-CZ" sz="2400" dirty="0"/>
              <a:t> vyšetřen</a:t>
            </a:r>
            <a:r>
              <a:rPr lang="en-US" sz="2400" dirty="0"/>
              <a:t>í</a:t>
            </a:r>
            <a:r>
              <a:rPr lang="cs-CZ" sz="2400" dirty="0"/>
              <a:t>, zhodnocen</a:t>
            </a:r>
            <a:r>
              <a:rPr lang="en-US" sz="2400" dirty="0"/>
              <a:t>í</a:t>
            </a:r>
            <a:r>
              <a:rPr lang="cs-CZ" sz="2400" dirty="0"/>
              <a:t> </a:t>
            </a:r>
            <a:r>
              <a:rPr lang="cs-CZ" sz="2400" dirty="0" err="1"/>
              <a:t>klinick</a:t>
            </a:r>
            <a:r>
              <a:rPr lang="en-US" sz="2400" dirty="0"/>
              <a:t>ý</a:t>
            </a:r>
            <a:r>
              <a:rPr lang="cs-CZ" sz="2400" dirty="0"/>
              <a:t>ch n</a:t>
            </a:r>
            <a:r>
              <a:rPr lang="en-US" sz="2400" dirty="0"/>
              <a:t>á</a:t>
            </a:r>
            <a:r>
              <a:rPr lang="cs-CZ" sz="2400" dirty="0"/>
              <a:t>lezů, indikace </a:t>
            </a:r>
            <a:r>
              <a:rPr lang="cs-CZ" sz="2400" dirty="0" err="1"/>
              <a:t>genetick</a:t>
            </a:r>
            <a:r>
              <a:rPr lang="en-US" sz="2400" dirty="0"/>
              <a:t>ý</a:t>
            </a:r>
            <a:r>
              <a:rPr lang="cs-CZ" sz="2400" dirty="0"/>
              <a:t>ch testů </a:t>
            </a:r>
          </a:p>
          <a:p>
            <a:pPr algn="just"/>
            <a:r>
              <a:rPr lang="cs-CZ" sz="2400" dirty="0"/>
              <a:t>při použit</a:t>
            </a:r>
            <a:r>
              <a:rPr lang="en-US" sz="2400" dirty="0"/>
              <a:t>í</a:t>
            </a:r>
            <a:r>
              <a:rPr lang="cs-CZ" sz="2400" dirty="0"/>
              <a:t> </a:t>
            </a:r>
            <a:r>
              <a:rPr lang="cs-CZ" sz="2400" dirty="0" err="1"/>
              <a:t>genetick</a:t>
            </a:r>
            <a:r>
              <a:rPr lang="en-US" sz="2400" dirty="0"/>
              <a:t>é</a:t>
            </a:r>
            <a:r>
              <a:rPr lang="cs-CZ" sz="2400" dirty="0"/>
              <a:t>ho algoritmu </a:t>
            </a:r>
            <a:r>
              <a:rPr lang="cs-CZ" sz="2400" dirty="0" err="1"/>
              <a:t>genetick</a:t>
            </a:r>
            <a:r>
              <a:rPr lang="en-US" sz="2400" dirty="0"/>
              <a:t>é</a:t>
            </a:r>
            <a:r>
              <a:rPr lang="cs-CZ" sz="2400" dirty="0"/>
              <a:t>ho vyšetřen</a:t>
            </a:r>
            <a:r>
              <a:rPr lang="en-US" sz="2400" dirty="0"/>
              <a:t>í</a:t>
            </a:r>
            <a:r>
              <a:rPr lang="cs-CZ" sz="2400" dirty="0"/>
              <a:t> bez </a:t>
            </a:r>
            <a:r>
              <a:rPr lang="cs-CZ" sz="2400" dirty="0" err="1"/>
              <a:t>anamn</a:t>
            </a:r>
            <a:r>
              <a:rPr lang="en-US" sz="2400" dirty="0"/>
              <a:t>é</a:t>
            </a:r>
            <a:r>
              <a:rPr lang="cs-CZ" sz="2400" dirty="0" err="1"/>
              <a:t>zy</a:t>
            </a:r>
            <a:r>
              <a:rPr lang="cs-CZ" sz="2400" dirty="0"/>
              <a:t> a rodokmenu, je </a:t>
            </a:r>
            <a:r>
              <a:rPr lang="en-US" sz="2400" dirty="0"/>
              <a:t>ú</a:t>
            </a:r>
            <a:r>
              <a:rPr lang="cs-CZ" sz="2400" dirty="0"/>
              <a:t>spěšnost stanoven</a:t>
            </a:r>
            <a:r>
              <a:rPr lang="en-US" sz="2400" dirty="0"/>
              <a:t>í</a:t>
            </a:r>
            <a:r>
              <a:rPr lang="cs-CZ" sz="2400" dirty="0"/>
              <a:t> </a:t>
            </a:r>
            <a:r>
              <a:rPr lang="cs-CZ" sz="2400" dirty="0" err="1"/>
              <a:t>příčinn</a:t>
            </a:r>
            <a:r>
              <a:rPr lang="en-US" sz="2400" dirty="0"/>
              <a:t>é</a:t>
            </a:r>
            <a:r>
              <a:rPr lang="cs-CZ" sz="2400" dirty="0"/>
              <a:t> </a:t>
            </a:r>
            <a:r>
              <a:rPr lang="cs-CZ" sz="2400" dirty="0" err="1"/>
              <a:t>genetick</a:t>
            </a:r>
            <a:r>
              <a:rPr lang="en-US" sz="2400" dirty="0"/>
              <a:t>é</a:t>
            </a:r>
            <a:r>
              <a:rPr lang="cs-CZ" sz="2400" dirty="0"/>
              <a:t> </a:t>
            </a:r>
            <a:r>
              <a:rPr lang="cs-CZ" sz="2400" dirty="0" err="1"/>
              <a:t>diagn</a:t>
            </a:r>
            <a:r>
              <a:rPr lang="en-US" sz="2400" dirty="0"/>
              <a:t>ó</a:t>
            </a:r>
            <a:r>
              <a:rPr lang="cs-CZ" sz="2400" dirty="0" err="1"/>
              <a:t>zy</a:t>
            </a:r>
            <a:r>
              <a:rPr lang="cs-CZ" sz="2400" dirty="0"/>
              <a:t> pouze 4%</a:t>
            </a:r>
          </a:p>
          <a:p>
            <a:pPr algn="just"/>
            <a:r>
              <a:rPr lang="cs-CZ" sz="2400" dirty="0" err="1"/>
              <a:t>přesn</a:t>
            </a:r>
            <a:r>
              <a:rPr lang="en-US" sz="2400" dirty="0"/>
              <a:t>á</a:t>
            </a:r>
            <a:r>
              <a:rPr lang="cs-CZ" sz="2400" dirty="0"/>
              <a:t> osobní a </a:t>
            </a:r>
            <a:r>
              <a:rPr lang="cs-CZ" sz="2400" dirty="0" err="1"/>
              <a:t>rodinn</a:t>
            </a:r>
            <a:r>
              <a:rPr lang="en-US" sz="2400" dirty="0"/>
              <a:t>á</a:t>
            </a:r>
            <a:r>
              <a:rPr lang="cs-CZ" sz="2400" dirty="0"/>
              <a:t> </a:t>
            </a:r>
            <a:r>
              <a:rPr lang="cs-CZ" sz="2400" dirty="0" err="1"/>
              <a:t>anamn</a:t>
            </a:r>
            <a:r>
              <a:rPr lang="en-US" sz="2400" dirty="0"/>
              <a:t>é</a:t>
            </a:r>
            <a:r>
              <a:rPr lang="cs-CZ" sz="2400" dirty="0"/>
              <a:t>za zaměřen</a:t>
            </a:r>
            <a:r>
              <a:rPr lang="en-US" sz="2400" dirty="0"/>
              <a:t>á</a:t>
            </a:r>
            <a:r>
              <a:rPr lang="cs-CZ" sz="2400" dirty="0"/>
              <a:t> na identifikaci geneticky </a:t>
            </a:r>
            <a:r>
              <a:rPr lang="cs-CZ" sz="2400" dirty="0" err="1"/>
              <a:t>podm</a:t>
            </a:r>
            <a:r>
              <a:rPr lang="en-US" sz="2400" dirty="0"/>
              <a:t>í</a:t>
            </a:r>
            <a:r>
              <a:rPr lang="cs-CZ" sz="2400" dirty="0" err="1"/>
              <a:t>něn</a:t>
            </a:r>
            <a:r>
              <a:rPr lang="en-US" sz="2400" dirty="0"/>
              <a:t>ý</a:t>
            </a:r>
            <a:r>
              <a:rPr lang="cs-CZ" sz="2400" dirty="0"/>
              <a:t>ch syndromů (charakterizované </a:t>
            </a:r>
            <a:r>
              <a:rPr lang="cs-CZ" sz="2400" dirty="0" err="1"/>
              <a:t>typick</a:t>
            </a:r>
            <a:r>
              <a:rPr lang="en-US" sz="2400" dirty="0"/>
              <a:t>ý</a:t>
            </a:r>
            <a:r>
              <a:rPr lang="cs-CZ" sz="2400" dirty="0"/>
              <a:t>m </a:t>
            </a:r>
            <a:r>
              <a:rPr lang="cs-CZ" sz="2400" dirty="0" err="1"/>
              <a:t>dysmorfisem</a:t>
            </a:r>
            <a:r>
              <a:rPr lang="cs-CZ" sz="2400" dirty="0"/>
              <a:t>, souvisej</a:t>
            </a:r>
            <a:r>
              <a:rPr lang="en-US" sz="2400" dirty="0"/>
              <a:t>í</a:t>
            </a:r>
            <a:r>
              <a:rPr lang="cs-CZ" sz="2400" dirty="0"/>
              <a:t>c</a:t>
            </a:r>
            <a:r>
              <a:rPr lang="en-US" sz="2400" dirty="0"/>
              <a:t>í</a:t>
            </a:r>
            <a:r>
              <a:rPr lang="cs-CZ" sz="2400" dirty="0"/>
              <a:t>m postižen</a:t>
            </a:r>
            <a:r>
              <a:rPr lang="en-US" sz="2400" dirty="0"/>
              <a:t>í</a:t>
            </a:r>
            <a:r>
              <a:rPr lang="cs-CZ" sz="2400" dirty="0"/>
              <a:t>m, event. neplodnost</a:t>
            </a:r>
            <a:r>
              <a:rPr lang="en-US" sz="2400" dirty="0"/>
              <a:t>í</a:t>
            </a:r>
            <a:r>
              <a:rPr lang="cs-CZ" sz="2400" dirty="0"/>
              <a:t>) může pacienta nasměrovat na </a:t>
            </a:r>
            <a:r>
              <a:rPr lang="cs-CZ" sz="2400" dirty="0" err="1"/>
              <a:t>specifick</a:t>
            </a:r>
            <a:r>
              <a:rPr lang="en-US" sz="2400" dirty="0"/>
              <a:t>é</a:t>
            </a:r>
            <a:r>
              <a:rPr lang="cs-CZ" sz="2400" dirty="0"/>
              <a:t> </a:t>
            </a:r>
            <a:r>
              <a:rPr lang="cs-CZ" sz="2400" dirty="0" err="1"/>
              <a:t>genetick</a:t>
            </a:r>
            <a:r>
              <a:rPr lang="en-US" sz="2400" dirty="0"/>
              <a:t>é</a:t>
            </a:r>
            <a:r>
              <a:rPr lang="cs-CZ" sz="2400" dirty="0"/>
              <a:t> testy. </a:t>
            </a:r>
          </a:p>
          <a:p>
            <a:pPr algn="just"/>
            <a:r>
              <a:rPr lang="cs-CZ" sz="2400" dirty="0"/>
              <a:t>Poruchy reprodukce mohou být součástí chorob či syndromů děděných </a:t>
            </a:r>
            <a:r>
              <a:rPr lang="cs-CZ" sz="2400" dirty="0" err="1"/>
              <a:t>monogenně</a:t>
            </a:r>
            <a:r>
              <a:rPr lang="cs-CZ" sz="2400" dirty="0"/>
              <a:t>. Dědičnost může být </a:t>
            </a:r>
            <a:r>
              <a:rPr lang="cs-CZ" sz="2400" dirty="0" err="1"/>
              <a:t>autosomálně</a:t>
            </a:r>
            <a:r>
              <a:rPr lang="cs-CZ" sz="2400" dirty="0"/>
              <a:t> dominantní (AD), </a:t>
            </a:r>
            <a:r>
              <a:rPr lang="cs-CZ" sz="2400" dirty="0" err="1"/>
              <a:t>autosomálně</a:t>
            </a:r>
            <a:r>
              <a:rPr lang="cs-CZ" sz="2400" dirty="0"/>
              <a:t> recesivní (AR), </a:t>
            </a:r>
            <a:r>
              <a:rPr lang="cs-CZ" sz="2400" dirty="0" err="1"/>
              <a:t>gonosomálně</a:t>
            </a:r>
            <a:r>
              <a:rPr lang="cs-CZ" sz="2400" dirty="0"/>
              <a:t> recesivní (GR), mitochondriální nebo multifaktoriální.</a:t>
            </a:r>
          </a:p>
          <a:p>
            <a:pPr algn="just"/>
            <a:endParaRPr lang="cs-CZ" sz="2400" dirty="0"/>
          </a:p>
          <a:p>
            <a:pPr marL="72000" indent="0">
              <a:buNone/>
            </a:pPr>
            <a:endParaRPr lang="cs-CZ" dirty="0"/>
          </a:p>
        </p:txBody>
      </p:sp>
      <p:pic>
        <p:nvPicPr>
          <p:cNvPr id="2" name="Zvuk 1">
            <a:hlinkClick r:id="" action="ppaction://media"/>
            <a:extLst>
              <a:ext uri="{FF2B5EF4-FFF2-40B4-BE49-F238E27FC236}">
                <a16:creationId xmlns:a16="http://schemas.microsoft.com/office/drawing/2014/main" id="{4EB23B02-4DB8-43C3-9B27-B7764A1E9D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0363119"/>
      </p:ext>
    </p:extLst>
  </p:cSld>
  <p:clrMapOvr>
    <a:masterClrMapping/>
  </p:clrMapOvr>
  <mc:AlternateContent xmlns:mc="http://schemas.openxmlformats.org/markup-compatibility/2006" xmlns:p14="http://schemas.microsoft.com/office/powerpoint/2010/main">
    <mc:Choice Requires="p14">
      <p:transition spd="slow" p14:dur="2000" advTm="47313"/>
    </mc:Choice>
    <mc:Fallback xmlns="">
      <p:transition spd="slow" advTm="4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2 Učení [20201012064346672].mdb"/>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CZ.potx" id="{0256B392-11D6-4CFF-A65D-2F19E0793336}" vid="{4DBF336A-63FD-420A-B5B7-04D31F847D6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1/04/xmldsig-more#rsa-sha256"/>
    <Reference Type="http://www.w3.org/2000/09/xmldsig#Object" URI="#idPackageObject">
      <DigestMethod Algorithm="http://www.w3.org/2001/04/xmlenc#sha256"/>
      <DigestValue>tyAMqP0eASb4QYiXwoR/ixRn5iXKXUOtmOT9uvmi/Y0=</DigestValue>
    </Reference>
    <Reference Type="http://www.w3.org/2000/09/xmldsig#Object" URI="#idOfficeObject">
      <DigestMethod Algorithm="http://www.w3.org/2001/04/xmlenc#sha256"/>
      <DigestValue>bPD9fxM0FtHijGZ3MwNXNmzX+qap9fugeWJhaQw7wyk=</DigestValue>
    </Reference>
    <Reference Type="http://uri.etsi.org/01903#SignedProperties" URI="#idSignedProperties">
      <Transforms>
        <Transform Algorithm="http://www.w3.org/TR/2001/REC-xml-c14n-20010315"/>
      </Transforms>
      <DigestMethod Algorithm="http://www.w3.org/2001/04/xmlenc#sha256"/>
      <DigestValue>0O6Gv0aTY6damKrtBjyxkpUX5jgoPcikCvJInRJKCpA=</DigestValue>
    </Reference>
  </SignedInfo>
  <SignatureValue>QntpUlmw1bntFD4A2ZVr/pw9YTPs7XfLx35NTqUCqcGCngzSfzYECRCZMCe7aJBE6sp4HRoOlEPM
s/gxhh7KpOCQyYZNpmFbii4q918OfCtyQajNV1xbF99BeajhIxVRGmQYB3DxgNyA+H/TlJOMPekm
lunTe/+b0hMJUsE1ol+c5WVzXoUtWAuIGa/4lbc/Qteb6ooRgvIKI/I6n18/a7HKoGi9p6nbVnnA
sTg96R2WQQihQ1/zpV9hfNGcbPwcgyp7jDeTNlMipidWInqdvuJ2cxYDlKQFKtPtI3arOhlOMWw2
LmNso9A+IoIWApqZpRi2TwMqxdUIfmO+eO34Sg==</SignatureValue>
  <KeyInfo>
    <X509Data>
      <X509Certificate>MIID8jCCAtqgAwIBAgIQaISCqxJMiYxJiz/X2K54lDANBgkqhkiG9w0BAQsFADB4MXYwEQYKCZImiZPyLGQBGRYDbmV0MBUGCgmSJomT8ixkARkWB3dpbmRvd3MwHQYDVQQDExZNUy1Pcmdhbml6YXRpb24tQWNjZXNzMCsGA1UECxMkODJkYmFjYTQtM2U4MS00NmNhLTljNzMtMDk1MGMxZWFjYTk3MB4XDTIxMDMyNDA0MzE0OFoXDTMxMDMyNDA1MDE0OFowLzEtMCsGA1UEAxMkZGMwZTA5ZDItNWFhYS00OTQxLTliMzEtOWIzY2Q0MDY2MDRhMIIBIjANBgkqhkiG9w0BAQEFAAOCAQ8AMIIBCgKCAQEAvqGsH7B4pcP6Ft66m2kVH80vAQUhehdpAHdGMKBMiJuY00NhMsABaTAYdWW3v4tGBBpqX+BTW0yrBle9mrNlQ40NhQButjq8xXpLSWmZ1CRmVpiGMWiSV6rO/C9tjqAs/Tc72phaHyNRA/bZg0Jsi44k/KVsVkHPwTU1jZytmNKm0fP3QUEodyxKiCl3870v1TQxneQ4xbK4aNQ9aQZVOKrZmSFOJG7MozD8c9rUvp/Ipl3biAkvlHpRUZXRDdKPVqEE/Wc34uWAIuTcR2WAfTsvsDt1Kp0HcvT/xKKA+XLwz+En/dxnEi2Uf9Hkpg9CvZgseCVbufGvwd/GNKtQPQIDAQABo4HAMIG9MAwGA1UdEwEB/wQCMAAwFgYDVR0lAQH/BAwwCgYIKwYBBQUHAwIwIgYLKoZIhvcUAQWCHAIEEwSBENIJDtyqWkFJmzGbPNQGYEowIgYLKoZIhvcUAQWCHAMEEwSBEECnsNhxKUVNlwDbn72O9hswIgYLKoZIhvcUAQWCHAUEEwSBECNPkBHb8NxMlvc5C9VfzugwFAYLKoZIhvcUAQWCHAgEBQSBAkVVMBMGCyqGSIb3FAEFghwHBAQEgQEwMA0GCSqGSIb3DQEBCwUAA4IBAQChkq2OezHblxHMD98Px6aqjLMv5/pwHESfVjFMtu6JLrRBhPHrro4nfb0853e2BfItF5W7qCZiCuTl5d0mXrEB1wn004t2wiUye4d7ep9aHmn/Y4kBNUbx6S+Y99aTqPZlBue3Euv73EAwHmJ7XtYv0zsJQAJhtnX2hW9WQVX/BKV0/2qBiv/+wm91oMVuoIjKFB0kLG3YD9Tb7lWkOTKsdW1KbeBdeAZ+cRxCY4bEH3diMpTr0l3bK5zENBMEaSeJZczqjR+2wIztggYPNgkrekcrtA30bLcXV4AgeCXvAcez4jAAFpiwJPdR07Q5offa5Qbik/kFfsABTm7ocpzw</X509Certificate>
    </X509Data>
  </KeyInfo>
  <Object Id="idPackageObject">
    <Manifest>
      <Reference URI="/_rels/.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ZA0yc/xO3JTsFCHnkGRYT0tE9b7806O9EDnxF1WjyYo=</DigestValue>
      </Reference>
      <Reference URI="/ppt/_rels/presentation.xml.rels?ContentType=application/vnd.openxmlformats-package.relationships+xml">
        <Transforms>
          <Transform Algorithm="http://schemas.openxmlformats.org/package/2006/RelationshipTransform">
            <mdssi:RelationshipReference xmlns:mdssi="http://schemas.openxmlformats.org/package/2006/digital-signature" SourceId="rId63"/>
            <mdssi:RelationshipReference xmlns:mdssi="http://schemas.openxmlformats.org/package/2006/digital-signature" SourceId="rId68"/>
            <mdssi:RelationshipReference xmlns:mdssi="http://schemas.openxmlformats.org/package/2006/digital-signature" SourceId="rId76"/>
            <mdssi:RelationshipReference xmlns:mdssi="http://schemas.openxmlformats.org/package/2006/digital-signature" SourceId="rId84"/>
            <mdssi:RelationshipReference xmlns:mdssi="http://schemas.openxmlformats.org/package/2006/digital-signature" SourceId="rId89"/>
            <mdssi:RelationshipReference xmlns:mdssi="http://schemas.openxmlformats.org/package/2006/digital-signature" SourceId="rId7"/>
            <mdssi:RelationshipReference xmlns:mdssi="http://schemas.openxmlformats.org/package/2006/digital-signature" SourceId="rId71"/>
            <mdssi:RelationshipReference xmlns:mdssi="http://schemas.openxmlformats.org/package/2006/digital-signature" SourceId="rId92"/>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9"/>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32"/>
            <mdssi:RelationshipReference xmlns:mdssi="http://schemas.openxmlformats.org/package/2006/digital-signature" SourceId="rId37"/>
            <mdssi:RelationshipReference xmlns:mdssi="http://schemas.openxmlformats.org/package/2006/digital-signature" SourceId="rId40"/>
            <mdssi:RelationshipReference xmlns:mdssi="http://schemas.openxmlformats.org/package/2006/digital-signature" SourceId="rId45"/>
            <mdssi:RelationshipReference xmlns:mdssi="http://schemas.openxmlformats.org/package/2006/digital-signature" SourceId="rId53"/>
            <mdssi:RelationshipReference xmlns:mdssi="http://schemas.openxmlformats.org/package/2006/digital-signature" SourceId="rId58"/>
            <mdssi:RelationshipReference xmlns:mdssi="http://schemas.openxmlformats.org/package/2006/digital-signature" SourceId="rId66"/>
            <mdssi:RelationshipReference xmlns:mdssi="http://schemas.openxmlformats.org/package/2006/digital-signature" SourceId="rId74"/>
            <mdssi:RelationshipReference xmlns:mdssi="http://schemas.openxmlformats.org/package/2006/digital-signature" SourceId="rId79"/>
            <mdssi:RelationshipReference xmlns:mdssi="http://schemas.openxmlformats.org/package/2006/digital-signature" SourceId="rId87"/>
            <mdssi:RelationshipReference xmlns:mdssi="http://schemas.openxmlformats.org/package/2006/digital-signature" SourceId="rId5"/>
            <mdssi:RelationshipReference xmlns:mdssi="http://schemas.openxmlformats.org/package/2006/digital-signature" SourceId="rId61"/>
            <mdssi:RelationshipReference xmlns:mdssi="http://schemas.openxmlformats.org/package/2006/digital-signature" SourceId="rId82"/>
            <mdssi:RelationshipReference xmlns:mdssi="http://schemas.openxmlformats.org/package/2006/digital-signature" SourceId="rId90"/>
            <mdssi:RelationshipReference xmlns:mdssi="http://schemas.openxmlformats.org/package/2006/digital-signature" SourceId="rId1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35"/>
            <mdssi:RelationshipReference xmlns:mdssi="http://schemas.openxmlformats.org/package/2006/digital-signature" SourceId="rId43"/>
            <mdssi:RelationshipReference xmlns:mdssi="http://schemas.openxmlformats.org/package/2006/digital-signature" SourceId="rId48"/>
            <mdssi:RelationshipReference xmlns:mdssi="http://schemas.openxmlformats.org/package/2006/digital-signature" SourceId="rId56"/>
            <mdssi:RelationshipReference xmlns:mdssi="http://schemas.openxmlformats.org/package/2006/digital-signature" SourceId="rId64"/>
            <mdssi:RelationshipReference xmlns:mdssi="http://schemas.openxmlformats.org/package/2006/digital-signature" SourceId="rId69"/>
            <mdssi:RelationshipReference xmlns:mdssi="http://schemas.openxmlformats.org/package/2006/digital-signature" SourceId="rId77"/>
            <mdssi:RelationshipReference xmlns:mdssi="http://schemas.openxmlformats.org/package/2006/digital-signature" SourceId="rId8"/>
            <mdssi:RelationshipReference xmlns:mdssi="http://schemas.openxmlformats.org/package/2006/digital-signature" SourceId="rId51"/>
            <mdssi:RelationshipReference xmlns:mdssi="http://schemas.openxmlformats.org/package/2006/digital-signature" SourceId="rId72"/>
            <mdssi:RelationshipReference xmlns:mdssi="http://schemas.openxmlformats.org/package/2006/digital-signature" SourceId="rId80"/>
            <mdssi:RelationshipReference xmlns:mdssi="http://schemas.openxmlformats.org/package/2006/digital-signature" SourceId="rId85"/>
            <mdssi:RelationshipReference xmlns:mdssi="http://schemas.openxmlformats.org/package/2006/digital-signature" SourceId="rId93"/>
            <mdssi:RelationshipReference xmlns:mdssi="http://schemas.openxmlformats.org/package/2006/digital-signature" SourceId="rId3"/>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33"/>
            <mdssi:RelationshipReference xmlns:mdssi="http://schemas.openxmlformats.org/package/2006/digital-signature" SourceId="rId38"/>
            <mdssi:RelationshipReference xmlns:mdssi="http://schemas.openxmlformats.org/package/2006/digital-signature" SourceId="rId46"/>
            <mdssi:RelationshipReference xmlns:mdssi="http://schemas.openxmlformats.org/package/2006/digital-signature" SourceId="rId59"/>
            <mdssi:RelationshipReference xmlns:mdssi="http://schemas.openxmlformats.org/package/2006/digital-signature" SourceId="rId67"/>
            <mdssi:RelationshipReference xmlns:mdssi="http://schemas.openxmlformats.org/package/2006/digital-signature" SourceId="rId20"/>
            <mdssi:RelationshipReference xmlns:mdssi="http://schemas.openxmlformats.org/package/2006/digital-signature" SourceId="rId41"/>
            <mdssi:RelationshipReference xmlns:mdssi="http://schemas.openxmlformats.org/package/2006/digital-signature" SourceId="rId54"/>
            <mdssi:RelationshipReference xmlns:mdssi="http://schemas.openxmlformats.org/package/2006/digital-signature" SourceId="rId62"/>
            <mdssi:RelationshipReference xmlns:mdssi="http://schemas.openxmlformats.org/package/2006/digital-signature" SourceId="rId70"/>
            <mdssi:RelationshipReference xmlns:mdssi="http://schemas.openxmlformats.org/package/2006/digital-signature" SourceId="rId75"/>
            <mdssi:RelationshipReference xmlns:mdssi="http://schemas.openxmlformats.org/package/2006/digital-signature" SourceId="rId83"/>
            <mdssi:RelationshipReference xmlns:mdssi="http://schemas.openxmlformats.org/package/2006/digital-signature" SourceId="rId88"/>
            <mdssi:RelationshipReference xmlns:mdssi="http://schemas.openxmlformats.org/package/2006/digital-signature" SourceId="rId91"/>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36"/>
            <mdssi:RelationshipReference xmlns:mdssi="http://schemas.openxmlformats.org/package/2006/digital-signature" SourceId="rId49"/>
            <mdssi:RelationshipReference xmlns:mdssi="http://schemas.openxmlformats.org/package/2006/digital-signature" SourceId="rId57"/>
            <mdssi:RelationshipReference xmlns:mdssi="http://schemas.openxmlformats.org/package/2006/digital-signature" SourceId="rId10"/>
            <mdssi:RelationshipReference xmlns:mdssi="http://schemas.openxmlformats.org/package/2006/digital-signature" SourceId="rId31"/>
            <mdssi:RelationshipReference xmlns:mdssi="http://schemas.openxmlformats.org/package/2006/digital-signature" SourceId="rId44"/>
            <mdssi:RelationshipReference xmlns:mdssi="http://schemas.openxmlformats.org/package/2006/digital-signature" SourceId="rId52"/>
            <mdssi:RelationshipReference xmlns:mdssi="http://schemas.openxmlformats.org/package/2006/digital-signature" SourceId="rId60"/>
            <mdssi:RelationshipReference xmlns:mdssi="http://schemas.openxmlformats.org/package/2006/digital-signature" SourceId="rId65"/>
            <mdssi:RelationshipReference xmlns:mdssi="http://schemas.openxmlformats.org/package/2006/digital-signature" SourceId="rId73"/>
            <mdssi:RelationshipReference xmlns:mdssi="http://schemas.openxmlformats.org/package/2006/digital-signature" SourceId="rId78"/>
            <mdssi:RelationshipReference xmlns:mdssi="http://schemas.openxmlformats.org/package/2006/digital-signature" SourceId="rId81"/>
            <mdssi:RelationshipReference xmlns:mdssi="http://schemas.openxmlformats.org/package/2006/digital-signature" SourceId="rId86"/>
            <mdssi:RelationshipReference xmlns:mdssi="http://schemas.openxmlformats.org/package/2006/digital-signature" SourceId="rId94"/>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26"/>
            <mdssi:RelationshipReference xmlns:mdssi="http://schemas.openxmlformats.org/package/2006/digital-signature" SourceId="rId39"/>
            <mdssi:RelationshipReference xmlns:mdssi="http://schemas.openxmlformats.org/package/2006/digital-signature" SourceId="rId21"/>
            <mdssi:RelationshipReference xmlns:mdssi="http://schemas.openxmlformats.org/package/2006/digital-signature" SourceId="rId34"/>
            <mdssi:RelationshipReference xmlns:mdssi="http://schemas.openxmlformats.org/package/2006/digital-signature" SourceId="rId42"/>
            <mdssi:RelationshipReference xmlns:mdssi="http://schemas.openxmlformats.org/package/2006/digital-signature" SourceId="rId47"/>
            <mdssi:RelationshipReference xmlns:mdssi="http://schemas.openxmlformats.org/package/2006/digital-signature" SourceId="rId50"/>
            <mdssi:RelationshipReference xmlns:mdssi="http://schemas.openxmlformats.org/package/2006/digital-signature" SourceId="rId55"/>
          </Transform>
          <Transform Algorithm="http://www.w3.org/TR/2001/REC-xml-c14n-20010315"/>
        </Transforms>
        <DigestMethod Algorithm="http://www.w3.org/2001/04/xmlenc#sha256"/>
        <DigestValue>kFacWyJ3SO4yndv+MzV8KgyKKc/FU8mLb6yVdAESBW8=</DigestValue>
      </Reference>
      <Reference URI="/ppt/commentAuthors.xml?ContentType=application/vnd.openxmlformats-officedocument.presentationml.commentAuthors+xml">
        <DigestMethod Algorithm="http://www.w3.org/2001/04/xmlenc#sha256"/>
        <DigestValue>ATKfa5L/kez/2HAt65vVoAz7qZDpt6i753ylzhWJD/M=</DigestValue>
      </Reference>
      <Reference URI="/ppt/handoutMasters/_rels/handoutMaster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VgNGZLFGoRxv04fViwPY4GatfzqYLBSCTL6MDtoY7yY=</DigestValue>
      </Reference>
      <Reference URI="/ppt/handoutMasters/handoutMaster1.xml?ContentType=application/vnd.openxmlformats-officedocument.presentationml.handoutMaster+xml">
        <DigestMethod Algorithm="http://www.w3.org/2001/04/xmlenc#sha256"/>
        <DigestValue>Enpe5DO86Oj+5I8bpnD/G7H5bOZFCdY2/4+VSxgktcE=</DigestValue>
      </Reference>
      <Reference URI="/ppt/media/image1.emf?ContentType=image/x-emf">
        <DigestMethod Algorithm="http://www.w3.org/2001/04/xmlenc#sha256"/>
        <DigestValue>4SNcizdmjbRGd02yDF17/iIhCKwN9JTJHWWyBt3IODA=</DigestValue>
      </Reference>
      <Reference URI="/ppt/media/image10.png?ContentType=image/png">
        <DigestMethod Algorithm="http://www.w3.org/2001/04/xmlenc#sha256"/>
        <DigestValue>5i34C+fACbiatd4YfpLFYnwKbtYbZYrEsAziAYW9wY0=</DigestValue>
      </Reference>
      <Reference URI="/ppt/media/image11.png?ContentType=image/png">
        <DigestMethod Algorithm="http://www.w3.org/2001/04/xmlenc#sha256"/>
        <DigestValue>DJ5ilbRVD5aGnFjCYIuI4XsX/tO4r4tKY7hxA4j9fQ4=</DigestValue>
      </Reference>
      <Reference URI="/ppt/media/image12.png?ContentType=image/png">
        <DigestMethod Algorithm="http://www.w3.org/2001/04/xmlenc#sha256"/>
        <DigestValue>Shaj7AG9ACAv7pPLp43LU08TC2hHs+pjd7oXKZq6HHQ=</DigestValue>
      </Reference>
      <Reference URI="/ppt/media/image13.png?ContentType=image/png">
        <DigestMethod Algorithm="http://www.w3.org/2001/04/xmlenc#sha256"/>
        <DigestValue>SjQOstBV5J81wCJtkRFHXEDSVVWAINUu1/ctaC2j1eY=</DigestValue>
      </Reference>
      <Reference URI="/ppt/media/image14.png?ContentType=image/png">
        <DigestMethod Algorithm="http://www.w3.org/2001/04/xmlenc#sha256"/>
        <DigestValue>XRRrvE6FJ6nZBAfH7ejt+n+a6mOwReX9QMipMZlbgZE=</DigestValue>
      </Reference>
      <Reference URI="/ppt/media/image15.png?ContentType=image/png">
        <DigestMethod Algorithm="http://www.w3.org/2001/04/xmlenc#sha256"/>
        <DigestValue>dqTwrC4IFrmH0QdC3qb8OHjFpqPYSqOEugMxYIRFtqA=</DigestValue>
      </Reference>
      <Reference URI="/ppt/media/image16.png?ContentType=image/png">
        <DigestMethod Algorithm="http://www.w3.org/2001/04/xmlenc#sha256"/>
        <DigestValue>AZAcI6F/1NnFSuEAM6QDeQmY3lWxo8+6RGMEfhPtC7c=</DigestValue>
      </Reference>
      <Reference URI="/ppt/media/image17.emf?ContentType=image/x-emf">
        <DigestMethod Algorithm="http://www.w3.org/2001/04/xmlenc#sha256"/>
        <DigestValue>kPd7NYRU8SbqtdqCK2aRahcEvswgxyQkpCu0W2g9khk=</DigestValue>
      </Reference>
      <Reference URI="/ppt/media/image18.jpeg?ContentType=image/jpeg">
        <DigestMethod Algorithm="http://www.w3.org/2001/04/xmlenc#sha256"/>
        <DigestValue>DM5PclXCNDxzfciUhMgiQod8DvDF9BzTMZVtbuDgH10=</DigestValue>
      </Reference>
      <Reference URI="/ppt/media/image19.jpeg?ContentType=image/jpeg">
        <DigestMethod Algorithm="http://www.w3.org/2001/04/xmlenc#sha256"/>
        <DigestValue>R0z/bddCkAKvkMHG9nq3WK03rnQBtiaOwWBRFU7VFS8=</DigestValue>
      </Reference>
      <Reference URI="/ppt/media/image2.emf?ContentType=image/x-emf">
        <DigestMethod Algorithm="http://www.w3.org/2001/04/xmlenc#sha256"/>
        <DigestValue>02M/IRGY8DGG7xeIfJXN9mod+kzmCjkTFolMOYwh5VE=</DigestValue>
      </Reference>
      <Reference URI="/ppt/media/image20.emf?ContentType=image/x-emf">
        <DigestMethod Algorithm="http://www.w3.org/2001/04/xmlenc#sha256"/>
        <DigestValue>QT8d7uk92MLlxkYrWEIG962yKFSaBhr+WVmDwomY7LU=</DigestValue>
      </Reference>
      <Reference URI="/ppt/media/image21.png?ContentType=image/png">
        <DigestMethod Algorithm="http://www.w3.org/2001/04/xmlenc#sha256"/>
        <DigestValue>DfzTxFOSyE5AMWuy+SeTcgycfs5eDpIIDJms9XxF6vU=</DigestValue>
      </Reference>
      <Reference URI="/ppt/media/image22.png?ContentType=image/png">
        <DigestMethod Algorithm="http://www.w3.org/2001/04/xmlenc#sha256"/>
        <DigestValue>4qmNvPfSWaeQuOjd+w/zDkkNl0mB+Ll8dYP4qXzFSZA=</DigestValue>
      </Reference>
      <Reference URI="/ppt/media/image23.jpeg?ContentType=image/jpeg">
        <DigestMethod Algorithm="http://www.w3.org/2001/04/xmlenc#sha256"/>
        <DigestValue>E1f+6f5YV4xF+SQ2yYmtib69SifSE6dIPNr2Epu4aIg=</DigestValue>
      </Reference>
      <Reference URI="/ppt/media/image24.png?ContentType=image/png">
        <DigestMethod Algorithm="http://www.w3.org/2001/04/xmlenc#sha256"/>
        <DigestValue>QSqqDkdmUbXNPtBtjrD+XE2Ss6dYSndvK1nypaO03ZM=</DigestValue>
      </Reference>
      <Reference URI="/ppt/media/image25.jpeg?ContentType=image/jpeg">
        <DigestMethod Algorithm="http://www.w3.org/2001/04/xmlenc#sha256"/>
        <DigestValue>Krs0UfuAAh7PbzttP7AbGOjGmkC0QJd7BWTNP/BZXps=</DigestValue>
      </Reference>
      <Reference URI="/ppt/media/image26.jpeg?ContentType=image/jpeg">
        <DigestMethod Algorithm="http://www.w3.org/2001/04/xmlenc#sha256"/>
        <DigestValue>3ouabnlPXYU61piU3TuekEKXWgV+aIu34mIKggjh36c=</DigestValue>
      </Reference>
      <Reference URI="/ppt/media/image27.jpeg?ContentType=image/jpeg">
        <DigestMethod Algorithm="http://www.w3.org/2001/04/xmlenc#sha256"/>
        <DigestValue>+XnYf41Z68Zn7BwaYZjhwPvzTeSNXApc1kPyJCguzz8=</DigestValue>
      </Reference>
      <Reference URI="/ppt/media/image28.jpeg?ContentType=image/jpeg">
        <DigestMethod Algorithm="http://www.w3.org/2001/04/xmlenc#sha256"/>
        <DigestValue>LZbPgMCOP8XaXX+olxox7iZO++gS4mTy0crzCfTvd5Q=</DigestValue>
      </Reference>
      <Reference URI="/ppt/media/image29.jpeg?ContentType=image/jpeg">
        <DigestMethod Algorithm="http://www.w3.org/2001/04/xmlenc#sha256"/>
        <DigestValue>qQerng5hGAHcGFdPVMKUBbcvBaaDJht99yzPybLW6S8=</DigestValue>
      </Reference>
      <Reference URI="/ppt/media/image3.emf?ContentType=image/x-emf">
        <DigestMethod Algorithm="http://www.w3.org/2001/04/xmlenc#sha256"/>
        <DigestValue>gGV77CaeHPKzTFo/IF3lyuTjj5y/Yn7+aWV1d2FtsVY=</DigestValue>
      </Reference>
      <Reference URI="/ppt/media/image30.jpeg?ContentType=image/jpeg">
        <DigestMethod Algorithm="http://www.w3.org/2001/04/xmlenc#sha256"/>
        <DigestValue>51dCwfmCsXpA3WGCd2ebgkqEM7NzZGJV9kw+yh5/Cfg=</DigestValue>
      </Reference>
      <Reference URI="/ppt/media/image31.jpeg?ContentType=image/jpeg">
        <DigestMethod Algorithm="http://www.w3.org/2001/04/xmlenc#sha256"/>
        <DigestValue>RTXFBL1LFdVgtsczBbwSwcPnMVR88ujPrpjqiR3/Du4=</DigestValue>
      </Reference>
      <Reference URI="/ppt/media/image32.jpeg?ContentType=image/jpeg">
        <DigestMethod Algorithm="http://www.w3.org/2001/04/xmlenc#sha256"/>
        <DigestValue>RW7AlLWJpoloY51lf2fs1bLAFE7NBAgoUapV9ahxmr4=</DigestValue>
      </Reference>
      <Reference URI="/ppt/media/image33.jpeg?ContentType=image/jpeg">
        <DigestMethod Algorithm="http://www.w3.org/2001/04/xmlenc#sha256"/>
        <DigestValue>hHsBhbtKTcYb8n+JH8qOgHA2p/cqqf4bcMkp+8efTaQ=</DigestValue>
      </Reference>
      <Reference URI="/ppt/media/image34.jpeg?ContentType=image/jpeg">
        <DigestMethod Algorithm="http://www.w3.org/2001/04/xmlenc#sha256"/>
        <DigestValue>RRsUUV6j9pjJYunmtyFzffodA6gwGFC1NSSE2yd7/aU=</DigestValue>
      </Reference>
      <Reference URI="/ppt/media/image35.jpeg?ContentType=image/jpeg">
        <DigestMethod Algorithm="http://www.w3.org/2001/04/xmlenc#sha256"/>
        <DigestValue>/w8F91JupPgkehc8Qhcl6sqo+PxZf4KZDFS+j/bwZ+4=</DigestValue>
      </Reference>
      <Reference URI="/ppt/media/image36.jpeg?ContentType=image/jpeg">
        <DigestMethod Algorithm="http://www.w3.org/2001/04/xmlenc#sha256"/>
        <DigestValue>Qkd+LBD0xtxcSDFdEeG8Rnc1xqIlcVcf3X2UnshMQ5U=</DigestValue>
      </Reference>
      <Reference URI="/ppt/media/image37.gif?ContentType=image/gif">
        <DigestMethod Algorithm="http://www.w3.org/2001/04/xmlenc#sha256"/>
        <DigestValue>K1aLdq1fNWQcPtuDOZgHa3eaHvyEP+2lk+wPWNW9c0M=</DigestValue>
      </Reference>
      <Reference URI="/ppt/media/image38.gif?ContentType=image/gif">
        <DigestMethod Algorithm="http://www.w3.org/2001/04/xmlenc#sha256"/>
        <DigestValue>2w+uvR88S1AfXsgccGSGinkXu0xbUd+paZNP0hnFdLo=</DigestValue>
      </Reference>
      <Reference URI="/ppt/media/image39.jpeg?ContentType=image/jpeg">
        <DigestMethod Algorithm="http://www.w3.org/2001/04/xmlenc#sha256"/>
        <DigestValue>CEfYYklse2GNlQLyIaWzhCB5e81ohU57kqdoDZPL0mY=</DigestValue>
      </Reference>
      <Reference URI="/ppt/media/image4.emf?ContentType=image/x-emf">
        <DigestMethod Algorithm="http://www.w3.org/2001/04/xmlenc#sha256"/>
        <DigestValue>N1J1JJN+/5sjdyAez+cn+otVqAu2ERQA6qqhHkG01Ek=</DigestValue>
      </Reference>
      <Reference URI="/ppt/media/image40.jpeg?ContentType=image/jpeg">
        <DigestMethod Algorithm="http://www.w3.org/2001/04/xmlenc#sha256"/>
        <DigestValue>9xNR1KIsVNTIrp5qbTVFEPv9/gFXOSTbniso1jGZe+c=</DigestValue>
      </Reference>
      <Reference URI="/ppt/media/image41.png?ContentType=image/png">
        <DigestMethod Algorithm="http://www.w3.org/2001/04/xmlenc#sha256"/>
        <DigestValue>tZfJRh5t+IJ0eF8vrRbFNwJwJ2h5C0kQjsGplzpRw4U=</DigestValue>
      </Reference>
      <Reference URI="/ppt/media/image42.jpeg?ContentType=image/jpeg">
        <DigestMethod Algorithm="http://www.w3.org/2001/04/xmlenc#sha256"/>
        <DigestValue>C9ywRI/efwI7y//fVTPqBDQ+3qsnYPYer/gEdHjLgBQ=</DigestValue>
      </Reference>
      <Reference URI="/ppt/media/image43.jpeg?ContentType=image/jpeg">
        <DigestMethod Algorithm="http://www.w3.org/2001/04/xmlenc#sha256"/>
        <DigestValue>OfOV8NodhYssUr4PwIdv0Wn6Ayr6CIdTe+IKxelLl4s=</DigestValue>
      </Reference>
      <Reference URI="/ppt/media/image44.jpeg?ContentType=image/jpeg">
        <DigestMethod Algorithm="http://www.w3.org/2001/04/xmlenc#sha256"/>
        <DigestValue>9Xh9U9XPJHeytyw1B8sK3+jlr5fMjXreh6qCYO6upd8=</DigestValue>
      </Reference>
      <Reference URI="/ppt/media/image45.jpeg?ContentType=image/jpeg">
        <DigestMethod Algorithm="http://www.w3.org/2001/04/xmlenc#sha256"/>
        <DigestValue>qTU5rEQLiKX7fm9DCeDCQEHXDE1wgvXuVCbN4DGAcX0=</DigestValue>
      </Reference>
      <Reference URI="/ppt/media/image46.jpeg?ContentType=image/jpeg">
        <DigestMethod Algorithm="http://www.w3.org/2001/04/xmlenc#sha256"/>
        <DigestValue>NKwBG+GvbJeLlpbb8F6xdU/Cvo15W2QSrZ+Sv3Xkhlg=</DigestValue>
      </Reference>
      <Reference URI="/ppt/media/image47.jpeg?ContentType=image/jpeg">
        <DigestMethod Algorithm="http://www.w3.org/2001/04/xmlenc#sha256"/>
        <DigestValue>WfY7VUN33ZK6jXViEeXQpxMAFIjb/3BSblyi1V6Z7vc=</DigestValue>
      </Reference>
      <Reference URI="/ppt/media/image48.jpeg?ContentType=image/jpeg">
        <DigestMethod Algorithm="http://www.w3.org/2001/04/xmlenc#sha256"/>
        <DigestValue>K2tq/UeQPhG/xa6knIlfIr+mx9t/h5dNJMmwGJEV3uU=</DigestValue>
      </Reference>
      <Reference URI="/ppt/media/image49.jpeg?ContentType=image/jpeg">
        <DigestMethod Algorithm="http://www.w3.org/2001/04/xmlenc#sha256"/>
        <DigestValue>HJ/VdJVzmx++DepXzWsPD+9gxY8BIfjW1Y4g9XytiUY=</DigestValue>
      </Reference>
      <Reference URI="/ppt/media/image5.emf?ContentType=image/x-emf">
        <DigestMethod Algorithm="http://www.w3.org/2001/04/xmlenc#sha256"/>
        <DigestValue>MY/gPuZ8wFPPLQciK9FT99/6BmCjQvLZZooLZKsKmX0=</DigestValue>
      </Reference>
      <Reference URI="/ppt/media/image50.jpeg?ContentType=image/jpeg">
        <DigestMethod Algorithm="http://www.w3.org/2001/04/xmlenc#sha256"/>
        <DigestValue>syKSaRikyDAzvuTZ/MbrOgTrjRGtz2V7w8YQ8eei5u8=</DigestValue>
      </Reference>
      <Reference URI="/ppt/media/image51.jpeg?ContentType=image/jpeg">
        <DigestMethod Algorithm="http://www.w3.org/2001/04/xmlenc#sha256"/>
        <DigestValue>BOsL6rQY6Ib3Di4i9ZT3bMHyOnlk428Ej8vynxDW+V8=</DigestValue>
      </Reference>
      <Reference URI="/ppt/media/image52.jpeg?ContentType=image/jpeg">
        <DigestMethod Algorithm="http://www.w3.org/2001/04/xmlenc#sha256"/>
        <DigestValue>NVjA3Oi1y8f0YCnet2ht/CkhNCHx43XarvjTkBXpysI=</DigestValue>
      </Reference>
      <Reference URI="/ppt/media/image53.jpeg?ContentType=image/jpeg">
        <DigestMethod Algorithm="http://www.w3.org/2001/04/xmlenc#sha256"/>
        <DigestValue>GBz0eXj/6KVy3cNd6K8acTRpIMWXWTzWcEOixg9mdXA=</DigestValue>
      </Reference>
      <Reference URI="/ppt/media/image54.jpeg?ContentType=image/jpeg">
        <DigestMethod Algorithm="http://www.w3.org/2001/04/xmlenc#sha256"/>
        <DigestValue>bcsTEBQ7F0PfG73VrGWmb03TSc9ilAELt74qqTaVbmY=</DigestValue>
      </Reference>
      <Reference URI="/ppt/media/image55.jpeg?ContentType=image/jpeg">
        <DigestMethod Algorithm="http://www.w3.org/2001/04/xmlenc#sha256"/>
        <DigestValue>wPsjQrDbJDT/r8A0BpPM30VdQ2zsvz8vAclJ2u8Pqn4=</DigestValue>
      </Reference>
      <Reference URI="/ppt/media/image56.jpeg?ContentType=image/jpeg">
        <DigestMethod Algorithm="http://www.w3.org/2001/04/xmlenc#sha256"/>
        <DigestValue>wvcjlPcdbfwVnk6ZkDn6f97ifXMHxZNLj41lvb2BxFA=</DigestValue>
      </Reference>
      <Reference URI="/ppt/media/image57.jpeg?ContentType=image/jpeg">
        <DigestMethod Algorithm="http://www.w3.org/2001/04/xmlenc#sha256"/>
        <DigestValue>2qibd3VToy9YAia93Ksj2RwEc8WedTZsWhMSed9FtSE=</DigestValue>
      </Reference>
      <Reference URI="/ppt/media/image58.png?ContentType=image/png">
        <DigestMethod Algorithm="http://www.w3.org/2001/04/xmlenc#sha256"/>
        <DigestValue>kpvK3UOrHDQVNnGfsNE1JjN7R81WsVWJZlEWFLz7Tt8=</DigestValue>
      </Reference>
      <Reference URI="/ppt/media/image59.png?ContentType=image/png">
        <DigestMethod Algorithm="http://www.w3.org/2001/04/xmlenc#sha256"/>
        <DigestValue>OjppNF02b0Nuyo9186cgliS0ghBs/4IYLumkw89CCuw=</DigestValue>
      </Reference>
      <Reference URI="/ppt/media/image6.jpeg?ContentType=image/jpeg">
        <DigestMethod Algorithm="http://www.w3.org/2001/04/xmlenc#sha256"/>
        <DigestValue>T8+S1l6sP+yF5t2VdEfrLdpIWI88AXNLyByoDbNApXY=</DigestValue>
      </Reference>
      <Reference URI="/ppt/media/image60.png?ContentType=image/png">
        <DigestMethod Algorithm="http://www.w3.org/2001/04/xmlenc#sha256"/>
        <DigestValue>IlH6jKuzTIzmgVPmp/ULnM7hOIHHwgOkV9sqLCkiyTM=</DigestValue>
      </Reference>
      <Reference URI="/ppt/media/image61.jpeg?ContentType=image/jpeg">
        <DigestMethod Algorithm="http://www.w3.org/2001/04/xmlenc#sha256"/>
        <DigestValue>m77ZbKWcNRl+W1k+OC/POPX/R76uD5QwDtNWyWq1TZ4=</DigestValue>
      </Reference>
      <Reference URI="/ppt/media/image62.png?ContentType=image/png">
        <DigestMethod Algorithm="http://www.w3.org/2001/04/xmlenc#sha256"/>
        <DigestValue>KIGYhd/85c+MyEtwUfSHGnbRSMrEUo7seiafcx+cbyA=</DigestValue>
      </Reference>
      <Reference URI="/ppt/media/image63.png?ContentType=image/png">
        <DigestMethod Algorithm="http://www.w3.org/2001/04/xmlenc#sha256"/>
        <DigestValue>AayNOxPJTohgo43LQLlxdT/HkQWH8o+ufsGb1AQo8KI=</DigestValue>
      </Reference>
      <Reference URI="/ppt/media/image64.jpeg?ContentType=image/jpeg">
        <DigestMethod Algorithm="http://www.w3.org/2001/04/xmlenc#sha256"/>
        <DigestValue>SK44xiGcZrXnTk6VkVumgPv0/jy9+yxGn80aDUM4DIY=</DigestValue>
      </Reference>
      <Reference URI="/ppt/media/image65.jpeg?ContentType=image/jpeg">
        <DigestMethod Algorithm="http://www.w3.org/2001/04/xmlenc#sha256"/>
        <DigestValue>0W3QjDKkvQ7nccnVIxGxHPJ1DUNaF3vi52mr2PeLgmg=</DigestValue>
      </Reference>
      <Reference URI="/ppt/media/image66.jpeg?ContentType=image/jpeg">
        <DigestMethod Algorithm="http://www.w3.org/2001/04/xmlenc#sha256"/>
        <DigestValue>evUAMmjMbiYqyCRNlnu7QCh/J9qHpVAObHmPeu597KE=</DigestValue>
      </Reference>
      <Reference URI="/ppt/media/image67.jpeg?ContentType=image/jpeg">
        <DigestMethod Algorithm="http://www.w3.org/2001/04/xmlenc#sha256"/>
        <DigestValue>7Yn8P+HqQEylZrLkZRBDtBszOGtO53nFE4Od8w8/lz4=</DigestValue>
      </Reference>
      <Reference URI="/ppt/media/image68.png?ContentType=image/png">
        <DigestMethod Algorithm="http://www.w3.org/2001/04/xmlenc#sha256"/>
        <DigestValue>336QxhV/YGUmnyXoWrO9imyZuHsdPAHgwODQT/MVBN4=</DigestValue>
      </Reference>
      <Reference URI="/ppt/media/image69.png?ContentType=image/png">
        <DigestMethod Algorithm="http://www.w3.org/2001/04/xmlenc#sha256"/>
        <DigestValue>yGAZt0XWK306r4fm0dNniC9QGHE1UYvs4rHhNJLTmTo=</DigestValue>
      </Reference>
      <Reference URI="/ppt/media/image7.emf?ContentType=image/x-emf">
        <DigestMethod Algorithm="http://www.w3.org/2001/04/xmlenc#sha256"/>
        <DigestValue>G4mwRZ4FsgtR0pl41WDo00lip87+fON7ncvYIlD5LUQ=</DigestValue>
      </Reference>
      <Reference URI="/ppt/media/image8.png?ContentType=image/png">
        <DigestMethod Algorithm="http://www.w3.org/2001/04/xmlenc#sha256"/>
        <DigestValue>yAw2MGsNVDoAFW9CBSMTtNcncVam38Lw7o5UNtaI4K0=</DigestValue>
      </Reference>
      <Reference URI="/ppt/media/image9.png?ContentType=image/png">
        <DigestMethod Algorithm="http://www.w3.org/2001/04/xmlenc#sha256"/>
        <DigestValue>jaIq5ihFXjIMBf3ptF4yccHz/zssjvA7dOOvwl31Tnk=</DigestValue>
      </Reference>
      <Reference URI="/ppt/media/media1.m4a?ContentType=audio/mp4">
        <DigestMethod Algorithm="http://www.w3.org/2001/04/xmlenc#sha256"/>
        <DigestValue>cUjlPhfwI5Ru1EHk0apFXiDIoZB10zzxP7MHjZ1BvZc=</DigestValue>
      </Reference>
      <Reference URI="/ppt/media/media10.m4a?ContentType=audio/mp4">
        <DigestMethod Algorithm="http://www.w3.org/2001/04/xmlenc#sha256"/>
        <DigestValue>ZVJcOMWf/DC0M2thxlfxdrRQc7cScV80UMh64Fj2M1M=</DigestValue>
      </Reference>
      <Reference URI="/ppt/media/media11.m4a?ContentType=audio/mp4">
        <DigestMethod Algorithm="http://www.w3.org/2001/04/xmlenc#sha256"/>
        <DigestValue>D/pqCPoiMmoHQ4gE5qilBrfaVBgrCQaxC/+2Amzhhek=</DigestValue>
      </Reference>
      <Reference URI="/ppt/media/media12.m4a?ContentType=audio/mp4">
        <DigestMethod Algorithm="http://www.w3.org/2001/04/xmlenc#sha256"/>
        <DigestValue>6lylJ86235CVyDSHHfOVwJNjf3AKiGqqQKOEqujVRAU=</DigestValue>
      </Reference>
      <Reference URI="/ppt/media/media13.m4a?ContentType=audio/mp4">
        <DigestMethod Algorithm="http://www.w3.org/2001/04/xmlenc#sha256"/>
        <DigestValue>pdlEM1ju7IJvMBONrO/lMKaNQhtuCi10bNxUM2DA+do=</DigestValue>
      </Reference>
      <Reference URI="/ppt/media/media14.m4a?ContentType=audio/mp4">
        <DigestMethod Algorithm="http://www.w3.org/2001/04/xmlenc#sha256"/>
        <DigestValue>IlXjevvroDj1Jkk6ORFtJk8+s7fcgVv5Kh52bKCjG3M=</DigestValue>
      </Reference>
      <Reference URI="/ppt/media/media15.m4a?ContentType=audio/mp4">
        <DigestMethod Algorithm="http://www.w3.org/2001/04/xmlenc#sha256"/>
        <DigestValue>J8e/da/vIK33G9IcLL5+VAg4h0HpTgGa3MYXjHSO4vQ=</DigestValue>
      </Reference>
      <Reference URI="/ppt/media/media16.m4a?ContentType=audio/mp4">
        <DigestMethod Algorithm="http://www.w3.org/2001/04/xmlenc#sha256"/>
        <DigestValue>TMr9W6IWl1qLNh1PdJJwKIU7ba510ysqHuP6VycLevc=</DigestValue>
      </Reference>
      <Reference URI="/ppt/media/media17.m4a?ContentType=audio/mp4">
        <DigestMethod Algorithm="http://www.w3.org/2001/04/xmlenc#sha256"/>
        <DigestValue>Ta5/DS+jY21DK/d8f+4Y7qU6ZjyY/aIO3CeGx6m3sLI=</DigestValue>
      </Reference>
      <Reference URI="/ppt/media/media18.m4a?ContentType=audio/mp4">
        <DigestMethod Algorithm="http://www.w3.org/2001/04/xmlenc#sha256"/>
        <DigestValue>FAVj7cpOV9yev+6xcn4yIOPLqut9uzNGipt8w7zoyO8=</DigestValue>
      </Reference>
      <Reference URI="/ppt/media/media19.m4a?ContentType=audio/mp4">
        <DigestMethod Algorithm="http://www.w3.org/2001/04/xmlenc#sha256"/>
        <DigestValue>YTnVCCsV7JNQ4baUSRDKn3kiFgiezHpxSpfVjEG/KtA=</DigestValue>
      </Reference>
      <Reference URI="/ppt/media/media2.m4a?ContentType=audio/mp4">
        <DigestMethod Algorithm="http://www.w3.org/2001/04/xmlenc#sha256"/>
        <DigestValue>oHIOM9OC7hKNI4ZOquSEvgX8SCFvvEP9JVjiaTcBDGo=</DigestValue>
      </Reference>
      <Reference URI="/ppt/media/media20.m4a?ContentType=audio/mp4">
        <DigestMethod Algorithm="http://www.w3.org/2001/04/xmlenc#sha256"/>
        <DigestValue>crrOyZuRYFnyPvL2oQrFcZMpUiT904jMoDiJfAqgSwU=</DigestValue>
      </Reference>
      <Reference URI="/ppt/media/media21.m4a?ContentType=audio/mp4">
        <DigestMethod Algorithm="http://www.w3.org/2001/04/xmlenc#sha256"/>
        <DigestValue>sJjXDqp+VMwdEmT2cIQQ3k4uXC322NYyDykHRE4TUC0=</DigestValue>
      </Reference>
      <Reference URI="/ppt/media/media22.m4a?ContentType=audio/mp4">
        <DigestMethod Algorithm="http://www.w3.org/2001/04/xmlenc#sha256"/>
        <DigestValue>HrsHbng2J4cuJzvkubfZJzx+LeXuEdq6V0LCT/65eWw=</DigestValue>
      </Reference>
      <Reference URI="/ppt/media/media23.m4a?ContentType=audio/mp4">
        <DigestMethod Algorithm="http://www.w3.org/2001/04/xmlenc#sha256"/>
        <DigestValue>+J953IDELZCbM532y08xn0w0U4GRW4+ybOyCBlo+kF0=</DigestValue>
      </Reference>
      <Reference URI="/ppt/media/media24.m4a?ContentType=audio/mp4">
        <DigestMethod Algorithm="http://www.w3.org/2001/04/xmlenc#sha256"/>
        <DigestValue>1P/GvD/qmZyWso1+ddbVlBQ4gjd59c30fY4jeF/kPZY=</DigestValue>
      </Reference>
      <Reference URI="/ppt/media/media25.m4a?ContentType=audio/mp4">
        <DigestMethod Algorithm="http://www.w3.org/2001/04/xmlenc#sha256"/>
        <DigestValue>ztB4Dc/rt6ilPPKZIu0iWF6rot0UkpUJgeTyQ0+j608=</DigestValue>
      </Reference>
      <Reference URI="/ppt/media/media26.m4a?ContentType=audio/mp4">
        <DigestMethod Algorithm="http://www.w3.org/2001/04/xmlenc#sha256"/>
        <DigestValue>y7bkUfj71+lWe778CsWxCoe6WYu4Fn54f04LQNxqCsM=</DigestValue>
      </Reference>
      <Reference URI="/ppt/media/media27.m4a?ContentType=audio/mp4">
        <DigestMethod Algorithm="http://www.w3.org/2001/04/xmlenc#sha256"/>
        <DigestValue>D8DyeTxKxuZ1DdMjms2AiqAYZ2+c3xcaqw3S2lBwKNw=</DigestValue>
      </Reference>
      <Reference URI="/ppt/media/media28.m4a?ContentType=audio/mp4">
        <DigestMethod Algorithm="http://www.w3.org/2001/04/xmlenc#sha256"/>
        <DigestValue>qKcLWH/BHtOEgxcAobBJkzMDVc10xEZduv9in36kBSg=</DigestValue>
      </Reference>
      <Reference URI="/ppt/media/media29.m4a?ContentType=audio/mp4">
        <DigestMethod Algorithm="http://www.w3.org/2001/04/xmlenc#sha256"/>
        <DigestValue>OXbiEqpuB7MwAnd+dj1Z3Cp2n0i6es9eL4nWk8NcK7U=</DigestValue>
      </Reference>
      <Reference URI="/ppt/media/media3.m4a?ContentType=audio/mp4">
        <DigestMethod Algorithm="http://www.w3.org/2001/04/xmlenc#sha256"/>
        <DigestValue>W4IVb826/WujTYzFOJXqj9Th+9WEzu/HCIJm2R0Tm/c=</DigestValue>
      </Reference>
      <Reference URI="/ppt/media/media30.m4a?ContentType=audio/mp4">
        <DigestMethod Algorithm="http://www.w3.org/2001/04/xmlenc#sha256"/>
        <DigestValue>o/MBgDBOeFlv1gBv6oO4NALrkwbxqGWI3nLbpQ/C3j4=</DigestValue>
      </Reference>
      <Reference URI="/ppt/media/media31.m4a?ContentType=audio/mp4">
        <DigestMethod Algorithm="http://www.w3.org/2001/04/xmlenc#sha256"/>
        <DigestValue>ydQ3yqphNvhI48WQG0x2GAvRJi58xFaPcr6ufofhZsE=</DigestValue>
      </Reference>
      <Reference URI="/ppt/media/media32.m4a?ContentType=audio/mp4">
        <DigestMethod Algorithm="http://www.w3.org/2001/04/xmlenc#sha256"/>
        <DigestValue>RkCtE/irPdK41q7YAQkQnBQnNvnMANn35ZpcbtUBLf8=</DigestValue>
      </Reference>
      <Reference URI="/ppt/media/media33.m4a?ContentType=audio/mp4">
        <DigestMethod Algorithm="http://www.w3.org/2001/04/xmlenc#sha256"/>
        <DigestValue>6CTN4GmXaewZjwIQ3elRrs5tsUN35jcY+0CIrFUNhto=</DigestValue>
      </Reference>
      <Reference URI="/ppt/media/media34.m4a?ContentType=audio/mp4">
        <DigestMethod Algorithm="http://www.w3.org/2001/04/xmlenc#sha256"/>
        <DigestValue>c4GuL8LcmL7Kjel6FMThKy5NRTsBX5Bzl5JIyzqJQh0=</DigestValue>
      </Reference>
      <Reference URI="/ppt/media/media35.m4a?ContentType=audio/mp4">
        <DigestMethod Algorithm="http://www.w3.org/2001/04/xmlenc#sha256"/>
        <DigestValue>iYVYOWLkv8tkxf0Voji+abOX5eD3bhPhGPSUhD983Ks=</DigestValue>
      </Reference>
      <Reference URI="/ppt/media/media36.m4a?ContentType=audio/mp4">
        <DigestMethod Algorithm="http://www.w3.org/2001/04/xmlenc#sha256"/>
        <DigestValue>XiIapVebcZGpyX1aRDozOUPBClM1MdcX8Out8Iv7bQA=</DigestValue>
      </Reference>
      <Reference URI="/ppt/media/media37.m4a?ContentType=audio/mp4">
        <DigestMethod Algorithm="http://www.w3.org/2001/04/xmlenc#sha256"/>
        <DigestValue>rE7sBoliN56dPrs67DHXeodm3TLfjONZZ0hWNcZ5u14=</DigestValue>
      </Reference>
      <Reference URI="/ppt/media/media38.m4a?ContentType=audio/mp4">
        <DigestMethod Algorithm="http://www.w3.org/2001/04/xmlenc#sha256"/>
        <DigestValue>q3TsEfCvnf32Lx5n7frx2ovjrC45m78HJZmP2ZxMxuE=</DigestValue>
      </Reference>
      <Reference URI="/ppt/media/media39.m4a?ContentType=audio/mp4">
        <DigestMethod Algorithm="http://www.w3.org/2001/04/xmlenc#sha256"/>
        <DigestValue>3NiS/wm+CWkSbnvXZiklfBnjVlL2SPCeYnXpMOw6cwg=</DigestValue>
      </Reference>
      <Reference URI="/ppt/media/media4.m4a?ContentType=audio/mp4">
        <DigestMethod Algorithm="http://www.w3.org/2001/04/xmlenc#sha256"/>
        <DigestValue>Ds9+Zuwz1uz80DxHFLhazEfkB8eZf6a2YzIuVWH3UOY=</DigestValue>
      </Reference>
      <Reference URI="/ppt/media/media40.m4a?ContentType=audio/mp4">
        <DigestMethod Algorithm="http://www.w3.org/2001/04/xmlenc#sha256"/>
        <DigestValue>V5yGrpTLiSwFCMWg9YoSNZBt2GlVtsKwZn7trq+aF84=</DigestValue>
      </Reference>
      <Reference URI="/ppt/media/media41.m4a?ContentType=audio/mp4">
        <DigestMethod Algorithm="http://www.w3.org/2001/04/xmlenc#sha256"/>
        <DigestValue>2jSFZqpyF3BZXvBtSyDJajIDns6Kx0p93uowvkFNETM=</DigestValue>
      </Reference>
      <Reference URI="/ppt/media/media42.m4a?ContentType=audio/mp4">
        <DigestMethod Algorithm="http://www.w3.org/2001/04/xmlenc#sha256"/>
        <DigestValue>mZlJe3dhTuTBmXPW//1PKCX24Mx3c7mpDbpH8hAPFhQ=</DigestValue>
      </Reference>
      <Reference URI="/ppt/media/media43.m4a?ContentType=audio/mp4">
        <DigestMethod Algorithm="http://www.w3.org/2001/04/xmlenc#sha256"/>
        <DigestValue>iWzXfcJThhZuEzHDKAjG3nhsZvOWHHMULmW+fNYTMug=</DigestValue>
      </Reference>
      <Reference URI="/ppt/media/media44.m4a?ContentType=audio/mp4">
        <DigestMethod Algorithm="http://www.w3.org/2001/04/xmlenc#sha256"/>
        <DigestValue>b/0qhaR+XcEt+j1/0JLSie/HaM6c4L7UT6pt3gUDRJk=</DigestValue>
      </Reference>
      <Reference URI="/ppt/media/media45.m4a?ContentType=audio/mp4">
        <DigestMethod Algorithm="http://www.w3.org/2001/04/xmlenc#sha256"/>
        <DigestValue>HtlVA4Jhqd4QSDFeh+j2sAqvyC8wm/i6YA/jqN95yjw=</DigestValue>
      </Reference>
      <Reference URI="/ppt/media/media46.m4a?ContentType=audio/mp4">
        <DigestMethod Algorithm="http://www.w3.org/2001/04/xmlenc#sha256"/>
        <DigestValue>VVhms7TssyLXjdve3ogVRdWvIiZ+BrXmGkad5S+fcEo=</DigestValue>
      </Reference>
      <Reference URI="/ppt/media/media47.m4a?ContentType=audio/mp4">
        <DigestMethod Algorithm="http://www.w3.org/2001/04/xmlenc#sha256"/>
        <DigestValue>wZE5uTpCOGvgFKbKwQQMZfShu8/ANFh43D1+kIIsXt0=</DigestValue>
      </Reference>
      <Reference URI="/ppt/media/media48.m4a?ContentType=audio/mp4">
        <DigestMethod Algorithm="http://www.w3.org/2001/04/xmlenc#sha256"/>
        <DigestValue>o8zWPIcnZ0fKc8pY/f46LmlhqSYSpS7bqzdK2IVyUQU=</DigestValue>
      </Reference>
      <Reference URI="/ppt/media/media49.m4a?ContentType=audio/mp4">
        <DigestMethod Algorithm="http://www.w3.org/2001/04/xmlenc#sha256"/>
        <DigestValue>TgmBQWy7F2Q/6PTLRLHklvbCHbxJiNNkArnFghEuLyc=</DigestValue>
      </Reference>
      <Reference URI="/ppt/media/media5.m4a?ContentType=audio/mp4">
        <DigestMethod Algorithm="http://www.w3.org/2001/04/xmlenc#sha256"/>
        <DigestValue>5zFyDkK/Vdq8qfRl3nW+xpsDHnMTrHAfQtu4MYLUG1s=</DigestValue>
      </Reference>
      <Reference URI="/ppt/media/media50.m4a?ContentType=audio/mp4">
        <DigestMethod Algorithm="http://www.w3.org/2001/04/xmlenc#sha256"/>
        <DigestValue>x/5vJfJyCclmG+fSgBy6wQHVFwspD54sgDV0r0uvvgs=</DigestValue>
      </Reference>
      <Reference URI="/ppt/media/media51.m4a?ContentType=audio/mp4">
        <DigestMethod Algorithm="http://www.w3.org/2001/04/xmlenc#sha256"/>
        <DigestValue>0zMbyFhWGDOVH0kuzck5gj4+PK1zDsDJiY4Ube1ysN4=</DigestValue>
      </Reference>
      <Reference URI="/ppt/media/media52.m4a?ContentType=audio/mp4">
        <DigestMethod Algorithm="http://www.w3.org/2001/04/xmlenc#sha256"/>
        <DigestValue>PCA+RUANGuEDBDTHC68tpMmg7ZHy7JB1H44wbk6/3HU=</DigestValue>
      </Reference>
      <Reference URI="/ppt/media/media6.m4a?ContentType=audio/mp4">
        <DigestMethod Algorithm="http://www.w3.org/2001/04/xmlenc#sha256"/>
        <DigestValue>V8BSJO/Ma0bb5KhE3Yps9J08OuBHuV4n3Ok9hwLDQYQ=</DigestValue>
      </Reference>
      <Reference URI="/ppt/media/media7.m4a?ContentType=audio/mp4">
        <DigestMethod Algorithm="http://www.w3.org/2001/04/xmlenc#sha256"/>
        <DigestValue>f5UWOjvVYPA3eoTD1LSIL6tVSetuhCkC/4CeuSf/Tps=</DigestValue>
      </Reference>
      <Reference URI="/ppt/media/media8.m4a?ContentType=audio/mp4">
        <DigestMethod Algorithm="http://www.w3.org/2001/04/xmlenc#sha256"/>
        <DigestValue>F/l2JnA+1dYCpOhtF/5v2nTBMA0WlIWg1RFXtBHU7p8=</DigestValue>
      </Reference>
      <Reference URI="/ppt/media/media9.m4a?ContentType=audio/mp4">
        <DigestMethod Algorithm="http://www.w3.org/2001/04/xmlenc#sha256"/>
        <DigestValue>6/ZfcQOdrAIfTnBseUiAZJVde5Qvc8CW+ZYF2/TGJJ0=</DigestValue>
      </Reference>
      <Reference URI="/ppt/notesMasters/_rels/notesMaster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/7uK4nOrjCm8I3MzWhp7br2N1LX5670v4kFsav/hBR0=</DigestValue>
      </Reference>
      <Reference URI="/ppt/notesMasters/notesMaster1.xml?ContentType=application/vnd.openxmlformats-officedocument.presentationml.notesMaster+xml">
        <DigestMethod Algorithm="http://www.w3.org/2001/04/xmlenc#sha256"/>
        <DigestValue>U8ezpHoqgbKt9NJHa9dEWX2tfgAd9VzijNbbA8ZLnoU=</DigestValue>
      </Reference>
      <Reference URI="/ppt/notesSlides/_rels/notesSlide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9wTHvE6ZN/xvJrAG6D1pCq6vnFSQ4LhGR6Qfw5OsLF8=</DigestValue>
      </Reference>
      <Reference URI="/ppt/notesSlides/_rels/notesSlide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OAaZjeKJu+NKNk1c3A0b2h5fGgnvBjT9f4NhmxvDIlQ=</DigestValue>
      </Reference>
      <Reference URI="/ppt/notesSlides/_rels/notesSlide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7O5d1zLUNtVWmwJ6F1wQpCpTYW6N9AYSDdoGzXlL5Jc=</DigestValue>
      </Reference>
      <Reference URI="/ppt/notesSlides/_rels/notesSlide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jFeXpKV9faymhuMEXpWsNVthPzXa31W/4Ysv6DZEruU=</DigestValue>
      </Reference>
      <Reference URI="/ppt/notesSlides/_rels/notesSlide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WMxi1US+HNZ5yeu0hXnxSwarkNT2MNuv2REfVl4wJoQ=</DigestValue>
      </Reference>
      <Reference URI="/ppt/notesSlides/notesSlide1.xml?ContentType=application/vnd.openxmlformats-officedocument.presentationml.notesSlide+xml">
        <DigestMethod Algorithm="http://www.w3.org/2001/04/xmlenc#sha256"/>
        <DigestValue>ex/TnFh5oirZ7S0bEFrfgERkdsrpnn9kzkgCJj7sRP8=</DigestValue>
      </Reference>
      <Reference URI="/ppt/notesSlides/notesSlide2.xml?ContentType=application/vnd.openxmlformats-officedocument.presentationml.notesSlide+xml">
        <DigestMethod Algorithm="http://www.w3.org/2001/04/xmlenc#sha256"/>
        <DigestValue>6natpSKb82j3JgG/92U3WgZqo9MUlzozR7JncN/JlLY=</DigestValue>
      </Reference>
      <Reference URI="/ppt/notesSlides/notesSlide3.xml?ContentType=application/vnd.openxmlformats-officedocument.presentationml.notesSlide+xml">
        <DigestMethod Algorithm="http://www.w3.org/2001/04/xmlenc#sha256"/>
        <DigestValue>YRVCa0Dc/9z/heqTfBznz/pJ2Gn4zp05E7gFT3QdgKY=</DigestValue>
      </Reference>
      <Reference URI="/ppt/notesSlides/notesSlide4.xml?ContentType=application/vnd.openxmlformats-officedocument.presentationml.notesSlide+xml">
        <DigestMethod Algorithm="http://www.w3.org/2001/04/xmlenc#sha256"/>
        <DigestValue>MsR/lVBNN83nji+kOAbvQYG/sDX5Y+KPStiCoABUfmM=</DigestValue>
      </Reference>
      <Reference URI="/ppt/notesSlides/notesSlide5.xml?ContentType=application/vnd.openxmlformats-officedocument.presentationml.notesSlide+xml">
        <DigestMethod Algorithm="http://www.w3.org/2001/04/xmlenc#sha256"/>
        <DigestValue>rGW05/IlREoJpjHP5tb6LX66RBDpdO69YIW1yPXj21I=</DigestValue>
      </Reference>
      <Reference URI="/ppt/presentation.xml?ContentType=application/vnd.openxmlformats-officedocument.presentationml.presentation.main+xml">
        <DigestMethod Algorithm="http://www.w3.org/2001/04/xmlenc#sha256"/>
        <DigestValue>BYR1See0MyCqBCoDQbimqrh1rIJDrM8Us2BzzHSKArg=</DigestValue>
      </Reference>
      <Reference URI="/ppt/presProps.xml?ContentType=application/vnd.openxmlformats-officedocument.presentationml.presProps+xml">
        <DigestMethod Algorithm="http://www.w3.org/2001/04/xmlenc#sha256"/>
        <DigestValue>+9rKTI9w5+1JlKUzKnFwA88hTXcq6iBTB3U5BVZFoX0=</DigestValue>
      </Reference>
      <Reference URI="/ppt/slideLayouts/_rels/slideLayout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4Qeds3qoXRckGoh+ubg4BUSH3sHcS9B0ecxAQgPM8L0=</DigestValue>
      </Reference>
      <Reference URI="/ppt/slideLayouts/_rels/slideLayout1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4Qeds3qoXRckGoh+ubg4BUSH3sHcS9B0ecxAQgPM8L0=</DigestValue>
      </Reference>
      <Reference URI="/ppt/slideLayouts/_rels/slideLayout1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4Qeds3qoXRckGoh+ubg4BUSH3sHcS9B0ecxAQgPM8L0=</DigestValue>
      </Reference>
      <Reference URI="/ppt/slideLayouts/_rels/slideLayout12.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4Qeds3qoXRckGoh+ubg4BUSH3sHcS9B0ecxAQgPM8L0=</DigestValue>
      </Reference>
      <Reference URI="/ppt/slideLayouts/_rels/slideLayout1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054MErsjBbHjb5/XBoWfg9m6kImR4ZO3DhskmEdD/+s=</DigestValue>
      </Reference>
      <Reference URI="/ppt/slideLayouts/_rels/slideLayout1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054MErsjBbHjb5/XBoWfg9m6kImR4ZO3DhskmEdD/+s=</DigestValue>
      </Reference>
      <Reference URI="/ppt/slideLayouts/_rels/slideLayout1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4/4AIZz+zl76rQbyLHWx52GFtDdnT+P4zCpL+3z31jU=</DigestValue>
      </Reference>
      <Reference URI="/ppt/slideLayouts/_rels/slideLayout1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054MErsjBbHjb5/XBoWfg9m6kImR4ZO3DhskmEdD/+s=</DigestValue>
      </Reference>
      <Reference URI="/ppt/slideLayouts/_rels/slideLayout1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v4DDvUN+Go2aEFleu4I2tikmILWsbLqZFVtd6jSCzeE=</DigestValue>
      </Reference>
      <Reference URI="/ppt/slideLayouts/_rels/slideLayout1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f3ET50DJl3eXhnk+m10naXuyqw1QSeAs1aX6V7Jm9OU=</DigestValue>
      </Reference>
      <Reference URI="/ppt/slideLayouts/_rels/slideLayout1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4Qeds3qoXRckGoh+ubg4BUSH3sHcS9B0ecxAQgPM8L0=</DigestValue>
      </Reference>
      <Reference URI="/ppt/slideLayouts/_rels/slideLayout2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+zXYpI4KnbpfTSCltvprnroesMC4c06GESCM9OEuD5Q=</DigestValue>
      </Reference>
      <Reference URI="/ppt/slideLayouts/_rels/slideLayout2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2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4Qeds3qoXRckGoh+ubg4BUSH3sHcS9B0ecxAQgPM8L0=</DigestValue>
      </Reference>
      <Reference URI="/ppt/slideLayouts/_rels/slideLayout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4Qeds3qoXRckGoh+ubg4BUSH3sHcS9B0ecxAQgPM8L0=</DigestValue>
      </Reference>
      <Reference URI="/ppt/slideLayouts/_rels/slideLayout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4Qeds3qoXRckGoh+ubg4BUSH3sHcS9B0ecxAQgPM8L0=</DigestValue>
      </Reference>
      <Reference URI="/ppt/slideLayouts/_rels/slideLayout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4Qeds3qoXRckGoh+ubg4BUSH3sHcS9B0ecxAQgPM8L0=</DigestValue>
      </Reference>
      <Reference URI="/ppt/slideLayouts/_rels/slideLayout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4Qeds3qoXRckGoh+ubg4BUSH3sHcS9B0ecxAQgPM8L0=</DigestValue>
      </Reference>
      <Reference URI="/ppt/slideLayouts/_rels/slideLayout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4Qeds3qoXRckGoh+ubg4BUSH3sHcS9B0ecxAQgPM8L0=</DigestValue>
      </Reference>
      <Reference URI="/ppt/slideLayouts/_rels/slideLayout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4Qeds3qoXRckGoh+ubg4BUSH3sHcS9B0ecxAQgPM8L0=</DigestValue>
      </Reference>
      <Reference URI="/ppt/slideLayouts/slideLayout1.xml?ContentType=application/vnd.openxmlformats-officedocument.presentationml.slideLayout+xml">
        <DigestMethod Algorithm="http://www.w3.org/2001/04/xmlenc#sha256"/>
        <DigestValue>2LqMCkT+I7YkX2O8Bia8AvMZHKiJ4DdLC63j81DucSs=</DigestValue>
      </Reference>
      <Reference URI="/ppt/slideLayouts/slideLayout10.xml?ContentType=application/vnd.openxmlformats-officedocument.presentationml.slideLayout+xml">
        <DigestMethod Algorithm="http://www.w3.org/2001/04/xmlenc#sha256"/>
        <DigestValue>uvX8F97s6CRqEfe7I1AOCTiEHtb3kKrWnhPX7KgeYGU=</DigestValue>
      </Reference>
      <Reference URI="/ppt/slideLayouts/slideLayout11.xml?ContentType=application/vnd.openxmlformats-officedocument.presentationml.slideLayout+xml">
        <DigestMethod Algorithm="http://www.w3.org/2001/04/xmlenc#sha256"/>
        <DigestValue>dCsWp7pZEYC0eteyX060fshxABVVd6sBclCjVfSFj58=</DigestValue>
      </Reference>
      <Reference URI="/ppt/slideLayouts/slideLayout12.xml?ContentType=application/vnd.openxmlformats-officedocument.presentationml.slideLayout+xml">
        <DigestMethod Algorithm="http://www.w3.org/2001/04/xmlenc#sha256"/>
        <DigestValue>RXhhef2FhKXzX28fUSgp7aUV6mbytUlV4U2HgWnDrHs=</DigestValue>
      </Reference>
      <Reference URI="/ppt/slideLayouts/slideLayout13.xml?ContentType=application/vnd.openxmlformats-officedocument.presentationml.slideLayout+xml">
        <DigestMethod Algorithm="http://www.w3.org/2001/04/xmlenc#sha256"/>
        <DigestValue>ZLMB7XXKzWSkDbGR6nJYAwc7/1xSArNjGuWS+oDWqRg=</DigestValue>
      </Reference>
      <Reference URI="/ppt/slideLayouts/slideLayout14.xml?ContentType=application/vnd.openxmlformats-officedocument.presentationml.slideLayout+xml">
        <DigestMethod Algorithm="http://www.w3.org/2001/04/xmlenc#sha256"/>
        <DigestValue>nklYALLuY5SYy4lQja3tl+aXmHjqAtfcDXQ4YmMqivQ=</DigestValue>
      </Reference>
      <Reference URI="/ppt/slideLayouts/slideLayout15.xml?ContentType=application/vnd.openxmlformats-officedocument.presentationml.slideLayout+xml">
        <DigestMethod Algorithm="http://www.w3.org/2001/04/xmlenc#sha256"/>
        <DigestValue>s26ItZHfKfVauBfdowKeJkRbIWrHpk8ZVjvLkvMLF6Q=</DigestValue>
      </Reference>
      <Reference URI="/ppt/slideLayouts/slideLayout16.xml?ContentType=application/vnd.openxmlformats-officedocument.presentationml.slideLayout+xml">
        <DigestMethod Algorithm="http://www.w3.org/2001/04/xmlenc#sha256"/>
        <DigestValue>zs/sJhqnl6WhIJNqG0LTVTR23pfC+Ftjs6pjygBnj1I=</DigestValue>
      </Reference>
      <Reference URI="/ppt/slideLayouts/slideLayout17.xml?ContentType=application/vnd.openxmlformats-officedocument.presentationml.slideLayout+xml">
        <DigestMethod Algorithm="http://www.w3.org/2001/04/xmlenc#sha256"/>
        <DigestValue>zX1aRN0rFTkov50jQTAyAj8Lbc5jJ8fpsLsIRVsM+iM=</DigestValue>
      </Reference>
      <Reference URI="/ppt/slideLayouts/slideLayout18.xml?ContentType=application/vnd.openxmlformats-officedocument.presentationml.slideLayout+xml">
        <DigestMethod Algorithm="http://www.w3.org/2001/04/xmlenc#sha256"/>
        <DigestValue>KAAjBkp+2h3sk5khsqA4MfZu7utj/pld3AwTX9voMv8=</DigestValue>
      </Reference>
      <Reference URI="/ppt/slideLayouts/slideLayout19.xml?ContentType=application/vnd.openxmlformats-officedocument.presentationml.slideLayout+xml">
        <DigestMethod Algorithm="http://www.w3.org/2001/04/xmlenc#sha256"/>
        <DigestValue>0YaQsti6G/k3D4FQWLL+SPWe2lVUtE59A3ypfxlaciU=</DigestValue>
      </Reference>
      <Reference URI="/ppt/slideLayouts/slideLayout2.xml?ContentType=application/vnd.openxmlformats-officedocument.presentationml.slideLayout+xml">
        <DigestMethod Algorithm="http://www.w3.org/2001/04/xmlenc#sha256"/>
        <DigestValue>gO3W2IbnLHkDdwtn2NzWEgoRtGpbgQXtU8ICVjD783g=</DigestValue>
      </Reference>
      <Reference URI="/ppt/slideLayouts/slideLayout20.xml?ContentType=application/vnd.openxmlformats-officedocument.presentationml.slideLayout+xml">
        <DigestMethod Algorithm="http://www.w3.org/2001/04/xmlenc#sha256"/>
        <DigestValue>2J5Y6i3nZ2XX1+RfHk3y3LiXaKh44fQed9Y4engxQ6M=</DigestValue>
      </Reference>
      <Reference URI="/ppt/slideLayouts/slideLayout21.xml?ContentType=application/vnd.openxmlformats-officedocument.presentationml.slideLayout+xml">
        <DigestMethod Algorithm="http://www.w3.org/2001/04/xmlenc#sha256"/>
        <DigestValue>rjsYS6ye/0nFZKyOsjpy5BrUAT9JpZ8peW7nHvGF3PY=</DigestValue>
      </Reference>
      <Reference URI="/ppt/slideLayouts/slideLayout22.xml?ContentType=application/vnd.openxmlformats-officedocument.presentationml.slideLayout+xml">
        <DigestMethod Algorithm="http://www.w3.org/2001/04/xmlenc#sha256"/>
        <DigestValue>BLsNmL0J+iyQaZ6/O9oprCUeJ1HMIGPQbAf3VCUbGew=</DigestValue>
      </Reference>
      <Reference URI="/ppt/slideLayouts/slideLayout23.xml?ContentType=application/vnd.openxmlformats-officedocument.presentationml.slideLayout+xml">
        <DigestMethod Algorithm="http://www.w3.org/2001/04/xmlenc#sha256"/>
        <DigestValue>7zGu+lNFPVLpvPer7ldO2TtmCECD4YpLgwEpJfFZVlw=</DigestValue>
      </Reference>
      <Reference URI="/ppt/slideLayouts/slideLayout24.xml?ContentType=application/vnd.openxmlformats-officedocument.presentationml.slideLayout+xml">
        <DigestMethod Algorithm="http://www.w3.org/2001/04/xmlenc#sha256"/>
        <DigestValue>/g/+ZCpBmYTNrD0wyRqz1wULHA7G9qVILyHshLAEGBg=</DigestValue>
      </Reference>
      <Reference URI="/ppt/slideLayouts/slideLayout25.xml?ContentType=application/vnd.openxmlformats-officedocument.presentationml.slideLayout+xml">
        <DigestMethod Algorithm="http://www.w3.org/2001/04/xmlenc#sha256"/>
        <DigestValue>+KFGbYD56duwTK541uBiar5nB2+0Ugd20lzfzkfUVN4=</DigestValue>
      </Reference>
      <Reference URI="/ppt/slideLayouts/slideLayout26.xml?ContentType=application/vnd.openxmlformats-officedocument.presentationml.slideLayout+xml">
        <DigestMethod Algorithm="http://www.w3.org/2001/04/xmlenc#sha256"/>
        <DigestValue>9hXs3uqgSMd253lQ6hIyNLTKvyHnospVJ9vSqtUaC+U=</DigestValue>
      </Reference>
      <Reference URI="/ppt/slideLayouts/slideLayout27.xml?ContentType=application/vnd.openxmlformats-officedocument.presentationml.slideLayout+xml">
        <DigestMethod Algorithm="http://www.w3.org/2001/04/xmlenc#sha256"/>
        <DigestValue>IZd8omAvqyuPcgpNKysVvgTPeSB9VlOga2l1cqXSdTU=</DigestValue>
      </Reference>
      <Reference URI="/ppt/slideLayouts/slideLayout3.xml?ContentType=application/vnd.openxmlformats-officedocument.presentationml.slideLayout+xml">
        <DigestMethod Algorithm="http://www.w3.org/2001/04/xmlenc#sha256"/>
        <DigestValue>WnYTYJD5zz5noNG81WfNqtc0oYJ4m7qz/Xu4yj65Uc0=</DigestValue>
      </Reference>
      <Reference URI="/ppt/slideLayouts/slideLayout4.xml?ContentType=application/vnd.openxmlformats-officedocument.presentationml.slideLayout+xml">
        <DigestMethod Algorithm="http://www.w3.org/2001/04/xmlenc#sha256"/>
        <DigestValue>nqsTMhCsEfF+A4g57lOtCd1NwmavqjCJxXcpG2AQAHs=</DigestValue>
      </Reference>
      <Reference URI="/ppt/slideLayouts/slideLayout5.xml?ContentType=application/vnd.openxmlformats-officedocument.presentationml.slideLayout+xml">
        <DigestMethod Algorithm="http://www.w3.org/2001/04/xmlenc#sha256"/>
        <DigestValue>Mv6V802MDGKrW0Aew+fG5DMbm/PwSMfpd1qtm/QAgn8=</DigestValue>
      </Reference>
      <Reference URI="/ppt/slideLayouts/slideLayout6.xml?ContentType=application/vnd.openxmlformats-officedocument.presentationml.slideLayout+xml">
        <DigestMethod Algorithm="http://www.w3.org/2001/04/xmlenc#sha256"/>
        <DigestValue>cDElSC5PBJbuX502Yf5jRaGC7+zsp4aA+mU4eKg7lUE=</DigestValue>
      </Reference>
      <Reference URI="/ppt/slideLayouts/slideLayout7.xml?ContentType=application/vnd.openxmlformats-officedocument.presentationml.slideLayout+xml">
        <DigestMethod Algorithm="http://www.w3.org/2001/04/xmlenc#sha256"/>
        <DigestValue>jAwEvPsxZWxtOKSVgsiglWkzPeEdpscFHjuMaUFsla0=</DigestValue>
      </Reference>
      <Reference URI="/ppt/slideLayouts/slideLayout8.xml?ContentType=application/vnd.openxmlformats-officedocument.presentationml.slideLayout+xml">
        <DigestMethod Algorithm="http://www.w3.org/2001/04/xmlenc#sha256"/>
        <DigestValue>PypDhXG2CAw3wgQuqvo+T38nTV2iscghcU04bldLLZU=</DigestValue>
      </Reference>
      <Reference URI="/ppt/slideLayouts/slideLayout9.xml?ContentType=application/vnd.openxmlformats-officedocument.presentationml.slideLayout+xml">
        <DigestMethod Algorithm="http://www.w3.org/2001/04/xmlenc#sha256"/>
        <DigestValue>4sbzOQJaBAM7ZQ3Cwgl2BxnTjkzC/RJnWxVoMwjJ7ZU=</DigestValue>
      </Reference>
      <Reference URI="/ppt/slideMasters/_rels/slideMaster1.xml.rels?ContentType=application/vnd.openxmlformats-package.relationships+xml">
        <Transforms>
          <Transform Algorithm="http://schemas.openxmlformats.org/package/2006/RelationshipTransform">
            <mdssi:RelationshipReference xmlns:mdssi="http://schemas.openxmlformats.org/package/2006/digital-signature" SourceId="rId18"/>
            <mdssi:RelationshipReference xmlns:mdssi="http://schemas.openxmlformats.org/package/2006/digital-signature" SourceId="rId26"/>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8"/>
            <mdssi:RelationshipReference xmlns:mdssi="http://schemas.openxmlformats.org/package/2006/digital-signature" SourceId="rId13"/>
          </Transform>
          <Transform Algorithm="http://www.w3.org/TR/2001/REC-xml-c14n-20010315"/>
        </Transforms>
        <DigestMethod Algorithm="http://www.w3.org/2001/04/xmlenc#sha256"/>
        <DigestValue>unqnsNTeO1a5XdbclCFktOV1n53Ux0iX6JuHEyVMal4=</DigestValue>
      </Reference>
      <Reference URI="/ppt/slideMasters/slideMaster1.xml?ContentType=application/vnd.openxmlformats-officedocument.presentationml.slideMaster+xml">
        <DigestMethod Algorithm="http://www.w3.org/2001/04/xmlenc#sha256"/>
        <DigestValue>xkbZl3TLHmUAA7VVjggSKXp2GVNBUUAUlsp/RMHvF3E=</DigestValue>
      </Reference>
      <Reference URI="/ppt/slides/_rels/slide1.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IhC6nEbi+OjX54ZTQHZgEdGUJbMevSyCRnEKflqVA9k=</DigestValue>
      </Reference>
      <Reference URI="/ppt/slides/_rels/slide10.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6f9LCHbzbsdI7o1+dcGd0exFsY0jR8+jqQ+ep1608Nw=</DigestValue>
      </Reference>
      <Reference URI="/ppt/slides/_rels/slide11.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d78LmHIQpXooBBIEx4TwA6PFWfvYIKxb8hk2HhIQioA=</DigestValue>
      </Reference>
      <Reference URI="/ppt/slides/_rels/slide1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/0MmxKTYMZ7wsJdmD6kYvjt0mhzDauUFL4vZHFdVAdA=</DigestValue>
      </Reference>
      <Reference URI="/ppt/slides/_rels/slide13.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q40k90Gz8NT1GKED4RbE2YQpCBJ+Z6CkZ2s7bV9Iib8=</DigestValue>
      </Reference>
      <Reference URI="/ppt/slides/_rels/slide14.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JM2Wdj3KI6yhcCIWnRk1rFMYuP5b91FkC6WnZcfWmvQ=</DigestValue>
      </Reference>
      <Reference URI="/ppt/slides/_rels/slide1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cb69YcPOAqI42Ag5NSJzeaYIhbJHSH1UModME9xPvwU=</DigestValue>
      </Reference>
      <Reference URI="/ppt/slides/_rels/slide1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G5o2YTm4Mk8roTSLxp64R2Ip/0cCEAcqFxF8eWMGFrY=</DigestValue>
      </Reference>
      <Reference URI="/ppt/slides/_rels/slide1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JT6ANrckE6F/WccH+i5Fm3uClLpIHnXwtBT8D5mS+qw=</DigestValue>
      </Reference>
      <Reference URI="/ppt/slides/_rels/slide1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IA58ZDiOng7v/Wk0xvdBki5feIutdG72qNQl+vSPtqg=</DigestValue>
      </Reference>
      <Reference URI="/ppt/slides/_rels/slide19.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uiQ8ZK3+vrXHIiqSx7oMzSyx5zLNBNSKPNWVi2kL1hA=</DigestValue>
      </Reference>
      <Reference URI="/ppt/slides/_rels/slide2.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sgUOFb/w+mbdV4uobO7wntrS1Uv5zPj6il71RZT1hig=</DigestValue>
      </Reference>
      <Reference URI="/ppt/slides/_rels/slide20.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kL9zvjWY0RSpkhAzZCkFkWqY97msAA6VQeo7sPe34zA=</DigestValue>
      </Reference>
      <Reference URI="/ppt/slides/_rels/slide21.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B/8cZ6WpqD4NuAzs9pQ9Icz+H/2RQ9GqbL8/m2FOEDc=</DigestValue>
      </Reference>
      <Reference URI="/ppt/slides/_rels/slide22.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oMaqgBToD1hDCalRk3r5LHxQGt1attrIziMBj+dFjB4=</DigestValue>
      </Reference>
      <Reference URI="/ppt/slides/_rels/slide23.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+3Yh+MSh1RcjASPc6x0A2/VADPd+acv6pjxo49CQNBM=</DigestValue>
      </Reference>
      <Reference URI="/ppt/slides/_rels/slide24.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bBZXlWr7iH5h72At644ALkLo4dt+YftE9tYouAr2g7A=</DigestValue>
      </Reference>
      <Reference URI="/ppt/slides/_rels/slide25.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hamNPNUc6+jc1Ha6tFG504Q9hX6pmmFoy8B6F2Y6nvc=</DigestValue>
      </Reference>
      <Reference URI="/ppt/slides/_rels/slide26.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aLxUewNIxrkMtdZgMXDGr6sUFgBsD8PL7aN61reR1Yw=</DigestValue>
      </Reference>
      <Reference URI="/ppt/slides/_rels/slide27.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iZbIhCjN+iu9VNS6td7JH6Ucrw2ETM14iUCDdLEFS70=</DigestValue>
      </Reference>
      <Reference URI="/ppt/slides/_rels/slide28.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MKQ2wKrYe3LaoeN4q5W0CPmIcP4W+SJ6LCsL0CkFjjg=</DigestValue>
      </Reference>
      <Reference URI="/ppt/slides/_rels/slide29.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1/04/xmlenc#sha256"/>
        <DigestValue>TYHS7EzJYtnwKAgeTu69BBbrG3XrDd9dqrYazvo4/zw=</DigestValue>
      </Reference>
      <Reference URI="/ppt/slides/_rels/slide3.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0QYOebCbd0fccTA+wP8ps81xr1Z3J4KR3PI/fKOEVuk=</DigestValue>
      </Reference>
      <Reference URI="/ppt/slides/_rels/slide30.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xdQEbu9Ifha5/HzKeUvyHL5s0VS4R6svAgeDZh1lhw8=</DigestValue>
      </Reference>
      <Reference URI="/ppt/slides/_rels/slide31.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VHRv+8ZWLuK/KwO+bS5fmoNXxd4Q1Tni/X8nKfertuM=</DigestValue>
      </Reference>
      <Reference URI="/ppt/slides/_rels/slide32.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96B5r07HDlkBGZs7xXEucXJjr/HnGpAnbWO22pdWSos=</DigestValue>
      </Reference>
      <Reference URI="/ppt/slides/_rels/slide3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YhXj8SqW1Y/+Tp2XwHnTbF59CtYdetXkhoNpTd2RzaU=</DigestValue>
      </Reference>
      <Reference URI="/ppt/slides/_rels/slide34.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e/lf40fSULbu/oNkg1/Q5MWaRdiJmBgXaF0KrRcvPPE=</DigestValue>
      </Reference>
      <Reference URI="/ppt/slides/_rels/slide3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2LHhIQATr+kv5+VlSxusfP5w6sf4dcu7MqfULGcdBJM=</DigestValue>
      </Reference>
      <Reference URI="/ppt/slides/_rels/slide3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ayEpACtcWFT1MUfskFs2PrEr1DC7xpO0EGTlLKHroTY=</DigestValue>
      </Reference>
      <Reference URI="/ppt/slides/_rels/slide37.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7rGipPNaTNxSmgZuyty5G4fRBtnZUfdXgyOZrtQRZ9A=</DigestValue>
      </Reference>
      <Reference URI="/ppt/slides/_rels/slide38.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/7kgDVqJmG/nucRFhu0VdynNhk94fz9YZdpDw16JC/Y=</DigestValue>
      </Reference>
      <Reference URI="/ppt/slides/_rels/slide3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SXBNquJPQJ2+4ZA/9MDzRBnstMtXUsMeXEIQN+pp/E4=</DigestValue>
      </Reference>
      <Reference URI="/ppt/slides/_rels/slide4.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OU12HNl6mjM/Lxc7ogy21/cJw7T+4hgZcmnNcxVhBYo=</DigestValue>
      </Reference>
      <Reference URI="/ppt/slides/_rels/slide40.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CRlElN0p69PtgpZ/c9+/1FEYdki4h/qLF9qjRSRcoZg=</DigestValue>
      </Reference>
      <Reference URI="/ppt/slides/_rels/slide41.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uNsE1rTph75vW75XQEycr4dUR2F/GOJNLku5iLz0Kms=</DigestValue>
      </Reference>
      <Reference URI="/ppt/slides/_rels/slide42.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NoQ4TuexDGg2zvv37qVY/aY6PobOm2wyWs2FjkUIObg=</DigestValue>
      </Reference>
      <Reference URI="/ppt/slides/_rels/slide43.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u0PyLOIJ/rexRvtxynAR3ziixHz6JsWJppBHyIJciIM=</DigestValue>
      </Reference>
      <Reference URI="/ppt/slides/_rels/slide44.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dxcArqM8UOnoauwKf0vMTvszFIgRhwtrbLStmAWlMo8=</DigestValue>
      </Reference>
      <Reference URI="/ppt/slides/_rels/slide45.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hKBVK434+ltm2APOiMUJHykqQq5O2vewDqfAJuKbbzo=</DigestValue>
      </Reference>
      <Reference URI="/ppt/slides/_rels/slide46.xml.rels?ContentType=application/vnd.openxmlformats-package.relationships+xml">
        <Transforms>
          <Transform Algorithm="http://schemas.openxmlformats.org/package/2006/RelationshipTransform">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m9sopDfpD8ud1KEIiEIrM8ryjIk9M6FPeWNvY+1ALNE=</DigestValue>
      </Reference>
      <Reference URI="/ppt/slides/_rels/slide4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7"/>
          </Transform>
          <Transform Algorithm="http://www.w3.org/TR/2001/REC-xml-c14n-20010315"/>
        </Transforms>
        <DigestMethod Algorithm="http://www.w3.org/2001/04/xmlenc#sha256"/>
        <DigestValue>fR4h7e56yB536ZdM9Sj9QsGfNKSGYvG/CFtjAarhgIs=</DigestValue>
      </Reference>
      <Reference URI="/ppt/slides/_rels/slide48.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qZ68S3meEc7chVf3Mq0fxvjc81hGKCDJvSdjtudG2eI=</DigestValue>
      </Reference>
      <Reference URI="/ppt/slides/_rels/slide4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E5mDAMcYTxtInxdj5jCjlhhBGDRoFhOFj1zE9Ll6k80=</DigestValue>
      </Reference>
      <Reference URI="/ppt/slides/_rels/slide5.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cC927rJ4BOC4V6pFu0P62CCEPov27hzTafxPjLGW8sk=</DigestValue>
      </Reference>
      <Reference URI="/ppt/slides/_rels/slide50.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1/04/xmlenc#sha256"/>
        <DigestValue>hJjHRG7DKzXCrp8nsgRg1etHtu2CnUrnmIgmQkNywnk=</DigestValue>
      </Reference>
      <Reference URI="/ppt/slides/_rels/slide51.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kSarv6jl8SaLbMDzYrq/sWBiLtzIy4+XtdKSo0oMdnA=</DigestValue>
      </Reference>
      <Reference URI="/ppt/slides/_rels/slide52.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nrkX59KEfOBF2HfpCUAdRXHBQPA/aLwIt8oOicgycGQ=</DigestValue>
      </Reference>
      <Reference URI="/ppt/slides/_rels/slide5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54.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KHVDIIjAGenjRuyyD7IgUEMp2JmL4IPBKw5Q1JV7OWE=</DigestValue>
      </Reference>
      <Reference URI="/ppt/slides/_rels/slide55.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quwHPXPnUKsoBFmMlm4yW4eOr46wi5gVZ0OlaeTw7Ws=</DigestValue>
      </Reference>
      <Reference URI="/ppt/slides/_rels/slide5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5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5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5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6.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Zqz0ihPRjREpPL9JUURjTIDZX8G5vxLGY4e4+6iGdy4=</DigestValue>
      </Reference>
      <Reference URI="/ppt/slides/_rels/slide6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6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62.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jL+eBa4g50TPAHvAV5E5bxJwH/oTNjPmL17XcGH4p2A=</DigestValue>
      </Reference>
      <Reference URI="/ppt/slides/_rels/slide63.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E+joSl/gxxF1ltkLN6MMESO73oYXr5dWCg7u9d32Iv4=</DigestValue>
      </Reference>
      <Reference URI="/ppt/slides/_rels/slide6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6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6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/dmvH7kadMnEZC2sTEvmmZZJsDlZ17KkcNt+WF0NGcw=</DigestValue>
      </Reference>
      <Reference URI="/ppt/slides/_rels/slide6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6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kCssOJYm5huAuGvFqOyQnRps5JmpKmQ5LGZO8Gqjz18=</DigestValue>
      </Reference>
      <Reference URI="/ppt/slides/_rels/slide6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LvngS9ngnydSxoLriccXqOVOk3zeior/wZf9na6HgnU=</DigestValue>
      </Reference>
      <Reference URI="/ppt/slides/_rels/slide7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3"/>
          </Transform>
          <Transform Algorithm="http://www.w3.org/TR/2001/REC-xml-c14n-20010315"/>
        </Transforms>
        <DigestMethod Algorithm="http://www.w3.org/2001/04/xmlenc#sha256"/>
        <DigestValue>Jq5LYLhIsqbMupwBU6hUy+yphItdGfq5aXdUwTXiynk=</DigestValue>
      </Reference>
      <Reference URI="/ppt/slides/_rels/slide7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7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gCZMH3mNjmYlR58wVwhk2zFPYG+jMxK4xNC52JwLd/k=</DigestValue>
      </Reference>
      <Reference URI="/ppt/slides/_rels/slide7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7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lixUwuWpAho1/RrJSFpZVeXMEq63CDr3/gUsWjeEUN8=</DigestValue>
      </Reference>
      <Reference URI="/ppt/slides/_rels/slide7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ttYwQ02ZCg6Yd7kitWtz3MAY7b8nmr2qHtfLoELeOdo=</DigestValue>
      </Reference>
      <Reference URI="/ppt/slides/_rels/slide76.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u9J01KCMBektmG6x4CvGzbK9f+YqezE/Uq5N52fOpsw=</DigestValue>
      </Reference>
      <Reference URI="/ppt/slides/_rels/slide7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thRuk8bylZE9Oe9jyepNjSeJSMoH136dPuXZb/1hr30=</DigestValue>
      </Reference>
      <Reference URI="/ppt/slides/_rels/slide7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x92lO/x+9IMPHqfoTEvpV5yECeCHoTZEUt0F4VlDSYU=</DigestValue>
      </Reference>
      <Reference URI="/ppt/slides/_rels/slide7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iCWImZ5UuZqROUnNva4YvaYinOF1qe1SRNseE7lOycU=</DigestValue>
      </Reference>
      <Reference URI="/ppt/slides/_rels/slide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ZEKWdaRzNhUiWUmmHT6qFQg6/co9XaCK1K2TQIBKoG0=</DigestValue>
      </Reference>
      <Reference URI="/ppt/slides/_rels/slide80.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RDgLOkXItaBY/eyfMSnAxMJpaYNn2VxdYHEZZdiFiMs=</DigestValue>
      </Reference>
      <Reference URI="/ppt/slides/_rels/slide81.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1/04/xmlenc#sha256"/>
        <DigestValue>qV26ZJS/gRGV73+opXOS/5N3DDr/nwjAMgsPmUdKkKk=</DigestValue>
      </Reference>
      <Reference URI="/ppt/slides/_rels/slide82.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b/wfqG6I3Ac2BZ+vk4yDjbN2gINm9/E6bMOXKDDpXX8=</DigestValue>
      </Reference>
      <Reference URI="/ppt/slides/_rels/slide8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ptEPDlUglNqZHfW5g3O+x9dlbD2hws4vLUrGJDlqf6U=</DigestValue>
      </Reference>
      <Reference URI="/ppt/slides/_rels/slide8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6fWok1d/CZbDOLwv3zqM39oFQ1SR/2OEjApGqUJWo5k=</DigestValue>
      </Reference>
      <Reference URI="/ppt/slides/_rels/slide8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qwJ4YHNtJvk8Da4m7WQCMmw1FCaxcedQ/lXrPtqTRe4=</DigestValue>
      </Reference>
      <Reference URI="/ppt/slides/_rels/slide9.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FD5HRLn+A6rGjGUhWEAkHamnPeZZnjnyKuMesj1Otzs=</DigestValue>
      </Reference>
      <Reference URI="/ppt/slides/slide1.xml?ContentType=application/vnd.openxmlformats-officedocument.presentationml.slide+xml">
        <DigestMethod Algorithm="http://www.w3.org/2001/04/xmlenc#sha256"/>
        <DigestValue>TiVcL2fVTOuG9+r3X8ir+65LIz6TTbhpUd1mejE4K6w=</DigestValue>
      </Reference>
      <Reference URI="/ppt/slides/slide10.xml?ContentType=application/vnd.openxmlformats-officedocument.presentationml.slide+xml">
        <DigestMethod Algorithm="http://www.w3.org/2001/04/xmlenc#sha256"/>
        <DigestValue>jcQ5Qy1bMXkLdUDKqrZLwSzOBW//QzdIcZoDd/P1sfY=</DigestValue>
      </Reference>
      <Reference URI="/ppt/slides/slide11.xml?ContentType=application/vnd.openxmlformats-officedocument.presentationml.slide+xml">
        <DigestMethod Algorithm="http://www.w3.org/2001/04/xmlenc#sha256"/>
        <DigestValue>PmmWDwaaI6X8j46Mk5ez9woqeXjldaOhqyjEthScBmI=</DigestValue>
      </Reference>
      <Reference URI="/ppt/slides/slide12.xml?ContentType=application/vnd.openxmlformats-officedocument.presentationml.slide+xml">
        <DigestMethod Algorithm="http://www.w3.org/2001/04/xmlenc#sha256"/>
        <DigestValue>j6LxtbTw9Q+8BBJWDoN3nlN3wY/DIh/6OqA2aJw8sqQ=</DigestValue>
      </Reference>
      <Reference URI="/ppt/slides/slide13.xml?ContentType=application/vnd.openxmlformats-officedocument.presentationml.slide+xml">
        <DigestMethod Algorithm="http://www.w3.org/2001/04/xmlenc#sha256"/>
        <DigestValue>OBmO/ucXBTitAwK+LZw3J+gI+fstZrU3VD66qmf8jTM=</DigestValue>
      </Reference>
      <Reference URI="/ppt/slides/slide14.xml?ContentType=application/vnd.openxmlformats-officedocument.presentationml.slide+xml">
        <DigestMethod Algorithm="http://www.w3.org/2001/04/xmlenc#sha256"/>
        <DigestValue>wg2HZgJJNMCCb2pO2aiYh7l10Jt2QpXTk3VmZb9g0ao=</DigestValue>
      </Reference>
      <Reference URI="/ppt/slides/slide15.xml?ContentType=application/vnd.openxmlformats-officedocument.presentationml.slide+xml">
        <DigestMethod Algorithm="http://www.w3.org/2001/04/xmlenc#sha256"/>
        <DigestValue>Q6tb3o/JICjhDVQYrmKcTLGKltcZeK9RYkrtMc9MkRc=</DigestValue>
      </Reference>
      <Reference URI="/ppt/slides/slide16.xml?ContentType=application/vnd.openxmlformats-officedocument.presentationml.slide+xml">
        <DigestMethod Algorithm="http://www.w3.org/2001/04/xmlenc#sha256"/>
        <DigestValue>zugsRSUBFELgdv7dzmoeIYqww5hzMkiQga2+1+bYqBA=</DigestValue>
      </Reference>
      <Reference URI="/ppt/slides/slide17.xml?ContentType=application/vnd.openxmlformats-officedocument.presentationml.slide+xml">
        <DigestMethod Algorithm="http://www.w3.org/2001/04/xmlenc#sha256"/>
        <DigestValue>Ab9zDdqdLwR7Cab+IIxXP/ubT/yZMd7/Lu5+bN5HIqw=</DigestValue>
      </Reference>
      <Reference URI="/ppt/slides/slide18.xml?ContentType=application/vnd.openxmlformats-officedocument.presentationml.slide+xml">
        <DigestMethod Algorithm="http://www.w3.org/2001/04/xmlenc#sha256"/>
        <DigestValue>of0b+gaPfnqrVg1L+xmTG9ApJSQtr0G6Zg8RJQs0JVw=</DigestValue>
      </Reference>
      <Reference URI="/ppt/slides/slide19.xml?ContentType=application/vnd.openxmlformats-officedocument.presentationml.slide+xml">
        <DigestMethod Algorithm="http://www.w3.org/2001/04/xmlenc#sha256"/>
        <DigestValue>BcAHpfgiBqU9E6ZP7JdTw+LAhGPChTYTjT2b/vem+nI=</DigestValue>
      </Reference>
      <Reference URI="/ppt/slides/slide2.xml?ContentType=application/vnd.openxmlformats-officedocument.presentationml.slide+xml">
        <DigestMethod Algorithm="http://www.w3.org/2001/04/xmlenc#sha256"/>
        <DigestValue>DsGHM4U2yddqGaLUVGp4PRIRLl9zMJBjPNirafXimSM=</DigestValue>
      </Reference>
      <Reference URI="/ppt/slides/slide20.xml?ContentType=application/vnd.openxmlformats-officedocument.presentationml.slide+xml">
        <DigestMethod Algorithm="http://www.w3.org/2001/04/xmlenc#sha256"/>
        <DigestValue>VJSmsqAGKwImvwQxzuI0SbJCgjG0EdMdcOj1mfXKyGg=</DigestValue>
      </Reference>
      <Reference URI="/ppt/slides/slide21.xml?ContentType=application/vnd.openxmlformats-officedocument.presentationml.slide+xml">
        <DigestMethod Algorithm="http://www.w3.org/2001/04/xmlenc#sha256"/>
        <DigestValue>DVQ+aqGBgA5UMH+kWl2HsmAY+FqfLmDiEynN5VBOPpE=</DigestValue>
      </Reference>
      <Reference URI="/ppt/slides/slide22.xml?ContentType=application/vnd.openxmlformats-officedocument.presentationml.slide+xml">
        <DigestMethod Algorithm="http://www.w3.org/2001/04/xmlenc#sha256"/>
        <DigestValue>QZIO/MTK/hqQ5KBqdSOqjUmbqls5O4iiy+lvhkVg8ps=</DigestValue>
      </Reference>
      <Reference URI="/ppt/slides/slide23.xml?ContentType=application/vnd.openxmlformats-officedocument.presentationml.slide+xml">
        <DigestMethod Algorithm="http://www.w3.org/2001/04/xmlenc#sha256"/>
        <DigestValue>jr/u7eMPpqK/M+33gcra/S5RLgJ/DRjMrDCJjHm1AJQ=</DigestValue>
      </Reference>
      <Reference URI="/ppt/slides/slide24.xml?ContentType=application/vnd.openxmlformats-officedocument.presentationml.slide+xml">
        <DigestMethod Algorithm="http://www.w3.org/2001/04/xmlenc#sha256"/>
        <DigestValue>mZ4iqYMu4/VJ47aGmBKQuqGMAvnNw9bbiRHqsrDcVZ8=</DigestValue>
      </Reference>
      <Reference URI="/ppt/slides/slide25.xml?ContentType=application/vnd.openxmlformats-officedocument.presentationml.slide+xml">
        <DigestMethod Algorithm="http://www.w3.org/2001/04/xmlenc#sha256"/>
        <DigestValue>6Uk92Ho4hb9a6+kmjwtljrR4qsyfCrNizM7D+pA05VY=</DigestValue>
      </Reference>
      <Reference URI="/ppt/slides/slide26.xml?ContentType=application/vnd.openxmlformats-officedocument.presentationml.slide+xml">
        <DigestMethod Algorithm="http://www.w3.org/2001/04/xmlenc#sha256"/>
        <DigestValue>7D4+6elKkmFK1arU4p3qLEL0PcxC4byjSC467nFqgE4=</DigestValue>
      </Reference>
      <Reference URI="/ppt/slides/slide27.xml?ContentType=application/vnd.openxmlformats-officedocument.presentationml.slide+xml">
        <DigestMethod Algorithm="http://www.w3.org/2001/04/xmlenc#sha256"/>
        <DigestValue>XIZPgqJI60DoH8XnFZWJFFiH4R+C525umMo5VdEjIwU=</DigestValue>
      </Reference>
      <Reference URI="/ppt/slides/slide28.xml?ContentType=application/vnd.openxmlformats-officedocument.presentationml.slide+xml">
        <DigestMethod Algorithm="http://www.w3.org/2001/04/xmlenc#sha256"/>
        <DigestValue>kutoLZvg74uRZ5L1iyPp/OM1u5d6hklTGQpSKuzqvzw=</DigestValue>
      </Reference>
      <Reference URI="/ppt/slides/slide29.xml?ContentType=application/vnd.openxmlformats-officedocument.presentationml.slide+xml">
        <DigestMethod Algorithm="http://www.w3.org/2001/04/xmlenc#sha256"/>
        <DigestValue>zVJ1kHL/kPKCDZ5eXQnuZIAWkrUb5xar++wq/ejaTZE=</DigestValue>
      </Reference>
      <Reference URI="/ppt/slides/slide3.xml?ContentType=application/vnd.openxmlformats-officedocument.presentationml.slide+xml">
        <DigestMethod Algorithm="http://www.w3.org/2001/04/xmlenc#sha256"/>
        <DigestValue>IyHC/zCI1DZGEbYo/jl/F7M7q20C9QrsbwrQr9/m28s=</DigestValue>
      </Reference>
      <Reference URI="/ppt/slides/slide30.xml?ContentType=application/vnd.openxmlformats-officedocument.presentationml.slide+xml">
        <DigestMethod Algorithm="http://www.w3.org/2001/04/xmlenc#sha256"/>
        <DigestValue>lnrm0CEdxkWTh8q2nBCFmII6Q7s5yBUcvqmMpLpsAM0=</DigestValue>
      </Reference>
      <Reference URI="/ppt/slides/slide31.xml?ContentType=application/vnd.openxmlformats-officedocument.presentationml.slide+xml">
        <DigestMethod Algorithm="http://www.w3.org/2001/04/xmlenc#sha256"/>
        <DigestValue>xqKh3LF/G1lV7ukE0Nh64070KmPYZk9/Rhj6JwIgAPA=</DigestValue>
      </Reference>
      <Reference URI="/ppt/slides/slide32.xml?ContentType=application/vnd.openxmlformats-officedocument.presentationml.slide+xml">
        <DigestMethod Algorithm="http://www.w3.org/2001/04/xmlenc#sha256"/>
        <DigestValue>R+c4kc7W/tjqx+XTECuxTI05iWDzT3d03chlAQr/KYA=</DigestValue>
      </Reference>
      <Reference URI="/ppt/slides/slide33.xml?ContentType=application/vnd.openxmlformats-officedocument.presentationml.slide+xml">
        <DigestMethod Algorithm="http://www.w3.org/2001/04/xmlenc#sha256"/>
        <DigestValue>Fb0ZI2ZVdwiGCUhClQi6RwjLaU63cn0rJyFpwUsHUEw=</DigestValue>
      </Reference>
      <Reference URI="/ppt/slides/slide34.xml?ContentType=application/vnd.openxmlformats-officedocument.presentationml.slide+xml">
        <DigestMethod Algorithm="http://www.w3.org/2001/04/xmlenc#sha256"/>
        <DigestValue>d/9+jyJH3FTrva58/VRyIiKpJyW5fGbK2ZbugFPsPes=</DigestValue>
      </Reference>
      <Reference URI="/ppt/slides/slide35.xml?ContentType=application/vnd.openxmlformats-officedocument.presentationml.slide+xml">
        <DigestMethod Algorithm="http://www.w3.org/2001/04/xmlenc#sha256"/>
        <DigestValue>LDdHHwEuF11hm83PaIHJ6unTJyyWxorYDr1Qq/3edXY=</DigestValue>
      </Reference>
      <Reference URI="/ppt/slides/slide36.xml?ContentType=application/vnd.openxmlformats-officedocument.presentationml.slide+xml">
        <DigestMethod Algorithm="http://www.w3.org/2001/04/xmlenc#sha256"/>
        <DigestValue>DAtvsdadZ94tbfWBcmcyOR2GnN80ZP9rMv2LaxzP9X0=</DigestValue>
      </Reference>
      <Reference URI="/ppt/slides/slide37.xml?ContentType=application/vnd.openxmlformats-officedocument.presentationml.slide+xml">
        <DigestMethod Algorithm="http://www.w3.org/2001/04/xmlenc#sha256"/>
        <DigestValue>e09O7rUGgaYCxrSkmSZ47KH3sDNCrVGm5+MduOVEYZc=</DigestValue>
      </Reference>
      <Reference URI="/ppt/slides/slide38.xml?ContentType=application/vnd.openxmlformats-officedocument.presentationml.slide+xml">
        <DigestMethod Algorithm="http://www.w3.org/2001/04/xmlenc#sha256"/>
        <DigestValue>sd+o6dNeJbHYBGu8ppx71p2j9hNOMYYJaNGe6lleTuQ=</DigestValue>
      </Reference>
      <Reference URI="/ppt/slides/slide39.xml?ContentType=application/vnd.openxmlformats-officedocument.presentationml.slide+xml">
        <DigestMethod Algorithm="http://www.w3.org/2001/04/xmlenc#sha256"/>
        <DigestValue>8hsUsZvLDjWlelFVxSgr8NYpiniPVYKy38ZagCSDoVA=</DigestValue>
      </Reference>
      <Reference URI="/ppt/slides/slide4.xml?ContentType=application/vnd.openxmlformats-officedocument.presentationml.slide+xml">
        <DigestMethod Algorithm="http://www.w3.org/2001/04/xmlenc#sha256"/>
        <DigestValue>VszzkXCdZ4KlVa00enWdcWb2ZIm/FTSMh/2hq9Y548c=</DigestValue>
      </Reference>
      <Reference URI="/ppt/slides/slide40.xml?ContentType=application/vnd.openxmlformats-officedocument.presentationml.slide+xml">
        <DigestMethod Algorithm="http://www.w3.org/2001/04/xmlenc#sha256"/>
        <DigestValue>QzEtjRGQCybu0UvH+cqspBAdCzXYx/jYZIbQPAuc3bw=</DigestValue>
      </Reference>
      <Reference URI="/ppt/slides/slide41.xml?ContentType=application/vnd.openxmlformats-officedocument.presentationml.slide+xml">
        <DigestMethod Algorithm="http://www.w3.org/2001/04/xmlenc#sha256"/>
        <DigestValue>8+af3k8pXMHTbIt6oZvlbIEq6A2peMe5dQ5m1b8IJI4=</DigestValue>
      </Reference>
      <Reference URI="/ppt/slides/slide42.xml?ContentType=application/vnd.openxmlformats-officedocument.presentationml.slide+xml">
        <DigestMethod Algorithm="http://www.w3.org/2001/04/xmlenc#sha256"/>
        <DigestValue>GDtuEtCvDJmrYshK67wqasz52slG/xQQ0in8fH9n4DU=</DigestValue>
      </Reference>
      <Reference URI="/ppt/slides/slide43.xml?ContentType=application/vnd.openxmlformats-officedocument.presentationml.slide+xml">
        <DigestMethod Algorithm="http://www.w3.org/2001/04/xmlenc#sha256"/>
        <DigestValue>2VA4zoHN5fe2BdTNXOTdRC4tv0LGkco/l2Fkfql8u2k=</DigestValue>
      </Reference>
      <Reference URI="/ppt/slides/slide44.xml?ContentType=application/vnd.openxmlformats-officedocument.presentationml.slide+xml">
        <DigestMethod Algorithm="http://www.w3.org/2001/04/xmlenc#sha256"/>
        <DigestValue>fQlWxgXYvDDAzri2K58rFwStpeW3SafkftovcgWkhpc=</DigestValue>
      </Reference>
      <Reference URI="/ppt/slides/slide45.xml?ContentType=application/vnd.openxmlformats-officedocument.presentationml.slide+xml">
        <DigestMethod Algorithm="http://www.w3.org/2001/04/xmlenc#sha256"/>
        <DigestValue>Wh2iuqWrajm/Og+MTNSKIYEsJWSum34iTodwshnY85Q=</DigestValue>
      </Reference>
      <Reference URI="/ppt/slides/slide46.xml?ContentType=application/vnd.openxmlformats-officedocument.presentationml.slide+xml">
        <DigestMethod Algorithm="http://www.w3.org/2001/04/xmlenc#sha256"/>
        <DigestValue>zy7cYFfoGXG2V3ftrIu5quvk5a/cdtQd4JSraSy3hx4=</DigestValue>
      </Reference>
      <Reference URI="/ppt/slides/slide47.xml?ContentType=application/vnd.openxmlformats-officedocument.presentationml.slide+xml">
        <DigestMethod Algorithm="http://www.w3.org/2001/04/xmlenc#sha256"/>
        <DigestValue>9MgCyNfyVe6FJy9Nv8fbA5IPm8u+98rC19tWxH367FY=</DigestValue>
      </Reference>
      <Reference URI="/ppt/slides/slide48.xml?ContentType=application/vnd.openxmlformats-officedocument.presentationml.slide+xml">
        <DigestMethod Algorithm="http://www.w3.org/2001/04/xmlenc#sha256"/>
        <DigestValue>T02irIWR68sH+enUzO8dtlasgLZEaNtWSnmpz1CUySo=</DigestValue>
      </Reference>
      <Reference URI="/ppt/slides/slide49.xml?ContentType=application/vnd.openxmlformats-officedocument.presentationml.slide+xml">
        <DigestMethod Algorithm="http://www.w3.org/2001/04/xmlenc#sha256"/>
        <DigestValue>/pilRvL4mJSY3eFjlrkH+XrjFHudMXTxGtfuVpdKV2A=</DigestValue>
      </Reference>
      <Reference URI="/ppt/slides/slide5.xml?ContentType=application/vnd.openxmlformats-officedocument.presentationml.slide+xml">
        <DigestMethod Algorithm="http://www.w3.org/2001/04/xmlenc#sha256"/>
        <DigestValue>RCRsieXvNrrDc44kgA1E8Pt90hTNGbs4evUhmKZuvNQ=</DigestValue>
      </Reference>
      <Reference URI="/ppt/slides/slide50.xml?ContentType=application/vnd.openxmlformats-officedocument.presentationml.slide+xml">
        <DigestMethod Algorithm="http://www.w3.org/2001/04/xmlenc#sha256"/>
        <DigestValue>k/2B1RxLp/duLulCveJ9u0svb6wRxVgWNGlEsaUEE2k=</DigestValue>
      </Reference>
      <Reference URI="/ppt/slides/slide51.xml?ContentType=application/vnd.openxmlformats-officedocument.presentationml.slide+xml">
        <DigestMethod Algorithm="http://www.w3.org/2001/04/xmlenc#sha256"/>
        <DigestValue>w9MIrrFYrlYDg9Rk4NrnJfn19rZnfpKH0M+8HTvPS/A=</DigestValue>
      </Reference>
      <Reference URI="/ppt/slides/slide52.xml?ContentType=application/vnd.openxmlformats-officedocument.presentationml.slide+xml">
        <DigestMethod Algorithm="http://www.w3.org/2001/04/xmlenc#sha256"/>
        <DigestValue>t9ywhTRu+3G7AB7rKHt/mH1628Cf3mzmxH2u0fwvjug=</DigestValue>
      </Reference>
      <Reference URI="/ppt/slides/slide53.xml?ContentType=application/vnd.openxmlformats-officedocument.presentationml.slide+xml">
        <DigestMethod Algorithm="http://www.w3.org/2001/04/xmlenc#sha256"/>
        <DigestValue>SyCUZIs6dmtkmy5waXldS73aSHbC8MwD0SBO/dsmqD4=</DigestValue>
      </Reference>
      <Reference URI="/ppt/slides/slide54.xml?ContentType=application/vnd.openxmlformats-officedocument.presentationml.slide+xml">
        <DigestMethod Algorithm="http://www.w3.org/2001/04/xmlenc#sha256"/>
        <DigestValue>VEN7WPCAztZXizr8EF2Q8V+MrBcjkHafliZnk65dlcc=</DigestValue>
      </Reference>
      <Reference URI="/ppt/slides/slide55.xml?ContentType=application/vnd.openxmlformats-officedocument.presentationml.slide+xml">
        <DigestMethod Algorithm="http://www.w3.org/2001/04/xmlenc#sha256"/>
        <DigestValue>pU8Hzlg4ltgkKm2Mz8w1zvI3kh+kZFCFx7fCZgE4hUI=</DigestValue>
      </Reference>
      <Reference URI="/ppt/slides/slide56.xml?ContentType=application/vnd.openxmlformats-officedocument.presentationml.slide+xml">
        <DigestMethod Algorithm="http://www.w3.org/2001/04/xmlenc#sha256"/>
        <DigestValue>S84iGYX3a1ceHTunwvEZMxjkDtfEZ6jNK8pcqn3dImk=</DigestValue>
      </Reference>
      <Reference URI="/ppt/slides/slide57.xml?ContentType=application/vnd.openxmlformats-officedocument.presentationml.slide+xml">
        <DigestMethod Algorithm="http://www.w3.org/2001/04/xmlenc#sha256"/>
        <DigestValue>p4PhGjOJ+4OuljzM/EahvkSA3f1dWqgZJgb3+kwamGw=</DigestValue>
      </Reference>
      <Reference URI="/ppt/slides/slide58.xml?ContentType=application/vnd.openxmlformats-officedocument.presentationml.slide+xml">
        <DigestMethod Algorithm="http://www.w3.org/2001/04/xmlenc#sha256"/>
        <DigestValue>YOKKUX6G+IFiCXjHCQKMvRiAiYiFVZ5PdzPon4tr2J8=</DigestValue>
      </Reference>
      <Reference URI="/ppt/slides/slide59.xml?ContentType=application/vnd.openxmlformats-officedocument.presentationml.slide+xml">
        <DigestMethod Algorithm="http://www.w3.org/2001/04/xmlenc#sha256"/>
        <DigestValue>YfhN5RSn7z9Qh5eK2VODr3ax3cKE4PAc+ugRG15p3vU=</DigestValue>
      </Reference>
      <Reference URI="/ppt/slides/slide6.xml?ContentType=application/vnd.openxmlformats-officedocument.presentationml.slide+xml">
        <DigestMethod Algorithm="http://www.w3.org/2001/04/xmlenc#sha256"/>
        <DigestValue>6lkQhLuKS20ytUSmFzFh6dpYqXKk8xz/fxt8ES/9z1o=</DigestValue>
      </Reference>
      <Reference URI="/ppt/slides/slide60.xml?ContentType=application/vnd.openxmlformats-officedocument.presentationml.slide+xml">
        <DigestMethod Algorithm="http://www.w3.org/2001/04/xmlenc#sha256"/>
        <DigestValue>biX48LOBztGZqMtrN8GgtzfVHLg8M54HM9ovPostpn4=</DigestValue>
      </Reference>
      <Reference URI="/ppt/slides/slide61.xml?ContentType=application/vnd.openxmlformats-officedocument.presentationml.slide+xml">
        <DigestMethod Algorithm="http://www.w3.org/2001/04/xmlenc#sha256"/>
        <DigestValue>+2R31ABJOvN4GOLnUzFYGz6SYoJpKXwOsQIdy5JqSfk=</DigestValue>
      </Reference>
      <Reference URI="/ppt/slides/slide62.xml?ContentType=application/vnd.openxmlformats-officedocument.presentationml.slide+xml">
        <DigestMethod Algorithm="http://www.w3.org/2001/04/xmlenc#sha256"/>
        <DigestValue>uUHIDRXTnlwo49zvfX+qLywCscTyFH2cg4HdodXYPgs=</DigestValue>
      </Reference>
      <Reference URI="/ppt/slides/slide63.xml?ContentType=application/vnd.openxmlformats-officedocument.presentationml.slide+xml">
        <DigestMethod Algorithm="http://www.w3.org/2001/04/xmlenc#sha256"/>
        <DigestValue>czZPmYihna4wtERmTpDyZwoKgJSX7gDctRCmRnz6osw=</DigestValue>
      </Reference>
      <Reference URI="/ppt/slides/slide64.xml?ContentType=application/vnd.openxmlformats-officedocument.presentationml.slide+xml">
        <DigestMethod Algorithm="http://www.w3.org/2001/04/xmlenc#sha256"/>
        <DigestValue>guSv7UtZ/jPQaYh0p/5gsj+f8pvEQJq/YzW9HzN2Vsk=</DigestValue>
      </Reference>
      <Reference URI="/ppt/slides/slide65.xml?ContentType=application/vnd.openxmlformats-officedocument.presentationml.slide+xml">
        <DigestMethod Algorithm="http://www.w3.org/2001/04/xmlenc#sha256"/>
        <DigestValue>NzdSiBoBdfjZXOUJcRTjgp0zDyAUlZC/5mCtgh+CaJY=</DigestValue>
      </Reference>
      <Reference URI="/ppt/slides/slide66.xml?ContentType=application/vnd.openxmlformats-officedocument.presentationml.slide+xml">
        <DigestMethod Algorithm="http://www.w3.org/2001/04/xmlenc#sha256"/>
        <DigestValue>knZEgFGQnvkA83OCpy3IHFn5Fhx5BtcV9pR9f1bdB2A=</DigestValue>
      </Reference>
      <Reference URI="/ppt/slides/slide67.xml?ContentType=application/vnd.openxmlformats-officedocument.presentationml.slide+xml">
        <DigestMethod Algorithm="http://www.w3.org/2001/04/xmlenc#sha256"/>
        <DigestValue>dEg4sy6mX4SL+Q86yrqlRG/Ufrvfq7LvGwG4zkR2r8k=</DigestValue>
      </Reference>
      <Reference URI="/ppt/slides/slide68.xml?ContentType=application/vnd.openxmlformats-officedocument.presentationml.slide+xml">
        <DigestMethod Algorithm="http://www.w3.org/2001/04/xmlenc#sha256"/>
        <DigestValue>uGMtWm3mqgmCuBQt6E6sozsFePalRGDwr4V3zFIbTD8=</DigestValue>
      </Reference>
      <Reference URI="/ppt/slides/slide69.xml?ContentType=application/vnd.openxmlformats-officedocument.presentationml.slide+xml">
        <DigestMethod Algorithm="http://www.w3.org/2001/04/xmlenc#sha256"/>
        <DigestValue>bi2VEnS3uTZ7XBzoEiPaWDE49fsxMBreP2FukQxoIbY=</DigestValue>
      </Reference>
      <Reference URI="/ppt/slides/slide7.xml?ContentType=application/vnd.openxmlformats-officedocument.presentationml.slide+xml">
        <DigestMethod Algorithm="http://www.w3.org/2001/04/xmlenc#sha256"/>
        <DigestValue>+hc9vQ0MzEQuLxQ1xf4UlK7/jS0ggP1jmHFpUe+yVxc=</DigestValue>
      </Reference>
      <Reference URI="/ppt/slides/slide70.xml?ContentType=application/vnd.openxmlformats-officedocument.presentationml.slide+xml">
        <DigestMethod Algorithm="http://www.w3.org/2001/04/xmlenc#sha256"/>
        <DigestValue>IvCw734ADE3XPXWJyHNAHmAg8nB3tEPe1zlvOmG0e4s=</DigestValue>
      </Reference>
      <Reference URI="/ppt/slides/slide71.xml?ContentType=application/vnd.openxmlformats-officedocument.presentationml.slide+xml">
        <DigestMethod Algorithm="http://www.w3.org/2001/04/xmlenc#sha256"/>
        <DigestValue>lujdixSJsAC/PNm7Opy6GbgJj5YbP+EbvstqTa/6JE4=</DigestValue>
      </Reference>
      <Reference URI="/ppt/slides/slide72.xml?ContentType=application/vnd.openxmlformats-officedocument.presentationml.slide+xml">
        <DigestMethod Algorithm="http://www.w3.org/2001/04/xmlenc#sha256"/>
        <DigestValue>lDRKBDbQk5AiOdphVeL5YC9colSwJPjRbMlvozRISgI=</DigestValue>
      </Reference>
      <Reference URI="/ppt/slides/slide73.xml?ContentType=application/vnd.openxmlformats-officedocument.presentationml.slide+xml">
        <DigestMethod Algorithm="http://www.w3.org/2001/04/xmlenc#sha256"/>
        <DigestValue>1cdDtgrTf6XW9YmKcAGsKXcplp55oSM/sv/Rtb4+yZs=</DigestValue>
      </Reference>
      <Reference URI="/ppt/slides/slide74.xml?ContentType=application/vnd.openxmlformats-officedocument.presentationml.slide+xml">
        <DigestMethod Algorithm="http://www.w3.org/2001/04/xmlenc#sha256"/>
        <DigestValue>DcA1CqZ9E0kbFRjT0ev/gLi9Fe3UJl38gOlaTo5sOOs=</DigestValue>
      </Reference>
      <Reference URI="/ppt/slides/slide75.xml?ContentType=application/vnd.openxmlformats-officedocument.presentationml.slide+xml">
        <DigestMethod Algorithm="http://www.w3.org/2001/04/xmlenc#sha256"/>
        <DigestValue>O/5PQl+PVwK9VbxIgFhSszz1dGpNvZUWzuxYT0yVz8M=</DigestValue>
      </Reference>
      <Reference URI="/ppt/slides/slide76.xml?ContentType=application/vnd.openxmlformats-officedocument.presentationml.slide+xml">
        <DigestMethod Algorithm="http://www.w3.org/2001/04/xmlenc#sha256"/>
        <DigestValue>ODBsoJlINiFLsjNMmrUGpQIH6t2dm10SQ7izsdPiRB4=</DigestValue>
      </Reference>
      <Reference URI="/ppt/slides/slide77.xml?ContentType=application/vnd.openxmlformats-officedocument.presentationml.slide+xml">
        <DigestMethod Algorithm="http://www.w3.org/2001/04/xmlenc#sha256"/>
        <DigestValue>/7mo2PwP+41kmdzelDp4E0gFWzTOyXYEtsGiEtatpLM=</DigestValue>
      </Reference>
      <Reference URI="/ppt/slides/slide78.xml?ContentType=application/vnd.openxmlformats-officedocument.presentationml.slide+xml">
        <DigestMethod Algorithm="http://www.w3.org/2001/04/xmlenc#sha256"/>
        <DigestValue>w6UzOm6+WhzMOLiF5UDKRWsseZatpqJSz1PqLP12xW0=</DigestValue>
      </Reference>
      <Reference URI="/ppt/slides/slide79.xml?ContentType=application/vnd.openxmlformats-officedocument.presentationml.slide+xml">
        <DigestMethod Algorithm="http://www.w3.org/2001/04/xmlenc#sha256"/>
        <DigestValue>NDP2RtDWSEaBeTwgdc+UtkopYzes7OmZB1rbmFjPDeE=</DigestValue>
      </Reference>
      <Reference URI="/ppt/slides/slide8.xml?ContentType=application/vnd.openxmlformats-officedocument.presentationml.slide+xml">
        <DigestMethod Algorithm="http://www.w3.org/2001/04/xmlenc#sha256"/>
        <DigestValue>wFN97VM9k7KBkXrajzgWfc5Ftf3gXhkHId7QIyFc+Uo=</DigestValue>
      </Reference>
      <Reference URI="/ppt/slides/slide80.xml?ContentType=application/vnd.openxmlformats-officedocument.presentationml.slide+xml">
        <DigestMethod Algorithm="http://www.w3.org/2001/04/xmlenc#sha256"/>
        <DigestValue>bEDh4LeqsoU6/b7S6/B3foTfdQhFKAoQFenNsD+mtFk=</DigestValue>
      </Reference>
      <Reference URI="/ppt/slides/slide81.xml?ContentType=application/vnd.openxmlformats-officedocument.presentationml.slide+xml">
        <DigestMethod Algorithm="http://www.w3.org/2001/04/xmlenc#sha256"/>
        <DigestValue>O9mUr5imeyyS+F2b2E/kPxzYMrjybKWU80jPCwA8Vqc=</DigestValue>
      </Reference>
      <Reference URI="/ppt/slides/slide82.xml?ContentType=application/vnd.openxmlformats-officedocument.presentationml.slide+xml">
        <DigestMethod Algorithm="http://www.w3.org/2001/04/xmlenc#sha256"/>
        <DigestValue>4OfWxtfTV5kRcCR3Imx0oVG/sFRXPXWLAptUGIoFCSs=</DigestValue>
      </Reference>
      <Reference URI="/ppt/slides/slide83.xml?ContentType=application/vnd.openxmlformats-officedocument.presentationml.slide+xml">
        <DigestMethod Algorithm="http://www.w3.org/2001/04/xmlenc#sha256"/>
        <DigestValue>aqwwlm+WAEoKixhfGDCq7y7ricsQZfG61FBuHkIQ/bU=</DigestValue>
      </Reference>
      <Reference URI="/ppt/slides/slide84.xml?ContentType=application/vnd.openxmlformats-officedocument.presentationml.slide+xml">
        <DigestMethod Algorithm="http://www.w3.org/2001/04/xmlenc#sha256"/>
        <DigestValue>rfj7HhhLLM4RjezrOHS3mivcKJiuxxI/evV/HdrRry8=</DigestValue>
      </Reference>
      <Reference URI="/ppt/slides/slide85.xml?ContentType=application/vnd.openxmlformats-officedocument.presentationml.slide+xml">
        <DigestMethod Algorithm="http://www.w3.org/2001/04/xmlenc#sha256"/>
        <DigestValue>H3DmioJSqIhG+BZdiILs0cmaZDyWUMoUsBm2Wqk/xws=</DigestValue>
      </Reference>
      <Reference URI="/ppt/slides/slide9.xml?ContentType=application/vnd.openxmlformats-officedocument.presentationml.slide+xml">
        <DigestMethod Algorithm="http://www.w3.org/2001/04/xmlenc#sha256"/>
        <DigestValue>7CenQQJUJN/y6JNFQOaNAjuzJPzRTAvGOrP8q4ZxilY=</DigestValue>
      </Reference>
      <Reference URI="/ppt/tableStyles.xml?ContentType=application/vnd.openxmlformats-officedocument.presentationml.tableStyles+xml">
        <DigestMethod Algorithm="http://www.w3.org/2001/04/xmlenc#sha256"/>
        <DigestValue>VkHZ2cYYph+iAoMCoEweBw+oe6cd5YScL8rN0Ocb/fU=</DigestValue>
      </Reference>
      <Reference URI="/ppt/tags/tag1.xml?ContentType=application/vnd.openxmlformats-officedocument.presentationml.tags+xml">
        <DigestMethod Algorithm="http://www.w3.org/2001/04/xmlenc#sha256"/>
        <DigestValue>+0ye11XqOAOte21STBQP8aYr91zWwJ4+4AUMEo1pAQg=</DigestValue>
      </Reference>
      <Reference URI="/ppt/theme/theme1.xml?ContentType=application/vnd.openxmlformats-officedocument.theme+xml">
        <DigestMethod Algorithm="http://www.w3.org/2001/04/xmlenc#sha256"/>
        <DigestValue>owS7nBTVuQWQyubL0OpcBR8moq76n2sg2qL7U49UfYc=</DigestValue>
      </Reference>
      <Reference URI="/ppt/theme/theme2.xml?ContentType=application/vnd.openxmlformats-officedocument.theme+xml">
        <DigestMethod Algorithm="http://www.w3.org/2001/04/xmlenc#sha256"/>
        <DigestValue>efsYis6fMYYEGvd6V41HMLHFr8NJ2pLDKNXHzWyMJxc=</DigestValue>
      </Reference>
      <Reference URI="/ppt/theme/theme3.xml?ContentType=application/vnd.openxmlformats-officedocument.theme+xml">
        <DigestMethod Algorithm="http://www.w3.org/2001/04/xmlenc#sha256"/>
        <DigestValue>0bLdkup/Gjz+sGDIlThbwFiM0ySlVEAXzZkqbGHZQcI=</DigestValue>
      </Reference>
      <Reference URI="/ppt/viewProps.xml?ContentType=application/vnd.openxmlformats-officedocument.presentationml.viewProps+xml">
        <DigestMethod Algorithm="http://www.w3.org/2001/04/xmlenc#sha256"/>
        <DigestValue>Hsb2I73b2IBkih9FKv7u8LpWSOLc++Yh5gy5Epu0Q0w=</DigestValue>
      </Reference>
    </Manifest>
    <SignatureProperties>
      <SignatureProperty Id="idSignatureTime" Target="#idPackageSignature">
        <mdssi:SignatureTime xmlns:mdssi="http://schemas.openxmlformats.org/package/2006/digital-signature">
          <mdssi:Format>YYYY-MM-DDThh:mm:ssTZD</mdssi:Format>
          <mdssi:Value>2021-04-26T05:39:35Z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
          <WindowsVersion>10.0</WindowsVersion>
          <OfficeVersion>16.0</OfficeVersion>
          <ApplicationVersion>16.0</ApplicationVersion>
          <Monitors>1</Monitors>
          <HorizontalResolution>1280</HorizontalResolution>
          <VerticalResolution>1024</VerticalResolution>
          <ColorDepth>32</ColorDepth>
          <SignatureProviderId>{00000000-0000-0000-0000-000000000000}</SignatureProviderId>
          <SignatureProviderUrl/>
          <SignatureProviderDetails>9</SignatureProviderDetails>
          <SignatureType>1</SignatureType>
        </SignatureInfoV1>
      </SignatureProperty>
    </SignatureProperties>
  </Object>
  <Object>
    <xd:QualifyingProperties xmlns:xd="http://uri.etsi.org/01903/v1.3.2#" Target="#idPackageSignature">
      <xd:SignedProperties Id="idSignedProperties">
        <xd:SignedSignatureProperties>
          <xd:SigningTime>2021-04-26T05:39:35Z</xd:SigningTime>
          <xd:SigningCertificate>
            <xd:Cert>
              <xd:CertDigest>
                <DigestMethod Algorithm="http://www.w3.org/2001/04/xmlenc#sha256"/>
                <DigestValue>mxoN/hDVmOSRBrI9fV9jIpJVdrlnUnWpZENgJZ2bN6Y=</DigestValue>
              </xd:CertDigest>
              <xd:IssuerSerial>
                <X509IssuerName>DC=net + DC=windows + CN=MS-Organization-Access + OU=82dbaca4-3e81-46ca-9c73-0950c1eaca97</X509IssuerName>
                <X509SerialNumber>138927745013885370776445447521168160916</X509SerialNumber>
              </xd:IssuerSerial>
            </xd:Cert>
          </xd:SigningCertificate>
          <xd:SignaturePolicyIdentifier>
            <xd:SignaturePolicyImplied/>
          </xd:SignaturePolicyIdentifier>
        </xd:SignedSignatureProperties>
        <xd:SignedDataObjectProperties>
          <xd:CommitmentTypeIndication>
            <xd:CommitmentTypeId>
              <xd:Identifier>http://uri.etsi.org/01903/v1.2.2#ProofOfOrigin</xd:Identifier>
              <xd:Description>Dokument vytvořil a schválil</xd:Description>
            </xd:CommitmentTypeId>
            <xd:AllSignedDataObjects/>
          </xd:CommitmentTypeIndication>
        </xd:SignedDataObjectProperties>
      </xd:SignedProperties>
    </xd:QualifyingProperties>
  </Object>
</Signature>
</file>

<file path=docProps/app.xml><?xml version="1.0" encoding="utf-8"?>
<Properties xmlns="http://schemas.openxmlformats.org/officeDocument/2006/extended-properties" xmlns:vt="http://schemas.openxmlformats.org/officeDocument/2006/docPropsVTypes">
  <Template>muni-med-prezentace-cz-v10</Template>
  <TotalTime>759</TotalTime>
  <Words>8840</Words>
  <Application>Microsoft Office PowerPoint</Application>
  <PresentationFormat>Širokoúhlá obrazovka</PresentationFormat>
  <Paragraphs>489</Paragraphs>
  <Slides>85</Slides>
  <Notes>5</Notes>
  <HiddenSlides>0</HiddenSlides>
  <MMClips>52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85</vt:i4>
      </vt:variant>
    </vt:vector>
  </HeadingPairs>
  <TitlesOfParts>
    <vt:vector size="90" baseType="lpstr">
      <vt:lpstr>Arial</vt:lpstr>
      <vt:lpstr>Calibri</vt:lpstr>
      <vt:lpstr>Tahoma</vt:lpstr>
      <vt:lpstr>Wingdings</vt:lpstr>
      <vt:lpstr>Prezentace_MU_CZ</vt:lpstr>
      <vt:lpstr>Genetické poradenství v reprodukční genetice  Příčiny infertility a možnosti řešení</vt:lpstr>
      <vt:lpstr>Plodnost a porodnost Eurostat  r. 2019</vt:lpstr>
      <vt:lpstr>Porodnost Eurostat  r. 2019</vt:lpstr>
      <vt:lpstr>Analýza porodnosti od r. 1950 do r. 2017 v 195 státech Population and fertility by age and sex for 195 countries and territories, 1950–2017: a systematic analysis for the Global Burden of Disease Study</vt:lpstr>
      <vt:lpstr>Neplodnost – infertilita</vt:lpstr>
      <vt:lpstr>Reprodukční medicína – definice</vt:lpstr>
      <vt:lpstr>Lékařská genetika </vt:lpstr>
      <vt:lpstr>Indikace ke genetickému vyšetření</vt:lpstr>
      <vt:lpstr>Genetická konzultace</vt:lpstr>
      <vt:lpstr>Postupy primární genetické prevence</vt:lpstr>
      <vt:lpstr>Postupy sekundární genetické prevence</vt:lpstr>
      <vt:lpstr>Diagnostická os</vt:lpstr>
      <vt:lpstr>Preimplantační genetická diagnostika</vt:lpstr>
      <vt:lpstr>Preimplantační genetická diagnostika</vt:lpstr>
      <vt:lpstr>Screening geneticky přenosných chorob</vt:lpstr>
      <vt:lpstr>Genetická diagnostika ženské neplodnosti</vt:lpstr>
      <vt:lpstr>Genetická diagnostika mužské neplodnosti</vt:lpstr>
      <vt:lpstr>Turnerův syndrom </vt:lpstr>
      <vt:lpstr>Klinefelterův syndrom (KS)</vt:lpstr>
      <vt:lpstr>AZF – azoospermia faktor</vt:lpstr>
      <vt:lpstr>AZF – azoospermia faktor</vt:lpstr>
      <vt:lpstr>AZF – azoospermia faktor</vt:lpstr>
      <vt:lpstr>Syndrom polycystických ovarií (PCOS) </vt:lpstr>
      <vt:lpstr>CFTR gen</vt:lpstr>
      <vt:lpstr>Kartagenerův syndrom </vt:lpstr>
      <vt:lpstr>Spinální a bulbární muskulární atrofie – Kennedyho syndrom </vt:lpstr>
      <vt:lpstr>Kallmannův syndrom, Hypogonadotropní hypogonadismus s anosmií </vt:lpstr>
      <vt:lpstr>Syndrom rezistence k androgenům (AIS) </vt:lpstr>
      <vt:lpstr>PAIS (parciální AIS, Reifensteinův sy, Gilbert-Dreyfusův syndrom)</vt:lpstr>
      <vt:lpstr>Kongenitální adrenální hyperplazie (CAH)</vt:lpstr>
      <vt:lpstr>Myotonická dystrofie </vt:lpstr>
      <vt:lpstr>Myotonická dystrofie </vt:lpstr>
      <vt:lpstr>Praderův-Williho syndrom </vt:lpstr>
      <vt:lpstr>Praderův-Williho syndrom </vt:lpstr>
      <vt:lpstr>Bardetův-Biedlův syndrom </vt:lpstr>
      <vt:lpstr>Chromosomální aberace a neplodnost</vt:lpstr>
      <vt:lpstr>Prekoncepční screening autosomálně recesivních a X-vázaných genetických nemocí</vt:lpstr>
      <vt:lpstr>Prekoncepční screening autosomálně recesivních a  X-vázaných genetických nemocí</vt:lpstr>
      <vt:lpstr>Prekoncepční screening autosomálně recesivních a X-vázaných genetických nemocí</vt:lpstr>
      <vt:lpstr>Metody asistované reprodukce</vt:lpstr>
      <vt:lpstr>IUI – intrauterinní inseminace</vt:lpstr>
      <vt:lpstr>Odběr spermií  PESA – Percutaneous Epididymal Sperm Aspiration  </vt:lpstr>
      <vt:lpstr>Odběr spermií MESA –  Microsurgical Epididymal Sperm Aspiration </vt:lpstr>
      <vt:lpstr>Odběr spermií TFNA – Testicular Fine Needle Aspiration </vt:lpstr>
      <vt:lpstr>Odběr spermií PercBiopsy - Percutaneous Biopsy of the testis </vt:lpstr>
      <vt:lpstr>Odběr spermií TESE – Testicular Sperm Extraction</vt:lpstr>
      <vt:lpstr>Odběr spermií Microsurgical Testis Biopsy</vt:lpstr>
      <vt:lpstr>IVF – In Vitro Fertilizace</vt:lpstr>
      <vt:lpstr>IVF</vt:lpstr>
      <vt:lpstr>Další metody asistované reprodukce</vt:lpstr>
      <vt:lpstr>Další metody asistované reprodukce</vt:lpstr>
      <vt:lpstr>Samostudium reprodukční anatomie, fyziologie  a patologie </vt:lpstr>
      <vt:lpstr>Úvod</vt:lpstr>
      <vt:lpstr>Hormony a pohlavní diferenciace</vt:lpstr>
      <vt:lpstr> Organa genitalia feminina interna - ovarium hlavní orgány          </vt:lpstr>
      <vt:lpstr>Oogenéze</vt:lpstr>
      <vt:lpstr>Oogenéze</vt:lpstr>
      <vt:lpstr>Oogenéze</vt:lpstr>
      <vt:lpstr>Oogenéze</vt:lpstr>
      <vt:lpstr>Ovariální cyklus</vt:lpstr>
      <vt:lpstr>Organa genitalia feminina interna</vt:lpstr>
      <vt:lpstr>Organa genitalia feminina interna</vt:lpstr>
      <vt:lpstr>Histologická stavba děložní stěny</vt:lpstr>
      <vt:lpstr>Organa genitalia feminina externa</vt:lpstr>
      <vt:lpstr>Menstruační cyklus</vt:lpstr>
      <vt:lpstr>Menstruační cyklus</vt:lpstr>
      <vt:lpstr>Spermatogenéza</vt:lpstr>
      <vt:lpstr>Spermatogenéza</vt:lpstr>
      <vt:lpstr>Organa genitalia masculina interna</vt:lpstr>
      <vt:lpstr>Organa genitalia masculina interna</vt:lpstr>
      <vt:lpstr>Organa genitalia masculina interna</vt:lpstr>
      <vt:lpstr>Organa genitalia masculina interna</vt:lpstr>
      <vt:lpstr>Organa genitalia masculina externa</vt:lpstr>
      <vt:lpstr>Fertilizace</vt:lpstr>
      <vt:lpstr>Fertilizace</vt:lpstr>
      <vt:lpstr>Fertilizace</vt:lpstr>
      <vt:lpstr>Patologie – ženský pohlavní systém</vt:lpstr>
      <vt:lpstr>VVV ženský pohlavní systém</vt:lpstr>
      <vt:lpstr>VVV absence dělohy Syndrom Mayer-Rokitansky-Küster- Hauser</vt:lpstr>
      <vt:lpstr>Patologie –ženský pohlavní systém  Laparoskopická diagnostika (blokáda, endometrióza,srůsty) </vt:lpstr>
      <vt:lpstr>Patologie – mužský pohlavní systém Varikokéla, CBAVD, Hypospádie, Kryptorchismus </vt:lpstr>
      <vt:lpstr>Patologie – mužský pohlavní systém Fimóza, striktura a Peyronieova nemoc</vt:lpstr>
      <vt:lpstr>Laboratorní vyšetření u muže Hormonální profil a spermiogram</vt:lpstr>
      <vt:lpstr>Zdroje </vt:lpstr>
      <vt:lpstr> Děkuji za pozornost.</vt:lpstr>
    </vt:vector>
  </TitlesOfParts>
  <Manager>Beharka Rastislav</Manager>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Beharka Rastislav</dc:creator>
  <cp:lastModifiedBy>Beharka Rastislav</cp:lastModifiedBy>
  <cp:revision>82</cp:revision>
  <cp:lastPrinted>1601-01-01T00:00:00Z</cp:lastPrinted>
  <dcterms:created xsi:type="dcterms:W3CDTF">2020-10-04T13:35:14Z</dcterms:created>
  <dcterms:modified xsi:type="dcterms:W3CDTF">2021-04-26T05:37:35Z</dcterms:modified>
  <cp:contentStatus>Konečný</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