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6686C-923E-47B4-8437-0ECCD41FD40C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172D2-FF70-426E-ADA7-935F14AE50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68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172D2-FF70-426E-ADA7-935F14AE506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108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4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99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1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11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65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50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42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72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99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43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54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3E628-F2FA-4E53-B6B5-39AA6667D6E5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87116-3859-42E0-9C23-7E58A2C081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54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29732" y="537901"/>
            <a:ext cx="9144000" cy="2387600"/>
          </a:xfrm>
        </p:spPr>
        <p:txBody>
          <a:bodyPr/>
          <a:lstStyle/>
          <a:p>
            <a:r>
              <a:rPr lang="cs-CZ" b="1" dirty="0" smtClean="0"/>
              <a:t>ANESTEZIE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327662"/>
            <a:ext cx="9144000" cy="3044858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Definice</a:t>
            </a:r>
          </a:p>
          <a:p>
            <a:pPr algn="l"/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Rozdělení</a:t>
            </a:r>
          </a:p>
          <a:p>
            <a:pPr algn="l"/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Způsoby vedení</a:t>
            </a:r>
          </a:p>
          <a:p>
            <a:pPr algn="l"/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Využití</a:t>
            </a:r>
          </a:p>
          <a:p>
            <a:pPr algn="l"/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Rizika a komplikace</a:t>
            </a:r>
          </a:p>
          <a:p>
            <a:endParaRPr lang="cs-CZ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sz="1400" dirty="0" smtClean="0"/>
              <a:t>MUDr. A. Trenz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2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621" y="365125"/>
            <a:ext cx="10854179" cy="1325563"/>
          </a:xfrm>
        </p:spPr>
        <p:txBody>
          <a:bodyPr/>
          <a:lstStyle/>
          <a:p>
            <a:r>
              <a:rPr lang="cs-CZ" b="1" dirty="0" smtClean="0"/>
              <a:t>PŘEDOPERAČNÍ VYŠETŘENÍ &amp; PŘÍPRAVA K CA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621" y="1825625"/>
            <a:ext cx="11170763" cy="4351338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Vyšetření </a:t>
            </a:r>
            <a:r>
              <a:rPr lang="cs-CZ" dirty="0" smtClean="0"/>
              <a:t>(nuance v požadavcích dle naléhavosti a rozsahu zamýšleného výkonu)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Kardiovaskulárního systému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Dýchacího ústrojí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Krve (KO, </a:t>
            </a:r>
            <a:r>
              <a:rPr lang="cs-CZ" dirty="0" err="1" smtClean="0"/>
              <a:t>koag</a:t>
            </a:r>
            <a:r>
              <a:rPr lang="cs-CZ" dirty="0" smtClean="0"/>
              <a:t>, JT, bili, AMS, </a:t>
            </a:r>
            <a:r>
              <a:rPr lang="cs-CZ" dirty="0" err="1" smtClean="0"/>
              <a:t>gly</a:t>
            </a:r>
            <a:r>
              <a:rPr lang="cs-CZ" dirty="0" smtClean="0"/>
              <a:t>, CRP, U, </a:t>
            </a:r>
            <a:r>
              <a:rPr lang="cs-CZ" dirty="0" err="1" smtClean="0"/>
              <a:t>kreat</a:t>
            </a:r>
            <a:r>
              <a:rPr lang="cs-CZ" dirty="0" smtClean="0"/>
              <a:t>, </a:t>
            </a:r>
            <a:r>
              <a:rPr lang="cs-CZ" dirty="0" err="1" smtClean="0"/>
              <a:t>Iontogram</a:t>
            </a:r>
            <a:r>
              <a:rPr lang="cs-CZ" dirty="0" smtClean="0"/>
              <a:t>, funkce ŠŽ, další individuálně dle komorbidit pacienta)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Vylučovacího aparátu (z M+S - funkce + infekce)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Pátrání po rizicích v anamnéze a komplikacích příp. předchozích CA</a:t>
            </a:r>
          </a:p>
          <a:p>
            <a:pPr lvl="1"/>
            <a:endParaRPr lang="cs-CZ" dirty="0"/>
          </a:p>
          <a:p>
            <a:r>
              <a:rPr lang="cs-CZ" b="1" dirty="0" smtClean="0"/>
              <a:t>Příprava </a:t>
            </a:r>
            <a:r>
              <a:rPr lang="cs-CZ" dirty="0" smtClean="0"/>
              <a:t>spočívá</a:t>
            </a:r>
            <a:r>
              <a:rPr lang="cs-CZ" b="1" dirty="0" smtClean="0"/>
              <a:t> </a:t>
            </a:r>
            <a:r>
              <a:rPr lang="cs-CZ" dirty="0" smtClean="0"/>
              <a:t>v maximální úpravě všech zjištěných patologií a stabilizace zejména chronických komorbidit</a:t>
            </a:r>
          </a:p>
        </p:txBody>
      </p:sp>
    </p:spTree>
    <p:extLst>
      <p:ext uri="{BB962C8B-B14F-4D97-AF65-F5344CB8AC3E}">
        <p14:creationId xmlns:p14="http://schemas.microsoft.com/office/powerpoint/2010/main" val="239450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PREMEDIKACE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= farmakologicky vedená příprava </a:t>
            </a:r>
            <a:r>
              <a:rPr lang="cs-CZ" b="1" dirty="0" smtClean="0"/>
              <a:t>před započetím vlastní CA</a:t>
            </a:r>
            <a:r>
              <a:rPr lang="cs-CZ" dirty="0" smtClean="0"/>
              <a:t>,</a:t>
            </a:r>
            <a:br>
              <a:rPr lang="cs-CZ" dirty="0" smtClean="0"/>
            </a:br>
            <a:r>
              <a:rPr lang="cs-CZ" dirty="0" smtClean="0"/>
              <a:t>    snižuje strach, úzkost, ovlivňuje sekundárně KV systém (TK),</a:t>
            </a:r>
            <a:br>
              <a:rPr lang="cs-CZ" dirty="0" smtClean="0"/>
            </a:br>
            <a:r>
              <a:rPr lang="cs-CZ" dirty="0" smtClean="0"/>
              <a:t>    snižuje spotřebu anestetik</a:t>
            </a:r>
          </a:p>
          <a:p>
            <a:r>
              <a:rPr lang="cs-CZ" dirty="0" smtClean="0"/>
              <a:t>Ordinuje především anesteziolog po vyšetření a odběru anamnézy</a:t>
            </a:r>
          </a:p>
          <a:p>
            <a:endParaRPr lang="cs-CZ" dirty="0" smtClean="0"/>
          </a:p>
          <a:p>
            <a:r>
              <a:rPr lang="cs-CZ" b="1" dirty="0" smtClean="0"/>
              <a:t>Anxiolytika</a:t>
            </a:r>
            <a:r>
              <a:rPr lang="cs-CZ" dirty="0" smtClean="0"/>
              <a:t> (snižují úzkost, slinění, zvracení, </a:t>
            </a:r>
            <a:r>
              <a:rPr lang="cs-CZ" dirty="0" err="1" smtClean="0"/>
              <a:t>dysritmie</a:t>
            </a:r>
            <a:r>
              <a:rPr lang="cs-CZ" dirty="0" smtClean="0"/>
              <a:t>, nežádoucí reflexy)</a:t>
            </a:r>
          </a:p>
          <a:p>
            <a:r>
              <a:rPr lang="cs-CZ" b="1" dirty="0" smtClean="0"/>
              <a:t>Antiemetika</a:t>
            </a:r>
            <a:r>
              <a:rPr lang="cs-CZ" dirty="0" smtClean="0"/>
              <a:t> </a:t>
            </a:r>
          </a:p>
          <a:p>
            <a:r>
              <a:rPr lang="cs-CZ" b="1" dirty="0" smtClean="0"/>
              <a:t>Antihistaminika</a:t>
            </a:r>
            <a:r>
              <a:rPr lang="cs-CZ" dirty="0" smtClean="0"/>
              <a:t>             </a:t>
            </a:r>
            <a:r>
              <a:rPr lang="cs-CZ" sz="2000" i="1" dirty="0" smtClean="0"/>
              <a:t>např. u pacientů s astmatem jako prevence bronchospasmu</a:t>
            </a:r>
            <a:endParaRPr lang="cs-CZ" i="1" dirty="0" smtClean="0"/>
          </a:p>
          <a:p>
            <a:r>
              <a:rPr lang="cs-CZ" b="1" dirty="0" smtClean="0"/>
              <a:t>Kortikoidy</a:t>
            </a:r>
          </a:p>
          <a:p>
            <a:r>
              <a:rPr lang="cs-CZ" dirty="0" smtClean="0"/>
              <a:t>Další léčiva dle individuality pac. a jeho komorbidit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Pravá složená závorka 3"/>
          <p:cNvSpPr/>
          <p:nvPr/>
        </p:nvSpPr>
        <p:spPr>
          <a:xfrm>
            <a:off x="3535051" y="4326903"/>
            <a:ext cx="329938" cy="113121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056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NARKOTIZAČNÍ PŘÍSTROJE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/>
              <a:t>= přístrojové jednotky (ventilační) přivádějící </a:t>
            </a:r>
            <a:r>
              <a:rPr lang="cs-CZ" b="1" dirty="0" smtClean="0">
                <a:solidFill>
                  <a:srgbClr val="C00000"/>
                </a:solidFill>
              </a:rPr>
              <a:t>plynné směsi </a:t>
            </a:r>
            <a:r>
              <a:rPr lang="cs-CZ" dirty="0" smtClean="0"/>
              <a:t>do dýchacího systému pacienta a zajišťující i </a:t>
            </a:r>
            <a:r>
              <a:rPr lang="cs-CZ" b="1" dirty="0" smtClean="0">
                <a:solidFill>
                  <a:srgbClr val="C00000"/>
                </a:solidFill>
              </a:rPr>
              <a:t>ventilaci</a:t>
            </a:r>
            <a:r>
              <a:rPr lang="cs-CZ" dirty="0" smtClean="0"/>
              <a:t> samotnou + </a:t>
            </a:r>
            <a:r>
              <a:rPr lang="cs-CZ" b="1" dirty="0" smtClean="0">
                <a:solidFill>
                  <a:srgbClr val="C00000"/>
                </a:solidFill>
              </a:rPr>
              <a:t>monitoraci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Sestava:</a:t>
            </a:r>
          </a:p>
          <a:p>
            <a:r>
              <a:rPr lang="cs-CZ" dirty="0"/>
              <a:t>Z</a:t>
            </a:r>
            <a:r>
              <a:rPr lang="cs-CZ" dirty="0" smtClean="0"/>
              <a:t>droje plynů</a:t>
            </a:r>
          </a:p>
          <a:p>
            <a:r>
              <a:rPr lang="cs-CZ" dirty="0"/>
              <a:t>O</a:t>
            </a:r>
            <a:r>
              <a:rPr lang="cs-CZ" dirty="0" smtClean="0"/>
              <a:t>dpařovač (mění kapaliny na plyny)</a:t>
            </a:r>
          </a:p>
          <a:p>
            <a:r>
              <a:rPr lang="cs-CZ" dirty="0"/>
              <a:t>P</a:t>
            </a:r>
            <a:r>
              <a:rPr lang="cs-CZ" dirty="0" smtClean="0"/>
              <a:t>ohlcovač CO2</a:t>
            </a:r>
          </a:p>
          <a:p>
            <a:r>
              <a:rPr lang="cs-CZ" dirty="0" smtClean="0"/>
              <a:t>Vlastní ventilátorová mechanika</a:t>
            </a:r>
          </a:p>
          <a:p>
            <a:r>
              <a:rPr lang="cs-CZ" dirty="0" smtClean="0"/>
              <a:t>Rozvodný trubicový systém ventilátoru</a:t>
            </a:r>
          </a:p>
          <a:p>
            <a:r>
              <a:rPr lang="cs-CZ" dirty="0" smtClean="0"/>
              <a:t>Odsávačka</a:t>
            </a:r>
          </a:p>
          <a:p>
            <a:r>
              <a:rPr lang="cs-CZ" dirty="0" smtClean="0"/>
              <a:t>Monitor životních funkcí</a:t>
            </a:r>
          </a:p>
          <a:p>
            <a:r>
              <a:rPr lang="cs-CZ" dirty="0" smtClean="0"/>
              <a:t>Monitor hodnot složek plynu v DC pacienta</a:t>
            </a:r>
          </a:p>
          <a:p>
            <a:r>
              <a:rPr lang="cs-CZ" dirty="0" smtClean="0"/>
              <a:t>Vdechový/výdechový ventil</a:t>
            </a:r>
          </a:p>
          <a:p>
            <a:r>
              <a:rPr lang="cs-CZ" dirty="0" err="1" smtClean="0"/>
              <a:t>Samorozpínací</a:t>
            </a:r>
            <a:r>
              <a:rPr lang="cs-CZ" dirty="0" smtClean="0"/>
              <a:t> křísící vak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2075" b="2005"/>
          <a:stretch/>
        </p:blipFill>
        <p:spPr>
          <a:xfrm>
            <a:off x="6486230" y="2325082"/>
            <a:ext cx="4448863" cy="453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3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VOLBA A KOMPLIKACE ANESTEZIE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Esenciální je zodpovědné a důkladné zvážení nutnosti CA</a:t>
            </a:r>
          </a:p>
          <a:p>
            <a:r>
              <a:rPr lang="cs-CZ" dirty="0" smtClean="0"/>
              <a:t>Vždy znamená jistou míru rizika: ne-/přijatelného?</a:t>
            </a:r>
          </a:p>
          <a:p>
            <a:endParaRPr lang="cs-CZ" dirty="0"/>
          </a:p>
          <a:p>
            <a:r>
              <a:rPr lang="cs-CZ" dirty="0" smtClean="0"/>
              <a:t>Standardizované posuzování rizik </a:t>
            </a:r>
            <a:r>
              <a:rPr lang="cs-CZ" b="1" dirty="0" smtClean="0">
                <a:solidFill>
                  <a:srgbClr val="C00000"/>
                </a:solidFill>
              </a:rPr>
              <a:t>ASA</a:t>
            </a:r>
            <a:r>
              <a:rPr lang="cs-CZ" dirty="0" smtClean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b="1" dirty="0" smtClean="0"/>
              <a:t>I.</a:t>
            </a:r>
            <a:r>
              <a:rPr lang="cs-CZ" dirty="0" smtClean="0"/>
              <a:t>  - jinak zdravý pacient, malý operační výkon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b="1" dirty="0" smtClean="0"/>
              <a:t>II.</a:t>
            </a:r>
            <a:r>
              <a:rPr lang="cs-CZ" dirty="0" smtClean="0"/>
              <a:t> - jinak zdravý pacient, velký operační výkon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b="1" dirty="0" smtClean="0"/>
              <a:t>III.</a:t>
            </a:r>
            <a:r>
              <a:rPr lang="cs-CZ" dirty="0" smtClean="0"/>
              <a:t>- pacient s kompenzovanou komorbiditou, malý operační výkon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b="1" dirty="0" smtClean="0"/>
              <a:t>IV.</a:t>
            </a:r>
            <a:r>
              <a:rPr lang="cs-CZ" dirty="0" smtClean="0"/>
              <a:t>- pacient s nekompenzovanou komorbiditou, malý operační výkon;</a:t>
            </a:r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- pacient s kompenzovanou komorbiditou, velký operační výkon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b="1" dirty="0" smtClean="0"/>
              <a:t>V.</a:t>
            </a:r>
            <a:r>
              <a:rPr lang="cs-CZ" dirty="0" smtClean="0"/>
              <a:t>  - pacient bezprostředně ohrožený na životě komplikujícím onemocněním,   </a:t>
            </a:r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nebo operací samotnou; výkon je neodkladný z vitální indikace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36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99621"/>
            <a:ext cx="10515600" cy="5837598"/>
          </a:xfrm>
        </p:spPr>
        <p:txBody>
          <a:bodyPr/>
          <a:lstStyle/>
          <a:p>
            <a:r>
              <a:rPr lang="cs-CZ" dirty="0" smtClean="0"/>
              <a:t>Za volbu anestezie je zodpovědný anesteziolog (navzdory někdy odlišné představě chirurga o způsobu vedení </a:t>
            </a:r>
            <a:r>
              <a:rPr lang="cs-CZ" dirty="0" smtClean="0">
                <a:sym typeface="Wingdings" panose="05000000000000000000" pitchFamily="2" charset="2"/>
              </a:rPr>
              <a:t> )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Akutní a neodkladné výkonu zvyšují riziko komplikací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Pacienti z okraje věkového spektra (novorozenci, nedonošené děti, geriatričtí pacienti) se vždy považují za rizikové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338" y="4186783"/>
            <a:ext cx="4633323" cy="23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820131" y="1360373"/>
            <a:ext cx="7020404" cy="480131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Dýchací maska </a:t>
            </a:r>
            <a:r>
              <a:rPr kumimoji="0" lang="cs-CZ" altLang="cs-CZ" sz="240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– po velmi krátkou dobu, vyblokovány</a:t>
            </a:r>
            <a:r>
              <a:rPr kumimoji="0" lang="cs-CZ" altLang="cs-CZ" sz="240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 obě ruce anesteziologa</a:t>
            </a:r>
            <a:endParaRPr kumimoji="0" lang="cs-CZ" altLang="cs-CZ" sz="240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endParaRPr lang="cs-CZ" altLang="cs-CZ" sz="2400" dirty="0" smtClean="0">
              <a:solidFill>
                <a:srgbClr val="2125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cs-CZ" altLang="cs-CZ" sz="2400" dirty="0">
              <a:solidFill>
                <a:srgbClr val="2125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cs-CZ" altLang="cs-CZ" sz="2400" dirty="0">
              <a:solidFill>
                <a:srgbClr val="2125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kumimoji="0" lang="cs-CZ" altLang="cs-CZ" sz="2400" i="0" u="none" strike="noStrike" cap="none" normalizeH="0" baseline="0" dirty="0" smtClean="0">
              <a:ln>
                <a:noFill/>
              </a:ln>
              <a:solidFill>
                <a:srgbClr val="212529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kumimoji="0" lang="cs-CZ" altLang="cs-CZ" sz="24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Laryngeální</a:t>
            </a: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 maska </a:t>
            </a:r>
            <a:r>
              <a:rPr kumimoji="0" lang="cs-CZ" altLang="cs-CZ" sz="240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s rigidním zalomeným tubusem a</a:t>
            </a:r>
            <a:r>
              <a:rPr kumimoji="0" lang="cs-CZ" altLang="cs-CZ" sz="240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 další </a:t>
            </a:r>
            <a:r>
              <a:rPr kumimoji="0" lang="cs-CZ" altLang="cs-CZ" sz="2400" i="0" u="none" strike="noStrike" cap="none" normalizeH="0" dirty="0" err="1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supraglotické</a:t>
            </a:r>
            <a:r>
              <a:rPr kumimoji="0" lang="cs-CZ" altLang="cs-CZ" sz="2400" i="0" u="none" strike="noStrike" cap="none" normalizeH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 pomůcky </a:t>
            </a:r>
            <a:r>
              <a:rPr kumimoji="0" lang="cs-CZ" altLang="cs-CZ" sz="240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– nezabraňuje aspiraci</a:t>
            </a:r>
          </a:p>
          <a:p>
            <a:pPr>
              <a:lnSpc>
                <a:spcPct val="100000"/>
              </a:lnSpc>
            </a:pPr>
            <a:endParaRPr lang="cs-CZ" altLang="cs-CZ" sz="2400" dirty="0" smtClean="0">
              <a:solidFill>
                <a:srgbClr val="2125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cs-CZ" altLang="cs-CZ" sz="2400" dirty="0">
              <a:solidFill>
                <a:srgbClr val="2125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cs-CZ" altLang="cs-CZ" sz="2400" dirty="0">
              <a:solidFill>
                <a:srgbClr val="212529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kumimoji="0" lang="cs-CZ" altLang="cs-CZ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Endotracheální intubace </a:t>
            </a:r>
            <a:r>
              <a:rPr kumimoji="0" lang="cs-CZ" altLang="cs-CZ" sz="2400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latin typeface="+mn-lt"/>
              </a:rPr>
              <a:t>– zlatý standard</a:t>
            </a:r>
            <a:endParaRPr kumimoji="0" lang="cs-CZ" altLang="cs-CZ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0183" y="186015"/>
            <a:ext cx="10515600" cy="1325563"/>
          </a:xfrm>
        </p:spPr>
        <p:txBody>
          <a:bodyPr/>
          <a:lstStyle/>
          <a:p>
            <a:r>
              <a:rPr lang="cs-CZ" b="1" dirty="0" smtClean="0"/>
              <a:t>NEJČASTĚJŠÍ ZPŮSOBY ZAJIŠTĚNÍ DC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431" y="3168781"/>
            <a:ext cx="2063095" cy="20630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82" y="5231876"/>
            <a:ext cx="3156898" cy="14489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222" y="1139152"/>
            <a:ext cx="2302706" cy="20296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531" y="1139152"/>
            <a:ext cx="1831648" cy="183164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526" y="3168781"/>
            <a:ext cx="1931228" cy="19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0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KOMPLIKACE MÍSTNÍ ANESTEZIE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Toxická reakce </a:t>
            </a:r>
            <a:r>
              <a:rPr lang="cs-CZ" dirty="0" smtClean="0"/>
              <a:t>(špatné množství podané látky, nevhodná koncentrace)</a:t>
            </a:r>
          </a:p>
          <a:p>
            <a:r>
              <a:rPr lang="cs-CZ" b="1" dirty="0" smtClean="0"/>
              <a:t>Nevhodný cíl </a:t>
            </a:r>
            <a:r>
              <a:rPr lang="cs-CZ" dirty="0" smtClean="0"/>
              <a:t>podání (hrozící arytmie při akcidentálním systémovém podání – nutná důsledná aspirace před aplikací a každým dalším krokem)</a:t>
            </a:r>
          </a:p>
          <a:p>
            <a:r>
              <a:rPr lang="cs-CZ" b="1" dirty="0" smtClean="0"/>
              <a:t>Špatná technika </a:t>
            </a:r>
            <a:r>
              <a:rPr lang="cs-CZ" dirty="0" smtClean="0"/>
              <a:t>podání (poranění větší nervové struktury jehlou)</a:t>
            </a:r>
          </a:p>
          <a:p>
            <a:r>
              <a:rPr lang="cs-CZ" b="1" dirty="0" smtClean="0"/>
              <a:t>Zanesení infekce</a:t>
            </a:r>
            <a:r>
              <a:rPr lang="cs-CZ" dirty="0" smtClean="0"/>
              <a:t> (důsledná asepse + antisepse)</a:t>
            </a:r>
          </a:p>
          <a:p>
            <a:r>
              <a:rPr lang="cs-CZ" b="1" dirty="0" smtClean="0"/>
              <a:t>Alergická reakce</a:t>
            </a:r>
          </a:p>
          <a:p>
            <a:r>
              <a:rPr lang="cs-CZ" dirty="0" err="1" smtClean="0"/>
              <a:t>Fotosenzitizace</a:t>
            </a:r>
            <a:r>
              <a:rPr lang="cs-CZ" dirty="0" smtClean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003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KOMPLIKACE CELKOVÉ ANESTEZIE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Mnohem závažnější, častější. Zpravidla při úvodu a vyvádění pac. z CA</a:t>
            </a:r>
          </a:p>
          <a:p>
            <a:r>
              <a:rPr lang="cs-CZ" b="1" dirty="0" smtClean="0"/>
              <a:t>Dýchací</a:t>
            </a:r>
            <a:r>
              <a:rPr lang="cs-CZ" dirty="0" smtClean="0"/>
              <a:t> (tachypnoe, bradypnoe, obstrukce DC, zástava dechu, aspirace, edém plic, </a:t>
            </a:r>
            <a:r>
              <a:rPr lang="cs-CZ" dirty="0" err="1" smtClean="0"/>
              <a:t>atelektázy</a:t>
            </a:r>
            <a:r>
              <a:rPr lang="cs-CZ" dirty="0" smtClean="0"/>
              <a:t>)</a:t>
            </a:r>
          </a:p>
          <a:p>
            <a:r>
              <a:rPr lang="cs-CZ" b="1" dirty="0" smtClean="0"/>
              <a:t>Oběhové</a:t>
            </a:r>
            <a:r>
              <a:rPr lang="cs-CZ" dirty="0" smtClean="0"/>
              <a:t> (poruchy rytmu, </a:t>
            </a:r>
            <a:r>
              <a:rPr lang="cs-CZ" dirty="0" err="1" smtClean="0"/>
              <a:t>hypo</a:t>
            </a:r>
            <a:r>
              <a:rPr lang="cs-CZ" dirty="0" smtClean="0"/>
              <a:t>-/hyper-</a:t>
            </a:r>
            <a:r>
              <a:rPr lang="cs-CZ" dirty="0" err="1" smtClean="0"/>
              <a:t>termie</a:t>
            </a:r>
            <a:r>
              <a:rPr lang="cs-CZ" dirty="0" smtClean="0"/>
              <a:t>, zástava oběhu, embolie, trombóza)</a:t>
            </a:r>
          </a:p>
          <a:p>
            <a:r>
              <a:rPr lang="cs-CZ" b="1" dirty="0" smtClean="0"/>
              <a:t>Aspirace</a:t>
            </a:r>
            <a:r>
              <a:rPr lang="cs-CZ" dirty="0" smtClean="0"/>
              <a:t> (při zvracení)</a:t>
            </a:r>
          </a:p>
          <a:p>
            <a:r>
              <a:rPr lang="cs-CZ" b="1" dirty="0" smtClean="0"/>
              <a:t>Maligní hypertermie</a:t>
            </a:r>
          </a:p>
          <a:p>
            <a:r>
              <a:rPr lang="cs-CZ" dirty="0" smtClean="0"/>
              <a:t>Jiné (křeče, toxicita, protrahovaná svalová relaxace, prodloužené buzení, pneumonie, atd.)</a:t>
            </a:r>
          </a:p>
          <a:p>
            <a:r>
              <a:rPr lang="cs-CZ" b="1" dirty="0" smtClean="0"/>
              <a:t>Technické</a:t>
            </a:r>
            <a:r>
              <a:rPr lang="cs-CZ" dirty="0" smtClean="0"/>
              <a:t> (</a:t>
            </a:r>
            <a:r>
              <a:rPr lang="cs-CZ" dirty="0" err="1" smtClean="0"/>
              <a:t>barotrauma</a:t>
            </a:r>
            <a:r>
              <a:rPr lang="cs-CZ" dirty="0" smtClean="0"/>
              <a:t>, podchlazení, popálení, jiné selhání </a:t>
            </a:r>
            <a:r>
              <a:rPr lang="cs-CZ" dirty="0" err="1" smtClean="0"/>
              <a:t>anest</a:t>
            </a:r>
            <a:r>
              <a:rPr lang="cs-CZ" dirty="0" smtClean="0"/>
              <a:t>. </a:t>
            </a:r>
            <a:r>
              <a:rPr lang="cs-CZ" dirty="0"/>
              <a:t>k</a:t>
            </a:r>
            <a:r>
              <a:rPr lang="cs-CZ" dirty="0" smtClean="0"/>
              <a:t>onzoly)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1133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612" y="94269"/>
            <a:ext cx="4286250" cy="3333750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2581" y="3522411"/>
            <a:ext cx="5828387" cy="30599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67" y="227176"/>
            <a:ext cx="2927023" cy="29270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083" y="94269"/>
            <a:ext cx="3333750" cy="33337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59" y="3833369"/>
            <a:ext cx="4003772" cy="22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26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781"/>
          <a:stretch/>
        </p:blipFill>
        <p:spPr>
          <a:xfrm>
            <a:off x="505749" y="365125"/>
            <a:ext cx="5715000" cy="28873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426" y="365125"/>
            <a:ext cx="4695825" cy="3190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9" y="3395744"/>
            <a:ext cx="4815379" cy="32151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2883" b="13998"/>
          <a:stretch/>
        </p:blipFill>
        <p:spPr>
          <a:xfrm>
            <a:off x="7755394" y="3785187"/>
            <a:ext cx="3930857" cy="28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4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dgar V. Lerma 🇵🇭 on Twitter: &quot;@medschooladvice Old school anesthesia...  reminded me of this masterpiece by Robert Thom &quot;Trephining in Ancient Peru&quot;  http://t.co/lXUxRkXreP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 b="10799"/>
          <a:stretch/>
        </p:blipFill>
        <p:spPr bwMode="auto">
          <a:xfrm>
            <a:off x="9662474" y="122548"/>
            <a:ext cx="2379061" cy="23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600569" cy="1325563"/>
          </a:xfrm>
        </p:spPr>
        <p:txBody>
          <a:bodyPr/>
          <a:lstStyle/>
          <a:p>
            <a:r>
              <a:rPr lang="cs-CZ" b="1" dirty="0" smtClean="0"/>
              <a:t>HISTORIE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Bible</a:t>
            </a:r>
            <a:r>
              <a:rPr lang="cs-CZ" dirty="0" smtClean="0"/>
              <a:t> – kniha Genesis: 3500 př.n.l.</a:t>
            </a:r>
          </a:p>
          <a:p>
            <a:r>
              <a:rPr lang="cs-CZ" b="1" dirty="0" smtClean="0"/>
              <a:t>Egypt, Mezopotámie</a:t>
            </a:r>
            <a:r>
              <a:rPr lang="cs-CZ" dirty="0" smtClean="0"/>
              <a:t>: 3000 př.n.l. odvary z mandragory, opia, konopí</a:t>
            </a:r>
          </a:p>
          <a:p>
            <a:r>
              <a:rPr lang="cs-CZ" b="1" dirty="0" smtClean="0"/>
              <a:t>Řecko</a:t>
            </a:r>
            <a:r>
              <a:rPr lang="cs-CZ" dirty="0" smtClean="0"/>
              <a:t>: 1200 př.n.l. alkoholické nápoje, vdechování bylinných par</a:t>
            </a:r>
            <a:br>
              <a:rPr lang="cs-CZ" dirty="0" smtClean="0"/>
            </a:br>
            <a:r>
              <a:rPr lang="cs-CZ" dirty="0" smtClean="0"/>
              <a:t>Platon – pojem ANESTEZIE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Boston - W.T.G. </a:t>
            </a:r>
            <a:r>
              <a:rPr lang="cs-CZ" b="1" dirty="0" err="1" smtClean="0">
                <a:solidFill>
                  <a:srgbClr val="C00000"/>
                </a:solidFill>
              </a:rPr>
              <a:t>Morton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C00000"/>
                </a:solidFill>
              </a:rPr>
              <a:t>1846</a:t>
            </a:r>
            <a:r>
              <a:rPr lang="cs-CZ" dirty="0" smtClean="0"/>
              <a:t> použil </a:t>
            </a:r>
            <a:r>
              <a:rPr lang="cs-CZ" dirty="0" smtClean="0">
                <a:solidFill>
                  <a:srgbClr val="C00000"/>
                </a:solidFill>
              </a:rPr>
              <a:t>éter</a:t>
            </a:r>
            <a:r>
              <a:rPr lang="cs-CZ" dirty="0" smtClean="0"/>
              <a:t> - objevitel moderní anestezie</a:t>
            </a:r>
          </a:p>
          <a:p>
            <a:r>
              <a:rPr lang="cs-CZ" b="1" dirty="0" smtClean="0"/>
              <a:t>Praha - Celestýn </a:t>
            </a:r>
            <a:r>
              <a:rPr lang="cs-CZ" b="1" dirty="0" err="1" smtClean="0"/>
              <a:t>Opitz</a:t>
            </a:r>
            <a:r>
              <a:rPr lang="cs-CZ" dirty="0" smtClean="0"/>
              <a:t>: 1847 poprvé na našem území</a:t>
            </a:r>
          </a:p>
          <a:p>
            <a:endParaRPr lang="cs-CZ" dirty="0"/>
          </a:p>
          <a:p>
            <a:r>
              <a:rPr lang="cs-CZ" dirty="0" smtClean="0"/>
              <a:t>Rozmach po válce (</a:t>
            </a:r>
            <a:r>
              <a:rPr lang="cs-CZ" dirty="0" err="1" smtClean="0"/>
              <a:t>thiopental</a:t>
            </a:r>
            <a:r>
              <a:rPr lang="cs-CZ" dirty="0" smtClean="0"/>
              <a:t>, relaxancia, přístrojová technika)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8312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67" y="365125"/>
            <a:ext cx="4311582" cy="36131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161" y="3489243"/>
            <a:ext cx="2681140" cy="27146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27 Crazy Images Of Medical Treatments Through History | Medical treatment,  Medical prescription, Vintage medical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4845768" cy="36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498" y="4117057"/>
            <a:ext cx="2693906" cy="25996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26" y="3965337"/>
            <a:ext cx="3624606" cy="27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13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63" y="600464"/>
            <a:ext cx="5715000" cy="2857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" y="3723372"/>
            <a:ext cx="6171361" cy="29918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412" y="199288"/>
            <a:ext cx="5705475" cy="3857625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58639" y="3802274"/>
            <a:ext cx="4367310" cy="29129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85" y="199288"/>
            <a:ext cx="1998957" cy="33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3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 smtClean="0"/>
              <a:t>Děkuji za pozornost!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925040"/>
            <a:ext cx="6858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4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ANESTEZIE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=umělé cílevědomě navozené přerušení vnímání veškerého čití 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C00000"/>
                </a:solidFill>
              </a:rPr>
              <a:t>REVERZIBILNĚ!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smtClean="0"/>
              <a:t>Místí</a:t>
            </a:r>
            <a:r>
              <a:rPr lang="cs-CZ" dirty="0" smtClean="0"/>
              <a:t> (lokální) – přechodná ztráta čití zasahující ohraničenou oblast těla vyvolaná </a:t>
            </a:r>
            <a:r>
              <a:rPr lang="cs-CZ" dirty="0" err="1" smtClean="0"/>
              <a:t>došasným</a:t>
            </a:r>
            <a:r>
              <a:rPr lang="cs-CZ" dirty="0" smtClean="0"/>
              <a:t> přerušením vodivosti periferního nervu</a:t>
            </a:r>
          </a:p>
          <a:p>
            <a:endParaRPr lang="cs-CZ" dirty="0"/>
          </a:p>
          <a:p>
            <a:r>
              <a:rPr lang="cs-CZ" b="1" dirty="0" smtClean="0"/>
              <a:t>Celková</a:t>
            </a:r>
            <a:r>
              <a:rPr lang="cs-CZ" dirty="0" smtClean="0"/>
              <a:t> – působí na mozek, spojena se ztrátou vědomí (komplexní):</a:t>
            </a:r>
            <a:endParaRPr lang="cs-CZ" dirty="0"/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Analgezie</a:t>
            </a:r>
            <a:r>
              <a:rPr lang="cs-CZ" dirty="0" smtClean="0"/>
              <a:t> (přerušení vnímání bolesti)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Narkóza</a:t>
            </a:r>
            <a:r>
              <a:rPr lang="cs-CZ" dirty="0" smtClean="0"/>
              <a:t> (spánek)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Relaxace </a:t>
            </a:r>
            <a:r>
              <a:rPr lang="cs-CZ" dirty="0" smtClean="0"/>
              <a:t>(ztráta svalového </a:t>
            </a:r>
            <a:r>
              <a:rPr lang="cs-CZ" dirty="0" err="1" smtClean="0"/>
              <a:t>tonusu</a:t>
            </a:r>
            <a:r>
              <a:rPr 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074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496" y="4834072"/>
            <a:ext cx="2148133" cy="19356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1) MÍSTNÍ ANESTEZIE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1001866" cy="4641163"/>
          </a:xfrm>
        </p:spPr>
        <p:txBody>
          <a:bodyPr/>
          <a:lstStyle/>
          <a:p>
            <a:r>
              <a:rPr lang="cs-CZ" b="1" dirty="0" smtClean="0"/>
              <a:t>Přeruší vedení </a:t>
            </a:r>
            <a:r>
              <a:rPr lang="cs-CZ" dirty="0" smtClean="0"/>
              <a:t>podnětů v různých výších nervových drah vedoucích k </a:t>
            </a:r>
            <a:r>
              <a:rPr lang="cs-CZ" b="1" dirty="0" smtClean="0"/>
              <a:t>do CNS</a:t>
            </a:r>
          </a:p>
          <a:p>
            <a:r>
              <a:rPr lang="cs-CZ" b="1" dirty="0" smtClean="0"/>
              <a:t>Neovlivňuje</a:t>
            </a:r>
            <a:r>
              <a:rPr lang="cs-CZ" dirty="0" smtClean="0"/>
              <a:t> kvalitu ani kvantitu </a:t>
            </a:r>
            <a:r>
              <a:rPr lang="cs-CZ" b="1" dirty="0" smtClean="0"/>
              <a:t>vědomí</a:t>
            </a:r>
            <a:r>
              <a:rPr lang="cs-CZ" dirty="0" smtClean="0"/>
              <a:t> ani jinou nervovou činnost organismu ani nezasažené okrsky</a:t>
            </a:r>
          </a:p>
          <a:p>
            <a:r>
              <a:rPr lang="cs-CZ" b="1" dirty="0" smtClean="0"/>
              <a:t>Způsoby vedení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Chladem</a:t>
            </a:r>
            <a:r>
              <a:rPr lang="cs-CZ" dirty="0" smtClean="0"/>
              <a:t> – </a:t>
            </a:r>
            <a:r>
              <a:rPr lang="cs-CZ" dirty="0" err="1" smtClean="0"/>
              <a:t>Kelen</a:t>
            </a:r>
            <a:r>
              <a:rPr lang="cs-CZ" dirty="0" smtClean="0"/>
              <a:t> (již opuštěno)</a:t>
            </a:r>
            <a:endParaRPr lang="cs-CZ" dirty="0"/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Farmakem</a:t>
            </a:r>
            <a:r>
              <a:rPr lang="cs-CZ" dirty="0" smtClean="0"/>
              <a:t> - dle vlastností (délka působení, míra toxicity, topická či infiltrační, trendy, kombinace např. s adrenalinem, atd.)  </a:t>
            </a:r>
            <a:r>
              <a:rPr lang="cs-CZ" dirty="0" err="1" smtClean="0">
                <a:solidFill>
                  <a:srgbClr val="C00000"/>
                </a:solidFill>
              </a:rPr>
              <a:t>Trimecain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Bupivacain</a:t>
            </a:r>
            <a:r>
              <a:rPr lang="cs-CZ" dirty="0" smtClean="0">
                <a:solidFill>
                  <a:srgbClr val="C00000"/>
                </a:solidFill>
              </a:rPr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Articain</a:t>
            </a:r>
            <a:r>
              <a:rPr lang="cs-CZ" dirty="0" smtClean="0"/>
              <a:t>, </a:t>
            </a:r>
            <a:r>
              <a:rPr lang="cs-CZ" dirty="0" err="1" smtClean="0"/>
              <a:t>atd</a:t>
            </a:r>
            <a:endParaRPr lang="cs-CZ" dirty="0" smtClean="0"/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Tlakem</a:t>
            </a:r>
            <a:r>
              <a:rPr lang="cs-CZ" dirty="0" smtClean="0"/>
              <a:t> – v praxi již ne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El. Proudem </a:t>
            </a:r>
            <a:r>
              <a:rPr lang="cs-CZ" dirty="0" smtClean="0"/>
              <a:t>– chronické bolesti</a:t>
            </a:r>
          </a:p>
          <a:p>
            <a:pPr lvl="1"/>
            <a:r>
              <a:rPr lang="cs-CZ" dirty="0" smtClean="0"/>
              <a:t>(akupresura, akupunktura)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984" y="5194954"/>
            <a:ext cx="2345016" cy="15747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133" y="5164255"/>
            <a:ext cx="902061" cy="160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2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0493" y="763571"/>
            <a:ext cx="10515600" cy="5752757"/>
          </a:xfrm>
        </p:spPr>
        <p:txBody>
          <a:bodyPr/>
          <a:lstStyle/>
          <a:p>
            <a:r>
              <a:rPr lang="cs-CZ" b="1" dirty="0" smtClean="0"/>
              <a:t>Dělení místní anestezie: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Topická/slizniční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Infiltrační (injekčně přes kůži)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Okrsková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Svodná (blokády periferních nervů a pletení)</a:t>
            </a:r>
          </a:p>
          <a:p>
            <a:pPr lvl="1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Spinální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u="sng" dirty="0" smtClean="0"/>
              <a:t>Subarachnoidální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cs-CZ" u="sng" dirty="0" smtClean="0"/>
              <a:t>Epidurální</a:t>
            </a:r>
            <a:r>
              <a:rPr lang="cs-CZ" dirty="0" smtClean="0"/>
              <a:t> (míšní kořeny v epidurálním prostoru, méně zatěžující, dobrá svalová relaxace bez použití relaxancií, není nutná intubace. Vliv na TK)</a:t>
            </a:r>
          </a:p>
          <a:p>
            <a:pPr marL="1371600" lvl="2" indent="-457200">
              <a:buFont typeface="+mj-lt"/>
              <a:buAutoNum type="arabicPeriod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765" y="4517375"/>
            <a:ext cx="4711639" cy="19631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13" y="4374034"/>
            <a:ext cx="2249863" cy="22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247" y="244664"/>
            <a:ext cx="2732398" cy="27323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2) CELKOVÁ ANESTEZIE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5878" cy="435133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Inhalační</a:t>
            </a:r>
          </a:p>
          <a:p>
            <a:pPr lvl="1"/>
            <a:r>
              <a:rPr lang="cs-CZ" dirty="0" smtClean="0"/>
              <a:t>Éterická</a:t>
            </a:r>
          </a:p>
          <a:p>
            <a:pPr lvl="1"/>
            <a:r>
              <a:rPr lang="cs-CZ" dirty="0" smtClean="0"/>
              <a:t>Halogenová         </a:t>
            </a:r>
            <a:r>
              <a:rPr lang="cs-CZ" sz="1800" i="1" dirty="0" smtClean="0"/>
              <a:t>spíše historické; pouze N20 používán jako nosný plyn pro </a:t>
            </a:r>
            <a:r>
              <a:rPr lang="cs-CZ" sz="1800" i="1" dirty="0" err="1" smtClean="0"/>
              <a:t>flurany</a:t>
            </a:r>
            <a:endParaRPr lang="cs-CZ" sz="1800" dirty="0" smtClean="0"/>
          </a:p>
          <a:p>
            <a:pPr lvl="1"/>
            <a:r>
              <a:rPr lang="cs-CZ" dirty="0" smtClean="0"/>
              <a:t>N2O</a:t>
            </a:r>
          </a:p>
          <a:p>
            <a:pPr lvl="1"/>
            <a:r>
              <a:rPr lang="cs-CZ" dirty="0" err="1" smtClean="0"/>
              <a:t>Izofluran</a:t>
            </a:r>
            <a:r>
              <a:rPr lang="cs-CZ" dirty="0" smtClean="0"/>
              <a:t>, </a:t>
            </a:r>
            <a:r>
              <a:rPr lang="cs-CZ" dirty="0" err="1" smtClean="0">
                <a:solidFill>
                  <a:srgbClr val="C00000"/>
                </a:solidFill>
              </a:rPr>
              <a:t>Sevofluran</a:t>
            </a:r>
            <a:endParaRPr lang="cs-CZ" dirty="0" smtClean="0">
              <a:solidFill>
                <a:srgbClr val="C00000"/>
              </a:solidFill>
            </a:endParaRPr>
          </a:p>
          <a:p>
            <a:endParaRPr lang="cs-CZ" dirty="0" smtClean="0"/>
          </a:p>
          <a:p>
            <a:r>
              <a:rPr lang="cs-CZ" b="1" dirty="0" smtClean="0"/>
              <a:t>Intravenózní</a:t>
            </a:r>
          </a:p>
          <a:p>
            <a:pPr lvl="1"/>
            <a:r>
              <a:rPr lang="cs-CZ" dirty="0" err="1" smtClean="0"/>
              <a:t>Ketamin</a:t>
            </a:r>
            <a:endParaRPr lang="cs-CZ" dirty="0" smtClean="0"/>
          </a:p>
          <a:p>
            <a:pPr lvl="1"/>
            <a:r>
              <a:rPr lang="cs-CZ" dirty="0" smtClean="0"/>
              <a:t>Barbituráty (</a:t>
            </a:r>
            <a:r>
              <a:rPr lang="cs-CZ" dirty="0" err="1" smtClean="0">
                <a:solidFill>
                  <a:srgbClr val="C00000"/>
                </a:solidFill>
              </a:rPr>
              <a:t>Thiopental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Etomidát</a:t>
            </a:r>
            <a:endParaRPr lang="cs-CZ" dirty="0" smtClean="0"/>
          </a:p>
          <a:p>
            <a:pPr lvl="1"/>
            <a:r>
              <a:rPr lang="cs-CZ" dirty="0" smtClean="0"/>
              <a:t>Opiáty (</a:t>
            </a:r>
            <a:r>
              <a:rPr lang="cs-CZ" dirty="0" err="1" smtClean="0">
                <a:solidFill>
                  <a:srgbClr val="C00000"/>
                </a:solidFill>
              </a:rPr>
              <a:t>Sufentanil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>
                <a:solidFill>
                  <a:srgbClr val="C00000"/>
                </a:solidFill>
              </a:rPr>
              <a:t>Propofol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Pravá složená závorka 3"/>
          <p:cNvSpPr/>
          <p:nvPr/>
        </p:nvSpPr>
        <p:spPr>
          <a:xfrm>
            <a:off x="3157978" y="2300141"/>
            <a:ext cx="197965" cy="838985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251" y="2863848"/>
            <a:ext cx="2174939" cy="16941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74" y="4027266"/>
            <a:ext cx="1737251" cy="25748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519" y="4894392"/>
            <a:ext cx="1707728" cy="17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NEUROLEPTANALGEZIE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5224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= kombinace </a:t>
            </a:r>
            <a:r>
              <a:rPr lang="cs-CZ" b="1" dirty="0" smtClean="0">
                <a:solidFill>
                  <a:srgbClr val="C00000"/>
                </a:solidFill>
              </a:rPr>
              <a:t>neuroleptika</a:t>
            </a:r>
            <a:r>
              <a:rPr lang="cs-CZ" dirty="0" smtClean="0"/>
              <a:t> a </a:t>
            </a:r>
            <a:r>
              <a:rPr lang="cs-CZ" b="1" dirty="0" smtClean="0">
                <a:solidFill>
                  <a:srgbClr val="C00000"/>
                </a:solidFill>
              </a:rPr>
              <a:t>silného analgetika </a:t>
            </a:r>
            <a:r>
              <a:rPr lang="cs-CZ" dirty="0" smtClean="0"/>
              <a:t>(</a:t>
            </a:r>
            <a:r>
              <a:rPr lang="cs-CZ" dirty="0" err="1" smtClean="0"/>
              <a:t>droperidol</a:t>
            </a:r>
            <a:r>
              <a:rPr lang="cs-CZ" dirty="0" smtClean="0"/>
              <a:t> + </a:t>
            </a:r>
            <a:r>
              <a:rPr lang="cs-CZ" dirty="0" err="1" smtClean="0"/>
              <a:t>fentanyl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Výhody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stabilní pacient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zklidnění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dobře prokrvená periferie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a</a:t>
            </a:r>
            <a:r>
              <a:rPr lang="cs-CZ" dirty="0" smtClean="0"/>
              <a:t>ntiemetický efekt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r</a:t>
            </a:r>
            <a:r>
              <a:rPr lang="cs-CZ" dirty="0" smtClean="0"/>
              <a:t>ychlé zotavení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nízká toxicita</a:t>
            </a:r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r>
              <a:rPr lang="cs-CZ" dirty="0" smtClean="0"/>
              <a:t>Nevýhodou </a:t>
            </a:r>
            <a:r>
              <a:rPr lang="cs-CZ" sz="2400" dirty="0" smtClean="0"/>
              <a:t>je limitace užití u větších výkonů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014" y="2835602"/>
            <a:ext cx="3810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7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STADIA CELKOVÉ ANESTEZIE</a:t>
            </a:r>
            <a:br>
              <a:rPr lang="cs-CZ" b="1" dirty="0" smtClean="0"/>
            </a:br>
            <a:r>
              <a:rPr lang="cs-CZ" sz="3200" dirty="0" err="1" smtClean="0"/>
              <a:t>Guedelovo</a:t>
            </a:r>
            <a:r>
              <a:rPr lang="cs-CZ" sz="3200" dirty="0" smtClean="0"/>
              <a:t> schéma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4040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Stádium usínání </a:t>
            </a:r>
            <a:r>
              <a:rPr lang="cs-CZ" dirty="0" smtClean="0"/>
              <a:t>– od počátku po ztrátu vědomí, analgezie po celou dobu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Stádium excitace </a:t>
            </a:r>
            <a:r>
              <a:rPr lang="cs-CZ" dirty="0" smtClean="0"/>
              <a:t>– od ztráty vědomí do nástupu automatického dýchání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Stádium </a:t>
            </a:r>
            <a:r>
              <a:rPr lang="cs-CZ" b="1" dirty="0" smtClean="0">
                <a:solidFill>
                  <a:srgbClr val="C00000"/>
                </a:solidFill>
              </a:rPr>
              <a:t>chirurgické </a:t>
            </a:r>
            <a:r>
              <a:rPr lang="cs-CZ" dirty="0" smtClean="0"/>
              <a:t>– do zastavení činnosti dýchacích svalů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Stádium paralytické </a:t>
            </a:r>
            <a:r>
              <a:rPr lang="cs-CZ" dirty="0" smtClean="0"/>
              <a:t>– od zástavy činnosti dýchacích svalů do zástavy oběhu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943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KVALITY CELKOVÉ ANESTEZIE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Vyřazení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ědomí </a:t>
            </a:r>
            <a:r>
              <a:rPr lang="cs-CZ" dirty="0" smtClean="0"/>
              <a:t>(hypnóza)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Léčba bolesti  </a:t>
            </a:r>
            <a:r>
              <a:rPr lang="cs-CZ" dirty="0" smtClean="0"/>
              <a:t>(</a:t>
            </a:r>
            <a:r>
              <a:rPr lang="cs-CZ" dirty="0" err="1" smtClean="0"/>
              <a:t>analgetizace</a:t>
            </a:r>
            <a:r>
              <a:rPr lang="cs-CZ" dirty="0" smtClean="0"/>
              <a:t>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Navození svalové relaxace </a:t>
            </a:r>
            <a:r>
              <a:rPr lang="cs-CZ" dirty="0" smtClean="0"/>
              <a:t>(snížení aktivity na nervosvalových </a:t>
            </a:r>
            <a:r>
              <a:rPr lang="cs-CZ" dirty="0" err="1" smtClean="0"/>
              <a:t>ploénkách</a:t>
            </a:r>
            <a:r>
              <a:rPr lang="cs-CZ" dirty="0" smtClean="0"/>
              <a:t>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Snížení reflexní aktivity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Vegetativní stabilizace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55" y="3658975"/>
            <a:ext cx="3971978" cy="297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580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969</Words>
  <Application>Microsoft Office PowerPoint</Application>
  <PresentationFormat>Širokoúhlá obrazovka</PresentationFormat>
  <Paragraphs>158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Wingdings</vt:lpstr>
      <vt:lpstr>Motiv Office</vt:lpstr>
      <vt:lpstr>ANESTEZIE</vt:lpstr>
      <vt:lpstr>HISTORIE</vt:lpstr>
      <vt:lpstr>ANESTEZIE</vt:lpstr>
      <vt:lpstr>1) MÍSTNÍ ANESTEZIE</vt:lpstr>
      <vt:lpstr>Prezentace aplikace PowerPoint</vt:lpstr>
      <vt:lpstr>2) CELKOVÁ ANESTEZIE</vt:lpstr>
      <vt:lpstr>NEUROLEPTANALGEZIE</vt:lpstr>
      <vt:lpstr>STADIA CELKOVÉ ANESTEZIE Guedelovo schéma</vt:lpstr>
      <vt:lpstr>KVALITY CELKOVÉ ANESTEZIE</vt:lpstr>
      <vt:lpstr>PŘEDOPERAČNÍ VYŠETŘENÍ &amp; PŘÍPRAVA K CA</vt:lpstr>
      <vt:lpstr>PREMEDIKACE</vt:lpstr>
      <vt:lpstr>NARKOTIZAČNÍ PŘÍSTROJE</vt:lpstr>
      <vt:lpstr>VOLBA A KOMPLIKACE ANESTEZIE</vt:lpstr>
      <vt:lpstr>Prezentace aplikace PowerPoint</vt:lpstr>
      <vt:lpstr>NEJČASTĚJŠÍ ZPŮSOBY ZAJIŠTĚNÍ DC</vt:lpstr>
      <vt:lpstr>KOMPLIKACE MÍSTNÍ ANESTEZIE</vt:lpstr>
      <vt:lpstr>KOMPLIKACE CELKOVÉ ANESTEZIE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ANESTEZIE</dc:title>
  <dc:creator>Trenz Aleš</dc:creator>
  <cp:lastModifiedBy>Trenz Aleš</cp:lastModifiedBy>
  <cp:revision>27</cp:revision>
  <dcterms:created xsi:type="dcterms:W3CDTF">2020-10-08T08:12:15Z</dcterms:created>
  <dcterms:modified xsi:type="dcterms:W3CDTF">2020-10-08T11:49:05Z</dcterms:modified>
</cp:coreProperties>
</file>