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43"/>
  </p:notesMasterIdLst>
  <p:handoutMasterIdLst>
    <p:handoutMasterId r:id="rId44"/>
  </p:handoutMasterIdLst>
  <p:sldIdLst>
    <p:sldId id="304" r:id="rId2"/>
    <p:sldId id="257" r:id="rId3"/>
    <p:sldId id="266" r:id="rId4"/>
    <p:sldId id="264" r:id="rId5"/>
    <p:sldId id="265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9" r:id="rId37"/>
    <p:sldId id="300" r:id="rId38"/>
    <p:sldId id="301" r:id="rId39"/>
    <p:sldId id="302" r:id="rId40"/>
    <p:sldId id="306" r:id="rId41"/>
    <p:sldId id="305" r:id="rId42"/>
  </p:sldIdLst>
  <p:sldSz cx="12192000" cy="6858000"/>
  <p:notesSz cx="6858000" cy="9144000"/>
  <p:custDataLst>
    <p:tags r:id="rId4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52" autoAdjust="0"/>
    <p:restoredTop sz="95768" autoAdjust="0"/>
  </p:normalViewPr>
  <p:slideViewPr>
    <p:cSldViewPr snapToGrid="0">
      <p:cViewPr varScale="1">
        <p:scale>
          <a:sx n="72" d="100"/>
          <a:sy n="72" d="100"/>
        </p:scale>
        <p:origin x="654" y="7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Katedra ošetřovatelství a porodní asistence, LF MU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Katedra ošetřovatelství a porodní asistence, LF MU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.xml"/><Relationship Id="rId1" Type="http://schemas.openxmlformats.org/officeDocument/2006/relationships/tags" Target="../tags/tag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0.xml"/><Relationship Id="rId1" Type="http://schemas.openxmlformats.org/officeDocument/2006/relationships/tags" Target="../tags/tag4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4" Type="http://schemas.openxmlformats.org/officeDocument/2006/relationships/hyperlink" Target="https://is.muni.cz/elportal/?id=1496062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8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760897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2725728-98A2-4922-9136-DF658F7F61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0FFC4D3-15D4-4CBD-8E20-0ADFCBD2CE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7BCBDED-E8C6-4C10-BAA9-09BF5D93AD0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6000" y="487575"/>
            <a:ext cx="10753200" cy="451576"/>
          </a:xfrm>
        </p:spPr>
        <p:txBody>
          <a:bodyPr/>
          <a:lstStyle/>
          <a:p>
            <a:r>
              <a:rPr lang="cs-CZ" dirty="0"/>
              <a:t>Manipulace s lahvičkou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47086B1-D975-4AE0-95BB-EB7014F02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171576"/>
            <a:ext cx="10753200" cy="4139998"/>
          </a:xfrm>
        </p:spPr>
        <p:txBody>
          <a:bodyPr numCol="1"/>
          <a:lstStyle/>
          <a:p>
            <a:r>
              <a:rPr lang="cs-CZ" sz="2400" dirty="0"/>
              <a:t>lahvičky: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silnostěnné skleněné s gumovou zátkou a kovovým krytem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roztok/prášek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před otevřením – dezinfekce!!!</a:t>
            </a:r>
          </a:p>
          <a:p>
            <a:pPr marL="72000" indent="0">
              <a:buNone/>
            </a:pPr>
            <a:endParaRPr lang="cs-CZ" sz="2000" dirty="0"/>
          </a:p>
          <a:p>
            <a:r>
              <a:rPr lang="cs-CZ" sz="2400" dirty="0"/>
              <a:t>odstraníme ochranný kryt</a:t>
            </a:r>
          </a:p>
          <a:p>
            <a:r>
              <a:rPr lang="cs-CZ" sz="2400" dirty="0"/>
              <a:t>provedeme dezinfekci gumové zátky, dodržíme expoziční dobu dezinfekčního roztoku</a:t>
            </a:r>
          </a:p>
          <a:p>
            <a:r>
              <a:rPr lang="cs-CZ" sz="2400" dirty="0"/>
              <a:t>v případě, že je lék v práškové formě, naředíme roztokem k ředění dle příbalového letáku (např. F1/1, G 5%, voda pro injekce)</a:t>
            </a:r>
          </a:p>
          <a:p>
            <a:r>
              <a:rPr lang="cs-CZ" sz="2400" dirty="0"/>
              <a:t>necháme lék dokonale rozpustit a poté nasajeme do injekční stříkačky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094BFC8-48EC-4759-8BA7-4BEB28524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3054" y="487575"/>
            <a:ext cx="1529255" cy="25334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9809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8147E90-F5B9-4CD7-8DCF-1B1BA48EDB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80F08A1-D0F0-489F-9277-1450750CF9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9AD3116-B9B7-484D-8D49-D44CB18BF0B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Postup při přípravě injekcí – popis výkonu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6B7DDC0-2C3B-40DF-A0BE-CF38F1036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07176"/>
            <a:ext cx="10753200" cy="4139998"/>
          </a:xfrm>
        </p:spPr>
        <p:txBody>
          <a:bodyPr/>
          <a:lstStyle/>
          <a:p>
            <a:r>
              <a:rPr lang="cs-CZ" dirty="0"/>
              <a:t>provedeme hygienickou dezinfekci rukou</a:t>
            </a:r>
          </a:p>
          <a:p>
            <a:r>
              <a:rPr lang="cs-CZ" dirty="0"/>
              <a:t>vybereme správný lék dle lékařské ordinace</a:t>
            </a:r>
          </a:p>
          <a:p>
            <a:r>
              <a:rPr lang="cs-CZ" dirty="0"/>
              <a:t>zkontrolujeme název, koncentraci, množství, exspiraci, vzhled přípravku a to, zda je lék určen k předepsané aplikaci</a:t>
            </a:r>
          </a:p>
          <a:p>
            <a:r>
              <a:rPr lang="cs-CZ" dirty="0"/>
              <a:t>injekci připravujeme těsně před podáním</a:t>
            </a:r>
          </a:p>
          <a:p>
            <a:r>
              <a:rPr lang="cs-CZ" dirty="0"/>
              <a:t>pacientovi poskytneme informace v rámci své kompetence o účelu aplikace a účincích injekce</a:t>
            </a:r>
          </a:p>
          <a:p>
            <a:r>
              <a:rPr lang="cs-CZ" dirty="0"/>
              <a:t>zkontrolujeme, zda pacient netrpí alergií na daný dezinfekční prostředek, popř. lék</a:t>
            </a:r>
          </a:p>
          <a:p>
            <a:r>
              <a:rPr lang="cs-CZ" dirty="0"/>
              <a:t>vhodná poloha, vhodné místo k aplikaci injekce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2751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548DB33-FD8A-40E1-AC2F-2CDC470AAA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DAD82E2-C4BD-41AA-8F63-118F711D52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9A3DBD7-A69E-4AAE-8A93-E5D2EB51C35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0000" y="301710"/>
            <a:ext cx="10753200" cy="451576"/>
          </a:xfrm>
        </p:spPr>
        <p:txBody>
          <a:bodyPr/>
          <a:lstStyle/>
          <a:p>
            <a:r>
              <a:rPr lang="cs-CZ" dirty="0"/>
              <a:t>Postup při přípravě injekcí – vlastní aplikace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462E24C-7C7B-47BE-9483-8B036F44C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001339"/>
            <a:ext cx="10753200" cy="4139998"/>
          </a:xfrm>
        </p:spPr>
        <p:txBody>
          <a:bodyPr/>
          <a:lstStyle/>
          <a:p>
            <a:r>
              <a:rPr lang="cs-CZ" dirty="0"/>
              <a:t>nasadíme aplikační injekční jehlu a označíme si injekční stříkačku jménem pacienta</a:t>
            </a:r>
          </a:p>
          <a:p>
            <a:r>
              <a:rPr lang="cs-CZ" dirty="0"/>
              <a:t>identifikujeme pacienta dotazem „Jak se jmenujete, prosím?“</a:t>
            </a:r>
          </a:p>
          <a:p>
            <a:r>
              <a:rPr lang="cs-CZ" dirty="0"/>
              <a:t>pacient zaujme požadovanou polohu</a:t>
            </a:r>
          </a:p>
          <a:p>
            <a:r>
              <a:rPr lang="cs-CZ" dirty="0"/>
              <a:t>provedeme dezinfekci místa vpichu, dodržíme expoziční dobu dezinfekčního roztoku a aplikujeme injekci</a:t>
            </a:r>
          </a:p>
          <a:p>
            <a:r>
              <a:rPr lang="cs-CZ" dirty="0"/>
              <a:t>přelepíme místo vpichu polštářkovou náplastí</a:t>
            </a:r>
          </a:p>
          <a:p>
            <a:r>
              <a:rPr lang="cs-CZ" dirty="0"/>
              <a:t>během výkonu sledujeme stav pacienta, v případě jakékoliv komplikace informujeme lékaře</a:t>
            </a:r>
          </a:p>
          <a:p>
            <a:r>
              <a:rPr lang="cs-CZ" dirty="0"/>
              <a:t>zaznamenáme podání ordinovaného léku do dokumentace, stvrdíme podpisem, případně razítkem, zajistíme úklid pomůcek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3151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DE30C7C-6118-4D99-BA4B-0E305B5C8B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B964F7D-7751-46F1-AD27-5ABC902017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5ABEA34-108C-4AA0-AEC8-15706BFA09E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Postup po aplikaci injekce - po výkonu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FE5E3FE-BEB3-445D-B87B-605110958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kontrolujeme dosažení účinku léků</a:t>
            </a:r>
          </a:p>
          <a:p>
            <a:r>
              <a:rPr lang="cs-CZ" dirty="0"/>
              <a:t>kontrolujeme výskyt vedlejších účinků</a:t>
            </a:r>
          </a:p>
          <a:p>
            <a:r>
              <a:rPr lang="cs-CZ" dirty="0"/>
              <a:t>při výskytu nežádoucích účinků kontaktujeme lékaře a provedeme záznam do dokumentace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0562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44CA1E9-B6E6-481D-B8AF-7462DFD874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7C228AC-270D-479D-AEAD-A01323E49A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2644E5D-60AC-4447-9142-0B8AE5DE1341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Intradermální injekce (</a:t>
            </a:r>
            <a:r>
              <a:rPr lang="cs-CZ" dirty="0" err="1"/>
              <a:t>i.d</a:t>
            </a:r>
            <a:r>
              <a:rPr lang="cs-CZ" dirty="0"/>
              <a:t>.) – aplikace léku do kůže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C0B2001-8C6A-4492-8A29-88E4FA46D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76828"/>
            <a:ext cx="10753200" cy="4139998"/>
          </a:xfrm>
        </p:spPr>
        <p:txBody>
          <a:bodyPr numCol="2"/>
          <a:lstStyle/>
          <a:p>
            <a:r>
              <a:rPr lang="cs-CZ" dirty="0"/>
              <a:t>Způsob aplikace</a:t>
            </a:r>
          </a:p>
          <a:p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malé množství léku (0,1 ml)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stříkačky s adekvátní kalibrací (setiny mililitru)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dezinfekce místa vpichu → napnutí kůže, vpich pod úhlem 15º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po správné aplikaci bělavý pupenec, nepřelepuje se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Místa aplikace</a:t>
            </a:r>
          </a:p>
          <a:p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ramena v oblasti m. </a:t>
            </a:r>
            <a:r>
              <a:rPr lang="cs-CZ" sz="2400" dirty="0" err="1"/>
              <a:t>deltoideus</a:t>
            </a:r>
            <a:endParaRPr lang="cs-CZ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vnější strana stehen – m. </a:t>
            </a:r>
            <a:r>
              <a:rPr lang="cs-CZ" sz="2400" dirty="0" err="1"/>
              <a:t>quadriceps</a:t>
            </a:r>
            <a:r>
              <a:rPr lang="cs-CZ" sz="2400" dirty="0"/>
              <a:t> </a:t>
            </a:r>
            <a:r>
              <a:rPr lang="cs-CZ" sz="2400" dirty="0" err="1"/>
              <a:t>femoris</a:t>
            </a:r>
            <a:endParaRPr lang="cs-CZ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vnější a vnitřní strana předloktí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horní část hrudníku – m. </a:t>
            </a:r>
            <a:r>
              <a:rPr lang="cs-CZ" sz="2400" dirty="0" err="1"/>
              <a:t>pectoralis</a:t>
            </a:r>
            <a:r>
              <a:rPr lang="cs-CZ" sz="2400" dirty="0"/>
              <a:t> major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záda v oblasti lopatek – m. </a:t>
            </a:r>
            <a:r>
              <a:rPr lang="cs-CZ" sz="2400" dirty="0" err="1"/>
              <a:t>trapezius</a:t>
            </a:r>
            <a:endParaRPr lang="cs-CZ" sz="2400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7377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8D1DCDD-ACB4-4162-ABEE-F1E9164645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D8EE631-BABE-4065-BDA7-B82DC52E4C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D2FFBB2-7BF4-485E-AEAB-2BA8E3DBA9B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numCol="2"/>
          <a:lstStyle/>
          <a:p>
            <a:r>
              <a:rPr lang="cs-CZ" dirty="0"/>
              <a:t>Subkutánní injekce (</a:t>
            </a:r>
            <a:r>
              <a:rPr lang="cs-CZ" dirty="0" err="1"/>
              <a:t>s.c</a:t>
            </a:r>
            <a:r>
              <a:rPr lang="cs-CZ" dirty="0"/>
              <a:t>.) – aplikace léku pod kůži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30F86F3-15E3-49FB-B177-CE5582C22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28188"/>
            <a:ext cx="10753200" cy="4148913"/>
          </a:xfrm>
        </p:spPr>
        <p:txBody>
          <a:bodyPr numCol="2"/>
          <a:lstStyle/>
          <a:p>
            <a:pPr>
              <a:lnSpc>
                <a:spcPct val="95000"/>
              </a:lnSpc>
            </a:pPr>
            <a:r>
              <a:rPr lang="cs-CZ" altLang="cs-CZ" dirty="0"/>
              <a:t>Způsob aplikace</a:t>
            </a:r>
          </a:p>
          <a:p>
            <a:pPr>
              <a:lnSpc>
                <a:spcPct val="95000"/>
              </a:lnSpc>
            </a:pPr>
            <a:endParaRPr lang="cs-CZ" altLang="cs-CZ" dirty="0"/>
          </a:p>
          <a:p>
            <a:pPr lvl="1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kožní řasa, desinfekce</a:t>
            </a:r>
          </a:p>
          <a:p>
            <a:pPr lvl="1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vpich pod úhlem 45</a:t>
            </a:r>
            <a:r>
              <a:rPr lang="cs-CZ" altLang="cs-CZ" sz="2400" dirty="0">
                <a:sym typeface="Symbol" panose="05050102010706020507" pitchFamily="18" charset="2"/>
              </a:rPr>
              <a:t></a:t>
            </a:r>
            <a:r>
              <a:rPr lang="cs-CZ" altLang="cs-CZ" sz="2400" dirty="0"/>
              <a:t>C, aspirace</a:t>
            </a:r>
          </a:p>
          <a:p>
            <a:pPr lvl="1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po aplikaci přiložit čtvereček - jehlu rychle vytáhnout</a:t>
            </a:r>
          </a:p>
          <a:p>
            <a:pPr lvl="1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inzulíny – pod úhlem 90</a:t>
            </a:r>
            <a:r>
              <a:rPr lang="cs-CZ" altLang="cs-CZ" sz="2400" dirty="0">
                <a:sym typeface="Symbol" panose="05050102010706020507" pitchFamily="18" charset="2"/>
              </a:rPr>
              <a:t></a:t>
            </a:r>
            <a:r>
              <a:rPr lang="cs-CZ" altLang="cs-CZ" sz="2400" dirty="0"/>
              <a:t>C, bez kožní řasy, nemasírovat místo vpichu</a:t>
            </a:r>
          </a:p>
          <a:p>
            <a:endParaRPr lang="cs-CZ" dirty="0"/>
          </a:p>
          <a:p>
            <a:endParaRPr lang="cs-CZ" dirty="0"/>
          </a:p>
          <a:p>
            <a:pPr>
              <a:lnSpc>
                <a:spcPct val="95000"/>
              </a:lnSpc>
            </a:pPr>
            <a:r>
              <a:rPr lang="cs-CZ" altLang="cs-CZ" dirty="0"/>
              <a:t>Místa aplikace </a:t>
            </a:r>
          </a:p>
          <a:p>
            <a:pPr>
              <a:lnSpc>
                <a:spcPct val="95000"/>
              </a:lnSpc>
            </a:pPr>
            <a:endParaRPr lang="cs-CZ" altLang="cs-CZ" sz="2400" dirty="0"/>
          </a:p>
          <a:p>
            <a:pPr lvl="1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břicho – m. </a:t>
            </a:r>
            <a:r>
              <a:rPr lang="cs-CZ" altLang="cs-CZ" sz="2400" dirty="0" err="1"/>
              <a:t>rectus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abdominis</a:t>
            </a:r>
            <a:endParaRPr lang="cs-CZ" altLang="cs-CZ" sz="2400" dirty="0"/>
          </a:p>
          <a:p>
            <a:pPr lvl="1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zevní strana paže – m. biceps </a:t>
            </a:r>
            <a:r>
              <a:rPr lang="cs-CZ" altLang="cs-CZ" sz="2400" dirty="0" err="1"/>
              <a:t>brachii</a:t>
            </a:r>
            <a:endParaRPr lang="cs-CZ" altLang="cs-CZ" sz="2400" dirty="0"/>
          </a:p>
          <a:p>
            <a:pPr lvl="1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zevní strana stehen – m. </a:t>
            </a:r>
            <a:r>
              <a:rPr lang="cs-CZ" altLang="cs-CZ" sz="2400" dirty="0" err="1"/>
              <a:t>quadriceps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femoris</a:t>
            </a:r>
            <a:endParaRPr lang="cs-CZ" altLang="cs-CZ" sz="2400" dirty="0"/>
          </a:p>
          <a:p>
            <a:pPr lvl="1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cs-CZ" altLang="cs-CZ" sz="2400" dirty="0" err="1"/>
              <a:t>dorzogluteální</a:t>
            </a:r>
            <a:r>
              <a:rPr lang="cs-CZ" altLang="cs-CZ" sz="2400" dirty="0"/>
              <a:t> oblast – m. </a:t>
            </a:r>
            <a:r>
              <a:rPr lang="cs-CZ" altLang="cs-CZ" sz="2400" dirty="0" err="1"/>
              <a:t>gluteus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medius</a:t>
            </a:r>
            <a:endParaRPr lang="cs-CZ" altLang="cs-CZ" sz="2400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5B61CBA-359A-454F-937E-7910003DF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9085" y="4950712"/>
            <a:ext cx="1859441" cy="17801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5169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7E8C8C9-2BDA-4755-976C-5CBFD4F3AB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BF1B4A8-2287-40CD-841E-F044CEF653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F71C359-D043-4F00-8E3C-A7173A4AE4B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Inzulín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8795E87-E3C1-43CA-9076-254C7F83F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29355"/>
            <a:ext cx="10753200" cy="4139998"/>
          </a:xfrm>
        </p:spPr>
        <p:txBody>
          <a:bodyPr/>
          <a:lstStyle/>
          <a:p>
            <a:r>
              <a:rPr lang="cs-CZ" dirty="0"/>
              <a:t>lék – indikační skupina - hormonální přípravek</a:t>
            </a:r>
          </a:p>
          <a:p>
            <a:r>
              <a:rPr lang="cs-CZ" dirty="0"/>
              <a:t>použití - korekce hladiny glykémie v krvi  </a:t>
            </a:r>
          </a:p>
          <a:p>
            <a:r>
              <a:rPr lang="cs-CZ" dirty="0"/>
              <a:t>denní sekrece inzulínu = </a:t>
            </a:r>
            <a:r>
              <a:rPr lang="cs-CZ" u="sng" dirty="0"/>
              <a:t>20 – 40 j/24 hod</a:t>
            </a:r>
            <a:r>
              <a:rPr lang="cs-CZ" dirty="0"/>
              <a:t>.  </a:t>
            </a:r>
          </a:p>
          <a:p>
            <a:r>
              <a:rPr lang="cs-CZ" dirty="0"/>
              <a:t>polovina této sekrece je uvolňována stejně během 24 hod = bazální sekrece  </a:t>
            </a:r>
          </a:p>
          <a:p>
            <a:r>
              <a:rPr lang="cs-CZ" dirty="0"/>
              <a:t>po stimulu (nejčastěji nutričním) je uvolněn zbytek inzulínu = stimulovaná sekrece inzulínu – hormon produkován </a:t>
            </a:r>
            <a:r>
              <a:rPr lang="el-GR" dirty="0"/>
              <a:t>β</a:t>
            </a:r>
            <a:r>
              <a:rPr lang="cs-CZ" dirty="0"/>
              <a:t> – buňkami Langerhansových ostrůvku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animální inzulín – z vepřových nebo hovězích pankreatů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humánní inzulín – biosyntetická příprava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analoga inzulínu- léčivé přípravky zvláštně upraveného inzulínu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3832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E5259E1-7941-444E-9FF6-34A998DEF1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99AF686-224F-416D-981F-408F3F1947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9D88AD4-92C3-4679-AE09-959CDBB6BDA1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0000" y="603115"/>
            <a:ext cx="10753200" cy="568461"/>
          </a:xfrm>
        </p:spPr>
        <p:txBody>
          <a:bodyPr/>
          <a:lstStyle/>
          <a:p>
            <a:r>
              <a:rPr lang="cs-CZ" dirty="0"/>
              <a:t>Inzulínové režimy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10051E2-27AC-40B2-9B18-7AE02F4DD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Konvenční inzulinový režim </a:t>
            </a:r>
            <a:r>
              <a:rPr lang="cs-CZ" dirty="0"/>
              <a:t>(KT) – aplikují se dvě dávky (ráno a večer) inzulinového přípravku. Ranní dávka pokryje požadavky na inzulin na snídani a oběd, večerní dávka na večerní jídlo a noc. Při tomto režimu je nutno dodržovat pevný časový rozvrh jídel.</a:t>
            </a:r>
          </a:p>
          <a:p>
            <a:r>
              <a:rPr lang="cs-CZ" b="1" dirty="0"/>
              <a:t>Intenzifikovaný inzulinový režim </a:t>
            </a:r>
            <a:r>
              <a:rPr lang="cs-CZ" dirty="0"/>
              <a:t>(IIT) – aplikují se čtyři dávky inzulinového přípravku s bolusovými a bazálními dávkami.</a:t>
            </a:r>
          </a:p>
          <a:p>
            <a:r>
              <a:rPr lang="cs-CZ" b="1" dirty="0"/>
              <a:t>Inzulinová pumpa </a:t>
            </a:r>
            <a:r>
              <a:rPr lang="cs-CZ" dirty="0"/>
              <a:t>(CSII) – aplikují se bolusové a bazální dávky inzulinového přípravku.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854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A86BA99-4192-4FC4-953C-EB82815FC4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162D916-3045-426A-8CB6-F7DCAEE1FB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B9529C2-2443-441E-BD76-0CE66C8BB96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Skladování inzulínu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BCCBACD-866E-476B-8F78-070BDEBEB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zásobní inzulín – lednice 2-8 ̊C</a:t>
            </a:r>
          </a:p>
          <a:p>
            <a:r>
              <a:rPr lang="cs-CZ" dirty="0"/>
              <a:t>inzulín v dávkovači – pokojová teplota do 25 ̊C, ne déle než 28 dní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b="1" dirty="0"/>
              <a:t>zásady:</a:t>
            </a:r>
          </a:p>
          <a:p>
            <a:r>
              <a:rPr lang="cs-CZ" dirty="0"/>
              <a:t>dodržet expirační dobu</a:t>
            </a:r>
          </a:p>
          <a:p>
            <a:r>
              <a:rPr lang="cs-CZ" dirty="0"/>
              <a:t>nepoužívat inzulín, který změnil barvu</a:t>
            </a:r>
          </a:p>
          <a:p>
            <a:r>
              <a:rPr lang="cs-CZ" dirty="0"/>
              <a:t>nenechat inzulín zmrazit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A4839D6-CD21-430B-B59E-C67E39879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0927" y="3266914"/>
            <a:ext cx="2036240" cy="2036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8818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1C2B16E4-7A4A-4DC7-B168-12DBD017E46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934467"/>
          </a:xfrm>
        </p:spPr>
        <p:txBody>
          <a:bodyPr/>
          <a:lstStyle/>
          <a:p>
            <a:r>
              <a:rPr lang="cs-CZ" dirty="0"/>
              <a:t>STŘEDNĚ DOBĚ PŮSOBÍCÍ</a:t>
            </a:r>
          </a:p>
          <a:p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4EC0604-75B8-4793-A83D-8C5360AD45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684BBD6-1F4B-4270-BC88-9BB78B1D17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362D1DBA-1920-4FB7-8C49-AA133F2A3D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9553" y="3506467"/>
            <a:ext cx="3312000" cy="142773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400" dirty="0" err="1">
                <a:solidFill>
                  <a:srgbClr val="0000DC"/>
                </a:solidFill>
              </a:rPr>
              <a:t>Actrapid</a:t>
            </a:r>
            <a:endParaRPr lang="cs-CZ" sz="2400" dirty="0">
              <a:solidFill>
                <a:srgbClr val="0000DC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2400" dirty="0" err="1">
                <a:solidFill>
                  <a:srgbClr val="0000DC"/>
                </a:solidFill>
              </a:rPr>
              <a:t>Humulin</a:t>
            </a:r>
            <a:r>
              <a:rPr lang="cs-CZ" sz="2400" dirty="0">
                <a:solidFill>
                  <a:srgbClr val="0000DC"/>
                </a:solidFill>
              </a:rPr>
              <a:t> R</a:t>
            </a:r>
          </a:p>
          <a:p>
            <a:pPr>
              <a:lnSpc>
                <a:spcPct val="100000"/>
              </a:lnSpc>
            </a:pPr>
            <a:r>
              <a:rPr lang="cs-CZ" sz="2400" dirty="0" err="1">
                <a:solidFill>
                  <a:srgbClr val="0000DC"/>
                </a:solidFill>
              </a:rPr>
              <a:t>Humalog</a:t>
            </a:r>
            <a:r>
              <a:rPr lang="cs-CZ" sz="2400" dirty="0"/>
              <a:t> (analog)</a:t>
            </a:r>
          </a:p>
          <a:p>
            <a:pPr>
              <a:lnSpc>
                <a:spcPct val="100000"/>
              </a:lnSpc>
            </a:pPr>
            <a:r>
              <a:rPr lang="cs-CZ" sz="2400" dirty="0" err="1">
                <a:solidFill>
                  <a:srgbClr val="0000DC"/>
                </a:solidFill>
              </a:rPr>
              <a:t>Novorapid</a:t>
            </a:r>
            <a:r>
              <a:rPr lang="cs-CZ" sz="2400" dirty="0">
                <a:solidFill>
                  <a:srgbClr val="0000DC"/>
                </a:solidFill>
              </a:rPr>
              <a:t> </a:t>
            </a:r>
            <a:r>
              <a:rPr lang="cs-CZ" sz="2400" dirty="0"/>
              <a:t>(analog)</a:t>
            </a:r>
          </a:p>
          <a:p>
            <a:pPr>
              <a:lnSpc>
                <a:spcPct val="100000"/>
              </a:lnSpc>
            </a:pPr>
            <a:endParaRPr lang="cs-CZ" sz="2400" dirty="0"/>
          </a:p>
          <a:p>
            <a:pPr>
              <a:lnSpc>
                <a:spcPct val="100000"/>
              </a:lnSpc>
            </a:pPr>
            <a:r>
              <a:rPr lang="cs-CZ" sz="2400" dirty="0"/>
              <a:t>Tyto inzulíny lze aplikovat </a:t>
            </a:r>
            <a:r>
              <a:rPr lang="cs-CZ" sz="2400" dirty="0" err="1"/>
              <a:t>s.c</a:t>
            </a:r>
            <a:r>
              <a:rPr lang="cs-CZ" sz="2400" dirty="0"/>
              <a:t>., </a:t>
            </a:r>
            <a:r>
              <a:rPr lang="cs-CZ" sz="2400" dirty="0" err="1"/>
              <a:t>i.v</a:t>
            </a:r>
            <a:r>
              <a:rPr lang="cs-CZ" sz="2400" dirty="0"/>
              <a:t>., </a:t>
            </a:r>
            <a:r>
              <a:rPr lang="cs-CZ" sz="2400" dirty="0" err="1"/>
              <a:t>i.m</a:t>
            </a:r>
            <a:r>
              <a:rPr lang="cs-CZ" sz="2400" dirty="0"/>
              <a:t>.</a:t>
            </a:r>
          </a:p>
          <a:p>
            <a:endParaRPr 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5FFAFABD-ADB2-4BC2-993E-7591C883CB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39999" y="3494652"/>
            <a:ext cx="3312000" cy="142773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400" dirty="0" err="1">
                <a:solidFill>
                  <a:srgbClr val="0000DC"/>
                </a:solidFill>
              </a:rPr>
              <a:t>Inzulatard</a:t>
            </a:r>
            <a:endParaRPr lang="cs-CZ" sz="2400" dirty="0">
              <a:solidFill>
                <a:srgbClr val="0000DC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2400" dirty="0" err="1">
                <a:solidFill>
                  <a:srgbClr val="0000DC"/>
                </a:solidFill>
              </a:rPr>
              <a:t>Humulin</a:t>
            </a:r>
            <a:r>
              <a:rPr lang="cs-CZ" sz="2400" dirty="0">
                <a:solidFill>
                  <a:srgbClr val="0000DC"/>
                </a:solidFill>
              </a:rPr>
              <a:t> N</a:t>
            </a:r>
          </a:p>
          <a:p>
            <a:pPr>
              <a:lnSpc>
                <a:spcPct val="100000"/>
              </a:lnSpc>
            </a:pPr>
            <a:r>
              <a:rPr lang="cs-CZ" sz="2400" dirty="0" err="1">
                <a:solidFill>
                  <a:srgbClr val="0000DC"/>
                </a:solidFill>
              </a:rPr>
              <a:t>Lantus</a:t>
            </a:r>
            <a:r>
              <a:rPr lang="cs-CZ" sz="2400" dirty="0">
                <a:solidFill>
                  <a:srgbClr val="0000DC"/>
                </a:solidFill>
              </a:rPr>
              <a:t> </a:t>
            </a:r>
            <a:r>
              <a:rPr lang="cs-CZ" sz="2400" dirty="0"/>
              <a:t>(analog)</a:t>
            </a:r>
          </a:p>
          <a:p>
            <a:pPr>
              <a:lnSpc>
                <a:spcPct val="100000"/>
              </a:lnSpc>
            </a:pPr>
            <a:endParaRPr lang="cs-CZ" sz="2400" dirty="0"/>
          </a:p>
          <a:p>
            <a:pPr>
              <a:lnSpc>
                <a:spcPct val="100000"/>
              </a:lnSpc>
            </a:pPr>
            <a:r>
              <a:rPr lang="cs-CZ" sz="2400" dirty="0"/>
              <a:t>Tyto inzulíny lze aplikovat pouze </a:t>
            </a:r>
            <a:r>
              <a:rPr lang="cs-CZ" sz="2400" dirty="0" err="1"/>
              <a:t>s.c</a:t>
            </a:r>
            <a:r>
              <a:rPr lang="cs-CZ" sz="2400" dirty="0"/>
              <a:t>.</a:t>
            </a:r>
          </a:p>
          <a:p>
            <a:endParaRPr lang="cs-CZ" dirty="0"/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E2CD8ACA-74FF-49FF-B84D-33ABD2F8BA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37450" y="3494652"/>
            <a:ext cx="3312000" cy="142773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400" dirty="0" err="1">
                <a:solidFill>
                  <a:srgbClr val="0000DC"/>
                </a:solidFill>
              </a:rPr>
              <a:t>Levemir</a:t>
            </a:r>
            <a:r>
              <a:rPr lang="cs-CZ" sz="2400" dirty="0"/>
              <a:t> (analog)</a:t>
            </a:r>
          </a:p>
          <a:p>
            <a:pPr>
              <a:lnSpc>
                <a:spcPct val="100000"/>
              </a:lnSpc>
            </a:pPr>
            <a:r>
              <a:rPr lang="cs-CZ" sz="2400" dirty="0" err="1">
                <a:solidFill>
                  <a:srgbClr val="0000DC"/>
                </a:solidFill>
              </a:rPr>
              <a:t>Lantus</a:t>
            </a:r>
            <a:r>
              <a:rPr lang="cs-CZ" sz="2400" dirty="0"/>
              <a:t> (analog)</a:t>
            </a:r>
          </a:p>
          <a:p>
            <a:pPr>
              <a:lnSpc>
                <a:spcPct val="100000"/>
              </a:lnSpc>
            </a:pPr>
            <a:endParaRPr lang="cs-CZ" sz="2400" dirty="0"/>
          </a:p>
          <a:p>
            <a:pPr>
              <a:lnSpc>
                <a:spcPct val="100000"/>
              </a:lnSpc>
            </a:pPr>
            <a:r>
              <a:rPr lang="cs-CZ" sz="2400" dirty="0"/>
              <a:t>Tyto inzulíny lze aplikovat pouze </a:t>
            </a:r>
            <a:r>
              <a:rPr lang="cs-CZ" sz="2400" dirty="0" err="1"/>
              <a:t>s.c</a:t>
            </a:r>
            <a:r>
              <a:rPr lang="cs-CZ" sz="2400" dirty="0"/>
              <a:t>. jedenkrát za 24 hodin, udržují bazální hladinu inzulinu.</a:t>
            </a:r>
          </a:p>
          <a:p>
            <a:endParaRPr lang="cs-CZ" dirty="0"/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69B9B9E1-59D7-40F0-82C5-4BF67B1A87E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998" y="2904468"/>
            <a:ext cx="3311525" cy="216000"/>
          </a:xfrm>
        </p:spPr>
        <p:txBody>
          <a:bodyPr/>
          <a:lstStyle/>
          <a:p>
            <a:r>
              <a:rPr lang="cs-CZ" sz="2000" dirty="0"/>
              <a:t>doba působení 4-6 hodin</a:t>
            </a:r>
          </a:p>
          <a:p>
            <a:endParaRPr lang="cs-CZ" dirty="0"/>
          </a:p>
        </p:txBody>
      </p:sp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803A871C-0FC1-4765-B103-E9E3B1D58BB9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3"/>
            <a:ext cx="3311525" cy="934466"/>
          </a:xfrm>
        </p:spPr>
        <p:txBody>
          <a:bodyPr/>
          <a:lstStyle/>
          <a:p>
            <a:r>
              <a:rPr lang="cs-CZ" dirty="0"/>
              <a:t>KRÁTKODOBĚ PŮSOBÍCÍ</a:t>
            </a:r>
          </a:p>
          <a:p>
            <a:endParaRPr lang="cs-CZ" dirty="0"/>
          </a:p>
        </p:txBody>
      </p:sp>
      <p:sp>
        <p:nvSpPr>
          <p:cNvPr id="12" name="Zástupný symbol pro obsah 11">
            <a:extLst>
              <a:ext uri="{FF2B5EF4-FFF2-40B4-BE49-F238E27FC236}">
                <a16:creationId xmlns:a16="http://schemas.microsoft.com/office/drawing/2014/main" id="{0FDA13E7-64F2-4A7B-B36F-0C31B19FC637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934467"/>
          </a:xfrm>
        </p:spPr>
        <p:txBody>
          <a:bodyPr/>
          <a:lstStyle/>
          <a:p>
            <a:r>
              <a:rPr lang="cs-CZ" dirty="0"/>
              <a:t>DLOUHODOBĚ PŮSOBÍCÍ</a:t>
            </a:r>
          </a:p>
          <a:p>
            <a:endParaRPr lang="cs-CZ" dirty="0"/>
          </a:p>
        </p:txBody>
      </p:sp>
      <p:sp>
        <p:nvSpPr>
          <p:cNvPr id="14" name="Nadpis 13">
            <a:extLst>
              <a:ext uri="{FF2B5EF4-FFF2-40B4-BE49-F238E27FC236}">
                <a16:creationId xmlns:a16="http://schemas.microsoft.com/office/drawing/2014/main" id="{0892F6DC-8DD1-4761-9BF5-80E5F506959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19998" y="313571"/>
            <a:ext cx="10829451" cy="451576"/>
          </a:xfrm>
        </p:spPr>
        <p:txBody>
          <a:bodyPr/>
          <a:lstStyle/>
          <a:p>
            <a:r>
              <a:rPr lang="cs-CZ" dirty="0"/>
              <a:t>Druhy inzulínu dle nástupu a délky působení</a:t>
            </a:r>
          </a:p>
        </p:txBody>
      </p:sp>
      <p:sp>
        <p:nvSpPr>
          <p:cNvPr id="16" name="Zástupný symbol pro text 8">
            <a:extLst>
              <a:ext uri="{FF2B5EF4-FFF2-40B4-BE49-F238E27FC236}">
                <a16:creationId xmlns:a16="http://schemas.microsoft.com/office/drawing/2014/main" id="{DFE00E7D-0137-460D-8870-BD4C35578D31}"/>
              </a:ext>
            </a:extLst>
          </p:cNvPr>
          <p:cNvSpPr txBox="1">
            <a:spLocks/>
          </p:cNvSpPr>
          <p:nvPr/>
        </p:nvSpPr>
        <p:spPr>
          <a:xfrm>
            <a:off x="4439999" y="2904468"/>
            <a:ext cx="3311525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marR="0" indent="0" algn="l" defTabSz="914400" rtl="0" eaLnBrk="1" fontAlgn="base" latinLnBrk="0" hangingPunct="1">
              <a:lnSpc>
                <a:spcPts val="11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2000" kern="0" dirty="0"/>
              <a:t>doba působení </a:t>
            </a:r>
            <a:r>
              <a:rPr lang="cs-CZ" sz="2000" dirty="0"/>
              <a:t>12-24 </a:t>
            </a:r>
            <a:r>
              <a:rPr lang="cs-CZ" sz="2000" kern="0" dirty="0"/>
              <a:t>hodin</a:t>
            </a:r>
          </a:p>
          <a:p>
            <a:endParaRPr lang="cs-CZ" kern="0" dirty="0"/>
          </a:p>
        </p:txBody>
      </p:sp>
      <p:sp>
        <p:nvSpPr>
          <p:cNvPr id="17" name="Zástupný symbol pro text 8">
            <a:extLst>
              <a:ext uri="{FF2B5EF4-FFF2-40B4-BE49-F238E27FC236}">
                <a16:creationId xmlns:a16="http://schemas.microsoft.com/office/drawing/2014/main" id="{01EB7FCA-1BED-4923-9096-8B552DC18A7F}"/>
              </a:ext>
            </a:extLst>
          </p:cNvPr>
          <p:cNvSpPr txBox="1">
            <a:spLocks/>
          </p:cNvSpPr>
          <p:nvPr/>
        </p:nvSpPr>
        <p:spPr>
          <a:xfrm>
            <a:off x="8160001" y="2867672"/>
            <a:ext cx="3311525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marR="0" indent="0" algn="l" defTabSz="914400" rtl="0" eaLnBrk="1" fontAlgn="base" latinLnBrk="0" hangingPunct="1">
              <a:lnSpc>
                <a:spcPts val="11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2000" kern="0" dirty="0"/>
              <a:t>doba působení </a:t>
            </a:r>
            <a:r>
              <a:rPr lang="cs-CZ" sz="2000" dirty="0"/>
              <a:t>24-36</a:t>
            </a:r>
            <a:r>
              <a:rPr lang="cs-CZ" sz="2000" kern="0" dirty="0"/>
              <a:t> hodin</a:t>
            </a:r>
          </a:p>
          <a:p>
            <a:endParaRPr lang="cs-CZ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2583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5DF85CB-2C32-4DEB-8155-E57FD5CCC7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A9DABCC-6526-44F4-8E87-3DDD7E7FF7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45DA8AF-C295-4556-B3DB-0EE727D806F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Aplikace injekcí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4E7AFFD3-4364-4937-A776-BFD70A9A5D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1400" dirty="0"/>
              <a:t>Mgr. et Mgr. Andrea Menšíková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3048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54A05360-EC71-47AF-9BA9-9EF7C5DD28D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157425" y="1692001"/>
            <a:ext cx="3877149" cy="2230711"/>
          </a:xfrm>
        </p:spPr>
        <p:txBody>
          <a:bodyPr/>
          <a:lstStyle/>
          <a:p>
            <a:r>
              <a:rPr lang="cs-CZ" dirty="0"/>
              <a:t>Inzulínovým dávkovačem – perem</a:t>
            </a:r>
          </a:p>
          <a:p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CD395E5-4CB6-49DE-8B2E-F94F79514F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329D5A4-72E6-4812-AFF8-8EDDE26DFE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D65C2360-B3A0-4F85-B2D4-B0293CB9E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571" y="2969005"/>
            <a:ext cx="1908213" cy="2292295"/>
          </a:xfrm>
          <a:prstGeom prst="rect">
            <a:avLst/>
          </a:prstGeom>
        </p:spPr>
      </p:pic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E5BECD90-80D6-494B-A102-937AC2354E78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r>
              <a:rPr lang="cs-CZ" dirty="0"/>
              <a:t>Inzulínovou stříkačkou</a:t>
            </a:r>
          </a:p>
        </p:txBody>
      </p:sp>
      <p:sp>
        <p:nvSpPr>
          <p:cNvPr id="12" name="Zástupný symbol pro obsah 11">
            <a:extLst>
              <a:ext uri="{FF2B5EF4-FFF2-40B4-BE49-F238E27FC236}">
                <a16:creationId xmlns:a16="http://schemas.microsoft.com/office/drawing/2014/main" id="{3E6377DD-15A5-49BE-80ED-B491C4AA775B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r>
              <a:rPr lang="cs-CZ" dirty="0"/>
              <a:t>Inzulínovou pumpou</a:t>
            </a:r>
          </a:p>
          <a:p>
            <a:endParaRPr lang="cs-CZ" dirty="0"/>
          </a:p>
        </p:txBody>
      </p:sp>
      <p:sp>
        <p:nvSpPr>
          <p:cNvPr id="14" name="Nadpis 13">
            <a:extLst>
              <a:ext uri="{FF2B5EF4-FFF2-40B4-BE49-F238E27FC236}">
                <a16:creationId xmlns:a16="http://schemas.microsoft.com/office/drawing/2014/main" id="{730EFFFB-791C-4D6A-A59A-DD12F0B46B91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Možnosti aplikace inzulínu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96A6FC5B-CE65-42AE-A3E0-EAE8A114D3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4593" y="3408314"/>
            <a:ext cx="2220524" cy="1667041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DDFC099C-8367-4CB6-8A89-25170B8517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7643" y="3154950"/>
            <a:ext cx="2036240" cy="19204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4221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475A32F-D30B-46DB-BD92-81299A05C7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9CF2FF3-23C4-42C6-9761-608292C22B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2033BAE-F338-4E2C-911E-62631EAD898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19400" y="378000"/>
            <a:ext cx="10753200" cy="451576"/>
          </a:xfrm>
        </p:spPr>
        <p:txBody>
          <a:bodyPr/>
          <a:lstStyle/>
          <a:p>
            <a:r>
              <a:rPr lang="cs-CZ" dirty="0"/>
              <a:t>Aplikace inzulínu inzulínovou stříkačkou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64D1256-A94C-4B57-BD0F-D4C4E458B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171576"/>
            <a:ext cx="10753200" cy="4139998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Inzulínová stříkačka </a:t>
            </a:r>
          </a:p>
          <a:p>
            <a:r>
              <a:rPr lang="cs-CZ" b="1" dirty="0"/>
              <a:t>U50</a:t>
            </a:r>
            <a:r>
              <a:rPr lang="cs-CZ" dirty="0"/>
              <a:t> /obsah 0,5ml, rozdělena na 50 dílků / 1 = </a:t>
            </a:r>
            <a:r>
              <a:rPr lang="cs-CZ" b="1" dirty="0"/>
              <a:t>1j inzulínu</a:t>
            </a:r>
          </a:p>
          <a:p>
            <a:r>
              <a:rPr lang="cs-CZ" b="1" dirty="0"/>
              <a:t>U100</a:t>
            </a:r>
            <a:r>
              <a:rPr lang="cs-CZ" dirty="0"/>
              <a:t> / obsah 1 ml, rozdělena na 50 dílků / 1 dílek = </a:t>
            </a:r>
            <a:r>
              <a:rPr lang="cs-CZ" b="1" dirty="0"/>
              <a:t>2 j inzulínu</a:t>
            </a:r>
          </a:p>
          <a:p>
            <a:pPr marL="0" indent="0">
              <a:buNone/>
            </a:pPr>
            <a:r>
              <a:rPr lang="cs-CZ" b="1" dirty="0"/>
              <a:t>Zásady: </a:t>
            </a:r>
          </a:p>
          <a:p>
            <a:r>
              <a:rPr lang="cs-CZ" dirty="0"/>
              <a:t>rolováním protřepat</a:t>
            </a:r>
          </a:p>
          <a:p>
            <a:r>
              <a:rPr lang="cs-CZ" dirty="0"/>
              <a:t>dezinfekce lahvičky</a:t>
            </a:r>
          </a:p>
          <a:p>
            <a:r>
              <a:rPr lang="cs-CZ" dirty="0"/>
              <a:t>do stříkačky množství vzduchu odpovídající </a:t>
            </a:r>
          </a:p>
          <a:p>
            <a:pPr marL="72000" indent="0">
              <a:buNone/>
            </a:pPr>
            <a:r>
              <a:rPr lang="cs-CZ" dirty="0"/>
              <a:t>  dávce a vstříkneme do lahvičky</a:t>
            </a:r>
          </a:p>
          <a:p>
            <a:r>
              <a:rPr lang="cs-CZ" dirty="0"/>
              <a:t>lahvička dnem vzhůru a natáhneme dávku</a:t>
            </a:r>
          </a:p>
          <a:p>
            <a:r>
              <a:rPr lang="cs-CZ" dirty="0"/>
              <a:t>odstraníme bublinky</a:t>
            </a:r>
          </a:p>
          <a:p>
            <a:r>
              <a:rPr lang="cs-CZ" dirty="0"/>
              <a:t>vybereme místo vpichu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E7FC32D-517A-4F39-AFEA-FAFE2A73AF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1128" b="-561"/>
          <a:stretch/>
        </p:blipFill>
        <p:spPr>
          <a:xfrm rot="1016580">
            <a:off x="8556733" y="3365578"/>
            <a:ext cx="2297635" cy="24951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7173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E015A1D-3774-4CD9-852E-AACB3C2552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A690D18-4681-48D1-B093-5B32CB6794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926B371-DACD-434D-85C9-B34B2B7EADF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Technika aplikace inzulínu stříkačkou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B3B3A92-02DB-4186-BCCF-25E912B07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aplikujeme do kožní řasy - břicha, paží, stehen, hýždí</a:t>
            </a:r>
          </a:p>
          <a:p>
            <a:r>
              <a:rPr lang="cs-CZ" dirty="0"/>
              <a:t>mezi dva prsty celou jehlu zanoříme do podkoží v úhlu 45 – 90 ̊</a:t>
            </a:r>
          </a:p>
          <a:p>
            <a:r>
              <a:rPr lang="cs-CZ" dirty="0"/>
              <a:t>rychlé místo - břicho</a:t>
            </a:r>
          </a:p>
          <a:p>
            <a:r>
              <a:rPr lang="cs-CZ" dirty="0"/>
              <a:t>místa vpichu - místa vpich rozdělíme na čtverečky, střídáme ve směru hodinových ručiček/nebezpečí </a:t>
            </a:r>
            <a:r>
              <a:rPr lang="cs-CZ" dirty="0" err="1"/>
              <a:t>lipodystrofie</a:t>
            </a:r>
            <a:endParaRPr lang="cs-CZ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201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60E24A3-CDD3-4E78-A594-5997D4E1E2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CB7364D-E18E-420E-B517-853DF7C0BF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F19502A-6848-456A-9356-674F8AF23D6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Technika aplikace inzulínu perem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5041CEA-FE63-48CB-AB5B-DC3FE935D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Inzulinové pero </a:t>
            </a:r>
            <a:r>
              <a:rPr lang="cs-CZ" dirty="0"/>
              <a:t>– přesná, spolehlivá účinná pomůcka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náplň – </a:t>
            </a:r>
            <a:r>
              <a:rPr lang="cs-CZ" dirty="0" err="1"/>
              <a:t>cartridge</a:t>
            </a:r>
            <a:r>
              <a:rPr lang="cs-CZ" dirty="0"/>
              <a:t> – se do pera vkládá po rozšroubování pera</a:t>
            </a:r>
          </a:p>
          <a:p>
            <a:r>
              <a:rPr lang="cs-CZ" dirty="0"/>
              <a:t>na náplň se šroubuje jehla</a:t>
            </a:r>
          </a:p>
          <a:p>
            <a:r>
              <a:rPr lang="cs-CZ" dirty="0"/>
              <a:t>nastaví se dávka inzulínu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aplikovat pomalu stiskem dávkovacího tlačítka dávku inzulinu</a:t>
            </a:r>
          </a:p>
          <a:p>
            <a:r>
              <a:rPr lang="cs-CZ" dirty="0"/>
              <a:t>počítat nejméně do deseti a jehlu vytáhnout (na konci jehly by neměl zůstat žádný inzulin)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1DC902D-09B0-48F1-9167-A6F51F7C5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2938" y="485163"/>
            <a:ext cx="2523963" cy="1621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8825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23C5B3C-25E4-47CD-A6DB-845A425B69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DE47E6F-9D93-45A8-B321-FF9C89B8EF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492F878-FEB8-4B8F-94DE-EBDB3A0F892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 algn="ctr"/>
            <a:r>
              <a:rPr lang="cs-CZ" dirty="0"/>
              <a:t>INZULÍNKOU</a:t>
            </a:r>
          </a:p>
          <a:p>
            <a:pPr algn="ctr"/>
            <a:endParaRPr 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ADBE2268-67C2-48C9-BC6A-67E15819497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18078" y="533032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Aplikace inzulínu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977331C6-C6CC-4B18-A9F9-573DE33BCC1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algn="ctr"/>
            <a:r>
              <a:rPr lang="cs-CZ" dirty="0"/>
              <a:t>INZULINOVÝM PEREM</a:t>
            </a:r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26B2D31-EDD4-4C7F-B1B7-028C32D9B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7593" y="1636282"/>
            <a:ext cx="3023878" cy="45175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FD0D6B3-A0B8-4B3C-8BDD-C25C175A8F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6443" y="1562091"/>
            <a:ext cx="3389670" cy="45175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84307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DACB92A-2329-4BD8-AAE5-6A38A981FC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7110515-1AAF-4D7A-A901-754F19A70F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B69F086-37CE-4B08-A0C9-E36653E6780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Komplikace aplikace inzulínu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DB33DB4-6D99-454D-9DDC-4FD5C1C72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Nesprávná aplikace do kůže (nedostatečný vpich) nebo do svalu (hluboký vpich), aplikace do změněné tkáně může způsobit příliš silný, příliš slabý nebo krátký účinek inzulinu.</a:t>
            </a:r>
          </a:p>
          <a:p>
            <a:r>
              <a:rPr lang="cs-CZ" dirty="0"/>
              <a:t>Aplikace do nesprávných míst může způsobit změnu účinku inzulinu.</a:t>
            </a:r>
          </a:p>
          <a:p>
            <a:r>
              <a:rPr lang="cs-CZ" dirty="0"/>
              <a:t>Opakovaná aplikace do stejného místa může poškodit tkáň.</a:t>
            </a:r>
          </a:p>
          <a:p>
            <a:r>
              <a:rPr lang="cs-CZ" dirty="0"/>
              <a:t>Časné vytažení jehly po aplikaci inzulinu způsobí nepodání celé dávky.</a:t>
            </a:r>
          </a:p>
          <a:p>
            <a:pPr marL="72000" indent="0">
              <a:buNone/>
            </a:pPr>
            <a:endParaRPr lang="cs-CZ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52896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C7D37FD-46B5-43B7-A7A8-FFEEFF5148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3B5F946-F304-43F2-ABE9-477CAA2ABB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67548C0-2DBF-4E1D-AC39-CEBCE581240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Komplikace aplikace inzulínu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A5AFAE7-BACF-4337-99EF-167966454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Při příliš rychlé aplikaci inzulinu se inzulin vrací zpět aplikačním kanálkem.</a:t>
            </a:r>
          </a:p>
          <a:p>
            <a:r>
              <a:rPr lang="cs-CZ" dirty="0"/>
              <a:t>Bolestivá aplikace může být způsobena tupou aplikační jehlou.</a:t>
            </a:r>
          </a:p>
          <a:p>
            <a:r>
              <a:rPr lang="cs-CZ" dirty="0"/>
              <a:t>Vynechání aplikace inzulinu nebo aplikace vyšší dávky způsobí hypoglykemii.</a:t>
            </a:r>
          </a:p>
          <a:p>
            <a:r>
              <a:rPr lang="cs-CZ" dirty="0"/>
              <a:t>Aplikace nižších dávek způsobí hyperglykemii.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3979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782EA41-B838-4834-A703-E9DAC4AB68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D02F3D1-FD19-4657-A2FA-07417DB905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21B4B13-F60B-4581-84EB-9CB21BD7A44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Antikoagulační terapie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D4C1E0F-AC92-4AE9-982E-A9D5A4037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Antikoagulancia = léky s protisrážlivým účinkem</a:t>
            </a:r>
          </a:p>
          <a:p>
            <a:endParaRPr lang="cs-CZ" dirty="0"/>
          </a:p>
          <a:p>
            <a:r>
              <a:rPr lang="cs-CZ" dirty="0"/>
              <a:t>Heparin – 1ml/5 000 </a:t>
            </a:r>
            <a:r>
              <a:rPr lang="cs-CZ" dirty="0" err="1"/>
              <a:t>m.j</a:t>
            </a:r>
            <a:r>
              <a:rPr lang="cs-CZ" dirty="0"/>
              <a:t>.</a:t>
            </a:r>
          </a:p>
          <a:p>
            <a:r>
              <a:rPr lang="cs-CZ" dirty="0"/>
              <a:t>Heparin forte – 1ml/25 000 </a:t>
            </a:r>
            <a:r>
              <a:rPr lang="cs-CZ" dirty="0" err="1"/>
              <a:t>m.j</a:t>
            </a:r>
            <a:r>
              <a:rPr lang="cs-CZ" dirty="0"/>
              <a:t>.</a:t>
            </a:r>
          </a:p>
          <a:p>
            <a:r>
              <a:rPr lang="cs-CZ" dirty="0" err="1"/>
              <a:t>Fraxiparine</a:t>
            </a:r>
            <a:r>
              <a:rPr lang="cs-CZ" dirty="0"/>
              <a:t> 0,3 – 0,6ml – </a:t>
            </a:r>
            <a:r>
              <a:rPr lang="cs-CZ" dirty="0" err="1"/>
              <a:t>předplněná</a:t>
            </a:r>
            <a:r>
              <a:rPr lang="cs-CZ" dirty="0"/>
              <a:t> stříkačka</a:t>
            </a:r>
          </a:p>
          <a:p>
            <a:r>
              <a:rPr lang="cs-CZ" dirty="0" err="1"/>
              <a:t>Fragmin</a:t>
            </a:r>
            <a:r>
              <a:rPr lang="cs-CZ" dirty="0"/>
              <a:t> 0,6 – 0,9ml – </a:t>
            </a:r>
            <a:r>
              <a:rPr lang="cs-CZ" dirty="0" err="1"/>
              <a:t>předplněná</a:t>
            </a:r>
            <a:r>
              <a:rPr lang="cs-CZ" dirty="0"/>
              <a:t> stříkačka</a:t>
            </a:r>
          </a:p>
          <a:p>
            <a:r>
              <a:rPr lang="cs-CZ" dirty="0" err="1"/>
              <a:t>Clexane</a:t>
            </a:r>
            <a:r>
              <a:rPr lang="cs-CZ" dirty="0"/>
              <a:t> 0,3 – 1,2ml – přeplněná stříkačka</a:t>
            </a:r>
          </a:p>
          <a:p>
            <a:r>
              <a:rPr lang="cs-CZ" dirty="0" err="1"/>
              <a:t>Fraxiparin</a:t>
            </a:r>
            <a:r>
              <a:rPr lang="cs-CZ" dirty="0"/>
              <a:t> </a:t>
            </a:r>
            <a:r>
              <a:rPr lang="cs-CZ" dirty="0" err="1"/>
              <a:t>multi</a:t>
            </a:r>
            <a:r>
              <a:rPr lang="cs-CZ" dirty="0"/>
              <a:t> – 5ml - lahvička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EA076A5-443B-463C-B3FD-A3169B0A0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0486" y="917743"/>
            <a:ext cx="2956816" cy="154851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1758ABF-C021-4365-8179-8491075F8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3803" y="2664004"/>
            <a:ext cx="2145978" cy="214597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44795E8-C373-4183-B203-2C1CA84A4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1730" y="4757978"/>
            <a:ext cx="2548349" cy="18167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66159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1AD55C9-074F-45D0-8269-60C9048290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2456862-C705-4F39-9EA1-627D07C386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C9D488B-3C0C-453F-83C7-10F96050782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Pomůcky k aplikaci heparinu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4BF43EEF-8904-47D5-9F2B-AEEA448D19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13457" y="1458812"/>
            <a:ext cx="7365085" cy="4140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82347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51F9035-255E-49A1-B57C-48754811C5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B87B4AC-3798-4527-B86D-A1009C2AB6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175E6E0-634C-4652-9A43-8AA18D08D17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Antikoagulační terapie – aplikace injekce 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6C080272-9276-40A3-BC53-99DCBED8EE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44404" y="1703175"/>
            <a:ext cx="2725148" cy="399322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103334B-CEA4-4695-8DAC-756DD7A87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3091" y="1338584"/>
            <a:ext cx="5084505" cy="48894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1650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2E3ADC0-0E20-49E0-ABB1-C929B23D54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42C3DB8-0464-4F21-9FD3-48FAF48C9E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F95E660-3903-4320-90C3-BDEE00C7419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Parenterální podání léků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D99748A-8B9B-4580-B391-8D135D07E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kern="1200" dirty="0">
                <a:solidFill>
                  <a:prstClr val="black"/>
                </a:solidFill>
              </a:rPr>
              <a:t>aplikace léků a léčiv mimo GIT</a:t>
            </a:r>
          </a:p>
          <a:p>
            <a:r>
              <a:rPr lang="cs-CZ" kern="1200" dirty="0">
                <a:solidFill>
                  <a:prstClr val="black"/>
                </a:solidFill>
              </a:rPr>
              <a:t>vpravení sterilního roztoku do organismu invazivním vstupem (pomocí jehly a stříkačky)</a:t>
            </a:r>
          </a:p>
          <a:p>
            <a:endParaRPr lang="cs-CZ" kern="1200" dirty="0">
              <a:solidFill>
                <a:prstClr val="black"/>
              </a:solidFill>
            </a:endParaRPr>
          </a:p>
          <a:p>
            <a:pPr lvl="1"/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8AF14D3-253D-47EE-8A10-AE88BA899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933" y="3051983"/>
            <a:ext cx="3828620" cy="27800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22238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036B34A-F4F1-4075-82C4-1A64985194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22165CD-BE8A-4A96-BFE8-F19F692CAE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1C1CC85-0B56-4CDE-BA2F-0DC506198C8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Intramuskulární injekce (</a:t>
            </a:r>
            <a:r>
              <a:rPr lang="cs-CZ" dirty="0" err="1"/>
              <a:t>i.m</a:t>
            </a:r>
            <a:r>
              <a:rPr lang="cs-CZ" dirty="0"/>
              <a:t>.) – aplikace léku do svalu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B40261F-42DD-4CDC-A32A-14E34FC94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998002"/>
            <a:ext cx="10753200" cy="413999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dirty="0"/>
              <a:t>aplikace léků ve formě roztoku, suspenze, nebo emulze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objem léku 1 – 20 ml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nástup účinku 5 – 10 min.</a:t>
            </a:r>
          </a:p>
          <a:p>
            <a:pPr>
              <a:lnSpc>
                <a:spcPct val="90000"/>
              </a:lnSpc>
            </a:pPr>
            <a:endParaRPr lang="cs-CZ" altLang="cs-CZ" dirty="0"/>
          </a:p>
          <a:p>
            <a:pPr>
              <a:lnSpc>
                <a:spcPct val="90000"/>
              </a:lnSpc>
            </a:pPr>
            <a:r>
              <a:rPr lang="cs-CZ" altLang="cs-CZ" dirty="0"/>
              <a:t>výhody aplikace </a:t>
            </a:r>
            <a:r>
              <a:rPr lang="cs-CZ" altLang="cs-CZ" dirty="0" err="1"/>
              <a:t>i.m</a:t>
            </a:r>
            <a:r>
              <a:rPr lang="cs-CZ" altLang="cs-CZ" dirty="0"/>
              <a:t>.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rychlejší vstřebání než při </a:t>
            </a:r>
            <a:r>
              <a:rPr lang="cs-CZ" altLang="cs-CZ" sz="2400" dirty="0" err="1"/>
              <a:t>s.c</a:t>
            </a:r>
            <a:r>
              <a:rPr lang="cs-CZ" altLang="cs-CZ" sz="2400" dirty="0"/>
              <a:t>. aplikaci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svalová tkáň může přijmout více tekutiny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lze podat léky, které by dráždily podkoží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64853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A040A04-0743-4205-B0D7-5BA642137C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31B119D-1EC3-4B8C-BE50-BB0754FA30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B10A7E8-F89E-41B2-881A-A1F115C04F1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Intramuskulární injekce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168CAD4-3E09-444E-9A5E-155140E1A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Nejčastější místa aplikace:</a:t>
            </a:r>
          </a:p>
          <a:p>
            <a:pPr marL="72000" indent="0">
              <a:buNone/>
            </a:pPr>
            <a:endParaRPr lang="cs-CZ" dirty="0"/>
          </a:p>
          <a:p>
            <a:pPr>
              <a:lnSpc>
                <a:spcPct val="95000"/>
              </a:lnSpc>
              <a:buFont typeface="Wingdings" panose="05000000000000000000" pitchFamily="2" charset="2"/>
              <a:buNone/>
            </a:pPr>
            <a:endParaRPr lang="cs-CZ" altLang="cs-CZ" sz="2400" b="1" dirty="0">
              <a:solidFill>
                <a:schemeClr val="accent1"/>
              </a:solidFill>
            </a:endParaRPr>
          </a:p>
          <a:p>
            <a:pPr marL="1257300" lvl="2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m. </a:t>
            </a:r>
            <a:r>
              <a:rPr lang="cs-CZ" altLang="cs-CZ" sz="2400" dirty="0" err="1"/>
              <a:t>gluteus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maximus</a:t>
            </a:r>
            <a:endParaRPr lang="cs-CZ" altLang="cs-CZ" sz="2400" dirty="0"/>
          </a:p>
          <a:p>
            <a:pPr marL="1257300" lvl="2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m. </a:t>
            </a:r>
            <a:r>
              <a:rPr lang="cs-CZ" altLang="cs-CZ" sz="2400" dirty="0" err="1"/>
              <a:t>gluteus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medius</a:t>
            </a:r>
            <a:endParaRPr lang="cs-CZ" altLang="cs-CZ" sz="2400" dirty="0"/>
          </a:p>
          <a:p>
            <a:pPr marL="1257300" lvl="2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m. </a:t>
            </a:r>
            <a:r>
              <a:rPr lang="cs-CZ" altLang="cs-CZ" sz="2400" dirty="0" err="1"/>
              <a:t>vastus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medius</a:t>
            </a:r>
            <a:endParaRPr lang="cs-CZ" altLang="cs-CZ" sz="2400" dirty="0"/>
          </a:p>
          <a:p>
            <a:pPr marL="1257300" lvl="2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m. </a:t>
            </a:r>
            <a:r>
              <a:rPr lang="cs-CZ" altLang="cs-CZ" sz="2400" dirty="0" err="1"/>
              <a:t>femoris</a:t>
            </a:r>
            <a:endParaRPr lang="cs-CZ" altLang="cs-CZ" sz="2400" dirty="0"/>
          </a:p>
          <a:p>
            <a:pPr marL="1257300" lvl="2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m. </a:t>
            </a:r>
            <a:r>
              <a:rPr lang="cs-CZ" altLang="cs-CZ" sz="2400" dirty="0" err="1"/>
              <a:t>deltoideus</a:t>
            </a:r>
            <a:endParaRPr lang="cs-CZ" altLang="cs-CZ" sz="2400" dirty="0"/>
          </a:p>
          <a:p>
            <a:pPr marL="1257300" lvl="2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altLang="cs-CZ" sz="2000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0C19E81-5FE9-440B-A1CB-2C5A241BA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276" y="1818846"/>
            <a:ext cx="3316511" cy="37066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40212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CFB42E6-C47D-4AE9-AD86-887FE710A8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4C471F2-0C61-4F5B-9B44-8E2227C6F4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57C6320-0EC8-45E0-8594-FE39097FD89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Intramuskulární injekce – místa aplikace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2B08AE91-AFB1-4707-85EA-0F4F42C21F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97959" y="1667103"/>
            <a:ext cx="2389839" cy="176189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D791C9B-B858-4D37-B8B6-BF3494E117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5914" y="1667103"/>
            <a:ext cx="2389839" cy="170093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9E7A7FB-EB89-4B58-8574-ECD4059417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7959" y="3924527"/>
            <a:ext cx="2389839" cy="160338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AE52BAC-005A-4EC7-AFE8-59EF8AE67F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5913" y="3900122"/>
            <a:ext cx="2389839" cy="17070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B854455-986E-46B3-8BA1-719EFE297B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8105" y="2475738"/>
            <a:ext cx="2296668" cy="19065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03820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94678EB-CD5F-4E4F-BA3A-9714B9AA99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3660690-C42C-4EF5-B079-BD214F9474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4C3DA99-AFF4-4B57-8143-B470B29A08A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/>
              <a:t>Musculus</a:t>
            </a:r>
            <a:r>
              <a:rPr lang="cs-CZ" dirty="0"/>
              <a:t> </a:t>
            </a:r>
            <a:r>
              <a:rPr lang="cs-CZ" dirty="0" err="1"/>
              <a:t>gluteus</a:t>
            </a:r>
            <a:r>
              <a:rPr lang="cs-CZ" dirty="0"/>
              <a:t> </a:t>
            </a:r>
            <a:r>
              <a:rPr lang="cs-CZ" dirty="0" err="1"/>
              <a:t>maximus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DF4B5F9-3707-49EB-AF37-6A51C0FA1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146658" cy="4139998"/>
          </a:xfrm>
        </p:spPr>
        <p:txBody>
          <a:bodyPr/>
          <a:lstStyle/>
          <a:p>
            <a:r>
              <a:rPr lang="cs-CZ" altLang="cs-CZ" dirty="0"/>
              <a:t>optimální poloha na břiše, palce DK ve vnitřní rotaci (max. relaxace </a:t>
            </a:r>
            <a:r>
              <a:rPr lang="cs-CZ" altLang="cs-CZ" dirty="0" err="1"/>
              <a:t>hyžď</a:t>
            </a:r>
            <a:r>
              <a:rPr lang="cs-CZ" altLang="cs-CZ" dirty="0"/>
              <a:t>. svalů)</a:t>
            </a:r>
          </a:p>
          <a:p>
            <a:r>
              <a:rPr lang="cs-CZ" altLang="cs-CZ" dirty="0"/>
              <a:t>vyhmatat malíkovou hranou ruky </a:t>
            </a:r>
            <a:r>
              <a:rPr lang="cs-CZ" altLang="cs-CZ" b="1" dirty="0" err="1"/>
              <a:t>crista</a:t>
            </a:r>
            <a:r>
              <a:rPr lang="cs-CZ" altLang="cs-CZ" b="1" dirty="0"/>
              <a:t> </a:t>
            </a:r>
            <a:r>
              <a:rPr lang="cs-CZ" altLang="cs-CZ" b="1" dirty="0" err="1"/>
              <a:t>iliaca</a:t>
            </a:r>
            <a:r>
              <a:rPr lang="cs-CZ" altLang="cs-CZ" b="1" dirty="0"/>
              <a:t>, spina </a:t>
            </a:r>
            <a:r>
              <a:rPr lang="cs-CZ" altLang="cs-CZ" b="1" dirty="0" err="1"/>
              <a:t>iliaca</a:t>
            </a:r>
            <a:r>
              <a:rPr lang="cs-CZ" altLang="cs-CZ" b="1" dirty="0"/>
              <a:t> ant. sup.</a:t>
            </a:r>
            <a:endParaRPr lang="cs-CZ" altLang="cs-CZ" dirty="0"/>
          </a:p>
          <a:p>
            <a:r>
              <a:rPr lang="cs-CZ" altLang="cs-CZ" dirty="0"/>
              <a:t>spojnice se </a:t>
            </a:r>
            <a:r>
              <a:rPr lang="cs-CZ" altLang="cs-CZ" b="1" dirty="0"/>
              <a:t>spina </a:t>
            </a:r>
            <a:r>
              <a:rPr lang="cs-CZ" altLang="cs-CZ" b="1" dirty="0" err="1"/>
              <a:t>iliaca</a:t>
            </a:r>
            <a:r>
              <a:rPr lang="cs-CZ" altLang="cs-CZ" b="1" dirty="0"/>
              <a:t> post. sup.</a:t>
            </a:r>
            <a:endParaRPr lang="cs-CZ" altLang="cs-CZ" dirty="0"/>
          </a:p>
          <a:p>
            <a:r>
              <a:rPr lang="cs-CZ" altLang="cs-CZ" dirty="0"/>
              <a:t>aplikace kolmo ke svalu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9D1E33B-DCFF-4E87-A255-02524C868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0925" y="2099957"/>
            <a:ext cx="3731075" cy="26580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40013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C56088E-C464-4B75-B523-89D2C6EA50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5B7B817-AAB0-4EE4-B413-45EFE1BB7E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E73A11B-5B71-4F7C-9072-DF7A0E3BC54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/>
              <a:t>Musculus</a:t>
            </a:r>
            <a:r>
              <a:rPr lang="cs-CZ" dirty="0"/>
              <a:t> </a:t>
            </a:r>
            <a:r>
              <a:rPr lang="cs-CZ" dirty="0" err="1"/>
              <a:t>gluteus</a:t>
            </a:r>
            <a:r>
              <a:rPr lang="cs-CZ" dirty="0"/>
              <a:t> </a:t>
            </a:r>
            <a:r>
              <a:rPr lang="cs-CZ" dirty="0" err="1"/>
              <a:t>medius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BB2F213-D8AD-4E98-835D-70A3D3047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7091311" cy="413999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dirty="0"/>
              <a:t>poloha na boku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vyhmatat malíkovou hranou </a:t>
            </a:r>
            <a:r>
              <a:rPr lang="cs-CZ" altLang="cs-CZ" b="1" dirty="0" err="1"/>
              <a:t>crista</a:t>
            </a:r>
            <a:r>
              <a:rPr lang="cs-CZ" altLang="cs-CZ" b="1" dirty="0"/>
              <a:t> </a:t>
            </a:r>
            <a:r>
              <a:rPr lang="cs-CZ" altLang="cs-CZ" b="1" dirty="0" err="1"/>
              <a:t>iliaca</a:t>
            </a:r>
            <a:r>
              <a:rPr lang="cs-CZ" altLang="cs-CZ" dirty="0"/>
              <a:t>, palcem </a:t>
            </a:r>
            <a:r>
              <a:rPr lang="cs-CZ" altLang="cs-CZ" b="1" dirty="0"/>
              <a:t>spina </a:t>
            </a:r>
            <a:r>
              <a:rPr lang="cs-CZ" altLang="cs-CZ" b="1" dirty="0" err="1"/>
              <a:t>iliaca</a:t>
            </a:r>
            <a:r>
              <a:rPr lang="cs-CZ" altLang="cs-CZ" b="1" dirty="0"/>
              <a:t> ant. sup.</a:t>
            </a:r>
            <a:r>
              <a:rPr lang="cs-CZ" altLang="cs-CZ" dirty="0"/>
              <a:t>, druhou rukou </a:t>
            </a:r>
            <a:r>
              <a:rPr lang="cs-CZ" altLang="cs-CZ" b="1" dirty="0"/>
              <a:t>trochanter maior</a:t>
            </a:r>
            <a:r>
              <a:rPr lang="cs-CZ" altLang="cs-CZ" dirty="0"/>
              <a:t>; položit ruku tak, aby prsty hmataly </a:t>
            </a:r>
            <a:r>
              <a:rPr lang="cs-CZ" altLang="cs-CZ" dirty="0" err="1"/>
              <a:t>cr</a:t>
            </a:r>
            <a:r>
              <a:rPr lang="cs-CZ" altLang="cs-CZ" dirty="0"/>
              <a:t>. </a:t>
            </a:r>
            <a:r>
              <a:rPr lang="cs-CZ" altLang="cs-CZ" dirty="0" err="1"/>
              <a:t>iliaca</a:t>
            </a:r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dirty="0"/>
              <a:t>palec s ukazovákem se posunou do spojnice nejvyššího bodu </a:t>
            </a:r>
            <a:r>
              <a:rPr lang="cs-CZ" altLang="cs-CZ" dirty="0" err="1"/>
              <a:t>cr</a:t>
            </a:r>
            <a:r>
              <a:rPr lang="cs-CZ" altLang="cs-CZ" dirty="0"/>
              <a:t>. </a:t>
            </a:r>
            <a:r>
              <a:rPr lang="cs-CZ" altLang="cs-CZ" dirty="0" err="1"/>
              <a:t>il</a:t>
            </a:r>
            <a:r>
              <a:rPr lang="cs-CZ" altLang="cs-CZ" dirty="0"/>
              <a:t>. a troch. </a:t>
            </a:r>
            <a:r>
              <a:rPr lang="cs-CZ" altLang="cs-CZ" dirty="0" err="1"/>
              <a:t>maj</a:t>
            </a:r>
            <a:r>
              <a:rPr lang="cs-CZ" altLang="cs-CZ" dirty="0"/>
              <a:t>.</a:t>
            </a:r>
          </a:p>
          <a:p>
            <a:pPr>
              <a:lnSpc>
                <a:spcPct val="80000"/>
              </a:lnSpc>
            </a:pPr>
            <a:r>
              <a:rPr lang="cs-CZ" altLang="cs-CZ" dirty="0" err="1"/>
              <a:t>apl</a:t>
            </a:r>
            <a:r>
              <a:rPr lang="cs-CZ" altLang="cs-CZ" dirty="0"/>
              <a:t>. šikmo k hřebenu kosti kyčelní asi do hloubky 4 – 5 cm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198250C-89E8-4AC6-B3A0-5A8579F89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9799" y="2223053"/>
            <a:ext cx="3700593" cy="26458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709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04F0E4E-ED87-41DD-A762-1E40B73009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A703263-7BC6-4FC1-A173-BBF27FDC7E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BC5981D-AD04-493A-ADF1-F10EB1DD544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/>
              <a:t>Musculus</a:t>
            </a:r>
            <a:r>
              <a:rPr lang="cs-CZ" dirty="0"/>
              <a:t> </a:t>
            </a:r>
            <a:r>
              <a:rPr lang="cs-CZ" dirty="0" err="1"/>
              <a:t>vastus</a:t>
            </a:r>
            <a:r>
              <a:rPr lang="cs-CZ" dirty="0"/>
              <a:t> </a:t>
            </a:r>
            <a:r>
              <a:rPr lang="cs-CZ" dirty="0" err="1"/>
              <a:t>lateralis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4F1AE58-1F04-44A7-8E55-5555DC2D4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157455" cy="413999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dirty="0"/>
              <a:t>poloha na zádech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vyhmatat </a:t>
            </a:r>
            <a:r>
              <a:rPr lang="cs-CZ" altLang="cs-CZ" b="1" dirty="0"/>
              <a:t>spina </a:t>
            </a:r>
            <a:r>
              <a:rPr lang="cs-CZ" altLang="cs-CZ" b="1" dirty="0" err="1"/>
              <a:t>iliaca</a:t>
            </a:r>
            <a:r>
              <a:rPr lang="cs-CZ" altLang="cs-CZ" b="1" dirty="0"/>
              <a:t> ant. sup.</a:t>
            </a:r>
            <a:r>
              <a:rPr lang="cs-CZ" altLang="cs-CZ" dirty="0"/>
              <a:t> a zevní </a:t>
            </a:r>
            <a:r>
              <a:rPr lang="cs-CZ" altLang="cs-CZ" b="1" dirty="0"/>
              <a:t>okraj </a:t>
            </a:r>
            <a:r>
              <a:rPr lang="cs-CZ" altLang="cs-CZ" b="1" dirty="0" err="1"/>
              <a:t>patelly</a:t>
            </a:r>
            <a:endParaRPr lang="cs-CZ" altLang="cs-CZ" b="1" dirty="0"/>
          </a:p>
          <a:p>
            <a:pPr>
              <a:lnSpc>
                <a:spcPct val="80000"/>
              </a:lnSpc>
            </a:pPr>
            <a:r>
              <a:rPr lang="cs-CZ" altLang="cs-CZ" dirty="0" err="1"/>
              <a:t>apl</a:t>
            </a:r>
            <a:r>
              <a:rPr lang="cs-CZ" altLang="cs-CZ" dirty="0"/>
              <a:t>. do střední třetiny spojnice mezi </a:t>
            </a:r>
            <a:r>
              <a:rPr lang="cs-CZ" altLang="cs-CZ" dirty="0">
                <a:sym typeface="Wingdings" panose="05000000000000000000" pitchFamily="2" charset="2"/>
              </a:rPr>
              <a:t></a:t>
            </a:r>
            <a:r>
              <a:rPr lang="cs-CZ" altLang="cs-CZ" dirty="0"/>
              <a:t> v rozsahu asi 10 x 5 cm, kolmo ke svalu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správná délka jehly (4 – 7 cm)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při </a:t>
            </a:r>
            <a:r>
              <a:rPr lang="cs-CZ" altLang="cs-CZ" dirty="0" err="1"/>
              <a:t>apl</a:t>
            </a:r>
            <a:r>
              <a:rPr lang="cs-CZ" altLang="cs-CZ" dirty="0"/>
              <a:t>. suspenzí a olejových látek větší průsvit jehly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38D3128-6D71-4564-9F33-DF2063EE2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5530" y="2194453"/>
            <a:ext cx="3462828" cy="24690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33817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CA985DA5-6523-4C83-99BB-81CC43D08185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680000" y="3656169"/>
            <a:ext cx="3311525" cy="2230711"/>
          </a:xfrm>
        </p:spPr>
        <p:txBody>
          <a:bodyPr/>
          <a:lstStyle/>
          <a:p>
            <a:r>
              <a:rPr lang="cs-CZ" dirty="0"/>
              <a:t>Krok 2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6715760-2A3E-47A6-829B-B1730D00CB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7442C8C-2C4D-42E0-BC69-DBCAB5433A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D5A5F610-437F-4635-BF00-52A887CFF37E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35578" y="3650378"/>
            <a:ext cx="3311525" cy="2230711"/>
          </a:xfrm>
        </p:spPr>
        <p:txBody>
          <a:bodyPr/>
          <a:lstStyle/>
          <a:p>
            <a:r>
              <a:rPr lang="cs-CZ" dirty="0"/>
              <a:t>Krok 1</a:t>
            </a:r>
          </a:p>
        </p:txBody>
      </p:sp>
      <p:sp>
        <p:nvSpPr>
          <p:cNvPr id="12" name="Zástupný symbol pro obsah 11">
            <a:extLst>
              <a:ext uri="{FF2B5EF4-FFF2-40B4-BE49-F238E27FC236}">
                <a16:creationId xmlns:a16="http://schemas.microsoft.com/office/drawing/2014/main" id="{EFB95F0E-08AE-4240-8DC2-389A548503ED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457564" y="3650377"/>
            <a:ext cx="3311525" cy="2230711"/>
          </a:xfrm>
        </p:spPr>
        <p:txBody>
          <a:bodyPr/>
          <a:lstStyle/>
          <a:p>
            <a:r>
              <a:rPr lang="cs-CZ" dirty="0"/>
              <a:t>Krok 3</a:t>
            </a:r>
          </a:p>
        </p:txBody>
      </p:sp>
      <p:sp>
        <p:nvSpPr>
          <p:cNvPr id="14" name="Nadpis 13">
            <a:extLst>
              <a:ext uri="{FF2B5EF4-FFF2-40B4-BE49-F238E27FC236}">
                <a16:creationId xmlns:a16="http://schemas.microsoft.com/office/drawing/2014/main" id="{AB8003E2-334A-4176-90AE-431C4DE1B97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18326" y="378000"/>
            <a:ext cx="10753200" cy="451576"/>
          </a:xfrm>
        </p:spPr>
        <p:txBody>
          <a:bodyPr/>
          <a:lstStyle/>
          <a:p>
            <a:r>
              <a:rPr lang="cs-CZ" altLang="cs-CZ" dirty="0" err="1"/>
              <a:t>i.m</a:t>
            </a:r>
            <a:r>
              <a:rPr lang="cs-CZ" altLang="cs-CZ" dirty="0"/>
              <a:t>. injekce – nespecifická identifikace místa vpichu</a:t>
            </a:r>
            <a:endParaRPr lang="cs-CZ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1DD2EF80-BBF6-45D1-8B2E-34EEB3599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680" y="1152123"/>
            <a:ext cx="4024884" cy="199644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4D36BC9C-0513-4CA8-A6CE-06BCD3F895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326" y="4267310"/>
            <a:ext cx="2517866" cy="167654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B254172-2499-4AFD-BA57-226C517457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0000" y="4267310"/>
            <a:ext cx="2511770" cy="1676545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78642BF5-9A38-406C-A4F6-424D9A7901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7564" y="4241565"/>
            <a:ext cx="2511770" cy="16765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64523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3FE5211-D249-42FC-A645-C71005CEBD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FD8946E-3213-4B16-8104-CA3798C4E1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C70F032-1AEF-4B23-B03C-A5B5FBCD0AD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Pomůcky k aplikaci </a:t>
            </a:r>
            <a:r>
              <a:rPr lang="cs-CZ" dirty="0" err="1"/>
              <a:t>i.m</a:t>
            </a:r>
            <a:r>
              <a:rPr lang="cs-CZ" dirty="0"/>
              <a:t>. injekce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5AB2CA85-8353-4E01-8CE7-3CA6F6B48A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14484" y="1692275"/>
            <a:ext cx="7364620" cy="4140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43595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2AFE492-B8F6-47B3-8AD3-D013866D7F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CC22045-AD8E-4B99-9DF3-70E705C9E5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6FF9D28-B06B-42CD-823A-F44EC33ACC3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Aplikace injekce metodou Z- track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13C5AD1-155E-415C-9A68-5BE5C935A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dirty="0"/>
              <a:t>aplikace léků silně dráždivých pro podkoží a kůži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malá vzduchová bublina – posun kůže o 2,5 – 3,5 cm od místa vpichu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aplikace injekce – povolení kůže až po vpichu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B131119-99E0-4886-956C-08EB7B76B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8690" y="3574819"/>
            <a:ext cx="5468860" cy="29051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64570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CEDCAD8-E1B7-486F-9EE9-8D6BD5606F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E95326F-9DBC-49FC-8237-EF293BA10C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BA9F716-35EA-42DA-8B2B-70112A47894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Komplikace intramuskulární injekce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A6B4FE1-0B6F-4C77-8631-73965F538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87721"/>
            <a:ext cx="10753200" cy="413999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dirty="0"/>
              <a:t>možnost zanesení infekce do svalu </a:t>
            </a:r>
            <a:r>
              <a:rPr lang="cs-CZ" altLang="cs-CZ" dirty="0">
                <a:sym typeface="Wingdings" panose="05000000000000000000" pitchFamily="2" charset="2"/>
              </a:rPr>
              <a:t></a:t>
            </a:r>
            <a:r>
              <a:rPr lang="cs-CZ" altLang="cs-CZ" dirty="0"/>
              <a:t> absces (nedostatečná </a:t>
            </a:r>
            <a:r>
              <a:rPr lang="cs-CZ" altLang="cs-CZ" dirty="0" err="1"/>
              <a:t>desinf</a:t>
            </a:r>
            <a:r>
              <a:rPr lang="cs-CZ" altLang="cs-CZ" dirty="0"/>
              <a:t>. nebo </a:t>
            </a:r>
            <a:r>
              <a:rPr lang="cs-CZ" altLang="cs-CZ" dirty="0" err="1"/>
              <a:t>nesteril</a:t>
            </a:r>
            <a:r>
              <a:rPr lang="cs-CZ" altLang="cs-CZ" dirty="0"/>
              <a:t>. pomůcky)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nabodnutí nervu nebo aplikace léku do jeho bezprostřední blízkosti </a:t>
            </a:r>
            <a:r>
              <a:rPr lang="cs-CZ" altLang="cs-CZ" dirty="0">
                <a:sym typeface="Wingdings" panose="05000000000000000000" pitchFamily="2" charset="2"/>
              </a:rPr>
              <a:t></a:t>
            </a:r>
            <a:r>
              <a:rPr lang="cs-CZ" altLang="cs-CZ" dirty="0"/>
              <a:t> mravenčení, ochrnutí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nabodnutí cévy – při aspiraci nasátí krve </a:t>
            </a:r>
            <a:r>
              <a:rPr lang="cs-CZ" altLang="cs-CZ" dirty="0">
                <a:sym typeface="Wingdings" panose="05000000000000000000" pitchFamily="2" charset="2"/>
              </a:rPr>
              <a:t></a:t>
            </a:r>
            <a:r>
              <a:rPr lang="cs-CZ" altLang="cs-CZ" dirty="0"/>
              <a:t> přerušit, vyměnit jehlu  (u olejových léků dát nový lék)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možnost vzniku hematomu v místě vpichu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nabodnutí kosti – doje k ohnutí jehly (vytvoření háčku)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vpravení léku do podkoží – lék se nevstřebá nebo opouzdří </a:t>
            </a:r>
            <a:r>
              <a:rPr lang="cs-CZ" altLang="cs-CZ" dirty="0">
                <a:sym typeface="Wingdings" panose="05000000000000000000" pitchFamily="2" charset="2"/>
              </a:rPr>
              <a:t></a:t>
            </a:r>
            <a:r>
              <a:rPr lang="cs-CZ" altLang="cs-CZ" dirty="0"/>
              <a:t> absces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zalomení jehly 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zanesení desinfekce do tkáně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kumulace vpichů do jednoho místa – </a:t>
            </a:r>
            <a:r>
              <a:rPr lang="cs-CZ" altLang="cs-CZ" dirty="0" err="1"/>
              <a:t>mikroembolizace</a:t>
            </a:r>
            <a:endParaRPr lang="cs-CZ" altLang="cs-CZ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4915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3B97998-341A-44AF-AC62-587246463E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10BCE57-2709-4F5A-8FC2-582EF544C1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C60C498-A185-43D9-8474-BCCEF84260A1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Parenterální podání léků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F3DEB63-01F2-43D0-A2A6-9AA7E4D0C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Účel: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preventivní → očkování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léčebný →  dodání léku, který není možné přijmout </a:t>
            </a:r>
            <a:r>
              <a:rPr lang="cs-CZ" sz="2400" dirty="0" err="1"/>
              <a:t>p.o</a:t>
            </a:r>
            <a:r>
              <a:rPr lang="cs-CZ" sz="2400" dirty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diagnostický →  vpravení kontrastní látky</a:t>
            </a:r>
          </a:p>
          <a:p>
            <a:pPr lvl="1"/>
            <a:endParaRPr lang="cs-CZ" dirty="0"/>
          </a:p>
          <a:p>
            <a:r>
              <a:rPr lang="cs-CZ" dirty="0"/>
              <a:t>Indikace: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bezvědomí, poruchy vědomí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nutnost rychlé účinnosti léku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nutnost přesného podání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neutralizace např. jedů (</a:t>
            </a:r>
            <a:r>
              <a:rPr lang="cs-CZ" sz="2400" dirty="0" err="1"/>
              <a:t>antidotum</a:t>
            </a:r>
            <a:r>
              <a:rPr lang="cs-CZ" sz="2400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choroby GIT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13388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083612C-FC77-4D75-9F8A-A50E6AC07D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7CFD74F-DC98-4451-A82C-B0752EA6BA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42043EA-35F0-46D8-9B7A-AFBC07937CD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Zdroje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A2978F5-EA25-430D-A585-2410811AC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prstClr val="black"/>
              </a:buClr>
            </a:pPr>
            <a:r>
              <a:rPr lang="cs-CZ" altLang="cs-CZ" dirty="0">
                <a:solidFill>
                  <a:prstClr val="black"/>
                </a:solidFill>
              </a:rPr>
              <a:t>Beharková, Natália a Dana Soldánová. Základy ošetřovatelských postupů a intervencí. 2. vyd. </a:t>
            </a:r>
            <a:r>
              <a:rPr lang="cs-CZ" altLang="cs-CZ" dirty="0" err="1">
                <a:solidFill>
                  <a:prstClr val="black"/>
                </a:solidFill>
              </a:rPr>
              <a:t>Elportál</a:t>
            </a:r>
            <a:r>
              <a:rPr lang="cs-CZ" altLang="cs-CZ" dirty="0">
                <a:solidFill>
                  <a:prstClr val="black"/>
                </a:solidFill>
              </a:rPr>
              <a:t> Brno, Masarykova univerzita 2019. </a:t>
            </a:r>
            <a:r>
              <a:rPr lang="cs-CZ" u="sng" dirty="0">
                <a:solidFill>
                  <a:prstClr val="black"/>
                </a:solidFill>
                <a:hlinkClick r:id="rId4"/>
              </a:rPr>
              <a:t>https://is.muni.cz/elportal/?id=1496062</a:t>
            </a:r>
            <a:endParaRPr lang="cs-CZ" u="sng" dirty="0">
              <a:solidFill>
                <a:prstClr val="black"/>
              </a:solidFill>
            </a:endParaRPr>
          </a:p>
          <a:p>
            <a:pPr lvl="0">
              <a:buClr>
                <a:prstClr val="black"/>
              </a:buClr>
            </a:pPr>
            <a:endParaRPr lang="cs-CZ" altLang="cs-CZ" dirty="0">
              <a:solidFill>
                <a:prstClr val="black"/>
              </a:solidFill>
            </a:endParaRPr>
          </a:p>
          <a:p>
            <a:pPr lvl="0">
              <a:buClr>
                <a:prstClr val="black"/>
              </a:buClr>
            </a:pPr>
            <a:r>
              <a:rPr lang="cs-CZ" altLang="cs-CZ" dirty="0">
                <a:solidFill>
                  <a:prstClr val="black"/>
                </a:solidFill>
              </a:rPr>
              <a:t>Pokorná, A., Komínková, A. : Ošetřovatelské postupy založené na důkazech. 2. díl. Brno, Masarykova univerzita 2014.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31102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2362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F28422D-973E-43DD-87C0-53E5553AB4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8D8004E-F979-406E-9725-C57021F96D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333139D-7BF3-4679-A82F-ACDBA05F3CC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Místa aplikace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8745435-94B1-4913-A6B0-4617EBB52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1"/>
            <a:ext cx="10753200" cy="4139998"/>
          </a:xfrm>
        </p:spPr>
        <p:txBody>
          <a:bodyPr/>
          <a:lstStyle/>
          <a:p>
            <a:r>
              <a:rPr lang="cs-CZ" dirty="0"/>
              <a:t>intradermální  - </a:t>
            </a:r>
            <a:r>
              <a:rPr lang="cs-CZ" dirty="0" err="1"/>
              <a:t>i.d</a:t>
            </a:r>
            <a:r>
              <a:rPr lang="cs-CZ" dirty="0"/>
              <a:t>.(</a:t>
            </a:r>
            <a:r>
              <a:rPr lang="cs-CZ" dirty="0" err="1"/>
              <a:t>i.c</a:t>
            </a:r>
            <a:r>
              <a:rPr lang="cs-CZ" dirty="0"/>
              <a:t>.)</a:t>
            </a:r>
          </a:p>
          <a:p>
            <a:r>
              <a:rPr lang="cs-CZ" dirty="0" err="1"/>
              <a:t>subkutální</a:t>
            </a:r>
            <a:r>
              <a:rPr lang="cs-CZ" dirty="0"/>
              <a:t> – </a:t>
            </a:r>
            <a:r>
              <a:rPr lang="cs-CZ" dirty="0" err="1"/>
              <a:t>s.c</a:t>
            </a:r>
            <a:r>
              <a:rPr lang="cs-CZ" dirty="0"/>
              <a:t>.</a:t>
            </a:r>
          </a:p>
          <a:p>
            <a:r>
              <a:rPr lang="cs-CZ" dirty="0"/>
              <a:t>intramuskulární – </a:t>
            </a:r>
            <a:r>
              <a:rPr lang="cs-CZ" dirty="0" err="1"/>
              <a:t>i.m</a:t>
            </a:r>
            <a:r>
              <a:rPr lang="cs-CZ" dirty="0"/>
              <a:t>.</a:t>
            </a:r>
          </a:p>
          <a:p>
            <a:r>
              <a:rPr lang="cs-CZ" dirty="0"/>
              <a:t>intravenózní - </a:t>
            </a:r>
            <a:r>
              <a:rPr lang="cs-CZ" dirty="0" err="1"/>
              <a:t>i.v</a:t>
            </a:r>
            <a:r>
              <a:rPr lang="cs-CZ" dirty="0"/>
              <a:t>. </a:t>
            </a:r>
          </a:p>
          <a:p>
            <a:r>
              <a:rPr lang="cs-CZ" dirty="0" err="1"/>
              <a:t>intraarteriální</a:t>
            </a:r>
            <a:r>
              <a:rPr lang="cs-CZ" dirty="0"/>
              <a:t> – </a:t>
            </a:r>
            <a:r>
              <a:rPr lang="cs-CZ" dirty="0" err="1"/>
              <a:t>i.a</a:t>
            </a:r>
            <a:r>
              <a:rPr lang="cs-CZ" dirty="0"/>
              <a:t>.</a:t>
            </a:r>
          </a:p>
          <a:p>
            <a:r>
              <a:rPr lang="cs-CZ" dirty="0" err="1"/>
              <a:t>intraartikulární</a:t>
            </a:r>
            <a:r>
              <a:rPr lang="cs-CZ" dirty="0"/>
              <a:t> – </a:t>
            </a:r>
            <a:r>
              <a:rPr lang="cs-CZ" dirty="0" err="1"/>
              <a:t>i.a.a</a:t>
            </a:r>
            <a:r>
              <a:rPr lang="cs-CZ" dirty="0"/>
              <a:t>.</a:t>
            </a:r>
          </a:p>
          <a:p>
            <a:r>
              <a:rPr lang="cs-CZ" dirty="0" err="1"/>
              <a:t>intraoseální</a:t>
            </a:r>
            <a:r>
              <a:rPr lang="cs-CZ" dirty="0"/>
              <a:t> – </a:t>
            </a:r>
            <a:r>
              <a:rPr lang="cs-CZ" dirty="0" err="1"/>
              <a:t>i.o</a:t>
            </a:r>
            <a:r>
              <a:rPr lang="cs-CZ" dirty="0"/>
              <a:t>.</a:t>
            </a:r>
          </a:p>
          <a:p>
            <a:r>
              <a:rPr lang="cs-CZ" dirty="0" err="1"/>
              <a:t>intrakardiální</a:t>
            </a:r>
            <a:r>
              <a:rPr lang="cs-CZ" dirty="0"/>
              <a:t> – </a:t>
            </a:r>
            <a:r>
              <a:rPr lang="cs-CZ" dirty="0" err="1"/>
              <a:t>i.c</a:t>
            </a:r>
            <a:r>
              <a:rPr lang="cs-CZ" dirty="0"/>
              <a:t>.</a:t>
            </a:r>
          </a:p>
          <a:p>
            <a:r>
              <a:rPr lang="cs-CZ" dirty="0" err="1"/>
              <a:t>intrathekální</a:t>
            </a:r>
            <a:r>
              <a:rPr lang="cs-CZ" dirty="0"/>
              <a:t> – do míšního kanálu</a:t>
            </a:r>
          </a:p>
          <a:p>
            <a:r>
              <a:rPr lang="cs-CZ" dirty="0"/>
              <a:t>intratracheální – do průdušnice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1345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769A14E-6397-4E57-BC8D-75804BE39E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340AD6F-9D2F-4228-803A-1194EF9DA2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4E604FB-19BC-415E-BE32-38DF92C6AE1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Injekční stříkačka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13793F7-D560-49BF-8DC6-6B2803071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složení - válec (kalibrovaný), vlastní píst, čtyřboké táhlo, tlačka</a:t>
            </a:r>
          </a:p>
          <a:p>
            <a:endParaRPr lang="cs-CZ" dirty="0"/>
          </a:p>
          <a:p>
            <a:r>
              <a:rPr lang="cs-CZ" dirty="0"/>
              <a:t>univerzální (umělohmotná, jednorázová, 2, 5 ,10, 20, 50 ml)</a:t>
            </a:r>
          </a:p>
          <a:p>
            <a:r>
              <a:rPr lang="cs-CZ" dirty="0"/>
              <a:t>speciální – inzulinové, tuberkulinové, subkutánní pro LMWH, </a:t>
            </a:r>
          </a:p>
          <a:p>
            <a:pPr marL="0" indent="0">
              <a:buNone/>
            </a:pPr>
            <a:r>
              <a:rPr lang="cs-CZ" dirty="0"/>
              <a:t>    speciální stříkačky dle jednotlivých výkonů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0FB73E3-AB4B-4921-9B44-E60471CF2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388" y="4625987"/>
            <a:ext cx="1755800" cy="13168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2BF5918-DFD7-464A-94C9-88EA1D978D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8844" y="4158241"/>
            <a:ext cx="1054699" cy="198137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72168F2-FEDC-4394-AA5A-20D3C84A3C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2362" y="3876748"/>
            <a:ext cx="987638" cy="267637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9A72054-538F-45DB-8244-832DA7C703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5313" y="3542492"/>
            <a:ext cx="1554615" cy="32128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6378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E3EFEEA-5C94-44D7-BDDE-681D0B4D17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4F47B21-780E-4E8B-9559-72A259AD90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BE3B834-0021-48CA-9FEF-F1D85FADE52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Injekční jehla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EADF3E8-F7A6-4E6D-95F3-EB4B16216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kvalitní, nerezavějící ocel, jednorázové použití</a:t>
            </a:r>
          </a:p>
          <a:p>
            <a:r>
              <a:rPr lang="cs-CZ" dirty="0" err="1"/>
              <a:t>konus</a:t>
            </a:r>
            <a:r>
              <a:rPr lang="cs-CZ" dirty="0"/>
              <a:t> – plast, různá barva dle druhu jehly</a:t>
            </a:r>
          </a:p>
          <a:p>
            <a:r>
              <a:rPr lang="cs-CZ" dirty="0"/>
              <a:t>tělo – kov</a:t>
            </a:r>
          </a:p>
          <a:p>
            <a:r>
              <a:rPr lang="cs-CZ" dirty="0"/>
              <a:t>hrot – zbroušená část kanyly (ostře </a:t>
            </a:r>
            <a:r>
              <a:rPr lang="cs-CZ" dirty="0" err="1"/>
              <a:t>seřízlý</a:t>
            </a:r>
            <a:r>
              <a:rPr lang="cs-CZ" dirty="0"/>
              <a:t> – </a:t>
            </a:r>
            <a:r>
              <a:rPr lang="cs-CZ" dirty="0" err="1"/>
              <a:t>s.c</a:t>
            </a:r>
            <a:r>
              <a:rPr lang="cs-CZ" dirty="0"/>
              <a:t>., </a:t>
            </a:r>
            <a:r>
              <a:rPr lang="cs-CZ" dirty="0" err="1"/>
              <a:t>i.m</a:t>
            </a:r>
            <a:r>
              <a:rPr lang="cs-CZ" dirty="0"/>
              <a:t>., tupě </a:t>
            </a:r>
            <a:r>
              <a:rPr lang="cs-CZ" dirty="0" err="1"/>
              <a:t>seřízlý</a:t>
            </a:r>
            <a:r>
              <a:rPr lang="cs-CZ" dirty="0"/>
              <a:t>, krátký – </a:t>
            </a:r>
            <a:r>
              <a:rPr lang="cs-CZ" dirty="0" err="1"/>
              <a:t>i.d</a:t>
            </a:r>
            <a:r>
              <a:rPr lang="cs-CZ" dirty="0"/>
              <a:t>., </a:t>
            </a:r>
            <a:r>
              <a:rPr lang="cs-CZ" dirty="0" err="1"/>
              <a:t>i.v</a:t>
            </a:r>
            <a:r>
              <a:rPr lang="cs-CZ" dirty="0"/>
              <a:t>.)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75A10C7-999F-431B-800E-7BE8B92BF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875646" y="4037072"/>
            <a:ext cx="1944793" cy="194479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FDF3F52-A871-4CC1-9A63-D6DFDEB5E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9686" y="3894305"/>
            <a:ext cx="1383912" cy="223742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57762CE-BFD2-4AD0-BC88-DD6BF86711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2845" y="3929603"/>
            <a:ext cx="1914310" cy="22983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5838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AC48CE6-A02A-48A2-9E6D-ACC441084C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CD726F1-D77D-40FF-A2C8-2335465C83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27F2F2B-D8BB-4518-9169-3813E175582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0000" y="479570"/>
            <a:ext cx="10753200" cy="451576"/>
          </a:xfrm>
        </p:spPr>
        <p:txBody>
          <a:bodyPr/>
          <a:lstStyle/>
          <a:p>
            <a:r>
              <a:rPr lang="cs-CZ" dirty="0"/>
              <a:t>Postup při přípravě injekcí - pomůcky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932EB9A-A4E2-47F5-8BFB-438533B84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362" y="1242269"/>
            <a:ext cx="5855898" cy="4139998"/>
          </a:xfrm>
        </p:spPr>
        <p:txBody>
          <a:bodyPr/>
          <a:lstStyle/>
          <a:p>
            <a:r>
              <a:rPr lang="cs-CZ" dirty="0"/>
              <a:t>lékařská dokumentace</a:t>
            </a:r>
          </a:p>
          <a:p>
            <a:r>
              <a:rPr lang="cs-CZ" dirty="0"/>
              <a:t>ordinované léky v ampulce nebo lahvičce</a:t>
            </a:r>
          </a:p>
          <a:p>
            <a:r>
              <a:rPr lang="cs-CZ" dirty="0"/>
              <a:t>ředicí roztok dle příbalového letáku</a:t>
            </a:r>
          </a:p>
          <a:p>
            <a:r>
              <a:rPr lang="cs-CZ" dirty="0"/>
              <a:t>dezinfekční roztok, čtverečky buničiny</a:t>
            </a:r>
          </a:p>
          <a:p>
            <a:r>
              <a:rPr lang="cs-CZ" dirty="0"/>
              <a:t>sterilní injekční stříkačka a jehla</a:t>
            </a:r>
          </a:p>
          <a:p>
            <a:r>
              <a:rPr lang="cs-CZ" dirty="0"/>
              <a:t>štítek na označení injekce</a:t>
            </a:r>
          </a:p>
          <a:p>
            <a:r>
              <a:rPr lang="cs-CZ" dirty="0"/>
              <a:t>emitní miska</a:t>
            </a:r>
          </a:p>
          <a:p>
            <a:r>
              <a:rPr lang="cs-CZ" dirty="0"/>
              <a:t>kontejner na použité jehly</a:t>
            </a:r>
          </a:p>
          <a:p>
            <a:pPr marL="0" indent="0">
              <a:buNone/>
            </a:pPr>
            <a:r>
              <a:rPr lang="cs-CZ" dirty="0"/>
              <a:t>    (polštářková náplast)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99EA405-97AA-4ED2-906C-87F812A5E4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260" y="1776879"/>
            <a:ext cx="5329099" cy="3500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6391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782701C-DE72-4CBF-82A1-4E15F1B9CE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B3D2575-51E3-4737-B84D-374EFFA7C6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6EBA3E4-6DA9-4973-9312-CCE978054AA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6000" y="438638"/>
            <a:ext cx="10753200" cy="451576"/>
          </a:xfrm>
        </p:spPr>
        <p:txBody>
          <a:bodyPr/>
          <a:lstStyle/>
          <a:p>
            <a:r>
              <a:rPr lang="cs-CZ" dirty="0"/>
              <a:t>Manipulace s ampulkou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DDE7A5C-7897-4ECE-929C-7654C67AE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71576"/>
            <a:ext cx="10753200" cy="4139998"/>
          </a:xfrm>
        </p:spPr>
        <p:txBody>
          <a:bodyPr/>
          <a:lstStyle/>
          <a:p>
            <a:r>
              <a:rPr lang="cs-CZ" sz="2400" dirty="0"/>
              <a:t>ampulky: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různá velikost, tvar (tělo, krček, hlavička),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objem 1 – 20 ml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zúžený krček s barevnou tečkou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před otevřením – dezinfekce!!!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lnSpc>
                <a:spcPct val="100000"/>
              </a:lnSpc>
            </a:pPr>
            <a:r>
              <a:rPr lang="cs-CZ" sz="2400" dirty="0"/>
              <a:t>sklepeme roztok pod krček ampule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provedeme dezinfekci hlavy ampule, dodržíme expoziční dobu dezinfekčního roztoku a odlomíme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zkontrolujeme pohledem, zda do ampule nevnikly úlomky skla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nasajeme lék do injekční stříkačky (dáváme pozor, abychom nezasouvali </a:t>
            </a:r>
            <a:r>
              <a:rPr lang="cs-CZ" sz="2400" dirty="0" err="1"/>
              <a:t>konus</a:t>
            </a:r>
            <a:r>
              <a:rPr lang="cs-CZ" sz="2400" dirty="0"/>
              <a:t> jehly do ampule, je nesterilní)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v případě potřeby naředíme roztokem k ředění dle příbalového letáku (např. F1/1, G 5%, voda pro injekce)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09AFA31-43AE-41E0-8FC0-03698ADAB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1759" y="1405941"/>
            <a:ext cx="1828959" cy="137171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010DC7A-FD9F-4D1F-8C6D-3B0979232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0000" y="1040149"/>
            <a:ext cx="1420491" cy="21033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75600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Prezentace2[20210215113718490].mdb"/>
  <p:tag name="ARS_RESPONSE_PERSONNUM" val="1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muni-med-prezentace-16-9-cz-v11 (1)</Template>
  <TotalTime>146</TotalTime>
  <Words>1975</Words>
  <Application>Microsoft Office PowerPoint</Application>
  <PresentationFormat>Širokoúhlá obrazovka</PresentationFormat>
  <Paragraphs>355</Paragraphs>
  <Slides>41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6" baseType="lpstr">
      <vt:lpstr>Arial</vt:lpstr>
      <vt:lpstr>Symbol</vt:lpstr>
      <vt:lpstr>Tahoma</vt:lpstr>
      <vt:lpstr>Wingdings</vt:lpstr>
      <vt:lpstr>Prezentace_MU_CZ</vt:lpstr>
      <vt:lpstr>Prezentace aplikace PowerPoint</vt:lpstr>
      <vt:lpstr>Aplikace injekcí</vt:lpstr>
      <vt:lpstr>Parenterální podání léků</vt:lpstr>
      <vt:lpstr>Parenterální podání léků</vt:lpstr>
      <vt:lpstr>Místa aplikace</vt:lpstr>
      <vt:lpstr>Injekční stříkačka</vt:lpstr>
      <vt:lpstr>Injekční jehla</vt:lpstr>
      <vt:lpstr>Postup při přípravě injekcí - pomůcky</vt:lpstr>
      <vt:lpstr>Manipulace s ampulkou</vt:lpstr>
      <vt:lpstr>Manipulace s lahvičkou</vt:lpstr>
      <vt:lpstr>Postup při přípravě injekcí – popis výkonu</vt:lpstr>
      <vt:lpstr>Postup při přípravě injekcí – vlastní aplikace</vt:lpstr>
      <vt:lpstr>Postup po aplikaci injekce - po výkonu</vt:lpstr>
      <vt:lpstr>Intradermální injekce (i.d.) – aplikace léku do kůže</vt:lpstr>
      <vt:lpstr>Subkutánní injekce (s.c.) – aplikace léku pod kůži </vt:lpstr>
      <vt:lpstr>Inzulín</vt:lpstr>
      <vt:lpstr>Inzulínové režimy</vt:lpstr>
      <vt:lpstr>Skladování inzulínu</vt:lpstr>
      <vt:lpstr>Druhy inzulínu dle nástupu a délky působení</vt:lpstr>
      <vt:lpstr>Možnosti aplikace inzulínu</vt:lpstr>
      <vt:lpstr>Aplikace inzulínu inzulínovou stříkačkou</vt:lpstr>
      <vt:lpstr>Technika aplikace inzulínu stříkačkou</vt:lpstr>
      <vt:lpstr>Technika aplikace inzulínu perem</vt:lpstr>
      <vt:lpstr>Aplikace inzulínu</vt:lpstr>
      <vt:lpstr>Komplikace aplikace inzulínu</vt:lpstr>
      <vt:lpstr>Komplikace aplikace inzulínu</vt:lpstr>
      <vt:lpstr>Antikoagulační terapie</vt:lpstr>
      <vt:lpstr>Pomůcky k aplikaci heparinu</vt:lpstr>
      <vt:lpstr>Antikoagulační terapie – aplikace injekce </vt:lpstr>
      <vt:lpstr>Intramuskulární injekce (i.m.) – aplikace léku do svalu</vt:lpstr>
      <vt:lpstr>Intramuskulární injekce</vt:lpstr>
      <vt:lpstr>Intramuskulární injekce – místa aplikace</vt:lpstr>
      <vt:lpstr>Musculus gluteus maximus</vt:lpstr>
      <vt:lpstr>Musculus gluteus medius</vt:lpstr>
      <vt:lpstr>Musculus vastus lateralis</vt:lpstr>
      <vt:lpstr>i.m. injekce – nespecifická identifikace místa vpichu</vt:lpstr>
      <vt:lpstr>Pomůcky k aplikaci i.m. injekce</vt:lpstr>
      <vt:lpstr>Aplikace injekce metodou Z- track</vt:lpstr>
      <vt:lpstr>Komplikace intramuskulární injekce</vt:lpstr>
      <vt:lpstr>Zdroje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Andrea Menšíková</dc:creator>
  <cp:lastModifiedBy>Andrea Menšíková</cp:lastModifiedBy>
  <cp:revision>13</cp:revision>
  <cp:lastPrinted>1601-01-01T00:00:00Z</cp:lastPrinted>
  <dcterms:created xsi:type="dcterms:W3CDTF">2021-02-15T10:37:16Z</dcterms:created>
  <dcterms:modified xsi:type="dcterms:W3CDTF">2021-02-28T10:56:11Z</dcterms:modified>
</cp:coreProperties>
</file>