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4"/>
  </p:notesMasterIdLst>
  <p:handoutMasterIdLst>
    <p:handoutMasterId r:id="rId45"/>
  </p:handoutMasterIdLst>
  <p:sldIdLst>
    <p:sldId id="304" r:id="rId2"/>
    <p:sldId id="257" r:id="rId3"/>
    <p:sldId id="266" r:id="rId4"/>
    <p:sldId id="307" r:id="rId5"/>
    <p:sldId id="309" r:id="rId6"/>
    <p:sldId id="308" r:id="rId7"/>
    <p:sldId id="310" r:id="rId8"/>
    <p:sldId id="311" r:id="rId9"/>
    <p:sldId id="312" r:id="rId10"/>
    <p:sldId id="314" r:id="rId11"/>
    <p:sldId id="316" r:id="rId12"/>
    <p:sldId id="315" r:id="rId13"/>
    <p:sldId id="317" r:id="rId14"/>
    <p:sldId id="318" r:id="rId15"/>
    <p:sldId id="319" r:id="rId16"/>
    <p:sldId id="322" r:id="rId17"/>
    <p:sldId id="321" r:id="rId18"/>
    <p:sldId id="323" r:id="rId19"/>
    <p:sldId id="324" r:id="rId20"/>
    <p:sldId id="320" r:id="rId21"/>
    <p:sldId id="325" r:id="rId22"/>
    <p:sldId id="326" r:id="rId23"/>
    <p:sldId id="327" r:id="rId24"/>
    <p:sldId id="328" r:id="rId25"/>
    <p:sldId id="329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30" r:id="rId36"/>
    <p:sldId id="340" r:id="rId37"/>
    <p:sldId id="341" r:id="rId38"/>
    <p:sldId id="342" r:id="rId39"/>
    <p:sldId id="343" r:id="rId40"/>
    <p:sldId id="344" r:id="rId41"/>
    <p:sldId id="306" r:id="rId42"/>
    <p:sldId id="305" r:id="rId43"/>
  </p:sldIdLst>
  <p:sldSz cx="12192000" cy="6858000"/>
  <p:notesSz cx="6858000" cy="9144000"/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7714F45-8CCB-4DF3-9CA5-C8B12B90C1D2}">
          <p14:sldIdLst>
            <p14:sldId id="304"/>
            <p14:sldId id="257"/>
            <p14:sldId id="266"/>
            <p14:sldId id="307"/>
            <p14:sldId id="309"/>
            <p14:sldId id="308"/>
            <p14:sldId id="310"/>
            <p14:sldId id="311"/>
            <p14:sldId id="312"/>
            <p14:sldId id="314"/>
            <p14:sldId id="316"/>
            <p14:sldId id="315"/>
            <p14:sldId id="317"/>
            <p14:sldId id="318"/>
            <p14:sldId id="319"/>
            <p14:sldId id="322"/>
            <p14:sldId id="321"/>
            <p14:sldId id="323"/>
            <p14:sldId id="324"/>
            <p14:sldId id="320"/>
            <p14:sldId id="325"/>
            <p14:sldId id="326"/>
            <p14:sldId id="327"/>
            <p14:sldId id="328"/>
            <p14:sldId id="329"/>
            <p14:sldId id="331"/>
            <p14:sldId id="332"/>
            <p14:sldId id="333"/>
          </p14:sldIdLst>
        </p14:section>
        <p14:section name="Oddíl bez názvu" id="{678A563B-2B22-48BF-B69D-3A140C40EFA4}">
          <p14:sldIdLst>
            <p14:sldId id="334"/>
            <p14:sldId id="335"/>
            <p14:sldId id="336"/>
            <p14:sldId id="337"/>
            <p14:sldId id="338"/>
            <p14:sldId id="339"/>
            <p14:sldId id="330"/>
            <p14:sldId id="340"/>
            <p14:sldId id="341"/>
            <p14:sldId id="342"/>
            <p14:sldId id="343"/>
            <p14:sldId id="344"/>
            <p14:sldId id="306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768" autoAdjust="0"/>
  </p:normalViewPr>
  <p:slideViewPr>
    <p:cSldViewPr snapToGrid="0">
      <p:cViewPr>
        <p:scale>
          <a:sx n="75" d="100"/>
          <a:sy n="75" d="100"/>
        </p:scale>
        <p:origin x="534" y="-3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hyperlink" Target="https://is.muni.cz/elportal/?id=1496062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60897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A5D4BD-67CA-4BDA-8289-3F38024759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D97F81-4096-409B-9226-37192336C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57ECBB-5868-4F4A-98B0-FCB399B5B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Ruční kapesní inhalátory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4CC776F-6F6F-4B9D-88E9-204BEE313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324070" cy="4139998"/>
          </a:xfrm>
        </p:spPr>
        <p:txBody>
          <a:bodyPr/>
          <a:lstStyle/>
          <a:p>
            <a:r>
              <a:rPr lang="cs-CZ" dirty="0"/>
              <a:t>nádobku předem protřepat </a:t>
            </a:r>
          </a:p>
          <a:p>
            <a:r>
              <a:rPr lang="cs-CZ" altLang="cs-CZ" dirty="0"/>
              <a:t>provést nádech, výdech</a:t>
            </a:r>
          </a:p>
          <a:p>
            <a:r>
              <a:rPr lang="cs-CZ" altLang="cs-CZ" dirty="0"/>
              <a:t>nástavec tlakové nádoby do úst (dnem vzhůru)</a:t>
            </a:r>
          </a:p>
          <a:p>
            <a:r>
              <a:rPr lang="cs-CZ" altLang="cs-CZ" dirty="0"/>
              <a:t>obemknout rty, stisknout dno lahvičky a současně vdechnout dávku</a:t>
            </a:r>
          </a:p>
          <a:p>
            <a:r>
              <a:rPr lang="cs-CZ" altLang="cs-CZ" dirty="0"/>
              <a:t>zadržet dech na 10 s, výdech nosem</a:t>
            </a:r>
          </a:p>
          <a:p>
            <a:r>
              <a:rPr lang="cs-CZ" altLang="cs-CZ" dirty="0"/>
              <a:t>inhalátor znovu použít za 30 s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197BE03-62A4-41A4-86BA-69588805A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995" y="1296002"/>
            <a:ext cx="3097036" cy="42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40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385D53-1DC1-4FD6-B627-C2FA85EC2D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571E78-993C-41D9-BA5A-E8F0C49005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C37E51-8D04-448B-8886-10274E4E7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Kapesní inhalátor</a:t>
            </a:r>
          </a:p>
        </p:txBody>
      </p:sp>
      <p:pic>
        <p:nvPicPr>
          <p:cNvPr id="1026" name="Picture 2" descr="Základní typy inhalátorů a jejich srovnání | proLékaře.cz">
            <a:extLst>
              <a:ext uri="{FF2B5EF4-FFF2-40B4-BE49-F238E27FC236}">
                <a16:creationId xmlns:a16="http://schemas.microsoft.com/office/drawing/2014/main" id="{74ECABF5-3336-4735-AE63-4C5BBD0AD5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03" y="1682080"/>
            <a:ext cx="6045993" cy="403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312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405BFC-28D6-48AF-BA2F-F3D8773E0A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2549AA-58B1-4957-922B-58792D16B7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8465C64-8A14-4454-8A24-8CCBFF78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Ruční kapesní inhalátor – suchý práškový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C7F404F-6A26-40CF-90BE-AE6AB541A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Nevyžadují koordinaci dechu, poháněny nádechem (výhoda u dětí)</a:t>
            </a:r>
          </a:p>
          <a:p>
            <a:r>
              <a:rPr lang="cs-CZ" altLang="cs-CZ" dirty="0"/>
              <a:t>barevné držadlo dolů </a:t>
            </a:r>
          </a:p>
          <a:p>
            <a:r>
              <a:rPr lang="cs-CZ" altLang="cs-CZ" dirty="0"/>
              <a:t>příprava dávky pohybem držadla až na doraz a zpět</a:t>
            </a:r>
          </a:p>
          <a:p>
            <a:r>
              <a:rPr lang="cs-CZ" altLang="cs-CZ" dirty="0"/>
              <a:t>nejprve výdech mimo</a:t>
            </a:r>
          </a:p>
          <a:p>
            <a:r>
              <a:rPr lang="cs-CZ" altLang="cs-CZ" dirty="0"/>
              <a:t>pak inhalátor vložit do úst, stisknout rty, hluboký a rychlý nádech</a:t>
            </a:r>
          </a:p>
          <a:p>
            <a:r>
              <a:rPr lang="cs-CZ" altLang="cs-CZ" dirty="0"/>
              <a:t>zadržet dech na 10 sekund a vydechnout nosem</a:t>
            </a:r>
          </a:p>
          <a:p>
            <a:r>
              <a:rPr lang="cs-CZ" altLang="cs-CZ" dirty="0"/>
              <a:t>výplach DÚ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1F73625-9BFB-4E21-8824-DABA2BCBF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026" y="4420529"/>
            <a:ext cx="2017991" cy="230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38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6C00A9-8A0D-4DC6-9054-D1CC34EA7B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F502C0-E96C-49BD-9F36-F795F5091F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5008D7-21EB-4488-878C-37BF7946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0" y="536587"/>
            <a:ext cx="10753200" cy="451576"/>
          </a:xfrm>
        </p:spPr>
        <p:txBody>
          <a:bodyPr/>
          <a:lstStyle/>
          <a:p>
            <a:r>
              <a:rPr lang="cs-CZ" dirty="0"/>
              <a:t>Kapesní inhalátor</a:t>
            </a:r>
          </a:p>
        </p:txBody>
      </p:sp>
      <p:pic>
        <p:nvPicPr>
          <p:cNvPr id="7" name="Zástupný symbol pro obsah 3">
            <a:extLst>
              <a:ext uri="{FF2B5EF4-FFF2-40B4-BE49-F238E27FC236}">
                <a16:creationId xmlns:a16="http://schemas.microsoft.com/office/drawing/2014/main" id="{51C33E79-532D-463C-B915-1FC0DB141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3286183"/>
            <a:ext cx="2408129" cy="213988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E007AB4-77F8-4FFD-9B1D-170B75335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664506"/>
            <a:ext cx="2414225" cy="162167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E34639F-B866-4982-AB3C-F708EB1AA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377" y="1343549"/>
            <a:ext cx="1963082" cy="126198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11FE1AF-BC17-490C-B686-3E6091AE2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9170" y="2054322"/>
            <a:ext cx="1871634" cy="126198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08231DA-9715-45C3-A584-DD3B4ABB19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2269" y="2975051"/>
            <a:ext cx="1877731" cy="125588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1CBF186-48A3-4ACE-860E-15198EA4D3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3132" y="3728180"/>
            <a:ext cx="1889924" cy="125588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1BBF8B1-2435-40DB-8604-C13DD573D8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6462" y="4614382"/>
            <a:ext cx="1865538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74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B273BAB-D3BC-4DC6-A5DC-31113E4625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E0F8B4-E612-4DDF-9CF2-61E53C45E4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B562D0-E19C-4281-975D-39449E30A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87575"/>
            <a:ext cx="10753200" cy="451576"/>
          </a:xfrm>
        </p:spPr>
        <p:txBody>
          <a:bodyPr/>
          <a:lstStyle/>
          <a:p>
            <a:r>
              <a:rPr lang="cs-CZ" dirty="0"/>
              <a:t>Inhalace pomocí inhalačního nástavce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613A12A-558E-41E1-923F-18B1AEF32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9001"/>
            <a:ext cx="10753200" cy="4139998"/>
          </a:xfrm>
        </p:spPr>
        <p:txBody>
          <a:bodyPr/>
          <a:lstStyle/>
          <a:p>
            <a:r>
              <a:rPr lang="cs-CZ" dirty="0"/>
              <a:t>pokud není pacient schopen koordinace nádechu s uvolněním dávky z aerosolového inhalátoru, inhaluje pomocí aplikačního nástavce (</a:t>
            </a:r>
            <a:r>
              <a:rPr lang="cs-CZ" dirty="0" err="1"/>
              <a:t>Volumatic</a:t>
            </a:r>
            <a:r>
              <a:rPr lang="cs-CZ" dirty="0"/>
              <a:t> </a:t>
            </a:r>
            <a:r>
              <a:rPr lang="cs-CZ" dirty="0" err="1"/>
              <a:t>spacer</a:t>
            </a:r>
            <a:r>
              <a:rPr lang="cs-CZ" dirty="0"/>
              <a:t> </a:t>
            </a:r>
            <a:r>
              <a:rPr lang="cs-CZ" dirty="0" err="1"/>
              <a:t>device</a:t>
            </a:r>
            <a:r>
              <a:rPr lang="cs-CZ" dirty="0"/>
              <a:t>, u malých dětí </a:t>
            </a:r>
            <a:r>
              <a:rPr lang="cs-CZ" dirty="0" err="1"/>
              <a:t>AeroChamber</a:t>
            </a:r>
            <a:r>
              <a:rPr lang="cs-CZ" dirty="0"/>
              <a:t> Plus)</a:t>
            </a:r>
          </a:p>
          <a:p>
            <a:r>
              <a:rPr lang="cs-CZ" dirty="0"/>
              <a:t>dávka se uvolní do rezervoáru a může být vdechována postupně </a:t>
            </a:r>
          </a:p>
          <a:p>
            <a:pPr marL="7200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0EDFAF2-7813-4F87-A0DC-414F16B10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303" y="3964695"/>
            <a:ext cx="3608594" cy="240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17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E5E1874-C340-452F-A2BE-BC0CEBA6CD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5F25FE-A063-40B3-8408-4BE63F5318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D03D6CD-C685-42FD-A78C-7352A68AB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Inhalace pomocí inhalačního nástavce</a:t>
            </a:r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DCCEA607-2293-4468-8182-964DE226D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4284001"/>
            <a:ext cx="10753200" cy="4139998"/>
          </a:xfrm>
        </p:spPr>
        <p:txBody>
          <a:bodyPr/>
          <a:lstStyle/>
          <a:p>
            <a:r>
              <a:rPr lang="cs-CZ" dirty="0"/>
              <a:t>plastový kryt a aplikační nástavec se dezinfikuje ponořením do dezinfekčního roztoku (dodržet dobu expozice), omyje se vodou a nechá uschnout - v případě individuálního použití </a:t>
            </a:r>
          </a:p>
          <a:p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A267FA8-43C1-46E7-BB63-DCF2BBF78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539" t="16323" r="5048"/>
          <a:stretch/>
        </p:blipFill>
        <p:spPr>
          <a:xfrm>
            <a:off x="2214399" y="1858626"/>
            <a:ext cx="2465601" cy="211623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A52DEE0-C65A-4928-8EDB-E11B64DCB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461" y="1480714"/>
            <a:ext cx="2993452" cy="259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18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4C4054-9BB8-4C68-8988-939F9D5D88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83A2A7-A057-4740-A746-8939C888A3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418BA8D-2CB6-4ECB-B7EF-7C01A6BE6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Oxygenoterapie</a:t>
            </a:r>
            <a:r>
              <a:rPr lang="cs-CZ" dirty="0"/>
              <a:t>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646166D-7FDB-4FF7-B8C4-71DDECA3B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léčebná metoda, při níž je nemocnému aplikována ve vdechované směsi vyšší koncentrace kyslíku než 21 %</a:t>
            </a:r>
          </a:p>
          <a:p>
            <a:r>
              <a:rPr lang="cs-CZ" dirty="0"/>
              <a:t>je dána potřebou přivádět vdechovanou směs s vyšší koncentrací O</a:t>
            </a:r>
            <a:r>
              <a:rPr lang="cs-CZ" baseline="-25000" dirty="0"/>
              <a:t>2</a:t>
            </a:r>
            <a:r>
              <a:rPr lang="cs-CZ" dirty="0"/>
              <a:t> než je v atmosférickém vzduchu a zvýšit tím nabídku kyslíku tkáním</a:t>
            </a:r>
          </a:p>
          <a:p>
            <a:r>
              <a:rPr lang="cs-CZ" dirty="0"/>
              <a:t>kyslíkovou terapii ordinuje lékař dle druhu a závažnosti onemocnění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3771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F28830-7170-408F-BC3F-D329C81E7C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C0F5B4-F2BA-4F34-A93A-256E72ED2B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63F3797-9737-43C7-8D6A-3087FE42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příčiny nedostatku O</a:t>
            </a:r>
            <a:r>
              <a:rPr lang="cs-CZ" baseline="-25000" dirty="0"/>
              <a:t>2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823247C-6A2B-40D7-8FA4-752759D8A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poškození CNS – poškození dechového centra, úraz, nádor, porucha cévního zásobení, otravy</a:t>
            </a:r>
          </a:p>
          <a:p>
            <a:r>
              <a:rPr lang="cs-CZ" dirty="0"/>
              <a:t>akutní a chronická onemocnění průdušek a plicní tkáně</a:t>
            </a:r>
          </a:p>
          <a:p>
            <a:r>
              <a:rPr lang="cs-CZ" dirty="0"/>
              <a:t>závažná onemocnění srdce</a:t>
            </a:r>
          </a:p>
          <a:p>
            <a:r>
              <a:rPr lang="cs-CZ" dirty="0"/>
              <a:t>obstrukce v dýchacích cestách (cizí těleso, nádor)</a:t>
            </a:r>
          </a:p>
          <a:p>
            <a:r>
              <a:rPr lang="cs-CZ" dirty="0"/>
              <a:t>anemie</a:t>
            </a:r>
          </a:p>
          <a:p>
            <a:r>
              <a:rPr lang="cs-CZ" dirty="0"/>
              <a:t>nasycení hemoglobinu jinými plyny (např. oxidem uhelnatým)</a:t>
            </a:r>
          </a:p>
          <a:p>
            <a:r>
              <a:rPr lang="cs-CZ" dirty="0"/>
              <a:t>nedostatek kyslíku v prostoru (tunely, doly, vysoká nadmořská výška, okolí požárů)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3712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4C4054-9BB8-4C68-8988-939F9D5D88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83A2A7-A057-4740-A746-8939C888A3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418BA8D-2CB6-4ECB-B7EF-7C01A6BE6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Oxygenoterapie</a:t>
            </a:r>
            <a:r>
              <a:rPr lang="cs-CZ" dirty="0"/>
              <a:t> – indikace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646166D-7FDB-4FF7-B8C4-71DDECA3B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 saturace pod 95 %</a:t>
            </a:r>
          </a:p>
          <a:p>
            <a:r>
              <a:rPr lang="cs-CZ" dirty="0"/>
              <a:t>srdeční onemocnění</a:t>
            </a:r>
          </a:p>
          <a:p>
            <a:r>
              <a:rPr lang="cs-CZ" dirty="0"/>
              <a:t>onemocnění plic a průdušek</a:t>
            </a:r>
          </a:p>
          <a:p>
            <a:r>
              <a:rPr lang="cs-CZ" dirty="0"/>
              <a:t>chudokrevnost</a:t>
            </a:r>
          </a:p>
          <a:p>
            <a:r>
              <a:rPr lang="cs-CZ" dirty="0"/>
              <a:t>pooperační stavy</a:t>
            </a:r>
          </a:p>
          <a:p>
            <a:r>
              <a:rPr lang="cs-CZ" dirty="0"/>
              <a:t>poúrazové stavy</a:t>
            </a:r>
          </a:p>
          <a:p>
            <a:r>
              <a:rPr lang="cs-CZ" dirty="0"/>
              <a:t>hypoxie mozku</a:t>
            </a:r>
          </a:p>
          <a:p>
            <a:r>
              <a:rPr lang="cs-CZ" dirty="0"/>
              <a:t>intoxikace</a:t>
            </a:r>
          </a:p>
          <a:p>
            <a:r>
              <a:rPr lang="cs-CZ" dirty="0"/>
              <a:t>při terapii zhoubných nádorů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195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4C4054-9BB8-4C68-8988-939F9D5D88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83A2A7-A057-4740-A746-8939C888A3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418BA8D-2CB6-4ECB-B7EF-7C01A6BE6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Oxygenoterapie</a:t>
            </a:r>
            <a:r>
              <a:rPr lang="cs-CZ" dirty="0"/>
              <a:t> – indikace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646166D-7FDB-4FF7-B8C4-71DDECA3B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podávání O</a:t>
            </a:r>
            <a:r>
              <a:rPr lang="cs-CZ" baseline="-25000" dirty="0"/>
              <a:t>2 </a:t>
            </a:r>
            <a:r>
              <a:rPr lang="cs-CZ" dirty="0"/>
              <a:t>má význam pouze tehdy, jestliže:</a:t>
            </a:r>
          </a:p>
          <a:p>
            <a:pPr lvl="1"/>
            <a:r>
              <a:rPr lang="cs-CZ" sz="2800" dirty="0"/>
              <a:t>jsou volné dýchací cesty a je záruka, že se tam O</a:t>
            </a:r>
            <a:r>
              <a:rPr lang="cs-CZ" sz="2800" baseline="-25000" dirty="0"/>
              <a:t>2</a:t>
            </a:r>
            <a:r>
              <a:rPr lang="cs-CZ" sz="2800" dirty="0"/>
              <a:t> dostane</a:t>
            </a:r>
          </a:p>
          <a:p>
            <a:pPr lvl="1"/>
            <a:r>
              <a:rPr lang="cs-CZ" sz="2800" dirty="0"/>
              <a:t>propustí jej stěny alveolů</a:t>
            </a:r>
          </a:p>
          <a:p>
            <a:pPr lvl="1"/>
            <a:r>
              <a:rPr lang="cs-CZ" sz="2800" dirty="0"/>
              <a:t>může se navázat na hemoglobin</a:t>
            </a:r>
          </a:p>
          <a:p>
            <a:pPr lvl="1"/>
            <a:r>
              <a:rPr lang="cs-CZ" sz="2800" dirty="0"/>
              <a:t>jsou v pořádku dýchací svaly</a:t>
            </a:r>
          </a:p>
          <a:p>
            <a:endParaRPr lang="cs-CZ" dirty="0"/>
          </a:p>
          <a:p>
            <a:r>
              <a:rPr lang="cs-CZ" dirty="0"/>
              <a:t>dávkování množství kyslíku</a:t>
            </a:r>
          </a:p>
          <a:p>
            <a:pPr lvl="1"/>
            <a:r>
              <a:rPr lang="cs-CZ" sz="2800" dirty="0"/>
              <a:t>dospělí:  4 - 10 l/min</a:t>
            </a:r>
          </a:p>
          <a:p>
            <a:pPr lvl="1"/>
            <a:r>
              <a:rPr lang="cs-CZ" sz="2800" dirty="0"/>
              <a:t>děti:  1 - 4 l/min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4038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DF85CB-2C32-4DEB-8155-E57FD5CCC7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9DABCC-6526-44F4-8E87-3DDD7E7FF7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5DA8AF-C295-4556-B3DB-0EE727D806F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Aplikace léků do dýchacích cest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4E7AFFD3-4364-4937-A776-BFD70A9A5D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400" dirty="0"/>
              <a:t>Mgr. et Mgr. Andrea Menšíková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3048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9C5301-FF9B-410F-8F45-D34A6288E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948FD5-637C-4D3C-99B3-C4512E14F9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5D6548-27A2-49BB-B47F-AA8849E87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EDDCBDC-689F-4E13-A8FF-399BDFBBA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hypoxie – částečný deficit  kyslíku ve tkáních</a:t>
            </a:r>
          </a:p>
          <a:p>
            <a:r>
              <a:rPr lang="cs-CZ" dirty="0"/>
              <a:t>anoxie – úplný deficit  kyslíku ve tkáních</a:t>
            </a:r>
          </a:p>
          <a:p>
            <a:endParaRPr lang="cs-CZ" dirty="0"/>
          </a:p>
          <a:p>
            <a:r>
              <a:rPr lang="cs-CZ" dirty="0" err="1"/>
              <a:t>hypoxémie</a:t>
            </a:r>
            <a:r>
              <a:rPr lang="cs-CZ" dirty="0"/>
              <a:t> – částečný deficit kyslíku v krvi </a:t>
            </a:r>
          </a:p>
          <a:p>
            <a:r>
              <a:rPr lang="cs-CZ" dirty="0"/>
              <a:t>anoxémie – úplný deficit kyslíku v krvi </a:t>
            </a:r>
          </a:p>
          <a:p>
            <a:endParaRPr lang="cs-CZ" dirty="0"/>
          </a:p>
          <a:p>
            <a:r>
              <a:rPr lang="cs-CZ" dirty="0" err="1"/>
              <a:t>hyperoxie</a:t>
            </a:r>
            <a:r>
              <a:rPr lang="cs-CZ" dirty="0"/>
              <a:t> - nadbytek kyslíku v organismu nebo ve tkáních, zpravidla způsobený dýcháním čistého kyslíku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448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C3FF39E-1C65-4D8D-851D-57D5A79A82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7E11D8-8D0E-4081-B852-C09B1C8C6C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AB4D42-AD4F-441E-9E25-9975FA41F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Podávání kyslíku – centrální rozvod kyslíku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40FDAB0-61B7-40F1-A960-56D8B8AFA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žlutá barva – podtlak</a:t>
            </a:r>
          </a:p>
          <a:p>
            <a:r>
              <a:rPr lang="cs-CZ" dirty="0"/>
              <a:t>černobílá barva – vzduch</a:t>
            </a:r>
          </a:p>
          <a:p>
            <a:r>
              <a:rPr lang="cs-CZ" dirty="0"/>
              <a:t>bílá barva – kyslík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A57F84B-8B26-4D30-894F-B06EB1B7E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42" y="3429000"/>
            <a:ext cx="3761558" cy="228619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318EA38-6C4E-4F81-82EF-93301CDB3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903" y="2740092"/>
            <a:ext cx="5102794" cy="2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33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D8A264-CAE6-44DE-81E2-82C230DB63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96690B-ABC0-4CDC-8143-CE1E7C18EC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F57CFA-FA96-4997-9FD6-5236731F4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87575"/>
            <a:ext cx="10753200" cy="451576"/>
          </a:xfrm>
        </p:spPr>
        <p:txBody>
          <a:bodyPr/>
          <a:lstStyle/>
          <a:p>
            <a:r>
              <a:rPr lang="cs-CZ" dirty="0"/>
              <a:t>Podávání kyslíku – centrální rozvod kyslíku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B59B91A-1CEF-47A9-9BDD-E9B7F9E0E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171576"/>
            <a:ext cx="10753200" cy="4139998"/>
          </a:xfrm>
        </p:spPr>
        <p:txBody>
          <a:bodyPr/>
          <a:lstStyle/>
          <a:p>
            <a:r>
              <a:rPr lang="cs-CZ" dirty="0"/>
              <a:t>kyslík je veden z centrálního skladu (kyslíkové stanice), který je uložen mimo nemocniční budovy</a:t>
            </a:r>
          </a:p>
          <a:p>
            <a:r>
              <a:rPr lang="cs-CZ" dirty="0"/>
              <a:t>ve stanici jsou velké láhve připojené na baterie, kam je kyslík přiváděn potrubím</a:t>
            </a:r>
          </a:p>
          <a:p>
            <a:r>
              <a:rPr lang="cs-CZ" dirty="0"/>
              <a:t>v budovách je rozveden do pokojů, ošetřoven apod., ústí na stěně, většinou v záhlaví lůžka, jako malý panel s uzavíracím ventilem a rychlospojkou (zásuvkou) a rychlospojku se napojí redukční ventil s nízkotlakým manometrem</a:t>
            </a:r>
          </a:p>
          <a:p>
            <a:r>
              <a:rPr lang="cs-CZ" dirty="0"/>
              <a:t>součástí redukčního ventilu je nádoba na destilovanou vodu</a:t>
            </a:r>
          </a:p>
          <a:p>
            <a:r>
              <a:rPr lang="cs-CZ" dirty="0"/>
              <a:t>z ventilu vystupuje vývod, na nějž se napojí hadička, kterou proudí kyslík k pacientovi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434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8C324D-6424-4A1C-A85A-0D564B632F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1C4827-F77C-495E-94D4-461F10534A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610F64-0545-4A96-B47D-5C0B02994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Podávání kyslíku kyslíkovou maskou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34C3C7B-561A-441F-86BB-8CB6B8A16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526902"/>
            <a:ext cx="10065500" cy="4611098"/>
          </a:xfrm>
        </p:spPr>
        <p:txBody>
          <a:bodyPr/>
          <a:lstStyle/>
          <a:p>
            <a:r>
              <a:rPr lang="cs-CZ" dirty="0"/>
              <a:t>maska z průhledného plastu opatřena vypodložením</a:t>
            </a:r>
          </a:p>
          <a:p>
            <a:r>
              <a:rPr lang="cs-CZ" dirty="0"/>
              <a:t>dobře přilne k obličeji, kolem hlavy se připevňuje gumou</a:t>
            </a:r>
          </a:p>
          <a:p>
            <a:r>
              <a:rPr lang="cs-CZ" dirty="0"/>
              <a:t>má otvor pro hadici a výdechové otvor</a:t>
            </a:r>
          </a:p>
          <a:p>
            <a:r>
              <a:rPr lang="cs-CZ" dirty="0"/>
              <a:t>přívod kyslíku do masky: nejčastěji 7 l/min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3A3CCBD-3097-4FA5-8C75-11EC487A7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112" y="3429000"/>
            <a:ext cx="31527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19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8C324D-6424-4A1C-A85A-0D564B632F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1C4827-F77C-495E-94D4-461F10534A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610F64-0545-4A96-B47D-5C0B02994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Podávání kyslíku kyslíkovou maskou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34C3C7B-561A-441F-86BB-8CB6B8A16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526902"/>
            <a:ext cx="10753200" cy="4611098"/>
          </a:xfrm>
        </p:spPr>
        <p:txBody>
          <a:bodyPr/>
          <a:lstStyle/>
          <a:p>
            <a:r>
              <a:rPr lang="cs-CZ" dirty="0"/>
              <a:t>výhody:</a:t>
            </a:r>
          </a:p>
          <a:p>
            <a:pPr lvl="1"/>
            <a:r>
              <a:rPr lang="cs-CZ" sz="2800" dirty="0"/>
              <a:t>snadná a rychlá manipulace</a:t>
            </a:r>
          </a:p>
          <a:p>
            <a:pPr lvl="1"/>
            <a:r>
              <a:rPr lang="cs-CZ" sz="2800" dirty="0"/>
              <a:t>možnost dosažení vysoké koncentrace kyslíku ve vdechovaném vzduchu</a:t>
            </a:r>
          </a:p>
          <a:p>
            <a:r>
              <a:rPr lang="cs-CZ" dirty="0"/>
              <a:t>nevýhody:</a:t>
            </a:r>
          </a:p>
          <a:p>
            <a:pPr lvl="1"/>
            <a:r>
              <a:rPr lang="cs-CZ" sz="2800" dirty="0"/>
              <a:t>nelze použít u pacientů v bezvědomí, s rizikem zvracení, neklidných nemocných</a:t>
            </a:r>
          </a:p>
          <a:p>
            <a:pPr lvl="1"/>
            <a:r>
              <a:rPr lang="cs-CZ" sz="2800" dirty="0"/>
              <a:t>zvyšuje odpor dýchacích cest</a:t>
            </a:r>
          </a:p>
          <a:p>
            <a:pPr lvl="1"/>
            <a:r>
              <a:rPr lang="cs-CZ" sz="2800" dirty="0"/>
              <a:t>ztěžuje přímé pozorování pacienta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1367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D8A264-CAE6-44DE-81E2-82C230DB63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96690B-ABC0-4CDC-8143-CE1E7C18EC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F57CFA-FA96-4997-9FD6-5236731F4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87575"/>
            <a:ext cx="10753200" cy="451576"/>
          </a:xfrm>
        </p:spPr>
        <p:txBody>
          <a:bodyPr/>
          <a:lstStyle/>
          <a:p>
            <a:r>
              <a:rPr lang="cs-CZ" dirty="0"/>
              <a:t>Podávání kyslíku – kyslíkové brýle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B59B91A-1CEF-47A9-9BDD-E9B7F9E0E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171576"/>
            <a:ext cx="10753200" cy="5056424"/>
          </a:xfrm>
        </p:spPr>
        <p:txBody>
          <a:bodyPr/>
          <a:lstStyle/>
          <a:p>
            <a:r>
              <a:rPr lang="cs-CZ" dirty="0"/>
              <a:t>umělohmotná cévka stočená do volného kruhu, přerušena dvěma vstupy, jimiž se vede kyslík do nosu pacienta</a:t>
            </a:r>
          </a:p>
          <a:p>
            <a:r>
              <a:rPr lang="cs-CZ" dirty="0"/>
              <a:t>zavádějí se na kraj nosních průduchů, postranní pružné části se zasunou za uši</a:t>
            </a:r>
          </a:p>
          <a:p>
            <a:r>
              <a:rPr lang="cs-CZ" dirty="0"/>
              <a:t>přívod kyslíku do nosních brýlí: nejčastěji 5-6 l/min</a:t>
            </a:r>
          </a:p>
          <a:p>
            <a:r>
              <a:rPr lang="cs-CZ" dirty="0"/>
              <a:t>výhody:</a:t>
            </a:r>
          </a:p>
          <a:p>
            <a:pPr lvl="1"/>
            <a:r>
              <a:rPr lang="cs-CZ" sz="2800" dirty="0"/>
              <a:t>možno používat delší dobu</a:t>
            </a:r>
          </a:p>
          <a:p>
            <a:r>
              <a:rPr lang="cs-CZ" dirty="0"/>
              <a:t>nevýhody:</a:t>
            </a:r>
          </a:p>
          <a:p>
            <a:pPr lvl="1"/>
            <a:r>
              <a:rPr lang="cs-CZ" sz="2800" dirty="0"/>
              <a:t>velké ztráty kyslíku</a:t>
            </a:r>
          </a:p>
          <a:p>
            <a:pPr lvl="1"/>
            <a:r>
              <a:rPr lang="cs-CZ" sz="2800" dirty="0"/>
              <a:t>zvýšené riziko ucpání sekretem (nutná průběžná kontrola průchodnosti katetru)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8B93B9C-18AF-4A0A-B589-2246DEDF3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433" y="3439532"/>
            <a:ext cx="2434067" cy="178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92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8C324D-6424-4A1C-A85A-0D564B632F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1C4827-F77C-495E-94D4-461F10534A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610F64-0545-4A96-B47D-5C0B02994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Podávání kyslíku pomocí nebulizátoru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34C3C7B-561A-441F-86BB-8CB6B8A16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526902"/>
            <a:ext cx="10065500" cy="4611098"/>
          </a:xfrm>
        </p:spPr>
        <p:txBody>
          <a:bodyPr/>
          <a:lstStyle/>
          <a:p>
            <a:r>
              <a:rPr lang="cs-CZ" dirty="0"/>
              <a:t>přístroj, který sytí vdechované směsi aerosolem</a:t>
            </a:r>
          </a:p>
          <a:p>
            <a:r>
              <a:rPr lang="cs-CZ" dirty="0"/>
              <a:t>slouží:</a:t>
            </a:r>
          </a:p>
          <a:p>
            <a:pPr lvl="1"/>
            <a:r>
              <a:rPr lang="cs-CZ" sz="2800" dirty="0"/>
              <a:t>ke zvlhčování O</a:t>
            </a:r>
            <a:r>
              <a:rPr lang="cs-CZ" sz="2800" baseline="-25000" dirty="0"/>
              <a:t>2</a:t>
            </a:r>
          </a:p>
          <a:p>
            <a:pPr lvl="1"/>
            <a:r>
              <a:rPr lang="cs-CZ" sz="2800" dirty="0"/>
              <a:t>ke zvlhčení vzduchu</a:t>
            </a:r>
          </a:p>
          <a:p>
            <a:pPr lvl="1"/>
            <a:r>
              <a:rPr lang="cs-CZ" sz="2800" dirty="0"/>
              <a:t>k aplikaci léků – uvolňují malé lékové částice, </a:t>
            </a:r>
          </a:p>
          <a:p>
            <a:pPr marL="324000" lvl="1" indent="0">
              <a:buNone/>
            </a:pPr>
            <a:r>
              <a:rPr lang="cs-CZ" sz="2800" dirty="0"/>
              <a:t>  které pronikají hluboko do plic (velmi účinné)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F1C22D2-F655-44D0-BFD2-B59D2D767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300" y="2494971"/>
            <a:ext cx="3247200" cy="32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09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8C324D-6424-4A1C-A85A-0D564B632F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1C4827-F77C-495E-94D4-461F10534A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610F64-0545-4A96-B47D-5C0B02994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Podávání kyslíku pomocí tracheostomické masky (mušle)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34C3C7B-561A-441F-86BB-8CB6B8A16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883" y="2077239"/>
            <a:ext cx="10065500" cy="4611098"/>
          </a:xfrm>
        </p:spPr>
        <p:txBody>
          <a:bodyPr/>
          <a:lstStyle/>
          <a:p>
            <a:r>
              <a:rPr lang="cs-CZ" dirty="0"/>
              <a:t>průhledná, měkká maska vybavená otočným kloubem, který umožňuje otáčení o 360 °</a:t>
            </a:r>
          </a:p>
          <a:p>
            <a:r>
              <a:rPr lang="cs-CZ" dirty="0"/>
              <a:t>speciální klip s gumičkou umožňuje snadnou manipulaci, snímání a nasazování této masky</a:t>
            </a:r>
          </a:p>
          <a:p>
            <a:r>
              <a:rPr lang="cs-CZ" dirty="0"/>
              <a:t>použití: zvlhčování vzduchu u pacientů s tracheostomií</a:t>
            </a:r>
            <a:endParaRPr lang="cs-CZ" sz="2800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509D800-8039-4A26-B942-4C9EC648F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03"/>
          <a:stretch/>
        </p:blipFill>
        <p:spPr>
          <a:xfrm rot="16200000">
            <a:off x="4974332" y="4451448"/>
            <a:ext cx="2243337" cy="256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3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8C324D-6424-4A1C-A85A-0D564B632F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1C4827-F77C-495E-94D4-461F10534A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610F64-0545-4A96-B47D-5C0B02994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Podávání kyslíku pomocí inkubátoru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34C3C7B-561A-441F-86BB-8CB6B8A16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16902"/>
            <a:ext cx="10065500" cy="4611098"/>
          </a:xfrm>
        </p:spPr>
        <p:txBody>
          <a:bodyPr/>
          <a:lstStyle/>
          <a:p>
            <a:r>
              <a:rPr lang="cs-CZ" dirty="0"/>
              <a:t>speciálně upravené lůžko pro nezralé a patologické novorozence</a:t>
            </a:r>
          </a:p>
          <a:p>
            <a:r>
              <a:rPr lang="cs-CZ" dirty="0"/>
              <a:t>každý inkubátor má samostatný vstup pro přívod kyslíku a vlastní průtokoměr</a:t>
            </a:r>
          </a:p>
          <a:p>
            <a:r>
              <a:rPr lang="cs-CZ" dirty="0"/>
              <a:t>je nutno chránit oči před působením kyslíku (plena)</a:t>
            </a:r>
          </a:p>
          <a:p>
            <a:r>
              <a:rPr lang="cs-CZ" dirty="0"/>
              <a:t>přívod kyslíku: dle potřeby novorozence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6DE6565-D41D-47C8-AD14-CEA864120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750" y="4318000"/>
            <a:ext cx="3535178" cy="22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24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8C324D-6424-4A1C-A85A-0D564B632F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1C4827-F77C-495E-94D4-461F10534A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610F64-0545-4A96-B47D-5C0B02994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Podávání kyslíku nosohltanovým katetrem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34C3C7B-561A-441F-86BB-8CB6B8A16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94239"/>
            <a:ext cx="10065500" cy="4611098"/>
          </a:xfrm>
        </p:spPr>
        <p:txBody>
          <a:bodyPr/>
          <a:lstStyle/>
          <a:p>
            <a:r>
              <a:rPr lang="cs-CZ" dirty="0"/>
              <a:t>cévka s jedním centrálním a několika bočními otvory</a:t>
            </a:r>
          </a:p>
          <a:p>
            <a:r>
              <a:rPr lang="cs-CZ" dirty="0"/>
              <a:t>zavádí se nosní dírkou až k čípku měkkého patra (správnost se kontroluje pohledem do úst, katétr musí být vidět)</a:t>
            </a:r>
          </a:p>
          <a:p>
            <a:r>
              <a:rPr lang="cs-CZ" dirty="0"/>
              <a:t>přibližná vzdálenost se naměří poměrem vzdálenosti od špičky nosu k ušnímu boltci, zevní konec se fixuje k tváři pacienta proužkem náplasti</a:t>
            </a:r>
          </a:p>
          <a:p>
            <a:r>
              <a:rPr lang="cs-CZ" dirty="0"/>
              <a:t>přívod kyslíku: nejčastěji 4 - 6 l/min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521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E3ADC0-0E20-49E0-ABB1-C929B23D54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2C3DB8-0464-4F21-9FD3-48FAF48C9E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95E660-3903-4320-90C3-BDEE00C7419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Inhalace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D99748A-8B9B-4580-B391-8D135D07E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léčebná metoda, při které je lék vpravován do  dýchacích cest (DC) ve formě plynů a par</a:t>
            </a:r>
          </a:p>
          <a:p>
            <a:endParaRPr lang="cs-CZ" dirty="0"/>
          </a:p>
          <a:p>
            <a:r>
              <a:rPr lang="cs-CZ" dirty="0"/>
              <a:t>vdechování léčebných látek za účelem:</a:t>
            </a:r>
          </a:p>
          <a:p>
            <a:pPr lvl="1">
              <a:buClr>
                <a:srgbClr val="0000DC"/>
              </a:buClr>
            </a:pPr>
            <a:r>
              <a:rPr lang="cs-CZ" sz="2400" dirty="0"/>
              <a:t>uvolnění svalstva průdušek</a:t>
            </a:r>
          </a:p>
          <a:p>
            <a:pPr lvl="1">
              <a:buClr>
                <a:srgbClr val="0000DC"/>
              </a:buClr>
            </a:pPr>
            <a:r>
              <a:rPr lang="cs-CZ" sz="2400" dirty="0"/>
              <a:t>uvolnění hlenu z dýchacích cest</a:t>
            </a:r>
          </a:p>
          <a:p>
            <a:pPr lvl="1">
              <a:buClr>
                <a:srgbClr val="0000DC"/>
              </a:buClr>
            </a:pPr>
            <a:r>
              <a:rPr lang="cs-CZ" sz="2400" dirty="0"/>
              <a:t>snížení nebo zvýšení sekrece sliznice DC</a:t>
            </a:r>
          </a:p>
          <a:p>
            <a:pPr lvl="1">
              <a:buClr>
                <a:srgbClr val="0000DC"/>
              </a:buClr>
            </a:pPr>
            <a:r>
              <a:rPr lang="cs-CZ" sz="2400" dirty="0"/>
              <a:t>dezinfekce sliznice DC</a:t>
            </a:r>
          </a:p>
          <a:p>
            <a:pPr lvl="1">
              <a:buClr>
                <a:srgbClr val="0000DC"/>
              </a:buClr>
            </a:pPr>
            <a:r>
              <a:rPr lang="cs-CZ" sz="2400" dirty="0"/>
              <a:t>aplikace léčivého přípravku na sliznice DC</a:t>
            </a:r>
          </a:p>
          <a:p>
            <a:endParaRPr lang="cs-CZ" kern="1200" dirty="0">
              <a:solidFill>
                <a:prstClr val="black"/>
              </a:solidFill>
            </a:endParaRPr>
          </a:p>
          <a:p>
            <a:pPr lvl="1"/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223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8C324D-6424-4A1C-A85A-0D564B632F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1C4827-F77C-495E-94D4-461F10534A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610F64-0545-4A96-B47D-5C0B02994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Podávání kyslíku nosohltanovým katetrem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34C3C7B-561A-441F-86BB-8CB6B8A16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94239"/>
            <a:ext cx="10065500" cy="4611098"/>
          </a:xfrm>
        </p:spPr>
        <p:txBody>
          <a:bodyPr/>
          <a:lstStyle/>
          <a:p>
            <a:r>
              <a:rPr lang="cs-CZ" dirty="0"/>
              <a:t>výhody:</a:t>
            </a:r>
          </a:p>
          <a:p>
            <a:pPr lvl="1"/>
            <a:r>
              <a:rPr lang="cs-CZ" sz="2800" dirty="0"/>
              <a:t>možnost dlouhodobého přívodu s vyloučením rizika aspirace</a:t>
            </a:r>
          </a:p>
          <a:p>
            <a:pPr lvl="1"/>
            <a:r>
              <a:rPr lang="cs-CZ" sz="2800" dirty="0"/>
              <a:t>dostatečná koncentrace O2</a:t>
            </a:r>
          </a:p>
          <a:p>
            <a:pPr lvl="1"/>
            <a:r>
              <a:rPr lang="cs-CZ" sz="2800" dirty="0"/>
              <a:t>lze použít u pacientů v bezvědomí</a:t>
            </a:r>
          </a:p>
          <a:p>
            <a:pPr lvl="1"/>
            <a:r>
              <a:rPr lang="cs-CZ" sz="2800" dirty="0"/>
              <a:t>u pacienta při vědomí nebrání v pohybu ani příjmu tekutin</a:t>
            </a:r>
          </a:p>
          <a:p>
            <a:r>
              <a:rPr lang="cs-CZ" dirty="0"/>
              <a:t>nevýhody:</a:t>
            </a:r>
          </a:p>
          <a:p>
            <a:pPr lvl="1"/>
            <a:r>
              <a:rPr lang="cs-CZ" sz="2800" dirty="0"/>
              <a:t>riziko vzniku dekubitu na sliznici</a:t>
            </a:r>
          </a:p>
          <a:p>
            <a:pPr lvl="1"/>
            <a:r>
              <a:rPr lang="cs-CZ" sz="2800" dirty="0"/>
              <a:t>vysoušení sliznic, nepříjemný vjem pro pacienta</a:t>
            </a:r>
          </a:p>
          <a:p>
            <a:pPr lvl="1"/>
            <a:r>
              <a:rPr lang="cs-CZ" sz="2800" dirty="0"/>
              <a:t>dnes už se příliš nepoužívá</a:t>
            </a:r>
          </a:p>
          <a:p>
            <a:pPr marL="324000" lvl="1" indent="0">
              <a:buNone/>
            </a:pP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0492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8C324D-6424-4A1C-A85A-0D564B632F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1C4827-F77C-495E-94D4-461F10534A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610F64-0545-4A96-B47D-5C0B02994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Podávání kyslíku v hyperbarické komoře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34C3C7B-561A-441F-86BB-8CB6B8A16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94239"/>
            <a:ext cx="10065500" cy="4611098"/>
          </a:xfrm>
        </p:spPr>
        <p:txBody>
          <a:bodyPr/>
          <a:lstStyle/>
          <a:p>
            <a:r>
              <a:rPr lang="cs-CZ" dirty="0"/>
              <a:t>využívá prostředí s vyšším tlakem než atmosférickým a tím zvyšuje množství kyslíku v plazmě</a:t>
            </a:r>
          </a:p>
          <a:p>
            <a:r>
              <a:rPr lang="cs-CZ" dirty="0"/>
              <a:t>využití – intoxikace oxidem uhelnatým, </a:t>
            </a:r>
            <a:r>
              <a:rPr lang="cs-CZ" dirty="0" err="1"/>
              <a:t>Kesonova</a:t>
            </a:r>
            <a:r>
              <a:rPr lang="cs-CZ" dirty="0"/>
              <a:t> choroba</a:t>
            </a:r>
          </a:p>
          <a:p>
            <a:pPr marL="324000" lvl="1" indent="0">
              <a:buNone/>
            </a:pPr>
            <a:endParaRPr lang="cs-CZ" sz="2400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9A52821-9D68-454A-845C-87C03B94A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594" y="3429000"/>
            <a:ext cx="3569895" cy="222489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B6C8BAD-B288-4BBD-8ED7-791B1F5B2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3479800" cy="222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59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8C324D-6424-4A1C-A85A-0D564B632F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1C4827-F77C-495E-94D4-461F10534A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610F64-0545-4A96-B47D-5C0B02994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Podávání kyslíku kyslíkovou lahví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34C3C7B-561A-441F-86BB-8CB6B8A16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14141"/>
            <a:ext cx="10417900" cy="4611098"/>
          </a:xfrm>
        </p:spPr>
        <p:txBody>
          <a:bodyPr/>
          <a:lstStyle/>
          <a:p>
            <a:r>
              <a:rPr lang="cs-CZ" dirty="0"/>
              <a:t>kyslíková tlaková lahev je silnostěnná ocelová nádoba</a:t>
            </a:r>
          </a:p>
          <a:p>
            <a:r>
              <a:rPr lang="cs-CZ" dirty="0"/>
              <a:t>kyslík je do ní vpraven pod tlakem asi 150 atmosfér (15,2 </a:t>
            </a:r>
            <a:r>
              <a:rPr lang="cs-CZ" dirty="0" err="1"/>
              <a:t>MPa</a:t>
            </a:r>
            <a:r>
              <a:rPr lang="cs-CZ" dirty="0"/>
              <a:t>)</a:t>
            </a:r>
          </a:p>
          <a:p>
            <a:r>
              <a:rPr lang="cs-CZ" dirty="0"/>
              <a:t>jsou různě velké:</a:t>
            </a:r>
          </a:p>
          <a:p>
            <a:pPr lvl="1"/>
            <a:r>
              <a:rPr lang="cs-CZ" sz="2800" dirty="0"/>
              <a:t>10l láhev obsahuje cca 1500 l kyslíku (vydrží asi 6 hodin)</a:t>
            </a:r>
          </a:p>
          <a:p>
            <a:pPr lvl="1"/>
            <a:r>
              <a:rPr lang="cs-CZ" sz="2800" dirty="0"/>
              <a:t>30l láhev obsahuje cca 4500 l kyslíku</a:t>
            </a:r>
          </a:p>
          <a:p>
            <a:endParaRPr lang="cs-CZ" dirty="0"/>
          </a:p>
          <a:p>
            <a:r>
              <a:rPr lang="cs-CZ" dirty="0"/>
              <a:t>láhev je kryta kovovým kloboučkem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5CE7C59-A9EC-4BF4-952C-724CA0C7D9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67" r="25585"/>
          <a:stretch/>
        </p:blipFill>
        <p:spPr>
          <a:xfrm>
            <a:off x="10960100" y="1171576"/>
            <a:ext cx="1231900" cy="461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69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8C324D-6424-4A1C-A85A-0D564B632F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1C4827-F77C-495E-94D4-461F10534A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610F64-0545-4A96-B47D-5C0B02994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Podávání kyslíku kyslíkovou lahví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34C3C7B-561A-441F-86BB-8CB6B8A16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428" y="1626841"/>
            <a:ext cx="8848872" cy="4611098"/>
          </a:xfrm>
        </p:spPr>
        <p:txBody>
          <a:bodyPr/>
          <a:lstStyle/>
          <a:p>
            <a:r>
              <a:rPr lang="cs-CZ" dirty="0"/>
              <a:t>označení kyslíkových láhví:</a:t>
            </a:r>
          </a:p>
          <a:p>
            <a:pPr lvl="1"/>
            <a:r>
              <a:rPr lang="cs-CZ" sz="2800" dirty="0"/>
              <a:t>horní část je natřena bíle a je na ní červený nápis O</a:t>
            </a:r>
            <a:r>
              <a:rPr lang="cs-CZ" sz="2800" baseline="-25000" dirty="0"/>
              <a:t>2</a:t>
            </a:r>
          </a:p>
          <a:p>
            <a:pPr lvl="1"/>
            <a:r>
              <a:rPr lang="cs-CZ" sz="2800" dirty="0"/>
              <a:t>postranní část je označena bílým křížem</a:t>
            </a:r>
          </a:p>
          <a:p>
            <a:pPr lvl="1"/>
            <a:r>
              <a:rPr lang="cs-CZ" sz="2800" dirty="0"/>
              <a:t>na hrdle je vyražena značka O</a:t>
            </a:r>
            <a:r>
              <a:rPr lang="cs-CZ" sz="2800" baseline="-25000" dirty="0"/>
              <a:t>2</a:t>
            </a:r>
            <a:r>
              <a:rPr lang="cs-CZ" sz="2800" dirty="0"/>
              <a:t>, objem v litrech, plnicí a zkušební tlak, datum přezkoušení</a:t>
            </a:r>
          </a:p>
          <a:p>
            <a:pPr lvl="1"/>
            <a:r>
              <a:rPr lang="cs-CZ" sz="2800" dirty="0"/>
              <a:t>součástí je uzavírací a výpustný ventil</a:t>
            </a:r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F15D589-13FA-40EA-AD4B-4D7C9C084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728" y="127000"/>
            <a:ext cx="1769223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32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8C324D-6424-4A1C-A85A-0D564B632F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1C4827-F77C-495E-94D4-461F10534A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610F64-0545-4A96-B47D-5C0B02994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00" y="605544"/>
            <a:ext cx="10753200" cy="451576"/>
          </a:xfrm>
        </p:spPr>
        <p:txBody>
          <a:bodyPr/>
          <a:lstStyle/>
          <a:p>
            <a:r>
              <a:rPr lang="cs-CZ" dirty="0"/>
              <a:t>Podávání kyslíku – redukční ventil (kyslíkové hodiny)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34C3C7B-561A-441F-86BB-8CB6B8A16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700" y="1834043"/>
            <a:ext cx="10563372" cy="4611098"/>
          </a:xfrm>
        </p:spPr>
        <p:txBody>
          <a:bodyPr/>
          <a:lstStyle/>
          <a:p>
            <a:r>
              <a:rPr lang="cs-CZ" dirty="0"/>
              <a:t>připevňuje se na láhev, úlohou je snížit tlak kyslíku přiváděného z láhve k pacientovi</a:t>
            </a:r>
          </a:p>
          <a:p>
            <a:r>
              <a:rPr lang="cs-CZ" sz="2400" dirty="0"/>
              <a:t>hlavní uzávěr membránového ventilu</a:t>
            </a:r>
            <a:r>
              <a:rPr lang="cs-CZ" sz="2400" dirty="0">
                <a:solidFill>
                  <a:srgbClr val="0000DC"/>
                </a:solidFill>
              </a:rPr>
              <a:t> </a:t>
            </a:r>
            <a:r>
              <a:rPr lang="cs-CZ" sz="2400" b="1" dirty="0">
                <a:solidFill>
                  <a:srgbClr val="0000DC"/>
                </a:solidFill>
              </a:rPr>
              <a:t>1</a:t>
            </a:r>
          </a:p>
          <a:p>
            <a:pPr lvl="1"/>
            <a:r>
              <a:rPr lang="cs-CZ" sz="2400" dirty="0"/>
              <a:t>uzavírání – vyšroubovat</a:t>
            </a:r>
          </a:p>
          <a:p>
            <a:pPr lvl="1"/>
            <a:r>
              <a:rPr lang="cs-CZ" sz="2400" dirty="0"/>
              <a:t>otevírání – zašroubovat</a:t>
            </a:r>
          </a:p>
          <a:p>
            <a:r>
              <a:rPr lang="cs-CZ" sz="2400" dirty="0"/>
              <a:t>obroučka se závitem k připevnění redukčního ventilu k láhvi </a:t>
            </a:r>
            <a:r>
              <a:rPr lang="cs-CZ" sz="2400" b="1" dirty="0">
                <a:solidFill>
                  <a:srgbClr val="0000DC"/>
                </a:solidFill>
              </a:rPr>
              <a:t>2</a:t>
            </a:r>
          </a:p>
          <a:p>
            <a:r>
              <a:rPr lang="cs-CZ" sz="2400" dirty="0"/>
              <a:t>vysokotlaký manometr – měří tlak kyslíku v láhvi </a:t>
            </a:r>
            <a:r>
              <a:rPr lang="cs-CZ" sz="2400" b="1" dirty="0">
                <a:solidFill>
                  <a:srgbClr val="0000DC"/>
                </a:solidFill>
              </a:rPr>
              <a:t>3</a:t>
            </a:r>
          </a:p>
          <a:p>
            <a:r>
              <a:rPr lang="cs-CZ" sz="2400" dirty="0"/>
              <a:t>nízkotlaký manometr – měří tlak kyslíku přiváděného k pacientovi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nebo průtokový manometr – udává průtok v litrech za minutu </a:t>
            </a:r>
            <a:r>
              <a:rPr lang="cs-CZ" sz="2400" b="1" dirty="0">
                <a:solidFill>
                  <a:srgbClr val="0000DC"/>
                </a:solidFill>
              </a:rPr>
              <a:t>4</a:t>
            </a:r>
          </a:p>
          <a:p>
            <a:r>
              <a:rPr lang="cs-CZ" sz="2400" dirty="0"/>
              <a:t>hadice přivádějící kyslík k pacientovi </a:t>
            </a:r>
            <a:r>
              <a:rPr lang="cs-CZ" sz="2400" b="1" dirty="0">
                <a:solidFill>
                  <a:srgbClr val="0000DC"/>
                </a:solidFill>
              </a:rPr>
              <a:t>5</a:t>
            </a:r>
          </a:p>
          <a:p>
            <a:endParaRPr lang="cs-CZ" sz="2800" dirty="0"/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2028328-E0DA-4CE2-B47E-677BD0E69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612" y="2481964"/>
            <a:ext cx="2127688" cy="21520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76DF769-7D45-4B9C-830C-961F9D133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1612" y="105020"/>
            <a:ext cx="2127688" cy="16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51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9806D0-8B1D-4035-BBA2-8A3B5E1F28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A00A82-7EFF-45A8-8A97-329871ABC8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63CF3E-4021-4FEC-A7B3-4A2EC594B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manipulace s kyslíkem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A9BB2F4-B14E-4DCE-866E-B6BBD359A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zásobní sklad kyslíkových láhví musí být zřizován mimo hlavní provoz nemocnice</a:t>
            </a:r>
          </a:p>
          <a:p>
            <a:r>
              <a:rPr lang="cs-CZ" dirty="0"/>
              <a:t>na oddělení se skladuje pouze takový počet láhví, který odpovídá odhadované spotřebě na 48 hodin</a:t>
            </a:r>
          </a:p>
          <a:p>
            <a:r>
              <a:rPr lang="cs-CZ" dirty="0"/>
              <a:t>láhve jsou umístěny na oddělení stranou provozu a z dosahu slunečního záření</a:t>
            </a:r>
          </a:p>
          <a:p>
            <a:r>
              <a:rPr lang="cs-CZ" dirty="0"/>
              <a:t>v blízkosti láhví nesmí být tepelný zdroj a v okolí se nesmí pracovat s ohněm</a:t>
            </a:r>
          </a:p>
          <a:p>
            <a:r>
              <a:rPr lang="cs-CZ" dirty="0"/>
              <a:t>láhve musí být postaveny u zdi a fixovány proti pádu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6420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9806D0-8B1D-4035-BBA2-8A3B5E1F28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A00A82-7EFF-45A8-8A97-329871ABC8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63CF3E-4021-4FEC-A7B3-4A2EC594B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manipulace s kyslíkem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A9BB2F4-B14E-4DCE-866E-B6BBD359A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plné a prázdné láhve musí být uloženy odděleně</a:t>
            </a:r>
          </a:p>
          <a:p>
            <a:r>
              <a:rPr lang="cs-CZ" dirty="0"/>
              <a:t>kyslíkové láhve nesmí stát v průchodech, chodbách, v místech, kde hrozí nebezpečí pádu</a:t>
            </a:r>
          </a:p>
          <a:p>
            <a:r>
              <a:rPr lang="cs-CZ" dirty="0"/>
              <a:t>kyslíkové láhve s namontovaným redukčním ventilem, na transportním vozíku, stojí na neměnném, smluveném místě</a:t>
            </a:r>
          </a:p>
          <a:p>
            <a:r>
              <a:rPr lang="cs-CZ" dirty="0"/>
              <a:t>kyslíkové láhve na transportním vozíku musí být obaleny nebo opatřeny návlekem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3139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669C16-01E2-4F93-9162-D8EA01C5CE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6EEEE3-A291-4749-B861-EE9054F045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431FC3-0BB7-4CC9-9391-B119A93FA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Manipulace s kyslíkovou lahví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B8E52A4-ECDA-490B-A727-7AE5F8DCD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 láhví manipulujeme zásadně v části oddělení, kde nejsou pacienti a je minimální provoz</a:t>
            </a:r>
          </a:p>
          <a:p>
            <a:r>
              <a:rPr lang="cs-CZ" dirty="0"/>
              <a:t>před manipulací si pečlivě umyjeme ruce (nesmí být mastné)</a:t>
            </a:r>
          </a:p>
          <a:p>
            <a:r>
              <a:rPr lang="cs-CZ" dirty="0"/>
              <a:t>zkontrolujeme označení láhve a odstraníme ocelový klobouček</a:t>
            </a:r>
          </a:p>
          <a:p>
            <a:r>
              <a:rPr lang="cs-CZ" dirty="0"/>
              <a:t>našroubujeme redukční ventil, eventuálně dotáhneme</a:t>
            </a:r>
          </a:p>
          <a:p>
            <a:r>
              <a:rPr lang="cs-CZ" dirty="0"/>
              <a:t>otočením uzavíracího ventilu na láhvi zkusíme, zda je láhev plná (plná láhev zasyčí)</a:t>
            </a:r>
          </a:p>
          <a:p>
            <a:r>
              <a:rPr lang="cs-CZ" dirty="0"/>
              <a:t>vyšroubováním uzavřeme membránový ventil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6927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669C16-01E2-4F93-9162-D8EA01C5CE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6EEEE3-A291-4749-B861-EE9054F045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431FC3-0BB7-4CC9-9391-B119A93FA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Manipulace s kyslíkovou lahví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B8E52A4-ECDA-490B-A727-7AE5F8DCD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65661"/>
            <a:ext cx="5617300" cy="4139998"/>
          </a:xfrm>
        </p:spPr>
        <p:txBody>
          <a:bodyPr/>
          <a:lstStyle/>
          <a:p>
            <a:r>
              <a:rPr lang="cs-CZ" dirty="0"/>
              <a:t>opatrně otevřeme uzavírací ventil na láhvi (vysokotlaký manometr ukáže tlak kyslíku v láhvi)</a:t>
            </a:r>
          </a:p>
          <a:p>
            <a:r>
              <a:rPr lang="cs-CZ" dirty="0"/>
              <a:t>zašroubováním otevřeme membránový ventil a na nízkotlakém manometru naměříme přívod kyslíku pacientovi</a:t>
            </a:r>
          </a:p>
          <a:p>
            <a:r>
              <a:rPr lang="cs-CZ" dirty="0"/>
              <a:t>na láhev je připojena nádoba na zvlhčování kyslíku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074D1F8-C0D2-41C9-9572-2EBC44020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579" y="1692002"/>
            <a:ext cx="4916421" cy="368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646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537B3F-8B4E-44F6-9325-D97E30DC2A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A3B312-3E3C-42E0-A88F-742C816127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DC3235-0454-46D8-B1DE-30391DA34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podávání kyslíku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F111EC4-BE84-4967-881F-C265E0DB0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kyslík podávat zvlhčený</a:t>
            </a:r>
          </a:p>
          <a:p>
            <a:r>
              <a:rPr lang="cs-CZ" dirty="0"/>
              <a:t>při podávání nezvlhčeného O</a:t>
            </a:r>
            <a:r>
              <a:rPr lang="cs-CZ" baseline="-25000" dirty="0"/>
              <a:t>2</a:t>
            </a:r>
            <a:r>
              <a:rPr lang="cs-CZ" dirty="0"/>
              <a:t> dochází k vysychání sliznic a ke krvácení</a:t>
            </a:r>
          </a:p>
          <a:p>
            <a:r>
              <a:rPr lang="cs-CZ" dirty="0"/>
              <a:t>pravidelně kontrolovat množství destilované vody ve zvlhčující baňce, její nedostatek i nadbytek je pro pacienta nebezpečný</a:t>
            </a:r>
          </a:p>
          <a:p>
            <a:r>
              <a:rPr lang="cs-CZ" dirty="0"/>
              <a:t>udržovat naordinovanou koncentraci kyslíku (nejčastěji 40%)</a:t>
            </a:r>
          </a:p>
          <a:p>
            <a:r>
              <a:rPr lang="cs-CZ" dirty="0"/>
              <a:t>100% koncentraci pouze po dobu nezbytně nutnou (silný astmatický záchvat, pneumonie)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99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C7FF99-C78F-49FC-A536-EF51659C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58329C-1A03-47BA-8A61-8BCAF26FAB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F2CC27-DBE1-4D67-997F-C20F5FD75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inhalací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1362844-C773-4528-9791-EE494757B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DC"/>
              </a:buClr>
              <a:buFont typeface="Arial" panose="020B0604020202020204" pitchFamily="34" charset="0"/>
              <a:buChar char="−"/>
            </a:pPr>
            <a:r>
              <a:rPr lang="cs-CZ" b="1" dirty="0"/>
              <a:t>Chladná</a:t>
            </a:r>
            <a:r>
              <a:rPr lang="cs-CZ" dirty="0"/>
              <a:t> - teplota 23-36 </a:t>
            </a:r>
            <a:r>
              <a:rPr lang="cs-CZ" baseline="30000" dirty="0"/>
              <a:t>0</a:t>
            </a:r>
            <a:r>
              <a:rPr lang="cs-CZ" dirty="0"/>
              <a:t>C – snižuje prokrvení sliznice, způsobuje vazokonstrikci (př. Při laryngitidě, otocích DC)</a:t>
            </a:r>
          </a:p>
          <a:p>
            <a:pPr>
              <a:buClr>
                <a:srgbClr val="0000DC"/>
              </a:buClr>
              <a:buFont typeface="Arial" panose="020B0604020202020204" pitchFamily="34" charset="0"/>
              <a:buChar char="−"/>
            </a:pPr>
            <a:endParaRPr lang="cs-CZ" dirty="0"/>
          </a:p>
          <a:p>
            <a:pPr>
              <a:buClr>
                <a:srgbClr val="0000DC"/>
              </a:buClr>
              <a:buFont typeface="Arial" panose="020B0604020202020204" pitchFamily="34" charset="0"/>
              <a:buChar char="−"/>
            </a:pPr>
            <a:r>
              <a:rPr lang="cs-CZ" b="1" dirty="0"/>
              <a:t>Indiferentní </a:t>
            </a:r>
            <a:r>
              <a:rPr lang="cs-CZ" dirty="0"/>
              <a:t>- teplota 36,1-37 </a:t>
            </a:r>
            <a:r>
              <a:rPr lang="cs-CZ" baseline="30000" dirty="0"/>
              <a:t>0</a:t>
            </a:r>
            <a:r>
              <a:rPr lang="cs-CZ" dirty="0"/>
              <a:t>C  - zklidňující účinek, napomáhá vstřebávání účinných látek</a:t>
            </a:r>
          </a:p>
          <a:p>
            <a:pPr>
              <a:buClr>
                <a:srgbClr val="0000DC"/>
              </a:buClr>
              <a:buFont typeface="Arial" panose="020B0604020202020204" pitchFamily="34" charset="0"/>
              <a:buChar char="−"/>
            </a:pPr>
            <a:endParaRPr lang="cs-CZ" dirty="0"/>
          </a:p>
          <a:p>
            <a:pPr>
              <a:buClr>
                <a:srgbClr val="0000DC"/>
              </a:buClr>
              <a:buFont typeface="Arial" panose="020B0604020202020204" pitchFamily="34" charset="0"/>
              <a:buChar char="−"/>
            </a:pPr>
            <a:r>
              <a:rPr lang="cs-CZ" b="1" dirty="0"/>
              <a:t>Teplá </a:t>
            </a:r>
            <a:r>
              <a:rPr lang="cs-CZ" dirty="0"/>
              <a:t>– teplota 37,1-40 </a:t>
            </a:r>
            <a:r>
              <a:rPr lang="cs-CZ" baseline="30000" dirty="0"/>
              <a:t>0</a:t>
            </a:r>
            <a:r>
              <a:rPr lang="cs-CZ" dirty="0"/>
              <a:t>C – prokrvení sliznice, </a:t>
            </a:r>
            <a:r>
              <a:rPr lang="cs-CZ" dirty="0" err="1"/>
              <a:t>mukolytický</a:t>
            </a:r>
            <a:r>
              <a:rPr lang="cs-CZ" dirty="0"/>
              <a:t> a expektorační účinek (uvolňuje hlen)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91553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537B3F-8B4E-44F6-9325-D97E30DC2A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A3B312-3E3C-42E0-A88F-742C816127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DC3235-0454-46D8-B1DE-30391DA34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podávání kyslíku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F111EC4-BE84-4967-881F-C265E0DB0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39602"/>
            <a:ext cx="10753200" cy="4139998"/>
          </a:xfrm>
        </p:spPr>
        <p:txBody>
          <a:bodyPr/>
          <a:lstStyle/>
          <a:p>
            <a:r>
              <a:rPr lang="cs-CZ" dirty="0"/>
              <a:t>při dlouhodobém podávání vysokých koncentrací O</a:t>
            </a:r>
            <a:r>
              <a:rPr lang="cs-CZ" baseline="-25000" dirty="0"/>
              <a:t>2</a:t>
            </a:r>
            <a:r>
              <a:rPr lang="cs-CZ" dirty="0"/>
              <a:t> může dojít k otravě kyslíkem (poškození plic, bolesti hlavy, bolesti za hrudní kostí, možný výskyt křečí, poškození epitelu, vznik fibrózy, u nezralých novorozenců poškození zraku)</a:t>
            </a:r>
          </a:p>
          <a:p>
            <a:r>
              <a:rPr lang="cs-CZ" dirty="0"/>
              <a:t>kyslík podávat ohřátý</a:t>
            </a:r>
          </a:p>
          <a:p>
            <a:r>
              <a:rPr lang="cs-CZ" dirty="0"/>
              <a:t>studený kyslík podávat pouze při laryngitis, po </a:t>
            </a:r>
            <a:r>
              <a:rPr lang="cs-CZ" dirty="0" err="1"/>
              <a:t>extubaci</a:t>
            </a:r>
            <a:endParaRPr lang="cs-CZ" dirty="0"/>
          </a:p>
          <a:p>
            <a:r>
              <a:rPr lang="cs-CZ" dirty="0"/>
              <a:t>monitorovat saturaci kyslíku (SpO</a:t>
            </a:r>
            <a:r>
              <a:rPr lang="cs-CZ" baseline="-25000" dirty="0"/>
              <a:t>2</a:t>
            </a:r>
            <a:r>
              <a:rPr lang="cs-CZ" dirty="0"/>
              <a:t>), fyziologické funkce, celkový stav pacienta</a:t>
            </a:r>
          </a:p>
          <a:p>
            <a:r>
              <a:rPr lang="cs-CZ" dirty="0"/>
              <a:t>cílem je udržet SpO</a:t>
            </a:r>
            <a:r>
              <a:rPr lang="cs-CZ" baseline="-25000" dirty="0"/>
              <a:t>2</a:t>
            </a:r>
            <a:r>
              <a:rPr lang="cs-CZ" dirty="0"/>
              <a:t> nad 90 %</a:t>
            </a:r>
          </a:p>
          <a:p>
            <a:r>
              <a:rPr lang="cs-CZ" dirty="0"/>
              <a:t>pravidelně kontrolovat průchodnost celého systému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13154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83612C-FC77-4D75-9F8A-A50E6AC07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CFD74F-DC98-4451-A82C-B0752EA6BA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2043EA-35F0-46D8-9B7A-AFBC07937CD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Zdroje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A2978F5-EA25-430D-A585-2410811AC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prstClr val="black"/>
              </a:buClr>
            </a:pPr>
            <a:r>
              <a:rPr lang="cs-CZ" altLang="cs-CZ" dirty="0">
                <a:solidFill>
                  <a:prstClr val="black"/>
                </a:solidFill>
              </a:rPr>
              <a:t>Beharková, Natália a Dana Soldánová. Základy ošetřovatelských postupů a intervencí. 2. vyd. </a:t>
            </a:r>
            <a:r>
              <a:rPr lang="cs-CZ" altLang="cs-CZ" dirty="0" err="1">
                <a:solidFill>
                  <a:prstClr val="black"/>
                </a:solidFill>
              </a:rPr>
              <a:t>Elportál</a:t>
            </a:r>
            <a:r>
              <a:rPr lang="cs-CZ" altLang="cs-CZ" dirty="0">
                <a:solidFill>
                  <a:prstClr val="black"/>
                </a:solidFill>
              </a:rPr>
              <a:t> Brno, Masarykova univerzita 2019. </a:t>
            </a:r>
            <a:r>
              <a:rPr lang="cs-CZ" u="sng" dirty="0">
                <a:solidFill>
                  <a:prstClr val="black"/>
                </a:solidFill>
                <a:hlinkClick r:id="rId4"/>
              </a:rPr>
              <a:t>https://is.muni.cz/elportal/?id=1496062</a:t>
            </a:r>
            <a:endParaRPr lang="cs-CZ" u="sng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endParaRPr lang="cs-CZ" altLang="cs-CZ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r>
              <a:rPr lang="cs-CZ" altLang="cs-CZ" dirty="0">
                <a:solidFill>
                  <a:prstClr val="black"/>
                </a:solidFill>
              </a:rPr>
              <a:t>Pokorná, A., Komínková, A. : Ošetřovatelské postupy založené na důkazech. 2. díl. Brno, Masarykova univerzita 2014.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31102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36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948CF50-FF5D-4D16-93B0-0CE067744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448B4D-F3DE-42A4-B814-0BAFB654E2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2BE9BFF3-41F8-4E15-9EC4-B80F8BAE12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41130" y="3590081"/>
            <a:ext cx="3311525" cy="216000"/>
          </a:xfrm>
        </p:spPr>
        <p:txBody>
          <a:bodyPr/>
          <a:lstStyle/>
          <a:p>
            <a:r>
              <a:rPr lang="cs-CZ" sz="1600" dirty="0"/>
              <a:t>STOLNÍ 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E2B67384-2675-4692-B8B6-854B6D484D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60310" y="3540048"/>
            <a:ext cx="3311525" cy="216000"/>
          </a:xfrm>
        </p:spPr>
        <p:txBody>
          <a:bodyPr/>
          <a:lstStyle/>
          <a:p>
            <a:r>
              <a:rPr lang="cs-CZ" sz="1600" dirty="0"/>
              <a:t>ULTRAZVUKOVÝ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C17DC5DE-AE63-4FDA-8A41-409585D276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7" y="3589690"/>
            <a:ext cx="3311525" cy="216000"/>
          </a:xfrm>
        </p:spPr>
        <p:txBody>
          <a:bodyPr/>
          <a:lstStyle/>
          <a:p>
            <a:r>
              <a:rPr lang="cs-CZ" sz="1600" dirty="0"/>
              <a:t>KOMPRESOROVÝ</a:t>
            </a:r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5890774E-8F3F-45ED-8EFB-68BD55B384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205" y="1285999"/>
            <a:ext cx="10752138" cy="271576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Clr>
                <a:srgbClr val="0000DC"/>
              </a:buClr>
              <a:buFont typeface="Arial" panose="020B0604020202020204" pitchFamily="34" charset="0"/>
              <a:buChar char="−"/>
            </a:pPr>
            <a:r>
              <a:rPr lang="cs-CZ" sz="2400" b="1" dirty="0">
                <a:solidFill>
                  <a:schemeClr val="tx1"/>
                </a:solidFill>
              </a:rPr>
              <a:t>stolní</a:t>
            </a:r>
            <a:r>
              <a:rPr lang="cs-CZ" sz="2400" dirty="0">
                <a:solidFill>
                  <a:schemeClr val="tx1"/>
                </a:solidFill>
              </a:rPr>
              <a:t> – vytváří aerosol (mlžinu) stlačením vzduchu, inhalace ústy</a:t>
            </a:r>
          </a:p>
          <a:p>
            <a:pPr marL="342900" indent="-342900">
              <a:lnSpc>
                <a:spcPct val="100000"/>
              </a:lnSpc>
              <a:buClr>
                <a:srgbClr val="0000DC"/>
              </a:buClr>
              <a:buFont typeface="Arial" panose="020B0604020202020204" pitchFamily="34" charset="0"/>
              <a:buChar char="−"/>
            </a:pPr>
            <a:r>
              <a:rPr lang="cs-CZ" sz="2400" b="1" dirty="0">
                <a:solidFill>
                  <a:schemeClr val="tx1"/>
                </a:solidFill>
              </a:rPr>
              <a:t>ultrazvukové</a:t>
            </a:r>
            <a:r>
              <a:rPr lang="cs-CZ" sz="2400" dirty="0">
                <a:solidFill>
                  <a:schemeClr val="tx1"/>
                </a:solidFill>
              </a:rPr>
              <a:t> – aerosol je vytvářen vysokofrekvenčním vlněním, inhalace pomocí masky, </a:t>
            </a:r>
            <a:br>
              <a:rPr lang="cs-CZ" sz="2400" dirty="0">
                <a:solidFill>
                  <a:schemeClr val="tx1"/>
                </a:solidFill>
              </a:rPr>
            </a:br>
            <a:r>
              <a:rPr lang="cs-CZ" sz="2400" dirty="0">
                <a:solidFill>
                  <a:schemeClr val="tx1"/>
                </a:solidFill>
              </a:rPr>
              <a:t>u dětí je proud veden do prostoru </a:t>
            </a:r>
          </a:p>
          <a:p>
            <a:pPr marL="342900" indent="-342900">
              <a:lnSpc>
                <a:spcPct val="100000"/>
              </a:lnSpc>
              <a:buClr>
                <a:srgbClr val="0000DC"/>
              </a:buClr>
              <a:buFont typeface="Arial" panose="020B0604020202020204" pitchFamily="34" charset="0"/>
              <a:buChar char="−"/>
            </a:pPr>
            <a:r>
              <a:rPr lang="cs-CZ" sz="2400" b="1" dirty="0">
                <a:solidFill>
                  <a:schemeClr val="tx1"/>
                </a:solidFill>
              </a:rPr>
              <a:t>kompresorové</a:t>
            </a:r>
            <a:r>
              <a:rPr lang="cs-CZ" sz="2400" dirty="0">
                <a:solidFill>
                  <a:schemeClr val="tx1"/>
                </a:solidFill>
              </a:rPr>
              <a:t> – stlačení vzduchu do </a:t>
            </a:r>
            <a:r>
              <a:rPr lang="cs-CZ" sz="2400" dirty="0" err="1">
                <a:solidFill>
                  <a:schemeClr val="tx1"/>
                </a:solidFill>
              </a:rPr>
              <a:t>nebulizační</a:t>
            </a:r>
            <a:r>
              <a:rPr lang="cs-CZ" sz="2400" dirty="0">
                <a:solidFill>
                  <a:schemeClr val="tx1"/>
                </a:solidFill>
              </a:rPr>
              <a:t> nádobky nebo inhalační masky přes trysku</a:t>
            </a:r>
          </a:p>
          <a:p>
            <a:endParaRPr lang="cs-CZ" dirty="0"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4BE21594-461B-49CC-8D09-2AFE371B4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inhalátorů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DF014FFD-AC4E-4656-8B4E-A16241CE3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74" y="3883570"/>
            <a:ext cx="2808351" cy="22914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D979217A-C40A-4FBC-AC8A-F5AF9CA10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0" y="3820536"/>
            <a:ext cx="2548751" cy="24003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F6CC75B0-BC2D-4482-9BCA-D241D071A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112" y="3835423"/>
            <a:ext cx="2572849" cy="234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67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C83C35-56C9-404E-94C6-800C7CDBF3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A1548D-FA06-40DE-BCD7-6585D100FE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0A31DF-E58F-4DF2-8AB2-9044C4DC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Nebulizátor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DEA0A16-0269-4FB7-A867-40AA5C79C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tryskový inhalátor, který využívá jako hnací plyn medicinální kyslík nebo vzduch z centrálního rozvodu nebo z kyslíkové lahve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8CE5950-7AEC-472B-BC10-04BB9B74C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3588649"/>
            <a:ext cx="3031978" cy="188301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3C1A96-7420-4970-B3B9-E76014E31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72" y="3288323"/>
            <a:ext cx="4072982" cy="228087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BE60CAF-17AE-41E3-8DA1-0A810283A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826" y="2707891"/>
            <a:ext cx="2430486" cy="364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6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04207E-8A65-4E72-BD94-BA081D0017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9C09DD-EB3D-4449-9100-B12551F141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1A2EB7-E0B0-4F52-A4B2-B8B707955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Pomůcky a příprava pacienta před inhalací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27288BB-8768-4374-A4AB-C9618CCEC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ordinovaný lék, zdravotnická dokumentace</a:t>
            </a:r>
          </a:p>
          <a:p>
            <a:r>
              <a:rPr lang="cs-CZ" dirty="0"/>
              <a:t>inhalátor</a:t>
            </a:r>
          </a:p>
          <a:p>
            <a:r>
              <a:rPr lang="cs-CZ" dirty="0"/>
              <a:t>čtverce buničiny, emitní miska</a:t>
            </a:r>
          </a:p>
          <a:p>
            <a:endParaRPr lang="cs-CZ" dirty="0"/>
          </a:p>
          <a:p>
            <a:r>
              <a:rPr lang="cs-CZ" dirty="0"/>
              <a:t>poučení pacienta: edukace o způsobu užití inhalátoru, nácvik</a:t>
            </a:r>
          </a:p>
          <a:p>
            <a:r>
              <a:rPr lang="cs-CZ" dirty="0"/>
              <a:t>péče o pomůcky po inhalaci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A129534-1E59-4EF0-B77A-6ECDB6AA8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518" y="4147931"/>
            <a:ext cx="2996330" cy="251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84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A276E90-E73C-4CD6-BB11-0F47CC044B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E550B4-A8D1-4562-9ECC-EE87BD97BA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7468077-A548-4943-8799-2414E914E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Pravidla při inhalaci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0708D47-E796-43C7-AA3E-6A1C8BB46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lék </a:t>
            </a:r>
            <a:r>
              <a:rPr lang="cs-CZ" altLang="cs-CZ" dirty="0"/>
              <a:t>+ délku inhalace určí lékař (</a:t>
            </a:r>
            <a:r>
              <a:rPr lang="cs-CZ" altLang="cs-CZ" dirty="0" err="1"/>
              <a:t>př</a:t>
            </a:r>
            <a:r>
              <a:rPr lang="cs-CZ" altLang="cs-CZ" dirty="0"/>
              <a:t>: IKK – </a:t>
            </a:r>
            <a:r>
              <a:rPr lang="cs-CZ" altLang="cs-CZ" dirty="0" err="1"/>
              <a:t>Atrovent</a:t>
            </a:r>
            <a:r>
              <a:rPr lang="cs-CZ" altLang="cs-CZ" dirty="0"/>
              <a:t> + FR)</a:t>
            </a:r>
          </a:p>
          <a:p>
            <a:r>
              <a:rPr lang="cs-CZ" altLang="cs-CZ" dirty="0"/>
              <a:t>pacient inhaluje nejdříve 2 hodiny po jídle</a:t>
            </a:r>
          </a:p>
          <a:p>
            <a:r>
              <a:rPr lang="cs-CZ" altLang="cs-CZ" dirty="0"/>
              <a:t>pacient je naproti inhalátoru – </a:t>
            </a:r>
            <a:r>
              <a:rPr lang="cs-CZ" altLang="cs-CZ" dirty="0" err="1"/>
              <a:t>ortopnoická</a:t>
            </a:r>
            <a:r>
              <a:rPr lang="cs-CZ" altLang="cs-CZ" dirty="0"/>
              <a:t> nebo </a:t>
            </a:r>
            <a:r>
              <a:rPr lang="cs-CZ" altLang="cs-CZ" dirty="0" err="1"/>
              <a:t>Fowlerova</a:t>
            </a:r>
            <a:r>
              <a:rPr lang="cs-CZ" altLang="cs-CZ" dirty="0"/>
              <a:t> poloha, aplikátor ve výši úst (nemusí být v ústech)</a:t>
            </a:r>
          </a:p>
          <a:p>
            <a:r>
              <a:rPr lang="cs-CZ" altLang="cs-CZ" dirty="0"/>
              <a:t>masku upevníme na nos a ústa páskem okolo hlavy</a:t>
            </a:r>
          </a:p>
          <a:p>
            <a:r>
              <a:rPr lang="cs-CZ" altLang="cs-CZ" dirty="0"/>
              <a:t>p. dýchá ústy a vydechuje nosem nebo naopak</a:t>
            </a:r>
          </a:p>
          <a:p>
            <a:r>
              <a:rPr lang="cs-CZ" altLang="cs-CZ" dirty="0"/>
              <a:t>p. dýchá klidně, každý 4 - 5 vdech hlubší, příp. hleny odkašlává do emitní misky + buničina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361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4394175-847C-481C-897B-60AD50B1C3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B13C3C-3994-44D5-9174-B359FEE666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F07F5E6-94B5-4770-B05B-88FD03312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 inhalaci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F7CF12B-A8CE-4502-8BEE-0512C97E9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20 - 30´ v klidu</a:t>
            </a:r>
          </a:p>
          <a:p>
            <a:r>
              <a:rPr lang="cs-CZ" altLang="cs-CZ" dirty="0"/>
              <a:t>nic per os</a:t>
            </a:r>
          </a:p>
          <a:p>
            <a:r>
              <a:rPr lang="cs-CZ" altLang="cs-CZ" dirty="0"/>
              <a:t>nepít horké ani studené nápoje </a:t>
            </a:r>
          </a:p>
          <a:p>
            <a:r>
              <a:rPr lang="cs-CZ" altLang="cs-CZ" dirty="0"/>
              <a:t>nekouří</a:t>
            </a:r>
          </a:p>
          <a:p>
            <a:r>
              <a:rPr lang="cs-CZ" altLang="cs-CZ" dirty="0"/>
              <a:t>hlasový klid</a:t>
            </a:r>
          </a:p>
          <a:p>
            <a:r>
              <a:rPr lang="cs-CZ" dirty="0"/>
              <a:t>pokud kombinujeme více lékových skupin, podáváme nejprve </a:t>
            </a:r>
            <a:r>
              <a:rPr lang="cs-CZ" dirty="0" err="1"/>
              <a:t>bronchodilatancia</a:t>
            </a:r>
            <a:r>
              <a:rPr lang="cs-CZ" dirty="0"/>
              <a:t>, poté kortikoidy </a:t>
            </a:r>
          </a:p>
          <a:p>
            <a:r>
              <a:rPr lang="cs-CZ" dirty="0"/>
              <a:t>při použití kortikoidů po inhalaci vypláchnout ústa!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39787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rezentace2[2021021511371849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280</TotalTime>
  <Words>2070</Words>
  <Application>Microsoft Office PowerPoint</Application>
  <PresentationFormat>Širokoúhlá obrazovka</PresentationFormat>
  <Paragraphs>325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Arial</vt:lpstr>
      <vt:lpstr>Tahoma</vt:lpstr>
      <vt:lpstr>Wingdings</vt:lpstr>
      <vt:lpstr>Prezentace_MU_CZ</vt:lpstr>
      <vt:lpstr>Prezentace aplikace PowerPoint</vt:lpstr>
      <vt:lpstr>Aplikace léků do dýchacích cest</vt:lpstr>
      <vt:lpstr>Inhalace</vt:lpstr>
      <vt:lpstr>Typy inhalací</vt:lpstr>
      <vt:lpstr>Druhy inhalátorů</vt:lpstr>
      <vt:lpstr>Nebulizátor </vt:lpstr>
      <vt:lpstr>Pomůcky a příprava pacienta před inhalací</vt:lpstr>
      <vt:lpstr>Pravidla při inhalaci</vt:lpstr>
      <vt:lpstr>Po inhalaci</vt:lpstr>
      <vt:lpstr>Ruční kapesní inhalátory</vt:lpstr>
      <vt:lpstr>Kapesní inhalátor</vt:lpstr>
      <vt:lpstr>Ruční kapesní inhalátor – suchý práškový</vt:lpstr>
      <vt:lpstr>Kapesní inhalátor</vt:lpstr>
      <vt:lpstr>Inhalace pomocí inhalačního nástavce </vt:lpstr>
      <vt:lpstr>Inhalace pomocí inhalačního nástavce</vt:lpstr>
      <vt:lpstr>Oxygenoterapie </vt:lpstr>
      <vt:lpstr>Nejčastější příčiny nedostatku O2</vt:lpstr>
      <vt:lpstr>Oxygenoterapie – indikace</vt:lpstr>
      <vt:lpstr>Oxygenoterapie – indikace</vt:lpstr>
      <vt:lpstr>Pojmy </vt:lpstr>
      <vt:lpstr>Podávání kyslíku – centrální rozvod kyslíku</vt:lpstr>
      <vt:lpstr>Podávání kyslíku – centrální rozvod kyslíku</vt:lpstr>
      <vt:lpstr>Podávání kyslíku kyslíkovou maskou</vt:lpstr>
      <vt:lpstr>Podávání kyslíku kyslíkovou maskou</vt:lpstr>
      <vt:lpstr>Podávání kyslíku – kyslíkové brýle</vt:lpstr>
      <vt:lpstr>Podávání kyslíku pomocí nebulizátoru</vt:lpstr>
      <vt:lpstr>Podávání kyslíku pomocí tracheostomické masky (mušle) </vt:lpstr>
      <vt:lpstr>Podávání kyslíku pomocí inkubátoru </vt:lpstr>
      <vt:lpstr>Podávání kyslíku nosohltanovým katetrem </vt:lpstr>
      <vt:lpstr>Podávání kyslíku nosohltanovým katetrem </vt:lpstr>
      <vt:lpstr>Podávání kyslíku v hyperbarické komoře </vt:lpstr>
      <vt:lpstr>Podávání kyslíku kyslíkovou lahví </vt:lpstr>
      <vt:lpstr>Podávání kyslíku kyslíkovou lahví </vt:lpstr>
      <vt:lpstr>Podávání kyslíku – redukční ventil (kyslíkové hodiny)  </vt:lpstr>
      <vt:lpstr>Zásady manipulace s kyslíkem</vt:lpstr>
      <vt:lpstr>Zásady manipulace s kyslíkem</vt:lpstr>
      <vt:lpstr>Manipulace s kyslíkovou lahví</vt:lpstr>
      <vt:lpstr>Manipulace s kyslíkovou lahví</vt:lpstr>
      <vt:lpstr>Zásady podávání kyslíku</vt:lpstr>
      <vt:lpstr>Zásady podávání kyslíku</vt:lpstr>
      <vt:lpstr>Zdroje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Andrea Menšíková</cp:lastModifiedBy>
  <cp:revision>28</cp:revision>
  <cp:lastPrinted>1601-01-01T00:00:00Z</cp:lastPrinted>
  <dcterms:created xsi:type="dcterms:W3CDTF">2021-02-15T10:37:16Z</dcterms:created>
  <dcterms:modified xsi:type="dcterms:W3CDTF">2021-03-03T17:05:42Z</dcterms:modified>
</cp:coreProperties>
</file>