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7" r:id="rId2"/>
    <p:sldId id="274" r:id="rId3"/>
    <p:sldId id="275" r:id="rId4"/>
    <p:sldId id="276" r:id="rId5"/>
    <p:sldId id="277" r:id="rId6"/>
    <p:sldId id="278" r:id="rId7"/>
    <p:sldId id="297" r:id="rId8"/>
    <p:sldId id="298" r:id="rId9"/>
    <p:sldId id="295" r:id="rId10"/>
    <p:sldId id="296" r:id="rId11"/>
    <p:sldId id="300" r:id="rId12"/>
    <p:sldId id="279" r:id="rId13"/>
    <p:sldId id="349" r:id="rId14"/>
    <p:sldId id="351" r:id="rId15"/>
    <p:sldId id="352" r:id="rId16"/>
    <p:sldId id="355" r:id="rId17"/>
    <p:sldId id="356" r:id="rId18"/>
    <p:sldId id="354" r:id="rId19"/>
    <p:sldId id="357" r:id="rId20"/>
    <p:sldId id="280" r:id="rId21"/>
    <p:sldId id="292" r:id="rId22"/>
    <p:sldId id="281" r:id="rId23"/>
    <p:sldId id="289" r:id="rId24"/>
    <p:sldId id="287" r:id="rId25"/>
    <p:sldId id="288" r:id="rId26"/>
    <p:sldId id="290" r:id="rId27"/>
    <p:sldId id="291" r:id="rId28"/>
    <p:sldId id="307" r:id="rId29"/>
    <p:sldId id="380" r:id="rId30"/>
    <p:sldId id="378" r:id="rId31"/>
    <p:sldId id="308" r:id="rId32"/>
    <p:sldId id="306" r:id="rId33"/>
    <p:sldId id="379" r:id="rId34"/>
  </p:sldIdLst>
  <p:sldSz cx="12192000" cy="6858000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99" d="100"/>
          <a:sy n="99" d="100"/>
        </p:scale>
        <p:origin x="108" y="3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B1FA0-0E9A-4E71-8522-4B584EF5C6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161D45-5E9C-4023-820D-5FEEA1E3EC51}">
      <dgm:prSet phldrT="[Text]"/>
      <dgm:spPr/>
      <dgm:t>
        <a:bodyPr/>
        <a:lstStyle/>
        <a:p>
          <a:r>
            <a:rPr lang="cs-CZ" dirty="0"/>
            <a:t>Septická/aseptická</a:t>
          </a:r>
        </a:p>
      </dgm:t>
    </dgm:pt>
    <dgm:pt modelId="{69505DF6-F3A0-4CB8-AD82-90A0CE0914AC}" type="parTrans" cxnId="{AD6FDAC8-042C-4DF0-A7AA-C15C06FF2F92}">
      <dgm:prSet/>
      <dgm:spPr/>
      <dgm:t>
        <a:bodyPr/>
        <a:lstStyle/>
        <a:p>
          <a:endParaRPr lang="cs-CZ"/>
        </a:p>
      </dgm:t>
    </dgm:pt>
    <dgm:pt modelId="{6DD8B46F-17E6-44F1-8639-E9C2EE10B81A}" type="sibTrans" cxnId="{AD6FDAC8-042C-4DF0-A7AA-C15C06FF2F92}">
      <dgm:prSet/>
      <dgm:spPr/>
      <dgm:t>
        <a:bodyPr/>
        <a:lstStyle/>
        <a:p>
          <a:endParaRPr lang="cs-CZ"/>
        </a:p>
      </dgm:t>
    </dgm:pt>
    <dgm:pt modelId="{8F22104D-667D-475A-BBD2-38186DF799BE}">
      <dgm:prSet phldrT="[Text]"/>
      <dgm:spPr/>
      <dgm:t>
        <a:bodyPr/>
        <a:lstStyle/>
        <a:p>
          <a:r>
            <a:rPr lang="cs-CZ" dirty="0"/>
            <a:t>Břišní/hrudní/cévní</a:t>
          </a:r>
        </a:p>
      </dgm:t>
    </dgm:pt>
    <dgm:pt modelId="{078F31ED-9533-4164-AB57-D9F4A8775B06}" type="parTrans" cxnId="{E3FC44E4-D7F9-4B89-8CC0-C2E8851B6742}">
      <dgm:prSet/>
      <dgm:spPr/>
      <dgm:t>
        <a:bodyPr/>
        <a:lstStyle/>
        <a:p>
          <a:endParaRPr lang="cs-CZ"/>
        </a:p>
      </dgm:t>
    </dgm:pt>
    <dgm:pt modelId="{60CE59E4-8633-4BBD-80EA-2199E716D77D}" type="sibTrans" cxnId="{E3FC44E4-D7F9-4B89-8CC0-C2E8851B6742}">
      <dgm:prSet/>
      <dgm:spPr/>
      <dgm:t>
        <a:bodyPr/>
        <a:lstStyle/>
        <a:p>
          <a:endParaRPr lang="cs-CZ"/>
        </a:p>
      </dgm:t>
    </dgm:pt>
    <dgm:pt modelId="{9004DDC1-578A-4377-AC5B-1322AAB2F35B}">
      <dgm:prSet phldrT="[Text]"/>
      <dgm:spPr/>
      <dgm:t>
        <a:bodyPr/>
        <a:lstStyle/>
        <a:p>
          <a:r>
            <a:rPr lang="cs-CZ" dirty="0"/>
            <a:t>Neurochirurgie, kardiochirurgie, urologie, ortopedie</a:t>
          </a:r>
        </a:p>
      </dgm:t>
    </dgm:pt>
    <dgm:pt modelId="{00B3A133-2D44-4A45-9042-D51C46C40A11}" type="parTrans" cxnId="{4279EFCF-1D4A-4DCB-867B-0AF1BD20C6F1}">
      <dgm:prSet/>
      <dgm:spPr/>
      <dgm:t>
        <a:bodyPr/>
        <a:lstStyle/>
        <a:p>
          <a:endParaRPr lang="cs-CZ"/>
        </a:p>
      </dgm:t>
    </dgm:pt>
    <dgm:pt modelId="{E9B7A6BF-3976-4AF7-9AF6-1CB57B89FA04}" type="sibTrans" cxnId="{4279EFCF-1D4A-4DCB-867B-0AF1BD20C6F1}">
      <dgm:prSet/>
      <dgm:spPr/>
      <dgm:t>
        <a:bodyPr/>
        <a:lstStyle/>
        <a:p>
          <a:endParaRPr lang="cs-CZ"/>
        </a:p>
      </dgm:t>
    </dgm:pt>
    <dgm:pt modelId="{86338628-7529-425F-9703-BCB7534272F6}" type="pres">
      <dgm:prSet presAssocID="{004B1FA0-0E9A-4E71-8522-4B584EF5C66B}" presName="Name0" presStyleCnt="0">
        <dgm:presLayoutVars>
          <dgm:chMax val="7"/>
          <dgm:chPref val="7"/>
          <dgm:dir/>
        </dgm:presLayoutVars>
      </dgm:prSet>
      <dgm:spPr/>
    </dgm:pt>
    <dgm:pt modelId="{AF4AFCB9-77B5-447F-AFAA-E55684CFE360}" type="pres">
      <dgm:prSet presAssocID="{004B1FA0-0E9A-4E71-8522-4B584EF5C66B}" presName="Name1" presStyleCnt="0"/>
      <dgm:spPr/>
    </dgm:pt>
    <dgm:pt modelId="{36656209-8B29-4627-8ED5-B0CCD2F53DA2}" type="pres">
      <dgm:prSet presAssocID="{004B1FA0-0E9A-4E71-8522-4B584EF5C66B}" presName="cycle" presStyleCnt="0"/>
      <dgm:spPr/>
    </dgm:pt>
    <dgm:pt modelId="{4CBF35FE-9CA8-4485-B2BF-2CD41D13651E}" type="pres">
      <dgm:prSet presAssocID="{004B1FA0-0E9A-4E71-8522-4B584EF5C66B}" presName="srcNode" presStyleLbl="node1" presStyleIdx="0" presStyleCnt="3"/>
      <dgm:spPr/>
    </dgm:pt>
    <dgm:pt modelId="{BDA602DC-0B60-47B4-85A9-1FCEEC46B86D}" type="pres">
      <dgm:prSet presAssocID="{004B1FA0-0E9A-4E71-8522-4B584EF5C66B}" presName="conn" presStyleLbl="parChTrans1D2" presStyleIdx="0" presStyleCnt="1"/>
      <dgm:spPr/>
    </dgm:pt>
    <dgm:pt modelId="{A98AF5E2-3468-4211-94D4-E473C4CA0BEF}" type="pres">
      <dgm:prSet presAssocID="{004B1FA0-0E9A-4E71-8522-4B584EF5C66B}" presName="extraNode" presStyleLbl="node1" presStyleIdx="0" presStyleCnt="3"/>
      <dgm:spPr/>
    </dgm:pt>
    <dgm:pt modelId="{AD9D30DB-E458-4611-ADD1-CBD74F7E222D}" type="pres">
      <dgm:prSet presAssocID="{004B1FA0-0E9A-4E71-8522-4B584EF5C66B}" presName="dstNode" presStyleLbl="node1" presStyleIdx="0" presStyleCnt="3"/>
      <dgm:spPr/>
    </dgm:pt>
    <dgm:pt modelId="{DA778421-FB34-4355-9EF6-55D1501D1F64}" type="pres">
      <dgm:prSet presAssocID="{1D161D45-5E9C-4023-820D-5FEEA1E3EC51}" presName="text_1" presStyleLbl="node1" presStyleIdx="0" presStyleCnt="3">
        <dgm:presLayoutVars>
          <dgm:bulletEnabled val="1"/>
        </dgm:presLayoutVars>
      </dgm:prSet>
      <dgm:spPr/>
    </dgm:pt>
    <dgm:pt modelId="{5FDFE421-E8E3-4595-9E77-63F829177BBD}" type="pres">
      <dgm:prSet presAssocID="{1D161D45-5E9C-4023-820D-5FEEA1E3EC51}" presName="accent_1" presStyleCnt="0"/>
      <dgm:spPr/>
    </dgm:pt>
    <dgm:pt modelId="{33EADB54-4C7B-45BB-93A4-8ED03213B40D}" type="pres">
      <dgm:prSet presAssocID="{1D161D45-5E9C-4023-820D-5FEEA1E3EC51}" presName="accentRepeatNode" presStyleLbl="solidFgAcc1" presStyleIdx="0" presStyleCnt="3"/>
      <dgm:spPr/>
    </dgm:pt>
    <dgm:pt modelId="{EDB46943-6C1C-46BE-99FF-92CED168C086}" type="pres">
      <dgm:prSet presAssocID="{8F22104D-667D-475A-BBD2-38186DF799BE}" presName="text_2" presStyleLbl="node1" presStyleIdx="1" presStyleCnt="3" custLinFactNeighborX="446" custLinFactNeighborY="1389">
        <dgm:presLayoutVars>
          <dgm:bulletEnabled val="1"/>
        </dgm:presLayoutVars>
      </dgm:prSet>
      <dgm:spPr/>
    </dgm:pt>
    <dgm:pt modelId="{69A1C97F-8521-4650-9FDE-DB15B1080A0E}" type="pres">
      <dgm:prSet presAssocID="{8F22104D-667D-475A-BBD2-38186DF799BE}" presName="accent_2" presStyleCnt="0"/>
      <dgm:spPr/>
    </dgm:pt>
    <dgm:pt modelId="{1F8BB188-86CC-41C2-9D8F-38AD0876F30C}" type="pres">
      <dgm:prSet presAssocID="{8F22104D-667D-475A-BBD2-38186DF799BE}" presName="accentRepeatNode" presStyleLbl="solidFgAcc1" presStyleIdx="1" presStyleCnt="3"/>
      <dgm:spPr/>
    </dgm:pt>
    <dgm:pt modelId="{E83895A7-C640-45DA-A21A-9E79C99CF036}" type="pres">
      <dgm:prSet presAssocID="{9004DDC1-578A-4377-AC5B-1322AAB2F35B}" presName="text_3" presStyleLbl="node1" presStyleIdx="2" presStyleCnt="3">
        <dgm:presLayoutVars>
          <dgm:bulletEnabled val="1"/>
        </dgm:presLayoutVars>
      </dgm:prSet>
      <dgm:spPr/>
    </dgm:pt>
    <dgm:pt modelId="{9B46A7B1-F33D-42D4-8AE4-BAF1F3783F13}" type="pres">
      <dgm:prSet presAssocID="{9004DDC1-578A-4377-AC5B-1322AAB2F35B}" presName="accent_3" presStyleCnt="0"/>
      <dgm:spPr/>
    </dgm:pt>
    <dgm:pt modelId="{C2414EF2-FA2E-45B9-B2C9-4D3C56F86527}" type="pres">
      <dgm:prSet presAssocID="{9004DDC1-578A-4377-AC5B-1322AAB2F35B}" presName="accentRepeatNode" presStyleLbl="solidFgAcc1" presStyleIdx="2" presStyleCnt="3"/>
      <dgm:spPr/>
    </dgm:pt>
  </dgm:ptLst>
  <dgm:cxnLst>
    <dgm:cxn modelId="{FC71F61C-C40E-4CD7-82EE-ACBF30E97854}" type="presOf" srcId="{004B1FA0-0E9A-4E71-8522-4B584EF5C66B}" destId="{86338628-7529-425F-9703-BCB7534272F6}" srcOrd="0" destOrd="0" presId="urn:microsoft.com/office/officeart/2008/layout/VerticalCurvedList"/>
    <dgm:cxn modelId="{89F98867-9BC2-4A05-9AB9-70EB7D5E825E}" type="presOf" srcId="{9004DDC1-578A-4377-AC5B-1322AAB2F35B}" destId="{E83895A7-C640-45DA-A21A-9E79C99CF036}" srcOrd="0" destOrd="0" presId="urn:microsoft.com/office/officeart/2008/layout/VerticalCurvedList"/>
    <dgm:cxn modelId="{BC87156A-298A-41FA-B382-6258044D2E31}" type="presOf" srcId="{1D161D45-5E9C-4023-820D-5FEEA1E3EC51}" destId="{DA778421-FB34-4355-9EF6-55D1501D1F64}" srcOrd="0" destOrd="0" presId="urn:microsoft.com/office/officeart/2008/layout/VerticalCurvedList"/>
    <dgm:cxn modelId="{32A310AE-820E-4980-8675-68A6EA6F5305}" type="presOf" srcId="{8F22104D-667D-475A-BBD2-38186DF799BE}" destId="{EDB46943-6C1C-46BE-99FF-92CED168C086}" srcOrd="0" destOrd="0" presId="urn:microsoft.com/office/officeart/2008/layout/VerticalCurvedList"/>
    <dgm:cxn modelId="{AD6FDAC8-042C-4DF0-A7AA-C15C06FF2F92}" srcId="{004B1FA0-0E9A-4E71-8522-4B584EF5C66B}" destId="{1D161D45-5E9C-4023-820D-5FEEA1E3EC51}" srcOrd="0" destOrd="0" parTransId="{69505DF6-F3A0-4CB8-AD82-90A0CE0914AC}" sibTransId="{6DD8B46F-17E6-44F1-8639-E9C2EE10B81A}"/>
    <dgm:cxn modelId="{4279EFCF-1D4A-4DCB-867B-0AF1BD20C6F1}" srcId="{004B1FA0-0E9A-4E71-8522-4B584EF5C66B}" destId="{9004DDC1-578A-4377-AC5B-1322AAB2F35B}" srcOrd="2" destOrd="0" parTransId="{00B3A133-2D44-4A45-9042-D51C46C40A11}" sibTransId="{E9B7A6BF-3976-4AF7-9AF6-1CB57B89FA04}"/>
    <dgm:cxn modelId="{D7C395DF-F728-4FAD-848A-510020744668}" type="presOf" srcId="{6DD8B46F-17E6-44F1-8639-E9C2EE10B81A}" destId="{BDA602DC-0B60-47B4-85A9-1FCEEC46B86D}" srcOrd="0" destOrd="0" presId="urn:microsoft.com/office/officeart/2008/layout/VerticalCurvedList"/>
    <dgm:cxn modelId="{E3FC44E4-D7F9-4B89-8CC0-C2E8851B6742}" srcId="{004B1FA0-0E9A-4E71-8522-4B584EF5C66B}" destId="{8F22104D-667D-475A-BBD2-38186DF799BE}" srcOrd="1" destOrd="0" parTransId="{078F31ED-9533-4164-AB57-D9F4A8775B06}" sibTransId="{60CE59E4-8633-4BBD-80EA-2199E716D77D}"/>
    <dgm:cxn modelId="{84ABF2A7-AC95-4FD0-AE17-974416089A84}" type="presParOf" srcId="{86338628-7529-425F-9703-BCB7534272F6}" destId="{AF4AFCB9-77B5-447F-AFAA-E55684CFE360}" srcOrd="0" destOrd="0" presId="urn:microsoft.com/office/officeart/2008/layout/VerticalCurvedList"/>
    <dgm:cxn modelId="{C163E706-AFEC-4378-A256-EFB9F2A0185E}" type="presParOf" srcId="{AF4AFCB9-77B5-447F-AFAA-E55684CFE360}" destId="{36656209-8B29-4627-8ED5-B0CCD2F53DA2}" srcOrd="0" destOrd="0" presId="urn:microsoft.com/office/officeart/2008/layout/VerticalCurvedList"/>
    <dgm:cxn modelId="{8728AAAD-EC33-475C-BD65-8615DBA73AA3}" type="presParOf" srcId="{36656209-8B29-4627-8ED5-B0CCD2F53DA2}" destId="{4CBF35FE-9CA8-4485-B2BF-2CD41D13651E}" srcOrd="0" destOrd="0" presId="urn:microsoft.com/office/officeart/2008/layout/VerticalCurvedList"/>
    <dgm:cxn modelId="{9927B0EB-BE15-465A-8966-5ED5116B017E}" type="presParOf" srcId="{36656209-8B29-4627-8ED5-B0CCD2F53DA2}" destId="{BDA602DC-0B60-47B4-85A9-1FCEEC46B86D}" srcOrd="1" destOrd="0" presId="urn:microsoft.com/office/officeart/2008/layout/VerticalCurvedList"/>
    <dgm:cxn modelId="{466DA593-8553-4E05-BCA7-8DB3E7BBA079}" type="presParOf" srcId="{36656209-8B29-4627-8ED5-B0CCD2F53DA2}" destId="{A98AF5E2-3468-4211-94D4-E473C4CA0BEF}" srcOrd="2" destOrd="0" presId="urn:microsoft.com/office/officeart/2008/layout/VerticalCurvedList"/>
    <dgm:cxn modelId="{3D4E0CF7-2D77-4BAA-A981-5D2754FA7C8E}" type="presParOf" srcId="{36656209-8B29-4627-8ED5-B0CCD2F53DA2}" destId="{AD9D30DB-E458-4611-ADD1-CBD74F7E222D}" srcOrd="3" destOrd="0" presId="urn:microsoft.com/office/officeart/2008/layout/VerticalCurvedList"/>
    <dgm:cxn modelId="{697A44AD-3917-4176-89D1-CD6E0583F100}" type="presParOf" srcId="{AF4AFCB9-77B5-447F-AFAA-E55684CFE360}" destId="{DA778421-FB34-4355-9EF6-55D1501D1F64}" srcOrd="1" destOrd="0" presId="urn:microsoft.com/office/officeart/2008/layout/VerticalCurvedList"/>
    <dgm:cxn modelId="{AAE1B145-A150-492B-BFA3-FF147565B097}" type="presParOf" srcId="{AF4AFCB9-77B5-447F-AFAA-E55684CFE360}" destId="{5FDFE421-E8E3-4595-9E77-63F829177BBD}" srcOrd="2" destOrd="0" presId="urn:microsoft.com/office/officeart/2008/layout/VerticalCurvedList"/>
    <dgm:cxn modelId="{F3EE3D91-3CC4-4A02-B7AF-95E9ABBF24D8}" type="presParOf" srcId="{5FDFE421-E8E3-4595-9E77-63F829177BBD}" destId="{33EADB54-4C7B-45BB-93A4-8ED03213B40D}" srcOrd="0" destOrd="0" presId="urn:microsoft.com/office/officeart/2008/layout/VerticalCurvedList"/>
    <dgm:cxn modelId="{6BC8B8D8-98D8-4797-A03D-482C0E5EC0FF}" type="presParOf" srcId="{AF4AFCB9-77B5-447F-AFAA-E55684CFE360}" destId="{EDB46943-6C1C-46BE-99FF-92CED168C086}" srcOrd="3" destOrd="0" presId="urn:microsoft.com/office/officeart/2008/layout/VerticalCurvedList"/>
    <dgm:cxn modelId="{706E7F65-A0C5-4044-86DE-F87573C4830E}" type="presParOf" srcId="{AF4AFCB9-77B5-447F-AFAA-E55684CFE360}" destId="{69A1C97F-8521-4650-9FDE-DB15B1080A0E}" srcOrd="4" destOrd="0" presId="urn:microsoft.com/office/officeart/2008/layout/VerticalCurvedList"/>
    <dgm:cxn modelId="{A9ACE5EF-0D7F-4F18-A9CB-FFA0D4665CC7}" type="presParOf" srcId="{69A1C97F-8521-4650-9FDE-DB15B1080A0E}" destId="{1F8BB188-86CC-41C2-9D8F-38AD0876F30C}" srcOrd="0" destOrd="0" presId="urn:microsoft.com/office/officeart/2008/layout/VerticalCurvedList"/>
    <dgm:cxn modelId="{D05C5423-3463-4E64-AEDD-7ADE8C560D74}" type="presParOf" srcId="{AF4AFCB9-77B5-447F-AFAA-E55684CFE360}" destId="{E83895A7-C640-45DA-A21A-9E79C99CF036}" srcOrd="5" destOrd="0" presId="urn:microsoft.com/office/officeart/2008/layout/VerticalCurvedList"/>
    <dgm:cxn modelId="{AF025B3D-2674-4F7D-92B5-04A73BA3EC79}" type="presParOf" srcId="{AF4AFCB9-77B5-447F-AFAA-E55684CFE360}" destId="{9B46A7B1-F33D-42D4-8AE4-BAF1F3783F13}" srcOrd="6" destOrd="0" presId="urn:microsoft.com/office/officeart/2008/layout/VerticalCurvedList"/>
    <dgm:cxn modelId="{66A32424-CFEB-469A-B1DD-96508ECE9905}" type="presParOf" srcId="{9B46A7B1-F33D-42D4-8AE4-BAF1F3783F13}" destId="{C2414EF2-FA2E-45B9-B2C9-4D3C56F865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48C8A-C095-4774-B42C-F7F9E686A33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FEFE6B8A-0E5C-4D33-BC7E-C473ACD15794}">
      <dgm:prSet phldrT="[Text]" custT="1"/>
      <dgm:spPr/>
      <dgm:t>
        <a:bodyPr/>
        <a:lstStyle/>
        <a:p>
          <a:r>
            <a:rPr lang="cs-CZ" sz="2000" dirty="0"/>
            <a:t>Protětí kůže/sliznice</a:t>
          </a:r>
        </a:p>
      </dgm:t>
    </dgm:pt>
    <dgm:pt modelId="{0DBD78C0-09AC-4F0D-B9E7-1C0F914202AA}" type="parTrans" cxnId="{3C8BEE53-7207-4958-B1EA-E42BFC9EE261}">
      <dgm:prSet/>
      <dgm:spPr/>
      <dgm:t>
        <a:bodyPr/>
        <a:lstStyle/>
        <a:p>
          <a:endParaRPr lang="cs-CZ"/>
        </a:p>
      </dgm:t>
    </dgm:pt>
    <dgm:pt modelId="{AD2F4C49-24FA-486C-90B2-53BC7F90ACCA}" type="sibTrans" cxnId="{3C8BEE53-7207-4958-B1EA-E42BFC9EE261}">
      <dgm:prSet/>
      <dgm:spPr/>
      <dgm:t>
        <a:bodyPr/>
        <a:lstStyle/>
        <a:p>
          <a:endParaRPr lang="cs-CZ"/>
        </a:p>
      </dgm:t>
    </dgm:pt>
    <dgm:pt modelId="{C0989703-F363-455A-8D54-BEF00BEA9315}">
      <dgm:prSet phldrT="[Text]" custT="1"/>
      <dgm:spPr/>
      <dgm:t>
        <a:bodyPr/>
        <a:lstStyle/>
        <a:p>
          <a:r>
            <a:rPr lang="cs-CZ" sz="2000" dirty="0"/>
            <a:t>Protětí tkáně hlubších struktur</a:t>
          </a:r>
        </a:p>
      </dgm:t>
    </dgm:pt>
    <dgm:pt modelId="{852A502B-0B8E-4971-B0C6-F671CC8E8B02}" type="parTrans" cxnId="{BC425C83-FA81-4D26-A698-D76569E44B9E}">
      <dgm:prSet/>
      <dgm:spPr/>
      <dgm:t>
        <a:bodyPr/>
        <a:lstStyle/>
        <a:p>
          <a:endParaRPr lang="cs-CZ"/>
        </a:p>
      </dgm:t>
    </dgm:pt>
    <dgm:pt modelId="{52B64810-9B73-482E-A699-CF32D8C6DDD6}" type="sibTrans" cxnId="{BC425C83-FA81-4D26-A698-D76569E44B9E}">
      <dgm:prSet/>
      <dgm:spPr/>
      <dgm:t>
        <a:bodyPr/>
        <a:lstStyle/>
        <a:p>
          <a:endParaRPr lang="cs-CZ"/>
        </a:p>
      </dgm:t>
    </dgm:pt>
    <dgm:pt modelId="{2EBE5169-5FBE-402C-ADA9-E933EDC0B92B}">
      <dgm:prSet phldrT="[Text]" custT="1"/>
      <dgm:spPr/>
      <dgm:t>
        <a:bodyPr/>
        <a:lstStyle/>
        <a:p>
          <a:endParaRPr lang="cs-CZ" sz="1400" dirty="0"/>
        </a:p>
        <a:p>
          <a:endParaRPr lang="cs-CZ" sz="1400" dirty="0"/>
        </a:p>
        <a:p>
          <a:r>
            <a:rPr lang="cs-CZ" sz="2000" dirty="0"/>
            <a:t>Úprava/</a:t>
          </a:r>
        </a:p>
        <a:p>
          <a:r>
            <a:rPr lang="cs-CZ" sz="2000" dirty="0"/>
            <a:t>odstranění/</a:t>
          </a:r>
        </a:p>
        <a:p>
          <a:r>
            <a:rPr lang="cs-CZ" sz="2000" dirty="0"/>
            <a:t>prohlídnutí nemocné tkáně</a:t>
          </a:r>
        </a:p>
      </dgm:t>
    </dgm:pt>
    <dgm:pt modelId="{49351D8A-BECA-4313-BF04-09B8745B7B44}" type="parTrans" cxnId="{63381A82-2285-48FB-B2A7-4B08DF8A851E}">
      <dgm:prSet/>
      <dgm:spPr/>
      <dgm:t>
        <a:bodyPr/>
        <a:lstStyle/>
        <a:p>
          <a:endParaRPr lang="cs-CZ"/>
        </a:p>
      </dgm:t>
    </dgm:pt>
    <dgm:pt modelId="{68D98B3F-6906-43F8-ACC0-39DBBEC5A560}" type="sibTrans" cxnId="{63381A82-2285-48FB-B2A7-4B08DF8A851E}">
      <dgm:prSet/>
      <dgm:spPr/>
      <dgm:t>
        <a:bodyPr/>
        <a:lstStyle/>
        <a:p>
          <a:endParaRPr lang="cs-CZ"/>
        </a:p>
      </dgm:t>
    </dgm:pt>
    <dgm:pt modelId="{4B12440B-EA2F-4674-A71D-C2CE5B32922D}">
      <dgm:prSet custT="1"/>
      <dgm:spPr/>
      <dgm:t>
        <a:bodyPr/>
        <a:lstStyle/>
        <a:p>
          <a:endParaRPr lang="cs-CZ" sz="1400" dirty="0"/>
        </a:p>
        <a:p>
          <a:r>
            <a:rPr lang="cs-CZ" sz="2000" dirty="0"/>
            <a:t>Sešití porušené tkáně  = sutura</a:t>
          </a:r>
        </a:p>
      </dgm:t>
    </dgm:pt>
    <dgm:pt modelId="{D9B668C3-BA41-46BF-A7A7-E28987854C98}" type="parTrans" cxnId="{EB956DC5-E111-4342-AE8C-D838B1DA9DBD}">
      <dgm:prSet/>
      <dgm:spPr/>
      <dgm:t>
        <a:bodyPr/>
        <a:lstStyle/>
        <a:p>
          <a:endParaRPr lang="cs-CZ"/>
        </a:p>
      </dgm:t>
    </dgm:pt>
    <dgm:pt modelId="{71E82B61-BDF0-4F5C-ACDC-F06FD7242378}" type="sibTrans" cxnId="{EB956DC5-E111-4342-AE8C-D838B1DA9DBD}">
      <dgm:prSet/>
      <dgm:spPr/>
      <dgm:t>
        <a:bodyPr/>
        <a:lstStyle/>
        <a:p>
          <a:endParaRPr lang="cs-CZ"/>
        </a:p>
      </dgm:t>
    </dgm:pt>
    <dgm:pt modelId="{CD8D04AD-D55E-45D8-A675-34EEDED9842C}" type="pres">
      <dgm:prSet presAssocID="{6F048C8A-C095-4774-B42C-F7F9E686A3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D033489-2D5A-49A5-83D0-A544C50D5137}" type="pres">
      <dgm:prSet presAssocID="{4B12440B-EA2F-4674-A71D-C2CE5B32922D}" presName="Accent4" presStyleCnt="0"/>
      <dgm:spPr/>
    </dgm:pt>
    <dgm:pt modelId="{C7A79703-8DD5-4DF3-A60A-0C71C04B201D}" type="pres">
      <dgm:prSet presAssocID="{4B12440B-EA2F-4674-A71D-C2CE5B32922D}" presName="Accent" presStyleLbl="node1" presStyleIdx="0" presStyleCnt="4"/>
      <dgm:spPr/>
    </dgm:pt>
    <dgm:pt modelId="{EB0947EE-2BB4-4CD8-B564-D4AE4084722F}" type="pres">
      <dgm:prSet presAssocID="{4B12440B-EA2F-4674-A71D-C2CE5B32922D}" presName="ParentBackground4" presStyleCnt="0"/>
      <dgm:spPr/>
    </dgm:pt>
    <dgm:pt modelId="{A50847AC-CA89-499A-8455-8B9D739FF666}" type="pres">
      <dgm:prSet presAssocID="{4B12440B-EA2F-4674-A71D-C2CE5B32922D}" presName="ParentBackground" presStyleLbl="fgAcc1" presStyleIdx="0" presStyleCnt="4"/>
      <dgm:spPr/>
    </dgm:pt>
    <dgm:pt modelId="{7E281E9E-9EC3-4E3D-9100-DD0F9818E789}" type="pres">
      <dgm:prSet presAssocID="{4B12440B-EA2F-4674-A71D-C2CE5B3292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BFB5BBD-F593-4E26-B499-1120CB9CACE5}" type="pres">
      <dgm:prSet presAssocID="{2EBE5169-5FBE-402C-ADA9-E933EDC0B92B}" presName="Accent3" presStyleCnt="0"/>
      <dgm:spPr/>
    </dgm:pt>
    <dgm:pt modelId="{507B1700-D431-43D8-B9E1-58B49CB66C28}" type="pres">
      <dgm:prSet presAssocID="{2EBE5169-5FBE-402C-ADA9-E933EDC0B92B}" presName="Accent" presStyleLbl="node1" presStyleIdx="1" presStyleCnt="4"/>
      <dgm:spPr/>
    </dgm:pt>
    <dgm:pt modelId="{2DE80901-F4A7-4A52-A78F-EB81B09DCDF1}" type="pres">
      <dgm:prSet presAssocID="{2EBE5169-5FBE-402C-ADA9-E933EDC0B92B}" presName="ParentBackground3" presStyleCnt="0"/>
      <dgm:spPr/>
    </dgm:pt>
    <dgm:pt modelId="{E3E71012-F811-4947-A18C-6F977E62C6F3}" type="pres">
      <dgm:prSet presAssocID="{2EBE5169-5FBE-402C-ADA9-E933EDC0B92B}" presName="ParentBackground" presStyleLbl="fgAcc1" presStyleIdx="1" presStyleCnt="4"/>
      <dgm:spPr/>
    </dgm:pt>
    <dgm:pt modelId="{651FEB38-24CD-48D3-A376-F9D490142B02}" type="pres">
      <dgm:prSet presAssocID="{2EBE5169-5FBE-402C-ADA9-E933EDC0B92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CD559F5-E28A-4AF2-BFAC-4E5649C478A9}" type="pres">
      <dgm:prSet presAssocID="{C0989703-F363-455A-8D54-BEF00BEA9315}" presName="Accent2" presStyleCnt="0"/>
      <dgm:spPr/>
    </dgm:pt>
    <dgm:pt modelId="{6DF93027-08EE-47EB-B161-637D9CDA7345}" type="pres">
      <dgm:prSet presAssocID="{C0989703-F363-455A-8D54-BEF00BEA9315}" presName="Accent" presStyleLbl="node1" presStyleIdx="2" presStyleCnt="4"/>
      <dgm:spPr/>
    </dgm:pt>
    <dgm:pt modelId="{3D0D97E0-DA66-4B07-A1A3-D630725A0B8B}" type="pres">
      <dgm:prSet presAssocID="{C0989703-F363-455A-8D54-BEF00BEA9315}" presName="ParentBackground2" presStyleCnt="0"/>
      <dgm:spPr/>
    </dgm:pt>
    <dgm:pt modelId="{5DDD43F4-2E3C-43C2-B8D3-1EA382FA2328}" type="pres">
      <dgm:prSet presAssocID="{C0989703-F363-455A-8D54-BEF00BEA9315}" presName="ParentBackground" presStyleLbl="fgAcc1" presStyleIdx="2" presStyleCnt="4"/>
      <dgm:spPr/>
    </dgm:pt>
    <dgm:pt modelId="{8EB7E897-D5A7-49C0-8406-A16E470E0538}" type="pres">
      <dgm:prSet presAssocID="{C0989703-F363-455A-8D54-BEF00BEA931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4DEA39C-68FA-4D80-BABB-8C5C122F9979}" type="pres">
      <dgm:prSet presAssocID="{FEFE6B8A-0E5C-4D33-BC7E-C473ACD15794}" presName="Accent1" presStyleCnt="0"/>
      <dgm:spPr/>
    </dgm:pt>
    <dgm:pt modelId="{86D3716D-0B4A-485D-BC32-14D8273AED98}" type="pres">
      <dgm:prSet presAssocID="{FEFE6B8A-0E5C-4D33-BC7E-C473ACD15794}" presName="Accent" presStyleLbl="node1" presStyleIdx="3" presStyleCnt="4"/>
      <dgm:spPr/>
    </dgm:pt>
    <dgm:pt modelId="{378C277F-951A-4652-A6A1-FC25913C0332}" type="pres">
      <dgm:prSet presAssocID="{FEFE6B8A-0E5C-4D33-BC7E-C473ACD15794}" presName="ParentBackground1" presStyleCnt="0"/>
      <dgm:spPr/>
    </dgm:pt>
    <dgm:pt modelId="{E0FDEEF5-BE72-47F2-BF43-8324CBAE6B51}" type="pres">
      <dgm:prSet presAssocID="{FEFE6B8A-0E5C-4D33-BC7E-C473ACD15794}" presName="ParentBackground" presStyleLbl="fgAcc1" presStyleIdx="3" presStyleCnt="4" custLinFactNeighborX="-598" custLinFactNeighborY="-2773"/>
      <dgm:spPr/>
    </dgm:pt>
    <dgm:pt modelId="{1A966642-919F-4139-BD53-D45786E048EC}" type="pres">
      <dgm:prSet presAssocID="{FEFE6B8A-0E5C-4D33-BC7E-C473ACD1579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013CB0F-D9DC-408F-8086-3E9BB18E6E1B}" type="presOf" srcId="{FEFE6B8A-0E5C-4D33-BC7E-C473ACD15794}" destId="{E0FDEEF5-BE72-47F2-BF43-8324CBAE6B51}" srcOrd="0" destOrd="0" presId="urn:microsoft.com/office/officeart/2011/layout/CircleProcess"/>
    <dgm:cxn modelId="{977DAB12-0C38-48C3-AC3E-989211A64A74}" type="presOf" srcId="{4B12440B-EA2F-4674-A71D-C2CE5B32922D}" destId="{A50847AC-CA89-499A-8455-8B9D739FF666}" srcOrd="0" destOrd="0" presId="urn:microsoft.com/office/officeart/2011/layout/CircleProcess"/>
    <dgm:cxn modelId="{5CFEF435-C58C-4790-8604-651B9721E028}" type="presOf" srcId="{2EBE5169-5FBE-402C-ADA9-E933EDC0B92B}" destId="{E3E71012-F811-4947-A18C-6F977E62C6F3}" srcOrd="0" destOrd="0" presId="urn:microsoft.com/office/officeart/2011/layout/CircleProcess"/>
    <dgm:cxn modelId="{47392037-B8BB-489F-B38C-59C461562680}" type="presOf" srcId="{FEFE6B8A-0E5C-4D33-BC7E-C473ACD15794}" destId="{1A966642-919F-4139-BD53-D45786E048EC}" srcOrd="1" destOrd="0" presId="urn:microsoft.com/office/officeart/2011/layout/CircleProcess"/>
    <dgm:cxn modelId="{DA4D3060-6594-45D0-B85D-90915F7BBCA2}" type="presOf" srcId="{6F048C8A-C095-4774-B42C-F7F9E686A33C}" destId="{CD8D04AD-D55E-45D8-A675-34EEDED9842C}" srcOrd="0" destOrd="0" presId="urn:microsoft.com/office/officeart/2011/layout/CircleProcess"/>
    <dgm:cxn modelId="{A706176F-1418-4E67-AC9D-02B9785AEBD8}" type="presOf" srcId="{C0989703-F363-455A-8D54-BEF00BEA9315}" destId="{8EB7E897-D5A7-49C0-8406-A16E470E0538}" srcOrd="1" destOrd="0" presId="urn:microsoft.com/office/officeart/2011/layout/CircleProcess"/>
    <dgm:cxn modelId="{3C8BEE53-7207-4958-B1EA-E42BFC9EE261}" srcId="{6F048C8A-C095-4774-B42C-F7F9E686A33C}" destId="{FEFE6B8A-0E5C-4D33-BC7E-C473ACD15794}" srcOrd="0" destOrd="0" parTransId="{0DBD78C0-09AC-4F0D-B9E7-1C0F914202AA}" sibTransId="{AD2F4C49-24FA-486C-90B2-53BC7F90ACCA}"/>
    <dgm:cxn modelId="{63381A82-2285-48FB-B2A7-4B08DF8A851E}" srcId="{6F048C8A-C095-4774-B42C-F7F9E686A33C}" destId="{2EBE5169-5FBE-402C-ADA9-E933EDC0B92B}" srcOrd="2" destOrd="0" parTransId="{49351D8A-BECA-4313-BF04-09B8745B7B44}" sibTransId="{68D98B3F-6906-43F8-ACC0-39DBBEC5A560}"/>
    <dgm:cxn modelId="{BC425C83-FA81-4D26-A698-D76569E44B9E}" srcId="{6F048C8A-C095-4774-B42C-F7F9E686A33C}" destId="{C0989703-F363-455A-8D54-BEF00BEA9315}" srcOrd="1" destOrd="0" parTransId="{852A502B-0B8E-4971-B0C6-F671CC8E8B02}" sibTransId="{52B64810-9B73-482E-A699-CF32D8C6DDD6}"/>
    <dgm:cxn modelId="{CA7ADE94-0D2C-4A3E-ABDA-0977777D2D5B}" type="presOf" srcId="{4B12440B-EA2F-4674-A71D-C2CE5B32922D}" destId="{7E281E9E-9EC3-4E3D-9100-DD0F9818E789}" srcOrd="1" destOrd="0" presId="urn:microsoft.com/office/officeart/2011/layout/CircleProcess"/>
    <dgm:cxn modelId="{D3FC5FAE-A1C0-4206-AA00-B16048BC4007}" type="presOf" srcId="{C0989703-F363-455A-8D54-BEF00BEA9315}" destId="{5DDD43F4-2E3C-43C2-B8D3-1EA382FA2328}" srcOrd="0" destOrd="0" presId="urn:microsoft.com/office/officeart/2011/layout/CircleProcess"/>
    <dgm:cxn modelId="{3DBD05B5-77BD-40B8-A0EA-57FB309A3958}" type="presOf" srcId="{2EBE5169-5FBE-402C-ADA9-E933EDC0B92B}" destId="{651FEB38-24CD-48D3-A376-F9D490142B02}" srcOrd="1" destOrd="0" presId="urn:microsoft.com/office/officeart/2011/layout/CircleProcess"/>
    <dgm:cxn modelId="{EB956DC5-E111-4342-AE8C-D838B1DA9DBD}" srcId="{6F048C8A-C095-4774-B42C-F7F9E686A33C}" destId="{4B12440B-EA2F-4674-A71D-C2CE5B32922D}" srcOrd="3" destOrd="0" parTransId="{D9B668C3-BA41-46BF-A7A7-E28987854C98}" sibTransId="{71E82B61-BDF0-4F5C-ACDC-F06FD7242378}"/>
    <dgm:cxn modelId="{6B7655E0-0B78-4F42-BC4C-1767EE335D3A}" type="presParOf" srcId="{CD8D04AD-D55E-45D8-A675-34EEDED9842C}" destId="{AD033489-2D5A-49A5-83D0-A544C50D5137}" srcOrd="0" destOrd="0" presId="urn:microsoft.com/office/officeart/2011/layout/CircleProcess"/>
    <dgm:cxn modelId="{0C546C55-0DA2-480D-800D-02AC910E5791}" type="presParOf" srcId="{AD033489-2D5A-49A5-83D0-A544C50D5137}" destId="{C7A79703-8DD5-4DF3-A60A-0C71C04B201D}" srcOrd="0" destOrd="0" presId="urn:microsoft.com/office/officeart/2011/layout/CircleProcess"/>
    <dgm:cxn modelId="{D7D75D1B-9D8F-4A9E-A29F-BE5FB9E3B5E2}" type="presParOf" srcId="{CD8D04AD-D55E-45D8-A675-34EEDED9842C}" destId="{EB0947EE-2BB4-4CD8-B564-D4AE4084722F}" srcOrd="1" destOrd="0" presId="urn:microsoft.com/office/officeart/2011/layout/CircleProcess"/>
    <dgm:cxn modelId="{49DED446-F6A9-470C-9BDF-268B355F06F2}" type="presParOf" srcId="{EB0947EE-2BB4-4CD8-B564-D4AE4084722F}" destId="{A50847AC-CA89-499A-8455-8B9D739FF666}" srcOrd="0" destOrd="0" presId="urn:microsoft.com/office/officeart/2011/layout/CircleProcess"/>
    <dgm:cxn modelId="{E3E4A05E-FCA5-4AA5-BDB4-579F5842EEE8}" type="presParOf" srcId="{CD8D04AD-D55E-45D8-A675-34EEDED9842C}" destId="{7E281E9E-9EC3-4E3D-9100-DD0F9818E789}" srcOrd="2" destOrd="0" presId="urn:microsoft.com/office/officeart/2011/layout/CircleProcess"/>
    <dgm:cxn modelId="{9F22F079-B632-40C6-B2D4-81B69E057190}" type="presParOf" srcId="{CD8D04AD-D55E-45D8-A675-34EEDED9842C}" destId="{9BFB5BBD-F593-4E26-B499-1120CB9CACE5}" srcOrd="3" destOrd="0" presId="urn:microsoft.com/office/officeart/2011/layout/CircleProcess"/>
    <dgm:cxn modelId="{ED00DED4-7561-4FC6-AFEC-603FF9E1AEFD}" type="presParOf" srcId="{9BFB5BBD-F593-4E26-B499-1120CB9CACE5}" destId="{507B1700-D431-43D8-B9E1-58B49CB66C28}" srcOrd="0" destOrd="0" presId="urn:microsoft.com/office/officeart/2011/layout/CircleProcess"/>
    <dgm:cxn modelId="{F4A194C6-97A8-4321-9695-AFED956874B3}" type="presParOf" srcId="{CD8D04AD-D55E-45D8-A675-34EEDED9842C}" destId="{2DE80901-F4A7-4A52-A78F-EB81B09DCDF1}" srcOrd="4" destOrd="0" presId="urn:microsoft.com/office/officeart/2011/layout/CircleProcess"/>
    <dgm:cxn modelId="{C7253D35-56AF-41B8-B675-7964D5147672}" type="presParOf" srcId="{2DE80901-F4A7-4A52-A78F-EB81B09DCDF1}" destId="{E3E71012-F811-4947-A18C-6F977E62C6F3}" srcOrd="0" destOrd="0" presId="urn:microsoft.com/office/officeart/2011/layout/CircleProcess"/>
    <dgm:cxn modelId="{F0C9CD8C-5780-41AA-B17C-6D5633FD5224}" type="presParOf" srcId="{CD8D04AD-D55E-45D8-A675-34EEDED9842C}" destId="{651FEB38-24CD-48D3-A376-F9D490142B02}" srcOrd="5" destOrd="0" presId="urn:microsoft.com/office/officeart/2011/layout/CircleProcess"/>
    <dgm:cxn modelId="{DBE68A92-39C2-4219-BAA2-B907706FC856}" type="presParOf" srcId="{CD8D04AD-D55E-45D8-A675-34EEDED9842C}" destId="{3CD559F5-E28A-4AF2-BFAC-4E5649C478A9}" srcOrd="6" destOrd="0" presId="urn:microsoft.com/office/officeart/2011/layout/CircleProcess"/>
    <dgm:cxn modelId="{7ADD7D39-B5D5-4160-BFE5-011940D2FD4C}" type="presParOf" srcId="{3CD559F5-E28A-4AF2-BFAC-4E5649C478A9}" destId="{6DF93027-08EE-47EB-B161-637D9CDA7345}" srcOrd="0" destOrd="0" presId="urn:microsoft.com/office/officeart/2011/layout/CircleProcess"/>
    <dgm:cxn modelId="{5C9C5B29-8F2C-4B6F-99F4-5FAFA780A502}" type="presParOf" srcId="{CD8D04AD-D55E-45D8-A675-34EEDED9842C}" destId="{3D0D97E0-DA66-4B07-A1A3-D630725A0B8B}" srcOrd="7" destOrd="0" presId="urn:microsoft.com/office/officeart/2011/layout/CircleProcess"/>
    <dgm:cxn modelId="{F7D32CE9-B1B3-4D43-A7F5-22779306EFD8}" type="presParOf" srcId="{3D0D97E0-DA66-4B07-A1A3-D630725A0B8B}" destId="{5DDD43F4-2E3C-43C2-B8D3-1EA382FA2328}" srcOrd="0" destOrd="0" presId="urn:microsoft.com/office/officeart/2011/layout/CircleProcess"/>
    <dgm:cxn modelId="{FB2209DA-75F3-4611-A4C4-D79EB2BFBBA2}" type="presParOf" srcId="{CD8D04AD-D55E-45D8-A675-34EEDED9842C}" destId="{8EB7E897-D5A7-49C0-8406-A16E470E0538}" srcOrd="8" destOrd="0" presId="urn:microsoft.com/office/officeart/2011/layout/CircleProcess"/>
    <dgm:cxn modelId="{E30FDE2D-49C0-4849-A6F3-188FB322C521}" type="presParOf" srcId="{CD8D04AD-D55E-45D8-A675-34EEDED9842C}" destId="{A4DEA39C-68FA-4D80-BABB-8C5C122F9979}" srcOrd="9" destOrd="0" presId="urn:microsoft.com/office/officeart/2011/layout/CircleProcess"/>
    <dgm:cxn modelId="{0C8B56D4-7C2F-44E1-A5E7-8A198041B96B}" type="presParOf" srcId="{A4DEA39C-68FA-4D80-BABB-8C5C122F9979}" destId="{86D3716D-0B4A-485D-BC32-14D8273AED98}" srcOrd="0" destOrd="0" presId="urn:microsoft.com/office/officeart/2011/layout/CircleProcess"/>
    <dgm:cxn modelId="{3A6B9028-BC7A-4CC2-B935-D49F106A32EA}" type="presParOf" srcId="{CD8D04AD-D55E-45D8-A675-34EEDED9842C}" destId="{378C277F-951A-4652-A6A1-FC25913C0332}" srcOrd="10" destOrd="0" presId="urn:microsoft.com/office/officeart/2011/layout/CircleProcess"/>
    <dgm:cxn modelId="{633A5A8A-FF76-49DD-9ECF-9CE3A17452D6}" type="presParOf" srcId="{378C277F-951A-4652-A6A1-FC25913C0332}" destId="{E0FDEEF5-BE72-47F2-BF43-8324CBAE6B51}" srcOrd="0" destOrd="0" presId="urn:microsoft.com/office/officeart/2011/layout/CircleProcess"/>
    <dgm:cxn modelId="{618F033D-7EAC-4733-BAB2-81F4130DFAE3}" type="presParOf" srcId="{CD8D04AD-D55E-45D8-A675-34EEDED9842C}" destId="{1A966642-919F-4139-BD53-D45786E048E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1D311-8D6B-47AB-8752-0CCBB9B42C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DB4A375-BB34-45A0-8309-5F33B64C7598}">
      <dgm:prSet phldrT="[Text]"/>
      <dgm:spPr/>
      <dgm:t>
        <a:bodyPr/>
        <a:lstStyle/>
        <a:p>
          <a:r>
            <a:rPr lang="cs-CZ" b="1" dirty="0"/>
            <a:t>Vytvoření  řezu různé délky</a:t>
          </a:r>
        </a:p>
        <a:p>
          <a:r>
            <a:rPr lang="cs-CZ" dirty="0"/>
            <a:t>Laparotomie  = rozříznutí břicha</a:t>
          </a:r>
        </a:p>
        <a:p>
          <a:r>
            <a:rPr lang="cs-CZ" dirty="0" err="1"/>
            <a:t>Thorakotomie</a:t>
          </a:r>
          <a:r>
            <a:rPr lang="cs-CZ" dirty="0"/>
            <a:t> = rozříznutí hrudníku</a:t>
          </a:r>
        </a:p>
      </dgm:t>
    </dgm:pt>
    <dgm:pt modelId="{09C73B9C-855A-4029-BFA2-235EAE72C215}" type="parTrans" cxnId="{C3CF1F40-F40E-4C68-9201-B4ED1E022961}">
      <dgm:prSet/>
      <dgm:spPr/>
      <dgm:t>
        <a:bodyPr/>
        <a:lstStyle/>
        <a:p>
          <a:endParaRPr lang="cs-CZ"/>
        </a:p>
      </dgm:t>
    </dgm:pt>
    <dgm:pt modelId="{A950A48E-AC29-4409-9889-C688A5BD1393}" type="sibTrans" cxnId="{C3CF1F40-F40E-4C68-9201-B4ED1E022961}">
      <dgm:prSet/>
      <dgm:spPr/>
      <dgm:t>
        <a:bodyPr/>
        <a:lstStyle/>
        <a:p>
          <a:endParaRPr lang="cs-CZ"/>
        </a:p>
      </dgm:t>
    </dgm:pt>
    <dgm:pt modelId="{C243AA81-CF07-40C5-AE65-DAD65000B9B6}">
      <dgm:prSet phldrT="[Text]"/>
      <dgm:spPr/>
      <dgm:t>
        <a:bodyPr/>
        <a:lstStyle/>
        <a:p>
          <a:r>
            <a:rPr lang="cs-CZ" b="1" dirty="0"/>
            <a:t>Operační procedury za využití endoskopu</a:t>
          </a:r>
        </a:p>
        <a:p>
          <a:r>
            <a:rPr lang="cs-CZ" dirty="0"/>
            <a:t>Laparoskopie = operace břišní dutiny za využití endoskopu </a:t>
          </a:r>
        </a:p>
      </dgm:t>
    </dgm:pt>
    <dgm:pt modelId="{EC5B4EE4-73F3-47C1-8794-644AC0FE7095}" type="parTrans" cxnId="{D6EB042E-284C-4431-9323-0649AF98FDA3}">
      <dgm:prSet/>
      <dgm:spPr/>
      <dgm:t>
        <a:bodyPr/>
        <a:lstStyle/>
        <a:p>
          <a:endParaRPr lang="cs-CZ"/>
        </a:p>
      </dgm:t>
    </dgm:pt>
    <dgm:pt modelId="{A55D0E2B-5DC0-4E98-AE25-CE650FB3CAD9}" type="sibTrans" cxnId="{D6EB042E-284C-4431-9323-0649AF98FDA3}">
      <dgm:prSet/>
      <dgm:spPr/>
      <dgm:t>
        <a:bodyPr/>
        <a:lstStyle/>
        <a:p>
          <a:endParaRPr lang="cs-CZ"/>
        </a:p>
      </dgm:t>
    </dgm:pt>
    <dgm:pt modelId="{DD172ED6-BD19-49BB-98C6-15A629863DE3}">
      <dgm:prSet phldrT="[Text]"/>
      <dgm:spPr/>
      <dgm:t>
        <a:bodyPr/>
        <a:lstStyle/>
        <a:p>
          <a:r>
            <a:rPr lang="cs-CZ" b="1" dirty="0"/>
            <a:t>Využití PC techniky pro zajištění maximální přesnosti operace</a:t>
          </a:r>
        </a:p>
      </dgm:t>
    </dgm:pt>
    <dgm:pt modelId="{BDA8DBC2-9FA7-44A2-B956-3F72CC3BB845}" type="parTrans" cxnId="{2670E087-304E-4AF3-A734-11B6B8AFBB1F}">
      <dgm:prSet/>
      <dgm:spPr/>
      <dgm:t>
        <a:bodyPr/>
        <a:lstStyle/>
        <a:p>
          <a:endParaRPr lang="cs-CZ"/>
        </a:p>
      </dgm:t>
    </dgm:pt>
    <dgm:pt modelId="{FC0A2F20-369D-41B4-9D20-65055D1DDEF5}" type="sibTrans" cxnId="{2670E087-304E-4AF3-A734-11B6B8AFBB1F}">
      <dgm:prSet/>
      <dgm:spPr/>
      <dgm:t>
        <a:bodyPr/>
        <a:lstStyle/>
        <a:p>
          <a:endParaRPr lang="cs-CZ"/>
        </a:p>
      </dgm:t>
    </dgm:pt>
    <dgm:pt modelId="{AC4E4539-948C-44C8-906F-94A368B6D52E}" type="pres">
      <dgm:prSet presAssocID="{FB21D311-8D6B-47AB-8752-0CCBB9B42CB9}" presName="Name0" presStyleCnt="0">
        <dgm:presLayoutVars>
          <dgm:dir/>
          <dgm:resizeHandles val="exact"/>
        </dgm:presLayoutVars>
      </dgm:prSet>
      <dgm:spPr/>
    </dgm:pt>
    <dgm:pt modelId="{E3D4D760-50D3-4329-9425-7C57EF1954B3}" type="pres">
      <dgm:prSet presAssocID="{FB21D311-8D6B-47AB-8752-0CCBB9B42CB9}" presName="bkgdShp" presStyleLbl="alignAccFollowNode1" presStyleIdx="0" presStyleCnt="1"/>
      <dgm:spPr/>
    </dgm:pt>
    <dgm:pt modelId="{927B14E1-E626-4203-AF0C-ADF925E20614}" type="pres">
      <dgm:prSet presAssocID="{FB21D311-8D6B-47AB-8752-0CCBB9B42CB9}" presName="linComp" presStyleCnt="0"/>
      <dgm:spPr/>
    </dgm:pt>
    <dgm:pt modelId="{7AA84B3C-C36F-46BA-81B7-99D5D689A4E4}" type="pres">
      <dgm:prSet presAssocID="{9DB4A375-BB34-45A0-8309-5F33B64C7598}" presName="compNode" presStyleCnt="0"/>
      <dgm:spPr/>
    </dgm:pt>
    <dgm:pt modelId="{DA9ED93B-09E8-4F64-B7F7-4D6A01B9216F}" type="pres">
      <dgm:prSet presAssocID="{9DB4A375-BB34-45A0-8309-5F33B64C7598}" presName="node" presStyleLbl="node1" presStyleIdx="0" presStyleCnt="3">
        <dgm:presLayoutVars>
          <dgm:bulletEnabled val="1"/>
        </dgm:presLayoutVars>
      </dgm:prSet>
      <dgm:spPr/>
    </dgm:pt>
    <dgm:pt modelId="{998E5407-AF92-4182-8F6A-F7939D0E5D6D}" type="pres">
      <dgm:prSet presAssocID="{9DB4A375-BB34-45A0-8309-5F33B64C7598}" presName="invisiNode" presStyleLbl="node1" presStyleIdx="0" presStyleCnt="3"/>
      <dgm:spPr/>
    </dgm:pt>
    <dgm:pt modelId="{64FC1AA3-32EC-430A-BE73-3E337750C6CC}" type="pres">
      <dgm:prSet presAssocID="{9DB4A375-BB34-45A0-8309-5F33B64C7598}" presName="imagNode" presStyleLbl="fgImgPlace1" presStyleIdx="0" presStyleCnt="3"/>
      <dgm:spPr/>
    </dgm:pt>
    <dgm:pt modelId="{6130C0EB-64CC-4D84-B692-9CC9ABFE238D}" type="pres">
      <dgm:prSet presAssocID="{A950A48E-AC29-4409-9889-C688A5BD1393}" presName="sibTrans" presStyleLbl="sibTrans2D1" presStyleIdx="0" presStyleCnt="0"/>
      <dgm:spPr/>
    </dgm:pt>
    <dgm:pt modelId="{D4FAB1BB-F458-481C-A62E-48F0BC9A1938}" type="pres">
      <dgm:prSet presAssocID="{C243AA81-CF07-40C5-AE65-DAD65000B9B6}" presName="compNode" presStyleCnt="0"/>
      <dgm:spPr/>
    </dgm:pt>
    <dgm:pt modelId="{D9F4F40E-2A89-48AE-B6FA-655E0D4D4B6F}" type="pres">
      <dgm:prSet presAssocID="{C243AA81-CF07-40C5-AE65-DAD65000B9B6}" presName="node" presStyleLbl="node1" presStyleIdx="1" presStyleCnt="3">
        <dgm:presLayoutVars>
          <dgm:bulletEnabled val="1"/>
        </dgm:presLayoutVars>
      </dgm:prSet>
      <dgm:spPr/>
    </dgm:pt>
    <dgm:pt modelId="{59A2BB8E-1BAA-4CE5-B90F-69D2775C8DA7}" type="pres">
      <dgm:prSet presAssocID="{C243AA81-CF07-40C5-AE65-DAD65000B9B6}" presName="invisiNode" presStyleLbl="node1" presStyleIdx="1" presStyleCnt="3"/>
      <dgm:spPr/>
    </dgm:pt>
    <dgm:pt modelId="{D7844260-9FA3-42EB-8EA1-755EE74991E1}" type="pres">
      <dgm:prSet presAssocID="{C243AA81-CF07-40C5-AE65-DAD65000B9B6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FE1366-E69F-4009-9FAC-DEFD55D2E717}" type="pres">
      <dgm:prSet presAssocID="{A55D0E2B-5DC0-4E98-AE25-CE650FB3CAD9}" presName="sibTrans" presStyleLbl="sibTrans2D1" presStyleIdx="0" presStyleCnt="0"/>
      <dgm:spPr/>
    </dgm:pt>
    <dgm:pt modelId="{24FFC52B-26D9-4E00-81DB-4ADBEBA34790}" type="pres">
      <dgm:prSet presAssocID="{DD172ED6-BD19-49BB-98C6-15A629863DE3}" presName="compNode" presStyleCnt="0"/>
      <dgm:spPr/>
    </dgm:pt>
    <dgm:pt modelId="{63597AEC-A853-4389-8C30-72FCFD2553F4}" type="pres">
      <dgm:prSet presAssocID="{DD172ED6-BD19-49BB-98C6-15A629863DE3}" presName="node" presStyleLbl="node1" presStyleIdx="2" presStyleCnt="3">
        <dgm:presLayoutVars>
          <dgm:bulletEnabled val="1"/>
        </dgm:presLayoutVars>
      </dgm:prSet>
      <dgm:spPr/>
    </dgm:pt>
    <dgm:pt modelId="{27C597DD-94D6-4568-9F5F-B9400F877313}" type="pres">
      <dgm:prSet presAssocID="{DD172ED6-BD19-49BB-98C6-15A629863DE3}" presName="invisiNode" presStyleLbl="node1" presStyleIdx="2" presStyleCnt="3"/>
      <dgm:spPr/>
    </dgm:pt>
    <dgm:pt modelId="{E56D4146-109D-4DE5-A357-037DD17AC837}" type="pres">
      <dgm:prSet presAssocID="{DD172ED6-BD19-49BB-98C6-15A629863DE3}" presName="imagNode" presStyleLbl="fgImgPlace1" presStyleIdx="2" presStyleCnt="3"/>
      <dgm:spPr/>
    </dgm:pt>
  </dgm:ptLst>
  <dgm:cxnLst>
    <dgm:cxn modelId="{DADFBB0D-2EBC-425C-B170-C223FE87F3A3}" type="presOf" srcId="{A55D0E2B-5DC0-4E98-AE25-CE650FB3CAD9}" destId="{73FE1366-E69F-4009-9FAC-DEFD55D2E717}" srcOrd="0" destOrd="0" presId="urn:microsoft.com/office/officeart/2005/8/layout/pList2"/>
    <dgm:cxn modelId="{D6EB042E-284C-4431-9323-0649AF98FDA3}" srcId="{FB21D311-8D6B-47AB-8752-0CCBB9B42CB9}" destId="{C243AA81-CF07-40C5-AE65-DAD65000B9B6}" srcOrd="1" destOrd="0" parTransId="{EC5B4EE4-73F3-47C1-8794-644AC0FE7095}" sibTransId="{A55D0E2B-5DC0-4E98-AE25-CE650FB3CAD9}"/>
    <dgm:cxn modelId="{C3CF1F40-F40E-4C68-9201-B4ED1E022961}" srcId="{FB21D311-8D6B-47AB-8752-0CCBB9B42CB9}" destId="{9DB4A375-BB34-45A0-8309-5F33B64C7598}" srcOrd="0" destOrd="0" parTransId="{09C73B9C-855A-4029-BFA2-235EAE72C215}" sibTransId="{A950A48E-AC29-4409-9889-C688A5BD1393}"/>
    <dgm:cxn modelId="{2F05026C-006F-47E1-90E1-8A4BC71809F8}" type="presOf" srcId="{9DB4A375-BB34-45A0-8309-5F33B64C7598}" destId="{DA9ED93B-09E8-4F64-B7F7-4D6A01B9216F}" srcOrd="0" destOrd="0" presId="urn:microsoft.com/office/officeart/2005/8/layout/pList2"/>
    <dgm:cxn modelId="{33310956-4A49-43C3-BE28-FF05D3D28577}" type="presOf" srcId="{FB21D311-8D6B-47AB-8752-0CCBB9B42CB9}" destId="{AC4E4539-948C-44C8-906F-94A368B6D52E}" srcOrd="0" destOrd="0" presId="urn:microsoft.com/office/officeart/2005/8/layout/pList2"/>
    <dgm:cxn modelId="{7E838976-D678-48E0-8BA0-F80A470E0D01}" type="presOf" srcId="{A950A48E-AC29-4409-9889-C688A5BD1393}" destId="{6130C0EB-64CC-4D84-B692-9CC9ABFE238D}" srcOrd="0" destOrd="0" presId="urn:microsoft.com/office/officeart/2005/8/layout/pList2"/>
    <dgm:cxn modelId="{16055A7F-99BE-49EC-BF39-656D4FA35374}" type="presOf" srcId="{C243AA81-CF07-40C5-AE65-DAD65000B9B6}" destId="{D9F4F40E-2A89-48AE-B6FA-655E0D4D4B6F}" srcOrd="0" destOrd="0" presId="urn:microsoft.com/office/officeart/2005/8/layout/pList2"/>
    <dgm:cxn modelId="{2670E087-304E-4AF3-A734-11B6B8AFBB1F}" srcId="{FB21D311-8D6B-47AB-8752-0CCBB9B42CB9}" destId="{DD172ED6-BD19-49BB-98C6-15A629863DE3}" srcOrd="2" destOrd="0" parTransId="{BDA8DBC2-9FA7-44A2-B956-3F72CC3BB845}" sibTransId="{FC0A2F20-369D-41B4-9D20-65055D1DDEF5}"/>
    <dgm:cxn modelId="{A0B047D7-8C8C-4F28-BB60-92510DA5294A}" type="presOf" srcId="{DD172ED6-BD19-49BB-98C6-15A629863DE3}" destId="{63597AEC-A853-4389-8C30-72FCFD2553F4}" srcOrd="0" destOrd="0" presId="urn:microsoft.com/office/officeart/2005/8/layout/pList2"/>
    <dgm:cxn modelId="{2CA3D684-A3E7-4EF7-8C25-02E2D2017548}" type="presParOf" srcId="{AC4E4539-948C-44C8-906F-94A368B6D52E}" destId="{E3D4D760-50D3-4329-9425-7C57EF1954B3}" srcOrd="0" destOrd="0" presId="urn:microsoft.com/office/officeart/2005/8/layout/pList2"/>
    <dgm:cxn modelId="{6CB2414A-C988-413F-85FA-C3F146EA3EC1}" type="presParOf" srcId="{AC4E4539-948C-44C8-906F-94A368B6D52E}" destId="{927B14E1-E626-4203-AF0C-ADF925E20614}" srcOrd="1" destOrd="0" presId="urn:microsoft.com/office/officeart/2005/8/layout/pList2"/>
    <dgm:cxn modelId="{475CA977-4A8E-4D0F-A693-E691674BA634}" type="presParOf" srcId="{927B14E1-E626-4203-AF0C-ADF925E20614}" destId="{7AA84B3C-C36F-46BA-81B7-99D5D689A4E4}" srcOrd="0" destOrd="0" presId="urn:microsoft.com/office/officeart/2005/8/layout/pList2"/>
    <dgm:cxn modelId="{64AA616D-59D9-4B47-B19C-C838B87266CC}" type="presParOf" srcId="{7AA84B3C-C36F-46BA-81B7-99D5D689A4E4}" destId="{DA9ED93B-09E8-4F64-B7F7-4D6A01B9216F}" srcOrd="0" destOrd="0" presId="urn:microsoft.com/office/officeart/2005/8/layout/pList2"/>
    <dgm:cxn modelId="{F25B4136-6811-4FA1-AB0D-7E5708BAB44D}" type="presParOf" srcId="{7AA84B3C-C36F-46BA-81B7-99D5D689A4E4}" destId="{998E5407-AF92-4182-8F6A-F7939D0E5D6D}" srcOrd="1" destOrd="0" presId="urn:microsoft.com/office/officeart/2005/8/layout/pList2"/>
    <dgm:cxn modelId="{BEB4DF3A-C5D6-42A1-88B2-0C947D804165}" type="presParOf" srcId="{7AA84B3C-C36F-46BA-81B7-99D5D689A4E4}" destId="{64FC1AA3-32EC-430A-BE73-3E337750C6CC}" srcOrd="2" destOrd="0" presId="urn:microsoft.com/office/officeart/2005/8/layout/pList2"/>
    <dgm:cxn modelId="{6DD34C51-0B32-4F89-9D9D-F13BCF499068}" type="presParOf" srcId="{927B14E1-E626-4203-AF0C-ADF925E20614}" destId="{6130C0EB-64CC-4D84-B692-9CC9ABFE238D}" srcOrd="1" destOrd="0" presId="urn:microsoft.com/office/officeart/2005/8/layout/pList2"/>
    <dgm:cxn modelId="{0EF4C608-A883-4FBD-9394-8DF7904C8219}" type="presParOf" srcId="{927B14E1-E626-4203-AF0C-ADF925E20614}" destId="{D4FAB1BB-F458-481C-A62E-48F0BC9A1938}" srcOrd="2" destOrd="0" presId="urn:microsoft.com/office/officeart/2005/8/layout/pList2"/>
    <dgm:cxn modelId="{B3D17867-2ECA-419D-9516-A7D3B7DC374E}" type="presParOf" srcId="{D4FAB1BB-F458-481C-A62E-48F0BC9A1938}" destId="{D9F4F40E-2A89-48AE-B6FA-655E0D4D4B6F}" srcOrd="0" destOrd="0" presId="urn:microsoft.com/office/officeart/2005/8/layout/pList2"/>
    <dgm:cxn modelId="{C9963AD2-3308-414E-A5E1-CF33F7E73616}" type="presParOf" srcId="{D4FAB1BB-F458-481C-A62E-48F0BC9A1938}" destId="{59A2BB8E-1BAA-4CE5-B90F-69D2775C8DA7}" srcOrd="1" destOrd="0" presId="urn:microsoft.com/office/officeart/2005/8/layout/pList2"/>
    <dgm:cxn modelId="{2F0063AC-711A-42B6-80FC-A6C786C60FB5}" type="presParOf" srcId="{D4FAB1BB-F458-481C-A62E-48F0BC9A1938}" destId="{D7844260-9FA3-42EB-8EA1-755EE74991E1}" srcOrd="2" destOrd="0" presId="urn:microsoft.com/office/officeart/2005/8/layout/pList2"/>
    <dgm:cxn modelId="{D693FDF0-FFA7-4461-8173-22D280BE48ED}" type="presParOf" srcId="{927B14E1-E626-4203-AF0C-ADF925E20614}" destId="{73FE1366-E69F-4009-9FAC-DEFD55D2E717}" srcOrd="3" destOrd="0" presId="urn:microsoft.com/office/officeart/2005/8/layout/pList2"/>
    <dgm:cxn modelId="{38C40EFC-EED8-4F0B-B361-9B8BFB84E42B}" type="presParOf" srcId="{927B14E1-E626-4203-AF0C-ADF925E20614}" destId="{24FFC52B-26D9-4E00-81DB-4ADBEBA34790}" srcOrd="4" destOrd="0" presId="urn:microsoft.com/office/officeart/2005/8/layout/pList2"/>
    <dgm:cxn modelId="{4137C977-C58E-49FC-9B44-509BD94A4A79}" type="presParOf" srcId="{24FFC52B-26D9-4E00-81DB-4ADBEBA34790}" destId="{63597AEC-A853-4389-8C30-72FCFD2553F4}" srcOrd="0" destOrd="0" presId="urn:microsoft.com/office/officeart/2005/8/layout/pList2"/>
    <dgm:cxn modelId="{670E3B9F-2FE5-493A-9FE8-5C3960B5A8CB}" type="presParOf" srcId="{24FFC52B-26D9-4E00-81DB-4ADBEBA34790}" destId="{27C597DD-94D6-4568-9F5F-B9400F877313}" srcOrd="1" destOrd="0" presId="urn:microsoft.com/office/officeart/2005/8/layout/pList2"/>
    <dgm:cxn modelId="{A768514B-FD0F-40C5-AA8B-C62184AFA3DC}" type="presParOf" srcId="{24FFC52B-26D9-4E00-81DB-4ADBEBA34790}" destId="{E56D4146-109D-4DE5-A357-037DD17AC83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4B1FA0-0E9A-4E71-8522-4B584EF5C6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161D45-5E9C-4023-820D-5FEEA1E3EC51}">
      <dgm:prSet phldrT="[Text]" custT="1"/>
      <dgm:spPr/>
      <dgm:t>
        <a:bodyPr/>
        <a:lstStyle/>
        <a:p>
          <a:r>
            <a:rPr lang="cs-CZ" sz="2400" dirty="0"/>
            <a:t>Dlouhodobá / krátkodobá /bezprostřední</a:t>
          </a:r>
        </a:p>
      </dgm:t>
    </dgm:pt>
    <dgm:pt modelId="{69505DF6-F3A0-4CB8-AD82-90A0CE0914AC}" type="parTrans" cxnId="{AD6FDAC8-042C-4DF0-A7AA-C15C06FF2F92}">
      <dgm:prSet/>
      <dgm:spPr/>
      <dgm:t>
        <a:bodyPr/>
        <a:lstStyle/>
        <a:p>
          <a:endParaRPr lang="cs-CZ"/>
        </a:p>
      </dgm:t>
    </dgm:pt>
    <dgm:pt modelId="{6DD8B46F-17E6-44F1-8639-E9C2EE10B81A}" type="sibTrans" cxnId="{AD6FDAC8-042C-4DF0-A7AA-C15C06FF2F92}">
      <dgm:prSet/>
      <dgm:spPr/>
      <dgm:t>
        <a:bodyPr/>
        <a:lstStyle/>
        <a:p>
          <a:endParaRPr lang="cs-CZ"/>
        </a:p>
      </dgm:t>
    </dgm:pt>
    <dgm:pt modelId="{8F22104D-667D-475A-BBD2-38186DF799BE}">
      <dgm:prSet phldrT="[Text]" custT="1"/>
      <dgm:spPr/>
      <dgm:t>
        <a:bodyPr/>
        <a:lstStyle/>
        <a:p>
          <a:r>
            <a:rPr lang="cs-CZ" sz="2400" dirty="0"/>
            <a:t>Psychická /tělesná/ medikamentózní</a:t>
          </a:r>
        </a:p>
      </dgm:t>
    </dgm:pt>
    <dgm:pt modelId="{078F31ED-9533-4164-AB57-D9F4A8775B06}" type="parTrans" cxnId="{E3FC44E4-D7F9-4B89-8CC0-C2E8851B6742}">
      <dgm:prSet/>
      <dgm:spPr/>
      <dgm:t>
        <a:bodyPr/>
        <a:lstStyle/>
        <a:p>
          <a:endParaRPr lang="cs-CZ"/>
        </a:p>
      </dgm:t>
    </dgm:pt>
    <dgm:pt modelId="{60CE59E4-8633-4BBD-80EA-2199E716D77D}" type="sibTrans" cxnId="{E3FC44E4-D7F9-4B89-8CC0-C2E8851B6742}">
      <dgm:prSet/>
      <dgm:spPr/>
      <dgm:t>
        <a:bodyPr/>
        <a:lstStyle/>
        <a:p>
          <a:endParaRPr lang="cs-CZ"/>
        </a:p>
      </dgm:t>
    </dgm:pt>
    <dgm:pt modelId="{9004DDC1-578A-4377-AC5B-1322AAB2F35B}">
      <dgm:prSet phldrT="[Text]" custT="1"/>
      <dgm:spPr/>
      <dgm:t>
        <a:bodyPr/>
        <a:lstStyle/>
        <a:p>
          <a:r>
            <a:rPr lang="cs-CZ" sz="2200" dirty="0"/>
            <a:t>Obecná = pro všechny stejná</a:t>
          </a:r>
        </a:p>
        <a:p>
          <a:r>
            <a:rPr lang="cs-CZ" sz="2200" dirty="0"/>
            <a:t>Specializovaná = dle konkrétního stavu pacienta nebo dle druhu výkonu</a:t>
          </a:r>
        </a:p>
      </dgm:t>
    </dgm:pt>
    <dgm:pt modelId="{00B3A133-2D44-4A45-9042-D51C46C40A11}" type="parTrans" cxnId="{4279EFCF-1D4A-4DCB-867B-0AF1BD20C6F1}">
      <dgm:prSet/>
      <dgm:spPr/>
      <dgm:t>
        <a:bodyPr/>
        <a:lstStyle/>
        <a:p>
          <a:endParaRPr lang="cs-CZ"/>
        </a:p>
      </dgm:t>
    </dgm:pt>
    <dgm:pt modelId="{E9B7A6BF-3976-4AF7-9AF6-1CB57B89FA04}" type="sibTrans" cxnId="{4279EFCF-1D4A-4DCB-867B-0AF1BD20C6F1}">
      <dgm:prSet/>
      <dgm:spPr/>
      <dgm:t>
        <a:bodyPr/>
        <a:lstStyle/>
        <a:p>
          <a:endParaRPr lang="cs-CZ"/>
        </a:p>
      </dgm:t>
    </dgm:pt>
    <dgm:pt modelId="{5D7357A7-CA39-4160-84EB-290D7E5F9AC2}">
      <dgm:prSet custT="1"/>
      <dgm:spPr/>
      <dgm:t>
        <a:bodyPr/>
        <a:lstStyle/>
        <a:p>
          <a:r>
            <a:rPr lang="cs-CZ" sz="2400" dirty="0"/>
            <a:t>Celková / místní</a:t>
          </a:r>
        </a:p>
      </dgm:t>
    </dgm:pt>
    <dgm:pt modelId="{7CF01FF8-61C2-451F-B0FE-CA255EA10B13}" type="parTrans" cxnId="{4497EB51-0F34-4856-B887-6299E8FAA66D}">
      <dgm:prSet/>
      <dgm:spPr/>
      <dgm:t>
        <a:bodyPr/>
        <a:lstStyle/>
        <a:p>
          <a:endParaRPr lang="cs-CZ"/>
        </a:p>
      </dgm:t>
    </dgm:pt>
    <dgm:pt modelId="{9C2232D3-6D9F-4571-AC22-F1574507773A}" type="sibTrans" cxnId="{4497EB51-0F34-4856-B887-6299E8FAA66D}">
      <dgm:prSet/>
      <dgm:spPr/>
      <dgm:t>
        <a:bodyPr/>
        <a:lstStyle/>
        <a:p>
          <a:endParaRPr lang="cs-CZ"/>
        </a:p>
      </dgm:t>
    </dgm:pt>
    <dgm:pt modelId="{86338628-7529-425F-9703-BCB7534272F6}" type="pres">
      <dgm:prSet presAssocID="{004B1FA0-0E9A-4E71-8522-4B584EF5C66B}" presName="Name0" presStyleCnt="0">
        <dgm:presLayoutVars>
          <dgm:chMax val="7"/>
          <dgm:chPref val="7"/>
          <dgm:dir/>
        </dgm:presLayoutVars>
      </dgm:prSet>
      <dgm:spPr/>
    </dgm:pt>
    <dgm:pt modelId="{AF4AFCB9-77B5-447F-AFAA-E55684CFE360}" type="pres">
      <dgm:prSet presAssocID="{004B1FA0-0E9A-4E71-8522-4B584EF5C66B}" presName="Name1" presStyleCnt="0"/>
      <dgm:spPr/>
    </dgm:pt>
    <dgm:pt modelId="{36656209-8B29-4627-8ED5-B0CCD2F53DA2}" type="pres">
      <dgm:prSet presAssocID="{004B1FA0-0E9A-4E71-8522-4B584EF5C66B}" presName="cycle" presStyleCnt="0"/>
      <dgm:spPr/>
    </dgm:pt>
    <dgm:pt modelId="{4CBF35FE-9CA8-4485-B2BF-2CD41D13651E}" type="pres">
      <dgm:prSet presAssocID="{004B1FA0-0E9A-4E71-8522-4B584EF5C66B}" presName="srcNode" presStyleLbl="node1" presStyleIdx="0" presStyleCnt="4"/>
      <dgm:spPr/>
    </dgm:pt>
    <dgm:pt modelId="{BDA602DC-0B60-47B4-85A9-1FCEEC46B86D}" type="pres">
      <dgm:prSet presAssocID="{004B1FA0-0E9A-4E71-8522-4B584EF5C66B}" presName="conn" presStyleLbl="parChTrans1D2" presStyleIdx="0" presStyleCnt="1"/>
      <dgm:spPr/>
    </dgm:pt>
    <dgm:pt modelId="{A98AF5E2-3468-4211-94D4-E473C4CA0BEF}" type="pres">
      <dgm:prSet presAssocID="{004B1FA0-0E9A-4E71-8522-4B584EF5C66B}" presName="extraNode" presStyleLbl="node1" presStyleIdx="0" presStyleCnt="4"/>
      <dgm:spPr/>
    </dgm:pt>
    <dgm:pt modelId="{AD9D30DB-E458-4611-ADD1-CBD74F7E222D}" type="pres">
      <dgm:prSet presAssocID="{004B1FA0-0E9A-4E71-8522-4B584EF5C66B}" presName="dstNode" presStyleLbl="node1" presStyleIdx="0" presStyleCnt="4"/>
      <dgm:spPr/>
    </dgm:pt>
    <dgm:pt modelId="{DA778421-FB34-4355-9EF6-55D1501D1F64}" type="pres">
      <dgm:prSet presAssocID="{1D161D45-5E9C-4023-820D-5FEEA1E3EC51}" presName="text_1" presStyleLbl="node1" presStyleIdx="0" presStyleCnt="4">
        <dgm:presLayoutVars>
          <dgm:bulletEnabled val="1"/>
        </dgm:presLayoutVars>
      </dgm:prSet>
      <dgm:spPr/>
    </dgm:pt>
    <dgm:pt modelId="{5FDFE421-E8E3-4595-9E77-63F829177BBD}" type="pres">
      <dgm:prSet presAssocID="{1D161D45-5E9C-4023-820D-5FEEA1E3EC51}" presName="accent_1" presStyleCnt="0"/>
      <dgm:spPr/>
    </dgm:pt>
    <dgm:pt modelId="{33EADB54-4C7B-45BB-93A4-8ED03213B40D}" type="pres">
      <dgm:prSet presAssocID="{1D161D45-5E9C-4023-820D-5FEEA1E3EC51}" presName="accentRepeatNode" presStyleLbl="solidFgAcc1" presStyleIdx="0" presStyleCnt="4"/>
      <dgm:spPr/>
    </dgm:pt>
    <dgm:pt modelId="{EDB46943-6C1C-46BE-99FF-92CED168C086}" type="pres">
      <dgm:prSet presAssocID="{8F22104D-667D-475A-BBD2-38186DF799BE}" presName="text_2" presStyleLbl="node1" presStyleIdx="1" presStyleCnt="4">
        <dgm:presLayoutVars>
          <dgm:bulletEnabled val="1"/>
        </dgm:presLayoutVars>
      </dgm:prSet>
      <dgm:spPr/>
    </dgm:pt>
    <dgm:pt modelId="{69A1C97F-8521-4650-9FDE-DB15B1080A0E}" type="pres">
      <dgm:prSet presAssocID="{8F22104D-667D-475A-BBD2-38186DF799BE}" presName="accent_2" presStyleCnt="0"/>
      <dgm:spPr/>
    </dgm:pt>
    <dgm:pt modelId="{1F8BB188-86CC-41C2-9D8F-38AD0876F30C}" type="pres">
      <dgm:prSet presAssocID="{8F22104D-667D-475A-BBD2-38186DF799BE}" presName="accentRepeatNode" presStyleLbl="solidFgAcc1" presStyleIdx="1" presStyleCnt="4"/>
      <dgm:spPr/>
    </dgm:pt>
    <dgm:pt modelId="{E83895A7-C640-45DA-A21A-9E79C99CF036}" type="pres">
      <dgm:prSet presAssocID="{9004DDC1-578A-4377-AC5B-1322AAB2F35B}" presName="text_3" presStyleLbl="node1" presStyleIdx="2" presStyleCnt="4">
        <dgm:presLayoutVars>
          <dgm:bulletEnabled val="1"/>
        </dgm:presLayoutVars>
      </dgm:prSet>
      <dgm:spPr/>
    </dgm:pt>
    <dgm:pt modelId="{9B46A7B1-F33D-42D4-8AE4-BAF1F3783F13}" type="pres">
      <dgm:prSet presAssocID="{9004DDC1-578A-4377-AC5B-1322AAB2F35B}" presName="accent_3" presStyleCnt="0"/>
      <dgm:spPr/>
    </dgm:pt>
    <dgm:pt modelId="{C2414EF2-FA2E-45B9-B2C9-4D3C56F86527}" type="pres">
      <dgm:prSet presAssocID="{9004DDC1-578A-4377-AC5B-1322AAB2F35B}" presName="accentRepeatNode" presStyleLbl="solidFgAcc1" presStyleIdx="2" presStyleCnt="4"/>
      <dgm:spPr/>
    </dgm:pt>
    <dgm:pt modelId="{16F46561-7E7E-4CDA-963C-351CA6691768}" type="pres">
      <dgm:prSet presAssocID="{5D7357A7-CA39-4160-84EB-290D7E5F9AC2}" presName="text_4" presStyleLbl="node1" presStyleIdx="3" presStyleCnt="4">
        <dgm:presLayoutVars>
          <dgm:bulletEnabled val="1"/>
        </dgm:presLayoutVars>
      </dgm:prSet>
      <dgm:spPr/>
    </dgm:pt>
    <dgm:pt modelId="{63ADD381-EC9B-40DD-8CB2-B25DCB031D11}" type="pres">
      <dgm:prSet presAssocID="{5D7357A7-CA39-4160-84EB-290D7E5F9AC2}" presName="accent_4" presStyleCnt="0"/>
      <dgm:spPr/>
    </dgm:pt>
    <dgm:pt modelId="{BF9D1F77-6A62-4AB5-8C1D-06D12AB4148C}" type="pres">
      <dgm:prSet presAssocID="{5D7357A7-CA39-4160-84EB-290D7E5F9AC2}" presName="accentRepeatNode" presStyleLbl="solidFgAcc1" presStyleIdx="3" presStyleCnt="4"/>
      <dgm:spPr/>
    </dgm:pt>
  </dgm:ptLst>
  <dgm:cxnLst>
    <dgm:cxn modelId="{DAB08601-2E2E-4B04-99B6-0A02C1BD2A0A}" type="presOf" srcId="{5D7357A7-CA39-4160-84EB-290D7E5F9AC2}" destId="{16F46561-7E7E-4CDA-963C-351CA6691768}" srcOrd="0" destOrd="0" presId="urn:microsoft.com/office/officeart/2008/layout/VerticalCurvedList"/>
    <dgm:cxn modelId="{369ECD26-63EA-4392-B48F-130E264A70D6}" type="presOf" srcId="{004B1FA0-0E9A-4E71-8522-4B584EF5C66B}" destId="{86338628-7529-425F-9703-BCB7534272F6}" srcOrd="0" destOrd="0" presId="urn:microsoft.com/office/officeart/2008/layout/VerticalCurvedList"/>
    <dgm:cxn modelId="{DB78EA38-8337-4A8E-B4A3-1F06AC92DB46}" type="presOf" srcId="{9004DDC1-578A-4377-AC5B-1322AAB2F35B}" destId="{E83895A7-C640-45DA-A21A-9E79C99CF036}" srcOrd="0" destOrd="0" presId="urn:microsoft.com/office/officeart/2008/layout/VerticalCurvedList"/>
    <dgm:cxn modelId="{CDC82A42-A59A-4BD4-A867-C76DBC268CCE}" type="presOf" srcId="{1D161D45-5E9C-4023-820D-5FEEA1E3EC51}" destId="{DA778421-FB34-4355-9EF6-55D1501D1F64}" srcOrd="0" destOrd="0" presId="urn:microsoft.com/office/officeart/2008/layout/VerticalCurvedList"/>
    <dgm:cxn modelId="{4497EB51-0F34-4856-B887-6299E8FAA66D}" srcId="{004B1FA0-0E9A-4E71-8522-4B584EF5C66B}" destId="{5D7357A7-CA39-4160-84EB-290D7E5F9AC2}" srcOrd="3" destOrd="0" parTransId="{7CF01FF8-61C2-451F-B0FE-CA255EA10B13}" sibTransId="{9C2232D3-6D9F-4571-AC22-F1574507773A}"/>
    <dgm:cxn modelId="{E3568F59-256F-4FE1-ABD7-6CB164DB9DAF}" type="presOf" srcId="{8F22104D-667D-475A-BBD2-38186DF799BE}" destId="{EDB46943-6C1C-46BE-99FF-92CED168C086}" srcOrd="0" destOrd="0" presId="urn:microsoft.com/office/officeart/2008/layout/VerticalCurvedList"/>
    <dgm:cxn modelId="{BACECCA3-8A35-4A0B-8D2F-1F258E67BCAE}" type="presOf" srcId="{6DD8B46F-17E6-44F1-8639-E9C2EE10B81A}" destId="{BDA602DC-0B60-47B4-85A9-1FCEEC46B86D}" srcOrd="0" destOrd="0" presId="urn:microsoft.com/office/officeart/2008/layout/VerticalCurvedList"/>
    <dgm:cxn modelId="{AD6FDAC8-042C-4DF0-A7AA-C15C06FF2F92}" srcId="{004B1FA0-0E9A-4E71-8522-4B584EF5C66B}" destId="{1D161D45-5E9C-4023-820D-5FEEA1E3EC51}" srcOrd="0" destOrd="0" parTransId="{69505DF6-F3A0-4CB8-AD82-90A0CE0914AC}" sibTransId="{6DD8B46F-17E6-44F1-8639-E9C2EE10B81A}"/>
    <dgm:cxn modelId="{4279EFCF-1D4A-4DCB-867B-0AF1BD20C6F1}" srcId="{004B1FA0-0E9A-4E71-8522-4B584EF5C66B}" destId="{9004DDC1-578A-4377-AC5B-1322AAB2F35B}" srcOrd="2" destOrd="0" parTransId="{00B3A133-2D44-4A45-9042-D51C46C40A11}" sibTransId="{E9B7A6BF-3976-4AF7-9AF6-1CB57B89FA04}"/>
    <dgm:cxn modelId="{E3FC44E4-D7F9-4B89-8CC0-C2E8851B6742}" srcId="{004B1FA0-0E9A-4E71-8522-4B584EF5C66B}" destId="{8F22104D-667D-475A-BBD2-38186DF799BE}" srcOrd="1" destOrd="0" parTransId="{078F31ED-9533-4164-AB57-D9F4A8775B06}" sibTransId="{60CE59E4-8633-4BBD-80EA-2199E716D77D}"/>
    <dgm:cxn modelId="{5F3F4570-D484-4D30-9907-A44CF68DF3FC}" type="presParOf" srcId="{86338628-7529-425F-9703-BCB7534272F6}" destId="{AF4AFCB9-77B5-447F-AFAA-E55684CFE360}" srcOrd="0" destOrd="0" presId="urn:microsoft.com/office/officeart/2008/layout/VerticalCurvedList"/>
    <dgm:cxn modelId="{C2261742-3BA7-4364-83CE-DE518B0E8006}" type="presParOf" srcId="{AF4AFCB9-77B5-447F-AFAA-E55684CFE360}" destId="{36656209-8B29-4627-8ED5-B0CCD2F53DA2}" srcOrd="0" destOrd="0" presId="urn:microsoft.com/office/officeart/2008/layout/VerticalCurvedList"/>
    <dgm:cxn modelId="{68A69C63-7E3E-460A-BBA8-C0A4E5E64A16}" type="presParOf" srcId="{36656209-8B29-4627-8ED5-B0CCD2F53DA2}" destId="{4CBF35FE-9CA8-4485-B2BF-2CD41D13651E}" srcOrd="0" destOrd="0" presId="urn:microsoft.com/office/officeart/2008/layout/VerticalCurvedList"/>
    <dgm:cxn modelId="{50A63D52-A776-41E6-AA12-DE3991E90893}" type="presParOf" srcId="{36656209-8B29-4627-8ED5-B0CCD2F53DA2}" destId="{BDA602DC-0B60-47B4-85A9-1FCEEC46B86D}" srcOrd="1" destOrd="0" presId="urn:microsoft.com/office/officeart/2008/layout/VerticalCurvedList"/>
    <dgm:cxn modelId="{3408AB18-A729-43AA-BEA3-F5AB60167770}" type="presParOf" srcId="{36656209-8B29-4627-8ED5-B0CCD2F53DA2}" destId="{A98AF5E2-3468-4211-94D4-E473C4CA0BEF}" srcOrd="2" destOrd="0" presId="urn:microsoft.com/office/officeart/2008/layout/VerticalCurvedList"/>
    <dgm:cxn modelId="{961FFFA5-E331-472F-B6ED-0AE1505875E9}" type="presParOf" srcId="{36656209-8B29-4627-8ED5-B0CCD2F53DA2}" destId="{AD9D30DB-E458-4611-ADD1-CBD74F7E222D}" srcOrd="3" destOrd="0" presId="urn:microsoft.com/office/officeart/2008/layout/VerticalCurvedList"/>
    <dgm:cxn modelId="{9B0A76F5-6D6A-473C-A0CD-84AD37A29F33}" type="presParOf" srcId="{AF4AFCB9-77B5-447F-AFAA-E55684CFE360}" destId="{DA778421-FB34-4355-9EF6-55D1501D1F64}" srcOrd="1" destOrd="0" presId="urn:microsoft.com/office/officeart/2008/layout/VerticalCurvedList"/>
    <dgm:cxn modelId="{87803320-F73E-4734-B4E6-98043ADD7AC8}" type="presParOf" srcId="{AF4AFCB9-77B5-447F-AFAA-E55684CFE360}" destId="{5FDFE421-E8E3-4595-9E77-63F829177BBD}" srcOrd="2" destOrd="0" presId="urn:microsoft.com/office/officeart/2008/layout/VerticalCurvedList"/>
    <dgm:cxn modelId="{54371E36-226F-42EB-A051-4878BE93D2A0}" type="presParOf" srcId="{5FDFE421-E8E3-4595-9E77-63F829177BBD}" destId="{33EADB54-4C7B-45BB-93A4-8ED03213B40D}" srcOrd="0" destOrd="0" presId="urn:microsoft.com/office/officeart/2008/layout/VerticalCurvedList"/>
    <dgm:cxn modelId="{735C376C-B9DA-4089-B335-45F3C0235DB6}" type="presParOf" srcId="{AF4AFCB9-77B5-447F-AFAA-E55684CFE360}" destId="{EDB46943-6C1C-46BE-99FF-92CED168C086}" srcOrd="3" destOrd="0" presId="urn:microsoft.com/office/officeart/2008/layout/VerticalCurvedList"/>
    <dgm:cxn modelId="{21436491-CE01-47C7-89C4-4D5D003FC1BD}" type="presParOf" srcId="{AF4AFCB9-77B5-447F-AFAA-E55684CFE360}" destId="{69A1C97F-8521-4650-9FDE-DB15B1080A0E}" srcOrd="4" destOrd="0" presId="urn:microsoft.com/office/officeart/2008/layout/VerticalCurvedList"/>
    <dgm:cxn modelId="{D1E71379-CB51-4685-A451-FB8674D49754}" type="presParOf" srcId="{69A1C97F-8521-4650-9FDE-DB15B1080A0E}" destId="{1F8BB188-86CC-41C2-9D8F-38AD0876F30C}" srcOrd="0" destOrd="0" presId="urn:microsoft.com/office/officeart/2008/layout/VerticalCurvedList"/>
    <dgm:cxn modelId="{1BB6114A-68E7-411A-9DDB-F6B7EBF6BDA5}" type="presParOf" srcId="{AF4AFCB9-77B5-447F-AFAA-E55684CFE360}" destId="{E83895A7-C640-45DA-A21A-9E79C99CF036}" srcOrd="5" destOrd="0" presId="urn:microsoft.com/office/officeart/2008/layout/VerticalCurvedList"/>
    <dgm:cxn modelId="{373D0BE8-21BD-45C1-8404-8DEF71D7990E}" type="presParOf" srcId="{AF4AFCB9-77B5-447F-AFAA-E55684CFE360}" destId="{9B46A7B1-F33D-42D4-8AE4-BAF1F3783F13}" srcOrd="6" destOrd="0" presId="urn:microsoft.com/office/officeart/2008/layout/VerticalCurvedList"/>
    <dgm:cxn modelId="{C2B0D732-A0B7-4F79-AAC6-5F05721876D2}" type="presParOf" srcId="{9B46A7B1-F33D-42D4-8AE4-BAF1F3783F13}" destId="{C2414EF2-FA2E-45B9-B2C9-4D3C56F86527}" srcOrd="0" destOrd="0" presId="urn:microsoft.com/office/officeart/2008/layout/VerticalCurvedList"/>
    <dgm:cxn modelId="{64BFF6DA-C1E4-47D8-85F2-3D8AD82CC826}" type="presParOf" srcId="{AF4AFCB9-77B5-447F-AFAA-E55684CFE360}" destId="{16F46561-7E7E-4CDA-963C-351CA6691768}" srcOrd="7" destOrd="0" presId="urn:microsoft.com/office/officeart/2008/layout/VerticalCurvedList"/>
    <dgm:cxn modelId="{10B22761-1B07-4F05-8CFC-75F6DA74FC8A}" type="presParOf" srcId="{AF4AFCB9-77B5-447F-AFAA-E55684CFE360}" destId="{63ADD381-EC9B-40DD-8CB2-B25DCB031D11}" srcOrd="8" destOrd="0" presId="urn:microsoft.com/office/officeart/2008/layout/VerticalCurvedList"/>
    <dgm:cxn modelId="{A9C874A1-3D73-40EA-8A82-819E18302E25}" type="presParOf" srcId="{63ADD381-EC9B-40DD-8CB2-B25DCB031D11}" destId="{BF9D1F77-6A62-4AB5-8C1D-06D12AB414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02DC-0B60-47B4-85A9-1FCEEC46B86D}">
      <dsp:nvSpPr>
        <dsp:cNvPr id="0" name=""/>
        <dsp:cNvSpPr/>
      </dsp:nvSpPr>
      <dsp:spPr>
        <a:xfrm>
          <a:off x="-5989230" y="-916706"/>
          <a:ext cx="7131708" cy="713170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78421-FB34-4355-9EF6-55D1501D1F64}">
      <dsp:nvSpPr>
        <dsp:cNvPr id="0" name=""/>
        <dsp:cNvSpPr/>
      </dsp:nvSpPr>
      <dsp:spPr>
        <a:xfrm>
          <a:off x="735403" y="529829"/>
          <a:ext cx="10235530" cy="1059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10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Septická/aseptická</a:t>
          </a:r>
        </a:p>
      </dsp:txBody>
      <dsp:txXfrm>
        <a:off x="735403" y="529829"/>
        <a:ext cx="10235530" cy="1059659"/>
      </dsp:txXfrm>
    </dsp:sp>
    <dsp:sp modelId="{33EADB54-4C7B-45BB-93A4-8ED03213B40D}">
      <dsp:nvSpPr>
        <dsp:cNvPr id="0" name=""/>
        <dsp:cNvSpPr/>
      </dsp:nvSpPr>
      <dsp:spPr>
        <a:xfrm>
          <a:off x="73116" y="397372"/>
          <a:ext cx="1324573" cy="132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46943-6C1C-46BE-99FF-92CED168C086}">
      <dsp:nvSpPr>
        <dsp:cNvPr id="0" name=""/>
        <dsp:cNvSpPr/>
      </dsp:nvSpPr>
      <dsp:spPr>
        <a:xfrm>
          <a:off x="1164521" y="2134036"/>
          <a:ext cx="9850344" cy="1059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10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Břišní/hrudní/cévní</a:t>
          </a:r>
        </a:p>
      </dsp:txBody>
      <dsp:txXfrm>
        <a:off x="1164521" y="2134036"/>
        <a:ext cx="9850344" cy="1059659"/>
      </dsp:txXfrm>
    </dsp:sp>
    <dsp:sp modelId="{1F8BB188-86CC-41C2-9D8F-38AD0876F30C}">
      <dsp:nvSpPr>
        <dsp:cNvPr id="0" name=""/>
        <dsp:cNvSpPr/>
      </dsp:nvSpPr>
      <dsp:spPr>
        <a:xfrm>
          <a:off x="458302" y="1986860"/>
          <a:ext cx="1324573" cy="132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895A7-C640-45DA-A21A-9E79C99CF036}">
      <dsp:nvSpPr>
        <dsp:cNvPr id="0" name=""/>
        <dsp:cNvSpPr/>
      </dsp:nvSpPr>
      <dsp:spPr>
        <a:xfrm>
          <a:off x="735403" y="3708806"/>
          <a:ext cx="10235530" cy="1059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10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Neurochirurgie, kardiochirurgie, urologie, ortopedie</a:t>
          </a:r>
        </a:p>
      </dsp:txBody>
      <dsp:txXfrm>
        <a:off x="735403" y="3708806"/>
        <a:ext cx="10235530" cy="1059659"/>
      </dsp:txXfrm>
    </dsp:sp>
    <dsp:sp modelId="{C2414EF2-FA2E-45B9-B2C9-4D3C56F86527}">
      <dsp:nvSpPr>
        <dsp:cNvPr id="0" name=""/>
        <dsp:cNvSpPr/>
      </dsp:nvSpPr>
      <dsp:spPr>
        <a:xfrm>
          <a:off x="73116" y="3576349"/>
          <a:ext cx="1324573" cy="132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79703-8DD5-4DF3-A60A-0C71C04B201D}">
      <dsp:nvSpPr>
        <dsp:cNvPr id="0" name=""/>
        <dsp:cNvSpPr/>
      </dsp:nvSpPr>
      <dsp:spPr>
        <a:xfrm>
          <a:off x="8467480" y="903049"/>
          <a:ext cx="2367709" cy="2367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847AC-CA89-499A-8455-8B9D739FF666}">
      <dsp:nvSpPr>
        <dsp:cNvPr id="0" name=""/>
        <dsp:cNvSpPr/>
      </dsp:nvSpPr>
      <dsp:spPr>
        <a:xfrm>
          <a:off x="8546675" y="981991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Sešití porušené tkáně  = sutura</a:t>
          </a:r>
        </a:p>
      </dsp:txBody>
      <dsp:txXfrm>
        <a:off x="8862437" y="1297757"/>
        <a:ext cx="1578811" cy="1578415"/>
      </dsp:txXfrm>
    </dsp:sp>
    <dsp:sp modelId="{507B1700-D431-43D8-B9E1-58B49CB66C28}">
      <dsp:nvSpPr>
        <dsp:cNvPr id="0" name=""/>
        <dsp:cNvSpPr/>
      </dsp:nvSpPr>
      <dsp:spPr>
        <a:xfrm rot="2700000">
          <a:off x="6010404" y="902883"/>
          <a:ext cx="2367747" cy="23677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71012-F811-4947-A18C-6F977E62C6F3}">
      <dsp:nvSpPr>
        <dsp:cNvPr id="0" name=""/>
        <dsp:cNvSpPr/>
      </dsp:nvSpPr>
      <dsp:spPr>
        <a:xfrm>
          <a:off x="6099771" y="981991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Úprava/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odstranění/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prohlídnutí nemocné tkáně</a:t>
          </a:r>
        </a:p>
      </dsp:txBody>
      <dsp:txXfrm>
        <a:off x="6415533" y="1297757"/>
        <a:ext cx="1578811" cy="1578415"/>
      </dsp:txXfrm>
    </dsp:sp>
    <dsp:sp modelId="{6DF93027-08EE-47EB-B161-637D9CDA7345}">
      <dsp:nvSpPr>
        <dsp:cNvPr id="0" name=""/>
        <dsp:cNvSpPr/>
      </dsp:nvSpPr>
      <dsp:spPr>
        <a:xfrm rot="2700000">
          <a:off x="3573654" y="902883"/>
          <a:ext cx="2367747" cy="23677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D43F4-2E3C-43C2-B8D3-1EA382FA2328}">
      <dsp:nvSpPr>
        <dsp:cNvPr id="0" name=""/>
        <dsp:cNvSpPr/>
      </dsp:nvSpPr>
      <dsp:spPr>
        <a:xfrm>
          <a:off x="3652867" y="981991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Protětí tkáně hlubších struktur</a:t>
          </a:r>
        </a:p>
      </dsp:txBody>
      <dsp:txXfrm>
        <a:off x="3968630" y="1297757"/>
        <a:ext cx="1578811" cy="1578415"/>
      </dsp:txXfrm>
    </dsp:sp>
    <dsp:sp modelId="{86D3716D-0B4A-485D-BC32-14D8273AED98}">
      <dsp:nvSpPr>
        <dsp:cNvPr id="0" name=""/>
        <dsp:cNvSpPr/>
      </dsp:nvSpPr>
      <dsp:spPr>
        <a:xfrm rot="2700000">
          <a:off x="1126750" y="902883"/>
          <a:ext cx="2367747" cy="23677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DEEF5-BE72-47F2-BF43-8324CBAE6B51}">
      <dsp:nvSpPr>
        <dsp:cNvPr id="0" name=""/>
        <dsp:cNvSpPr/>
      </dsp:nvSpPr>
      <dsp:spPr>
        <a:xfrm>
          <a:off x="1192746" y="920709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Protětí kůže/sliznice</a:t>
          </a:r>
        </a:p>
      </dsp:txBody>
      <dsp:txXfrm>
        <a:off x="1508508" y="1236475"/>
        <a:ext cx="1578811" cy="1578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4D760-50D3-4329-9425-7C57EF1954B3}">
      <dsp:nvSpPr>
        <dsp:cNvPr id="0" name=""/>
        <dsp:cNvSpPr/>
      </dsp:nvSpPr>
      <dsp:spPr>
        <a:xfrm>
          <a:off x="0" y="0"/>
          <a:ext cx="11657610" cy="21267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1AA3-32EC-430A-BE73-3E337750C6CC}">
      <dsp:nvSpPr>
        <dsp:cNvPr id="0" name=""/>
        <dsp:cNvSpPr/>
      </dsp:nvSpPr>
      <dsp:spPr>
        <a:xfrm>
          <a:off x="349728" y="283571"/>
          <a:ext cx="3424422" cy="15596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ED93B-09E8-4F64-B7F7-4D6A01B9216F}">
      <dsp:nvSpPr>
        <dsp:cNvPr id="0" name=""/>
        <dsp:cNvSpPr/>
      </dsp:nvSpPr>
      <dsp:spPr>
        <a:xfrm rot="10800000">
          <a:off x="349728" y="2126786"/>
          <a:ext cx="3424422" cy="25994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Vytvoření  řezu různé délky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Laparotomie  = rozříznutí břicha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Thorakotomie</a:t>
          </a:r>
          <a:r>
            <a:rPr lang="cs-CZ" sz="2400" kern="1200" dirty="0"/>
            <a:t> = rozříznutí hrudníku</a:t>
          </a:r>
        </a:p>
      </dsp:txBody>
      <dsp:txXfrm rot="10800000">
        <a:off x="429669" y="2126786"/>
        <a:ext cx="3264540" cy="2519464"/>
      </dsp:txXfrm>
    </dsp:sp>
    <dsp:sp modelId="{D7844260-9FA3-42EB-8EA1-755EE74991E1}">
      <dsp:nvSpPr>
        <dsp:cNvPr id="0" name=""/>
        <dsp:cNvSpPr/>
      </dsp:nvSpPr>
      <dsp:spPr>
        <a:xfrm>
          <a:off x="4116593" y="283571"/>
          <a:ext cx="3424422" cy="1559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4F40E-2A89-48AE-B6FA-655E0D4D4B6F}">
      <dsp:nvSpPr>
        <dsp:cNvPr id="0" name=""/>
        <dsp:cNvSpPr/>
      </dsp:nvSpPr>
      <dsp:spPr>
        <a:xfrm rot="10800000">
          <a:off x="4116593" y="2126786"/>
          <a:ext cx="3424422" cy="25994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Operační procedury za využití endoskopu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Laparoskopie = operace břišní dutiny za využití endoskopu </a:t>
          </a:r>
        </a:p>
      </dsp:txBody>
      <dsp:txXfrm rot="10800000">
        <a:off x="4196534" y="2126786"/>
        <a:ext cx="3264540" cy="2519464"/>
      </dsp:txXfrm>
    </dsp:sp>
    <dsp:sp modelId="{E56D4146-109D-4DE5-A357-037DD17AC837}">
      <dsp:nvSpPr>
        <dsp:cNvPr id="0" name=""/>
        <dsp:cNvSpPr/>
      </dsp:nvSpPr>
      <dsp:spPr>
        <a:xfrm>
          <a:off x="7883458" y="283571"/>
          <a:ext cx="3424422" cy="15596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97AEC-A853-4389-8C30-72FCFD2553F4}">
      <dsp:nvSpPr>
        <dsp:cNvPr id="0" name=""/>
        <dsp:cNvSpPr/>
      </dsp:nvSpPr>
      <dsp:spPr>
        <a:xfrm rot="10800000">
          <a:off x="7883458" y="2126786"/>
          <a:ext cx="3424422" cy="25994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Využití PC techniky pro zajištění maximální přesnosti operace</a:t>
          </a:r>
        </a:p>
      </dsp:txBody>
      <dsp:txXfrm rot="10800000">
        <a:off x="7963399" y="2126786"/>
        <a:ext cx="3264540" cy="2519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02DC-0B60-47B4-85A9-1FCEEC46B86D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78421-FB34-4355-9EF6-55D1501D1F64}">
      <dsp:nvSpPr>
        <dsp:cNvPr id="0" name=""/>
        <dsp:cNvSpPr/>
      </dsp:nvSpPr>
      <dsp:spPr>
        <a:xfrm>
          <a:off x="584519" y="398590"/>
          <a:ext cx="10515359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Dlouhodobá / krátkodobá /bezprostřední</a:t>
          </a:r>
        </a:p>
      </dsp:txBody>
      <dsp:txXfrm>
        <a:off x="584519" y="398590"/>
        <a:ext cx="10515359" cy="797595"/>
      </dsp:txXfrm>
    </dsp:sp>
    <dsp:sp modelId="{33EADB54-4C7B-45BB-93A4-8ED03213B40D}">
      <dsp:nvSpPr>
        <dsp:cNvPr id="0" name=""/>
        <dsp:cNvSpPr/>
      </dsp:nvSpPr>
      <dsp:spPr>
        <a:xfrm>
          <a:off x="86022" y="2988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46943-6C1C-46BE-99FF-92CED168C086}">
      <dsp:nvSpPr>
        <dsp:cNvPr id="0" name=""/>
        <dsp:cNvSpPr/>
      </dsp:nvSpPr>
      <dsp:spPr>
        <a:xfrm>
          <a:off x="1041798" y="1595190"/>
          <a:ext cx="10058080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Psychická /tělesná/ medikamentózní</a:t>
          </a:r>
        </a:p>
      </dsp:txBody>
      <dsp:txXfrm>
        <a:off x="1041798" y="1595190"/>
        <a:ext cx="10058080" cy="797595"/>
      </dsp:txXfrm>
    </dsp:sp>
    <dsp:sp modelId="{1F8BB188-86CC-41C2-9D8F-38AD0876F30C}">
      <dsp:nvSpPr>
        <dsp:cNvPr id="0" name=""/>
        <dsp:cNvSpPr/>
      </dsp:nvSpPr>
      <dsp:spPr>
        <a:xfrm>
          <a:off x="543301" y="14954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895A7-C640-45DA-A21A-9E79C99CF036}">
      <dsp:nvSpPr>
        <dsp:cNvPr id="0" name=""/>
        <dsp:cNvSpPr/>
      </dsp:nvSpPr>
      <dsp:spPr>
        <a:xfrm>
          <a:off x="1041798" y="2791790"/>
          <a:ext cx="10058080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Obecná = pro všechny stejná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Specializovaná = dle konkrétního stavu pacienta nebo dle druhu výkonu</a:t>
          </a:r>
        </a:p>
      </dsp:txBody>
      <dsp:txXfrm>
        <a:off x="1041798" y="2791790"/>
        <a:ext cx="10058080" cy="797595"/>
      </dsp:txXfrm>
    </dsp:sp>
    <dsp:sp modelId="{C2414EF2-FA2E-45B9-B2C9-4D3C56F86527}">
      <dsp:nvSpPr>
        <dsp:cNvPr id="0" name=""/>
        <dsp:cNvSpPr/>
      </dsp:nvSpPr>
      <dsp:spPr>
        <a:xfrm>
          <a:off x="543301" y="26920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46561-7E7E-4CDA-963C-351CA6691768}">
      <dsp:nvSpPr>
        <dsp:cNvPr id="0" name=""/>
        <dsp:cNvSpPr/>
      </dsp:nvSpPr>
      <dsp:spPr>
        <a:xfrm>
          <a:off x="584519" y="3988390"/>
          <a:ext cx="10515359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Celková / místní</a:t>
          </a:r>
        </a:p>
      </dsp:txBody>
      <dsp:txXfrm>
        <a:off x="584519" y="3988390"/>
        <a:ext cx="10515359" cy="797595"/>
      </dsp:txXfrm>
    </dsp:sp>
    <dsp:sp modelId="{BF9D1F77-6A62-4AB5-8C1D-06D12AB4148C}">
      <dsp:nvSpPr>
        <dsp:cNvPr id="0" name=""/>
        <dsp:cNvSpPr/>
      </dsp:nvSpPr>
      <dsp:spPr>
        <a:xfrm>
          <a:off x="86022" y="38886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Kruh – proces"/>
  <dgm:desc val="Umožňuje znázornit postupné kroky v procesu. Omezeno na jedenáct tvarů úrovně 1 s neomezeným počtem tvarů úrovně 2. Nejlepších výsledků dosáhnete s malým množstvím textu. Nepoužitý text se nezobrazuje, zůstává však k dispozici, pokud přepnete rozložení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5134D-68CD-4AE5-8137-37F90FE13435}" type="slidenum">
              <a:rPr lang="cs-CZ" altLang="cs-CZ" sz="1200"/>
              <a:pPr eaLnBrk="1" hangingPunct="1"/>
              <a:t>29</a:t>
            </a:fld>
            <a:endParaRPr lang="cs-CZ" alt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Veškeré prsteny, náramky, umělé nehty, dlouhé nehty, zhoršují konečný efekt.</a:t>
            </a:r>
          </a:p>
          <a:p>
            <a:pPr eaLnBrk="1" hangingPunct="1"/>
            <a:r>
              <a:rPr lang="cs-CZ" altLang="cs-CZ"/>
              <a:t>Dávkovače mýdla a dezinfekce nedolíváme a pravidelně je myjeme – dezinfekce originální obal (doba expozice, účinné látky)</a:t>
            </a:r>
          </a:p>
          <a:p>
            <a:pPr eaLnBrk="1" hangingPunct="1"/>
            <a:r>
              <a:rPr lang="cs-CZ" altLang="cs-CZ"/>
              <a:t>Po sundání ochaných rukavic ruce myjeme nebo dezinfikujeme.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Jak dlouho myjeme ruče mechanického mytí – 30s?</a:t>
            </a:r>
          </a:p>
          <a:p>
            <a:pPr eaLnBrk="1" hangingPunct="1"/>
            <a:r>
              <a:rPr lang="cs-CZ" altLang="cs-CZ"/>
              <a:t>Jak dlouho dezinfikujeme ruce u hygienické dezinfekce rukou?  – 30 -60s</a:t>
            </a:r>
          </a:p>
          <a:p>
            <a:pPr eaLnBrk="1" hangingPunct="1"/>
            <a:r>
              <a:rPr lang="cs-CZ" altLang="cs-CZ"/>
              <a:t>Jaké bylo množství roztoku pro hygienickou dezinfekci rukou?  – 3ml</a:t>
            </a:r>
          </a:p>
          <a:p>
            <a:pPr eaLnBrk="1" hangingPunct="1"/>
            <a:r>
              <a:rPr lang="cs-CZ" altLang="cs-CZ"/>
              <a:t>Jaké bylo množství roztoku pro chirurgickou dezinfekci rukou? -  2x5 ml</a:t>
            </a:r>
          </a:p>
          <a:p>
            <a:pPr eaLnBrk="1" hangingPunct="1"/>
            <a:r>
              <a:rPr lang="cs-CZ" altLang="cs-CZ"/>
              <a:t>Jak dlouho dezinfikujeme ruce u chirurgické dezinfekce rukou? – 5 min</a:t>
            </a:r>
          </a:p>
        </p:txBody>
      </p:sp>
    </p:spTree>
    <p:extLst>
      <p:ext uri="{BB962C8B-B14F-4D97-AF65-F5344CB8AC3E}">
        <p14:creationId xmlns:p14="http://schemas.microsoft.com/office/powerpoint/2010/main" val="393050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5134D-68CD-4AE5-8137-37F90FE13435}" type="slidenum">
              <a:rPr lang="cs-CZ" altLang="cs-CZ" sz="1200"/>
              <a:pPr eaLnBrk="1" hangingPunct="1"/>
              <a:t>30</a:t>
            </a:fld>
            <a:endParaRPr lang="cs-CZ" alt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Veškeré prsteny, náramky, umělé nehty, dlouhé nehty, zhoršují konečný efekt.</a:t>
            </a:r>
          </a:p>
          <a:p>
            <a:pPr eaLnBrk="1" hangingPunct="1"/>
            <a:r>
              <a:rPr lang="cs-CZ" altLang="cs-CZ"/>
              <a:t>Dávkovače mýdla a dezinfekce nedolíváme a pravidelně je myjeme – dezinfekce originální obal (doba expozice, účinné látky)</a:t>
            </a:r>
          </a:p>
          <a:p>
            <a:pPr eaLnBrk="1" hangingPunct="1"/>
            <a:r>
              <a:rPr lang="cs-CZ" altLang="cs-CZ"/>
              <a:t>Po sundání ochaných rukavic ruce myjeme nebo dezinfikujeme.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Jak dlouho myjeme ruče mechanického mytí – 30s?</a:t>
            </a:r>
          </a:p>
          <a:p>
            <a:pPr eaLnBrk="1" hangingPunct="1"/>
            <a:r>
              <a:rPr lang="cs-CZ" altLang="cs-CZ"/>
              <a:t>Jak dlouho dezinfikujeme ruce u hygienické dezinfekce rukou?  – 30 -60s</a:t>
            </a:r>
          </a:p>
          <a:p>
            <a:pPr eaLnBrk="1" hangingPunct="1"/>
            <a:r>
              <a:rPr lang="cs-CZ" altLang="cs-CZ"/>
              <a:t>Jaké bylo množství roztoku pro hygienickou dezinfekci rukou?  – 3ml</a:t>
            </a:r>
          </a:p>
          <a:p>
            <a:pPr eaLnBrk="1" hangingPunct="1"/>
            <a:r>
              <a:rPr lang="cs-CZ" altLang="cs-CZ"/>
              <a:t>Jaké bylo množství roztoku pro chirurgickou dezinfekci rukou? -  2x5 ml</a:t>
            </a:r>
          </a:p>
          <a:p>
            <a:pPr eaLnBrk="1" hangingPunct="1"/>
            <a:r>
              <a:rPr lang="cs-CZ" altLang="cs-CZ"/>
              <a:t>Jak dlouho dezinfikujeme ruce u chirurgické dezinfekce rukou? – 5 min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6E047-77C7-449D-875A-20CFAB35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8DEC1D-C168-4447-A6FA-C8C014B4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0CC204-CAAF-49D0-B42B-34AD01F8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1DB5FF-DB5C-40D2-AE71-1A4AE8A9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B380-EC54-49B3-8736-933D3B8E9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65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Katedra ošetřovatelství a porodní asistence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Katedra ošetřovatelství a porodní asistence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5200" y="2672069"/>
            <a:ext cx="11361600" cy="1171580"/>
          </a:xfrm>
        </p:spPr>
        <p:txBody>
          <a:bodyPr/>
          <a:lstStyle/>
          <a:p>
            <a:r>
              <a:rPr lang="cs-CZ" dirty="0"/>
              <a:t>CHIRURGIE - ÚVOD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5200" y="3736771"/>
            <a:ext cx="11776800" cy="2011266"/>
          </a:xfrm>
        </p:spPr>
        <p:txBody>
          <a:bodyPr vert="horz" lIns="0" tIns="0" rIns="0" bIns="0" numCol="2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Definice chirurgie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Předoperační péče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844" y="332656"/>
            <a:ext cx="11400311" cy="672966"/>
          </a:xfrm>
        </p:spPr>
        <p:txBody>
          <a:bodyPr>
            <a:normAutofit/>
          </a:bodyPr>
          <a:lstStyle/>
          <a:p>
            <a:r>
              <a:rPr lang="cs-CZ" dirty="0"/>
              <a:t>DRUHY OBRACÍ DLE OPERAČNÍHO PŘÍSTUPU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570244"/>
              </p:ext>
            </p:extLst>
          </p:nvPr>
        </p:nvGraphicFramePr>
        <p:xfrm>
          <a:off x="395844" y="1174095"/>
          <a:ext cx="11657610" cy="472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1365932" y="1686520"/>
            <a:ext cx="2376264" cy="15072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Klasické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208786" y="1686519"/>
            <a:ext cx="2364426" cy="15072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Miniinvazivní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9039802" y="1681591"/>
            <a:ext cx="2376264" cy="15121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Robotické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C7861A8-0A52-4816-9AEF-05219E19D3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545167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Katedra ošetřovatelství a porodní asistence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C30588-A90A-47DF-B624-B81BAA1E2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5844" y="654516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57E54674-1AFD-429D-9981-3944F9CD28CD}"/>
              </a:ext>
            </a:extLst>
          </p:cNvPr>
          <p:cNvSpPr/>
          <p:nvPr/>
        </p:nvSpPr>
        <p:spPr bwMode="auto">
          <a:xfrm>
            <a:off x="534389" y="817575"/>
            <a:ext cx="11519065" cy="500513"/>
          </a:xfrm>
          <a:prstGeom prst="wedgeRoundRectCallout">
            <a:avLst>
              <a:gd name="adj1" fmla="val -46123"/>
              <a:gd name="adj2" fmla="val 12019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Konverze operačního výkonu = operace byla zahájená jako ….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skopicky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, ale bylo nezbytné provést ….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tomicky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4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PŘEDOPERAČNÍ PŘÍPRAVA</a:t>
            </a:r>
          </a:p>
        </p:txBody>
      </p:sp>
      <p:sp>
        <p:nvSpPr>
          <p:cNvPr id="4" name="Obláček 3"/>
          <p:cNvSpPr/>
          <p:nvPr/>
        </p:nvSpPr>
        <p:spPr>
          <a:xfrm>
            <a:off x="5285146" y="154380"/>
            <a:ext cx="6906854" cy="2493818"/>
          </a:xfrm>
          <a:prstGeom prst="cloudCallout">
            <a:avLst>
              <a:gd name="adj1" fmla="val 14119"/>
              <a:gd name="adj2" fmla="val 103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Úkolem je připravit co nejlepší podmínky k zvládnutí operační zátěže a zajistit nekomplikovaný průběh pooperačního zotavení.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818EBDC4-B8ED-4C95-A08A-639C1D4D8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756" y="4116402"/>
            <a:ext cx="11546346" cy="2177520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Dělení předoperační přípravy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Obsah předoperační přípravy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5457FA-4034-4C16-9644-D6736D9D6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7130B8-3C71-4078-BBD2-3324D8E18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1914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5134" y="277748"/>
            <a:ext cx="10795187" cy="685880"/>
          </a:xfrm>
        </p:spPr>
        <p:txBody>
          <a:bodyPr>
            <a:normAutofit/>
          </a:bodyPr>
          <a:lstStyle/>
          <a:p>
            <a:r>
              <a:rPr lang="cs-CZ" dirty="0"/>
              <a:t>DĚLENÍ PŘEDOPERAČNÍ PŘÍPRAVY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679981"/>
              </p:ext>
            </p:extLst>
          </p:nvPr>
        </p:nvGraphicFramePr>
        <p:xfrm>
          <a:off x="738604" y="1052736"/>
          <a:ext cx="111727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ál 8"/>
          <p:cNvSpPr/>
          <p:nvPr/>
        </p:nvSpPr>
        <p:spPr>
          <a:xfrm>
            <a:off x="157043" y="1448780"/>
            <a:ext cx="16561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Časový horizont</a:t>
            </a:r>
          </a:p>
        </p:txBody>
      </p:sp>
      <p:sp>
        <p:nvSpPr>
          <p:cNvPr id="10" name="Ovál 9"/>
          <p:cNvSpPr/>
          <p:nvPr/>
        </p:nvSpPr>
        <p:spPr>
          <a:xfrm>
            <a:off x="534390" y="2648606"/>
            <a:ext cx="1760973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Příprava organizmu</a:t>
            </a:r>
          </a:p>
        </p:txBody>
      </p:sp>
      <p:sp>
        <p:nvSpPr>
          <p:cNvPr id="11" name="Ovál 10"/>
          <p:cNvSpPr/>
          <p:nvPr/>
        </p:nvSpPr>
        <p:spPr>
          <a:xfrm>
            <a:off x="223589" y="5037486"/>
            <a:ext cx="158963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Dle rozsahu</a:t>
            </a:r>
          </a:p>
        </p:txBody>
      </p:sp>
      <p:sp>
        <p:nvSpPr>
          <p:cNvPr id="7" name="Ovál 6"/>
          <p:cNvSpPr/>
          <p:nvPr/>
        </p:nvSpPr>
        <p:spPr>
          <a:xfrm>
            <a:off x="644879" y="3837660"/>
            <a:ext cx="16504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Dle zaměření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F63B85-2828-442C-900F-4873F89F9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FEA4D7-AB3D-4FE5-975C-F2DEF7D28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734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pisek se šipkou dolů 1"/>
          <p:cNvSpPr/>
          <p:nvPr/>
        </p:nvSpPr>
        <p:spPr>
          <a:xfrm>
            <a:off x="32791" y="620687"/>
            <a:ext cx="2247271" cy="3362813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Dlouhodobá</a:t>
            </a:r>
          </a:p>
        </p:txBody>
      </p:sp>
      <p:sp>
        <p:nvSpPr>
          <p:cNvPr id="5" name="Popisek se šipkou dolů 4"/>
          <p:cNvSpPr/>
          <p:nvPr/>
        </p:nvSpPr>
        <p:spPr>
          <a:xfrm>
            <a:off x="32790" y="3896423"/>
            <a:ext cx="1928596" cy="1679847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Krátkodobá</a:t>
            </a:r>
          </a:p>
          <a:p>
            <a:pPr algn="ctr"/>
            <a:r>
              <a:rPr lang="cs-CZ" sz="2000" dirty="0"/>
              <a:t>- samostatně zmíněno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791" y="5567898"/>
            <a:ext cx="2160240" cy="1216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Bezprostřední</a:t>
            </a:r>
          </a:p>
          <a:p>
            <a:pPr algn="ctr"/>
            <a:r>
              <a:rPr lang="cs-CZ" dirty="0"/>
              <a:t>- samostatně zmíněno</a:t>
            </a:r>
          </a:p>
        </p:txBody>
      </p:sp>
      <p:sp>
        <p:nvSpPr>
          <p:cNvPr id="9" name="Popisek se šipkou doleva 8"/>
          <p:cNvSpPr/>
          <p:nvPr/>
        </p:nvSpPr>
        <p:spPr>
          <a:xfrm>
            <a:off x="1961386" y="5567898"/>
            <a:ext cx="2373108" cy="1253459"/>
          </a:xfrm>
          <a:prstGeom prst="lef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Urgentní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93031" y="620688"/>
            <a:ext cx="996617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Výběr nejvhodnějšího operačního řešení</a:t>
            </a:r>
          </a:p>
          <a:p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předoperační vyšetření standardní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VF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moč + sediment</a:t>
            </a:r>
          </a:p>
          <a:p>
            <a:pPr marL="263525" lvl="1" indent="-84138">
              <a:buFont typeface="Arial" panose="020B0604020202020204" pitchFamily="34" charset="0"/>
              <a:buChar char="•"/>
              <a:tabLst>
                <a:tab pos="1611313" algn="l"/>
              </a:tabLst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 KRVE:  Hematologie: </a:t>
            </a:r>
            <a:r>
              <a:rPr lang="cs-CZ" sz="1800" dirty="0"/>
              <a:t>KO, </a:t>
            </a:r>
            <a:r>
              <a:rPr lang="cs-CZ" sz="1800" dirty="0" err="1"/>
              <a:t>Koag</a:t>
            </a:r>
            <a:r>
              <a:rPr lang="cs-CZ" sz="1800" dirty="0"/>
              <a:t> = </a:t>
            </a:r>
            <a:r>
              <a:rPr lang="cs-CZ" sz="1800" dirty="0" err="1"/>
              <a:t>aPTT</a:t>
            </a:r>
            <a:r>
              <a:rPr lang="cs-CZ" sz="1800" dirty="0"/>
              <a:t>, INR, fibrinogen, </a:t>
            </a:r>
            <a:r>
              <a:rPr lang="cs-CZ" sz="1800" b="1" dirty="0"/>
              <a:t>Krevní skupina</a:t>
            </a:r>
            <a:r>
              <a:rPr lang="cs-CZ" sz="1800" dirty="0"/>
              <a:t>; 	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Biochemie (ZBV): </a:t>
            </a:r>
            <a:r>
              <a:rPr lang="cs-CZ" sz="1800" dirty="0"/>
              <a:t>minerály, </a:t>
            </a:r>
            <a:r>
              <a:rPr lang="en-US" sz="1800" dirty="0" err="1"/>
              <a:t>glykemie</a:t>
            </a:r>
            <a:r>
              <a:rPr lang="en-US" sz="1800" dirty="0"/>
              <a:t>,</a:t>
            </a:r>
            <a:r>
              <a:rPr lang="cs-CZ" sz="1800" dirty="0"/>
              <a:t> jaterní testy</a:t>
            </a:r>
            <a:r>
              <a:rPr lang="en-US" sz="1800" dirty="0"/>
              <a:t>, urea a </a:t>
            </a:r>
            <a:r>
              <a:rPr lang="en-US" sz="1800" dirty="0" err="1"/>
              <a:t>kreatinin</a:t>
            </a:r>
            <a:r>
              <a:rPr lang="en-US" sz="1800" dirty="0"/>
              <a:t>,</a:t>
            </a:r>
            <a:r>
              <a:rPr lang="cs-CZ" sz="1800" dirty="0"/>
              <a:t> CRP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ženy gynekologické vyšetření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RTG  </a:t>
            </a:r>
            <a:r>
              <a:rPr lang="cs-CZ" sz="1800" dirty="0">
                <a:sym typeface="Symbol"/>
              </a:rPr>
              <a:t></a:t>
            </a:r>
            <a:r>
              <a:rPr lang="cs-CZ" sz="1800" dirty="0"/>
              <a:t> a plic  - věk nad 60 let, kuřáci, onemocnění plic, dle ASA a závažnosti výkonu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EKG - věk nad 40 let, dle ASA a závažnosti výkonu</a:t>
            </a:r>
          </a:p>
          <a:p>
            <a:pPr marL="177800" lvl="1" indent="-177800"/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předoperační vyšetření specializované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Dle druhu zákroku (např. operace plic = spirometrie)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Dle  přidružených onemocnění (diabetici, </a:t>
            </a:r>
            <a:r>
              <a:rPr lang="cs-CZ" sz="1800" dirty="0" err="1"/>
              <a:t>warfarinizovaní</a:t>
            </a:r>
            <a:r>
              <a:rPr lang="cs-CZ" sz="1800" dirty="0"/>
              <a:t>, onemocnění DC =astmatici, CHOPN, onemocnění kardiovaskulárního systému, onemocnění </a:t>
            </a:r>
            <a:r>
              <a:rPr lang="cs-CZ" sz="1800" dirty="0" err="1"/>
              <a:t>urotraktu</a:t>
            </a:r>
            <a:r>
              <a:rPr lang="cs-CZ" sz="1800" dirty="0"/>
              <a:t>, onkologicky nemocní, onemocnění hematologické)</a:t>
            </a:r>
          </a:p>
          <a:p>
            <a:endParaRPr lang="cs-CZ" sz="1800" dirty="0"/>
          </a:p>
        </p:txBody>
      </p:sp>
      <p:sp>
        <p:nvSpPr>
          <p:cNvPr id="10" name="Obdélník 9"/>
          <p:cNvSpPr/>
          <p:nvPr/>
        </p:nvSpPr>
        <p:spPr>
          <a:xfrm>
            <a:off x="3313215" y="4548249"/>
            <a:ext cx="8845991" cy="9808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tx1"/>
                </a:solidFill>
              </a:rPr>
              <a:t>Interní předoperační vyšetření platnost: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ASA I měsíc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ASA II a III 14 dnů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ASA IV a V čerstvé - max. týden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334493" y="5567898"/>
            <a:ext cx="7824715" cy="12534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/>
              <a:t>Rozsah určí lékař dle druhu a naléhavosti operačního výkonu</a:t>
            </a:r>
          </a:p>
          <a:p>
            <a:r>
              <a:rPr lang="cs-CZ" sz="2000" dirty="0">
                <a:solidFill>
                  <a:schemeClr val="tx1"/>
                </a:solidFill>
              </a:rPr>
              <a:t>KO, ZBV, KS a </a:t>
            </a:r>
            <a:r>
              <a:rPr lang="cs-CZ" sz="2000" dirty="0" err="1">
                <a:solidFill>
                  <a:schemeClr val="tx1"/>
                </a:solidFill>
              </a:rPr>
              <a:t>Rh</a:t>
            </a:r>
            <a:r>
              <a:rPr lang="cs-CZ" sz="2000" dirty="0">
                <a:solidFill>
                  <a:schemeClr val="tx1"/>
                </a:solidFill>
              </a:rPr>
              <a:t>, EKG</a:t>
            </a:r>
          </a:p>
          <a:p>
            <a:r>
              <a:rPr lang="cs-CZ" sz="2000" dirty="0">
                <a:solidFill>
                  <a:schemeClr val="tx1"/>
                </a:solidFill>
              </a:rPr>
              <a:t>Hygiena, odstranění šperků a protéz, příprava operačního pole, bandáže DKK</a:t>
            </a:r>
          </a:p>
        </p:txBody>
      </p:sp>
      <p:sp>
        <p:nvSpPr>
          <p:cNvPr id="6" name="Obláček 5"/>
          <p:cNvSpPr/>
          <p:nvPr/>
        </p:nvSpPr>
        <p:spPr>
          <a:xfrm>
            <a:off x="9719390" y="4548249"/>
            <a:ext cx="2354564" cy="850452"/>
          </a:xfrm>
          <a:prstGeom prst="cloudCallout">
            <a:avLst>
              <a:gd name="adj1" fmla="val -113201"/>
              <a:gd name="adj2" fmla="val -2233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Děti dva týdny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33F0E4BC-CC8A-452A-BE83-8FC25A71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30379"/>
            <a:ext cx="10753200" cy="451576"/>
          </a:xfrm>
        </p:spPr>
        <p:txBody>
          <a:bodyPr/>
          <a:lstStyle/>
          <a:p>
            <a:r>
              <a:rPr lang="cs-CZ" dirty="0"/>
              <a:t>PŘEDOPERAČNÍ PŘÍPRAVA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7EA87A-623D-4F90-926C-B98BDC18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B8FCE23-87AE-4777-9737-CE6A3995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B380-EC54-49B3-8736-933D3B8E9F3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94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30" y="547020"/>
            <a:ext cx="11621984" cy="6266355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2000" dirty="0"/>
              <a:t>Obvykle nástup do zdravotnického zařízení</a:t>
            </a:r>
          </a:p>
          <a:p>
            <a:r>
              <a:rPr lang="cs-CZ" sz="2000" b="1" dirty="0">
                <a:solidFill>
                  <a:schemeClr val="tx2"/>
                </a:solidFill>
              </a:rPr>
              <a:t>Seznámení </a:t>
            </a:r>
            <a:r>
              <a:rPr lang="cs-CZ" sz="2000" dirty="0"/>
              <a:t>klienta s plánovaným výkonem a  získání podpisu informovaného souhlasu s operací (popř. s vyšetřením) a anestezií  </a:t>
            </a:r>
            <a:r>
              <a:rPr lang="cs-CZ" sz="1800" dirty="0"/>
              <a:t>(pacienta informuje lékař a zajišťuje podpis příslušných dokumentů, sestra pouze kontroluje, zda je podepsáno)</a:t>
            </a:r>
          </a:p>
          <a:p>
            <a:r>
              <a:rPr lang="cs-CZ" sz="2000" dirty="0"/>
              <a:t>Zajistit </a:t>
            </a:r>
            <a:r>
              <a:rPr lang="cs-CZ" sz="2000" b="1" dirty="0">
                <a:solidFill>
                  <a:schemeClr val="tx2"/>
                </a:solidFill>
              </a:rPr>
              <a:t>anesteziologické konzilium</a:t>
            </a:r>
            <a:r>
              <a:rPr lang="cs-CZ" sz="2000" dirty="0"/>
              <a:t>, následné určení premedikace a anestezie (premedikaci lékař přepíše do </a:t>
            </a:r>
            <a:r>
              <a:rPr lang="cs-CZ" sz="2000" dirty="0" err="1"/>
              <a:t>teplotky</a:t>
            </a:r>
            <a:r>
              <a:rPr lang="cs-CZ" sz="2000" dirty="0"/>
              <a:t> pacienta) - anesteziologické konzilium může již být hotové z anesteziologické ambulance </a:t>
            </a:r>
          </a:p>
          <a:p>
            <a:r>
              <a:rPr lang="cs-CZ" sz="2000" dirty="0"/>
              <a:t>Dle ordinace zajištění </a:t>
            </a:r>
            <a:r>
              <a:rPr lang="cs-CZ" sz="2000" b="1" dirty="0">
                <a:solidFill>
                  <a:schemeClr val="tx2"/>
                </a:solidFill>
              </a:rPr>
              <a:t>krevních rezerv</a:t>
            </a:r>
          </a:p>
          <a:p>
            <a:pPr lvl="1"/>
            <a:r>
              <a:rPr lang="cs-CZ" sz="1800" dirty="0"/>
              <a:t>u plánovaných výkonů mohou mít pacienti předpřipravené autotransfuze</a:t>
            </a:r>
          </a:p>
          <a:p>
            <a:pPr lvl="1"/>
            <a:r>
              <a:rPr lang="cs-CZ" sz="1800" dirty="0"/>
              <a:t>sestra ověří zda pacient má vyšetřenou krevní skupinu</a:t>
            </a:r>
          </a:p>
          <a:p>
            <a:pPr lvl="1"/>
            <a:r>
              <a:rPr lang="cs-CZ" sz="1800" dirty="0"/>
              <a:t>odebere vzorek na křížovou zkoušku popřípadě na stanovení krevní skupiny - vždy ověřovat i rodné číslo pacienta</a:t>
            </a:r>
          </a:p>
          <a:p>
            <a:pPr lvl="1"/>
            <a:r>
              <a:rPr lang="cs-CZ" sz="1800" dirty="0"/>
              <a:t>vypíše žádanku na přípravu krevních derivátů</a:t>
            </a:r>
          </a:p>
          <a:p>
            <a:pPr lvl="1"/>
            <a:r>
              <a:rPr lang="cs-CZ" sz="1800" dirty="0"/>
              <a:t>zaznamená do dokumentace do kdy jsou deriváty připraveny na transfuzním oddělení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391886" y="44625"/>
            <a:ext cx="11800114" cy="6072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KRÁTKODOBÁ PŘEDOPERAČNÍ PŘÍPRAVA - den před operací 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E9B782-5BD5-4A0F-A8AE-C9DA4938E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81D58B-B410-4CC0-8250-E7979BF50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290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2" y="438120"/>
            <a:ext cx="11800115" cy="7221464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1800" dirty="0"/>
              <a:t>Odstranění </a:t>
            </a:r>
            <a:r>
              <a:rPr lang="cs-CZ" sz="1800" b="1" dirty="0">
                <a:solidFill>
                  <a:schemeClr val="tx2"/>
                </a:solidFill>
              </a:rPr>
              <a:t>ochlupení</a:t>
            </a:r>
            <a:r>
              <a:rPr lang="cs-CZ" sz="1800" dirty="0"/>
              <a:t> z operačního pole zastřihovačem </a:t>
            </a:r>
          </a:p>
          <a:p>
            <a:r>
              <a:rPr lang="cs-CZ" sz="1800" dirty="0"/>
              <a:t>Informování klienta o </a:t>
            </a:r>
            <a:r>
              <a:rPr lang="cs-CZ" sz="1800" b="1" dirty="0">
                <a:solidFill>
                  <a:schemeClr val="tx2"/>
                </a:solidFill>
              </a:rPr>
              <a:t>celkové hygieně </a:t>
            </a:r>
            <a:r>
              <a:rPr lang="cs-CZ" sz="1800" dirty="0"/>
              <a:t>(proveď kontrolu a dle potřeby dopomáhej)</a:t>
            </a:r>
          </a:p>
          <a:p>
            <a:pPr lvl="1"/>
            <a:r>
              <a:rPr lang="cs-CZ" sz="1400" dirty="0"/>
              <a:t>odlakování nehtů</a:t>
            </a:r>
          </a:p>
          <a:p>
            <a:pPr lvl="1"/>
            <a:r>
              <a:rPr lang="cs-CZ" sz="1400" dirty="0"/>
              <a:t>informujte pacienta že v den operace se nesmí: líčit, mazat krémem, do vlasů dávat kovové sponky a gumičky s kovem - použité sponky a gumičky nesmí v leže tlačit)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Sbalení </a:t>
            </a:r>
            <a:r>
              <a:rPr lang="cs-CZ" sz="1800" dirty="0"/>
              <a:t>osobních věcí pacienta </a:t>
            </a:r>
            <a:r>
              <a:rPr lang="cs-CZ" sz="1600" dirty="0"/>
              <a:t>(zejména pokud jde na JIP)</a:t>
            </a:r>
          </a:p>
          <a:p>
            <a:r>
              <a:rPr lang="cs-CZ" sz="1800" dirty="0"/>
              <a:t>Dle indikace </a:t>
            </a:r>
            <a:r>
              <a:rPr lang="cs-CZ" sz="1800" b="1" dirty="0">
                <a:solidFill>
                  <a:schemeClr val="tx2"/>
                </a:solidFill>
              </a:rPr>
              <a:t>zavedení CVK či </a:t>
            </a:r>
            <a:r>
              <a:rPr lang="cs-CZ" sz="1800" b="1" dirty="0" err="1">
                <a:solidFill>
                  <a:schemeClr val="tx2"/>
                </a:solidFill>
              </a:rPr>
              <a:t>epilinky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dirty="0"/>
              <a:t>na zákrokovém sálku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Vyprázdnění stolice </a:t>
            </a:r>
            <a:r>
              <a:rPr lang="cs-CZ" sz="1600" dirty="0"/>
              <a:t>(dle ordinace lékaře - typu operace, stavu pacienta)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Prevence TEN </a:t>
            </a:r>
            <a:r>
              <a:rPr lang="cs-CZ" sz="1800" dirty="0"/>
              <a:t>- nízkomolekulární heparin </a:t>
            </a:r>
            <a:r>
              <a:rPr lang="cs-CZ" sz="1600" dirty="0"/>
              <a:t>(obvykle první dávka cca. 10 hod před výkonem)</a:t>
            </a:r>
          </a:p>
          <a:p>
            <a:r>
              <a:rPr lang="cs-CZ" sz="1800" dirty="0"/>
              <a:t>Ve spolupráci s fyzioterapeutem proveď s pacientem </a:t>
            </a:r>
            <a:r>
              <a:rPr lang="cs-CZ" sz="1800" b="1" dirty="0">
                <a:solidFill>
                  <a:schemeClr val="tx2"/>
                </a:solidFill>
              </a:rPr>
              <a:t>nácvik pohybů na lůžku</a:t>
            </a:r>
            <a:r>
              <a:rPr lang="cs-CZ" sz="1800" dirty="0"/>
              <a:t>, posazování, vstávání, dechová gymnastika, odkašlávání</a:t>
            </a:r>
          </a:p>
          <a:p>
            <a:r>
              <a:rPr lang="cs-CZ" sz="1800" dirty="0"/>
              <a:t>Podání </a:t>
            </a:r>
            <a:r>
              <a:rPr lang="cs-CZ" sz="1800" b="1" dirty="0">
                <a:solidFill>
                  <a:schemeClr val="tx2"/>
                </a:solidFill>
              </a:rPr>
              <a:t>večerní premedikace </a:t>
            </a:r>
            <a:r>
              <a:rPr lang="cs-CZ" sz="1800" dirty="0"/>
              <a:t>dle ordinace lékaře</a:t>
            </a:r>
          </a:p>
          <a:p>
            <a:r>
              <a:rPr lang="cs-CZ" sz="1800" dirty="0"/>
              <a:t>Poučit pacienta že </a:t>
            </a:r>
            <a:r>
              <a:rPr lang="cs-CZ" sz="1800" b="1" dirty="0">
                <a:solidFill>
                  <a:schemeClr val="tx2"/>
                </a:solidFill>
              </a:rPr>
              <a:t>od půlnoci nesmí jíst, pít, kouřit </a:t>
            </a:r>
            <a:r>
              <a:rPr lang="cs-CZ" sz="1800" dirty="0"/>
              <a:t>(6 - 8 hodin lačný), do půlnoci dostatek tekutin = prevence dehydratace</a:t>
            </a:r>
          </a:p>
          <a:p>
            <a:r>
              <a:rPr lang="cs-CZ" sz="1800" dirty="0"/>
              <a:t>Poučte pacienta, že </a:t>
            </a:r>
            <a:r>
              <a:rPr lang="cs-CZ" sz="1800" b="1" dirty="0">
                <a:solidFill>
                  <a:schemeClr val="tx2"/>
                </a:solidFill>
              </a:rPr>
              <a:t>NEMÁ užívat chronickou medikaci </a:t>
            </a:r>
            <a:r>
              <a:rPr lang="cs-CZ" sz="1800" dirty="0"/>
              <a:t>- smí užít některé léky dle pokynu sestry (dle ordinace lékařem)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1886" y="44625"/>
            <a:ext cx="11800114" cy="6072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KRÁTKODOBÁ PŘEDOPERAČNÍ PŘÍPRAVA - den před operací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04EF28-F468-44C6-97D0-33EA7A1E2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1988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Katedra ošetřovatelství a porodní asistence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AADE16-5145-4422-A0EA-A6DC72D99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1988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1432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476672"/>
            <a:ext cx="12025744" cy="6221011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2000" dirty="0"/>
              <a:t>Změření a zaznamenání </a:t>
            </a:r>
            <a:r>
              <a:rPr lang="cs-CZ" sz="2000" b="1" dirty="0">
                <a:solidFill>
                  <a:schemeClr val="tx2"/>
                </a:solidFill>
              </a:rPr>
              <a:t>vitálních funkcí </a:t>
            </a:r>
            <a:r>
              <a:rPr lang="cs-CZ" sz="2000" dirty="0"/>
              <a:t>(TT, TK, P) do </a:t>
            </a:r>
            <a:r>
              <a:rPr lang="cs-CZ" sz="2000" dirty="0" err="1"/>
              <a:t>teplotky</a:t>
            </a:r>
            <a:r>
              <a:rPr lang="cs-CZ" sz="2000" dirty="0"/>
              <a:t> pacienta</a:t>
            </a:r>
          </a:p>
          <a:p>
            <a:r>
              <a:rPr lang="cs-CZ" sz="2000" dirty="0"/>
              <a:t>Dle indikace lékařem aplikace </a:t>
            </a:r>
            <a:r>
              <a:rPr lang="cs-CZ" sz="2000" dirty="0" err="1"/>
              <a:t>Yal</a:t>
            </a:r>
            <a:r>
              <a:rPr lang="cs-CZ" sz="2000" dirty="0"/>
              <a:t> (u operací konečníku) - ověřte efekt</a:t>
            </a:r>
          </a:p>
          <a:p>
            <a:r>
              <a:rPr lang="cs-CZ" sz="2000" dirty="0"/>
              <a:t>Provedení </a:t>
            </a:r>
            <a:r>
              <a:rPr lang="cs-CZ" sz="2000" b="1" dirty="0">
                <a:solidFill>
                  <a:schemeClr val="tx2"/>
                </a:solidFill>
              </a:rPr>
              <a:t>celkové hygieny </a:t>
            </a:r>
            <a:r>
              <a:rPr lang="cs-CZ" sz="2000" dirty="0"/>
              <a:t>- po celkové hygieně si pacient oblékne čisté pyžamo</a:t>
            </a:r>
          </a:p>
          <a:p>
            <a:r>
              <a:rPr lang="cs-CZ" sz="2000" dirty="0"/>
              <a:t>U břišních a laparoskopických operací</a:t>
            </a:r>
          </a:p>
          <a:p>
            <a:pPr lvl="1"/>
            <a:r>
              <a:rPr lang="cs-CZ" sz="1800" dirty="0"/>
              <a:t>otřeme břicho </a:t>
            </a:r>
            <a:r>
              <a:rPr lang="cs-CZ" b="1" dirty="0">
                <a:solidFill>
                  <a:schemeClr val="tx2"/>
                </a:solidFill>
                <a:ea typeface="+mn-ea"/>
                <a:cs typeface="+mn-cs"/>
              </a:rPr>
              <a:t>dezinfekčními</a:t>
            </a:r>
            <a:r>
              <a:rPr lang="cs-CZ" sz="1800" dirty="0"/>
              <a:t> utěrkami</a:t>
            </a:r>
          </a:p>
          <a:p>
            <a:pPr lvl="1"/>
            <a:r>
              <a:rPr lang="cs-CZ" sz="1800" b="1" dirty="0">
                <a:solidFill>
                  <a:schemeClr val="tx2"/>
                </a:solidFill>
              </a:rPr>
              <a:t>vyčistíme pupek </a:t>
            </a:r>
            <a:r>
              <a:rPr lang="cs-CZ" sz="1800" dirty="0"/>
              <a:t>alkoholem a jódem (pozor na alergii na jód - jiná dezinfekce)</a:t>
            </a:r>
          </a:p>
          <a:p>
            <a:r>
              <a:rPr lang="cs-CZ" sz="2000" dirty="0"/>
              <a:t>U pacientů připravených na vyústění derivačních </a:t>
            </a:r>
            <a:r>
              <a:rPr lang="cs-CZ" sz="2000" dirty="0" err="1"/>
              <a:t>stomii</a:t>
            </a:r>
            <a:r>
              <a:rPr lang="cs-CZ" sz="2000" dirty="0"/>
              <a:t> GIT - zakreslení </a:t>
            </a:r>
            <a:r>
              <a:rPr lang="cs-CZ" sz="2000" dirty="0" err="1"/>
              <a:t>stomie</a:t>
            </a:r>
            <a:r>
              <a:rPr lang="cs-CZ" sz="2000" dirty="0"/>
              <a:t> (provádí proškolený pracovník nebo lékař)</a:t>
            </a:r>
          </a:p>
          <a:p>
            <a:r>
              <a:rPr lang="cs-CZ" sz="2000" dirty="0"/>
              <a:t>U operací párových orgánů/částí těla - </a:t>
            </a:r>
            <a:r>
              <a:rPr lang="cs-CZ" sz="2000" b="1" dirty="0">
                <a:solidFill>
                  <a:schemeClr val="tx2"/>
                </a:solidFill>
              </a:rPr>
              <a:t>stranové označení popisovačem</a:t>
            </a:r>
            <a:r>
              <a:rPr lang="cs-CZ" sz="2000" dirty="0"/>
              <a:t>, vyplnění stranového protokolu - provádí lékař</a:t>
            </a:r>
          </a:p>
          <a:p>
            <a:r>
              <a:rPr lang="cs-CZ" sz="2000" dirty="0"/>
              <a:t>Kontrola </a:t>
            </a:r>
            <a:r>
              <a:rPr lang="cs-CZ" sz="2000" b="1" dirty="0">
                <a:solidFill>
                  <a:schemeClr val="tx2"/>
                </a:solidFill>
              </a:rPr>
              <a:t>označení pacienta </a:t>
            </a:r>
            <a:r>
              <a:rPr lang="cs-CZ" sz="2000" dirty="0"/>
              <a:t>identifikačním náramkem</a:t>
            </a:r>
          </a:p>
          <a:p>
            <a:r>
              <a:rPr lang="cs-CZ" sz="2000" dirty="0"/>
              <a:t>Uschování cennosti pacienta</a:t>
            </a:r>
          </a:p>
          <a:p>
            <a:r>
              <a:rPr lang="cs-CZ" sz="2000" dirty="0"/>
              <a:t>Zavedení periferního žilního katetru (dle zvyklosti oddělení)</a:t>
            </a:r>
          </a:p>
          <a:p>
            <a:pPr marL="72000" indent="0">
              <a:buNone/>
            </a:pP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475013" y="44625"/>
            <a:ext cx="10201576" cy="5527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BEZPROSTŘEDNÍ PŘEDOPERAČNÍ PŘÍPRAVA - Den operace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39C760-F554-4161-8162-4AE6E45791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E21D09-A21B-4A9A-8EE0-C4A39E0D0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478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476673"/>
            <a:ext cx="12025744" cy="6381328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1800" dirty="0"/>
              <a:t>Provedení </a:t>
            </a:r>
            <a:r>
              <a:rPr lang="cs-CZ" sz="1800" b="1" dirty="0">
                <a:solidFill>
                  <a:schemeClr val="tx2"/>
                </a:solidFill>
              </a:rPr>
              <a:t>bandáží DKK </a:t>
            </a:r>
            <a:r>
              <a:rPr lang="cs-CZ" sz="1800" dirty="0">
                <a:solidFill>
                  <a:srgbClr val="FF0000"/>
                </a:solidFill>
              </a:rPr>
              <a:t>(neprovádí se u pacientů ICHDK nebo s plánovanou cévní operací)</a:t>
            </a:r>
          </a:p>
          <a:p>
            <a:pPr lvl="1"/>
            <a:r>
              <a:rPr lang="cs-CZ" sz="1400" dirty="0"/>
              <a:t>bandáže přiložte bezprostředně před výkonem</a:t>
            </a:r>
          </a:p>
          <a:p>
            <a:r>
              <a:rPr lang="cs-CZ" sz="1800" dirty="0"/>
              <a:t>Pacienti nadále </a:t>
            </a:r>
            <a:r>
              <a:rPr lang="cs-CZ" sz="1800" b="1" dirty="0">
                <a:solidFill>
                  <a:schemeClr val="tx2"/>
                </a:solidFill>
              </a:rPr>
              <a:t>lační, nekouří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Diabetici</a:t>
            </a:r>
            <a:r>
              <a:rPr lang="cs-CZ" sz="1800" dirty="0"/>
              <a:t> první v operačním programu dle ordinace 10 % glukóza s inzulínem</a:t>
            </a:r>
          </a:p>
          <a:p>
            <a:r>
              <a:rPr lang="cs-CZ" sz="1800" dirty="0"/>
              <a:t>Pacienti později zařazeni v operačním programu dle ordinace lékaře </a:t>
            </a:r>
            <a:r>
              <a:rPr lang="cs-CZ" sz="1800" b="1" dirty="0" err="1">
                <a:solidFill>
                  <a:schemeClr val="tx2"/>
                </a:solidFill>
              </a:rPr>
              <a:t>rehydatace</a:t>
            </a:r>
            <a:r>
              <a:rPr lang="cs-CZ" sz="1800" b="1" dirty="0">
                <a:solidFill>
                  <a:schemeClr val="tx2"/>
                </a:solidFill>
              </a:rPr>
              <a:t>  krystaloidními roztoky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Vyprázdnění moče </a:t>
            </a:r>
            <a:r>
              <a:rPr lang="cs-CZ" sz="1800" dirty="0"/>
              <a:t>(před aplikací premedikace)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Podání premedikace </a:t>
            </a:r>
            <a:r>
              <a:rPr lang="cs-CZ" sz="1800" dirty="0"/>
              <a:t>(po podání premedikace pacient již nesmí bez doprovodu vstávat z lůžka)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Odstranění zubní protézy</a:t>
            </a:r>
          </a:p>
          <a:p>
            <a:pPr lvl="1"/>
            <a:r>
              <a:rPr lang="cs-CZ" sz="1400" dirty="0"/>
              <a:t>Zubní protézu uložte do označené nádoby - nebalte ji do buničité vaty, kapesníku, mohla by se omylem vyhodit) 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Odstranění kontaktních čoček</a:t>
            </a:r>
          </a:p>
          <a:p>
            <a:r>
              <a:rPr lang="cs-CZ" sz="1800" dirty="0"/>
              <a:t>Před odvozem na sál </a:t>
            </a:r>
          </a:p>
          <a:p>
            <a:pPr lvl="1"/>
            <a:r>
              <a:rPr lang="cs-CZ" sz="1400" dirty="0"/>
              <a:t>spolu s pacientem je zaslána dokumentace, ordinovaná ATB na profylaxe</a:t>
            </a:r>
          </a:p>
          <a:p>
            <a:pPr lvl="1"/>
            <a:r>
              <a:rPr lang="cs-CZ" sz="1400" dirty="0"/>
              <a:t>u pacientů s portem nezajištěným jehlou Huberova jehla</a:t>
            </a:r>
          </a:p>
          <a:p>
            <a:pPr lvl="1"/>
            <a:r>
              <a:rPr lang="cs-CZ" sz="1400" dirty="0"/>
              <a:t>Dle indikace lékařem centrální venózní katétr, </a:t>
            </a:r>
            <a:r>
              <a:rPr lang="cs-CZ" sz="1400" dirty="0" err="1"/>
              <a:t>epilinka</a:t>
            </a:r>
            <a:r>
              <a:rPr lang="cs-CZ" sz="1400" dirty="0"/>
              <a:t> k zavedení na operačním sále</a:t>
            </a:r>
          </a:p>
          <a:p>
            <a:r>
              <a:rPr lang="cs-CZ" sz="1800" dirty="0"/>
              <a:t>Všechny osobní věci pacienta (např. pyžamo, papuče, župan, brýle) pacienta přivést zpět na odd. a uložit</a:t>
            </a:r>
          </a:p>
          <a:p>
            <a:r>
              <a:rPr lang="cs-CZ" sz="1800" dirty="0"/>
              <a:t>Osobní věci pacienta nezbytné při pobytu pacienta na JIP jsou předány zdravotnickým pracovníkem na příslušné oddělení později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5013" y="44625"/>
            <a:ext cx="10201576" cy="5527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BEZPROSTŘEDNÍ PŘEDOPERAČNÍ PŘÍPRAVA - Den operace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685DB4-3D69-4CC7-9CCC-5CA85D652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1E2E64-551F-432D-8AD0-DC19917994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33066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52400" y="486888"/>
            <a:ext cx="11887200" cy="6371112"/>
          </a:xfrm>
        </p:spPr>
        <p:txBody>
          <a:bodyPr vert="horz" lIns="0" tIns="0" rIns="0" bIns="0" rtlCol="0">
            <a:noAutofit/>
          </a:bodyPr>
          <a:lstStyle/>
          <a:p>
            <a:pPr marL="72000" indent="0" algn="ctr">
              <a:lnSpc>
                <a:spcPct val="100000"/>
              </a:lnSpc>
              <a:buNone/>
            </a:pPr>
            <a:r>
              <a:rPr lang="cs-CZ" sz="2000" dirty="0">
                <a:solidFill>
                  <a:srgbClr val="F01928"/>
                </a:solidFill>
              </a:rPr>
              <a:t>Bandáž nepřikládáme v případě ICHDK nebo pokud jde pacient na cévní operaci.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Obinadlo přikládejte na </a:t>
            </a:r>
            <a:r>
              <a:rPr lang="cs-CZ" sz="2000" dirty="0" err="1"/>
              <a:t>elevovanou</a:t>
            </a:r>
            <a:r>
              <a:rPr lang="cs-CZ" sz="2000" dirty="0"/>
              <a:t> DK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Před operačním výkonem se standardně provádí nízká bandáž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Před bandáží je vhodné použít hydratační krém na kůži (počkáme až se vstřebá) - u pacientů s fyziologickou pokožkou není třeba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 oblasti kotníku a Achillovy šlachy vypodložte duté prostory oproti kosti vatou - </a:t>
            </a:r>
            <a:r>
              <a:rPr lang="cs-CZ" sz="2000" dirty="0" err="1"/>
              <a:t>Matosoft</a:t>
            </a:r>
            <a:r>
              <a:rPr lang="cs-CZ" sz="2000" dirty="0"/>
              <a:t> (dosažení rovnoměrného tlaku obinadla)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 kachektických pacientů, nebo pac. s pergamenovou kůží či výskytem bércových vředů používejte pod bandáží bavlněné návleky (Trikotový obvaz) na ochranu kůže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Použijte </a:t>
            </a:r>
            <a:r>
              <a:rPr lang="cs-CZ" sz="2000" dirty="0" err="1"/>
              <a:t>krátkotažná</a:t>
            </a:r>
            <a:r>
              <a:rPr lang="cs-CZ" sz="2000" dirty="0"/>
              <a:t> obinadla (při přikládání neutahovat)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Bandáž proveďte hoblinovou technikou, „kutálejte“ obvaz po kůži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Pro stabilní překrytí paty, je lepší začít základní otočkou na patě a pak postupovat do poloviny prstů a nahoru, </a:t>
            </a:r>
            <a:r>
              <a:rPr lang="cs-CZ" sz="2000" dirty="0"/>
              <a:t>otočky na lýtku by se měly překrývat o 2/3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Největší tlak obinadla je na patě a prstech, stoupáním nahoru tlak snižujeme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Pokud bandážujeme i stehno má být obinadlo širší více než 12 cm (běžná předoperační příprava - bandáž pod koleno)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Napojujeme-li dvě obinadla, dodržíme směr obvazování.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Konec obinadla přilepíme náplastí (prvně přilepíme náplast na otočky a pak na konec obinadla - náplast lépe drží)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Dotazem zkontrolujeme zda obvaz příliš neškrtí, netlačí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Pro stabilitu obvazu lze v místě paty obvaz přelepit náplastí</a:t>
            </a: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162295" y="1"/>
            <a:ext cx="11748655" cy="69269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>
            <a:defPPr>
              <a:defRPr lang="en-US"/>
            </a:defPPr>
            <a:lvl1pPr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POSTUP PŘIKLÁDÁNÍ BANDÁŽE NA CHIRURGICKÉ KLINICE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0E034C-B6F7-449B-8AEB-F660B4D8A471}"/>
              </a:ext>
            </a:extLst>
          </p:cNvPr>
          <p:cNvSpPr txBox="1"/>
          <p:nvPr/>
        </p:nvSpPr>
        <p:spPr>
          <a:xfrm>
            <a:off x="10319828" y="661178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2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4BFE9F-6C0F-46AF-9641-C7DF636F50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EFDE45-7331-47FE-8F12-7D9F53DC89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76888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547846" y="476673"/>
            <a:ext cx="9120155" cy="268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/>
              <a:t>ZPŮSOB VYPRÁZDNĚNÍ URČÍ LÉKAŘ = </a:t>
            </a:r>
            <a:r>
              <a:rPr lang="cs-CZ" sz="1400" dirty="0"/>
              <a:t>Vyprazdňování před operací na GIT začíná cca. 14:00</a:t>
            </a:r>
          </a:p>
          <a:p>
            <a:pPr marL="0" indent="0">
              <a:buNone/>
            </a:pPr>
            <a:endParaRPr lang="cs-CZ" sz="12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414000" y="12937"/>
            <a:ext cx="11295070" cy="55399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VYPRÁZDNĚNÍ STOLICE PŘED OPERAČNÍM VÝKONEM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6985" y="806107"/>
            <a:ext cx="5837540" cy="110385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rgbClr val="92D050"/>
                </a:solidFill>
              </a:rPr>
              <a:t>OPERACE MIMO GIT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Spontánní vyprázdnění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Glycerinový čípek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 err="1"/>
              <a:t>Lactulosa</a:t>
            </a:r>
            <a:r>
              <a:rPr lang="cs-CZ" sz="1600" dirty="0"/>
              <a:t> (po užití vypít min ½ l tekutin jinak opačný efekt)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061534" y="806106"/>
            <a:ext cx="5837541" cy="11038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002060"/>
                </a:solidFill>
              </a:rPr>
              <a:t>OPERACE NA HORNÍ ČÁSTI GIT </a:t>
            </a:r>
            <a:r>
              <a:rPr lang="cs-CZ" sz="1400" b="1" dirty="0">
                <a:solidFill>
                  <a:schemeClr val="tx1"/>
                </a:solidFill>
              </a:rPr>
              <a:t>- nejíst již žádnou tuhou stravu </a:t>
            </a:r>
          </a:p>
          <a:p>
            <a:r>
              <a:rPr lang="cs-CZ" sz="1400" b="1" dirty="0"/>
              <a:t>MgSO4 = </a:t>
            </a:r>
            <a:r>
              <a:rPr lang="cs-CZ" sz="1400" b="1" dirty="0" err="1"/>
              <a:t>Solutio</a:t>
            </a:r>
            <a:r>
              <a:rPr lang="cs-CZ" sz="1400" b="1" dirty="0"/>
              <a:t> Magnesii </a:t>
            </a:r>
            <a:r>
              <a:rPr lang="cs-CZ" sz="1400" b="1" dirty="0" err="1"/>
              <a:t>Sulfurici</a:t>
            </a:r>
            <a:r>
              <a:rPr lang="cs-CZ" sz="1400" b="1" dirty="0"/>
              <a:t> 25 % = </a:t>
            </a:r>
            <a:r>
              <a:rPr lang="cs-CZ" sz="1400" b="1" dirty="0" err="1"/>
              <a:t>Epsomská</a:t>
            </a:r>
            <a:r>
              <a:rPr lang="cs-CZ" sz="1400" b="1" dirty="0"/>
              <a:t> sůl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Dle ordinace 50, 100, 200 ml roztoku - hořká chuť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V lékárně předpřipravený roztok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100 ml roztoku popíjet ½ - 1 hodinu a zapít 1 -2 l vody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46985" y="4619501"/>
            <a:ext cx="11752089" cy="2225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400" b="1" dirty="0">
                <a:solidFill>
                  <a:schemeClr val="tx1"/>
                </a:solidFill>
              </a:rPr>
              <a:t>U PACIENTA NEZAPOMEŇ NA: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Nesmí již jíst žádnou tuhou stravu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Nutno zajistit dostatek  čirých tekutin pro pacienta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100" dirty="0">
                <a:solidFill>
                  <a:schemeClr val="tx1"/>
                </a:solidFill>
              </a:rPr>
              <a:t>čaj, voda, minerálka, ovocná šťáva bez dužiny nemléčné nápoje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100" dirty="0">
                <a:solidFill>
                  <a:schemeClr val="tx1"/>
                </a:solidFill>
              </a:rPr>
              <a:t>nesmí konzumovat mléčné nápoje, nápoje s dužinou, nápoje s červeným nebo fialovým zbarvením 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Korigujte přítomnost návštěv na pokoji, kde se pacient vyprazdňuje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Zajistěte dostatek toaletního papíru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Dle potřeby pacientu nabídněte mast na okolí konečníku (např. </a:t>
            </a:r>
            <a:r>
              <a:rPr lang="cs-CZ" sz="1400" dirty="0" err="1">
                <a:solidFill>
                  <a:schemeClr val="tx1"/>
                </a:solidFill>
              </a:rPr>
              <a:t>Sudocream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U pacientů se </a:t>
            </a:r>
            <a:r>
              <a:rPr lang="cs-CZ" sz="1400" dirty="0" err="1">
                <a:solidFill>
                  <a:schemeClr val="tx1"/>
                </a:solidFill>
              </a:rPr>
              <a:t>stomií</a:t>
            </a:r>
            <a:r>
              <a:rPr lang="cs-CZ" sz="1400" dirty="0">
                <a:solidFill>
                  <a:schemeClr val="tx1"/>
                </a:solidFill>
              </a:rPr>
              <a:t> nezapomeňte na výměnu sběrného systému za výpustný sáček.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Nutno sledovat a do dokumentace zaznamenat dokonalost vyprázdnění stolice - finální stolici ukázat personálu.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6985" y="2193728"/>
            <a:ext cx="5837540" cy="954107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FORTRANS </a:t>
            </a:r>
            <a:r>
              <a:rPr lang="cs-CZ" sz="1400" dirty="0"/>
              <a:t>- osmotické laxativum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1 l vody = jeden sáček </a:t>
            </a:r>
            <a:r>
              <a:rPr lang="cs-CZ" sz="1400" dirty="0" err="1"/>
              <a:t>Fortrans</a:t>
            </a:r>
            <a:r>
              <a:rPr lang="cs-CZ" sz="1400" dirty="0"/>
              <a:t> (jeden sáček vypít cca za 1 hodinu)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400" dirty="0"/>
          </a:p>
          <a:p>
            <a:pPr>
              <a:buFont typeface="Wingdings" panose="05000000000000000000" pitchFamily="2" charset="2"/>
              <a:buChar char="ü"/>
            </a:pP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6104954" y="3138668"/>
            <a:ext cx="5794120" cy="1292662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EZICLEN</a:t>
            </a:r>
            <a:r>
              <a:rPr lang="cs-CZ" sz="1300" dirty="0"/>
              <a:t> - osmotické laxativum (dvě lahvičky s tekutinou k ředění do ½ l)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V balení dvě lahve a odměrka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Jednu lahev vylít do odměrky a naředit vodou (½ l) a vypít cca za 30 min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Druhá láhev s za dvě hodiny po dopití první dávky) postup ředění a užití shodný s první dávkou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Doplnit tekutiny (čiré nápoje cca 3 l)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2829" y="2193590"/>
            <a:ext cx="5786245" cy="954107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PicoPrep</a:t>
            </a:r>
            <a:r>
              <a:rPr lang="cs-CZ" sz="1400" dirty="0"/>
              <a:t> (dva sáčky s práškem k ředění ve 150 ml)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Obsah prvního sáčku rozpustit v 150 ml vody a zapít čirou tekutinou o objemu 1250ml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Obsah 2. sáčku rozpustit ve 150 ml a zapít čirou tekutinou: 750 ml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46985" y="3138668"/>
            <a:ext cx="5837540" cy="1384995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MoviPrep</a:t>
            </a:r>
            <a:r>
              <a:rPr lang="cs-CZ" sz="1400" dirty="0"/>
              <a:t> (2 velké = A </a:t>
            </a:r>
            <a:r>
              <a:rPr lang="cs-CZ" sz="1400" dirty="0" err="1"/>
              <a:t>a</a:t>
            </a:r>
            <a:r>
              <a:rPr lang="cs-CZ" sz="1400" dirty="0"/>
              <a:t> dva malé sáčky = B)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První sáček A </a:t>
            </a:r>
            <a:r>
              <a:rPr lang="cs-CZ" sz="1400" dirty="0" err="1"/>
              <a:t>a</a:t>
            </a:r>
            <a:r>
              <a:rPr lang="cs-CZ" sz="1400" dirty="0"/>
              <a:t> B společně rozpusťte v 1 l vody - vypít za 1 -2 hodiny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Druhý sáček A </a:t>
            </a:r>
            <a:r>
              <a:rPr lang="cs-CZ" sz="1400" dirty="0" err="1"/>
              <a:t>a</a:t>
            </a:r>
            <a:r>
              <a:rPr lang="cs-CZ" sz="1400" dirty="0"/>
              <a:t> B společně rozpusťte v 1 l vody - vypít za 1 -2 hodiny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Doplnit tekutiny (čiré nápoje cca 2 l)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C35FD95-9058-484A-B0EA-CF05C726DB5A}"/>
              </a:ext>
            </a:extLst>
          </p:cNvPr>
          <p:cNvSpPr/>
          <p:nvPr/>
        </p:nvSpPr>
        <p:spPr>
          <a:xfrm>
            <a:off x="69976" y="1851792"/>
            <a:ext cx="426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01928"/>
                </a:solidFill>
              </a:rPr>
              <a:t>OPERACE NA DOLNÍ ČÁSTI GIT </a:t>
            </a:r>
            <a:endParaRPr lang="cs-CZ" sz="2000" dirty="0">
              <a:solidFill>
                <a:srgbClr val="F01928"/>
              </a:solidFill>
            </a:endParaRPr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106CAFD7-84FA-4953-9A9F-C42ADB9D50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2AF4DAA9-F7B2-4BE3-8878-38A8DBD5B6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7332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891" y="692696"/>
            <a:ext cx="9618565" cy="541864"/>
          </a:xfrm>
        </p:spPr>
        <p:txBody>
          <a:bodyPr>
            <a:normAutofit/>
          </a:bodyPr>
          <a:lstStyle/>
          <a:p>
            <a:r>
              <a:rPr lang="cs-CZ" dirty="0"/>
              <a:t>CHIRURGIE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1" y="1124744"/>
            <a:ext cx="11495314" cy="5400600"/>
          </a:xfrm>
        </p:spPr>
        <p:txBody>
          <a:bodyPr>
            <a:normAutofit/>
          </a:bodyPr>
          <a:lstStyle/>
          <a:p>
            <a:r>
              <a:rPr lang="cs-CZ" dirty="0"/>
              <a:t>Chirurgie = </a:t>
            </a:r>
            <a:r>
              <a:rPr lang="cs-CZ" i="1" dirty="0" err="1"/>
              <a:t>cheir</a:t>
            </a:r>
            <a:r>
              <a:rPr lang="cs-CZ" dirty="0"/>
              <a:t> (ruka) a </a:t>
            </a:r>
            <a:r>
              <a:rPr lang="cs-CZ" i="1" dirty="0" err="1"/>
              <a:t>ergein</a:t>
            </a:r>
            <a:r>
              <a:rPr lang="cs-CZ" dirty="0"/>
              <a:t> (pracovat) = práce rukou.</a:t>
            </a:r>
          </a:p>
          <a:p>
            <a:r>
              <a:rPr lang="cs-CZ" dirty="0"/>
              <a:t>Je to lékařský obor, který léčí nemoci a úrazy operativně manuálním a instrumentálním ošetřením.</a:t>
            </a:r>
          </a:p>
          <a:p>
            <a:r>
              <a:rPr lang="cs-CZ" dirty="0"/>
              <a:t>Profesionálové chirurgie se nazývají chirurgové.</a:t>
            </a:r>
          </a:p>
          <a:p>
            <a:r>
              <a:rPr lang="cs-CZ" dirty="0"/>
              <a:t>Rozvoj oboru již od středověku, avšak chirurg nepovažován za lékaře – důvod Hippokratova přísaha</a:t>
            </a:r>
          </a:p>
          <a:p>
            <a:pPr marL="68580" indent="0" algn="ctr">
              <a:buNone/>
            </a:pPr>
            <a:r>
              <a:rPr lang="cs-CZ" sz="1800" dirty="0"/>
              <a:t>„Nebudu lidské tělo řezat, ani ty, co trpí kameny, a tento zákrok přenechám mužům, kteří takovéto řemeslo provádějí.“</a:t>
            </a:r>
            <a:endParaRPr lang="cs-CZ" dirty="0"/>
          </a:p>
          <a:p>
            <a:r>
              <a:rPr lang="cs-CZ" dirty="0"/>
              <a:t>Významné mezníky v rozvoji chirurgie války/asepse/anestezie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4B5814-98D0-436E-9897-C69532E6D7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891" y="6399344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Katedra ošetřovatelství a porodní asistence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570958-338D-4BA5-8B39-1F125D067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5891" y="639934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5098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502" y="2257420"/>
            <a:ext cx="11361600" cy="1171580"/>
          </a:xfrm>
        </p:spPr>
        <p:txBody>
          <a:bodyPr>
            <a:normAutofit/>
          </a:bodyPr>
          <a:lstStyle/>
          <a:p>
            <a:r>
              <a:rPr lang="cs-CZ" dirty="0"/>
              <a:t>SPECIALIZOVANÁ PŘEDOPERAČNÍ PŘÍPRAVA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2" y="3608806"/>
            <a:ext cx="11361600" cy="2619193"/>
          </a:xfrm>
        </p:spPr>
        <p:txBody>
          <a:bodyPr vert="horz" lIns="0" tIns="0" rIns="0" bIns="0" numCol="2" rtlCol="0" anchor="t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Děti a senioři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 err="1">
                <a:latin typeface="+mn-lt"/>
                <a:ea typeface="+mn-ea"/>
                <a:cs typeface="+mn-cs"/>
              </a:rPr>
              <a:t>Warfarizovaný</a:t>
            </a:r>
            <a:r>
              <a:rPr lang="cs-CZ" dirty="0">
                <a:latin typeface="+mn-lt"/>
                <a:ea typeface="+mn-ea"/>
                <a:cs typeface="+mn-cs"/>
              </a:rPr>
              <a:t> pacient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Diabetes </a:t>
            </a:r>
            <a:r>
              <a:rPr lang="cs-CZ" dirty="0" err="1">
                <a:latin typeface="+mn-lt"/>
                <a:ea typeface="+mn-ea"/>
                <a:cs typeface="+mn-cs"/>
              </a:rPr>
              <a:t>mellitus</a:t>
            </a:r>
            <a:endParaRPr lang="cs-CZ" dirty="0">
              <a:latin typeface="+mn-lt"/>
              <a:ea typeface="+mn-ea"/>
              <a:cs typeface="+mn-cs"/>
            </a:endParaRP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Onemocnění srdce a cév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Onemocnění dýchacího ústrojí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Onemocnění ledvin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Onkologicky nemocní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endParaRPr lang="cs-CZ" dirty="0"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4C66E7-675F-4420-B79B-D2CC26A30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D39FF4-D835-433C-BEE4-F76BF6457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0949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757" y="332656"/>
            <a:ext cx="11566567" cy="720080"/>
          </a:xfrm>
        </p:spPr>
        <p:txBody>
          <a:bodyPr/>
          <a:lstStyle/>
          <a:p>
            <a:r>
              <a:rPr lang="cs-CZ" dirty="0"/>
              <a:t>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757" y="908720"/>
            <a:ext cx="11673446" cy="3024336"/>
          </a:xfrm>
        </p:spPr>
        <p:txBody>
          <a:bodyPr/>
          <a:lstStyle/>
          <a:p>
            <a:r>
              <a:rPr lang="cs-CZ" sz="2400" dirty="0"/>
              <a:t>Do 28 dnů života určuje schopnost podstoupit operaci </a:t>
            </a:r>
            <a:r>
              <a:rPr lang="cs-CZ" sz="2400" dirty="0" err="1"/>
              <a:t>neonatolog</a:t>
            </a:r>
            <a:r>
              <a:rPr lang="cs-CZ" sz="2400" dirty="0"/>
              <a:t> pak pediatr</a:t>
            </a:r>
          </a:p>
          <a:p>
            <a:r>
              <a:rPr lang="cs-CZ" sz="2400" dirty="0"/>
              <a:t>Předoperační vyš. staré max. 14 dnů</a:t>
            </a:r>
          </a:p>
          <a:p>
            <a:r>
              <a:rPr lang="cs-CZ" sz="2400" dirty="0"/>
              <a:t>Po očkování odložit výkon o 2 – 14 dnů – dle očkovací látky</a:t>
            </a:r>
          </a:p>
          <a:p>
            <a:r>
              <a:rPr lang="cs-CZ" sz="2400" dirty="0"/>
              <a:t>Lačnění u dětí mladších 6 měsíců 4 hod/2 hod tekutiny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09797" y="3609020"/>
            <a:ext cx="7600808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SENIOŘI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08757" y="4365104"/>
            <a:ext cx="11673446" cy="249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400" dirty="0" err="1"/>
              <a:t>Polymorbidita</a:t>
            </a:r>
            <a:r>
              <a:rPr lang="cs-CZ" sz="2400" dirty="0"/>
              <a:t>, chronické nemoci</a:t>
            </a:r>
          </a:p>
          <a:p>
            <a:r>
              <a:rPr lang="cs-CZ" sz="2400" dirty="0"/>
              <a:t>Stabilizace chronických nemocí</a:t>
            </a:r>
          </a:p>
          <a:p>
            <a:r>
              <a:rPr lang="cs-CZ" sz="2400" dirty="0"/>
              <a:t>Úprava medikace (např. vysadit anopyrin 10 dnů pře operací)</a:t>
            </a:r>
          </a:p>
          <a:p>
            <a:r>
              <a:rPr lang="cs-CZ" sz="2400" dirty="0"/>
              <a:t>Rehydratace, sledování kognitivních funkcí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E0A7AC-19EB-4955-8D04-17367CB7B9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502" y="6545167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Katedra ošetřovatelství a porodní asistence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20B2DE-11FD-4CBA-99A8-A7334F781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2130" y="652534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5124" name="Picture 4" descr="Zobrazit zdrojový obrázek">
            <a:extLst>
              <a:ext uri="{FF2B5EF4-FFF2-40B4-BE49-F238E27FC236}">
                <a16:creationId xmlns:a16="http://schemas.microsoft.com/office/drawing/2014/main" id="{F0221233-510F-46C2-A1BA-45F188BD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79" y="3806539"/>
            <a:ext cx="4122325" cy="16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obrazit zdrojový obrázek">
            <a:extLst>
              <a:ext uri="{FF2B5EF4-FFF2-40B4-BE49-F238E27FC236}">
                <a16:creationId xmlns:a16="http://schemas.microsoft.com/office/drawing/2014/main" id="{054674C8-34B1-4092-893E-98215C03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502" y="1406429"/>
            <a:ext cx="3469080" cy="17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1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887" y="277816"/>
            <a:ext cx="11388437" cy="864096"/>
          </a:xfrm>
        </p:spPr>
        <p:txBody>
          <a:bodyPr/>
          <a:lstStyle/>
          <a:p>
            <a:r>
              <a:rPr lang="cs-CZ" dirty="0"/>
              <a:t>WARFARINIZOVANÝ PACIENT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760" y="709864"/>
            <a:ext cx="6495804" cy="5977990"/>
          </a:xfrm>
        </p:spPr>
        <p:txBody>
          <a:bodyPr>
            <a:noAutofit/>
          </a:bodyPr>
          <a:lstStyle/>
          <a:p>
            <a:r>
              <a:rPr lang="cs-CZ" sz="2400" dirty="0"/>
              <a:t>Přechod z </a:t>
            </a:r>
            <a:r>
              <a:rPr lang="cs-CZ" sz="2400" dirty="0" err="1"/>
              <a:t>Warfarinu</a:t>
            </a:r>
            <a:r>
              <a:rPr lang="cs-CZ" sz="2400" dirty="0"/>
              <a:t> na nízkomolekulární heparin 4 – 7 dní před operací</a:t>
            </a:r>
          </a:p>
          <a:p>
            <a:r>
              <a:rPr lang="cs-CZ" sz="2400" dirty="0"/>
              <a:t>INR (</a:t>
            </a:r>
            <a:r>
              <a:rPr lang="cs-CZ" sz="2400" dirty="0" err="1"/>
              <a:t>Internatio</a:t>
            </a:r>
            <a:r>
              <a:rPr lang="cs-CZ" sz="2400" dirty="0"/>
              <a:t> </a:t>
            </a:r>
            <a:r>
              <a:rPr lang="cs-CZ" sz="2400" dirty="0" err="1"/>
              <a:t>Normalised</a:t>
            </a:r>
            <a:r>
              <a:rPr lang="cs-CZ" sz="2400" dirty="0"/>
              <a:t> Ratio) = měření </a:t>
            </a:r>
            <a:r>
              <a:rPr lang="cs-CZ" sz="2400" dirty="0" err="1"/>
              <a:t>koaguace</a:t>
            </a:r>
            <a:r>
              <a:rPr lang="cs-CZ" sz="2400" dirty="0"/>
              <a:t> u </a:t>
            </a:r>
            <a:r>
              <a:rPr lang="cs-CZ" sz="2400" dirty="0" err="1"/>
              <a:t>Warfariznizovaných</a:t>
            </a:r>
            <a:r>
              <a:rPr lang="cs-CZ" sz="2400" dirty="0"/>
              <a:t> </a:t>
            </a:r>
            <a:r>
              <a:rPr lang="cs-CZ" sz="1600" dirty="0"/>
              <a:t>(fyziologické INR 0,8–1,2 s; </a:t>
            </a:r>
            <a:r>
              <a:rPr lang="cs-CZ" sz="1600" dirty="0" err="1"/>
              <a:t>warfarinizovaní</a:t>
            </a:r>
            <a:r>
              <a:rPr lang="cs-CZ" sz="1600" dirty="0"/>
              <a:t> 2 – 3 s)</a:t>
            </a:r>
          </a:p>
          <a:p>
            <a:r>
              <a:rPr lang="cs-CZ" sz="2400" dirty="0"/>
              <a:t>Urychlit pokles INR lze podáním vitamínu K nebo plazmy </a:t>
            </a:r>
            <a:r>
              <a:rPr lang="cs-CZ" sz="1600" dirty="0"/>
              <a:t>(syntéza faktoru VII účinek12 až 24 hod)</a:t>
            </a:r>
          </a:p>
          <a:p>
            <a:r>
              <a:rPr lang="cs-CZ" sz="2400" dirty="0"/>
              <a:t>Pro monitoraci účinku nízkomolekulárních heparinů slouží anti  </a:t>
            </a:r>
            <a:r>
              <a:rPr lang="cs-CZ" sz="2400" dirty="0" err="1"/>
              <a:t>xA</a:t>
            </a:r>
            <a:r>
              <a:rPr lang="cs-CZ" sz="2400" dirty="0"/>
              <a:t> </a:t>
            </a:r>
            <a:r>
              <a:rPr lang="cs-CZ" sz="1600" dirty="0"/>
              <a:t>(odběr 3 – 4 hodiny po aplikaci LMWH – výsledek se liší dle druhu a dávky LMWH) </a:t>
            </a:r>
          </a:p>
          <a:p>
            <a:r>
              <a:rPr lang="cs-CZ" sz="2400" dirty="0"/>
              <a:t>Pro monitoraci účinku heparinu APPT </a:t>
            </a:r>
            <a:r>
              <a:rPr lang="cs-CZ" sz="1600" dirty="0"/>
              <a:t>(25,9–40 s)</a:t>
            </a:r>
            <a:endParaRPr lang="cs-CZ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9CDD54-096C-45FC-B9FB-90CB8202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44" y="709864"/>
            <a:ext cx="5192486" cy="614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61AC43-8C44-4179-B74E-AAF1715C85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0071" y="6379124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Katedra ošetřovatelství a porodní asistence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DA258D-81B8-4F45-AD1D-CBD231DE3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6191" y="637912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84698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552" y="260648"/>
            <a:ext cx="11059884" cy="701253"/>
          </a:xfrm>
        </p:spPr>
        <p:txBody>
          <a:bodyPr/>
          <a:lstStyle/>
          <a:p>
            <a:r>
              <a:rPr lang="cs-CZ" dirty="0"/>
              <a:t>DIABETES MELLITUS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633" y="843148"/>
            <a:ext cx="11542815" cy="6014852"/>
          </a:xfrm>
        </p:spPr>
        <p:txBody>
          <a:bodyPr>
            <a:normAutofit fontScale="92500"/>
          </a:bodyPr>
          <a:lstStyle/>
          <a:p>
            <a:pPr marL="72000" indent="0" algn="ctr">
              <a:buNone/>
            </a:pPr>
            <a:r>
              <a:rPr lang="cs-CZ" sz="2400" dirty="0">
                <a:solidFill>
                  <a:srgbClr val="FF0000"/>
                </a:solidFill>
              </a:rPr>
              <a:t>Ohrožuje pac, prodloužením hojení operační rány, KVN a neurologickými komplikacemi. </a:t>
            </a:r>
          </a:p>
          <a:p>
            <a:r>
              <a:rPr lang="cs-CZ" sz="2400" dirty="0"/>
              <a:t>Nutno udržovat hladinu glykémie v rozmezí 6-10mmol/l</a:t>
            </a:r>
          </a:p>
          <a:p>
            <a:r>
              <a:rPr lang="cs-CZ" sz="2400" dirty="0"/>
              <a:t>Zvýšené monitorace glykémie v pooperačním období</a:t>
            </a:r>
          </a:p>
          <a:p>
            <a:r>
              <a:rPr lang="cs-CZ" sz="2400" dirty="0"/>
              <a:t>Posouzení stavu diabetologem</a:t>
            </a:r>
          </a:p>
          <a:p>
            <a:r>
              <a:rPr lang="cs-CZ" sz="2400" dirty="0"/>
              <a:t>Hospitalizace u dekompenzovaného on. dříve 2 – 3</a:t>
            </a:r>
          </a:p>
          <a:p>
            <a:r>
              <a:rPr lang="cs-CZ" sz="2400" dirty="0">
                <a:solidFill>
                  <a:schemeClr val="tx2"/>
                </a:solidFill>
              </a:rPr>
              <a:t>DM dieta </a:t>
            </a:r>
            <a:r>
              <a:rPr lang="cs-CZ" sz="2400" dirty="0"/>
              <a:t>– sledování stavu</a:t>
            </a:r>
          </a:p>
          <a:p>
            <a:r>
              <a:rPr lang="cs-CZ" sz="2400" dirty="0">
                <a:solidFill>
                  <a:schemeClr val="tx2"/>
                </a:solidFill>
              </a:rPr>
              <a:t>DM PAD </a:t>
            </a:r>
            <a:r>
              <a:rPr lang="cs-CZ" sz="2400" dirty="0"/>
              <a:t>– vysadit/nahradit za krátkodobý inzulin 2 -3 dny před op.</a:t>
            </a:r>
          </a:p>
          <a:p>
            <a:r>
              <a:rPr lang="cs-CZ" sz="2400" dirty="0">
                <a:solidFill>
                  <a:schemeClr val="tx2"/>
                </a:solidFill>
              </a:rPr>
              <a:t>Dlouhodobě působící inzulin </a:t>
            </a:r>
            <a:r>
              <a:rPr lang="cs-CZ" sz="2400" dirty="0"/>
              <a:t>– nahradit za krátkodobé/střednědobé formy inzulinu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den operace (lačnění) infuze 10 % glukózy s inzulinem dle aktuální hodnoty glykémie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Pacienti umístěni na v operačním programu na první místa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2D16D8-5783-4DC0-B00E-B518AF51BC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9367" y="6354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Katedra ošetřovatelství a porodní asistence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0C482-F469-4322-B584-A761E0F77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34142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2054" name="Picture 6" descr="Zobrazit zdrojový obrázek">
            <a:extLst>
              <a:ext uri="{FF2B5EF4-FFF2-40B4-BE49-F238E27FC236}">
                <a16:creationId xmlns:a16="http://schemas.microsoft.com/office/drawing/2014/main" id="{6D4808FB-7878-475E-BD6E-A1B74CF4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30" y="1600457"/>
            <a:ext cx="4380778" cy="21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42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757" y="427658"/>
            <a:ext cx="9283595" cy="841103"/>
          </a:xfrm>
        </p:spPr>
        <p:txBody>
          <a:bodyPr/>
          <a:lstStyle/>
          <a:p>
            <a:r>
              <a:rPr lang="cs-CZ" dirty="0"/>
              <a:t>ONEMOCNĚNÍ SRDCE A CÉV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757" y="1268761"/>
            <a:ext cx="11447813" cy="4563869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Komplikace KVN perioperační mortalita 25 -50 %.</a:t>
            </a:r>
          </a:p>
          <a:p>
            <a:r>
              <a:rPr lang="cs-CZ" dirty="0"/>
              <a:t>Kardiologické vyš je součástí předoperačního vyšetření dle doporučení doplněno např. zátěžové EKG, </a:t>
            </a:r>
            <a:r>
              <a:rPr lang="cs-CZ" dirty="0" err="1"/>
              <a:t>Holter</a:t>
            </a:r>
            <a:r>
              <a:rPr lang="cs-CZ" dirty="0"/>
              <a:t>, Echo srdce…</a:t>
            </a:r>
          </a:p>
          <a:p>
            <a:r>
              <a:rPr lang="cs-CZ" dirty="0"/>
              <a:t>Zvýšené monitorace v pooperačním období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163BF4-BF5D-4327-962F-8DCBF15B9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77C845-1CDF-4846-9066-07E1B7903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D1B728F5-7BFA-4C0E-B7A3-296887F3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851" y="2614747"/>
            <a:ext cx="2536719" cy="33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56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009" y="380158"/>
            <a:ext cx="11139056" cy="747998"/>
          </a:xfrm>
        </p:spPr>
        <p:txBody>
          <a:bodyPr>
            <a:normAutofit/>
          </a:bodyPr>
          <a:lstStyle/>
          <a:p>
            <a:r>
              <a:rPr lang="cs-CZ" dirty="0"/>
              <a:t>ONEMOCNĚNÍ DÝCHACÍHO ÚSTROJÍ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0010" y="1033154"/>
            <a:ext cx="11281560" cy="4678878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2400" dirty="0">
                <a:solidFill>
                  <a:srgbClr val="FF0000"/>
                </a:solidFill>
              </a:rPr>
              <a:t>Komplikace dechových funkcí perioperační mortalita 20 - 40 %.</a:t>
            </a:r>
          </a:p>
          <a:p>
            <a:r>
              <a:rPr lang="cs-CZ" sz="2400" dirty="0"/>
              <a:t>Zákaz kouření 4 – 8 týdnů před operací (min 12 hod)</a:t>
            </a:r>
          </a:p>
          <a:p>
            <a:r>
              <a:rPr lang="cs-CZ" sz="2400" dirty="0"/>
              <a:t>Předoperační vyš. doplnit např. spirometrie, ASTRUP, </a:t>
            </a:r>
            <a:r>
              <a:rPr lang="cs-CZ" sz="2400" dirty="0" err="1"/>
              <a:t>oximetrie</a:t>
            </a:r>
            <a:r>
              <a:rPr lang="cs-CZ" sz="2400" dirty="0"/>
              <a:t>, mikrobiologické vyšetření sputa</a:t>
            </a:r>
          </a:p>
          <a:p>
            <a:r>
              <a:rPr lang="cs-CZ" sz="2400" dirty="0"/>
              <a:t>Před operací zvážit podání ATB, </a:t>
            </a:r>
            <a:r>
              <a:rPr lang="cs-CZ" sz="2400" dirty="0" err="1"/>
              <a:t>bronchodilatancií</a:t>
            </a:r>
            <a:r>
              <a:rPr lang="cs-CZ" sz="2400" dirty="0"/>
              <a:t>, kortikosteroidů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Kapesní inhalátory bere pacient na operační sál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(označené štítkem)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A99E58-7A7D-4199-9431-EF73B93E4D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6A82F4-3E76-420D-B004-A4F0D58F6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4100" name="Picture 4" descr="Zobrazit zdrojový obrázek">
            <a:extLst>
              <a:ext uri="{FF2B5EF4-FFF2-40B4-BE49-F238E27FC236}">
                <a16:creationId xmlns:a16="http://schemas.microsoft.com/office/drawing/2014/main" id="{3AEE33E0-905C-4957-97C8-A099965C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64" y="4326246"/>
            <a:ext cx="3797630" cy="25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04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886" y="332656"/>
            <a:ext cx="9200466" cy="936104"/>
          </a:xfrm>
        </p:spPr>
        <p:txBody>
          <a:bodyPr/>
          <a:lstStyle/>
          <a:p>
            <a:r>
              <a:rPr lang="cs-CZ" dirty="0"/>
              <a:t>ONEMOCNĚNÍ LEDVIN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886" y="1268761"/>
            <a:ext cx="10129652" cy="4563869"/>
          </a:xfrm>
        </p:spPr>
        <p:txBody>
          <a:bodyPr/>
          <a:lstStyle/>
          <a:p>
            <a:r>
              <a:rPr lang="cs-CZ" sz="2400" dirty="0"/>
              <a:t>Hodnocení nefrologem</a:t>
            </a:r>
          </a:p>
          <a:p>
            <a:r>
              <a:rPr lang="cs-CZ" sz="2400" dirty="0"/>
              <a:t>Předoperační vyš. doplnit např. funkční vyšetření ledvin (vyš. moče, krev na ureu, kreatinin, ultrasonografie ledvin, sledování hladiny kalia)</a:t>
            </a:r>
          </a:p>
          <a:p>
            <a:r>
              <a:rPr lang="cs-CZ" sz="2400" b="1" dirty="0" err="1"/>
              <a:t>Hemodializovaný</a:t>
            </a:r>
            <a:r>
              <a:rPr lang="cs-CZ" sz="2400" b="1" dirty="0"/>
              <a:t> pacient </a:t>
            </a:r>
            <a:r>
              <a:rPr lang="cs-CZ" sz="2400" dirty="0"/>
              <a:t>– zvýšená monitorace bilance tekutin a nutrice. Dialýza nutná  několik hodin před operací následně za 1 -2 dny</a:t>
            </a:r>
          </a:p>
          <a:p>
            <a:r>
              <a:rPr lang="cs-CZ" sz="2400" b="1" dirty="0"/>
              <a:t>Peritoneální dialýza </a:t>
            </a:r>
            <a:r>
              <a:rPr lang="cs-CZ" sz="2400" dirty="0"/>
              <a:t>– nelze při operacích dutiny břišní – nutná hemodialýza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885D9-4B21-4150-B05A-96E763DA6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8B3C26-CF7E-43E8-BE44-44E823B97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3074" name="Picture 2" descr="https://thearabhospital.com/wp-content/uploads/2020/05/Diabetic-Kidney-Disease-.jpg">
            <a:extLst>
              <a:ext uri="{FF2B5EF4-FFF2-40B4-BE49-F238E27FC236}">
                <a16:creationId xmlns:a16="http://schemas.microsoft.com/office/drawing/2014/main" id="{F3F2CB62-ECC8-4819-820F-E378AE16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39" y="4493317"/>
            <a:ext cx="4185321" cy="21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51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138" y="332656"/>
            <a:ext cx="9129214" cy="593619"/>
          </a:xfrm>
        </p:spPr>
        <p:txBody>
          <a:bodyPr/>
          <a:lstStyle/>
          <a:p>
            <a:r>
              <a:rPr lang="cs-CZ" dirty="0"/>
              <a:t>ONKOLOGICKÉ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630" y="1268761"/>
            <a:ext cx="11554691" cy="4563869"/>
          </a:xfrm>
        </p:spPr>
        <p:txBody>
          <a:bodyPr/>
          <a:lstStyle/>
          <a:p>
            <a:r>
              <a:rPr lang="cs-CZ" dirty="0"/>
              <a:t>Radikální/paliativní výkon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Adjuvantní chirurgická léčba </a:t>
            </a:r>
            <a:r>
              <a:rPr lang="cs-CZ" dirty="0"/>
              <a:t>– prvně operace pak onkologická léčba (chemoterapie, radioterapie) </a:t>
            </a:r>
          </a:p>
          <a:p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Neoadjuvantní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chirurgická léčba </a:t>
            </a:r>
            <a:r>
              <a:rPr lang="cs-CZ" dirty="0"/>
              <a:t>– prvně onkologická léčba (chemoterapie, radioterapie) poté operační výkon</a:t>
            </a:r>
          </a:p>
          <a:p>
            <a:r>
              <a:rPr lang="cs-CZ" dirty="0"/>
              <a:t>Dokonale připravit pacienta po stránce nutriční, psychické, odstranění bolesti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AA3555-C7D4-4A38-9446-569CF94EB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50C1E4-81FE-4A01-B465-04DCACE9F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9085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730500"/>
            <a:ext cx="11361600" cy="1524000"/>
          </a:xfrm>
        </p:spPr>
        <p:txBody>
          <a:bodyPr/>
          <a:lstStyle/>
          <a:p>
            <a:r>
              <a:rPr lang="cs-CZ" dirty="0"/>
              <a:t>OŠETŘOVATELSKÝ PROCES U PACIENTA V PŘEDOPERAČNÍM OBDOBÍ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604A878-DF71-4CFE-A4B5-4AB477511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840678"/>
            <a:ext cx="11361600" cy="1821260"/>
          </a:xfrm>
        </p:spPr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kern="1200" dirty="0">
                <a:latin typeface="+mn-lt"/>
                <a:ea typeface="+mn-ea"/>
                <a:cs typeface="+mn-cs"/>
              </a:rPr>
              <a:t>Ošetřovatelské diagnózy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kern="1200" dirty="0">
                <a:latin typeface="+mn-lt"/>
                <a:ea typeface="+mn-ea"/>
                <a:cs typeface="+mn-cs"/>
              </a:rPr>
              <a:t>Ošetřovatelské intervence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kern="1200" dirty="0">
                <a:latin typeface="+mn-lt"/>
                <a:ea typeface="+mn-ea"/>
                <a:cs typeface="+mn-cs"/>
              </a:rPr>
              <a:t>Očekávané výsledky ošetřovatelské péče</a:t>
            </a:r>
          </a:p>
        </p:txBody>
      </p:sp>
    </p:spTree>
    <p:extLst>
      <p:ext uri="{BB962C8B-B14F-4D97-AF65-F5344CB8AC3E}">
        <p14:creationId xmlns:p14="http://schemas.microsoft.com/office/powerpoint/2010/main" val="309919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504" y="152636"/>
            <a:ext cx="11946577" cy="648072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altLang="cs-CZ" sz="3200" dirty="0"/>
              <a:t>OŠETŘOVATELSKÉ DIAGNÓZY – PŘEDOPERAČNÍ OBDOBÍ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628800"/>
            <a:ext cx="8280920" cy="475252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 altLang="cs-CZ" sz="2000" dirty="0"/>
          </a:p>
          <a:p>
            <a:endParaRPr lang="cs-CZ" altLang="cs-CZ" sz="20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84130"/>
              </p:ext>
            </p:extLst>
          </p:nvPr>
        </p:nvGraphicFramePr>
        <p:xfrm>
          <a:off x="142504" y="1243940"/>
          <a:ext cx="11780321" cy="43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7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5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8014">
                <a:tc>
                  <a:txBody>
                    <a:bodyPr/>
                    <a:lstStyle/>
                    <a:p>
                      <a:r>
                        <a:rPr lang="cs-CZ" sz="2400" dirty="0"/>
                        <a:t>Diagnóza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Doména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Třída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01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6078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01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1DC56C-6FA7-47EC-900E-C073773FDC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D40F95-26D2-465D-AF46-2A4A5E079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484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754" y="457768"/>
            <a:ext cx="8208912" cy="685880"/>
          </a:xfrm>
        </p:spPr>
        <p:txBody>
          <a:bodyPr>
            <a:normAutofit/>
          </a:bodyPr>
          <a:lstStyle/>
          <a:p>
            <a:r>
              <a:rPr lang="cs-CZ" dirty="0"/>
              <a:t>Členění chirurgie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80428"/>
              </p:ext>
            </p:extLst>
          </p:nvPr>
        </p:nvGraphicFramePr>
        <p:xfrm>
          <a:off x="712521" y="1101937"/>
          <a:ext cx="11044050" cy="529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ál 8"/>
          <p:cNvSpPr/>
          <p:nvPr/>
        </p:nvSpPr>
        <p:spPr>
          <a:xfrm>
            <a:off x="0" y="1668989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Dle rizika kontaminace</a:t>
            </a:r>
          </a:p>
        </p:txBody>
      </p:sp>
      <p:sp>
        <p:nvSpPr>
          <p:cNvPr id="10" name="Ovál 9"/>
          <p:cNvSpPr/>
          <p:nvPr/>
        </p:nvSpPr>
        <p:spPr>
          <a:xfrm>
            <a:off x="198370" y="3297016"/>
            <a:ext cx="23126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Dle lokalizace výkonu</a:t>
            </a:r>
          </a:p>
        </p:txBody>
      </p:sp>
      <p:sp>
        <p:nvSpPr>
          <p:cNvPr id="11" name="Ovál 10"/>
          <p:cNvSpPr/>
          <p:nvPr/>
        </p:nvSpPr>
        <p:spPr>
          <a:xfrm>
            <a:off x="103820" y="4925043"/>
            <a:ext cx="20564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Specializované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0EE0B4-70BB-4CA9-BE9F-BAA0C6F7D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CAFF73-4DE1-4471-B7C8-576131732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15376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504" y="152636"/>
            <a:ext cx="11946577" cy="648072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altLang="cs-CZ" sz="3200" dirty="0"/>
              <a:t>OŠETŘOVATELSKÉ DIAGNÓZY – PŘEDOPERAČNÍ OBDOBÍ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628800"/>
            <a:ext cx="8280920" cy="475252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 altLang="cs-CZ" sz="2000" dirty="0"/>
          </a:p>
          <a:p>
            <a:endParaRPr lang="cs-CZ" altLang="cs-CZ" sz="20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87418"/>
              </p:ext>
            </p:extLst>
          </p:nvPr>
        </p:nvGraphicFramePr>
        <p:xfrm>
          <a:off x="142504" y="1243940"/>
          <a:ext cx="11780321" cy="43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7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5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8014">
                <a:tc>
                  <a:txBody>
                    <a:bodyPr/>
                    <a:lstStyle/>
                    <a:p>
                      <a:r>
                        <a:rPr lang="cs-CZ" sz="2400" dirty="0"/>
                        <a:t>Diagnóza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Doména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Třída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014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NONCOMPLIANCE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00079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Podpora zdraví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 zdraví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6078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STRACH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00148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Zvládání/tolerance zátěže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Reakce na zvládání zátěže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014">
                <a:tc>
                  <a:txBody>
                    <a:bodyPr/>
                    <a:lstStyle/>
                    <a:p>
                      <a:r>
                        <a:rPr lang="cs-CZ" sz="2400" dirty="0"/>
                        <a:t>DEFICIT ZNALOSTÍ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00126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Percepce/kognice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Kognice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1DC56C-6FA7-47EC-900E-C073773FDC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D40F95-26D2-465D-AF46-2A4A5E079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780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6045ED-46C9-4483-A9D1-9E271BD6FC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8F85C6-234E-43AB-9415-7E7AD7A77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8341E-FF50-458F-AA00-9744E23F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43999"/>
            <a:ext cx="11230700" cy="972002"/>
          </a:xfrm>
        </p:spPr>
        <p:txBody>
          <a:bodyPr/>
          <a:lstStyle/>
          <a:p>
            <a:r>
              <a:rPr lang="cs-CZ" sz="3000" dirty="0"/>
              <a:t>CÍLE OŠETŘOVATELSKÉ PÉČE U PACIENTA V PŘEDOPERAČNÍM OBDOBÍ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AB139AA5-3169-48AE-B650-8B7577D37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 dodržuje restrikce související s předoperační přípravou</a:t>
            </a:r>
          </a:p>
          <a:p>
            <a:r>
              <a:rPr lang="cs-CZ" dirty="0"/>
              <a:t>Pacientův strach je zmírněn na snesitelnou míru</a:t>
            </a:r>
          </a:p>
          <a:p>
            <a:r>
              <a:rPr lang="cs-CZ" dirty="0"/>
              <a:t>Pacient je schopen verbalizovat požadavky, které vyplývají z předoperační přípravy (lačnění, zákaz kouření, celková hygiena)</a:t>
            </a:r>
          </a:p>
        </p:txBody>
      </p:sp>
    </p:spTree>
    <p:extLst>
      <p:ext uri="{BB962C8B-B14F-4D97-AF65-F5344CB8AC3E}">
        <p14:creationId xmlns:p14="http://schemas.microsoft.com/office/powerpoint/2010/main" val="1579749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6045ED-46C9-4483-A9D1-9E271BD6FC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8F85C6-234E-43AB-9415-7E7AD7A77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8341E-FF50-458F-AA00-9744E23F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43999"/>
            <a:ext cx="11230700" cy="972002"/>
          </a:xfrm>
        </p:spPr>
        <p:txBody>
          <a:bodyPr/>
          <a:lstStyle/>
          <a:p>
            <a:r>
              <a:rPr lang="cs-CZ" sz="3000" dirty="0"/>
              <a:t>OŠETŘOVATELSKÉ INTERVENCE U PACIENTA V PŘEDOPERAČNÍM OBDOBÍ</a:t>
            </a:r>
          </a:p>
        </p:txBody>
      </p:sp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51523E8F-AA88-4826-8870-7924E881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116000"/>
            <a:ext cx="11177900" cy="5111999"/>
          </a:xfrm>
        </p:spPr>
        <p:txBody>
          <a:bodyPr/>
          <a:lstStyle/>
          <a:p>
            <a:r>
              <a:rPr lang="cs-CZ" sz="2400" dirty="0"/>
              <a:t>Sleduj dodržování restrikcí v souvislosti s operačním výkonem (lačnění, zákaz kouření, celková hygiena)</a:t>
            </a:r>
          </a:p>
          <a:p>
            <a:r>
              <a:rPr lang="cs-CZ" sz="2400" dirty="0"/>
              <a:t>Pouč pacienta o průběhu předoperační přípravy</a:t>
            </a:r>
          </a:p>
          <a:p>
            <a:r>
              <a:rPr lang="cs-CZ" sz="2400" dirty="0"/>
              <a:t>Dbej o psychickou pohodu pacienta (seznámení s prostředím, průběhem předoperační přípravy, rozptýlení – aktivizace pacienta)</a:t>
            </a:r>
          </a:p>
          <a:p>
            <a:r>
              <a:rPr lang="cs-CZ" sz="2400" dirty="0"/>
              <a:t>Proveď přípravu pacienta (odstranění ochlupení, dezinfekce, přiložení bandáží, aplikace premedikace, kontrola identifikačního náramku a stranového označení, kontrola odstranění laku na nehtech, šperků, kontaktních čoček, zubní protézy) </a:t>
            </a:r>
          </a:p>
        </p:txBody>
      </p:sp>
    </p:spTree>
    <p:extLst>
      <p:ext uri="{BB962C8B-B14F-4D97-AF65-F5344CB8AC3E}">
        <p14:creationId xmlns:p14="http://schemas.microsoft.com/office/powerpoint/2010/main" val="3321278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5200" y="2553195"/>
            <a:ext cx="11361600" cy="1290454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9621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397" y="332656"/>
            <a:ext cx="9381059" cy="637964"/>
          </a:xfrm>
        </p:spPr>
        <p:txBody>
          <a:bodyPr/>
          <a:lstStyle/>
          <a:p>
            <a:r>
              <a:rPr lang="cs-CZ" dirty="0"/>
              <a:t>Operace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416" y="970620"/>
            <a:ext cx="8208912" cy="5040560"/>
          </a:xfrm>
        </p:spPr>
        <p:txBody>
          <a:bodyPr/>
          <a:lstStyle/>
          <a:p>
            <a:r>
              <a:rPr lang="cs-CZ" dirty="0"/>
              <a:t>Specifická diagnostická nebo léčebná procedura</a:t>
            </a:r>
          </a:p>
          <a:p>
            <a:r>
              <a:rPr lang="cs-CZ" dirty="0"/>
              <a:t>Zasahuje se do integrity nemocného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6629179"/>
              </p:ext>
            </p:extLst>
          </p:nvPr>
        </p:nvGraphicFramePr>
        <p:xfrm>
          <a:off x="380010" y="1591294"/>
          <a:ext cx="11471564" cy="417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aoblený obdélník 4"/>
          <p:cNvSpPr/>
          <p:nvPr/>
        </p:nvSpPr>
        <p:spPr>
          <a:xfrm>
            <a:off x="2279576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7300116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3.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789846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9768408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B1F63D-D2B3-4E02-94D2-2F231EA18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D3BE7A9-2FBB-4402-B197-8718F4710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9180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644" y="332656"/>
            <a:ext cx="9499812" cy="864096"/>
          </a:xfrm>
        </p:spPr>
        <p:txBody>
          <a:bodyPr>
            <a:normAutofit/>
          </a:bodyPr>
          <a:lstStyle/>
          <a:p>
            <a:r>
              <a:rPr lang="cs-CZ" sz="3200" dirty="0"/>
              <a:t>INDIKACE K OPERACI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885" y="908720"/>
            <a:ext cx="5040021" cy="5788962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>
                <a:solidFill>
                  <a:srgbClr val="0000DC"/>
                </a:solidFill>
              </a:rPr>
              <a:t>Závažnost</a:t>
            </a:r>
          </a:p>
          <a:p>
            <a:r>
              <a:rPr lang="cs-CZ" sz="2400" dirty="0">
                <a:solidFill>
                  <a:srgbClr val="0000DC"/>
                </a:solidFill>
              </a:rPr>
              <a:t>Vitální indikace = </a:t>
            </a:r>
            <a:r>
              <a:rPr lang="cs-CZ" sz="2400" dirty="0"/>
              <a:t>akutní stav, kdy bez operace je jedinec ohrožen na životě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rgbClr val="0000DC"/>
                </a:solidFill>
              </a:rPr>
              <a:t>Absolutní = </a:t>
            </a:r>
            <a:r>
              <a:rPr lang="cs-CZ" sz="2400" dirty="0"/>
              <a:t>nemoc lze řešit pouze operačním výkonem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rgbClr val="0000DC"/>
                </a:solidFill>
              </a:rPr>
              <a:t>Relativní = </a:t>
            </a:r>
            <a:r>
              <a:rPr lang="cs-CZ" sz="2400" dirty="0"/>
              <a:t>nemoc lze řešit i konzervativně – zvažuje se co je pro pacienta lepší</a:t>
            </a:r>
          </a:p>
          <a:p>
            <a:endParaRPr lang="cs-CZ" sz="2400" dirty="0"/>
          </a:p>
          <a:p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854311" y="908719"/>
            <a:ext cx="6040806" cy="57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b="1" dirty="0">
                <a:solidFill>
                  <a:srgbClr val="0000DC"/>
                </a:solidFill>
              </a:rPr>
              <a:t>Stav</a:t>
            </a:r>
          </a:p>
          <a:p>
            <a:r>
              <a:rPr lang="cs-CZ" sz="2400" dirty="0">
                <a:solidFill>
                  <a:srgbClr val="0000DC"/>
                </a:solidFill>
              </a:rPr>
              <a:t>Akutní = </a:t>
            </a:r>
            <a:r>
              <a:rPr lang="cs-CZ" sz="2400" dirty="0">
                <a:solidFill>
                  <a:schemeClr val="tx1"/>
                </a:solidFill>
              </a:rPr>
              <a:t>musí být provedena neprodleně</a:t>
            </a:r>
          </a:p>
          <a:p>
            <a:r>
              <a:rPr lang="cs-CZ" sz="2400" dirty="0">
                <a:solidFill>
                  <a:srgbClr val="0000DC"/>
                </a:solidFill>
              </a:rPr>
              <a:t>Subakutní = </a:t>
            </a:r>
            <a:r>
              <a:rPr lang="cs-CZ" sz="2400" dirty="0">
                <a:solidFill>
                  <a:schemeClr val="tx1"/>
                </a:solidFill>
              </a:rPr>
              <a:t>musí být provedena co nejdříve (hodina/den)</a:t>
            </a:r>
          </a:p>
          <a:p>
            <a:r>
              <a:rPr lang="cs-CZ" sz="2400" dirty="0">
                <a:solidFill>
                  <a:srgbClr val="0000DC"/>
                </a:solidFill>
              </a:rPr>
              <a:t>Plánovaná = </a:t>
            </a:r>
            <a:r>
              <a:rPr lang="cs-CZ" sz="2400" dirty="0">
                <a:solidFill>
                  <a:schemeClr val="tx1"/>
                </a:solidFill>
              </a:rPr>
              <a:t>ideální načasování pro pacienta/oddělení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33E734-2F02-4E26-830F-DACEA32F4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EC9E83-B3FE-4183-9813-13A39F56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27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02" y="2602576"/>
            <a:ext cx="12096997" cy="3976354"/>
          </a:xfrm>
        </p:spPr>
        <p:txBody>
          <a:bodyPr vert="horz" lIns="0" tIns="0" rIns="0" bIns="0" rtlCol="0">
            <a:normAutofit fontScale="90000"/>
          </a:bodyPr>
          <a:lstStyle/>
          <a:p>
            <a:pPr marL="72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  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zdravý pacient 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 patologického klinického (psychosomatického) a laboratorního nálezu. Chorobný proces, pro který je pacient operován, je lokalizovaný a nezpůsobuje systémovou poruchu.</a:t>
            </a:r>
            <a:b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8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II 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až středně závažné systémové onemocnění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 které je pacient operován. Případně je vyvolané jiným patofyziologickým procesem beze změn výkonnosti a funkce orgánů </a:t>
            </a:r>
            <a:r>
              <a:rPr lang="cs-CZ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(např. lehká hypertenze, DM, anemie, pokročilý věk, obezita, chronická bronchitis, lehká forma ICHS…)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sz="2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06878"/>
            <a:ext cx="12192000" cy="111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KLASIFIKACE CELKOVÉHO FYZICKÉHO STAVU PŘED ANESTEZIÍ DLE </a:t>
            </a:r>
            <a:r>
              <a:rPr lang="cs-CZ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ASA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55E2BAE-6683-4C66-A101-958446CACB53}"/>
              </a:ext>
            </a:extLst>
          </p:cNvPr>
          <p:cNvSpPr/>
          <p:nvPr/>
        </p:nvSpPr>
        <p:spPr>
          <a:xfrm>
            <a:off x="95002" y="1000040"/>
            <a:ext cx="12096997" cy="156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cs-CZ" dirty="0"/>
              <a:t>(HODNOCENÍ DLE AMERICAN SOCIETY OF ANESTHESIOLOGISTS) = STANOVENÍ OPERAČNÍHO RIZIKA</a:t>
            </a:r>
          </a:p>
          <a:p>
            <a:pPr algn="ctr">
              <a:lnSpc>
                <a:spcPts val="4000"/>
              </a:lnSpc>
            </a:pPr>
            <a:r>
              <a:rPr lang="cs-CZ" dirty="0">
                <a:solidFill>
                  <a:srgbClr val="FF0000"/>
                </a:solidFill>
              </a:rPr>
              <a:t>Stupeň ASA stanovuje anesteziolog </a:t>
            </a:r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97C4132-B9C1-4269-97FB-B0ABAB71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00" y="6561117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Katedra ošetřovatelství a porodní asistence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95D32DD7-4728-4449-80E3-CF7619B1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524715"/>
            <a:ext cx="252000" cy="252000"/>
          </a:xfrm>
        </p:spPr>
        <p:txBody>
          <a:bodyPr/>
          <a:lstStyle/>
          <a:p>
            <a:fld id="{A05FB380-EC54-49B3-8736-933D3B8E9F30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2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506" y="1223158"/>
            <a:ext cx="11780323" cy="5688281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72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III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závažné systémové onemocnění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jakékoli etiologie, omezující aktivitu nemocného a výkonnost a funkci orgánů </a:t>
            </a:r>
            <a: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(AP, st. po IM, závažná forma DM, srdeční selhání…).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IV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závažné, život ohrožující systémové onemocnění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které není vždy operací řešitelné </a:t>
            </a:r>
            <a: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(srdeční dekompenzace, nestabilní </a:t>
            </a:r>
            <a:r>
              <a:rPr lang="cs-CZ" sz="18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</a:t>
            </a:r>
            <a: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AP, akutní myokarditis, pokročilá forma plicní, ledvinné, jaterní a endokrinologické nedostatečnosti, hemoragický šok, peritonitis….).</a:t>
            </a:r>
            <a:b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V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moribundní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pacient, u něhož je operace poslední možností záchrany života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Smrt je pravděpodobná do 24 hodin, ať již s operací, nebo bez ní.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E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Akutní výkony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(z anglického </a:t>
            </a:r>
            <a:r>
              <a:rPr lang="cs-CZ" sz="24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emegrency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klinický stav pacienta je horší než odpovídající stupeň klasifikace ASA - riziko je 1,6 až 2x vyšší. 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sz="24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06878"/>
            <a:ext cx="12192000" cy="111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KLASIFIKACE CELKOVÉHO FYZICKÉHO STAVU PŘED ANESTEZIÍ DLE </a:t>
            </a:r>
            <a:r>
              <a:rPr lang="cs-CZ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ASA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815F8D-834E-4644-AB26-8CC5CDAA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CF8F0F-E475-41B3-A2FC-4288D7AA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B380-EC54-49B3-8736-933D3B8E9F3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04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761" y="332656"/>
            <a:ext cx="8612527" cy="581744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KONTRAINDIKACE OPERACE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1881" y="1484785"/>
            <a:ext cx="11815948" cy="496855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</a:rPr>
              <a:t>Absolutní</a:t>
            </a:r>
            <a:r>
              <a:rPr lang="cs-CZ" dirty="0"/>
              <a:t> = pacient není schopen operace</a:t>
            </a:r>
          </a:p>
          <a:p>
            <a:endParaRPr lang="cs-CZ" dirty="0"/>
          </a:p>
          <a:p>
            <a:pPr marL="68580" indent="0" algn="ctr">
              <a:buNone/>
            </a:pPr>
            <a:r>
              <a:rPr lang="cs-CZ" sz="8800" dirty="0">
                <a:solidFill>
                  <a:srgbClr val="F01928"/>
                </a:solidFill>
              </a:rPr>
              <a:t>X</a:t>
            </a:r>
          </a:p>
          <a:p>
            <a:pPr marL="68580" indent="0">
              <a:buNone/>
            </a:pPr>
            <a:endParaRPr lang="cs-CZ" dirty="0"/>
          </a:p>
          <a:p>
            <a:r>
              <a:rPr lang="cs-CZ" b="1" dirty="0">
                <a:solidFill>
                  <a:srgbClr val="0000DC"/>
                </a:solidFill>
              </a:rPr>
              <a:t>Relativní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 = po předoperační přípravě je pacient schopen operace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A80220-3C34-4B2E-86C9-654845774E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555B72-C9F7-47B9-BD5B-1CAE065B5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894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265" y="205807"/>
            <a:ext cx="9654191" cy="542338"/>
          </a:xfrm>
        </p:spPr>
        <p:txBody>
          <a:bodyPr/>
          <a:lstStyle/>
          <a:p>
            <a:r>
              <a:rPr lang="cs-CZ" dirty="0"/>
              <a:t>DRUHY OPERACÍ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265" y="932692"/>
            <a:ext cx="11139054" cy="5052472"/>
          </a:xfrm>
        </p:spPr>
        <p:txBody>
          <a:bodyPr/>
          <a:lstStyle/>
          <a:p>
            <a:r>
              <a:rPr lang="cs-CZ" dirty="0"/>
              <a:t>Náročné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nenáročné</a:t>
            </a:r>
          </a:p>
          <a:p>
            <a:r>
              <a:rPr lang="cs-CZ" dirty="0"/>
              <a:t>Aseptické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septické</a:t>
            </a:r>
          </a:p>
          <a:p>
            <a:r>
              <a:rPr lang="cs-CZ" dirty="0"/>
              <a:t>Diagnostické(explorativní)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terapeutické</a:t>
            </a:r>
          </a:p>
          <a:p>
            <a:r>
              <a:rPr lang="cs-CZ" dirty="0"/>
              <a:t>Jednodobé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vícedobé</a:t>
            </a:r>
          </a:p>
          <a:p>
            <a:r>
              <a:rPr lang="cs-CZ" dirty="0"/>
              <a:t>Radikální (vyléčení)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paliativní (zmírnění příznaků)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F5E6A6-0D95-4E5E-8B5C-F6EE47A59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Katedra ošetřovatelství a porodní asistence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CC6A6B-A7C1-45BF-8446-0B07101984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21393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hirurgie - úvod -jvs[20210322112301501].mdb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201</TotalTime>
  <Words>3319</Words>
  <Application>Microsoft Office PowerPoint</Application>
  <PresentationFormat>Širokoúhlá obrazovka</PresentationFormat>
  <Paragraphs>394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Symbol</vt:lpstr>
      <vt:lpstr>Tahoma</vt:lpstr>
      <vt:lpstr>Times New Roman</vt:lpstr>
      <vt:lpstr>Wingdings</vt:lpstr>
      <vt:lpstr>Prezentace_MU_CZ</vt:lpstr>
      <vt:lpstr>CHIRURGIE - ÚVOD</vt:lpstr>
      <vt:lpstr>CHIRURGIE</vt:lpstr>
      <vt:lpstr>Členění chirurgie</vt:lpstr>
      <vt:lpstr>Operace</vt:lpstr>
      <vt:lpstr>INDIKACE K OPERACI</vt:lpstr>
      <vt:lpstr>ASA I  = zdravý pacient bez patologického klinického (psychosomatického) a laboratorního nálezu. Chorobný proces, pro který je pacient operován, je lokalizovaný a nezpůsobuje systémovou poruchu. ASA II = mírné až středně závažné systémové onemocnění, pro které je pacient operován. Případně je vyvolané jiným patofyziologickým procesem beze změn výkonnosti a funkce orgánů (např. lehká hypertenze, DM, anemie, pokročilý věk, obezita, chronická bronchitis, lehká forma ICHS…).  </vt:lpstr>
      <vt:lpstr>ASA III = závažné systémové onemocnění jakékoli etiologie, omezující aktivitu nemocného a výkonnost a funkci orgánů (AP, st. po IM, závažná forma DM, srdeční selhání…). ASA IV = závažné, život ohrožující systémové onemocnění, které není vždy operací řešitelné (srdeční dekompenzace, nestabilní sy AP, akutní myokarditis, pokročilá forma plicní, ledvinné, jaterní a endokrinologické nedostatečnosti, hemoragický šok, peritonitis….). ASA V = moribundní pacient, u něhož je operace poslední možností záchrany života. Smrt je pravděpodobná do 24 hodin, ať již s operací, nebo bez ní. ASA E = Akutní výkony (z anglického emegrency), klinický stav pacienta je horší než odpovídající stupeň klasifikace ASA - riziko je 1,6 až 2x vyšší.    </vt:lpstr>
      <vt:lpstr>KONTRAINDIKACE OPERACE</vt:lpstr>
      <vt:lpstr>DRUHY OPERACÍ</vt:lpstr>
      <vt:lpstr>DRUHY OBRACÍ DLE OPERAČNÍHO PŘÍSTUPU </vt:lpstr>
      <vt:lpstr>PŘEDOPERAČNÍ PŘÍPRAVA</vt:lpstr>
      <vt:lpstr>DĚLENÍ PŘEDOPERAČNÍ PŘÍPRAVY</vt:lpstr>
      <vt:lpstr>PŘEDOPERAČNÍ PŘÍPRAVA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SPECIALIZOVANÁ PŘEDOPERAČNÍ PŘÍPRAVA</vt:lpstr>
      <vt:lpstr>DĚTI</vt:lpstr>
      <vt:lpstr>WARFARINIZOVANÝ PACIENT</vt:lpstr>
      <vt:lpstr>DIABETES MELLITUS</vt:lpstr>
      <vt:lpstr>ONEMOCNĚNÍ SRDCE A CÉV</vt:lpstr>
      <vt:lpstr>ONEMOCNĚNÍ DÝCHACÍHO ÚSTROJÍ</vt:lpstr>
      <vt:lpstr>ONEMOCNĚNÍ LEDVIN</vt:lpstr>
      <vt:lpstr>ONKOLOGICKÉ ONEMOCNĚNÍ</vt:lpstr>
      <vt:lpstr>OŠETŘOVATELSKÝ PROCES U PACIENTA V PŘEDOPERAČNÍM OBDOBÍ</vt:lpstr>
      <vt:lpstr>OŠETŘOVATELSKÉ DIAGNÓZY – PŘEDOPERAČNÍ OBDOBÍ</vt:lpstr>
      <vt:lpstr>OŠETŘOVATELSKÉ DIAGNÓZY – PŘEDOPERAČNÍ OBDOBÍ</vt:lpstr>
      <vt:lpstr>CÍLE OŠETŘOVATELSKÉ PÉČE U PACIENTA V PŘEDOPERAČNÍM OBDOBÍ</vt:lpstr>
      <vt:lpstr>OŠETŘOVATELSKÉ INTERVENCE U PACIENTA V PŘEDOPERAČNÍM OBDOBÍ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Alena Pospíšilová</cp:lastModifiedBy>
  <cp:revision>27</cp:revision>
  <cp:lastPrinted>1601-01-01T00:00:00Z</cp:lastPrinted>
  <dcterms:created xsi:type="dcterms:W3CDTF">2018-10-05T10:13:37Z</dcterms:created>
  <dcterms:modified xsi:type="dcterms:W3CDTF">2021-03-22T14:08:40Z</dcterms:modified>
</cp:coreProperties>
</file>