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5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9"/>
  </p:notesMasterIdLst>
  <p:handoutMasterIdLst>
    <p:handoutMasterId r:id="rId60"/>
  </p:handoutMasterIdLst>
  <p:sldIdLst>
    <p:sldId id="257" r:id="rId2"/>
    <p:sldId id="416" r:id="rId3"/>
    <p:sldId id="371" r:id="rId4"/>
    <p:sldId id="376" r:id="rId5"/>
    <p:sldId id="373" r:id="rId6"/>
    <p:sldId id="375" r:id="rId7"/>
    <p:sldId id="377" r:id="rId8"/>
    <p:sldId id="378" r:id="rId9"/>
    <p:sldId id="357" r:id="rId10"/>
    <p:sldId id="414" r:id="rId11"/>
    <p:sldId id="358" r:id="rId12"/>
    <p:sldId id="379" r:id="rId13"/>
    <p:sldId id="380" r:id="rId14"/>
    <p:sldId id="381" r:id="rId15"/>
    <p:sldId id="364" r:id="rId16"/>
    <p:sldId id="312" r:id="rId17"/>
    <p:sldId id="337" r:id="rId18"/>
    <p:sldId id="338" r:id="rId19"/>
    <p:sldId id="339" r:id="rId20"/>
    <p:sldId id="311" r:id="rId21"/>
    <p:sldId id="315" r:id="rId22"/>
    <p:sldId id="318" r:id="rId23"/>
    <p:sldId id="316" r:id="rId24"/>
    <p:sldId id="324" r:id="rId25"/>
    <p:sldId id="325" r:id="rId26"/>
    <p:sldId id="322" r:id="rId27"/>
    <p:sldId id="323" r:id="rId28"/>
    <p:sldId id="407" r:id="rId29"/>
    <p:sldId id="336" r:id="rId30"/>
    <p:sldId id="341" r:id="rId31"/>
    <p:sldId id="356" r:id="rId32"/>
    <p:sldId id="342" r:id="rId33"/>
    <p:sldId id="408" r:id="rId34"/>
    <p:sldId id="359" r:id="rId35"/>
    <p:sldId id="402" r:id="rId36"/>
    <p:sldId id="387" r:id="rId37"/>
    <p:sldId id="360" r:id="rId38"/>
    <p:sldId id="368" r:id="rId39"/>
    <p:sldId id="370" r:id="rId40"/>
    <p:sldId id="409" r:id="rId41"/>
    <p:sldId id="345" r:id="rId42"/>
    <p:sldId id="346" r:id="rId43"/>
    <p:sldId id="406" r:id="rId44"/>
    <p:sldId id="372" r:id="rId45"/>
    <p:sldId id="410" r:id="rId46"/>
    <p:sldId id="411" r:id="rId47"/>
    <p:sldId id="413" r:id="rId48"/>
    <p:sldId id="388" r:id="rId49"/>
    <p:sldId id="392" r:id="rId50"/>
    <p:sldId id="391" r:id="rId51"/>
    <p:sldId id="412" r:id="rId52"/>
    <p:sldId id="300" r:id="rId53"/>
    <p:sldId id="301" r:id="rId54"/>
    <p:sldId id="302" r:id="rId55"/>
    <p:sldId id="417" r:id="rId56"/>
    <p:sldId id="418" r:id="rId57"/>
    <p:sldId id="415" r:id="rId58"/>
  </p:sldIdLst>
  <p:sldSz cx="12192000" cy="6858000"/>
  <p:notesSz cx="6858000" cy="9144000"/>
  <p:custDataLst>
    <p:tags r:id="rId6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754" autoAdjust="0"/>
  </p:normalViewPr>
  <p:slideViewPr>
    <p:cSldViewPr snapToGrid="0">
      <p:cViewPr varScale="1">
        <p:scale>
          <a:sx n="99" d="100"/>
          <a:sy n="99" d="100"/>
        </p:scale>
        <p:origin x="138" y="34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B5134D-68CD-4AE5-8137-37F90FE13435}" type="slidenum">
              <a:rPr lang="cs-CZ" altLang="cs-CZ" sz="1200"/>
              <a:pPr eaLnBrk="1" hangingPunct="1"/>
              <a:t>4</a:t>
            </a:fld>
            <a:endParaRPr lang="cs-CZ" altLang="cs-CZ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Veškeré prsteny, náramky, umělé nehty, dlouhé nehty, zhoršují konečný efekt.</a:t>
            </a:r>
          </a:p>
          <a:p>
            <a:pPr eaLnBrk="1" hangingPunct="1"/>
            <a:r>
              <a:rPr lang="cs-CZ" altLang="cs-CZ"/>
              <a:t>Dávkovače mýdla a dezinfekce nedolíváme a pravidelně je myjeme – dezinfekce originální obal (doba expozice, účinné látky)</a:t>
            </a:r>
          </a:p>
          <a:p>
            <a:pPr eaLnBrk="1" hangingPunct="1"/>
            <a:r>
              <a:rPr lang="cs-CZ" altLang="cs-CZ"/>
              <a:t>Po sundání ochaných rukavic ruce myjeme nebo dezinfikujeme.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Jak dlouho myjeme ruče mechanického mytí – 30s?</a:t>
            </a:r>
          </a:p>
          <a:p>
            <a:pPr eaLnBrk="1" hangingPunct="1"/>
            <a:r>
              <a:rPr lang="cs-CZ" altLang="cs-CZ"/>
              <a:t>Jak dlouho dezinfikujeme ruce u hygienické dezinfekce rukou?  – 30 -60s</a:t>
            </a:r>
          </a:p>
          <a:p>
            <a:pPr eaLnBrk="1" hangingPunct="1"/>
            <a:r>
              <a:rPr lang="cs-CZ" altLang="cs-CZ"/>
              <a:t>Jaké bylo množství roztoku pro hygienickou dezinfekci rukou?  – 3ml</a:t>
            </a:r>
          </a:p>
          <a:p>
            <a:pPr eaLnBrk="1" hangingPunct="1"/>
            <a:r>
              <a:rPr lang="cs-CZ" altLang="cs-CZ"/>
              <a:t>Jaké bylo množství roztoku pro chirurgickou dezinfekci rukou? -  2x5 ml</a:t>
            </a:r>
          </a:p>
          <a:p>
            <a:pPr eaLnBrk="1" hangingPunct="1"/>
            <a:r>
              <a:rPr lang="cs-CZ" altLang="cs-CZ"/>
              <a:t>Jak dlouho dezinfikujeme ruce u chirurgické dezinfekce rukou? – 5 min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3265EFA-87C7-4643-9526-C392F32BD8A0}" type="slidenum">
              <a:rPr lang="cs-CZ" altLang="cs-CZ" sz="1200"/>
              <a:pPr eaLnBrk="1" hangingPunct="1"/>
              <a:t>5</a:t>
            </a:fld>
            <a:endParaRPr lang="cs-CZ" altLang="cs-CZ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Speciální postup mechanického mytí rukou je mytí před chirurgickou dezinfekcí. Postup asi v praxi neužijete. Při tomto mytí je kladen velký důraz na jednorázové pomůcky a bezdotykové dávkovače. Proč tomu tak je?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4030B5-0E63-42AA-B359-247717D5F299}" type="slidenum">
              <a:rPr lang="cs-CZ" altLang="cs-CZ" sz="1200"/>
              <a:pPr eaLnBrk="1" hangingPunct="1"/>
              <a:t>6</a:t>
            </a:fld>
            <a:endParaRPr lang="cs-CZ" altLang="cs-CZ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Po chirurgickém mechanickém mytí HKK následuje chirurgická dezinfekce.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B5134D-68CD-4AE5-8137-37F90FE13435}" type="slidenum">
              <a:rPr lang="cs-CZ" altLang="cs-CZ" sz="1200"/>
              <a:pPr eaLnBrk="1" hangingPunct="1"/>
              <a:t>13</a:t>
            </a:fld>
            <a:endParaRPr lang="cs-CZ" altLang="cs-CZ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Veškeré prsteny, náramky, umělé nehty, dlouhé nehty, zhoršují konečný efekt.</a:t>
            </a:r>
          </a:p>
          <a:p>
            <a:pPr eaLnBrk="1" hangingPunct="1"/>
            <a:r>
              <a:rPr lang="cs-CZ" altLang="cs-CZ"/>
              <a:t>Dávkovače mýdla a dezinfekce nedolíváme a pravidelně je myjeme – dezinfekce originální obal (doba expozice, účinné látky)</a:t>
            </a:r>
          </a:p>
          <a:p>
            <a:pPr eaLnBrk="1" hangingPunct="1"/>
            <a:r>
              <a:rPr lang="cs-CZ" altLang="cs-CZ"/>
              <a:t>Po sundání ochaných rukavic ruce myjeme nebo dezinfikujeme.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Jak dlouho myjeme ruče mechanického mytí – 30s?</a:t>
            </a:r>
          </a:p>
          <a:p>
            <a:pPr eaLnBrk="1" hangingPunct="1"/>
            <a:r>
              <a:rPr lang="cs-CZ" altLang="cs-CZ"/>
              <a:t>Jak dlouho dezinfikujeme ruce u hygienické dezinfekce rukou?  – 30 -60s</a:t>
            </a:r>
          </a:p>
          <a:p>
            <a:pPr eaLnBrk="1" hangingPunct="1"/>
            <a:r>
              <a:rPr lang="cs-CZ" altLang="cs-CZ"/>
              <a:t>Jaké bylo množství roztoku pro hygienickou dezinfekci rukou?  – 3ml</a:t>
            </a:r>
          </a:p>
          <a:p>
            <a:pPr eaLnBrk="1" hangingPunct="1"/>
            <a:r>
              <a:rPr lang="cs-CZ" altLang="cs-CZ"/>
              <a:t>Jaké bylo množství roztoku pro chirurgickou dezinfekci rukou? -  2x5 ml</a:t>
            </a:r>
          </a:p>
          <a:p>
            <a:pPr eaLnBrk="1" hangingPunct="1"/>
            <a:r>
              <a:rPr lang="cs-CZ" altLang="cs-CZ"/>
              <a:t>Jak dlouho dezinfikujeme ruce u chirurgické dezinfekce rukou? – 5 min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AA3A-1204-4645-A0AC-DCFE88CF1846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77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72" y="2010475"/>
            <a:ext cx="4106255" cy="28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670" y="1950397"/>
            <a:ext cx="8718659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2746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62922F-7733-442B-9E3C-59F3FBA59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BD426F-C4C6-4938-8620-78F88F51E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D344B33-4B8F-4DA0-8625-2CE77EC7E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9073EA3-F6D7-4389-B68A-A3F63D97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114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366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C3D610-A58E-4FCB-975D-713761586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EC5DCE5-526F-4F02-8D01-558E31A9D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753E6B-6E7E-4BEB-84A3-C9904EB9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3C10DD-3BE3-4B09-9C51-2C7FF6C19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223320-9D04-4A37-8063-0CAC5178B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440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červený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19" y="414000"/>
            <a:ext cx="1544906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emf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6.xml"/><Relationship Id="rId6" Type="http://schemas.openxmlformats.org/officeDocument/2006/relationships/image" Target="../media/image16.png"/><Relationship Id="rId5" Type="http://schemas.openxmlformats.org/officeDocument/2006/relationships/image" Target="../media/image39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med.muni.cz/clanek-620-perioperacni-osetrovatelska-pece.html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hyperlink" Target="https://strih.med.muni.cz/KOPA/KOaPA_COS.php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1.emf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5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6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7.xml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8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2434684"/>
            <a:ext cx="11361600" cy="1171580"/>
          </a:xfrm>
        </p:spPr>
        <p:txBody>
          <a:bodyPr/>
          <a:lstStyle/>
          <a:p>
            <a:r>
              <a:rPr lang="cs-CZ" dirty="0"/>
              <a:t>CHIRURGIE II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540000" y="3288631"/>
            <a:ext cx="11361600" cy="1986014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Perioperační péče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Pooperační péče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Chirurgické </a:t>
            </a:r>
            <a:r>
              <a:rPr lang="cs-CZ" sz="2000" dirty="0" err="1">
                <a:latin typeface="+mn-lt"/>
                <a:ea typeface="+mn-ea"/>
                <a:cs typeface="+mn-cs"/>
              </a:rPr>
              <a:t>instrumenárium</a:t>
            </a:r>
            <a:endParaRPr lang="cs-CZ" sz="2000" dirty="0">
              <a:latin typeface="+mn-lt"/>
              <a:ea typeface="+mn-ea"/>
              <a:cs typeface="+mn-cs"/>
            </a:endParaRP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Péče o ránu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Péče o drény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Příprava sterilního stolku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898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1ED6AAE-6C79-4204-BDB4-79D3D4EE8D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09BBD3-F2ED-4322-80B1-D6F3C3A8C0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0250647-3D86-4E70-B84E-14FD11929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0" t="11755" r="66368" b="5158"/>
          <a:stretch/>
        </p:blipFill>
        <p:spPr>
          <a:xfrm rot="5400000">
            <a:off x="2910497" y="-544879"/>
            <a:ext cx="5069993" cy="6915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7269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84168"/>
            <a:ext cx="9144000" cy="562074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cs-CZ" sz="3200" kern="1200" dirty="0"/>
              <a:t>ZÁZNAM DO DOKUMENACE PO OPERACI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257" y="567891"/>
            <a:ext cx="8422105" cy="6290109"/>
          </a:xfrm>
        </p:spPr>
        <p:txBody>
          <a:bodyPr vert="horz" lIns="0" tIns="0" rIns="0" bIns="0" rtlCol="0">
            <a:noAutofit/>
          </a:bodyPr>
          <a:lstStyle/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Den operace </a:t>
            </a:r>
          </a:p>
          <a:p>
            <a:r>
              <a:rPr lang="cs-CZ" sz="1600" dirty="0"/>
              <a:t>Den operace = 0 den</a:t>
            </a:r>
          </a:p>
          <a:p>
            <a:r>
              <a:rPr lang="cs-CZ" sz="1600" dirty="0"/>
              <a:t>Pokud pacient podstoupil jíž více operací číslice znázorňující pooperační den se oddělují lomítkem</a:t>
            </a:r>
          </a:p>
          <a:p>
            <a:r>
              <a:rPr lang="cs-CZ" sz="1600" dirty="0"/>
              <a:t>10/5/0 = první operace před 10 dny, druhá před 5, poslední dnes</a:t>
            </a:r>
          </a:p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Typ anestezie</a:t>
            </a:r>
          </a:p>
          <a:p>
            <a:r>
              <a:rPr lang="cs-CZ" sz="1600" dirty="0"/>
              <a:t>Celková anestezie = CA</a:t>
            </a:r>
          </a:p>
          <a:p>
            <a:r>
              <a:rPr lang="cs-CZ" sz="1600" dirty="0"/>
              <a:t>Lokální anestezie = LA</a:t>
            </a:r>
          </a:p>
          <a:p>
            <a:r>
              <a:rPr lang="cs-CZ" sz="1600" dirty="0"/>
              <a:t>CA10/LA5/LA5 = první operace před 10 dny v celkové anestezii, druhá před pěti v lokální anestezii, poslední dnes v lokální anestezii</a:t>
            </a:r>
          </a:p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Přítomnost venózních katétrů</a:t>
            </a:r>
          </a:p>
          <a:p>
            <a:r>
              <a:rPr lang="cs-CZ" sz="1600" dirty="0"/>
              <a:t>Den zavedení = 1</a:t>
            </a:r>
          </a:p>
          <a:p>
            <a:r>
              <a:rPr lang="cs-CZ" sz="1600" dirty="0"/>
              <a:t>Periferní žilní katetr = PŽK, FLEX</a:t>
            </a:r>
          </a:p>
          <a:p>
            <a:r>
              <a:rPr lang="cs-CZ" sz="1600" dirty="0"/>
              <a:t>Centrální venózní katétr = CŽK, CVK</a:t>
            </a:r>
          </a:p>
          <a:p>
            <a:r>
              <a:rPr lang="cs-CZ" sz="1600" dirty="0"/>
              <a:t>Port - uvádí se zajištění/nezajištění jehlou</a:t>
            </a:r>
          </a:p>
          <a:p>
            <a:endParaRPr lang="cs-CZ" sz="1600" dirty="0"/>
          </a:p>
        </p:txBody>
      </p:sp>
      <p:sp>
        <p:nvSpPr>
          <p:cNvPr id="5" name="Zaoblený obdélníkový bublinový popisek 4"/>
          <p:cNvSpPr/>
          <p:nvPr/>
        </p:nvSpPr>
        <p:spPr>
          <a:xfrm>
            <a:off x="9259549" y="2210194"/>
            <a:ext cx="2519772" cy="1008112"/>
          </a:xfrm>
          <a:prstGeom prst="wedgeRoundRectCallout">
            <a:avLst>
              <a:gd name="adj1" fmla="val -91336"/>
              <a:gd name="adj2" fmla="val -7057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Píše se červenou barvou do dokumentace, kde se zaznamenává tělesná teplota červenou barvou</a:t>
            </a:r>
            <a:endParaRPr lang="cs-CZ" sz="1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aoblený obdélníkový bublinový popisek 5"/>
          <p:cNvSpPr/>
          <p:nvPr/>
        </p:nvSpPr>
        <p:spPr>
          <a:xfrm>
            <a:off x="9187541" y="2210194"/>
            <a:ext cx="2663788" cy="1136921"/>
          </a:xfrm>
          <a:prstGeom prst="wedgeRoundRectCallout">
            <a:avLst>
              <a:gd name="adj1" fmla="val -119253"/>
              <a:gd name="adj2" fmla="val 3124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Na CHK se píše červenou barvou do dokumentace, kde se zaznamenává tělesná teplota (zaznamenat do konce týdne)</a:t>
            </a:r>
            <a:endParaRPr lang="cs-CZ" sz="1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DDA4EE0-9E3F-40A5-B82D-016A93469E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E6CAC29-18F3-4D9F-ADD8-C308875036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813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135" y="84168"/>
            <a:ext cx="10311865" cy="562074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cs-CZ" sz="3200" kern="1200" dirty="0"/>
              <a:t>ZÁZNAM DO DOKUMENACE PO OPERACI 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CE040AC-DAA1-4867-9E28-046E07691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488455"/>
              </p:ext>
            </p:extLst>
          </p:nvPr>
        </p:nvGraphicFramePr>
        <p:xfrm>
          <a:off x="1809548" y="866275"/>
          <a:ext cx="10183528" cy="5049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542">
                  <a:extLst>
                    <a:ext uri="{9D8B030D-6E8A-4147-A177-3AD203B41FA5}">
                      <a16:colId xmlns:a16="http://schemas.microsoft.com/office/drawing/2014/main" val="1397312318"/>
                    </a:ext>
                  </a:extLst>
                </a:gridCol>
                <a:gridCol w="6572396">
                  <a:extLst>
                    <a:ext uri="{9D8B030D-6E8A-4147-A177-3AD203B41FA5}">
                      <a16:colId xmlns:a16="http://schemas.microsoft.com/office/drawing/2014/main" val="400709950"/>
                    </a:ext>
                  </a:extLst>
                </a:gridCol>
                <a:gridCol w="1945590">
                  <a:extLst>
                    <a:ext uri="{9D8B030D-6E8A-4147-A177-3AD203B41FA5}">
                      <a16:colId xmlns:a16="http://schemas.microsoft.com/office/drawing/2014/main" val="1323656922"/>
                    </a:ext>
                  </a:extLst>
                </a:gridCol>
              </a:tblGrid>
              <a:tr h="325119">
                <a:tc>
                  <a:txBody>
                    <a:bodyPr/>
                    <a:lstStyle/>
                    <a:p>
                      <a:r>
                        <a:rPr lang="cs-CZ" sz="1600" dirty="0"/>
                        <a:t>Zkratka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Název drénu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Typ drenáže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543055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Břišní drén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09420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Rektální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001375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/>
                        <a:t>Redonův</a:t>
                      </a:r>
                      <a:r>
                        <a:rPr lang="cs-CZ" sz="1600" dirty="0"/>
                        <a:t>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Podtlaková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898364"/>
                  </a:ext>
                </a:extLst>
              </a:tr>
              <a:tr h="360898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 na </a:t>
                      </a:r>
                      <a:r>
                        <a:rPr lang="cs-CZ" sz="1600" dirty="0" err="1">
                          <a:solidFill>
                            <a:schemeClr val="tx2"/>
                          </a:solidFill>
                        </a:rPr>
                        <a:t>stř</a:t>
                      </a: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/>
                        <a:t>Redonův</a:t>
                      </a:r>
                      <a:r>
                        <a:rPr lang="cs-CZ" sz="1600" dirty="0"/>
                        <a:t> drén na stříkačku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Podtlaková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361890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Rektální </a:t>
                      </a:r>
                      <a:r>
                        <a:rPr lang="cs-CZ" sz="1600" dirty="0" err="1"/>
                        <a:t>redon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Podtlaková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330699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BD do 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Zkrácený břišní drén – svod do sběrného sáčku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Spádová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1957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DS po 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Sběrný sýček nalepený na místo po extrakci dránu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335311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AHS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Hrudní drén - aktivní hrudní sání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Podtlaková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894599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HD H2O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Hrudní drén – vodní zámek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206919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 err="1">
                          <a:solidFill>
                            <a:schemeClr val="tx2"/>
                          </a:solidFill>
                        </a:rPr>
                        <a:t>Pleuracan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Drén do pleurální dutiny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199854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 err="1">
                          <a:solidFill>
                            <a:schemeClr val="tx2"/>
                          </a:solidFill>
                        </a:rPr>
                        <a:t>Penrousův</a:t>
                      </a: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Tubulární kapilární drén = drén složený z více tenkých hadiček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577204"/>
                  </a:ext>
                </a:extLst>
              </a:tr>
              <a:tr h="500035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T -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Drenáž žlučových cest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066915"/>
                  </a:ext>
                </a:extLst>
              </a:tr>
              <a:tr h="500035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Korýtkový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Korýtkový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Volná drenáž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89641"/>
                  </a:ext>
                </a:extLst>
              </a:tr>
            </a:tbl>
          </a:graphicData>
        </a:graphic>
      </p:graphicFrame>
      <p:sp>
        <p:nvSpPr>
          <p:cNvPr id="11" name="Zaoblený obdélníkový bublinový popisek 7">
            <a:extLst>
              <a:ext uri="{FF2B5EF4-FFF2-40B4-BE49-F238E27FC236}">
                <a16:creationId xmlns:a16="http://schemas.microsoft.com/office/drawing/2014/main" id="{721DBF7C-14CB-4E54-A508-B3C29277E5B3}"/>
              </a:ext>
            </a:extLst>
          </p:cNvPr>
          <p:cNvSpPr/>
          <p:nvPr/>
        </p:nvSpPr>
        <p:spPr>
          <a:xfrm>
            <a:off x="96252" y="2625697"/>
            <a:ext cx="1652203" cy="2058994"/>
          </a:xfrm>
          <a:prstGeom prst="wedgeRoundRectCallout">
            <a:avLst>
              <a:gd name="adj1" fmla="val 61558"/>
              <a:gd name="adj2" fmla="val -10420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Na CHK se píše zkratka do kolonky výdej tekutin, pokud má pacient více drénů stejného typu, rozlišují se číslicí (např. BD1; BD2)</a:t>
            </a:r>
            <a:endParaRPr lang="cs-CZ" sz="1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EBCAF67-B873-49CE-B6C1-03C5723247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E8C6F99-767E-4B0C-9359-43DD3786E0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471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9133" y="168008"/>
            <a:ext cx="10363214" cy="64807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altLang="cs-CZ" sz="2800" dirty="0"/>
              <a:t>OŠETŘOVATELSKÉ DIAGNÓZY – POOPERAČNÍ OBDOBÍ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991544" y="1628800"/>
            <a:ext cx="8280920" cy="475252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cs-CZ" altLang="cs-CZ" sz="2000" dirty="0"/>
          </a:p>
          <a:p>
            <a:endParaRPr lang="cs-CZ" altLang="cs-CZ" sz="200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319623"/>
              </p:ext>
            </p:extLst>
          </p:nvPr>
        </p:nvGraphicFramePr>
        <p:xfrm>
          <a:off x="279133" y="955040"/>
          <a:ext cx="11540690" cy="494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3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6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3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Diagnóza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Kód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Doména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Třída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AKTUÁLNÍ OŠETŘOVATELSKÉ DIAGNÓZY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AKUTNÍ BOLEST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00132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 Komfort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Tělesný komfort</a:t>
                      </a:r>
                      <a:endParaRPr lang="cs-CZ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ZHORŠENÝ KOMFORT 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00214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 Komfort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Tělesný komfort; sociální komfort; komfort prostředí</a:t>
                      </a:r>
                      <a:endParaRPr lang="cs-CZ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NAUZEA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00134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 Komfort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Komfort</a:t>
                      </a:r>
                      <a:endParaRPr lang="cs-CZ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PRODLOUŽENÍ POOPERAČNÍHO ZOTAVENÍ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00100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Bezpečnost/ochrana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Tělesné poškození</a:t>
                      </a:r>
                      <a:endParaRPr lang="cs-CZ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POTENCIÁLNÍ</a:t>
                      </a:r>
                      <a:r>
                        <a:rPr lang="cs-CZ" sz="1400" b="1" baseline="0" dirty="0"/>
                        <a:t> OŠETŘOVATELSKÉ DIAGNÓZY</a:t>
                      </a:r>
                      <a:endParaRPr lang="cs-CZ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RIZIKO INFEKCE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00004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Bezpečnost/ochrana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Infekce</a:t>
                      </a:r>
                      <a:endParaRPr lang="cs-CZ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RIZIKO KRVÁCENÍ 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0" dirty="0"/>
                        <a:t>00206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Bezpečnost/ochrana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Tělesné poškození</a:t>
                      </a:r>
                      <a:endParaRPr lang="cs-CZ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RIZIKO </a:t>
                      </a:r>
                      <a:b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PRODLOUŽENÍ POOPERAČNÍHO ZOTAVENÍ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00246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Bezpečnost/ochrana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Tělesné poškození</a:t>
                      </a:r>
                      <a:endParaRPr lang="cs-CZ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4F52F3C-9509-4FDB-9612-EB7643080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0355E84-23B3-4D7A-AD15-A76A494B4D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52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8502" y="2900365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CHIRURGICKÉ INSTRUMENÁRIUM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E13A5F3-00B2-43D9-BDC2-0FAFB03961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E5E180B-EC21-44AD-BA0A-792DB9ED8F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036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/>
          <p:cNvPicPr/>
          <p:nvPr/>
        </p:nvPicPr>
        <p:blipFill rotWithShape="1">
          <a:blip r:embed="rId3"/>
          <a:srcRect l="21412" t="28861" r="22495" b="26085"/>
          <a:stretch/>
        </p:blipFill>
        <p:spPr bwMode="auto">
          <a:xfrm>
            <a:off x="1846098" y="3376414"/>
            <a:ext cx="2238412" cy="1036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76599" y="628611"/>
            <a:ext cx="4044249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JEDNORÁZOVÉ (SUD)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755394" y="1096390"/>
            <a:ext cx="4034835" cy="5500962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776599" y="1399180"/>
            <a:ext cx="39441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dk1"/>
                </a:solidFill>
              </a:rPr>
              <a:t>Rozdělat obal na úchopové straně - NEPROTRHÁVÝM OBAL nástroje - podám nástroj lékaři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027809" y="1428674"/>
            <a:ext cx="41828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>
                <a:solidFill>
                  <a:schemeClr val="dk1"/>
                </a:solidFill>
              </a:defRPr>
            </a:lvl1pPr>
          </a:lstStyle>
          <a:p>
            <a:r>
              <a:rPr lang="cs-CZ" dirty="0"/>
              <a:t>Za využití podávek (na operačním sále sterilních rukavic) je vytažen nástroj z kazety - uchopím za úchopovou část podám lékaři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5962209" y="1459608"/>
            <a:ext cx="4262947" cy="513774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5927690" y="596442"/>
            <a:ext cx="4249367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RESTERILIZOVATELNÉ NÁSTROJE (RI)</a:t>
            </a:r>
          </a:p>
        </p:txBody>
      </p:sp>
      <p:sp>
        <p:nvSpPr>
          <p:cNvPr id="20" name="Zaoblený obdélníkový bublinový popisek 19"/>
          <p:cNvSpPr/>
          <p:nvPr/>
        </p:nvSpPr>
        <p:spPr>
          <a:xfrm>
            <a:off x="10241280" y="449510"/>
            <a:ext cx="1903748" cy="1781859"/>
          </a:xfrm>
          <a:prstGeom prst="wedgeRoundRectCallout">
            <a:avLst>
              <a:gd name="adj1" fmla="val -66167"/>
              <a:gd name="adj2" fmla="val 8357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Výhody proti SUD</a:t>
            </a:r>
          </a:p>
          <a:p>
            <a:pPr marL="84138" indent="-84138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dk1"/>
                </a:solidFill>
              </a:rPr>
              <a:t>Ekologické</a:t>
            </a:r>
          </a:p>
          <a:p>
            <a:pPr marL="84138" indent="-84138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dk1"/>
                </a:solidFill>
              </a:rPr>
              <a:t>Ekonomické</a:t>
            </a:r>
          </a:p>
          <a:p>
            <a:pPr marL="84138" indent="-84138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dk1"/>
                </a:solidFill>
              </a:rPr>
              <a:t>Funkčnost a kvalita nástrojů</a:t>
            </a:r>
          </a:p>
        </p:txBody>
      </p:sp>
      <p:sp>
        <p:nvSpPr>
          <p:cNvPr id="36" name="Nadpis 1"/>
          <p:cNvSpPr txBox="1">
            <a:spLocks/>
          </p:cNvSpPr>
          <p:nvPr/>
        </p:nvSpPr>
        <p:spPr>
          <a:xfrm>
            <a:off x="375385" y="41593"/>
            <a:ext cx="10292783" cy="47498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SYSTÉM PŘEVAZŮ</a:t>
            </a:r>
          </a:p>
        </p:txBody>
      </p:sp>
      <p:pic>
        <p:nvPicPr>
          <p:cNvPr id="37" name="Obrázek 36"/>
          <p:cNvPicPr/>
          <p:nvPr/>
        </p:nvPicPr>
        <p:blipFill rotWithShape="1">
          <a:blip r:embed="rId4"/>
          <a:srcRect l="17083" t="36171" r="17720" b="29196"/>
          <a:stretch/>
        </p:blipFill>
        <p:spPr bwMode="auto">
          <a:xfrm rot="16200000">
            <a:off x="8349951" y="3233583"/>
            <a:ext cx="2399910" cy="733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Obrázek 37"/>
          <p:cNvPicPr/>
          <p:nvPr/>
        </p:nvPicPr>
        <p:blipFill rotWithShape="1">
          <a:blip r:embed="rId5"/>
          <a:srcRect l="34637" t="19244" r="35692" b="13402"/>
          <a:stretch/>
        </p:blipFill>
        <p:spPr bwMode="auto">
          <a:xfrm rot="5400000">
            <a:off x="6292694" y="3417549"/>
            <a:ext cx="1121277" cy="1515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Obrázek 39"/>
          <p:cNvPicPr/>
          <p:nvPr/>
        </p:nvPicPr>
        <p:blipFill rotWithShape="1">
          <a:blip r:embed="rId6"/>
          <a:srcRect l="46192" t="15776" r="43964" b="12259"/>
          <a:stretch/>
        </p:blipFill>
        <p:spPr bwMode="auto">
          <a:xfrm rot="5400000">
            <a:off x="2690580" y="3601648"/>
            <a:ext cx="566420" cy="2238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Obrázek 41"/>
          <p:cNvPicPr/>
          <p:nvPr/>
        </p:nvPicPr>
        <p:blipFill rotWithShape="1">
          <a:blip r:embed="rId7"/>
          <a:srcRect l="30550" t="20011" r="39142" b="27652"/>
          <a:stretch/>
        </p:blipFill>
        <p:spPr bwMode="auto">
          <a:xfrm>
            <a:off x="1776599" y="5303251"/>
            <a:ext cx="1010476" cy="12682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Zaoblený obdélníkový bublinový popisek 42"/>
          <p:cNvSpPr/>
          <p:nvPr/>
        </p:nvSpPr>
        <p:spPr>
          <a:xfrm>
            <a:off x="3349593" y="5157194"/>
            <a:ext cx="2447450" cy="1296143"/>
          </a:xfrm>
          <a:prstGeom prst="wedgeRoundRectCallout">
            <a:avLst>
              <a:gd name="adj1" fmla="val -123105"/>
              <a:gd name="adj2" fmla="val 3886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</a:rPr>
              <a:t>Kovový jednorázový nástroj vyhazuj do ostrého infekčního materiálu </a:t>
            </a:r>
          </a:p>
          <a:p>
            <a:pPr algn="ctr"/>
            <a:r>
              <a:rPr lang="cs-CZ" sz="1400" dirty="0">
                <a:solidFill>
                  <a:schemeClr val="bg1"/>
                </a:solidFill>
              </a:rPr>
              <a:t>(na CHKA v čistící  místnosti)</a:t>
            </a:r>
          </a:p>
        </p:txBody>
      </p:sp>
      <p:pic>
        <p:nvPicPr>
          <p:cNvPr id="44" name="Obrázek 43"/>
          <p:cNvPicPr/>
          <p:nvPr/>
        </p:nvPicPr>
        <p:blipFill rotWithShape="1">
          <a:blip r:embed="rId8"/>
          <a:srcRect l="15399" t="24627" r="17719" b="17644"/>
          <a:stretch/>
        </p:blipFill>
        <p:spPr bwMode="auto">
          <a:xfrm>
            <a:off x="6091603" y="5429501"/>
            <a:ext cx="1544263" cy="908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Zaoblený obdélníkový bublinový popisek 45"/>
          <p:cNvSpPr/>
          <p:nvPr/>
        </p:nvSpPr>
        <p:spPr>
          <a:xfrm>
            <a:off x="6079477" y="4800480"/>
            <a:ext cx="1632955" cy="502771"/>
          </a:xfrm>
          <a:prstGeom prst="wedgeRoundRectCallout">
            <a:avLst>
              <a:gd name="adj1" fmla="val 37062"/>
              <a:gd name="adj2" fmla="val -13638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dirty="0">
                <a:solidFill>
                  <a:schemeClr val="bg1"/>
                </a:solidFill>
              </a:rPr>
              <a:t>Kazeta - uložení RI nástrojů</a:t>
            </a:r>
          </a:p>
        </p:txBody>
      </p:sp>
      <p:sp>
        <p:nvSpPr>
          <p:cNvPr id="48" name="Zaoblený obdélníkový bublinový popisek 47"/>
          <p:cNvSpPr/>
          <p:nvPr/>
        </p:nvSpPr>
        <p:spPr>
          <a:xfrm>
            <a:off x="7728557" y="5299922"/>
            <a:ext cx="2206458" cy="1168027"/>
          </a:xfrm>
          <a:prstGeom prst="wedgeRoundRectCallout">
            <a:avLst>
              <a:gd name="adj1" fmla="val -78652"/>
              <a:gd name="adj2" fmla="val -110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Nádoba s dezinfekčním roztokem na dezinfekci  RI  nástrojů - nástroje je nutné uložit bezprostředně po použití</a:t>
            </a:r>
          </a:p>
        </p:txBody>
      </p:sp>
      <p:sp>
        <p:nvSpPr>
          <p:cNvPr id="5" name="Obláček 4"/>
          <p:cNvSpPr/>
          <p:nvPr/>
        </p:nvSpPr>
        <p:spPr>
          <a:xfrm>
            <a:off x="5955398" y="2136404"/>
            <a:ext cx="2206459" cy="1414125"/>
          </a:xfrm>
          <a:prstGeom prst="cloudCallout">
            <a:avLst>
              <a:gd name="adj1" fmla="val 98562"/>
              <a:gd name="adj2" fmla="val 56041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bg1"/>
                </a:solidFill>
              </a:rPr>
              <a:t>Podávkový</a:t>
            </a:r>
            <a:r>
              <a:rPr lang="cs-CZ" sz="1400" dirty="0">
                <a:solidFill>
                  <a:schemeClr val="bg1"/>
                </a:solidFill>
              </a:rPr>
              <a:t> systém manipulace:</a:t>
            </a:r>
          </a:p>
          <a:p>
            <a:pPr algn="ctr"/>
            <a:r>
              <a:rPr lang="cs-CZ" sz="1400" dirty="0">
                <a:solidFill>
                  <a:schemeClr val="bg1"/>
                </a:solidFill>
              </a:rPr>
              <a:t>Podávky + Toulec  </a:t>
            </a:r>
          </a:p>
        </p:txBody>
      </p:sp>
      <p:pic>
        <p:nvPicPr>
          <p:cNvPr id="50" name="Obrázek 49"/>
          <p:cNvPicPr/>
          <p:nvPr/>
        </p:nvPicPr>
        <p:blipFill rotWithShape="1">
          <a:blip r:embed="rId9"/>
          <a:srcRect l="35611" t="18470" r="39140" b="26495"/>
          <a:stretch/>
        </p:blipFill>
        <p:spPr bwMode="auto">
          <a:xfrm>
            <a:off x="1854583" y="2061214"/>
            <a:ext cx="1245642" cy="1303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Zaoblený obdélníkový bublinový popisek 28"/>
          <p:cNvSpPr/>
          <p:nvPr/>
        </p:nvSpPr>
        <p:spPr>
          <a:xfrm>
            <a:off x="4273771" y="2160976"/>
            <a:ext cx="1368677" cy="857560"/>
          </a:xfrm>
          <a:prstGeom prst="wedgeRoundRectCallout">
            <a:avLst>
              <a:gd name="adj1" fmla="val -136302"/>
              <a:gd name="adj2" fmla="val 3574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</a:rPr>
              <a:t>Označení kovových jednorázových nástrojů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2B6FD21-0BF5-45D9-B8DE-DD904CEDBF33}"/>
              </a:ext>
            </a:extLst>
          </p:cNvPr>
          <p:cNvSpPr txBox="1"/>
          <p:nvPr/>
        </p:nvSpPr>
        <p:spPr>
          <a:xfrm>
            <a:off x="10319828" y="661178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5</a:t>
            </a:r>
          </a:p>
        </p:txBody>
      </p:sp>
      <p:sp>
        <p:nvSpPr>
          <p:cNvPr id="27" name="Zaoblený obdélníkový bublinový popisek 20">
            <a:extLst>
              <a:ext uri="{FF2B5EF4-FFF2-40B4-BE49-F238E27FC236}">
                <a16:creationId xmlns:a16="http://schemas.microsoft.com/office/drawing/2014/main" id="{D13283CB-2BBC-42CF-9DA2-C5ABEE382716}"/>
              </a:ext>
            </a:extLst>
          </p:cNvPr>
          <p:cNvSpPr/>
          <p:nvPr/>
        </p:nvSpPr>
        <p:spPr>
          <a:xfrm>
            <a:off x="82591" y="528722"/>
            <a:ext cx="1654183" cy="1781859"/>
          </a:xfrm>
          <a:prstGeom prst="wedgeRoundRectCallout">
            <a:avLst>
              <a:gd name="adj1" fmla="val 75791"/>
              <a:gd name="adj2" fmla="val 109860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Výhody proti RI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dk1"/>
                </a:solidFill>
              </a:rPr>
              <a:t>Efektivita práce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dk1"/>
                </a:solidFill>
              </a:rPr>
              <a:t>Bezpečnost pacienta z hlediska infekce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8453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336174" y="389861"/>
            <a:ext cx="8208912" cy="5040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CHIRURGICKÉ NÁSTROJE</a:t>
            </a:r>
          </a:p>
        </p:txBody>
      </p:sp>
      <p:sp>
        <p:nvSpPr>
          <p:cNvPr id="3" name="Obdélník 2"/>
          <p:cNvSpPr/>
          <p:nvPr/>
        </p:nvSpPr>
        <p:spPr>
          <a:xfrm>
            <a:off x="336174" y="893917"/>
            <a:ext cx="7025220" cy="56218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72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2000" b="1" dirty="0">
                <a:solidFill>
                  <a:schemeClr val="accent1"/>
                </a:solidFill>
                <a:latin typeface="+mn-lt"/>
              </a:rPr>
              <a:t>Požadavky na chirurgické nástroje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Funkčnost, účelnost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Konstrukční jednoduchost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Pevnost 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Snadná údržba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Hladký povrch bez ostrých hran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solidFill>
                  <a:schemeClr val="accent1"/>
                </a:solidFill>
                <a:latin typeface="+mn-lt"/>
              </a:rPr>
              <a:t>Schopnost opakované dezinfekce a sterilizace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20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405" y="163110"/>
            <a:ext cx="3647526" cy="587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aoblený obdélník 3"/>
          <p:cNvSpPr/>
          <p:nvPr/>
        </p:nvSpPr>
        <p:spPr>
          <a:xfrm>
            <a:off x="7680177" y="622229"/>
            <a:ext cx="3615951" cy="306034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7797356" y="755609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Úchopová část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7680176" y="3744316"/>
            <a:ext cx="3615952" cy="25922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8959006" y="5562418"/>
            <a:ext cx="2145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Pracovní část</a:t>
            </a:r>
          </a:p>
          <a:p>
            <a:r>
              <a:rPr lang="cs-CZ" sz="2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NEDOTÝKAT SE</a:t>
            </a:r>
          </a:p>
        </p:txBody>
      </p:sp>
      <p:sp>
        <p:nvSpPr>
          <p:cNvPr id="9" name="Šipka doleva 8"/>
          <p:cNvSpPr/>
          <p:nvPr/>
        </p:nvSpPr>
        <p:spPr>
          <a:xfrm>
            <a:off x="8959637" y="4364918"/>
            <a:ext cx="1312828" cy="5944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KLOUB</a:t>
            </a:r>
          </a:p>
        </p:txBody>
      </p:sp>
      <p:sp>
        <p:nvSpPr>
          <p:cNvPr id="10" name="Šipka doleva 9"/>
          <p:cNvSpPr/>
          <p:nvPr/>
        </p:nvSpPr>
        <p:spPr>
          <a:xfrm>
            <a:off x="10639714" y="2240776"/>
            <a:ext cx="1312828" cy="5944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ZÁMEK</a:t>
            </a:r>
          </a:p>
        </p:txBody>
      </p:sp>
      <p:sp>
        <p:nvSpPr>
          <p:cNvPr id="11" name="Šipka doleva 10"/>
          <p:cNvSpPr/>
          <p:nvPr/>
        </p:nvSpPr>
        <p:spPr>
          <a:xfrm>
            <a:off x="10646141" y="904699"/>
            <a:ext cx="1312828" cy="5944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OUŠKO</a:t>
            </a:r>
          </a:p>
        </p:txBody>
      </p:sp>
      <p:sp>
        <p:nvSpPr>
          <p:cNvPr id="12" name="Šipka doleva 11"/>
          <p:cNvSpPr/>
          <p:nvPr/>
        </p:nvSpPr>
        <p:spPr>
          <a:xfrm>
            <a:off x="8494307" y="5010803"/>
            <a:ext cx="1312828" cy="5944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ČELISTI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42B31F1-DD72-4EDA-84CF-2142A99CB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</a:p>
        </p:txBody>
      </p:sp>
      <p:sp>
        <p:nvSpPr>
          <p:cNvPr id="13" name="Zástupný symbol pro číslo snímku 12">
            <a:extLst>
              <a:ext uri="{FF2B5EF4-FFF2-40B4-BE49-F238E27FC236}">
                <a16:creationId xmlns:a16="http://schemas.microsoft.com/office/drawing/2014/main" id="{42390549-386B-4836-A318-14FAA1D9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16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4957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468670" y="232254"/>
            <a:ext cx="8208912" cy="72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PINZETY</a:t>
            </a:r>
          </a:p>
        </p:txBody>
      </p:sp>
      <p:sp>
        <p:nvSpPr>
          <p:cNvPr id="4" name="Obdélník 3"/>
          <p:cNvSpPr/>
          <p:nvPr/>
        </p:nvSpPr>
        <p:spPr>
          <a:xfrm>
            <a:off x="468670" y="884176"/>
            <a:ext cx="9050997" cy="377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Užívají se k zachycení tkáně nebo k manipulaci se sterilním materiálem.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" y="1128719"/>
            <a:ext cx="1832882" cy="183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25918" y="1743396"/>
            <a:ext cx="1744323" cy="329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Šipka doleva 9"/>
          <p:cNvSpPr/>
          <p:nvPr/>
        </p:nvSpPr>
        <p:spPr>
          <a:xfrm>
            <a:off x="3657599" y="1261355"/>
            <a:ext cx="6030309" cy="1408527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/>
              <a:t>ANATOMICKÁ PINZETA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000" dirty="0"/>
              <a:t>Bez zoubků</a:t>
            </a:r>
          </a:p>
        </p:txBody>
      </p:sp>
      <p:sp>
        <p:nvSpPr>
          <p:cNvPr id="11" name="Šipka doleva 10"/>
          <p:cNvSpPr/>
          <p:nvPr/>
        </p:nvSpPr>
        <p:spPr>
          <a:xfrm>
            <a:off x="4994168" y="3071388"/>
            <a:ext cx="6030309" cy="1408527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/>
              <a:t>CHIRURGICKÁ PINZETA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000" dirty="0"/>
              <a:t>2 a 1 zoubek zoubků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98" b="23386"/>
          <a:stretch/>
        </p:blipFill>
        <p:spPr bwMode="auto">
          <a:xfrm>
            <a:off x="3362310" y="4727467"/>
            <a:ext cx="2635380" cy="126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2" t="29184" r="28874" b="31334"/>
          <a:stretch/>
        </p:blipFill>
        <p:spPr bwMode="auto">
          <a:xfrm>
            <a:off x="2504092" y="1276810"/>
            <a:ext cx="1187977" cy="8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Šipka doleva 11"/>
          <p:cNvSpPr/>
          <p:nvPr/>
        </p:nvSpPr>
        <p:spPr>
          <a:xfrm>
            <a:off x="6096000" y="4701679"/>
            <a:ext cx="6030308" cy="1408527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/>
              <a:t>ADAPTAČNÍ  PINZETA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000" dirty="0"/>
              <a:t>Několik zoubků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3C03047-99CE-4EE6-9130-D899D58E3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C16F171-820F-4D7A-A608-708FF13B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17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8890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335361" y="225832"/>
            <a:ext cx="8208912" cy="6450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KLEŠTĚ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3238" y="1489465"/>
            <a:ext cx="1839959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1212" y="1490244"/>
            <a:ext cx="1865451" cy="102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ipka doleva 7"/>
          <p:cNvSpPr/>
          <p:nvPr/>
        </p:nvSpPr>
        <p:spPr>
          <a:xfrm>
            <a:off x="2704180" y="693241"/>
            <a:ext cx="5443437" cy="2022867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PEÁN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Bez zoubků, se zámečkem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Rovný x zahnutý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Fixace roušek, obvazový materiál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5"/>
          <a:srcRect l="85652" t="22751" r="2277" b="46825"/>
          <a:stretch/>
        </p:blipFill>
        <p:spPr bwMode="auto">
          <a:xfrm>
            <a:off x="1775609" y="2982108"/>
            <a:ext cx="1146211" cy="1797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9679" y="3241831"/>
            <a:ext cx="1885169" cy="114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Šipka doleva 12"/>
          <p:cNvSpPr/>
          <p:nvPr/>
        </p:nvSpPr>
        <p:spPr>
          <a:xfrm>
            <a:off x="4439817" y="2514762"/>
            <a:ext cx="5443436" cy="2022867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KOCHLEAR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Se zoubky, se zámečkem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Rovný x zahnutý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Zachycení tkání, cév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55031" y="4791448"/>
            <a:ext cx="1882899" cy="9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6" r="36423"/>
          <a:stretch/>
        </p:blipFill>
        <p:spPr bwMode="auto">
          <a:xfrm>
            <a:off x="4818713" y="4486502"/>
            <a:ext cx="1072262" cy="201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Šipka doleva 15"/>
          <p:cNvSpPr/>
          <p:nvPr/>
        </p:nvSpPr>
        <p:spPr>
          <a:xfrm>
            <a:off x="5945971" y="4292865"/>
            <a:ext cx="5715752" cy="256513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PODÁVKY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Bez zoubků, bez zámečku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Rovné x zahnuté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Podávávání sterilního matriálu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Nádoba pro uložení podávek = toulec</a:t>
            </a:r>
          </a:p>
        </p:txBody>
      </p:sp>
      <p:sp>
        <p:nvSpPr>
          <p:cNvPr id="12" name="Ovál 11"/>
          <p:cNvSpPr/>
          <p:nvPr/>
        </p:nvSpPr>
        <p:spPr>
          <a:xfrm>
            <a:off x="2453432" y="2961887"/>
            <a:ext cx="470036" cy="40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235902" y="4820237"/>
            <a:ext cx="470036" cy="40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838199" y="2282329"/>
            <a:ext cx="470036" cy="40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361771" y="1288151"/>
            <a:ext cx="470036" cy="40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2089054" y="4090524"/>
            <a:ext cx="470036" cy="40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4289650" y="5737563"/>
            <a:ext cx="470036" cy="40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00ADB22-EA1B-4E47-AC6C-EE04245EB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Lékařská fakulta Masarykovy univerzity, Katedra ošetřovatelství a porodní asistence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B36D752-C709-471A-AF56-325DBC403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18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978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0993" y="119834"/>
            <a:ext cx="8208912" cy="792088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sz="2800" kern="1200" dirty="0"/>
              <a:t>OSTRÉ CHIRURGICKÉ NÁSTROJE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4" y="1076238"/>
            <a:ext cx="2448271" cy="14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7" y="4557629"/>
            <a:ext cx="2688026" cy="148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Čárový popisek 2 (bez ohraničení) 25"/>
          <p:cNvSpPr/>
          <p:nvPr/>
        </p:nvSpPr>
        <p:spPr>
          <a:xfrm>
            <a:off x="310993" y="2011857"/>
            <a:ext cx="1152128" cy="504056"/>
          </a:xfrm>
          <a:prstGeom prst="callout2">
            <a:avLst>
              <a:gd name="adj1" fmla="val -624"/>
              <a:gd name="adj2" fmla="val 564"/>
              <a:gd name="adj3" fmla="val -27042"/>
              <a:gd name="adj4" fmla="val -1547"/>
              <a:gd name="adj5" fmla="val -51296"/>
              <a:gd name="adj6" fmla="val 94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Hrotnaté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7" y="2515196"/>
            <a:ext cx="2502252" cy="145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Čárový popisek 2 (bez ohraničení) 28"/>
          <p:cNvSpPr/>
          <p:nvPr/>
        </p:nvSpPr>
        <p:spPr>
          <a:xfrm>
            <a:off x="291407" y="3451532"/>
            <a:ext cx="1152128" cy="504056"/>
          </a:xfrm>
          <a:prstGeom prst="callout2">
            <a:avLst>
              <a:gd name="adj1" fmla="val -624"/>
              <a:gd name="adj2" fmla="val 564"/>
              <a:gd name="adj3" fmla="val -27042"/>
              <a:gd name="adj4" fmla="val -1547"/>
              <a:gd name="adj5" fmla="val -51296"/>
              <a:gd name="adj6" fmla="val 94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err="1"/>
              <a:t>Hrotnato</a:t>
            </a:r>
            <a:r>
              <a:rPr lang="cs-CZ" sz="1600" dirty="0"/>
              <a:t> - tupé</a:t>
            </a:r>
          </a:p>
        </p:txBody>
      </p:sp>
      <p:sp>
        <p:nvSpPr>
          <p:cNvPr id="30" name="Čárový popisek 2 (bez ohraničení) 29"/>
          <p:cNvSpPr/>
          <p:nvPr/>
        </p:nvSpPr>
        <p:spPr>
          <a:xfrm>
            <a:off x="1051883" y="2548635"/>
            <a:ext cx="1152128" cy="504056"/>
          </a:xfrm>
          <a:prstGeom prst="callout2">
            <a:avLst>
              <a:gd name="adj1" fmla="val 98006"/>
              <a:gd name="adj2" fmla="val 99194"/>
              <a:gd name="adj3" fmla="val 119141"/>
              <a:gd name="adj4" fmla="val 84754"/>
              <a:gd name="adj5" fmla="val 117914"/>
              <a:gd name="adj6" fmla="val -445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Zahnuté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265" y="1092631"/>
            <a:ext cx="2679629" cy="144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Čárový popisek 2 (bez ohraničení) 31"/>
          <p:cNvSpPr/>
          <p:nvPr/>
        </p:nvSpPr>
        <p:spPr>
          <a:xfrm>
            <a:off x="2759264" y="2028616"/>
            <a:ext cx="1152128" cy="504056"/>
          </a:xfrm>
          <a:prstGeom prst="callout2">
            <a:avLst>
              <a:gd name="adj1" fmla="val -624"/>
              <a:gd name="adj2" fmla="val 564"/>
              <a:gd name="adj3" fmla="val -25281"/>
              <a:gd name="adj4" fmla="val 2306"/>
              <a:gd name="adj5" fmla="val -54818"/>
              <a:gd name="adj6" fmla="val 249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Tupé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258130" y="4556177"/>
            <a:ext cx="2721303" cy="20137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Převazové nůžky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9909" y="2985399"/>
            <a:ext cx="1204081" cy="266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bdélník 39"/>
          <p:cNvSpPr/>
          <p:nvPr/>
        </p:nvSpPr>
        <p:spPr>
          <a:xfrm>
            <a:off x="3478250" y="3677942"/>
            <a:ext cx="2617750" cy="28040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Nůžky na vytahování stehů</a:t>
            </a:r>
          </a:p>
        </p:txBody>
      </p:sp>
      <p:sp>
        <p:nvSpPr>
          <p:cNvPr id="19" name="Šipka doleva 18"/>
          <p:cNvSpPr/>
          <p:nvPr/>
        </p:nvSpPr>
        <p:spPr>
          <a:xfrm>
            <a:off x="2958489" y="4859462"/>
            <a:ext cx="2778509" cy="1433751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Zakulacená spodní špička</a:t>
            </a:r>
          </a:p>
          <a:p>
            <a:pPr algn="ctr"/>
            <a:r>
              <a:rPr lang="cs-CZ" sz="1200" dirty="0"/>
              <a:t>- Bezpečnost pacienta</a:t>
            </a:r>
          </a:p>
        </p:txBody>
      </p:sp>
      <p:sp>
        <p:nvSpPr>
          <p:cNvPr id="42" name="Šipka doleva 41"/>
          <p:cNvSpPr/>
          <p:nvPr/>
        </p:nvSpPr>
        <p:spPr>
          <a:xfrm>
            <a:off x="3752739" y="4231447"/>
            <a:ext cx="843118" cy="4261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/>
              <a:t>výřez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2770328" y="1101163"/>
            <a:ext cx="1292472" cy="40275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Rovné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7055318" y="928695"/>
            <a:ext cx="4824926" cy="504646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/>
              <a:t>NŮŽKY</a:t>
            </a:r>
          </a:p>
          <a:p>
            <a:pPr algn="ctr"/>
            <a:r>
              <a:rPr lang="cs-CZ" sz="2000" dirty="0"/>
              <a:t>stříhání tkání, obvazového, šicího materiálu….</a:t>
            </a:r>
            <a:endParaRPr lang="cs-CZ" sz="2000" b="1" dirty="0"/>
          </a:p>
          <a:p>
            <a:r>
              <a:rPr lang="cs-CZ" sz="2000" i="1" dirty="0"/>
              <a:t>Dle špičky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2000" dirty="0"/>
              <a:t>Hrotnaté – špičaté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2000" dirty="0"/>
              <a:t>Tupé – oblouček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2000" dirty="0" err="1"/>
              <a:t>Hrotnato</a:t>
            </a:r>
            <a:r>
              <a:rPr lang="cs-CZ" sz="2000" dirty="0"/>
              <a:t>–tupé –kombinace</a:t>
            </a:r>
          </a:p>
          <a:p>
            <a:endParaRPr lang="cs-CZ" sz="2000" i="1" dirty="0"/>
          </a:p>
          <a:p>
            <a:r>
              <a:rPr lang="cs-CZ" sz="2000" i="1" dirty="0"/>
              <a:t>Dle zakřivení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Rovné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Zahnuté</a:t>
            </a:r>
          </a:p>
          <a:p>
            <a:endParaRPr lang="cs-CZ" sz="2000" i="1" dirty="0"/>
          </a:p>
          <a:p>
            <a:r>
              <a:rPr lang="cs-CZ" sz="2000" i="1" dirty="0"/>
              <a:t>Nůžky k vyndávání stehů</a:t>
            </a:r>
          </a:p>
          <a:p>
            <a:r>
              <a:rPr lang="cs-CZ" sz="2000" i="1" dirty="0"/>
              <a:t>Převazové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66DDE7C-9E09-401A-9F1E-5930AE003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Lékařská fakulta Masarykovy univerzity, Katedra ošetřovatelství a porodní asistence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10540F3-C9CE-4DE6-AE9B-4A2E2F058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538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202D97-0645-4A61-8835-3EEC93CF6D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11C79B-AAA6-47BE-8A13-F1AB9BC003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3A23AB0C-9218-4F39-92D5-D059159A79E6}"/>
              </a:ext>
            </a:extLst>
          </p:cNvPr>
          <p:cNvGraphicFramePr>
            <a:graphicFrameLocks noGrp="1"/>
          </p:cNvGraphicFramePr>
          <p:nvPr/>
        </p:nvGraphicFramePr>
        <p:xfrm>
          <a:off x="311500" y="436891"/>
          <a:ext cx="11565651" cy="6317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5217">
                  <a:extLst>
                    <a:ext uri="{9D8B030D-6E8A-4147-A177-3AD203B41FA5}">
                      <a16:colId xmlns:a16="http://schemas.microsoft.com/office/drawing/2014/main" val="3859723937"/>
                    </a:ext>
                  </a:extLst>
                </a:gridCol>
                <a:gridCol w="3855217">
                  <a:extLst>
                    <a:ext uri="{9D8B030D-6E8A-4147-A177-3AD203B41FA5}">
                      <a16:colId xmlns:a16="http://schemas.microsoft.com/office/drawing/2014/main" val="2802585621"/>
                    </a:ext>
                  </a:extLst>
                </a:gridCol>
                <a:gridCol w="3855217">
                  <a:extLst>
                    <a:ext uri="{9D8B030D-6E8A-4147-A177-3AD203B41FA5}">
                      <a16:colId xmlns:a16="http://schemas.microsoft.com/office/drawing/2014/main" val="1573281346"/>
                    </a:ext>
                  </a:extLst>
                </a:gridCol>
              </a:tblGrid>
              <a:tr h="346880">
                <a:tc>
                  <a:txBody>
                    <a:bodyPr/>
                    <a:lstStyle/>
                    <a:p>
                      <a:r>
                        <a:rPr lang="cs-CZ" sz="1600" dirty="0"/>
                        <a:t>Dlouhodobá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Krátkodobá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Bezprostřední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645583"/>
                  </a:ext>
                </a:extLst>
              </a:tr>
              <a:tr h="528866">
                <a:tc>
                  <a:txBody>
                    <a:bodyPr/>
                    <a:lstStyle/>
                    <a:p>
                      <a:r>
                        <a:rPr lang="cs-CZ" sz="1600" dirty="0"/>
                        <a:t>Edukace, výběr nejlepšího op. řešení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Edukace, podepsání informovaných souhlasů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Celková hygiena (čisté pyžamo)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725211"/>
                  </a:ext>
                </a:extLst>
              </a:tr>
              <a:tr h="431194">
                <a:tc>
                  <a:txBody>
                    <a:bodyPr/>
                    <a:lstStyle/>
                    <a:p>
                      <a:r>
                        <a:rPr lang="cs-CZ" sz="1600" dirty="0"/>
                        <a:t>Psychická příprava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Psychická příprava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Vitální funkce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02362"/>
                  </a:ext>
                </a:extLst>
              </a:tr>
              <a:tr h="751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Odběr krve (KO, </a:t>
                      </a:r>
                      <a:r>
                        <a:rPr lang="cs-CZ" sz="1600" dirty="0" err="1"/>
                        <a:t>Koag</a:t>
                      </a:r>
                      <a:r>
                        <a:rPr lang="cs-CZ" sz="1600" dirty="0"/>
                        <a:t>., ZBV – I, urea, </a:t>
                      </a:r>
                      <a:r>
                        <a:rPr lang="cs-CZ" sz="1600" dirty="0" err="1"/>
                        <a:t>keatinin</a:t>
                      </a:r>
                      <a:r>
                        <a:rPr lang="cs-CZ" sz="1600" dirty="0"/>
                        <a:t>, JT, glykémie, KS +RH, moč +sed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Kompletnost </a:t>
                      </a:r>
                      <a:r>
                        <a:rPr lang="cs-CZ" sz="1600" dirty="0" err="1"/>
                        <a:t>předop</a:t>
                      </a:r>
                      <a:r>
                        <a:rPr lang="cs-CZ" sz="1600" dirty="0"/>
                        <a:t>. vyšetření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Dezinfekce, dezinfekce pupku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312503"/>
                  </a:ext>
                </a:extLst>
              </a:tr>
              <a:tr h="528866">
                <a:tc>
                  <a:txBody>
                    <a:bodyPr/>
                    <a:lstStyle/>
                    <a:p>
                      <a:r>
                        <a:rPr lang="cs-CZ" sz="1600" dirty="0"/>
                        <a:t>Kompenzace a dg. </a:t>
                      </a:r>
                      <a:r>
                        <a:rPr lang="cs-CZ" sz="1600" dirty="0" err="1"/>
                        <a:t>chron</a:t>
                      </a:r>
                      <a:r>
                        <a:rPr lang="cs-CZ" sz="1600" dirty="0"/>
                        <a:t>. 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Dle indikace zahání </a:t>
                      </a:r>
                      <a:r>
                        <a:rPr lang="cs-CZ" sz="1600" dirty="0" err="1"/>
                        <a:t>antikoag</a:t>
                      </a:r>
                      <a:r>
                        <a:rPr lang="cs-CZ" sz="1600" dirty="0"/>
                        <a:t>. léčby nízkomolekulárním heparinem.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Bandáže DKK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865792"/>
                  </a:ext>
                </a:extLst>
              </a:tr>
              <a:tr h="431194">
                <a:tc>
                  <a:txBody>
                    <a:bodyPr/>
                    <a:lstStyle/>
                    <a:p>
                      <a:r>
                        <a:rPr lang="cs-CZ" sz="1600" dirty="0"/>
                        <a:t>RTG srdce plíce, EKG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Zastřižení ochlupení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Identifikace, stranové označení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047633"/>
                  </a:ext>
                </a:extLst>
              </a:tr>
              <a:tr h="751547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Vyprázdnění střev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Odstranění cizích předmětů (protéza, šperky, kontaktní čočky) odlakované nehty.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94971"/>
                  </a:ext>
                </a:extLst>
              </a:tr>
              <a:tr h="431194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Dle potřeby zavedení </a:t>
                      </a:r>
                      <a:r>
                        <a:rPr lang="cs-CZ" sz="1600" dirty="0" err="1"/>
                        <a:t>epilinky</a:t>
                      </a:r>
                      <a:r>
                        <a:rPr lang="cs-CZ" sz="1600" dirty="0"/>
                        <a:t>, CŽK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Premedikace, léky dle ordinace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199676"/>
                  </a:ext>
                </a:extLst>
              </a:tr>
              <a:tr h="431194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Nácvik, pohybu, dýchání, kašlání….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Dle potřeby zavedení PMK, PŽK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146627"/>
                  </a:ext>
                </a:extLst>
              </a:tr>
              <a:tr h="528866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Večerní premedikace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U DM dle ordinace infuze glukózy + HMR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321868"/>
                  </a:ext>
                </a:extLst>
              </a:tr>
              <a:tr h="431194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Lačnění a nekouření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Sbalení cenností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280010"/>
                  </a:ext>
                </a:extLst>
              </a:tr>
              <a:tr h="431194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Sbalení osobních věcí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696316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67291918-ADEB-4DAD-BC49-A1423E833420}"/>
              </a:ext>
            </a:extLst>
          </p:cNvPr>
          <p:cNvSpPr txBox="1"/>
          <p:nvPr/>
        </p:nvSpPr>
        <p:spPr>
          <a:xfrm>
            <a:off x="314849" y="-14166"/>
            <a:ext cx="3616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00DC"/>
                </a:solidFill>
              </a:rPr>
              <a:t>Předoperační příprava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298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5" y="1378366"/>
            <a:ext cx="2489782" cy="165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40" y="1378366"/>
            <a:ext cx="688735" cy="165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697" y="1378366"/>
            <a:ext cx="1813517" cy="165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6575" y="1373207"/>
            <a:ext cx="1008110" cy="34598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Celistvé</a:t>
            </a:r>
          </a:p>
        </p:txBody>
      </p:sp>
      <p:sp>
        <p:nvSpPr>
          <p:cNvPr id="8" name="Obdélník 7"/>
          <p:cNvSpPr/>
          <p:nvPr/>
        </p:nvSpPr>
        <p:spPr>
          <a:xfrm>
            <a:off x="4262094" y="2913920"/>
            <a:ext cx="1547120" cy="34598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Kopíčka</a:t>
            </a:r>
          </a:p>
        </p:txBody>
      </p:sp>
      <p:sp>
        <p:nvSpPr>
          <p:cNvPr id="9" name="Šipka doleva 8"/>
          <p:cNvSpPr/>
          <p:nvPr/>
        </p:nvSpPr>
        <p:spPr>
          <a:xfrm>
            <a:off x="6938117" y="1169017"/>
            <a:ext cx="3729883" cy="2259983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SKALPELY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Různé tvary ostří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Celistvé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Lanceta (kopíčko) + rukojeť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444373" y="-53788"/>
            <a:ext cx="8208912" cy="7920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OSTRÉ CHIRURGICKÉ NÁSTROJE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6"/>
          <a:srcRect l="20173" t="35185" r="26750" b="25397"/>
          <a:stretch/>
        </p:blipFill>
        <p:spPr bwMode="auto">
          <a:xfrm>
            <a:off x="609061" y="4067811"/>
            <a:ext cx="4337075" cy="2005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Šipka doleva 11"/>
          <p:cNvSpPr/>
          <p:nvPr/>
        </p:nvSpPr>
        <p:spPr>
          <a:xfrm>
            <a:off x="5293894" y="4067811"/>
            <a:ext cx="5374106" cy="2169501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/>
              <a:t>EXKOCHLEAČNÍ LŽIČKA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Různé velikosti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Různé tvary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Různě ostrá hrana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325840" y="2924943"/>
            <a:ext cx="861638" cy="34598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Rukojeť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8B5F0E-EC63-4EB9-9152-BF22FE2AFB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2A1A24-2CF1-413E-8D8A-1340F4168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7133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348862" y="214817"/>
            <a:ext cx="8208912" cy="7920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KLEŠTĚ</a:t>
            </a:r>
          </a:p>
        </p:txBody>
      </p:sp>
      <p:sp>
        <p:nvSpPr>
          <p:cNvPr id="8" name="Šipka doleva 7"/>
          <p:cNvSpPr/>
          <p:nvPr/>
        </p:nvSpPr>
        <p:spPr>
          <a:xfrm>
            <a:off x="1419620" y="1165730"/>
            <a:ext cx="3575892" cy="1861683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LISTONOVY KLEŠTĚ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Kostní kleště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Nůžkovité čepele</a:t>
            </a:r>
          </a:p>
        </p:txBody>
      </p:sp>
      <p:sp>
        <p:nvSpPr>
          <p:cNvPr id="13" name="Šipka doleva 12"/>
          <p:cNvSpPr/>
          <p:nvPr/>
        </p:nvSpPr>
        <p:spPr>
          <a:xfrm>
            <a:off x="2641198" y="3073738"/>
            <a:ext cx="4320480" cy="1856076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SVORKY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Přichycení prádla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26311" r="4951" b="28641"/>
          <a:stretch/>
        </p:blipFill>
        <p:spPr bwMode="auto">
          <a:xfrm rot="5400000">
            <a:off x="-48000" y="1602052"/>
            <a:ext cx="1971188" cy="97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Šipka doleva 13"/>
          <p:cNvSpPr/>
          <p:nvPr/>
        </p:nvSpPr>
        <p:spPr>
          <a:xfrm>
            <a:off x="8890301" y="1086810"/>
            <a:ext cx="3093151" cy="1861683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LUEROVY KLEŠTĚ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Kostní kleště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Vyhloubení čepele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38" y="1224693"/>
            <a:ext cx="884327" cy="181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/>
          <p:cNvSpPr/>
          <p:nvPr/>
        </p:nvSpPr>
        <p:spPr>
          <a:xfrm>
            <a:off x="649562" y="1092492"/>
            <a:ext cx="576064" cy="526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7871069" y="1184121"/>
            <a:ext cx="576064" cy="526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2551" y="3488657"/>
            <a:ext cx="18097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5" r="19855" b="24050"/>
          <a:stretch/>
        </p:blipFill>
        <p:spPr bwMode="auto">
          <a:xfrm rot="16200000">
            <a:off x="1363798" y="3686940"/>
            <a:ext cx="1747835" cy="88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t="23391" r="5964" b="31016"/>
          <a:stretch/>
        </p:blipFill>
        <p:spPr bwMode="auto">
          <a:xfrm rot="5400000">
            <a:off x="4980895" y="5176605"/>
            <a:ext cx="1745854" cy="72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1" r="22516" b="28857"/>
          <a:stretch/>
        </p:blipFill>
        <p:spPr bwMode="auto">
          <a:xfrm rot="16200000">
            <a:off x="5835245" y="5044940"/>
            <a:ext cx="1641855" cy="88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Šipka doleva 22"/>
          <p:cNvSpPr/>
          <p:nvPr/>
        </p:nvSpPr>
        <p:spPr>
          <a:xfrm>
            <a:off x="7255809" y="4528251"/>
            <a:ext cx="4320480" cy="1856076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JEHELEC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Uchopení jehly s šicím materiálem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44AFD54-A4BD-4D58-AB5C-BCCC47510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7DE8508-48DE-4CD0-A9E6-6C8503C77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21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587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387750" y="69066"/>
            <a:ext cx="7639720" cy="72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PÁTRADLA, SONDY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04" y="1600106"/>
            <a:ext cx="1944217" cy="283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37722" y="1218396"/>
            <a:ext cx="22343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tx2"/>
                </a:solidFill>
              </a:rPr>
              <a:t>Pátradla</a:t>
            </a:r>
            <a:endParaRPr lang="pt-BR" sz="1200" dirty="0">
              <a:solidFill>
                <a:schemeClr val="tx2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75" y="3689793"/>
            <a:ext cx="1495784" cy="233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3866" r="10719" b="4210"/>
          <a:stretch/>
        </p:blipFill>
        <p:spPr bwMode="auto">
          <a:xfrm>
            <a:off x="4007769" y="1917577"/>
            <a:ext cx="2123743" cy="410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Šipka doleva 11"/>
          <p:cNvSpPr/>
          <p:nvPr/>
        </p:nvSpPr>
        <p:spPr>
          <a:xfrm>
            <a:off x="5375920" y="2204864"/>
            <a:ext cx="6569032" cy="3384376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PÁTRADLA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Zkoušení průchodnosti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Zkoumání hloubky rány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Různá velikost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Duté x žlábkové x plné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Jednostranné x oboustranné (kombinované)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Zakončení palička x dlabadlo x lžička </a:t>
            </a:r>
          </a:p>
        </p:txBody>
      </p:sp>
      <p:sp>
        <p:nvSpPr>
          <p:cNvPr id="15" name="Čárový popisek 2 (bez ohraničení) 14"/>
          <p:cNvSpPr/>
          <p:nvPr/>
        </p:nvSpPr>
        <p:spPr>
          <a:xfrm>
            <a:off x="5951984" y="5589240"/>
            <a:ext cx="1152128" cy="288032"/>
          </a:xfrm>
          <a:prstGeom prst="callout2">
            <a:avLst>
              <a:gd name="adj1" fmla="val 53094"/>
              <a:gd name="adj2" fmla="val -1749"/>
              <a:gd name="adj3" fmla="val 35922"/>
              <a:gd name="adj4" fmla="val -21581"/>
              <a:gd name="adj5" fmla="val 94005"/>
              <a:gd name="adj6" fmla="val -1600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Palička</a:t>
            </a:r>
          </a:p>
        </p:txBody>
      </p:sp>
      <p:sp>
        <p:nvSpPr>
          <p:cNvPr id="16" name="Čárový popisek 2 (bez ohraničení) 15"/>
          <p:cNvSpPr/>
          <p:nvPr/>
        </p:nvSpPr>
        <p:spPr>
          <a:xfrm>
            <a:off x="7256512" y="1680061"/>
            <a:ext cx="1152128" cy="288032"/>
          </a:xfrm>
          <a:prstGeom prst="callout2">
            <a:avLst>
              <a:gd name="adj1" fmla="val 53094"/>
              <a:gd name="adj2" fmla="val -1749"/>
              <a:gd name="adj3" fmla="val 35922"/>
              <a:gd name="adj4" fmla="val -21581"/>
              <a:gd name="adj5" fmla="val 127909"/>
              <a:gd name="adj6" fmla="val -1060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Dlabadlo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0" b="41923"/>
          <a:stretch/>
        </p:blipFill>
        <p:spPr bwMode="auto">
          <a:xfrm rot="5400000">
            <a:off x="3155073" y="2403012"/>
            <a:ext cx="2857500" cy="48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Čárový popisek 2 (bez ohraničení) 17"/>
          <p:cNvSpPr/>
          <p:nvPr/>
        </p:nvSpPr>
        <p:spPr>
          <a:xfrm>
            <a:off x="6256784" y="1074380"/>
            <a:ext cx="1351384" cy="288032"/>
          </a:xfrm>
          <a:prstGeom prst="callout2">
            <a:avLst>
              <a:gd name="adj1" fmla="val 53094"/>
              <a:gd name="adj2" fmla="val -1749"/>
              <a:gd name="adj3" fmla="val 35922"/>
              <a:gd name="adj4" fmla="val -21581"/>
              <a:gd name="adj5" fmla="val 879961"/>
              <a:gd name="adj6" fmla="val -1246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ŽLÁBKOVÉ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320BEEE-E293-4303-A02F-6758063B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1AF0124-1CF7-4207-B0A1-AFF688D9A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22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2336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328940" y="71499"/>
            <a:ext cx="8208912" cy="72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HÁKY</a:t>
            </a:r>
          </a:p>
        </p:txBody>
      </p:sp>
      <p:pic>
        <p:nvPicPr>
          <p:cNvPr id="13" name="Obrázek 12"/>
          <p:cNvPicPr/>
          <p:nvPr/>
        </p:nvPicPr>
        <p:blipFill rotWithShape="1">
          <a:blip r:embed="rId3"/>
          <a:srcRect l="12732" t="30953" r="14348" b="6085"/>
          <a:stretch/>
        </p:blipFill>
        <p:spPr bwMode="auto">
          <a:xfrm>
            <a:off x="648941" y="1060489"/>
            <a:ext cx="10894117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Šipka doleva 11"/>
          <p:cNvSpPr/>
          <p:nvPr/>
        </p:nvSpPr>
        <p:spPr>
          <a:xfrm>
            <a:off x="7471430" y="71499"/>
            <a:ext cx="4437112" cy="2952328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HÁKY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Rozevření rány a roztažení tkání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Různá velikost a tvary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Ostré x tupé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Jednzubé</a:t>
            </a:r>
            <a:r>
              <a:rPr lang="cs-CZ" sz="1400" dirty="0"/>
              <a:t> x </a:t>
            </a:r>
            <a:r>
              <a:rPr lang="cs-CZ" sz="1400" dirty="0" err="1"/>
              <a:t>vícezubé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Okénkové x  plné</a:t>
            </a:r>
          </a:p>
        </p:txBody>
      </p:sp>
      <p:sp>
        <p:nvSpPr>
          <p:cNvPr id="14" name="Čárový popisek 2 (bez ohraničení) 13"/>
          <p:cNvSpPr/>
          <p:nvPr/>
        </p:nvSpPr>
        <p:spPr>
          <a:xfrm>
            <a:off x="2986348" y="6074088"/>
            <a:ext cx="1616736" cy="432048"/>
          </a:xfrm>
          <a:prstGeom prst="callout2">
            <a:avLst>
              <a:gd name="adj1" fmla="val -2385"/>
              <a:gd name="adj2" fmla="val 50649"/>
              <a:gd name="adj3" fmla="val -28804"/>
              <a:gd name="adj4" fmla="val 53162"/>
              <a:gd name="adj5" fmla="val -83711"/>
              <a:gd name="adj6" fmla="val -143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Ostrý </a:t>
            </a:r>
            <a:r>
              <a:rPr lang="cs-CZ" sz="1600" dirty="0" err="1"/>
              <a:t>vícezubý</a:t>
            </a:r>
            <a:endParaRPr lang="cs-CZ" sz="1600" dirty="0"/>
          </a:p>
          <a:p>
            <a:pPr algn="ctr"/>
            <a:r>
              <a:rPr lang="cs-CZ" sz="1600" dirty="0"/>
              <a:t>(hrabačky)</a:t>
            </a:r>
          </a:p>
        </p:txBody>
      </p:sp>
      <p:sp>
        <p:nvSpPr>
          <p:cNvPr id="15" name="Čárový popisek 2 (bez ohraničení) 14"/>
          <p:cNvSpPr/>
          <p:nvPr/>
        </p:nvSpPr>
        <p:spPr>
          <a:xfrm>
            <a:off x="3445458" y="5759096"/>
            <a:ext cx="1760752" cy="288032"/>
          </a:xfrm>
          <a:prstGeom prst="callout2">
            <a:avLst>
              <a:gd name="adj1" fmla="val -2385"/>
              <a:gd name="adj2" fmla="val 50649"/>
              <a:gd name="adj3" fmla="val -99694"/>
              <a:gd name="adj4" fmla="val 53666"/>
              <a:gd name="adj5" fmla="val -220377"/>
              <a:gd name="adj6" fmla="val 114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Tupý </a:t>
            </a:r>
            <a:r>
              <a:rPr lang="cs-CZ" sz="1600" dirty="0" err="1"/>
              <a:t>vícezubý</a:t>
            </a:r>
            <a:endParaRPr lang="cs-CZ" sz="1600" dirty="0"/>
          </a:p>
        </p:txBody>
      </p:sp>
      <p:sp>
        <p:nvSpPr>
          <p:cNvPr id="16" name="Čárový popisek 2 (bez ohraničení) 15"/>
          <p:cNvSpPr/>
          <p:nvPr/>
        </p:nvSpPr>
        <p:spPr>
          <a:xfrm>
            <a:off x="7320504" y="6218354"/>
            <a:ext cx="1335593" cy="288032"/>
          </a:xfrm>
          <a:prstGeom prst="callout2">
            <a:avLst>
              <a:gd name="adj1" fmla="val 50012"/>
              <a:gd name="adj2" fmla="val 132"/>
              <a:gd name="adj3" fmla="val 5100"/>
              <a:gd name="adj4" fmla="val -12627"/>
              <a:gd name="adj5" fmla="val -389864"/>
              <a:gd name="adj6" fmla="val -2248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Jednozubý</a:t>
            </a:r>
          </a:p>
        </p:txBody>
      </p:sp>
      <p:sp>
        <p:nvSpPr>
          <p:cNvPr id="18" name="Čárový popisek 2 (bez ohraničení) 17"/>
          <p:cNvSpPr/>
          <p:nvPr/>
        </p:nvSpPr>
        <p:spPr>
          <a:xfrm>
            <a:off x="2109865" y="582102"/>
            <a:ext cx="1335593" cy="288032"/>
          </a:xfrm>
          <a:prstGeom prst="callout2">
            <a:avLst>
              <a:gd name="adj1" fmla="val -2385"/>
              <a:gd name="adj2" fmla="val 50649"/>
              <a:gd name="adj3" fmla="val -31886"/>
              <a:gd name="adj4" fmla="val 107871"/>
              <a:gd name="adj5" fmla="val 282019"/>
              <a:gd name="adj6" fmla="val 172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Okénkový</a:t>
            </a:r>
          </a:p>
        </p:txBody>
      </p:sp>
      <p:sp>
        <p:nvSpPr>
          <p:cNvPr id="19" name="Čárový popisek 2 (bez ohraničení) 18"/>
          <p:cNvSpPr/>
          <p:nvPr/>
        </p:nvSpPr>
        <p:spPr>
          <a:xfrm>
            <a:off x="2109865" y="1547663"/>
            <a:ext cx="1152128" cy="288032"/>
          </a:xfrm>
          <a:prstGeom prst="callout2">
            <a:avLst>
              <a:gd name="adj1" fmla="val 43848"/>
              <a:gd name="adj2" fmla="val 100734"/>
              <a:gd name="adj3" fmla="val 23593"/>
              <a:gd name="adj4" fmla="val 127905"/>
              <a:gd name="adj5" fmla="val 294348"/>
              <a:gd name="adj6" fmla="val 2167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Plný</a:t>
            </a:r>
          </a:p>
        </p:txBody>
      </p:sp>
      <p:sp>
        <p:nvSpPr>
          <p:cNvPr id="20" name="Čárový popisek 2 (bez ohraničení) 19"/>
          <p:cNvSpPr/>
          <p:nvPr/>
        </p:nvSpPr>
        <p:spPr>
          <a:xfrm>
            <a:off x="9689986" y="2964565"/>
            <a:ext cx="1152128" cy="288032"/>
          </a:xfrm>
          <a:prstGeom prst="callout2">
            <a:avLst>
              <a:gd name="adj1" fmla="val 53094"/>
              <a:gd name="adj2" fmla="val -1749"/>
              <a:gd name="adj3" fmla="val 35922"/>
              <a:gd name="adj4" fmla="val -21581"/>
              <a:gd name="adj5" fmla="val -30645"/>
              <a:gd name="adj6" fmla="val -3417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Sedlový</a:t>
            </a:r>
          </a:p>
        </p:txBody>
      </p:sp>
      <p:sp>
        <p:nvSpPr>
          <p:cNvPr id="21" name="Čárový popisek 2 (bez ohraničení) 20"/>
          <p:cNvSpPr/>
          <p:nvPr/>
        </p:nvSpPr>
        <p:spPr>
          <a:xfrm>
            <a:off x="1554140" y="2558988"/>
            <a:ext cx="1508213" cy="288032"/>
          </a:xfrm>
          <a:prstGeom prst="callout2">
            <a:avLst>
              <a:gd name="adj1" fmla="val 43848"/>
              <a:gd name="adj2" fmla="val 100734"/>
              <a:gd name="adj3" fmla="val 23593"/>
              <a:gd name="adj4" fmla="val 127905"/>
              <a:gd name="adj5" fmla="val 229622"/>
              <a:gd name="adj6" fmla="val 2256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Prohnutý list</a:t>
            </a:r>
          </a:p>
        </p:txBody>
      </p:sp>
      <p:sp>
        <p:nvSpPr>
          <p:cNvPr id="22" name="Čárový popisek 2 (bez ohraničení) 21"/>
          <p:cNvSpPr/>
          <p:nvPr/>
        </p:nvSpPr>
        <p:spPr>
          <a:xfrm>
            <a:off x="9514158" y="5365184"/>
            <a:ext cx="1503784" cy="288032"/>
          </a:xfrm>
          <a:prstGeom prst="callout2">
            <a:avLst>
              <a:gd name="adj1" fmla="val 53094"/>
              <a:gd name="adj2" fmla="val -1749"/>
              <a:gd name="adj3" fmla="val 35922"/>
              <a:gd name="adj4" fmla="val -21581"/>
              <a:gd name="adj5" fmla="val -80901"/>
              <a:gd name="adj6" fmla="val -23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Třízubý ostrý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5505CA-8DE1-4820-A3F5-E841C5A2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097" y="6626837"/>
            <a:ext cx="7920000" cy="252000"/>
          </a:xfrm>
        </p:spPr>
        <p:txBody>
          <a:bodyPr/>
          <a:lstStyle/>
          <a:p>
            <a:r>
              <a:rPr lang="cs-CZ" dirty="0"/>
              <a:t>Lékařská fakulta Masarykovy univerzity, Katedra ošetřovatelství a porodní asistence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6C9FD81-A85B-42CD-8BC0-E11E5058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941" y="6591541"/>
            <a:ext cx="252000" cy="261646"/>
          </a:xfrm>
        </p:spPr>
        <p:txBody>
          <a:bodyPr/>
          <a:lstStyle/>
          <a:p>
            <a:fld id="{A05FB380-EC54-49B3-8736-933D3B8E9F30}" type="slidenum">
              <a:rPr lang="cs-CZ" smtClean="0"/>
              <a:t>23</a:t>
            </a:fld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8872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283433" y="134955"/>
            <a:ext cx="8208912" cy="72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ROZVĚRAČE</a:t>
            </a:r>
          </a:p>
        </p:txBody>
      </p:sp>
      <p:sp>
        <p:nvSpPr>
          <p:cNvPr id="4" name="Obdélník 3"/>
          <p:cNvSpPr/>
          <p:nvPr/>
        </p:nvSpPr>
        <p:spPr>
          <a:xfrm>
            <a:off x="4032289" y="722180"/>
            <a:ext cx="6024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Roztažení operační rány</a:t>
            </a:r>
          </a:p>
        </p:txBody>
      </p:sp>
      <p:pic>
        <p:nvPicPr>
          <p:cNvPr id="15" name="Obrázek 14"/>
          <p:cNvPicPr/>
          <p:nvPr/>
        </p:nvPicPr>
        <p:blipFill rotWithShape="1">
          <a:blip r:embed="rId3"/>
          <a:srcRect l="21661" t="18519" r="28237" b="10582"/>
          <a:stretch/>
        </p:blipFill>
        <p:spPr bwMode="auto">
          <a:xfrm>
            <a:off x="889659" y="1050990"/>
            <a:ext cx="2886075" cy="2552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12394" b="12265"/>
          <a:stretch/>
        </p:blipFill>
        <p:spPr bwMode="auto">
          <a:xfrm>
            <a:off x="6150236" y="3442524"/>
            <a:ext cx="4532064" cy="26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721" y="1272072"/>
            <a:ext cx="3249693" cy="200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33" y="3813785"/>
            <a:ext cx="3748856" cy="24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3347C2-735E-4F87-9288-44EE2AA0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88EC417-9E73-4D8F-99D3-71B4EE9E1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24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711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352317" y="198358"/>
            <a:ext cx="7024744" cy="5760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ŠICÍ MATERIÁL - jehly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251" y="29230"/>
            <a:ext cx="3028749" cy="306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4"/>
          <a:stretch/>
        </p:blipFill>
        <p:spPr bwMode="auto">
          <a:xfrm>
            <a:off x="705899" y="836712"/>
            <a:ext cx="2037220" cy="207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5" r="6646" b="12670"/>
          <a:stretch/>
        </p:blipFill>
        <p:spPr bwMode="auto">
          <a:xfrm>
            <a:off x="2402595" y="2690522"/>
            <a:ext cx="2037221" cy="18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ipka doleva 6"/>
          <p:cNvSpPr/>
          <p:nvPr/>
        </p:nvSpPr>
        <p:spPr>
          <a:xfrm>
            <a:off x="2743119" y="836712"/>
            <a:ext cx="5688632" cy="1872208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JEHLY KLASICKÝ NÁVLEK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Ouško v jehle zvětšuje průměr vpichu (</a:t>
            </a:r>
            <a:r>
              <a:rPr lang="cs-CZ" sz="1400" dirty="0">
                <a:sym typeface="Symbol"/>
              </a:rPr>
              <a:t> riziko infekce, krvácení)</a:t>
            </a:r>
            <a:r>
              <a:rPr lang="cs-CZ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Možnost opakovaně použít jehlu</a:t>
            </a:r>
          </a:p>
        </p:txBody>
      </p:sp>
      <p:pic>
        <p:nvPicPr>
          <p:cNvPr id="9" name="Obrázek 8"/>
          <p:cNvPicPr/>
          <p:nvPr/>
        </p:nvPicPr>
        <p:blipFill rotWithShape="1">
          <a:blip r:embed="rId5"/>
          <a:srcRect l="38196" t="61639" r="38820" b="24869"/>
          <a:stretch/>
        </p:blipFill>
        <p:spPr bwMode="auto">
          <a:xfrm>
            <a:off x="3981894" y="4725144"/>
            <a:ext cx="2186114" cy="115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Šipka doleva 7"/>
          <p:cNvSpPr/>
          <p:nvPr/>
        </p:nvSpPr>
        <p:spPr>
          <a:xfrm>
            <a:off x="6341262" y="4398248"/>
            <a:ext cx="4568767" cy="1944216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JEHLY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Různá délka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Různý průměr (šířka x tvar)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Různé zakřivení (zakřivené k čití v hloubce)</a:t>
            </a:r>
          </a:p>
        </p:txBody>
      </p:sp>
      <p:sp>
        <p:nvSpPr>
          <p:cNvPr id="10" name="Šipka doleva 9"/>
          <p:cNvSpPr/>
          <p:nvPr/>
        </p:nvSpPr>
        <p:spPr>
          <a:xfrm>
            <a:off x="4613070" y="2708920"/>
            <a:ext cx="5688632" cy="1872208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JEHLY ATRAUMATICKÝ NÁVLEK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Jehla součástí vlákna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Vpich menší lépe vyplněn vláknem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Jehlu nelze opakovaně použít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CE019B-9011-4F09-8744-325AF2CB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B0720B3-70D7-402A-92CB-7E38FEFE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25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2005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3129" y="178766"/>
            <a:ext cx="7024744" cy="576064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sz="2800" kern="1200" dirty="0"/>
              <a:t>ŠICÍ MATERIÁL - vlákna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45070" y="955853"/>
            <a:ext cx="6352172" cy="40107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1800" b="1" dirty="0">
                <a:solidFill>
                  <a:schemeClr val="tx2"/>
                </a:solidFill>
              </a:rPr>
              <a:t>Parametry šicích materiálů</a:t>
            </a:r>
          </a:p>
          <a:p>
            <a:r>
              <a:rPr lang="cs-CZ" sz="1800" dirty="0">
                <a:solidFill>
                  <a:srgbClr val="0000DC"/>
                </a:solidFill>
              </a:rPr>
              <a:t>Materiál </a:t>
            </a:r>
            <a:r>
              <a:rPr lang="cs-CZ" sz="1800" dirty="0"/>
              <a:t> </a:t>
            </a:r>
          </a:p>
          <a:p>
            <a:pPr lvl="1"/>
            <a:r>
              <a:rPr lang="cs-CZ" sz="1800" b="1" dirty="0"/>
              <a:t>Vstřebatelný</a:t>
            </a:r>
            <a:r>
              <a:rPr lang="cs-CZ" sz="1800" dirty="0"/>
              <a:t> (krátkodobě, střednědobě, dlouhodobě)</a:t>
            </a:r>
          </a:p>
          <a:p>
            <a:pPr lvl="1"/>
            <a:r>
              <a:rPr lang="cs-CZ" sz="1800" b="1" dirty="0"/>
              <a:t>Nevstřebatelný</a:t>
            </a:r>
            <a:r>
              <a:rPr lang="cs-CZ" sz="1800" dirty="0"/>
              <a:t> (přírodní = hedvábí, len, bavlna; </a:t>
            </a:r>
            <a:r>
              <a:rPr lang="cs-CZ" sz="1800" dirty="0" err="1"/>
              <a:t>syntetka</a:t>
            </a:r>
            <a:r>
              <a:rPr lang="cs-CZ" sz="1800" dirty="0"/>
              <a:t> = silikon, nylon; kov = nerez)</a:t>
            </a:r>
          </a:p>
          <a:p>
            <a:r>
              <a:rPr lang="cs-CZ" sz="1800" dirty="0">
                <a:solidFill>
                  <a:srgbClr val="0000DC"/>
                </a:solidFill>
              </a:rPr>
              <a:t>Pevnost</a:t>
            </a:r>
          </a:p>
          <a:p>
            <a:r>
              <a:rPr lang="cs-CZ" sz="1800" dirty="0">
                <a:solidFill>
                  <a:srgbClr val="0000DC"/>
                </a:solidFill>
              </a:rPr>
              <a:t>Průměr</a:t>
            </a:r>
          </a:p>
          <a:p>
            <a:r>
              <a:rPr lang="cs-CZ" sz="1800" dirty="0">
                <a:solidFill>
                  <a:srgbClr val="0000DC"/>
                </a:solidFill>
              </a:rPr>
              <a:t>Konfigurace</a:t>
            </a:r>
          </a:p>
          <a:p>
            <a:pPr lvl="1"/>
            <a:r>
              <a:rPr lang="cs-CZ" sz="1800" dirty="0" err="1"/>
              <a:t>Monofilní</a:t>
            </a:r>
            <a:r>
              <a:rPr lang="cs-CZ" sz="1800" dirty="0"/>
              <a:t> = jedno vlákno (kloužou = horší </a:t>
            </a:r>
            <a:r>
              <a:rPr lang="cs-CZ" sz="1800" dirty="0" err="1"/>
              <a:t>uzelní</a:t>
            </a:r>
            <a:r>
              <a:rPr lang="cs-CZ" sz="1800" dirty="0"/>
              <a:t>, nesají)</a:t>
            </a:r>
          </a:p>
          <a:p>
            <a:pPr lvl="1"/>
            <a:r>
              <a:rPr lang="cs-CZ" sz="1800" dirty="0" err="1"/>
              <a:t>Polyfilní</a:t>
            </a:r>
            <a:r>
              <a:rPr lang="cs-CZ" sz="1800" dirty="0"/>
              <a:t> = spletené s více vláken nekloužou, sají = </a:t>
            </a:r>
            <a:r>
              <a:rPr lang="cs-CZ" sz="1800" dirty="0">
                <a:sym typeface="Symbol"/>
              </a:rPr>
              <a:t> riziko infekce)</a:t>
            </a:r>
            <a:r>
              <a:rPr lang="cs-CZ" sz="1800" dirty="0"/>
              <a:t> </a:t>
            </a:r>
          </a:p>
          <a:p>
            <a:r>
              <a:rPr lang="cs-CZ" sz="1800" dirty="0">
                <a:solidFill>
                  <a:srgbClr val="0000DC"/>
                </a:solidFill>
              </a:rPr>
              <a:t>S jehlou x bez jehly</a:t>
            </a:r>
          </a:p>
          <a:p>
            <a:r>
              <a:rPr lang="cs-CZ" sz="1800" dirty="0"/>
              <a:t>Natočený na cívky, destičky, v bobinách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968" y="855407"/>
            <a:ext cx="3657032" cy="189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968" y="3008875"/>
            <a:ext cx="3657032" cy="105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439112" y="2727754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tx2"/>
                </a:solidFill>
              </a:rPr>
              <a:t>Vstřebatelný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439112" y="600942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tx2"/>
                </a:solidFill>
              </a:rPr>
              <a:t>Nevstřebatelný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823" y="4573645"/>
            <a:ext cx="2509864" cy="187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07" y="4353857"/>
            <a:ext cx="1802747" cy="187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161" y="4573445"/>
            <a:ext cx="1801947" cy="187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562" y="5498641"/>
            <a:ext cx="2014458" cy="136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18"/>
          <p:cNvPicPr/>
          <p:nvPr/>
        </p:nvPicPr>
        <p:blipFill rotWithShape="1">
          <a:blip r:embed="rId10"/>
          <a:srcRect l="41503" t="26455" r="35678" b="50529"/>
          <a:stretch/>
        </p:blipFill>
        <p:spPr bwMode="auto">
          <a:xfrm>
            <a:off x="9914172" y="4104716"/>
            <a:ext cx="2088232" cy="13514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07BDA2-B28A-4101-A1A7-8C2489C6E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Lékařská fakulta Masarykovy univerzity, Katedra ošetřovatelství a porodní asistence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73C630-9CCC-4473-8419-4330172D9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26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5492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58" y="489692"/>
            <a:ext cx="7106093" cy="4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51"/>
          <a:stretch/>
        </p:blipFill>
        <p:spPr bwMode="auto">
          <a:xfrm>
            <a:off x="1086769" y="5154266"/>
            <a:ext cx="4104456" cy="137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0"/>
          <a:stretch/>
        </p:blipFill>
        <p:spPr bwMode="auto">
          <a:xfrm>
            <a:off x="5487922" y="5052725"/>
            <a:ext cx="4562142" cy="150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láček 3"/>
          <p:cNvSpPr/>
          <p:nvPr/>
        </p:nvSpPr>
        <p:spPr>
          <a:xfrm>
            <a:off x="0" y="142032"/>
            <a:ext cx="2483768" cy="1358288"/>
          </a:xfrm>
          <a:prstGeom prst="cloudCallout">
            <a:avLst>
              <a:gd name="adj1" fmla="val 143231"/>
              <a:gd name="adj2" fmla="val 13036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Šířka vlákna dle EP: 1/10 mm = vlákno EP 2 je silné 0,2 mm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t="23391" r="5964" b="31016"/>
          <a:stretch/>
        </p:blipFill>
        <p:spPr bwMode="auto">
          <a:xfrm rot="10800000">
            <a:off x="10200205" y="996299"/>
            <a:ext cx="1544652" cy="72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3" b="10474"/>
          <a:stretch/>
        </p:blipFill>
        <p:spPr bwMode="auto">
          <a:xfrm>
            <a:off x="10269471" y="2888718"/>
            <a:ext cx="1436062" cy="92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62660" y="1716456"/>
            <a:ext cx="1382197" cy="93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593439" y="2571659"/>
            <a:ext cx="962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nebo</a:t>
            </a:r>
          </a:p>
        </p:txBody>
      </p:sp>
      <p:sp>
        <p:nvSpPr>
          <p:cNvPr id="7" name="Obdélník 6"/>
          <p:cNvSpPr/>
          <p:nvPr/>
        </p:nvSpPr>
        <p:spPr>
          <a:xfrm>
            <a:off x="10072254" y="1091428"/>
            <a:ext cx="1823384" cy="388379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0050064" y="765665"/>
            <a:ext cx="1845573" cy="319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/>
              <a:t>INSTRUMENTÁRIUM K ŠITÍ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612452" y="1500320"/>
            <a:ext cx="72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0629867" y="3596139"/>
            <a:ext cx="72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t="25684" r="21298" b="13654"/>
          <a:stretch/>
        </p:blipFill>
        <p:spPr bwMode="auto">
          <a:xfrm>
            <a:off x="10088087" y="4214230"/>
            <a:ext cx="180755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08195B-50F1-4E5B-A071-B2DCDE698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75EBE7-1210-42C5-BE84-6AC429FB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27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7876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8502" y="2900365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PÉČE O OPERAČNÍ RÁNU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D3A9955-A469-433B-936A-B2B53BD21E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E7CE6C-8893-4CDD-A1A5-605DBC40B3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9796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398DC19-ABAC-473F-8B60-5545758A15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2" t="41026" r="60211" b="7267"/>
          <a:stretch/>
        </p:blipFill>
        <p:spPr>
          <a:xfrm>
            <a:off x="8338278" y="1"/>
            <a:ext cx="3878981" cy="323796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7749856-65A7-4B41-8538-22CEE7B832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3" t="41590" r="60447" b="6702"/>
          <a:stretch/>
        </p:blipFill>
        <p:spPr>
          <a:xfrm>
            <a:off x="348150" y="1136301"/>
            <a:ext cx="4218666" cy="496611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8149" y="493164"/>
            <a:ext cx="7024744" cy="576064"/>
          </a:xfrm>
        </p:spPr>
        <p:txBody>
          <a:bodyPr>
            <a:normAutofit/>
          </a:bodyPr>
          <a:lstStyle/>
          <a:p>
            <a:r>
              <a:rPr lang="cs-CZ" dirty="0"/>
              <a:t>PŘEVAZOVÝ VOZÍK</a:t>
            </a:r>
          </a:p>
        </p:txBody>
      </p:sp>
      <p:sp>
        <p:nvSpPr>
          <p:cNvPr id="8" name="Šipka doleva 7"/>
          <p:cNvSpPr/>
          <p:nvPr/>
        </p:nvSpPr>
        <p:spPr>
          <a:xfrm>
            <a:off x="4119613" y="1205753"/>
            <a:ext cx="5101388" cy="2088232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HORNÍ ETÁŽ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Nekontaminované, </a:t>
            </a:r>
            <a:r>
              <a:rPr lang="cs-CZ" sz="1400" b="1" dirty="0"/>
              <a:t>ČASTO</a:t>
            </a:r>
            <a:r>
              <a:rPr lang="cs-CZ" sz="1400" dirty="0"/>
              <a:t> používané pomůcky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Dezinfekce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Chirurgické instrumentárium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Obvazový materiál</a:t>
            </a:r>
          </a:p>
        </p:txBody>
      </p:sp>
      <p:sp>
        <p:nvSpPr>
          <p:cNvPr id="9" name="Šipka doleva 8"/>
          <p:cNvSpPr/>
          <p:nvPr/>
        </p:nvSpPr>
        <p:spPr>
          <a:xfrm>
            <a:off x="3093515" y="2556207"/>
            <a:ext cx="6141123" cy="2581001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STŘEDNÍ ETÁŽ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Nekontaminované, </a:t>
            </a:r>
            <a:r>
              <a:rPr lang="cs-CZ" sz="1400" b="1" dirty="0"/>
              <a:t>MÉNĚ</a:t>
            </a:r>
            <a:r>
              <a:rPr lang="cs-CZ" sz="1400" dirty="0"/>
              <a:t>  používané pomůcky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Specifické krytí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Preparáty k hojení ran per </a:t>
            </a:r>
            <a:r>
              <a:rPr lang="cs-CZ" sz="1400" dirty="0" err="1"/>
              <a:t>secundam</a:t>
            </a:r>
            <a:endParaRPr lang="cs-CZ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Nepoužité emitní misky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Stříkačky, jehly, zkumavky….</a:t>
            </a:r>
          </a:p>
        </p:txBody>
      </p:sp>
      <p:sp>
        <p:nvSpPr>
          <p:cNvPr id="10" name="Šipka doleva 9"/>
          <p:cNvSpPr/>
          <p:nvPr/>
        </p:nvSpPr>
        <p:spPr>
          <a:xfrm>
            <a:off x="4119613" y="4344063"/>
            <a:ext cx="5197266" cy="2261937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DOLNÍ ETÁŽ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Kontaminované pomůcky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Nádoba s dezinfekcí na použité RI instrumentárium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Použité emitní misky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Barel na infekční ostrý odpad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F2E9F57-A79E-4CE5-BFBA-903C5FB76B5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459863" y="3429000"/>
            <a:ext cx="2624488" cy="141491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49BE370-CDF8-4CAB-8C29-6868A5D9CA71}"/>
              </a:ext>
            </a:extLst>
          </p:cNvPr>
          <p:cNvSpPr txBox="1"/>
          <p:nvPr/>
        </p:nvSpPr>
        <p:spPr>
          <a:xfrm>
            <a:off x="9459863" y="3389663"/>
            <a:ext cx="261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Nádoba na použité RI nástroje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6ED5656-51E2-44B9-87D3-C43FFA0DE2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9251" y="6480000"/>
            <a:ext cx="7920000" cy="252000"/>
          </a:xfrm>
        </p:spPr>
        <p:txBody>
          <a:bodyPr/>
          <a:lstStyle/>
          <a:p>
            <a:r>
              <a:rPr lang="cs-CZ" dirty="0"/>
              <a:t>Lékařská fakulta Masarykovy univerzity, Katedra ošetřovatelství a porodní asistence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28F5483-5950-4D5B-BBBD-923829A8AE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03366" y="6480000"/>
            <a:ext cx="182766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14" name="Myšlenková bublina: obláček 13">
            <a:extLst>
              <a:ext uri="{FF2B5EF4-FFF2-40B4-BE49-F238E27FC236}">
                <a16:creationId xmlns:a16="http://schemas.microsoft.com/office/drawing/2014/main" id="{E3F384CE-6DE6-4AE3-AFDA-F2D2813FC2C8}"/>
              </a:ext>
            </a:extLst>
          </p:cNvPr>
          <p:cNvSpPr/>
          <p:nvPr/>
        </p:nvSpPr>
        <p:spPr bwMode="auto">
          <a:xfrm>
            <a:off x="5567414" y="54659"/>
            <a:ext cx="2109910" cy="921750"/>
          </a:xfrm>
          <a:prstGeom prst="cloudCallout">
            <a:avLst>
              <a:gd name="adj1" fmla="val -121196"/>
              <a:gd name="adj2" fmla="val 12070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>
                <a:solidFill>
                  <a:schemeClr val="bg1"/>
                </a:solidFill>
              </a:rPr>
              <a:t>BOČNÍ ETÁŽ</a:t>
            </a:r>
          </a:p>
          <a:p>
            <a:pPr algn="ctr"/>
            <a:r>
              <a:rPr lang="cs-CZ" sz="1800">
                <a:solidFill>
                  <a:schemeClr val="bg1"/>
                </a:solidFill>
              </a:rPr>
              <a:t>odpad</a:t>
            </a:r>
            <a:endParaRPr kumimoji="0" lang="cs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89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5200" y="2281951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PERIOPERAČNÍ PÉČE</a:t>
            </a:r>
          </a:p>
        </p:txBody>
      </p:sp>
      <p:sp>
        <p:nvSpPr>
          <p:cNvPr id="4" name="Obdélník 3"/>
          <p:cNvSpPr/>
          <p:nvPr/>
        </p:nvSpPr>
        <p:spPr>
          <a:xfrm>
            <a:off x="5207267" y="0"/>
            <a:ext cx="7122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hlinkClick r:id="rId3"/>
              </a:rPr>
              <a:t>http://portal.med.muni.cz/clanek-620-perioperacni-osetrovatelska-pece.html</a:t>
            </a:r>
            <a:endParaRPr lang="cs-CZ" sz="1600" dirty="0">
              <a:solidFill>
                <a:schemeClr val="tx2"/>
              </a:solidFill>
            </a:endParaRPr>
          </a:p>
          <a:p>
            <a:r>
              <a:rPr lang="cs-CZ" sz="1600" u="sng" dirty="0">
                <a:hlinkClick r:id="rId4"/>
              </a:rPr>
              <a:t>https://strih.med.muni.cz/KOPA/KOaPA_COS.php</a:t>
            </a:r>
            <a:endParaRPr lang="cs-CZ" sz="1600" dirty="0">
              <a:solidFill>
                <a:schemeClr val="tx2"/>
              </a:solidFill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5"/>
          <a:srcRect l="14551" t="33333" r="14844" b="6613"/>
          <a:stretch/>
        </p:blipFill>
        <p:spPr bwMode="auto">
          <a:xfrm>
            <a:off x="6976573" y="2108035"/>
            <a:ext cx="4067175" cy="2162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odnadpis 4">
            <a:extLst>
              <a:ext uri="{FF2B5EF4-FFF2-40B4-BE49-F238E27FC236}">
                <a16:creationId xmlns:a16="http://schemas.microsoft.com/office/drawing/2014/main" id="{1A80BEAA-9EEB-410E-A4AC-287A1A4A3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2863507"/>
            <a:ext cx="6561373" cy="2367815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Hygiena rukou před operací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/>
              <a:t>Oblékání před operací</a:t>
            </a:r>
            <a:endParaRPr lang="cs-CZ" sz="2000" dirty="0">
              <a:latin typeface="+mn-lt"/>
              <a:ea typeface="+mn-ea"/>
              <a:cs typeface="+mn-cs"/>
            </a:endParaRP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Příprava instrumentária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Polohování na operačním stole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Příprava operačního pole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 err="1">
                <a:latin typeface="+mn-lt"/>
                <a:ea typeface="+mn-ea"/>
                <a:cs typeface="+mn-cs"/>
              </a:rPr>
              <a:t>Dospávací</a:t>
            </a:r>
            <a:r>
              <a:rPr lang="cs-CZ" sz="2000" dirty="0">
                <a:latin typeface="+mn-lt"/>
                <a:ea typeface="+mn-ea"/>
                <a:cs typeface="+mn-cs"/>
              </a:rPr>
              <a:t> pokoj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3336FB2-8528-42A3-AD17-BF1EE9D72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CB4E4A3-A914-49DC-B231-3AFC32DA1E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129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022" y="1196752"/>
            <a:ext cx="6810278" cy="4248472"/>
          </a:xfrm>
        </p:spPr>
        <p:txBody>
          <a:bodyPr>
            <a:noAutofit/>
          </a:bodyPr>
          <a:lstStyle/>
          <a:p>
            <a:r>
              <a:rPr lang="cs-CZ" sz="1800" dirty="0"/>
              <a:t>Před vizitou umýt ruce</a:t>
            </a:r>
          </a:p>
          <a:p>
            <a:r>
              <a:rPr lang="cs-CZ" sz="1800" dirty="0"/>
              <a:t>Mezi ošetřením dvou různých pacientů dezinfikovat ruce (HDR = hygienická dezinfekce rukou)</a:t>
            </a:r>
          </a:p>
          <a:p>
            <a:endParaRPr lang="cs-CZ" sz="1800" dirty="0"/>
          </a:p>
          <a:p>
            <a:r>
              <a:rPr lang="cs-CZ" sz="1800" dirty="0"/>
              <a:t>Nesahat na nic „zbytečného“ (neupravovat si vlasy,  oděv,  opírat se o lůžko pacienta…)</a:t>
            </a:r>
          </a:p>
          <a:p>
            <a:r>
              <a:rPr lang="cs-CZ" sz="1800" dirty="0"/>
              <a:t>Pro každý převaz nachystat emitní misku a rukavice pro lékaře</a:t>
            </a:r>
          </a:p>
          <a:p>
            <a:r>
              <a:rPr lang="cs-CZ" sz="1800" dirty="0"/>
              <a:t>Použité krytí snímáme v rukavicích</a:t>
            </a:r>
          </a:p>
          <a:p>
            <a:r>
              <a:rPr lang="cs-CZ" sz="1800" dirty="0"/>
              <a:t>Na nové sterilní krytí nesaháme v rukavicích, kterými jsme snímali použité krytí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62022" y="80628"/>
            <a:ext cx="8208912" cy="6480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ZÁKLADNÍ PRAVIDLA PŘEVAZU RAN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950" y="1109400"/>
            <a:ext cx="36957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40000" y="5307305"/>
            <a:ext cx="10167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1" dirty="0">
                <a:solidFill>
                  <a:srgbClr val="C00000"/>
                </a:solidFill>
              </a:rPr>
              <a:t>Veškeré pomůcky </a:t>
            </a:r>
            <a:r>
              <a:rPr lang="cs-CZ" sz="2000" i="1" dirty="0">
                <a:solidFill>
                  <a:srgbClr val="C00000"/>
                </a:solidFill>
              </a:rPr>
              <a:t>(náplasti, nepoužité obvazy), které </a:t>
            </a:r>
            <a:r>
              <a:rPr lang="cs-CZ" sz="2000" b="1" i="1" dirty="0">
                <a:solidFill>
                  <a:srgbClr val="C00000"/>
                </a:solidFill>
              </a:rPr>
              <a:t>přišli do kontaktu s pacientem</a:t>
            </a:r>
            <a:r>
              <a:rPr lang="cs-CZ" sz="2000" i="1" dirty="0">
                <a:solidFill>
                  <a:srgbClr val="C00000"/>
                </a:solidFill>
              </a:rPr>
              <a:t> (i jeho lůžkem) </a:t>
            </a:r>
            <a:r>
              <a:rPr lang="cs-CZ" sz="2000" b="1" i="1" dirty="0">
                <a:solidFill>
                  <a:srgbClr val="C00000"/>
                </a:solidFill>
              </a:rPr>
              <a:t>nelze vrátit </a:t>
            </a:r>
            <a:r>
              <a:rPr lang="cs-CZ" sz="2000" i="1" dirty="0">
                <a:solidFill>
                  <a:srgbClr val="C00000"/>
                </a:solidFill>
              </a:rPr>
              <a:t>zpět </a:t>
            </a:r>
            <a:r>
              <a:rPr lang="cs-CZ" sz="2000" b="1" i="1" dirty="0">
                <a:solidFill>
                  <a:srgbClr val="C00000"/>
                </a:solidFill>
              </a:rPr>
              <a:t>do čisté zóny převazového vozíku!!! 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B5E641-CA73-4B70-AF26-8855DDC4B8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C8897B-ECEB-4E72-BA1C-642F79BC95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2153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5385" y="144056"/>
            <a:ext cx="9825071" cy="757888"/>
          </a:xfrm>
        </p:spPr>
        <p:txBody>
          <a:bodyPr>
            <a:normAutofit/>
          </a:bodyPr>
          <a:lstStyle/>
          <a:p>
            <a:r>
              <a:rPr lang="cs-CZ" dirty="0"/>
              <a:t>PÉČE O PŘEVAZOVÝ VOZÍK PO VIZITĚ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638" y="901944"/>
            <a:ext cx="10838046" cy="496855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Vozík mechanicky omyjeme dezinfekčním roztokem</a:t>
            </a:r>
          </a:p>
          <a:p>
            <a:r>
              <a:rPr lang="cs-CZ" dirty="0"/>
              <a:t>Odstraníme odpadní materiál do kontejneru na infekční odpad</a:t>
            </a:r>
          </a:p>
          <a:p>
            <a:r>
              <a:rPr lang="cs-CZ" dirty="0"/>
              <a:t>Emitní misky naložíme do dezinfekčního roztoku</a:t>
            </a:r>
          </a:p>
          <a:p>
            <a:r>
              <a:rPr lang="cs-CZ" dirty="0" err="1"/>
              <a:t>Resterilizovatelné</a:t>
            </a:r>
            <a:r>
              <a:rPr lang="cs-CZ" dirty="0"/>
              <a:t> nástroje nakládáme do dezinfekčního prostředku bezprostředně po převazu (zabránit zaschnutí biologického materiálu) </a:t>
            </a:r>
          </a:p>
          <a:p>
            <a:r>
              <a:rPr lang="cs-CZ" dirty="0"/>
              <a:t>Doplníme veškeré pomůcky</a:t>
            </a:r>
          </a:p>
          <a:p>
            <a:r>
              <a:rPr lang="cs-CZ" dirty="0"/>
              <a:t>Po uplynutí doby expozice dezinfekce mechanická očista emitních misek a </a:t>
            </a:r>
            <a:r>
              <a:rPr lang="cs-CZ" dirty="0" err="1"/>
              <a:t>resterilizovatelných</a:t>
            </a:r>
            <a:r>
              <a:rPr lang="cs-CZ" dirty="0"/>
              <a:t> nástrojů</a:t>
            </a:r>
          </a:p>
          <a:p>
            <a:r>
              <a:rPr lang="cs-CZ" dirty="0"/>
              <a:t>Příprava </a:t>
            </a:r>
            <a:r>
              <a:rPr lang="cs-CZ" dirty="0" err="1"/>
              <a:t>resterilizovatelných</a:t>
            </a:r>
            <a:r>
              <a:rPr lang="cs-CZ" dirty="0"/>
              <a:t> pomůcek ke sterilizaci</a:t>
            </a:r>
          </a:p>
          <a:p>
            <a:r>
              <a:rPr lang="cs-CZ" dirty="0"/>
              <a:t>Sterilizace 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5F8238-3E87-4633-9250-101CC49B52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751A1CA-C63C-4563-B5D0-90136D6989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8023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1247" y="616017"/>
            <a:ext cx="8168128" cy="56119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PODÁVKY</a:t>
            </a:r>
          </a:p>
          <a:p>
            <a:r>
              <a:rPr lang="cs-CZ" sz="1600" dirty="0"/>
              <a:t>v každém toulci pouze jedny podávky</a:t>
            </a:r>
          </a:p>
          <a:p>
            <a:r>
              <a:rPr lang="cs-CZ" sz="1600" dirty="0"/>
              <a:t>toulec naplněn do dvou třetin dezinfekčním roztokem (</a:t>
            </a:r>
            <a:r>
              <a:rPr lang="cs-CZ" sz="1600" dirty="0" err="1"/>
              <a:t>Gigasept</a:t>
            </a:r>
            <a:r>
              <a:rPr lang="cs-CZ" sz="1600" dirty="0"/>
              <a:t>) - překrytí zámečku podávek </a:t>
            </a:r>
          </a:p>
          <a:p>
            <a:r>
              <a:rPr lang="cs-CZ" sz="1600" dirty="0"/>
              <a:t>Podávky vyndáváme z toulce středem a na co nejkratší dobu</a:t>
            </a:r>
          </a:p>
          <a:p>
            <a:r>
              <a:rPr lang="cs-CZ" sz="1600" dirty="0"/>
              <a:t>podávky držíme směrem dolu (zatékání </a:t>
            </a:r>
            <a:r>
              <a:rPr lang="cs-CZ" sz="1600" dirty="0" err="1"/>
              <a:t>Gigaseptu</a:t>
            </a:r>
            <a:r>
              <a:rPr lang="cs-CZ" sz="1600" dirty="0"/>
              <a:t> do míst kontaktu se vzduchem – riziko kontaminace podávek)</a:t>
            </a:r>
          </a:p>
          <a:p>
            <a:r>
              <a:rPr lang="cs-CZ" sz="1600" dirty="0"/>
              <a:t>podávkami se nesmíme dotknout ničeho nesterilního (ani vnitřku toulce), zvýšenou pozornost věnujte při vracení do toulce.</a:t>
            </a:r>
          </a:p>
          <a:p>
            <a:r>
              <a:rPr lang="cs-CZ" sz="1600" dirty="0"/>
              <a:t>pokud dojde k </a:t>
            </a:r>
            <a:r>
              <a:rPr lang="cs-CZ" sz="1600" dirty="0" err="1"/>
              <a:t>znesterilnění</a:t>
            </a:r>
            <a:r>
              <a:rPr lang="cs-CZ" sz="1600" dirty="0"/>
              <a:t> podávek 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NEVRACEJTE PODÁVKY DO TOULCE</a:t>
            </a:r>
            <a:r>
              <a:rPr lang="cs-CZ" sz="1600" dirty="0"/>
              <a:t> (došlo by k </a:t>
            </a:r>
            <a:r>
              <a:rPr lang="cs-CZ" sz="1600" dirty="0" err="1"/>
              <a:t>znesterilnění</a:t>
            </a:r>
            <a:r>
              <a:rPr lang="cs-CZ" sz="1600" dirty="0"/>
              <a:t> celého toulce)</a:t>
            </a:r>
            <a:endParaRPr lang="cs-CZ" sz="1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cs-CZ" sz="1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KAZETY S NÁSTROJI</a:t>
            </a:r>
          </a:p>
          <a:p>
            <a:r>
              <a:rPr lang="cs-CZ" sz="1600" dirty="0"/>
              <a:t>otvírat na co nejkratší dobu</a:t>
            </a:r>
          </a:p>
          <a:p>
            <a:r>
              <a:rPr lang="cs-CZ" sz="1600" dirty="0"/>
              <a:t>pokličku držet vnitřní části vzhůru (vnitřní části pokličky a kazety se nedotýkáme), pokud je nutné pokličku položit, pokládáme jí vnitřní stranou vzhůru</a:t>
            </a:r>
          </a:p>
          <a:p>
            <a:r>
              <a:rPr lang="cs-CZ" sz="1600" dirty="0"/>
              <a:t>kazety pečlivě dovírat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346510" y="92976"/>
            <a:ext cx="9873693" cy="6480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PRAVIDLA PŘEVAZU RAN ZA VYUŽITÍ RI NÁSTROJŮ 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7" t="5783" r="31104"/>
          <a:stretch/>
        </p:blipFill>
        <p:spPr bwMode="auto">
          <a:xfrm>
            <a:off x="10270769" y="1926436"/>
            <a:ext cx="736847" cy="17409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0" t="12834" b="12603"/>
          <a:stretch/>
        </p:blipFill>
        <p:spPr bwMode="auto">
          <a:xfrm rot="16200000">
            <a:off x="10205938" y="996031"/>
            <a:ext cx="866508" cy="99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 t="4244" r="20030" b="14692"/>
          <a:stretch/>
        </p:blipFill>
        <p:spPr bwMode="auto">
          <a:xfrm>
            <a:off x="10049562" y="3567899"/>
            <a:ext cx="1179260" cy="183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0352567" y="2155022"/>
            <a:ext cx="1033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</a:rPr>
              <a:t>ANO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973841" y="4306032"/>
            <a:ext cx="1033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</a:rPr>
              <a:t>NE</a:t>
            </a:r>
          </a:p>
        </p:txBody>
      </p:sp>
      <p:cxnSp>
        <p:nvCxnSpPr>
          <p:cNvPr id="9" name="Přímá spojnice 8"/>
          <p:cNvCxnSpPr>
            <a:cxnSpLocks/>
          </p:cNvCxnSpPr>
          <p:nvPr/>
        </p:nvCxnSpPr>
        <p:spPr>
          <a:xfrm flipV="1">
            <a:off x="10061548" y="3567899"/>
            <a:ext cx="1150516" cy="181086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10061548" y="3541082"/>
            <a:ext cx="1179260" cy="183767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t="12521" r="3883" b="14588"/>
          <a:stretch/>
        </p:blipFill>
        <p:spPr bwMode="auto">
          <a:xfrm>
            <a:off x="8919297" y="5600110"/>
            <a:ext cx="1811045" cy="108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C8E5303-4CED-4D9C-8381-8CBEE3CB10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9375" y="6491823"/>
            <a:ext cx="7920000" cy="252000"/>
          </a:xfrm>
        </p:spPr>
        <p:txBody>
          <a:bodyPr/>
          <a:lstStyle/>
          <a:p>
            <a:r>
              <a:rPr lang="cs-CZ" dirty="0"/>
              <a:t>Lékařská fakulta Masarykovy univerzity, Katedra ošetřovatelství a porodní asistence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51834A00-5096-4755-BA56-C9E5B81BEB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7375" y="6469710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221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5761" y="361532"/>
            <a:ext cx="8064896" cy="495117"/>
          </a:xfrm>
        </p:spPr>
        <p:txBody>
          <a:bodyPr>
            <a:normAutofit fontScale="90000"/>
          </a:bodyPr>
          <a:lstStyle/>
          <a:p>
            <a:r>
              <a:rPr lang="cs-CZ" dirty="0"/>
              <a:t>ZÁKLADNÍ PRAVIDLA PŘEVAZU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5761" y="1095142"/>
            <a:ext cx="11627318" cy="4766643"/>
          </a:xfrm>
        </p:spPr>
        <p:txBody>
          <a:bodyPr>
            <a:normAutofit/>
          </a:bodyPr>
          <a:lstStyle/>
          <a:p>
            <a:r>
              <a:rPr lang="cs-CZ" dirty="0"/>
              <a:t>Dezinfekční či jiný roztok aplikujeme nad emitní miskou cca 10 cm nad tampónem nebo do nádobky s tampóny </a:t>
            </a:r>
          </a:p>
          <a:p>
            <a:r>
              <a:rPr lang="cs-CZ" dirty="0"/>
              <a:t>Štětičky namáčíme do dezinfekčního roztoku jen jednou</a:t>
            </a:r>
          </a:p>
          <a:p>
            <a:r>
              <a:rPr lang="cs-CZ" dirty="0"/>
              <a:t>Chirurgické instrumentárium neuchopujeme za pracovní část</a:t>
            </a:r>
          </a:p>
          <a:p>
            <a:r>
              <a:rPr lang="cs-CZ" dirty="0"/>
              <a:t>Ránu dezinfikujeme od „nejčistší“ části k „nejšpinavější“</a:t>
            </a:r>
          </a:p>
          <a:p>
            <a:pPr lvl="1"/>
            <a:r>
              <a:rPr lang="cs-CZ" dirty="0"/>
              <a:t>Aseptická rána – střed poté okolí</a:t>
            </a:r>
          </a:p>
          <a:p>
            <a:pPr marL="365760" lvl="1" indent="0">
              <a:buNone/>
            </a:pPr>
            <a:endParaRPr lang="cs-CZ" dirty="0"/>
          </a:p>
          <a:p>
            <a:pPr lvl="1"/>
            <a:r>
              <a:rPr lang="cs-CZ" dirty="0"/>
              <a:t>Septická rána – okolí poté střed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B7C69E-8336-4AEF-8AC0-B1DC8F8D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E024C3-17D2-4369-8568-8B935ED042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2848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9343" y="43278"/>
            <a:ext cx="8820472" cy="4101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>
              <a:lnSpc>
                <a:spcPts val="4000"/>
              </a:lnSpc>
            </a:pPr>
            <a:r>
              <a:rPr lang="cs-CZ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PŘEVAZ RÁNY - ZÁSADY 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144378" y="429126"/>
            <a:ext cx="11819823" cy="1341922"/>
          </a:xfrm>
          <a:ln w="38100">
            <a:solidFill>
              <a:srgbClr val="FF0000"/>
            </a:solidFill>
            <a:prstDash val="sysDot"/>
          </a:ln>
        </p:spPr>
        <p:txBody>
          <a:bodyPr>
            <a:noAutofit/>
          </a:bodyPr>
          <a:lstStyle/>
          <a:p>
            <a:pPr marL="0" indent="0" algn="just">
              <a:lnSpc>
                <a:spcPts val="1800"/>
              </a:lnSpc>
              <a:buNone/>
            </a:pPr>
            <a:r>
              <a:rPr lang="cs-CZ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DOPORUČENÍ</a:t>
            </a:r>
          </a:p>
          <a:p>
            <a:pPr algn="just">
              <a:lnSpc>
                <a:spcPts val="1800"/>
              </a:lnSpc>
              <a:buFont typeface="Arial" panose="020B0604020202020204" pitchFamily="34" charset="0"/>
              <a:buChar char="-"/>
            </a:pPr>
            <a:r>
              <a:rPr lang="cs-CZ" sz="1200" dirty="0"/>
              <a:t>Před vizitou umýt ruce a provést HDR</a:t>
            </a:r>
          </a:p>
          <a:p>
            <a:pPr algn="just">
              <a:lnSpc>
                <a:spcPts val="1800"/>
              </a:lnSpc>
              <a:buFont typeface="Arial" panose="020B0604020202020204" pitchFamily="34" charset="0"/>
              <a:buChar char="-"/>
            </a:pPr>
            <a:r>
              <a:rPr lang="cs-CZ" sz="1200" dirty="0"/>
              <a:t>Mezi ošetřením dvou různých pacientů dezinfikovat ruce (HDR = hygienická dezinfekce rukou)</a:t>
            </a:r>
          </a:p>
          <a:p>
            <a:pPr algn="just">
              <a:lnSpc>
                <a:spcPts val="1800"/>
              </a:lnSpc>
              <a:buFont typeface="Arial" panose="020B0604020202020204" pitchFamily="34" charset="0"/>
              <a:buChar char="-"/>
            </a:pPr>
            <a:r>
              <a:rPr lang="cs-CZ" sz="1200" dirty="0"/>
              <a:t>Nesahat na nic „zbytečného“ (neupravovat si vlasy,  oděv,  neopírat se o lůžko pacienta…)</a:t>
            </a:r>
          </a:p>
          <a:p>
            <a:pPr algn="just">
              <a:lnSpc>
                <a:spcPts val="1800"/>
              </a:lnSpc>
              <a:buFont typeface="Arial" panose="020B0604020202020204" pitchFamily="34" charset="0"/>
              <a:buChar char="-"/>
            </a:pPr>
            <a:r>
              <a:rPr lang="cs-CZ" sz="1200" dirty="0"/>
              <a:t>Pro každý převaz nachystat emitní misku a rukavice pro lékaře</a:t>
            </a:r>
          </a:p>
          <a:p>
            <a:pPr algn="just">
              <a:lnSpc>
                <a:spcPts val="1800"/>
              </a:lnSpc>
              <a:buFont typeface="Arial" panose="020B0604020202020204" pitchFamily="34" charset="0"/>
              <a:buChar char="-"/>
            </a:pPr>
            <a:r>
              <a:rPr lang="cs-CZ" sz="1200" dirty="0"/>
              <a:t>Krytí snímáme v rukavicích (na chirurgické klinice provádí lékař)</a:t>
            </a:r>
          </a:p>
          <a:p>
            <a:pPr marL="171450" indent="-171450" algn="just">
              <a:lnSpc>
                <a:spcPts val="1800"/>
              </a:lnSpc>
              <a:buFont typeface="Arial" panose="020B0604020202020204" pitchFamily="34" charset="0"/>
              <a:buChar char="-"/>
            </a:pPr>
            <a:endParaRPr lang="cs-CZ" sz="1200" b="1" dirty="0"/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144378" y="1856274"/>
            <a:ext cx="11819823" cy="1644735"/>
          </a:xfrm>
          <a:prstGeom prst="rect">
            <a:avLst/>
          </a:prstGeom>
          <a:ln w="38100">
            <a:solidFill>
              <a:srgbClr val="0070C0"/>
            </a:solidFill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 dirty="0">
                <a:solidFill>
                  <a:srgbClr val="0070C0"/>
                </a:solidFill>
              </a:rPr>
              <a:t>PŘEVAZOVÝ VOZÍK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Převazového vozíku se dotýkáme vždy bez rukavic a s čistýma rukama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„Čistá“ část </a:t>
            </a:r>
            <a:r>
              <a:rPr lang="cs-CZ" sz="1200" dirty="0"/>
              <a:t>- horní část převazového vozíku (toulce s podávkami, kazety s nástroji, dezinfekce - jodová a bez jódu, sterilní krytí, léčivé přípravky, obvazový materiál, krytí, stříkačky, jehly, sterilní zkumavky….)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„Špinavá“ část </a:t>
            </a:r>
            <a:r>
              <a:rPr lang="cs-CZ" sz="1200" dirty="0"/>
              <a:t>- dolní část převazového vozíku (nádoba na použité nástroje, použité emitní misky…)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Likvidace odpadu - boční část (správné třídění odpadu - pozor na ostrý odpad, patří do speciálního barelu, použité nástroje patří do nádoby na nástroje - NE DO KOŠE a pozor na spínací špendlíky z odstraněných drénu - taktéž patří zavřené do nádoby na použité nástroje) 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144378" y="3584464"/>
            <a:ext cx="11819823" cy="1626392"/>
          </a:xfrm>
          <a:prstGeom prst="rect">
            <a:avLst/>
          </a:prstGeom>
          <a:ln w="38100">
            <a:solidFill>
              <a:srgbClr val="92D050"/>
            </a:solidFill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 dirty="0">
                <a:solidFill>
                  <a:srgbClr val="92D050"/>
                </a:solidFill>
              </a:rPr>
              <a:t>PODÁVKY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V každém toulci pouze jedny podávky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Toulec naplněn do dvou třetin dezinfekčním roztokem (</a:t>
            </a:r>
            <a:r>
              <a:rPr lang="cs-CZ" sz="1200" dirty="0" err="1"/>
              <a:t>Gigasept</a:t>
            </a:r>
            <a:r>
              <a:rPr lang="cs-CZ" sz="1200" dirty="0"/>
              <a:t>) - překrytí zámek podávek 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Podávky vyndáváme z toulce středem a na co nejkratší dobu - podávky „neokapáváme“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Podávky držíme směrem dolu (zatékání </a:t>
            </a:r>
            <a:r>
              <a:rPr lang="cs-CZ" sz="1200" dirty="0" err="1"/>
              <a:t>Gigaseptu</a:t>
            </a:r>
            <a:r>
              <a:rPr lang="cs-CZ" sz="1200" dirty="0"/>
              <a:t> do míst kontaktu se vzduchem - riziko kontaminace podávek)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Podávkami se nesmíme dotknout ničeho nesterilního (ani vnitřku toulce), zvýšenou pozornost věnujte při vracení do toulce.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Pokud dojde k </a:t>
            </a:r>
            <a:r>
              <a:rPr lang="cs-CZ" sz="1200" dirty="0" err="1"/>
              <a:t>znesterilnění</a:t>
            </a:r>
            <a:r>
              <a:rPr lang="cs-CZ" sz="1200" dirty="0"/>
              <a:t> podávek NEVRACEJTE PODÁVKY DO TOULCE (došlo by k </a:t>
            </a:r>
            <a:r>
              <a:rPr lang="cs-CZ" sz="1200" dirty="0" err="1"/>
              <a:t>znesterilnění</a:t>
            </a:r>
            <a:r>
              <a:rPr lang="cs-CZ" sz="1200" dirty="0"/>
              <a:t> celého toulce)</a:t>
            </a: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144378" y="5312656"/>
            <a:ext cx="10664793" cy="1091883"/>
          </a:xfrm>
          <a:prstGeom prst="rect">
            <a:avLst/>
          </a:prstGeom>
          <a:ln w="38100">
            <a:solidFill>
              <a:srgbClr val="FFC000"/>
            </a:solidFill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 dirty="0">
                <a:solidFill>
                  <a:srgbClr val="FFC000"/>
                </a:solidFill>
              </a:rPr>
              <a:t>KAZETY S NÁSTROJI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Otvírat na co nejkratší dobu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Pokličku držet vnitřní části vzhůru (vnitřní části pokličky a kazety se nedotýkáme), pokud je nutné pokličku položit , pokládáme jí vnitřní stranou vzhůru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Kazety pečlivě dovírat</a:t>
            </a:r>
          </a:p>
          <a:p>
            <a:pPr marL="0" indent="0" algn="ctr">
              <a:buNone/>
            </a:pPr>
            <a:endParaRPr lang="cs-CZ" sz="1200" b="1" dirty="0"/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1192741" y="6189460"/>
            <a:ext cx="9036496" cy="625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200" b="1" dirty="0"/>
          </a:p>
          <a:p>
            <a:pPr marL="0" indent="0" algn="ctr">
              <a:buNone/>
            </a:pPr>
            <a:r>
              <a:rPr lang="cs-CZ" sz="1200" b="1" dirty="0">
                <a:solidFill>
                  <a:srgbClr val="FF0000"/>
                </a:solidFill>
              </a:rPr>
              <a:t>Veškeré pomůcky (náplasti, nepoužité obvazy), které přišli do kontaktu s pacientem (i jeho lůžkem) nelze vrátit zpět do čisté zóny převazového vozíku!!!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7784D0-46B7-4A74-87B5-7F61CF4D40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81529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8179" y="94224"/>
            <a:ext cx="8626161" cy="504056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sz="2800" kern="1200" dirty="0"/>
              <a:t>POMŮCKY K PŘEVAZU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4255438" y="775557"/>
            <a:ext cx="3966520" cy="6037819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4383664" y="924156"/>
            <a:ext cx="3149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KAŽDÝ</a:t>
            </a:r>
          </a:p>
          <a:p>
            <a:r>
              <a:rPr lang="cs-CZ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PŘEVAZ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18217" y="4986162"/>
            <a:ext cx="3091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EXTRAKCE DRÉNU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746" y="669697"/>
            <a:ext cx="3084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EXTRAKCE STEHŮ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9041029" y="2638054"/>
            <a:ext cx="3007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POVYTAŽENÍ  DRÉNU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9085477" y="461747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PŘEVAZ DRÉNU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018345" y="5095672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NASTŘIŽENÉ KRYTÍ VE TVARU „Y“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652109" y="1610063"/>
            <a:ext cx="2744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EXTRAKCE CŽK</a:t>
            </a:r>
          </a:p>
        </p:txBody>
      </p:sp>
      <p:sp>
        <p:nvSpPr>
          <p:cNvPr id="40" name="Zaoblený obdélník 39"/>
          <p:cNvSpPr/>
          <p:nvPr/>
        </p:nvSpPr>
        <p:spPr>
          <a:xfrm>
            <a:off x="320099" y="719062"/>
            <a:ext cx="3207526" cy="843822"/>
          </a:xfrm>
          <a:prstGeom prst="roundRect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1" name="Zaoblený obdélník 40"/>
          <p:cNvSpPr/>
          <p:nvPr/>
        </p:nvSpPr>
        <p:spPr>
          <a:xfrm>
            <a:off x="193001" y="1636552"/>
            <a:ext cx="3455399" cy="3223003"/>
          </a:xfrm>
          <a:prstGeom prst="roundRect">
            <a:avLst/>
          </a:prstGeom>
          <a:noFill/>
          <a:ln>
            <a:solidFill>
              <a:srgbClr val="00206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Zaoblený obdélník 41"/>
          <p:cNvSpPr/>
          <p:nvPr/>
        </p:nvSpPr>
        <p:spPr>
          <a:xfrm>
            <a:off x="193001" y="4946312"/>
            <a:ext cx="3481098" cy="1853613"/>
          </a:xfrm>
          <a:prstGeom prst="round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Zaoblený obdélník 42"/>
          <p:cNvSpPr/>
          <p:nvPr/>
        </p:nvSpPr>
        <p:spPr>
          <a:xfrm>
            <a:off x="8994890" y="2620742"/>
            <a:ext cx="3071429" cy="1869809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Zaoblený obdélník 43"/>
          <p:cNvSpPr/>
          <p:nvPr/>
        </p:nvSpPr>
        <p:spPr>
          <a:xfrm>
            <a:off x="9028740" y="4650665"/>
            <a:ext cx="3071428" cy="1314099"/>
          </a:xfrm>
          <a:prstGeom prst="roundRect">
            <a:avLst/>
          </a:prstGeom>
          <a:noFill/>
          <a:ln>
            <a:solidFill>
              <a:schemeClr val="bg2">
                <a:lumMod val="10000"/>
              </a:schemeClr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TextovéPole 45"/>
          <p:cNvSpPr txBox="1"/>
          <p:nvPr/>
        </p:nvSpPr>
        <p:spPr>
          <a:xfrm>
            <a:off x="1819042" y="1112407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nebo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9129078" y="598280"/>
            <a:ext cx="3074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ZKRÁCENÍ DRÉNU NA STŘÍKAČKU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35" y="4044610"/>
            <a:ext cx="2460102" cy="80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78179" y="2903573"/>
            <a:ext cx="3147831" cy="12299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r>
              <a:rPr lang="cs-CZ" sz="1600" dirty="0"/>
              <a:t>Poloha v leže na zádech - bez podložení hlavy, hlava na opačnou stranu než CVK</a:t>
            </a:r>
          </a:p>
          <a:p>
            <a:r>
              <a:rPr lang="cs-CZ" sz="1600" dirty="0"/>
              <a:t>Komprese cca 10 min. po extrakci  </a:t>
            </a:r>
          </a:p>
        </p:txBody>
      </p:sp>
      <p:pic>
        <p:nvPicPr>
          <p:cNvPr id="5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24461" r="15019" b="21340"/>
          <a:stretch/>
        </p:blipFill>
        <p:spPr bwMode="auto">
          <a:xfrm>
            <a:off x="10430637" y="981577"/>
            <a:ext cx="1157846" cy="53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Zaoblený obdélník 52"/>
          <p:cNvSpPr/>
          <p:nvPr/>
        </p:nvSpPr>
        <p:spPr>
          <a:xfrm>
            <a:off x="8951386" y="497237"/>
            <a:ext cx="3071430" cy="1963391"/>
          </a:xfrm>
          <a:prstGeom prst="roundRect">
            <a:avLst/>
          </a:prstGeom>
          <a:noFill/>
          <a:ln>
            <a:solidFill>
              <a:schemeClr val="bg2">
                <a:lumMod val="25000"/>
              </a:schemeClr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6" name="Obrázek 55"/>
          <p:cNvPicPr/>
          <p:nvPr/>
        </p:nvPicPr>
        <p:blipFill rotWithShape="1">
          <a:blip r:embed="rId6"/>
          <a:srcRect l="39202" t="12702" r="30972" b="9162"/>
          <a:stretch/>
        </p:blipFill>
        <p:spPr bwMode="auto">
          <a:xfrm>
            <a:off x="5085335" y="924156"/>
            <a:ext cx="2528247" cy="5839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Obrázek 57"/>
          <p:cNvPicPr/>
          <p:nvPr/>
        </p:nvPicPr>
        <p:blipFill rotWithShape="1">
          <a:blip r:embed="rId7"/>
          <a:srcRect l="30809" t="18859" r="51137" b="54594"/>
          <a:stretch/>
        </p:blipFill>
        <p:spPr bwMode="auto">
          <a:xfrm>
            <a:off x="10947612" y="4951987"/>
            <a:ext cx="1038860" cy="972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9" name="Obrázek 58"/>
          <p:cNvPicPr/>
          <p:nvPr/>
        </p:nvPicPr>
        <p:blipFill rotWithShape="1">
          <a:blip r:embed="rId8"/>
          <a:srcRect l="30792" t="61580" r="63670" b="20314"/>
          <a:stretch/>
        </p:blipFill>
        <p:spPr bwMode="auto">
          <a:xfrm rot="5400000">
            <a:off x="2811698" y="925706"/>
            <a:ext cx="318135" cy="650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0" name="Obrázek 59"/>
          <p:cNvPicPr/>
          <p:nvPr/>
        </p:nvPicPr>
        <p:blipFill rotWithShape="1">
          <a:blip r:embed="rId8"/>
          <a:srcRect l="36824" t="48068" r="55200" b="28798"/>
          <a:stretch/>
        </p:blipFill>
        <p:spPr bwMode="auto">
          <a:xfrm rot="5400000">
            <a:off x="838427" y="820115"/>
            <a:ext cx="457200" cy="927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6" name="Obrázek 65"/>
          <p:cNvPicPr/>
          <p:nvPr/>
        </p:nvPicPr>
        <p:blipFill rotWithShape="1">
          <a:blip r:embed="rId9"/>
          <a:srcRect l="38961" t="17705" r="32417" b="7241"/>
          <a:stretch/>
        </p:blipFill>
        <p:spPr bwMode="auto">
          <a:xfrm rot="5400000">
            <a:off x="1012422" y="1755921"/>
            <a:ext cx="743771" cy="1482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pisek se šipkou doleva 6"/>
          <p:cNvSpPr/>
          <p:nvPr/>
        </p:nvSpPr>
        <p:spPr>
          <a:xfrm>
            <a:off x="2125688" y="2105643"/>
            <a:ext cx="1260140" cy="74424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69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Zcela </a:t>
            </a:r>
            <a:r>
              <a:rPr lang="cs-CZ" sz="1400" dirty="0" err="1"/>
              <a:t>asepticé</a:t>
            </a:r>
            <a:endParaRPr lang="cs-CZ" sz="1400" dirty="0"/>
          </a:p>
        </p:txBody>
      </p:sp>
      <p:pic>
        <p:nvPicPr>
          <p:cNvPr id="68" name="Obrázek 67"/>
          <p:cNvPicPr/>
          <p:nvPr/>
        </p:nvPicPr>
        <p:blipFill rotWithShape="1">
          <a:blip r:embed="rId8"/>
          <a:srcRect l="36824" t="48068" r="55200" b="28798"/>
          <a:stretch/>
        </p:blipFill>
        <p:spPr bwMode="auto">
          <a:xfrm rot="5400000">
            <a:off x="868311" y="5141232"/>
            <a:ext cx="457200" cy="927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9" name="Obrázek 68"/>
          <p:cNvPicPr/>
          <p:nvPr/>
        </p:nvPicPr>
        <p:blipFill rotWithShape="1">
          <a:blip r:embed="rId8"/>
          <a:srcRect l="30792" t="61580" r="63670" b="20314"/>
          <a:stretch/>
        </p:blipFill>
        <p:spPr bwMode="auto">
          <a:xfrm rot="5400000">
            <a:off x="2708532" y="5244219"/>
            <a:ext cx="318135" cy="650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0" name="TextovéPole 69"/>
          <p:cNvSpPr txBox="1"/>
          <p:nvPr/>
        </p:nvSpPr>
        <p:spPr>
          <a:xfrm>
            <a:off x="1700556" y="5369939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nebo</a:t>
            </a:r>
          </a:p>
        </p:txBody>
      </p:sp>
      <p:pic>
        <p:nvPicPr>
          <p:cNvPr id="71" name="Obrázek 70"/>
          <p:cNvPicPr/>
          <p:nvPr/>
        </p:nvPicPr>
        <p:blipFill rotWithShape="1">
          <a:blip r:embed="rId9"/>
          <a:srcRect l="38961" t="17705" r="52857" b="7241"/>
          <a:stretch/>
        </p:blipFill>
        <p:spPr bwMode="auto">
          <a:xfrm rot="5400000">
            <a:off x="9893008" y="2904694"/>
            <a:ext cx="379283" cy="2031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489300" y="3813778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 krát</a:t>
            </a:r>
          </a:p>
        </p:txBody>
      </p:sp>
      <p:pic>
        <p:nvPicPr>
          <p:cNvPr id="72" name="Obrázek 71"/>
          <p:cNvPicPr/>
          <p:nvPr/>
        </p:nvPicPr>
        <p:blipFill rotWithShape="1">
          <a:blip r:embed="rId10"/>
          <a:srcRect l="30071" t="11929" r="55256" b="19184"/>
          <a:stretch/>
        </p:blipFill>
        <p:spPr bwMode="auto">
          <a:xfrm>
            <a:off x="9220237" y="1100117"/>
            <a:ext cx="340096" cy="1315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Obrázek 74"/>
          <p:cNvPicPr/>
          <p:nvPr/>
        </p:nvPicPr>
        <p:blipFill rotWithShape="1">
          <a:blip r:embed="rId11"/>
          <a:srcRect l="41381" t="57634" r="50641" b="29460"/>
          <a:stretch/>
        </p:blipFill>
        <p:spPr bwMode="auto">
          <a:xfrm>
            <a:off x="11101996" y="3079650"/>
            <a:ext cx="894154" cy="793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4" name="TextovéPole 73"/>
          <p:cNvSpPr txBox="1"/>
          <p:nvPr/>
        </p:nvSpPr>
        <p:spPr>
          <a:xfrm>
            <a:off x="11048792" y="3794467"/>
            <a:ext cx="950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Sterilní krytí na otření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10467453" y="1318702"/>
            <a:ext cx="1056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Buničitá vata</a:t>
            </a:r>
          </a:p>
        </p:txBody>
      </p:sp>
      <p:pic>
        <p:nvPicPr>
          <p:cNvPr id="77" name="Obrázek 76"/>
          <p:cNvPicPr/>
          <p:nvPr/>
        </p:nvPicPr>
        <p:blipFill rotWithShape="1">
          <a:blip r:embed="rId12"/>
          <a:srcRect l="30071" t="9621" r="29995" b="10727"/>
          <a:stretch/>
        </p:blipFill>
        <p:spPr bwMode="auto">
          <a:xfrm rot="16200000">
            <a:off x="10336383" y="1170961"/>
            <a:ext cx="855339" cy="16340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Obrázek 44"/>
          <p:cNvPicPr/>
          <p:nvPr/>
        </p:nvPicPr>
        <p:blipFill rotWithShape="1">
          <a:blip r:embed="rId13"/>
          <a:srcRect l="18023" t="26455" r="17659" b="37831"/>
          <a:stretch/>
        </p:blipFill>
        <p:spPr bwMode="auto">
          <a:xfrm>
            <a:off x="9059360" y="3106033"/>
            <a:ext cx="2019633" cy="604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60982B5B-911E-492C-91C8-BDD6F8C55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24461" r="15019" b="21340"/>
          <a:stretch/>
        </p:blipFill>
        <p:spPr bwMode="auto">
          <a:xfrm>
            <a:off x="1384307" y="5838770"/>
            <a:ext cx="1157846" cy="53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ovéPole 48">
            <a:extLst>
              <a:ext uri="{FF2B5EF4-FFF2-40B4-BE49-F238E27FC236}">
                <a16:creationId xmlns:a16="http://schemas.microsoft.com/office/drawing/2014/main" id="{F4EAC70E-5D5E-4911-9805-2CE3E659E98E}"/>
              </a:ext>
            </a:extLst>
          </p:cNvPr>
          <p:cNvSpPr txBox="1"/>
          <p:nvPr/>
        </p:nvSpPr>
        <p:spPr>
          <a:xfrm>
            <a:off x="1435008" y="6281260"/>
            <a:ext cx="1056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Buničitá vata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98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179673" y="817356"/>
            <a:ext cx="9932832" cy="5861669"/>
          </a:xfrm>
        </p:spPr>
        <p:txBody>
          <a:bodyPr wrap="square">
            <a:spAutoFit/>
          </a:bodyPr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ZVOLÍME VHODNOU VELIKOST A TYP KRYTÍ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Obalu sterilního krytí se dotýkáme vždy čistýma rukama (ne v rukavicích, ve kterých byl sejmut použitý obvaz)</a:t>
            </a:r>
          </a:p>
          <a:p>
            <a:pPr marL="857250" lvl="1" indent="-171450">
              <a:buFont typeface="Arial" panose="020B0604020202020204" pitchFamily="34" charset="0"/>
              <a:buChar char="-"/>
            </a:pPr>
            <a:r>
              <a:rPr lang="cs-CZ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Solvaline</a:t>
            </a:r>
            <a:r>
              <a:rPr lang="cs-CZ" sz="1200" dirty="0">
                <a:ea typeface="Times New Roman" panose="02020603050405020304" pitchFamily="18" charset="0"/>
              </a:rPr>
              <a:t> = speciální sterilní vysoce savý obvaz, který se nelepí na ránu - přikládá se na rány hojící se per </a:t>
            </a:r>
            <a:r>
              <a:rPr lang="cs-CZ" sz="1200" dirty="0" err="1">
                <a:ea typeface="Times New Roman" panose="02020603050405020304" pitchFamily="18" charset="0"/>
              </a:rPr>
              <a:t>secundam</a:t>
            </a:r>
            <a:endParaRPr lang="cs-CZ" sz="1200" dirty="0">
              <a:ea typeface="Times New Roman" panose="02020603050405020304" pitchFamily="18" charset="0"/>
            </a:endParaRPr>
          </a:p>
          <a:p>
            <a:pPr marL="857250" lvl="1" indent="-171450">
              <a:buFont typeface="Arial" panose="020B0604020202020204" pitchFamily="34" charset="0"/>
              <a:buChar char="-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Savka</a:t>
            </a:r>
            <a:r>
              <a:rPr lang="cs-CZ" sz="1200" dirty="0">
                <a:ea typeface="Times New Roman" panose="02020603050405020304" pitchFamily="18" charset="0"/>
              </a:rPr>
              <a:t> = sací </a:t>
            </a:r>
            <a:r>
              <a:rPr lang="cs-CZ" sz="1200" dirty="0" err="1">
                <a:ea typeface="Times New Roman" panose="02020603050405020304" pitchFamily="18" charset="0"/>
              </a:rPr>
              <a:t>kompese</a:t>
            </a:r>
            <a:r>
              <a:rPr lang="cs-CZ" sz="1200" dirty="0">
                <a:ea typeface="Times New Roman" panose="02020603050405020304" pitchFamily="18" charset="0"/>
              </a:rPr>
              <a:t>, která již není sterilní, přikládá se na sterilní krytí k navýšení savosti (barevnou vrstvou nahoru)</a:t>
            </a:r>
          </a:p>
          <a:p>
            <a:pPr marL="857250" lvl="1" indent="-171450">
              <a:buFont typeface="Arial" panose="020B0604020202020204" pitchFamily="34" charset="0"/>
              <a:buChar char="-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Nastřižené krytí </a:t>
            </a:r>
            <a:r>
              <a:rPr lang="cs-CZ" sz="1200" dirty="0">
                <a:ea typeface="Times New Roman" panose="02020603050405020304" pitchFamily="18" charset="0"/>
              </a:rPr>
              <a:t>- sterilní krytí nastřižené do tvaru Y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altLang="cs-CZ" sz="1400" dirty="0">
                <a:ea typeface="Times New Roman" panose="02020603050405020304" pitchFamily="18" charset="0"/>
              </a:rPr>
              <a:t>Přiložený obvaz kontrolujeme, zda se neposunuje, neškrtí, je správně založen, neprosakuje sekret z rány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altLang="cs-CZ" sz="1400" dirty="0">
                <a:ea typeface="Times New Roman" panose="02020603050405020304" pitchFamily="18" charset="0"/>
              </a:rPr>
              <a:t>obvaz musí plnit funkci, pro kterou byl použit (ochrana rány, odvod sekrece)</a:t>
            </a:r>
            <a:endParaRPr lang="cs-CZ" sz="1400" dirty="0"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-"/>
            </a:pPr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SPRÁVNÉ PŘICHYCENÍ STERILNÍHO KRYTÍ OBVAZU NÁPLASTÍ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NIKDY NELEPÍME RÁNU SVISLE NEBO DO KŘÍŽE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Tři vodorovné pruhy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Vyhýbáme se drénům, </a:t>
            </a:r>
            <a:r>
              <a:rPr lang="cs-CZ" sz="1400" dirty="0" err="1"/>
              <a:t>stomickým</a:t>
            </a:r>
            <a:r>
              <a:rPr lang="cs-CZ" sz="1400" dirty="0"/>
              <a:t> pomůckám a ochlupení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Přesah náplastí by měl být 5 - 10 cm přes krytí rány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Vhodné je odtrhnout náplast z cívky a teprve poté lepit na tělo pacienta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Dávejte pozor abyste se cívkou náplasti nedotkli těla nemocného; cívku náplasti neodkládejte do lůžka pacienta (prevence šíření infekce)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Možnost užít celoplošné krytí (např. </a:t>
            </a:r>
            <a:r>
              <a:rPr lang="cs-CZ" sz="1400" dirty="0" err="1"/>
              <a:t>Cosmopor</a:t>
            </a:r>
            <a:r>
              <a:rPr lang="cs-CZ" sz="1400" dirty="0"/>
              <a:t>)</a:t>
            </a:r>
          </a:p>
          <a:p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BŘIŠNÍ PÁS PODPŮRNÝ = VERBA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Prevence dehiscence rány - indikuje lékař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Přikládá se na oděv - nutno hlídat jeho správnou pozici 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Pacient jí musí mít nasazenou vždy, pokud neleží (chůze, posazování, stoj)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Růžné velikosti (1 - 5) označené barevně, nebo šitá na míru pacienta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Verba označená popisem CHIR - A je majetkem oddělení, neoznačení je pacienta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Použitou (znečištěnou) verbu oddělení lze dát do špinavého prádla (PACIENTOVU NIKOLIV)  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endParaRPr lang="cs-CZ" sz="1400" dirty="0"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-"/>
            </a:pPr>
            <a:endParaRPr lang="cs-CZ" sz="1400" dirty="0"/>
          </a:p>
        </p:txBody>
      </p:sp>
      <p:sp>
        <p:nvSpPr>
          <p:cNvPr id="8" name="Obdélník 7"/>
          <p:cNvSpPr/>
          <p:nvPr/>
        </p:nvSpPr>
        <p:spPr>
          <a:xfrm>
            <a:off x="6618891" y="2729120"/>
            <a:ext cx="1152128" cy="460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9"/>
          <p:cNvCxnSpPr/>
          <p:nvPr/>
        </p:nvCxnSpPr>
        <p:spPr>
          <a:xfrm>
            <a:off x="6419977" y="3140968"/>
            <a:ext cx="15841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6402867" y="2780928"/>
            <a:ext cx="15841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6402867" y="2959317"/>
            <a:ext cx="15841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10723759" y="2627579"/>
            <a:ext cx="504056" cy="460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9699716" y="2627579"/>
            <a:ext cx="504056" cy="460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/>
          <p:cNvCxnSpPr/>
          <p:nvPr/>
        </p:nvCxnSpPr>
        <p:spPr>
          <a:xfrm>
            <a:off x="9637690" y="2562927"/>
            <a:ext cx="648072" cy="6480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V="1">
            <a:off x="9627708" y="2583468"/>
            <a:ext cx="648072" cy="6163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11195982" y="2520022"/>
            <a:ext cx="0" cy="6814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10977370" y="2527415"/>
            <a:ext cx="0" cy="6814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10759299" y="2508028"/>
            <a:ext cx="0" cy="6814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Šipka doleva 27"/>
          <p:cNvSpPr/>
          <p:nvPr/>
        </p:nvSpPr>
        <p:spPr>
          <a:xfrm>
            <a:off x="7985049" y="2704180"/>
            <a:ext cx="1434030" cy="504056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800" dirty="0"/>
              <a:t>SPRÁVNĚ</a:t>
            </a:r>
          </a:p>
        </p:txBody>
      </p:sp>
      <p:sp>
        <p:nvSpPr>
          <p:cNvPr id="29" name="Šipka doleva 28"/>
          <p:cNvSpPr/>
          <p:nvPr/>
        </p:nvSpPr>
        <p:spPr>
          <a:xfrm>
            <a:off x="10319828" y="3000204"/>
            <a:ext cx="1557149" cy="504056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800" dirty="0"/>
              <a:t>ŠPATNĚ</a:t>
            </a:r>
          </a:p>
        </p:txBody>
      </p:sp>
      <p:sp>
        <p:nvSpPr>
          <p:cNvPr id="17" name="Nadpis 3"/>
          <p:cNvSpPr txBox="1">
            <a:spLocks/>
          </p:cNvSpPr>
          <p:nvPr/>
        </p:nvSpPr>
        <p:spPr>
          <a:xfrm>
            <a:off x="125127" y="13769"/>
            <a:ext cx="11887199" cy="6826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sz="2400" dirty="0"/>
              <a:t>SPRÁVNÁ TECHNIKA PŘILOŽENÍ A PŘIPEVNĚNÍ STERILNÍHO KRYTÍ NA RÁNU</a:t>
            </a:r>
          </a:p>
        </p:txBody>
      </p:sp>
      <p:sp>
        <p:nvSpPr>
          <p:cNvPr id="2" name="Obdélník 1"/>
          <p:cNvSpPr/>
          <p:nvPr/>
        </p:nvSpPr>
        <p:spPr>
          <a:xfrm>
            <a:off x="125128" y="817357"/>
            <a:ext cx="11887200" cy="168604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125128" y="2517570"/>
            <a:ext cx="11887200" cy="2008688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dirty="0"/>
          </a:p>
        </p:txBody>
      </p:sp>
      <p:sp>
        <p:nvSpPr>
          <p:cNvPr id="20" name="Obdélník 19"/>
          <p:cNvSpPr/>
          <p:nvPr/>
        </p:nvSpPr>
        <p:spPr>
          <a:xfrm>
            <a:off x="125127" y="4554604"/>
            <a:ext cx="11887199" cy="182672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/>
          <p:nvPr/>
        </p:nvPicPr>
        <p:blipFill rotWithShape="1">
          <a:blip r:embed="rId3"/>
          <a:srcRect l="16534" t="30423" r="48909" b="41005"/>
          <a:stretch/>
        </p:blipFill>
        <p:spPr bwMode="auto">
          <a:xfrm>
            <a:off x="9699716" y="4740407"/>
            <a:ext cx="2280874" cy="1290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Obrázek 23"/>
          <p:cNvPicPr/>
          <p:nvPr/>
        </p:nvPicPr>
        <p:blipFill rotWithShape="1">
          <a:blip r:embed="rId4"/>
          <a:srcRect l="42824" t="38360" r="42130" b="21958"/>
          <a:stretch/>
        </p:blipFill>
        <p:spPr bwMode="auto">
          <a:xfrm>
            <a:off x="8828211" y="4727810"/>
            <a:ext cx="866775" cy="13128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311C867-FB04-4007-BB0D-D3A2B33FE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6000" y="6441198"/>
            <a:ext cx="7920000" cy="252000"/>
          </a:xfrm>
        </p:spPr>
        <p:txBody>
          <a:bodyPr/>
          <a:lstStyle/>
          <a:p>
            <a:r>
              <a:rPr lang="cs-CZ" dirty="0"/>
              <a:t>Lékařská fakulta Masarykovy univerzity, Katedra ošetřovatelství a porodní asistence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0A990AE-A8BF-43A7-8C01-A1CF4A429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427026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36</a:t>
            </a:fld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1565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ázek 28"/>
          <p:cNvPicPr/>
          <p:nvPr/>
        </p:nvPicPr>
        <p:blipFill rotWithShape="1">
          <a:blip r:embed="rId3"/>
          <a:srcRect l="39202" t="12702" r="30972" b="9162"/>
          <a:stretch/>
        </p:blipFill>
        <p:spPr bwMode="auto">
          <a:xfrm>
            <a:off x="100175" y="558793"/>
            <a:ext cx="2339832" cy="3963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747" y="4968"/>
            <a:ext cx="2348687" cy="54408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dirty="0"/>
              <a:t>POMŮCKY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2612009" y="72381"/>
            <a:ext cx="9342567" cy="47667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>
              <a:lnSpc>
                <a:spcPts val="4000"/>
              </a:lnSpc>
              <a:spcBef>
                <a:spcPct val="0"/>
              </a:spcBef>
            </a:pPr>
            <a:r>
              <a:rPr lang="cs-CZ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PÉČE O OPERAČNÍ RÁNU - standart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668911" y="723121"/>
            <a:ext cx="9422913" cy="6101036"/>
          </a:xfrm>
        </p:spPr>
        <p:txBody>
          <a:bodyPr vert="horz" lIns="0" tIns="0" rIns="0" bIns="0" rtlCol="0">
            <a:noAutofit/>
          </a:bodyPr>
          <a:lstStyle/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Dle indikace podej pacientovi cca. 30 min před převazem analgetika, informuj pacienta a uprav jeho  polohu 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Do lůžka pacienta umísti emitní misku a připrav rukavice pro odstranění použitého krytí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Nasaď si rukavice a odstraň krytí z rány (na CHK provádí lékař)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Podávkami vytáhni z kazety pinzetu (za střed nástroje) a uchop ji do ruky za úchopovou část (nedotkni se podávek)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Do pinzety vlož tampón</a:t>
            </a:r>
          </a:p>
          <a:p>
            <a:pPr marL="504000" lvl="1" indent="-180000">
              <a:lnSpc>
                <a:spcPct val="100000"/>
              </a:lnSpc>
              <a:buFont typeface="Arial" panose="020B0604020202020204" pitchFamily="34" charset="0"/>
              <a:buChar char="̶"/>
            </a:pPr>
            <a:r>
              <a:rPr lang="cs-CZ" sz="1400" dirty="0"/>
              <a:t>z obalu vyndej podávkami nebo sterilní pinzetou - pozor na </a:t>
            </a:r>
            <a:r>
              <a:rPr lang="cs-CZ" sz="1400" dirty="0" err="1"/>
              <a:t>znesterilnění</a:t>
            </a:r>
            <a:endParaRPr lang="cs-CZ" sz="1400" dirty="0"/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Nad emitní miskou u lůžka pacienta z výšky cca 5 cm na tampón aplikuj  dostatečné množstvím vhodné dezinfekce (láhev od dezinfekce se nesmí dotknout tampónu) a pinzetu s tampónem podej lékaři 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Společně s lékařem sleduj hojení rány a známky </a:t>
            </a:r>
            <a:r>
              <a:rPr lang="cs-CZ" sz="1600" dirty="0" err="1"/>
              <a:t>ranné</a:t>
            </a:r>
            <a:r>
              <a:rPr lang="cs-CZ" sz="1600" dirty="0"/>
              <a:t> infekce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Lékař provede dezinfekci rány od nejčistější zóny k nejšpinavější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Podej lékaři vhodné sterilní krytí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Sterilní krytí připevni (náplastí, obvazem) - dbej na správnou techniku přiložení a uchycení sterilního krytí)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Proveď fixaci drénů (nahraď tu stávající)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Dle zvyklosti oddělení proveď záznam do dokumentace, ukliď pomůcky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endParaRPr lang="cs-CZ" sz="1600" dirty="0"/>
          </a:p>
          <a:p>
            <a:pPr marL="252000" indent="-180000">
              <a:buFont typeface="Arial" panose="020B0604020202020204" pitchFamily="34" charset="0"/>
              <a:buChar char="̶"/>
            </a:pPr>
            <a:endParaRPr lang="cs-CZ" sz="1600" dirty="0"/>
          </a:p>
          <a:p>
            <a:pPr marL="72000" algn="ctr"/>
            <a:r>
              <a:rPr lang="cs-CZ" sz="1600" b="1" dirty="0"/>
              <a:t>Pokud u pacienta převazujeme více ran, vždy postupujeme od méně kontaminované k více kontaminované. Např. 1. extrakce CVK, 2. převaz břicha, 3. převaz v </a:t>
            </a:r>
            <a:r>
              <a:rPr lang="cs-CZ" sz="1600" b="1" dirty="0" err="1"/>
              <a:t>perianální</a:t>
            </a:r>
            <a:r>
              <a:rPr lang="cs-CZ" sz="1600" b="1" dirty="0"/>
              <a:t> oblasti. Pokud toto není dodrženo, je třeba vyměnit chirurgické nástroje.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endParaRPr lang="cs-CZ" sz="1600" dirty="0"/>
          </a:p>
          <a:p>
            <a:pPr marL="252000" indent="-180000">
              <a:buFont typeface="Arial" panose="020B0604020202020204" pitchFamily="34" charset="0"/>
              <a:buChar char="̶"/>
            </a:pPr>
            <a:endParaRPr lang="cs-CZ" sz="16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91791" y="898066"/>
            <a:ext cx="887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Rukavice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248334" y="1733333"/>
            <a:ext cx="1191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Emitní miska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21590" y="3313356"/>
            <a:ext cx="1453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Pinzeta - sterilní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21590" y="2147253"/>
            <a:ext cx="1086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Tampóny - sterilní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882835" y="2254975"/>
            <a:ext cx="1040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Dezinfekce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981134" y="3759896"/>
            <a:ext cx="1127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Sterilní krytí</a:t>
            </a:r>
          </a:p>
        </p:txBody>
      </p:sp>
      <p:pic>
        <p:nvPicPr>
          <p:cNvPr id="25" name="Obrázek 24"/>
          <p:cNvPicPr/>
          <p:nvPr/>
        </p:nvPicPr>
        <p:blipFill rotWithShape="1">
          <a:blip r:embed="rId4"/>
          <a:srcRect l="78869" t="59788" r="13360" b="27514"/>
          <a:stretch/>
        </p:blipFill>
        <p:spPr bwMode="auto">
          <a:xfrm>
            <a:off x="162737" y="4784220"/>
            <a:ext cx="2026760" cy="12617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Zástupný symbol pro text 2"/>
          <p:cNvSpPr txBox="1">
            <a:spLocks/>
          </p:cNvSpPr>
          <p:nvPr/>
        </p:nvSpPr>
        <p:spPr>
          <a:xfrm>
            <a:off x="140641" y="4514215"/>
            <a:ext cx="2348687" cy="2938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800" dirty="0"/>
              <a:t>POSTUP DEZINFEKCE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212076" y="5991419"/>
            <a:ext cx="2382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Dezinfekce rány hojící se per </a:t>
            </a:r>
            <a:r>
              <a:rPr lang="cs-CZ" sz="1200" dirty="0" err="1"/>
              <a:t>primam</a:t>
            </a:r>
            <a:r>
              <a:rPr lang="cs-CZ" sz="1200" dirty="0"/>
              <a:t> (tahy dezinfekcí)</a:t>
            </a:r>
          </a:p>
          <a:p>
            <a:r>
              <a:rPr lang="cs-CZ" sz="1200" dirty="0"/>
              <a:t>Výstupy drénů dezinfikujeme nakonec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30138" y="563906"/>
            <a:ext cx="2351911" cy="6260250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8BE4FAE-8C9A-448A-B339-2091FC5E3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1444" y="6535817"/>
            <a:ext cx="7920000" cy="252000"/>
          </a:xfrm>
        </p:spPr>
        <p:txBody>
          <a:bodyPr/>
          <a:lstStyle/>
          <a:p>
            <a:r>
              <a:rPr lang="cs-CZ" dirty="0"/>
              <a:t>Lékařská fakulta Masarykovy univerzity, Katedra ošetřovatelství a porodní asistence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77D39B9-15C4-42C3-A404-6791325FB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6056" y="6535817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37</a:t>
            </a:fld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1643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/>
          <p:cNvPicPr/>
          <p:nvPr/>
        </p:nvPicPr>
        <p:blipFill rotWithShape="1">
          <a:blip r:embed="rId3"/>
          <a:srcRect l="28860" t="20788" r="30250" b="7631"/>
          <a:stretch/>
        </p:blipFill>
        <p:spPr bwMode="auto">
          <a:xfrm>
            <a:off x="120164" y="1141227"/>
            <a:ext cx="2985591" cy="4961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382189" y="0"/>
            <a:ext cx="8884849" cy="544086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>
              <a:lnSpc>
                <a:spcPts val="4000"/>
              </a:lnSpc>
              <a:spcBef>
                <a:spcPct val="0"/>
              </a:spcBef>
            </a:pPr>
            <a:r>
              <a:rPr lang="cs-CZ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PÉČE O OPERAČNÍ RÁNU -  extrakce stehů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3445844" y="1040927"/>
            <a:ext cx="6320437" cy="2116002"/>
          </a:xfrm>
        </p:spPr>
        <p:txBody>
          <a:bodyPr vert="horz" lIns="0" tIns="0" rIns="0" bIns="0" rtlCol="0">
            <a:noAutofit/>
          </a:bodyPr>
          <a:lstStyle/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2000" dirty="0"/>
              <a:t>Postup shodný jako u péče o operační ránu - standart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2000" dirty="0"/>
              <a:t>Lékaři musí být podána anatomická pinzeta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2000" dirty="0"/>
              <a:t>Po dezinfekci rány podáváme sterilní hrotnaté nůžky nebo kopíčko - lékař odstraní stehy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2000" dirty="0"/>
              <a:t>Dle požadavku lékaře podej:  podávkami nový tampón a dezinfekci (dbej na to, aby se lékař pinzetou nedotkl podávek), nebo sterilní krytí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2000" dirty="0"/>
              <a:t>Ránu většinou již necháváme „na volno“ = bez obvazu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1672417" y="2911516"/>
            <a:ext cx="1313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sz="1200" dirty="0">
                <a:solidFill>
                  <a:srgbClr val="C00000"/>
                </a:solidFill>
              </a:rPr>
              <a:t>Pinzeta musí být anatomická</a:t>
            </a:r>
          </a:p>
        </p:txBody>
      </p:sp>
      <p:sp>
        <p:nvSpPr>
          <p:cNvPr id="43" name="Obdélník 42"/>
          <p:cNvSpPr/>
          <p:nvPr/>
        </p:nvSpPr>
        <p:spPr>
          <a:xfrm>
            <a:off x="91124" y="1175947"/>
            <a:ext cx="3008539" cy="5560790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TextovéPole 55"/>
          <p:cNvSpPr txBox="1"/>
          <p:nvPr/>
        </p:nvSpPr>
        <p:spPr>
          <a:xfrm>
            <a:off x="371716" y="4239654"/>
            <a:ext cx="136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>
                <a:solidFill>
                  <a:srgbClr val="C00000"/>
                </a:solidFill>
              </a:rPr>
              <a:t>Nůžky hrotnaté na vytahování stehů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34317" y="4944175"/>
            <a:ext cx="1102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>
                <a:solidFill>
                  <a:srgbClr val="C00000"/>
                </a:solidFill>
              </a:rPr>
              <a:t>Kopíčko k extrakci stehů</a:t>
            </a:r>
          </a:p>
        </p:txBody>
      </p:sp>
      <p:pic>
        <p:nvPicPr>
          <p:cNvPr id="26" name="Obrázek 25"/>
          <p:cNvPicPr/>
          <p:nvPr/>
        </p:nvPicPr>
        <p:blipFill rotWithShape="1">
          <a:blip r:embed="rId4"/>
          <a:srcRect l="44263" t="8470" r="45387" b="56873"/>
          <a:stretch/>
        </p:blipFill>
        <p:spPr bwMode="auto">
          <a:xfrm rot="16200000">
            <a:off x="414059" y="5804411"/>
            <a:ext cx="432393" cy="1029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ál 1"/>
          <p:cNvSpPr/>
          <p:nvPr/>
        </p:nvSpPr>
        <p:spPr>
          <a:xfrm>
            <a:off x="115662" y="6187843"/>
            <a:ext cx="266527" cy="26232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ástupný symbol pro text 2"/>
          <p:cNvSpPr>
            <a:spLocks noGrp="1"/>
          </p:cNvSpPr>
          <p:nvPr>
            <p:ph type="body" idx="1"/>
          </p:nvPr>
        </p:nvSpPr>
        <p:spPr>
          <a:xfrm>
            <a:off x="77778" y="613034"/>
            <a:ext cx="3021885" cy="54408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dirty="0"/>
              <a:t>POMŮCKY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2020716" y="4571153"/>
            <a:ext cx="1127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Sterilní krytí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1648685" y="3805575"/>
            <a:ext cx="1040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Dezinfekce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901163" y="2822475"/>
            <a:ext cx="1086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Tampóny - sterilní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645180" y="1175947"/>
            <a:ext cx="2054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Emitní miska a rukavice</a:t>
            </a:r>
          </a:p>
        </p:txBody>
      </p:sp>
      <p:sp>
        <p:nvSpPr>
          <p:cNvPr id="3" name="Šipka doleva 2"/>
          <p:cNvSpPr/>
          <p:nvPr/>
        </p:nvSpPr>
        <p:spPr>
          <a:xfrm>
            <a:off x="1085464" y="5901271"/>
            <a:ext cx="1982001" cy="835466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Nůžky na vytahování stehů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2751" r="31100" b="46850"/>
          <a:stretch/>
        </p:blipFill>
        <p:spPr>
          <a:xfrm>
            <a:off x="5039523" y="3701072"/>
            <a:ext cx="2736304" cy="26268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82FBDC2-8F2D-4BA0-ADF9-8F288261D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26829" y="6484737"/>
            <a:ext cx="7920000" cy="252000"/>
          </a:xfrm>
        </p:spPr>
        <p:txBody>
          <a:bodyPr/>
          <a:lstStyle/>
          <a:p>
            <a:r>
              <a:rPr lang="cs-CZ" dirty="0"/>
              <a:t>Lékařská fakulta Masarykovy univerzity, Katedra ošetřovatelství a porodní asistence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6E80A9AC-0A12-44D8-9A0A-7E6A99C1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19844" y="6467882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38</a:t>
            </a:fld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6333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2381983" y="48357"/>
            <a:ext cx="9565754" cy="47667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>
              <a:lnSpc>
                <a:spcPts val="4000"/>
              </a:lnSpc>
              <a:spcBef>
                <a:spcPct val="0"/>
              </a:spcBef>
            </a:pPr>
            <a:r>
              <a:rPr lang="cs-CZ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PÉČE O OPERAČNÍ RÁNU - nehojící se rána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892035" y="481637"/>
            <a:ext cx="9206921" cy="1522478"/>
          </a:xfrm>
        </p:spPr>
        <p:txBody>
          <a:bodyPr vert="horz" lIns="0" tIns="0" rIns="0" bIns="0" rtlCol="0">
            <a:noAutofit/>
          </a:bodyPr>
          <a:lstStyle/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rgbClr val="FF0000"/>
                </a:solidFill>
              </a:rPr>
              <a:t>POKUD JE PLÁNOVÁN ODBĚR VZORKU Z RÁNY NA MIKROBIOLOGICKÉ VYŠETŘENÍ, MUSÍ ODBĚR PROBĚHNOUT PŘED DEZINFEKCÍ RÁNY!</a:t>
            </a:r>
            <a:r>
              <a:rPr lang="cs-CZ" sz="1400" dirty="0"/>
              <a:t> 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400" dirty="0"/>
              <a:t>Postup shodný jako u péče o operační ránu - standart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400" dirty="0"/>
              <a:t>Dezinfekce rány v opačném pořadí - okolí a pak střed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400" dirty="0"/>
              <a:t>Lékaři podávám chirurgickou pinzetu 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400" dirty="0"/>
              <a:t>Dle požadavku hrotnaté nůžky či </a:t>
            </a:r>
            <a:r>
              <a:rPr lang="cs-CZ" sz="1400" dirty="0" err="1"/>
              <a:t>exkochlerační</a:t>
            </a:r>
            <a:r>
              <a:rPr lang="cs-CZ" sz="1400" dirty="0"/>
              <a:t> lžičku a sterilní krytí na očistu nástrojů 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endParaRPr lang="cs-CZ" sz="1400" dirty="0"/>
          </a:p>
        </p:txBody>
      </p:sp>
      <p:sp>
        <p:nvSpPr>
          <p:cNvPr id="27" name="Zástupný symbol pro text 2"/>
          <p:cNvSpPr txBox="1">
            <a:spLocks/>
          </p:cNvSpPr>
          <p:nvPr/>
        </p:nvSpPr>
        <p:spPr>
          <a:xfrm>
            <a:off x="-1" y="17199"/>
            <a:ext cx="2283973" cy="4129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800" dirty="0"/>
              <a:t>POSTUP DEZINFEKCE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1063" y="453722"/>
            <a:ext cx="2262910" cy="1507227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1" name="Obrázek 30"/>
          <p:cNvPicPr/>
          <p:nvPr/>
        </p:nvPicPr>
        <p:blipFill rotWithShape="1">
          <a:blip r:embed="rId4"/>
          <a:srcRect l="70440" t="72486" r="10880" b="16137"/>
          <a:stretch/>
        </p:blipFill>
        <p:spPr bwMode="auto">
          <a:xfrm>
            <a:off x="282540" y="525029"/>
            <a:ext cx="1632887" cy="1092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TextovéPole 31"/>
          <p:cNvSpPr txBox="1"/>
          <p:nvPr/>
        </p:nvSpPr>
        <p:spPr>
          <a:xfrm>
            <a:off x="163467" y="1500731"/>
            <a:ext cx="1157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Dezinfekce - rána septická</a:t>
            </a:r>
          </a:p>
        </p:txBody>
      </p:sp>
      <p:sp>
        <p:nvSpPr>
          <p:cNvPr id="10" name="Šipka doleva 9"/>
          <p:cNvSpPr/>
          <p:nvPr/>
        </p:nvSpPr>
        <p:spPr>
          <a:xfrm>
            <a:off x="2287397" y="753534"/>
            <a:ext cx="604638" cy="360040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689730" y="2004115"/>
            <a:ext cx="6409226" cy="33547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Obložky rány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Do rány se vkládá sterilní krytí namočené v léčivém/dezinfekčním roztoku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Nejčastěji používané: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 err="1"/>
              <a:t>Debriecasan</a:t>
            </a:r>
            <a:endParaRPr lang="cs-CZ" sz="1400" b="1" dirty="0"/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Prontosan</a:t>
            </a:r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Octenisept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cs-CZ" sz="1400" dirty="0"/>
              <a:t>nesmí přijít do kontaktu s jodovou dezinfekcí - fialové zbarvení 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 err="1"/>
              <a:t>Betadine</a:t>
            </a:r>
            <a:r>
              <a:rPr lang="cs-CZ" sz="1400" b="1" dirty="0"/>
              <a:t>: </a:t>
            </a:r>
            <a:r>
              <a:rPr lang="cs-CZ" sz="1400" dirty="0"/>
              <a:t>na obložky se VŽDY používá ředěná (obvykle 1:10)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 err="1"/>
              <a:t>Višněvského</a:t>
            </a:r>
            <a:r>
              <a:rPr lang="cs-CZ" sz="1400" b="1" dirty="0"/>
              <a:t> suspenze: </a:t>
            </a:r>
            <a:r>
              <a:rPr lang="cs-CZ" sz="1400" dirty="0"/>
              <a:t>nutno láhev důkladně protřepat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Zvol vhodnou velikost sterilního krytí (dle velikosti rány)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Otevři sterilní krytí tak, aby ses nedotkl vnitřní strany obalu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Aplikuj do obalu na krytí dostatečné množství roztoku, aby obložky byly celé navlhčené - zavři obal krytí a promni - podej lékaři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Obložky musí být do rány vloženy tak, aby vyplnily celou ránu a nepřečnívaly na okolní tkáň - vkládej obložky jednotlivě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53370" y="2017480"/>
            <a:ext cx="5433029" cy="33547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Výplach rány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Do rány je za využití stříkačky aplikovaný roztok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Nejčastěji používané: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lang="cs-CZ" sz="1400" b="1" dirty="0"/>
              <a:t>Peroxid vodíku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lang="cs-CZ" sz="1400" b="1" dirty="0" err="1"/>
              <a:t>Prontosan</a:t>
            </a:r>
            <a:endParaRPr lang="cs-CZ" sz="1400" b="1" dirty="0"/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lang="cs-CZ" sz="1400" b="1" dirty="0" err="1"/>
              <a:t>Betadine</a:t>
            </a:r>
            <a:r>
              <a:rPr lang="cs-CZ" sz="1400" b="1" dirty="0"/>
              <a:t>: </a:t>
            </a:r>
            <a:r>
              <a:rPr lang="cs-CZ" sz="1400" dirty="0"/>
              <a:t>VŽDY se používá ředěná (obvykle 1:10)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Vyber stříkačku vhodné velikosti (5 - 10 ml)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Otevři obal stříkačky tak, abys </a:t>
            </a:r>
            <a:r>
              <a:rPr lang="cs-CZ" sz="1400" dirty="0" err="1"/>
              <a:t>neznesteril</a:t>
            </a:r>
            <a:r>
              <a:rPr lang="cs-CZ" sz="1400" dirty="0"/>
              <a:t> vnitřní část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Aplikuj do obalu stříkačky roztok - nasaj do stříkačky -podej lékaři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Podej sterilní krytí na vysušení rány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Další osoba si nasadí gumové rukavice a pomocí buničité vaty zabrání znečistění pacienta a lůžka - buničitá vata se nesmí dotknout rány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370" y="5681355"/>
            <a:ext cx="12045586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Na ránu přiložte krytí </a:t>
            </a:r>
            <a:r>
              <a:rPr lang="cs-CZ" sz="1400" dirty="0" err="1"/>
              <a:t>Solvaline</a:t>
            </a:r>
            <a:r>
              <a:rPr lang="cs-CZ" sz="1400" dirty="0"/>
              <a:t> = vysoce savé krytí, které se nelepí k ráně, udržuje stálou teplotu a v ráně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Na </a:t>
            </a:r>
            <a:r>
              <a:rPr lang="cs-CZ" sz="1400" dirty="0" err="1"/>
              <a:t>solvaline</a:t>
            </a:r>
            <a:r>
              <a:rPr lang="cs-CZ" sz="1400" dirty="0"/>
              <a:t> krytí přilož savé krytí (savku)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Sledujte </a:t>
            </a:r>
            <a:r>
              <a:rPr lang="cs-CZ" sz="1400" dirty="0" err="1"/>
              <a:t>prosak</a:t>
            </a:r>
            <a:r>
              <a:rPr lang="cs-CZ" sz="1400" dirty="0"/>
              <a:t> z rány</a:t>
            </a:r>
          </a:p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 převazech indikovaných víckrát denně rozvrhněte jejich harmonogram (aby nevysychaly obložky, rána byla vystavená působení léčivého přípravku v pravidelných intervalech)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353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36884" y="68560"/>
            <a:ext cx="10898106" cy="896144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altLang="cs-CZ" sz="2800" dirty="0"/>
              <a:t>PRAVIDLA CHIRURGICKÉHO  MYTÍ A DEZINFEKCE RUKOU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24589" y="1271206"/>
            <a:ext cx="11742821" cy="49948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altLang="cs-CZ" sz="2000" dirty="0"/>
              <a:t>Odstranit šperky - snižují efekt mytí a dezinfekce</a:t>
            </a:r>
          </a:p>
          <a:p>
            <a:r>
              <a:rPr lang="cs-CZ" altLang="cs-CZ" sz="2000" dirty="0"/>
              <a:t>Myjeme celé předloktí</a:t>
            </a:r>
          </a:p>
          <a:p>
            <a:r>
              <a:rPr lang="cs-CZ" altLang="cs-CZ" sz="2000" dirty="0"/>
              <a:t>Chirurgická mýdla s dezinfekčním působením, sterilní kartáčky na nehty </a:t>
            </a:r>
          </a:p>
          <a:p>
            <a:r>
              <a:rPr lang="cs-CZ" altLang="cs-CZ" sz="2000" dirty="0"/>
              <a:t>Chirurgická dezinfekce se provádí 5 min, 2x5ml pokožka musí být vlhká po celou dobu expozice</a:t>
            </a:r>
          </a:p>
          <a:p>
            <a:pPr marL="431388" lvl="1" indent="-271463"/>
            <a:r>
              <a:rPr lang="cs-CZ" altLang="cs-CZ" sz="1200" dirty="0"/>
              <a:t>Do vhodné dezinfekce lze ruce ponořit (doba exspirace a expozice)</a:t>
            </a:r>
          </a:p>
          <a:p>
            <a:pPr marL="179388" indent="-271463"/>
            <a:r>
              <a:rPr lang="cs-CZ" altLang="cs-CZ" sz="2000" dirty="0"/>
              <a:t>Na ruce kontaminované biologickým materiálem použijeme </a:t>
            </a:r>
            <a:r>
              <a:rPr lang="cs-CZ" altLang="cs-CZ" sz="2000" dirty="0" err="1"/>
              <a:t>virucidní</a:t>
            </a:r>
            <a:r>
              <a:rPr lang="cs-CZ" altLang="cs-CZ" sz="2000" dirty="0"/>
              <a:t> dezinfekční prostředek </a:t>
            </a:r>
          </a:p>
          <a:p>
            <a:pPr marL="179388" indent="-271463"/>
            <a:r>
              <a:rPr lang="cs-CZ" altLang="cs-CZ" sz="2000" dirty="0"/>
              <a:t>Po sejmutí rukavic omyjeme nebo dezinfikujeme ruce</a:t>
            </a:r>
          </a:p>
          <a:p>
            <a:pPr marL="179388" indent="-271463"/>
            <a:r>
              <a:rPr lang="cs-CZ" altLang="cs-CZ" sz="2000" dirty="0"/>
              <a:t>Po mytí ruce utíráme do sucha jednorázovým ručníkem </a:t>
            </a:r>
          </a:p>
          <a:p>
            <a:pPr marL="179388" indent="-271463"/>
            <a:r>
              <a:rPr lang="cs-CZ" altLang="cs-CZ" sz="2000" dirty="0"/>
              <a:t>Dávkovací zařízení na mýdla a dezinfekce před doplněním pravidelně myjeme a dezinfikujeme </a:t>
            </a:r>
          </a:p>
          <a:p>
            <a:pPr marL="72000" indent="0">
              <a:buNone/>
            </a:pPr>
            <a:endParaRPr lang="cs-CZ" alt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7CD2C7-F912-44AC-863F-9187DAFDF8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96894D-8C73-4442-B7E7-FA7AD63AE0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42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8502" y="2900365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PARAMETRY HODNOCENÉ NA RÁNĚ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F831795-3423-4998-B492-1F1A8A66F6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2C004FC-E162-4E6F-A6D0-D4D58A9A51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40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0418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7259" y="63122"/>
            <a:ext cx="11864741" cy="1143000"/>
          </a:xfrm>
        </p:spPr>
        <p:txBody>
          <a:bodyPr>
            <a:normAutofit/>
          </a:bodyPr>
          <a:lstStyle/>
          <a:p>
            <a:r>
              <a:rPr lang="cs-CZ" sz="3200" dirty="0"/>
              <a:t>RÁNA = VULNUS</a:t>
            </a:r>
            <a:br>
              <a:rPr lang="cs-CZ" sz="3200" dirty="0"/>
            </a:br>
            <a:r>
              <a:rPr lang="cs-CZ" sz="3200" dirty="0"/>
              <a:t>CHIRURGICKÁ RÁNA = INCIZE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6057" y="1029903"/>
            <a:ext cx="11739888" cy="55249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pc="-100" dirty="0">
                <a:solidFill>
                  <a:schemeClr val="tx2"/>
                </a:solidFill>
                <a:ea typeface="+mj-ea"/>
                <a:cs typeface="+mj-cs"/>
              </a:rPr>
              <a:t>Hojení = reparace</a:t>
            </a:r>
          </a:p>
          <a:p>
            <a:pPr marL="0" indent="0">
              <a:buNone/>
            </a:pPr>
            <a:endParaRPr lang="cs-CZ" spc="-100" dirty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cs-CZ" spc="-100" dirty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cs-CZ" spc="-100" dirty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cs-CZ" spc="-100" dirty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cs-CZ" b="1" spc="-100" dirty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r>
              <a:rPr lang="cs-CZ" b="1" spc="-100" dirty="0">
                <a:solidFill>
                  <a:schemeClr val="tx2"/>
                </a:solidFill>
                <a:ea typeface="+mj-ea"/>
                <a:cs typeface="+mj-cs"/>
              </a:rPr>
              <a:t>Hojení per </a:t>
            </a:r>
            <a:r>
              <a:rPr lang="cs-CZ" b="1" spc="-100" dirty="0" err="1">
                <a:solidFill>
                  <a:schemeClr val="tx2"/>
                </a:solidFill>
                <a:ea typeface="+mj-ea"/>
                <a:cs typeface="+mj-cs"/>
              </a:rPr>
              <a:t>primam</a:t>
            </a:r>
            <a:r>
              <a:rPr lang="cs-CZ" b="1" spc="-1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cs-CZ" dirty="0"/>
              <a:t>= hojení bez komplikací</a:t>
            </a:r>
          </a:p>
          <a:p>
            <a:pPr marL="0" indent="0">
              <a:buNone/>
            </a:pPr>
            <a:r>
              <a:rPr lang="cs-CZ" b="1" spc="-100" dirty="0">
                <a:solidFill>
                  <a:schemeClr val="tx2"/>
                </a:solidFill>
                <a:ea typeface="+mj-ea"/>
                <a:cs typeface="+mj-cs"/>
              </a:rPr>
              <a:t>Hojení per </a:t>
            </a:r>
            <a:r>
              <a:rPr lang="cs-CZ" b="1" spc="-100" dirty="0" err="1">
                <a:solidFill>
                  <a:schemeClr val="tx2"/>
                </a:solidFill>
                <a:ea typeface="+mj-ea"/>
                <a:cs typeface="+mj-cs"/>
              </a:rPr>
              <a:t>secundam</a:t>
            </a:r>
            <a:r>
              <a:rPr lang="cs-CZ" b="1" spc="-1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cs-CZ" dirty="0"/>
              <a:t>=</a:t>
            </a:r>
            <a:r>
              <a:rPr lang="cs-CZ" spc="-1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cs-CZ" dirty="0"/>
              <a:t>prodloužené hojení – výskyt infekce v ráně, </a:t>
            </a:r>
            <a:r>
              <a:rPr lang="cs-CZ" dirty="0" err="1"/>
              <a:t>dehyscence</a:t>
            </a:r>
            <a:r>
              <a:rPr lang="cs-CZ" dirty="0"/>
              <a:t> rány = rozestup rány</a:t>
            </a:r>
          </a:p>
          <a:p>
            <a:pPr marL="0" indent="0">
              <a:buNone/>
            </a:pPr>
            <a:r>
              <a:rPr lang="cs-CZ" b="1" spc="-100" dirty="0">
                <a:solidFill>
                  <a:schemeClr val="tx2"/>
                </a:solidFill>
                <a:ea typeface="+mj-ea"/>
                <a:cs typeface="+mj-cs"/>
              </a:rPr>
              <a:t>Terciální hojení rány </a:t>
            </a:r>
            <a:r>
              <a:rPr lang="cs-CZ" dirty="0"/>
              <a:t>= sutura rány za 3 – 5 dnů od vzniku – rány s </a:t>
            </a:r>
            <a:r>
              <a:rPr lang="cs-CZ" dirty="0">
                <a:sym typeface="Symbol"/>
              </a:rPr>
              <a:t> </a:t>
            </a:r>
            <a:r>
              <a:rPr lang="cs-CZ" dirty="0"/>
              <a:t>rizikem vzniku infekce </a:t>
            </a:r>
          </a:p>
          <a:p>
            <a:pPr marL="0" indent="0">
              <a:buNone/>
            </a:pPr>
            <a:r>
              <a:rPr lang="cs-CZ" b="1" spc="-100" dirty="0">
                <a:solidFill>
                  <a:schemeClr val="tx2"/>
                </a:solidFill>
                <a:ea typeface="+mj-ea"/>
                <a:cs typeface="+mj-cs"/>
              </a:rPr>
              <a:t>Nehojící se rána </a:t>
            </a:r>
            <a:r>
              <a:rPr lang="cs-CZ" dirty="0"/>
              <a:t>=</a:t>
            </a:r>
            <a:r>
              <a:rPr lang="cs-CZ" spc="-1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cs-CZ" dirty="0"/>
              <a:t>rána, která se nezhojí více než 6 - 9 týdnů (např. bércové vředy, dekubitus)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Pětiúhelník 4"/>
          <p:cNvSpPr/>
          <p:nvPr/>
        </p:nvSpPr>
        <p:spPr>
          <a:xfrm>
            <a:off x="2980404" y="1796916"/>
            <a:ext cx="2181739" cy="6480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Exsudativní</a:t>
            </a:r>
          </a:p>
          <a:p>
            <a:pPr algn="ctr"/>
            <a:r>
              <a:rPr lang="cs-CZ" dirty="0"/>
              <a:t>fáze</a:t>
            </a:r>
          </a:p>
        </p:txBody>
      </p:sp>
      <p:sp>
        <p:nvSpPr>
          <p:cNvPr id="6" name="Pětiúhelník 5"/>
          <p:cNvSpPr/>
          <p:nvPr/>
        </p:nvSpPr>
        <p:spPr>
          <a:xfrm>
            <a:off x="5168759" y="1796916"/>
            <a:ext cx="2181739" cy="6480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Proliferační</a:t>
            </a:r>
          </a:p>
          <a:p>
            <a:pPr algn="ctr"/>
            <a:r>
              <a:rPr lang="cs-CZ" dirty="0"/>
              <a:t>fáze</a:t>
            </a:r>
          </a:p>
        </p:txBody>
      </p:sp>
      <p:sp>
        <p:nvSpPr>
          <p:cNvPr id="7" name="Pětiúhelník 6"/>
          <p:cNvSpPr/>
          <p:nvPr/>
        </p:nvSpPr>
        <p:spPr>
          <a:xfrm>
            <a:off x="7259759" y="1796916"/>
            <a:ext cx="2181738" cy="6480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Diferenciační</a:t>
            </a:r>
          </a:p>
          <a:p>
            <a:pPr algn="ctr"/>
            <a:r>
              <a:rPr lang="cs-CZ" dirty="0"/>
              <a:t>fáze</a:t>
            </a:r>
          </a:p>
        </p:txBody>
      </p:sp>
      <p:sp>
        <p:nvSpPr>
          <p:cNvPr id="8" name="Obdélník 7"/>
          <p:cNvSpPr/>
          <p:nvPr/>
        </p:nvSpPr>
        <p:spPr>
          <a:xfrm>
            <a:off x="226056" y="1796916"/>
            <a:ext cx="2754348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Akutní rána</a:t>
            </a:r>
          </a:p>
        </p:txBody>
      </p:sp>
      <p:sp>
        <p:nvSpPr>
          <p:cNvPr id="9" name="Obdélník 8"/>
          <p:cNvSpPr/>
          <p:nvPr/>
        </p:nvSpPr>
        <p:spPr>
          <a:xfrm>
            <a:off x="226056" y="2612958"/>
            <a:ext cx="2754348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Chronická rána</a:t>
            </a:r>
          </a:p>
        </p:txBody>
      </p:sp>
      <p:sp>
        <p:nvSpPr>
          <p:cNvPr id="10" name="Pětiúhelník 9"/>
          <p:cNvSpPr/>
          <p:nvPr/>
        </p:nvSpPr>
        <p:spPr>
          <a:xfrm>
            <a:off x="2980404" y="2612958"/>
            <a:ext cx="2048292" cy="6480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Čištění</a:t>
            </a:r>
          </a:p>
        </p:txBody>
      </p:sp>
      <p:sp>
        <p:nvSpPr>
          <p:cNvPr id="11" name="Pětiúhelník 10"/>
          <p:cNvSpPr/>
          <p:nvPr/>
        </p:nvSpPr>
        <p:spPr>
          <a:xfrm>
            <a:off x="5078020" y="2612958"/>
            <a:ext cx="2181738" cy="6480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Granulace</a:t>
            </a:r>
          </a:p>
        </p:txBody>
      </p:sp>
      <p:sp>
        <p:nvSpPr>
          <p:cNvPr id="12" name="Pětiúhelník 11"/>
          <p:cNvSpPr/>
          <p:nvPr/>
        </p:nvSpPr>
        <p:spPr>
          <a:xfrm>
            <a:off x="7259758" y="2612958"/>
            <a:ext cx="2181738" cy="6480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Epitelizace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2A1B56A-A39F-47DD-9022-F0D32D38B8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13" name="Zástupný symbol pro číslo snímku 12">
            <a:extLst>
              <a:ext uri="{FF2B5EF4-FFF2-40B4-BE49-F238E27FC236}">
                <a16:creationId xmlns:a16="http://schemas.microsoft.com/office/drawing/2014/main" id="{817402C5-D060-41E5-8F1D-07ECCDE78E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93262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12" y="73496"/>
            <a:ext cx="10166586" cy="566936"/>
          </a:xfrm>
        </p:spPr>
        <p:txBody>
          <a:bodyPr>
            <a:normAutofit/>
          </a:bodyPr>
          <a:lstStyle/>
          <a:p>
            <a:r>
              <a:rPr lang="cs-CZ" dirty="0"/>
              <a:t>FAKTORY OVLIVŇUJÍCÍ HOJENÍ RAN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7872" y="917256"/>
            <a:ext cx="5140776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Vnitřní faktory</a:t>
            </a:r>
          </a:p>
          <a:p>
            <a:r>
              <a:rPr lang="cs-CZ" sz="2000" dirty="0"/>
              <a:t>Stav výživy (malnutrice, hypovitaminózy, deficity stopových prvků, obezita)</a:t>
            </a:r>
          </a:p>
          <a:p>
            <a:r>
              <a:rPr lang="cs-CZ" sz="2000" dirty="0"/>
              <a:t>Dostatek kyslíku a živin v hojících se tkáních, </a:t>
            </a:r>
          </a:p>
          <a:p>
            <a:r>
              <a:rPr lang="cs-CZ" sz="2000" dirty="0"/>
              <a:t>Neadekvátní zánětlivé reakce organismu</a:t>
            </a:r>
          </a:p>
          <a:p>
            <a:r>
              <a:rPr lang="cs-CZ" sz="2000" dirty="0"/>
              <a:t>Věk</a:t>
            </a:r>
          </a:p>
          <a:p>
            <a:endParaRPr lang="cs-CZ" sz="2000" dirty="0"/>
          </a:p>
        </p:txBody>
      </p:sp>
      <p:sp>
        <p:nvSpPr>
          <p:cNvPr id="4" name="Obdélník 3"/>
          <p:cNvSpPr/>
          <p:nvPr/>
        </p:nvSpPr>
        <p:spPr>
          <a:xfrm>
            <a:off x="5861304" y="800708"/>
            <a:ext cx="6042824" cy="52565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72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2000" b="1" dirty="0">
                <a:latin typeface="+mn-lt"/>
              </a:rPr>
              <a:t>Zevní faktory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Lokální infekce 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Léky užívané pacientem 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Mechanické vlivy (imobilita, působení zevního tlaku)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Nežádoucí vlivy lokálně používaných antiseptik, antibiotik a chemických látek používaných při chemickém </a:t>
            </a:r>
            <a:r>
              <a:rPr lang="cs-CZ" sz="2000" dirty="0" err="1">
                <a:latin typeface="+mn-lt"/>
              </a:rPr>
              <a:t>debridementu</a:t>
            </a:r>
            <a:r>
              <a:rPr lang="cs-CZ" sz="2000" dirty="0">
                <a:latin typeface="+mn-lt"/>
              </a:rPr>
              <a:t> 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Devitalizovaná tkáň ponechaná na spodině rány 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Vysychání spodiny rány při aplikaci nevhodného krytí na ránu 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7BB0A1-04B5-4BD7-A258-85A2F11047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16AC96-F4FB-42C1-9300-4BAF310575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6590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0374" y="182364"/>
            <a:ext cx="8208912" cy="638944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sz="2400" kern="1200" dirty="0"/>
              <a:t>PARAMETRY HODNOCENÉ NA RÁNĚ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715520" y="651734"/>
            <a:ext cx="6351352" cy="199137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Hojení per </a:t>
            </a:r>
            <a:r>
              <a:rPr lang="cs-CZ" sz="1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primam</a:t>
            </a:r>
            <a:endParaRPr lang="cs-CZ" sz="1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kern="1200" dirty="0"/>
              <a:t>Délka rány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kern="1200" dirty="0"/>
              <a:t>Přiblížení okrajů rány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kern="1200" dirty="0"/>
              <a:t>Tvorba jizvy</a:t>
            </a:r>
          </a:p>
          <a:p>
            <a:pPr marL="0" indent="0" algn="ctr">
              <a:buNone/>
            </a:pPr>
            <a:r>
              <a:rPr lang="cs-CZ" sz="1400" b="1" i="1" dirty="0">
                <a:ea typeface="Times New Roman" panose="02020603050405020304" pitchFamily="18" charset="0"/>
              </a:rPr>
              <a:t>Sekrece krvavá (hemoragická) či serózní v přiměřeném množství je fyziologická.</a:t>
            </a:r>
          </a:p>
        </p:txBody>
      </p:sp>
      <p:sp>
        <p:nvSpPr>
          <p:cNvPr id="4" name="Zástupný symbol pro obsah 4"/>
          <p:cNvSpPr txBox="1">
            <a:spLocks/>
          </p:cNvSpPr>
          <p:nvPr/>
        </p:nvSpPr>
        <p:spPr>
          <a:xfrm>
            <a:off x="5715521" y="3060726"/>
            <a:ext cx="6351351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cs-CZ"/>
            </a:defPPr>
            <a:lvl1pPr marL="285750" indent="-285750">
              <a:spcAft>
                <a:spcPts val="0"/>
              </a:spcAft>
              <a:buFont typeface="Wingdings" panose="05000000000000000000" pitchFamily="2" charset="2"/>
              <a:buChar char="ü"/>
              <a:defRPr sz="1600">
                <a:ea typeface="Times New Roman" panose="02020603050405020304" pitchFamily="18" charset="0"/>
              </a:defRPr>
            </a:lvl1pPr>
          </a:lstStyle>
          <a:p>
            <a:pPr marL="0" indent="0">
              <a:buNone/>
            </a:pP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Hojení per </a:t>
            </a:r>
            <a:r>
              <a:rPr lang="cs-CZ" sz="18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secundam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(nehojící se rány)</a:t>
            </a:r>
          </a:p>
          <a:p>
            <a:pPr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Velikost rány a vývoj v čase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Trojrozměrně  = délka šířka hloubka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Měřit pravítkem, obkreslit na fólii, fotodokumentace</a:t>
            </a:r>
          </a:p>
          <a:p>
            <a:pPr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Spodina rány (povlaky, nekróza, odloupávání tkáně, granulace, tvorba jizvy)</a:t>
            </a:r>
          </a:p>
          <a:p>
            <a:pPr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Okolní tkáň (puchýřky, macerace, erytém) </a:t>
            </a:r>
          </a:p>
          <a:p>
            <a:pPr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 err="1"/>
              <a:t>Prosak</a:t>
            </a:r>
            <a:r>
              <a:rPr lang="cs-CZ" sz="1400" dirty="0"/>
              <a:t>: množství a charakter (purulentní)</a:t>
            </a:r>
          </a:p>
          <a:p>
            <a:pPr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Tvorba kapes a píštělí</a:t>
            </a:r>
          </a:p>
          <a:p>
            <a:pPr marL="0" indent="0" algn="ctr">
              <a:buNone/>
            </a:pPr>
            <a:r>
              <a:rPr lang="cs-CZ" sz="1400" b="1" i="1" dirty="0"/>
              <a:t>Sekrece zkalená či purulentní.</a:t>
            </a:r>
          </a:p>
        </p:txBody>
      </p:sp>
      <p:sp>
        <p:nvSpPr>
          <p:cNvPr id="6" name="Zástupný symbol pro obsah 4"/>
          <p:cNvSpPr txBox="1">
            <a:spLocks/>
          </p:cNvSpPr>
          <p:nvPr/>
        </p:nvSpPr>
        <p:spPr>
          <a:xfrm>
            <a:off x="5591944" y="4941169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285750" indent="-285750">
              <a:spcAft>
                <a:spcPts val="0"/>
              </a:spcAft>
              <a:buFont typeface="Wingdings" panose="05000000000000000000" pitchFamily="2" charset="2"/>
              <a:buChar char="ü"/>
              <a:defRPr sz="1600">
                <a:ea typeface="Times New Roman" panose="02020603050405020304" pitchFamily="18" charset="0"/>
              </a:defRPr>
            </a:lvl1pPr>
          </a:lstStyle>
          <a:p>
            <a:endParaRPr lang="cs-CZ" dirty="0"/>
          </a:p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25128" y="1629825"/>
            <a:ext cx="5590392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Všechny rány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Lokalizace rány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Pohmoždění, hematom okolní v okolí rány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 err="1">
                <a:ea typeface="Times New Roman" panose="02020603050405020304" pitchFamily="18" charset="0"/>
              </a:rPr>
              <a:t>Prosak</a:t>
            </a:r>
            <a:r>
              <a:rPr lang="cs-CZ" sz="1400" dirty="0">
                <a:ea typeface="Times New Roman" panose="02020603050405020304" pitchFamily="18" charset="0"/>
              </a:rPr>
              <a:t>: množství a charakter (obkreslit, zkusit otisk na rukavici - hodnocení dle nasáknutí krycí vrstvy)  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Odtok z drénů: množství, charakter a zápach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Bolest</a:t>
            </a:r>
          </a:p>
        </p:txBody>
      </p:sp>
      <p:sp>
        <p:nvSpPr>
          <p:cNvPr id="7" name="Obdélník 6"/>
          <p:cNvSpPr/>
          <p:nvPr/>
        </p:nvSpPr>
        <p:spPr>
          <a:xfrm>
            <a:off x="63341" y="4209146"/>
            <a:ext cx="5596314" cy="19697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Známky </a:t>
            </a:r>
            <a:r>
              <a:rPr 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ránné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infekce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Zkalený, purulentní sekret z rány (</a:t>
            </a:r>
            <a:r>
              <a:rPr lang="cs-CZ" sz="1400" dirty="0" err="1">
                <a:ea typeface="Times New Roman" panose="02020603050405020304" pitchFamily="18" charset="0"/>
              </a:rPr>
              <a:t>prosak</a:t>
            </a:r>
            <a:r>
              <a:rPr lang="cs-CZ" sz="1400" dirty="0">
                <a:ea typeface="Times New Roman" panose="02020603050405020304" pitchFamily="18" charset="0"/>
              </a:rPr>
              <a:t>, odpad z drénů)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Otok rány (napětí v ráně)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Zvýšená tělesná teplota a zvýšená teplota okolní kůže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Zarudnutí okolní kůže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Nepříjemný (hnilobný) zápach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Porucha funkce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Bolest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DFC09BD-E0C4-4A03-8A2D-E8D046D55F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Lékařská fakulta Masarykovy univerzity, Katedra ošetřovatelství a porodní asistence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7A983F-1E92-4A53-9C6C-14231DC6B0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pic>
        <p:nvPicPr>
          <p:cNvPr id="2052" name="Picture 4" descr="Zobrazit zdrojový obrázek">
            <a:extLst>
              <a:ext uri="{FF2B5EF4-FFF2-40B4-BE49-F238E27FC236}">
                <a16:creationId xmlns:a16="http://schemas.microsoft.com/office/drawing/2014/main" id="{ABD8FB5E-D2AA-4C34-8874-ED41DF1ED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r="25519"/>
          <a:stretch/>
        </p:blipFill>
        <p:spPr bwMode="auto">
          <a:xfrm flipH="1">
            <a:off x="4947385" y="4209146"/>
            <a:ext cx="712270" cy="196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2804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1" b="9825"/>
          <a:stretch/>
        </p:blipFill>
        <p:spPr bwMode="auto">
          <a:xfrm>
            <a:off x="1041734" y="3898142"/>
            <a:ext cx="8369564" cy="23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4"/>
          <p:cNvSpPr txBox="1">
            <a:spLocks/>
          </p:cNvSpPr>
          <p:nvPr/>
        </p:nvSpPr>
        <p:spPr>
          <a:xfrm>
            <a:off x="365760" y="35628"/>
            <a:ext cx="11708856" cy="47667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eaLnBrk="1" hangingPunct="1">
              <a:lnSpc>
                <a:spcPts val="4000"/>
              </a:lnSpc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HODNOCENÍ RÁNY - nehojící se rána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8798"/>
            <a:ext cx="7596336" cy="67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/>
          <p:cNvPicPr/>
          <p:nvPr/>
        </p:nvPicPr>
        <p:blipFill rotWithShape="1">
          <a:blip r:embed="rId5"/>
          <a:srcRect l="41006" t="57672" r="13028" b="13492"/>
          <a:stretch/>
        </p:blipFill>
        <p:spPr bwMode="auto">
          <a:xfrm>
            <a:off x="1041734" y="1611524"/>
            <a:ext cx="8369565" cy="1701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515888" y="1235833"/>
            <a:ext cx="1008112" cy="36004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špatně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9120336" y="1235883"/>
            <a:ext cx="1008112" cy="36004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dobře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4019877" y="1623120"/>
            <a:ext cx="1273685" cy="252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Hojení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-134754" y="402465"/>
            <a:ext cx="12209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HODNOCENÍ RÁNY DLE WHC  = THE WOUND HEALING CONTINUUM</a:t>
            </a:r>
          </a:p>
        </p:txBody>
      </p:sp>
      <p:sp>
        <p:nvSpPr>
          <p:cNvPr id="18" name="Bublinový popisek se šipkou doleva 17"/>
          <p:cNvSpPr/>
          <p:nvPr/>
        </p:nvSpPr>
        <p:spPr>
          <a:xfrm>
            <a:off x="9561413" y="925621"/>
            <a:ext cx="2513204" cy="2362151"/>
          </a:xfrm>
          <a:prstGeom prst="leftArrowCallout">
            <a:avLst>
              <a:gd name="adj1" fmla="val 13269"/>
              <a:gd name="adj2" fmla="val 13006"/>
              <a:gd name="adj3" fmla="val 20281"/>
              <a:gd name="adj4" fmla="val 7382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/>
              <a:t>Hodnocení WHC probíhá na základě vzhledu spodiny rány</a:t>
            </a:r>
          </a:p>
          <a:p>
            <a:pPr algn="ctr"/>
            <a:r>
              <a:rPr lang="cs-CZ" sz="1200" b="1" dirty="0"/>
              <a:t>Černá barva = nejhorší</a:t>
            </a:r>
          </a:p>
          <a:p>
            <a:pPr algn="ctr"/>
            <a:r>
              <a:rPr lang="cs-CZ" sz="1200" b="1" dirty="0"/>
              <a:t>Růžová nejlepší</a:t>
            </a:r>
          </a:p>
          <a:p>
            <a:pPr algn="ctr"/>
            <a:r>
              <a:rPr lang="cs-CZ" sz="1200" b="1" dirty="0"/>
              <a:t>Dle vzhledu spodiny je aplikován TIME </a:t>
            </a:r>
            <a:r>
              <a:rPr lang="cs-CZ" sz="1200" b="1" dirty="0" err="1"/>
              <a:t>menegement</a:t>
            </a:r>
            <a:r>
              <a:rPr lang="cs-CZ" sz="1200" b="1" dirty="0"/>
              <a:t> hojení rány</a:t>
            </a:r>
          </a:p>
        </p:txBody>
      </p:sp>
      <p:sp>
        <p:nvSpPr>
          <p:cNvPr id="19" name="Bublinový popisek se šipkou doleva 18"/>
          <p:cNvSpPr/>
          <p:nvPr/>
        </p:nvSpPr>
        <p:spPr>
          <a:xfrm>
            <a:off x="9561410" y="3921941"/>
            <a:ext cx="2513205" cy="2360973"/>
          </a:xfrm>
          <a:prstGeom prst="leftArrowCallout">
            <a:avLst>
              <a:gd name="adj1" fmla="val 14229"/>
              <a:gd name="adj2" fmla="val 25000"/>
              <a:gd name="adj3" fmla="val 20281"/>
              <a:gd name="adj4" fmla="val 7382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/>
              <a:t>Jednotlivé kroky hojení nehojicí se rány - jejich sled je závislý na vzhledu spodiny rány (WHC)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992545" y="207449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5072183" y="210814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3444600" y="207338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7350693" y="2091031"/>
            <a:ext cx="373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1561498" y="3374024"/>
            <a:ext cx="9133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ŘÍZENÍ HOJENÍ RÁNY = TIME management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2F01B2-659D-4F88-AA9E-E034EC369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EA0F63-3193-42F2-BFCD-6846194B4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44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9318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4"/>
          <p:cNvSpPr txBox="1">
            <a:spLocks/>
          </p:cNvSpPr>
          <p:nvPr/>
        </p:nvSpPr>
        <p:spPr>
          <a:xfrm>
            <a:off x="317634" y="15788"/>
            <a:ext cx="11874365" cy="447387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0000" lnSpcReduction="20000"/>
          </a:bodyPr>
          <a:lstStyle>
            <a:lvl1pPr eaLnBrk="1" hangingPunct="1">
              <a:lnSpc>
                <a:spcPts val="4000"/>
              </a:lnSpc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PÉČE O OPERAČNÍ RÁNU - nehojící se rána - vlhké hojení ran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6253" y="626051"/>
            <a:ext cx="49916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Výhody:</a:t>
            </a:r>
          </a:p>
          <a:p>
            <a:pPr marL="285750" indent="-285750">
              <a:buClr>
                <a:schemeClr val="tx2"/>
              </a:buClr>
              <a:buFont typeface="Tahoma" panose="020B0604030504040204" pitchFamily="34" charset="0"/>
              <a:buChar char="-"/>
            </a:pPr>
            <a:r>
              <a:rPr lang="cs-CZ" sz="1500" dirty="0"/>
              <a:t>Optimální podmínky pro hojení rány dle fáze hojení ve kterém se rána nachází</a:t>
            </a:r>
          </a:p>
          <a:p>
            <a:pPr marL="285750" indent="-285750">
              <a:buClr>
                <a:schemeClr val="tx2"/>
              </a:buClr>
              <a:buFont typeface="Tahoma" panose="020B0604030504040204" pitchFamily="34" charset="0"/>
              <a:buChar char="-"/>
            </a:pPr>
            <a:r>
              <a:rPr lang="cs-CZ" sz="1500" dirty="0"/>
              <a:t>Snížení četnosti převazů - tím eliminace zavlečení další sekundární infekce</a:t>
            </a:r>
          </a:p>
        </p:txBody>
      </p:sp>
      <p:pic>
        <p:nvPicPr>
          <p:cNvPr id="11" name="Zástupný symbol pro obsah 5"/>
          <p:cNvPicPr>
            <a:picLocks noGrp="1"/>
          </p:cNvPicPr>
          <p:nvPr>
            <p:ph idx="1"/>
          </p:nvPr>
        </p:nvPicPr>
        <p:blipFill rotWithShape="1">
          <a:blip r:embed="rId3"/>
          <a:srcRect l="12912" t="10093" r="11448" b="4677"/>
          <a:stretch/>
        </p:blipFill>
        <p:spPr bwMode="auto">
          <a:xfrm>
            <a:off x="96253" y="1958478"/>
            <a:ext cx="12140665" cy="4734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5087888" y="655336"/>
            <a:ext cx="70078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Postup: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400" dirty="0"/>
              <a:t>Postup shodný jako u péče o operační ránu - standart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400" dirty="0"/>
              <a:t>Lékař indikuje druh krytí - sestra ustřihne za aseptických podmínek požadovanou velikost a podá lékaři - lékař vloží do rány - popřípadě zvlhčí aktivačním roztokem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400" dirty="0"/>
              <a:t>Sterilní krytí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400" dirty="0"/>
              <a:t>Četnost převazů dle typu použitého materiálu a dle indikace lékaře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0" y="328423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rány je dle indikace lékaře aplikované speciální krytí.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62688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8502" y="2900365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DRÉNY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2DAC1B9-DBA9-45FD-97E4-94F57987F1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92F128-276C-4D14-B9D3-97F11A7A7E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46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96044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135" y="84168"/>
            <a:ext cx="10311865" cy="562074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cs-CZ" sz="3200" kern="1200" dirty="0"/>
              <a:t>TYPY DRÉNŮ - PŘEHLED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CE040AC-DAA1-4867-9E28-046E07691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40402"/>
              </p:ext>
            </p:extLst>
          </p:nvPr>
        </p:nvGraphicFramePr>
        <p:xfrm>
          <a:off x="484472" y="613804"/>
          <a:ext cx="10183528" cy="6244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0345">
                  <a:extLst>
                    <a:ext uri="{9D8B030D-6E8A-4147-A177-3AD203B41FA5}">
                      <a16:colId xmlns:a16="http://schemas.microsoft.com/office/drawing/2014/main" val="1397312318"/>
                    </a:ext>
                  </a:extLst>
                </a:gridCol>
                <a:gridCol w="6277593">
                  <a:extLst>
                    <a:ext uri="{9D8B030D-6E8A-4147-A177-3AD203B41FA5}">
                      <a16:colId xmlns:a16="http://schemas.microsoft.com/office/drawing/2014/main" val="400709950"/>
                    </a:ext>
                  </a:extLst>
                </a:gridCol>
                <a:gridCol w="1945590">
                  <a:extLst>
                    <a:ext uri="{9D8B030D-6E8A-4147-A177-3AD203B41FA5}">
                      <a16:colId xmlns:a16="http://schemas.microsoft.com/office/drawing/2014/main" val="1323656922"/>
                    </a:ext>
                  </a:extLst>
                </a:gridCol>
              </a:tblGrid>
              <a:tr h="325856">
                <a:tc>
                  <a:txBody>
                    <a:bodyPr/>
                    <a:lstStyle/>
                    <a:p>
                      <a:r>
                        <a:rPr lang="cs-CZ" sz="1600" dirty="0"/>
                        <a:t>Zkratka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Název drénu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Typ drenáže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543055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Břišní drén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09420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Rektální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001375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/>
                        <a:t>Redonův</a:t>
                      </a:r>
                      <a:r>
                        <a:rPr lang="cs-CZ" sz="1600" dirty="0"/>
                        <a:t>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Podtlaková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898364"/>
                  </a:ext>
                </a:extLst>
              </a:tr>
              <a:tr h="350754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 na </a:t>
                      </a:r>
                      <a:r>
                        <a:rPr lang="cs-CZ" sz="1600" dirty="0" err="1">
                          <a:solidFill>
                            <a:schemeClr val="tx2"/>
                          </a:solidFill>
                        </a:rPr>
                        <a:t>stř</a:t>
                      </a: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/>
                        <a:t>Redonův</a:t>
                      </a:r>
                      <a:r>
                        <a:rPr lang="cs-CZ" sz="1600" dirty="0"/>
                        <a:t> drén na stříkačku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Podtlaková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361890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Rektální </a:t>
                      </a:r>
                      <a:r>
                        <a:rPr lang="cs-CZ" sz="1600" dirty="0" err="1"/>
                        <a:t>redon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Podtlaková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330699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BD do 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Zkrácený břišní drén – svod do sběrného sáčku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Spádová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1957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DS po 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Sběrný sýček nalepený na místo po extrakci dránu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335311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AHS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Hrudní drén - aktivní hrudní sání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Podtlaková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894599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HD H2O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Hrudní drén – vodní zámek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206919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 err="1">
                          <a:solidFill>
                            <a:schemeClr val="tx2"/>
                          </a:solidFill>
                        </a:rPr>
                        <a:t>Pleuracan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Drén do pleurální dutiny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199854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 err="1">
                          <a:solidFill>
                            <a:schemeClr val="tx2"/>
                          </a:solidFill>
                        </a:rPr>
                        <a:t>Penrousův</a:t>
                      </a: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Tubulární kapilární drén = drén složený z více tenkých hadiček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577204"/>
                  </a:ext>
                </a:extLst>
              </a:tr>
              <a:tr h="48598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T -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Drenáž žlučových cest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Spádová/uzavřený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066915"/>
                  </a:ext>
                </a:extLst>
              </a:tr>
              <a:tr h="48598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PTD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+mn-lt"/>
                        </a:rPr>
                        <a:t>Perkutánní </a:t>
                      </a:r>
                      <a:r>
                        <a:rPr lang="cs-CZ" sz="1600" dirty="0" err="1">
                          <a:latin typeface="+mn-lt"/>
                        </a:rPr>
                        <a:t>transhepatická</a:t>
                      </a:r>
                      <a:r>
                        <a:rPr lang="cs-CZ" sz="1600" dirty="0">
                          <a:latin typeface="+mn-lt"/>
                        </a:rPr>
                        <a:t> drenáž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Spádová/uzavřený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147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r>
                        <a:rPr lang="cs-CZ" sz="16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Mulový drén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Mulový drén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Volná drenáž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579612"/>
                  </a:ext>
                </a:extLst>
              </a:tr>
              <a:tr h="327415">
                <a:tc>
                  <a:txBody>
                    <a:bodyPr/>
                    <a:lstStyle/>
                    <a:p>
                      <a:r>
                        <a:rPr lang="cs-CZ" sz="16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Korýtkový drén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Korýtkový drén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Volná drenáž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973791"/>
                  </a:ext>
                </a:extLst>
              </a:tr>
              <a:tr h="562842">
                <a:tc>
                  <a:txBody>
                    <a:bodyPr/>
                    <a:lstStyle/>
                    <a:p>
                      <a:r>
                        <a:rPr lang="cs-CZ" sz="16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Rukavicový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Rukavicový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Volná drenáž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4318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723027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59496" y="404664"/>
            <a:ext cx="9056685" cy="57606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Odvod tekutin (plynů) z operační rány a somatických dutin. </a:t>
            </a:r>
          </a:p>
          <a:p>
            <a:pPr marL="0" indent="0" algn="ctr">
              <a:buNone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Odvod má zajistit rychlejší hojení, zamezení vzniku infekce a útlaku okolních tkání.</a:t>
            </a:r>
          </a:p>
          <a:p>
            <a:pPr marL="0" indent="0">
              <a:buNone/>
            </a:pPr>
            <a:endParaRPr lang="cs-CZ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1400" dirty="0"/>
          </a:p>
          <a:p>
            <a:pPr>
              <a:buFont typeface="Wingdings" panose="05000000000000000000" pitchFamily="2" charset="2"/>
              <a:buChar char="ü"/>
            </a:pPr>
            <a:endParaRPr lang="cs-CZ" sz="1400" dirty="0"/>
          </a:p>
        </p:txBody>
      </p:sp>
      <p:sp>
        <p:nvSpPr>
          <p:cNvPr id="4" name="Obdélník 3"/>
          <p:cNvSpPr/>
          <p:nvPr/>
        </p:nvSpPr>
        <p:spPr>
          <a:xfrm>
            <a:off x="458785" y="-8375"/>
            <a:ext cx="8773828" cy="5151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lnSpc>
                <a:spcPts val="4000"/>
              </a:lnSpc>
            </a:pPr>
            <a:r>
              <a:rPr lang="cs-CZ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DRÉNY PROFYLAKTICKÉ a TERAPEUTICKÉ</a:t>
            </a:r>
          </a:p>
        </p:txBody>
      </p:sp>
      <p:sp>
        <p:nvSpPr>
          <p:cNvPr id="5" name="Obdélník 4"/>
          <p:cNvSpPr/>
          <p:nvPr/>
        </p:nvSpPr>
        <p:spPr>
          <a:xfrm>
            <a:off x="179652" y="1085995"/>
            <a:ext cx="5749510" cy="176308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00B050"/>
                </a:solidFill>
                <a:latin typeface="+mn-lt"/>
              </a:rPr>
              <a:t>VOLNÁ DRENÁŽ </a:t>
            </a:r>
            <a:r>
              <a:rPr lang="cs-CZ" sz="1400" dirty="0">
                <a:latin typeface="+mn-lt"/>
              </a:rPr>
              <a:t>-odvod sekretu do obvazu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b="1" dirty="0">
                <a:latin typeface="+mn-lt"/>
              </a:rPr>
              <a:t>Mulové drény </a:t>
            </a:r>
            <a:r>
              <a:rPr lang="cs-CZ" sz="1400" dirty="0">
                <a:latin typeface="+mn-lt"/>
              </a:rPr>
              <a:t>- </a:t>
            </a:r>
            <a:r>
              <a:rPr lang="cs-CZ" sz="1400" dirty="0" err="1">
                <a:latin typeface="+mn-lt"/>
              </a:rPr>
              <a:t>longeta</a:t>
            </a:r>
            <a:endParaRPr lang="cs-CZ" sz="1400" dirty="0">
              <a:latin typeface="+mn-lt"/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b="1" dirty="0">
                <a:latin typeface="+mn-lt"/>
              </a:rPr>
              <a:t>Rukavicové drény </a:t>
            </a:r>
            <a:r>
              <a:rPr lang="cs-CZ" sz="1400" dirty="0">
                <a:latin typeface="+mn-lt"/>
              </a:rPr>
              <a:t>- rozstřižená sterilní gumová rukavice (opláchnout pudr sterilním roztokem)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b="1" dirty="0">
                <a:latin typeface="+mn-lt"/>
              </a:rPr>
              <a:t>Korýtkové drény </a:t>
            </a:r>
            <a:r>
              <a:rPr lang="cs-CZ" sz="1400" dirty="0">
                <a:latin typeface="+mn-lt"/>
              </a:rPr>
              <a:t>- podélně rozpůlená gumová hadička, propíchnutá spínacím špendlíkem (zamezení vpadnutí drénu do rány)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b="1" dirty="0">
                <a:latin typeface="+mn-lt"/>
              </a:rPr>
              <a:t>Zastřižený drén </a:t>
            </a:r>
            <a:r>
              <a:rPr lang="cs-CZ" sz="1400" dirty="0">
                <a:latin typeface="+mn-lt"/>
              </a:rPr>
              <a:t>- hadička zajištěna spínacím špendlíkem - ústí do obvazu nebo do sběrného sáčku</a:t>
            </a:r>
          </a:p>
        </p:txBody>
      </p:sp>
      <p:sp>
        <p:nvSpPr>
          <p:cNvPr id="6" name="Obdélník 5"/>
          <p:cNvSpPr/>
          <p:nvPr/>
        </p:nvSpPr>
        <p:spPr>
          <a:xfrm>
            <a:off x="189118" y="2979794"/>
            <a:ext cx="5749510" cy="13804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00B0F0"/>
                </a:solidFill>
                <a:latin typeface="+mn-lt"/>
              </a:rPr>
              <a:t>SPÁDOVÁ DRENÁŽ </a:t>
            </a:r>
            <a:r>
              <a:rPr lang="cs-CZ" sz="1400" dirty="0">
                <a:solidFill>
                  <a:schemeClr val="tx1"/>
                </a:solidFill>
                <a:latin typeface="+mn-lt"/>
              </a:rPr>
              <a:t>- odvod za využití gravitace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b="1" dirty="0">
                <a:solidFill>
                  <a:schemeClr val="tx1"/>
                </a:solidFill>
                <a:latin typeface="+mn-lt"/>
              </a:rPr>
              <a:t>Drenáž do sběrného sáčku</a:t>
            </a:r>
            <a:r>
              <a:rPr lang="cs-CZ" sz="1400" dirty="0">
                <a:solidFill>
                  <a:schemeClr val="tx1"/>
                </a:solidFill>
                <a:latin typeface="+mn-lt"/>
              </a:rPr>
              <a:t> (BD - spádový břišní drén)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+mn-lt"/>
              </a:rPr>
              <a:t>Sáček by měl být vždy pod úrovní drenážované oblasti = zamezení návratu sekretu do rány  - vracející sekret je rizikem pro vznik infekce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1400" dirty="0">
              <a:solidFill>
                <a:schemeClr val="tx1"/>
              </a:solidFill>
              <a:latin typeface="+mj-lt"/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79652" y="4446098"/>
            <a:ext cx="10619893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PODTLAKOVÁ DRENÁŽ </a:t>
            </a:r>
            <a:r>
              <a:rPr lang="cs-CZ" sz="1200" dirty="0"/>
              <a:t>- odvod sekretu aktivně díky podtlaku ve sběrné nádobě</a:t>
            </a:r>
          </a:p>
          <a:p>
            <a:r>
              <a:rPr lang="cs-CZ" sz="1200" b="1" dirty="0" err="1">
                <a:solidFill>
                  <a:srgbClr val="0000DC"/>
                </a:solidFill>
              </a:rPr>
              <a:t>Redonova</a:t>
            </a:r>
            <a:r>
              <a:rPr lang="cs-CZ" sz="1200" b="1" dirty="0">
                <a:solidFill>
                  <a:srgbClr val="0000DC"/>
                </a:solidFill>
              </a:rPr>
              <a:t> drenáž do nádobky s pod tlakem (R)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</p:txBody>
      </p:sp>
      <p:sp>
        <p:nvSpPr>
          <p:cNvPr id="17" name="Obdélník 16"/>
          <p:cNvSpPr/>
          <p:nvPr/>
        </p:nvSpPr>
        <p:spPr>
          <a:xfrm>
            <a:off x="6262840" y="1073650"/>
            <a:ext cx="5845369" cy="17754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T DRÉN </a:t>
            </a:r>
            <a:r>
              <a:rPr lang="cs-CZ" sz="1400" dirty="0">
                <a:latin typeface="+mn-lt"/>
              </a:rPr>
              <a:t>=  </a:t>
            </a:r>
            <a:r>
              <a:rPr lang="cs-CZ" sz="1400" dirty="0" err="1">
                <a:latin typeface="+mn-lt"/>
              </a:rPr>
              <a:t>Kehrova</a:t>
            </a:r>
            <a:r>
              <a:rPr lang="cs-CZ" sz="1400" dirty="0">
                <a:latin typeface="+mn-lt"/>
              </a:rPr>
              <a:t> drenáž - drén ve tvaru T</a:t>
            </a:r>
          </a:p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PTD</a:t>
            </a:r>
            <a:r>
              <a:rPr lang="cs-CZ" sz="1400" dirty="0">
                <a:latin typeface="+mn-lt"/>
              </a:rPr>
              <a:t> = Perkutánní </a:t>
            </a:r>
            <a:r>
              <a:rPr lang="cs-CZ" sz="1400" dirty="0" err="1">
                <a:latin typeface="+mn-lt"/>
              </a:rPr>
              <a:t>transhepatická</a:t>
            </a:r>
            <a:r>
              <a:rPr lang="cs-CZ" sz="1400" dirty="0">
                <a:latin typeface="+mn-lt"/>
              </a:rPr>
              <a:t> drenáž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Na spád - sběrný sáček - odvod biliární sekrece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Uzavřený - proplachuje se za aseptických podmínek 3 krát denně 10 - 20 ml dle ordinace lékaře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1400" dirty="0">
              <a:latin typeface="+mn-lt"/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1400" dirty="0">
              <a:latin typeface="+mn-lt"/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1400" dirty="0">
              <a:latin typeface="+mn-lt"/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1400" dirty="0">
              <a:latin typeface="+mn-lt"/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1400" dirty="0">
              <a:latin typeface="+mn-lt"/>
            </a:endParaRPr>
          </a:p>
        </p:txBody>
      </p:sp>
      <p:pic>
        <p:nvPicPr>
          <p:cNvPr id="18" name="Obrázek 17"/>
          <p:cNvPicPr/>
          <p:nvPr/>
        </p:nvPicPr>
        <p:blipFill rotWithShape="1">
          <a:blip r:embed="rId3"/>
          <a:srcRect l="18043" t="11544" r="26146" b="18032"/>
          <a:stretch/>
        </p:blipFill>
        <p:spPr bwMode="auto">
          <a:xfrm>
            <a:off x="2351585" y="4888906"/>
            <a:ext cx="2154783" cy="17100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bdélník 6"/>
          <p:cNvSpPr/>
          <p:nvPr/>
        </p:nvSpPr>
        <p:spPr>
          <a:xfrm>
            <a:off x="8058988" y="4521644"/>
            <a:ext cx="2744206" cy="707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200" b="1" dirty="0">
                <a:solidFill>
                  <a:srgbClr val="0000DC"/>
                </a:solidFill>
                <a:latin typeface="+mn-lt"/>
              </a:rPr>
              <a:t>Na stříkačku (R na </a:t>
            </a:r>
            <a:r>
              <a:rPr lang="cs-CZ" sz="1200" b="1" dirty="0" err="1">
                <a:solidFill>
                  <a:srgbClr val="0000DC"/>
                </a:solidFill>
                <a:latin typeface="+mn-lt"/>
              </a:rPr>
              <a:t>stř</a:t>
            </a:r>
            <a:r>
              <a:rPr lang="cs-CZ" sz="1200" b="1" dirty="0">
                <a:solidFill>
                  <a:srgbClr val="0000DC"/>
                </a:solidFill>
                <a:latin typeface="+mn-lt"/>
              </a:rPr>
              <a:t>.)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200" dirty="0">
                <a:latin typeface="+mn-lt"/>
              </a:rPr>
              <a:t>Minimální velikost stříkačky 20 ml</a:t>
            </a:r>
          </a:p>
        </p:txBody>
      </p:sp>
      <p:sp>
        <p:nvSpPr>
          <p:cNvPr id="15" name="Šipka doprava 14"/>
          <p:cNvSpPr/>
          <p:nvPr/>
        </p:nvSpPr>
        <p:spPr>
          <a:xfrm>
            <a:off x="1297309" y="4825770"/>
            <a:ext cx="1273316" cy="101023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Bez podtlaku</a:t>
            </a:r>
          </a:p>
        </p:txBody>
      </p:sp>
      <p:sp>
        <p:nvSpPr>
          <p:cNvPr id="19" name="Šipka doleva 18"/>
          <p:cNvSpPr/>
          <p:nvPr/>
        </p:nvSpPr>
        <p:spPr>
          <a:xfrm>
            <a:off x="4009276" y="4881766"/>
            <a:ext cx="1272452" cy="898244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S podtlakem</a:t>
            </a:r>
          </a:p>
        </p:txBody>
      </p:sp>
      <p:pic>
        <p:nvPicPr>
          <p:cNvPr id="2052" name="Picture 4" descr="VÃ½sledek obrÃ¡zku pro T drÃ©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174" y="1941438"/>
            <a:ext cx="1049173" cy="86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délník 21"/>
          <p:cNvSpPr/>
          <p:nvPr/>
        </p:nvSpPr>
        <p:spPr>
          <a:xfrm>
            <a:off x="6253374" y="3010481"/>
            <a:ext cx="5845368" cy="5149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FF0000"/>
                </a:solidFill>
                <a:latin typeface="+mn-lt"/>
              </a:rPr>
              <a:t>PLEURACAN</a:t>
            </a:r>
            <a:r>
              <a:rPr lang="cs-CZ" sz="1400" dirty="0">
                <a:latin typeface="+mn-lt"/>
              </a:rPr>
              <a:t> - vytvořen punkčně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drén z pohrudniční dutiny</a:t>
            </a:r>
          </a:p>
        </p:txBody>
      </p:sp>
      <p:sp>
        <p:nvSpPr>
          <p:cNvPr id="8" name="Obdélník 7"/>
          <p:cNvSpPr/>
          <p:nvPr/>
        </p:nvSpPr>
        <p:spPr>
          <a:xfrm>
            <a:off x="6262839" y="3630031"/>
            <a:ext cx="5845368" cy="7302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FFC000"/>
                </a:solidFill>
                <a:latin typeface="+mn-lt"/>
              </a:rPr>
              <a:t>PENROUSŮV DRÉN </a:t>
            </a:r>
            <a:r>
              <a:rPr lang="cs-CZ" sz="1400" dirty="0">
                <a:latin typeface="+mn-lt"/>
              </a:rPr>
              <a:t>– spádová drenáž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Tubulární kapilární drén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Drén složený z více tenkých hadiček</a:t>
            </a:r>
          </a:p>
        </p:txBody>
      </p:sp>
      <p:sp>
        <p:nvSpPr>
          <p:cNvPr id="12" name="Řečová bublina: obdélníkový bublinový popisek se zakulacenými rohy 11">
            <a:extLst>
              <a:ext uri="{FF2B5EF4-FFF2-40B4-BE49-F238E27FC236}">
                <a16:creationId xmlns:a16="http://schemas.microsoft.com/office/drawing/2014/main" id="{228BD16C-A0C7-4A2C-AD9C-F3AAC9BC14AB}"/>
              </a:ext>
            </a:extLst>
          </p:cNvPr>
          <p:cNvSpPr/>
          <p:nvPr/>
        </p:nvSpPr>
        <p:spPr>
          <a:xfrm>
            <a:off x="10579367" y="3722220"/>
            <a:ext cx="1296144" cy="397982"/>
          </a:xfrm>
          <a:prstGeom prst="wedgeRoundRectCallout">
            <a:avLst>
              <a:gd name="adj1" fmla="val -73744"/>
              <a:gd name="adj2" fmla="val 8377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Nelze „povytáhnout“</a:t>
            </a:r>
          </a:p>
        </p:txBody>
      </p:sp>
      <p:sp>
        <p:nvSpPr>
          <p:cNvPr id="23" name="Řečová bublina: obdélníkový bublinový popisek se zakulacenými rohy 22">
            <a:extLst>
              <a:ext uri="{FF2B5EF4-FFF2-40B4-BE49-F238E27FC236}">
                <a16:creationId xmlns:a16="http://schemas.microsoft.com/office/drawing/2014/main" id="{23B4E791-ACF0-4F01-BF16-8D5A01D38181}"/>
              </a:ext>
            </a:extLst>
          </p:cNvPr>
          <p:cNvSpPr/>
          <p:nvPr/>
        </p:nvSpPr>
        <p:spPr>
          <a:xfrm>
            <a:off x="5307494" y="4654942"/>
            <a:ext cx="2780084" cy="2099479"/>
          </a:xfrm>
          <a:prstGeom prst="wedgeRoundRectCallout">
            <a:avLst>
              <a:gd name="adj1" fmla="val -84821"/>
              <a:gd name="adj2" fmla="val 4045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Při ztrátě podtlaku vyměň nádoby, nebo podtlak obnov 20 ml stříkačkou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zalemuj drén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 err="1"/>
              <a:t>odezinfikuj</a:t>
            </a:r>
            <a:r>
              <a:rPr lang="cs-CZ" sz="1200" dirty="0"/>
              <a:t> propojení sběrné nádoby v místě kde ústí hadička k pacientovi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rozpoj systém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se sběrné nádoby odsaj vzduch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napoj zpět k pacientovi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 err="1"/>
              <a:t>odklemuj</a:t>
            </a:r>
            <a:r>
              <a:rPr lang="cs-CZ" sz="1200" dirty="0"/>
              <a:t> drén</a:t>
            </a:r>
          </a:p>
        </p:txBody>
      </p:sp>
      <p:pic>
        <p:nvPicPr>
          <p:cNvPr id="21" name="Obrázek 20"/>
          <p:cNvPicPr/>
          <p:nvPr/>
        </p:nvPicPr>
        <p:blipFill rotWithShape="1">
          <a:blip r:embed="rId5"/>
          <a:srcRect l="12995" t="20010" r="12930" b="46124"/>
          <a:stretch/>
        </p:blipFill>
        <p:spPr bwMode="auto">
          <a:xfrm>
            <a:off x="7642334" y="5905848"/>
            <a:ext cx="2632486" cy="6209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Zaoblený obdélníkový bublinový popisek 1"/>
          <p:cNvSpPr/>
          <p:nvPr/>
        </p:nvSpPr>
        <p:spPr>
          <a:xfrm>
            <a:off x="8184231" y="5229531"/>
            <a:ext cx="2395135" cy="481891"/>
          </a:xfrm>
          <a:prstGeom prst="wedgeRoundRectCallout">
            <a:avLst>
              <a:gd name="adj1" fmla="val 27291"/>
              <a:gd name="adj2" fmla="val 14062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Podtlak ověřím povytažením pístu - píst se vrací = podtlak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1724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301250" y="693439"/>
            <a:ext cx="6218394" cy="64256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</a:rPr>
              <a:t>HDH2O - hrudní drén bez </a:t>
            </a:r>
            <a:r>
              <a:rPr lang="cs-CZ" sz="1400" dirty="0" err="1">
                <a:solidFill>
                  <a:schemeClr val="tx1"/>
                </a:solidFill>
              </a:rPr>
              <a:t>aktvního</a:t>
            </a:r>
            <a:r>
              <a:rPr lang="cs-CZ" sz="1400" dirty="0">
                <a:solidFill>
                  <a:schemeClr val="tx1"/>
                </a:solidFill>
              </a:rPr>
              <a:t> sání (vodní zámek musí být vždy u hrudních drénů)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</a:rPr>
              <a:t>AHS- hrudní drén z aktivním sáním - vodní zámek a napojení na aktivní sání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</a:rPr>
              <a:t>Odvod vzduchu nebo tekutiny  z hrudní dutiny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</a:rPr>
              <a:t>Komora vodního uzávěru: brání nasávání vzduchu z okolí za využití vodního zámku sterilní vodou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</a:rPr>
              <a:t>Krabicový jednorázový drenážní systém - různý počet komor (např. ATRIUM </a:t>
            </a:r>
            <a:r>
              <a:rPr lang="cs-CZ" sz="1400" dirty="0" err="1">
                <a:solidFill>
                  <a:schemeClr val="tx1"/>
                </a:solidFill>
              </a:rPr>
              <a:t>ocean</a:t>
            </a:r>
            <a:r>
              <a:rPr lang="cs-CZ" sz="1400" dirty="0">
                <a:solidFill>
                  <a:schemeClr val="tx1"/>
                </a:solidFill>
              </a:rPr>
              <a:t>)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200" dirty="0">
                <a:solidFill>
                  <a:schemeClr val="tx1"/>
                </a:solidFill>
              </a:rPr>
              <a:t>Drén musí stát v kolmé poloze pod úrovní hrudníku pacienta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200" dirty="0">
                <a:solidFill>
                  <a:schemeClr val="tx1"/>
                </a:solidFill>
              </a:rPr>
              <a:t>Hadice nesmí být zalomené (vypodložit velkou vrstvou krytí)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200" dirty="0">
                <a:solidFill>
                  <a:schemeClr val="tx1"/>
                </a:solidFill>
              </a:rPr>
              <a:t>Hadice nesmí být </a:t>
            </a:r>
            <a:r>
              <a:rPr lang="cs-CZ" sz="1200" dirty="0" err="1">
                <a:solidFill>
                  <a:schemeClr val="tx1"/>
                </a:solidFill>
              </a:rPr>
              <a:t>klemované</a:t>
            </a:r>
            <a:r>
              <a:rPr lang="cs-CZ" sz="1200" dirty="0">
                <a:solidFill>
                  <a:schemeClr val="tx1"/>
                </a:solidFill>
              </a:rPr>
              <a:t> (vyjma výměny sběrné nádoby - dvojí </a:t>
            </a:r>
            <a:r>
              <a:rPr lang="cs-CZ" sz="1200" dirty="0" err="1">
                <a:solidFill>
                  <a:schemeClr val="tx1"/>
                </a:solidFill>
              </a:rPr>
              <a:t>klemování</a:t>
            </a:r>
            <a:r>
              <a:rPr lang="cs-CZ" sz="1200" dirty="0">
                <a:solidFill>
                  <a:schemeClr val="tx1"/>
                </a:solidFill>
              </a:rPr>
              <a:t>)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200" dirty="0">
                <a:solidFill>
                  <a:schemeClr val="tx1"/>
                </a:solidFill>
              </a:rPr>
              <a:t>Pravidelně kontrolujte funkčnost drenáže, těsnost zapojení, náplň vodního sloupce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200" dirty="0">
                <a:solidFill>
                  <a:schemeClr val="tx1"/>
                </a:solidFill>
              </a:rPr>
              <a:t>Více informací v přiloženém návodu na použití</a:t>
            </a:r>
          </a:p>
        </p:txBody>
      </p:sp>
      <p:pic>
        <p:nvPicPr>
          <p:cNvPr id="13" name="Obrázek 12"/>
          <p:cNvPicPr/>
          <p:nvPr/>
        </p:nvPicPr>
        <p:blipFill rotWithShape="1">
          <a:blip r:embed="rId3"/>
          <a:srcRect l="28621" t="6928" r="29053" b="6472"/>
          <a:stretch/>
        </p:blipFill>
        <p:spPr bwMode="auto">
          <a:xfrm>
            <a:off x="9419554" y="357075"/>
            <a:ext cx="2684245" cy="3182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Zaoblený obdélníkový bublinový popisek 13"/>
          <p:cNvSpPr/>
          <p:nvPr/>
        </p:nvSpPr>
        <p:spPr>
          <a:xfrm>
            <a:off x="10895560" y="0"/>
            <a:ext cx="1296440" cy="388588"/>
          </a:xfrm>
          <a:prstGeom prst="wedgeRoundRectCallout">
            <a:avLst>
              <a:gd name="adj1" fmla="val 5944"/>
              <a:gd name="adj2" fmla="val 46382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Sběrná komora</a:t>
            </a:r>
            <a:endParaRPr lang="cs-CZ" sz="1200" dirty="0"/>
          </a:p>
        </p:txBody>
      </p:sp>
      <p:sp>
        <p:nvSpPr>
          <p:cNvPr id="15" name="Zaoblený obdélníkový bublinový popisek 14"/>
          <p:cNvSpPr/>
          <p:nvPr/>
        </p:nvSpPr>
        <p:spPr>
          <a:xfrm>
            <a:off x="7621944" y="1201369"/>
            <a:ext cx="2320926" cy="540988"/>
          </a:xfrm>
          <a:prstGeom prst="wedgeRoundRectCallout">
            <a:avLst>
              <a:gd name="adj1" fmla="val 41867"/>
              <a:gd name="adj2" fmla="val 16177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Komora regulace sání: </a:t>
            </a:r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plní se sterilní vodou dle požadovaného podtlaku</a:t>
            </a:r>
            <a:endParaRPr lang="cs-CZ" sz="1200" dirty="0"/>
          </a:p>
        </p:txBody>
      </p:sp>
      <p:sp>
        <p:nvSpPr>
          <p:cNvPr id="16" name="Zaoblený obdélníkový bublinový popisek 15"/>
          <p:cNvSpPr/>
          <p:nvPr/>
        </p:nvSpPr>
        <p:spPr>
          <a:xfrm>
            <a:off x="6987941" y="2085962"/>
            <a:ext cx="1849636" cy="1449955"/>
          </a:xfrm>
          <a:prstGeom prst="wedgeRoundRectCallout">
            <a:avLst>
              <a:gd name="adj1" fmla="val 127719"/>
              <a:gd name="adj2" fmla="val 82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Komora vodního uzávěru: </a:t>
            </a:r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plní se sterilní vodou do 2 cm (cca 45 ml)</a:t>
            </a:r>
          </a:p>
          <a:p>
            <a:pPr algn="ctr"/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aktivního hrudního sání </a:t>
            </a:r>
            <a:endParaRPr lang="cs-CZ" sz="1200" dirty="0"/>
          </a:p>
        </p:txBody>
      </p:sp>
      <p:sp>
        <p:nvSpPr>
          <p:cNvPr id="18" name="Zaoblený obdélníkový bublinový popisek 17"/>
          <p:cNvSpPr/>
          <p:nvPr/>
        </p:nvSpPr>
        <p:spPr>
          <a:xfrm>
            <a:off x="8317254" y="0"/>
            <a:ext cx="1161352" cy="742445"/>
          </a:xfrm>
          <a:prstGeom prst="wedgeRoundRectCallout">
            <a:avLst>
              <a:gd name="adj1" fmla="val 92764"/>
              <a:gd name="adj2" fmla="val -14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Vždy musí být naplněny obě komory </a:t>
            </a:r>
            <a:endParaRPr lang="cs-CZ" sz="1200" dirty="0"/>
          </a:p>
        </p:txBody>
      </p:sp>
      <p:pic>
        <p:nvPicPr>
          <p:cNvPr id="19" name="Obrázek 18"/>
          <p:cNvPicPr/>
          <p:nvPr/>
        </p:nvPicPr>
        <p:blipFill rotWithShape="1">
          <a:blip r:embed="rId4"/>
          <a:srcRect l="29279" t="16162" r="29037" b="12641"/>
          <a:stretch/>
        </p:blipFill>
        <p:spPr bwMode="auto">
          <a:xfrm>
            <a:off x="7697483" y="4153587"/>
            <a:ext cx="2648931" cy="26786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Zaoblený obdélníkový bublinový popisek 20"/>
          <p:cNvSpPr/>
          <p:nvPr/>
        </p:nvSpPr>
        <p:spPr>
          <a:xfrm>
            <a:off x="6457877" y="4132134"/>
            <a:ext cx="1240806" cy="540988"/>
          </a:xfrm>
          <a:prstGeom prst="wedgeRoundRectCallout">
            <a:avLst>
              <a:gd name="adj1" fmla="val 91258"/>
              <a:gd name="adj2" fmla="val 39471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Otvor pro plnění komory regulace sání</a:t>
            </a:r>
          </a:p>
        </p:txBody>
      </p:sp>
      <p:sp>
        <p:nvSpPr>
          <p:cNvPr id="22" name="Zaoblený obdélníkový bublinový popisek 21"/>
          <p:cNvSpPr/>
          <p:nvPr/>
        </p:nvSpPr>
        <p:spPr>
          <a:xfrm>
            <a:off x="10908509" y="4673122"/>
            <a:ext cx="1231485" cy="1234986"/>
          </a:xfrm>
          <a:prstGeom prst="wedgeRoundRectCallout">
            <a:avLst>
              <a:gd name="adj1" fmla="val -187017"/>
              <a:gd name="adj2" fmla="val -7465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Napojení pacienta -dvojhlavňový HD (lze napojit dva hrudní drény</a:t>
            </a:r>
          </a:p>
        </p:txBody>
      </p:sp>
      <p:sp>
        <p:nvSpPr>
          <p:cNvPr id="23" name="Zaoblený obdélníkový bublinový popisek 22"/>
          <p:cNvSpPr/>
          <p:nvPr/>
        </p:nvSpPr>
        <p:spPr>
          <a:xfrm>
            <a:off x="10908510" y="4674978"/>
            <a:ext cx="1231485" cy="1234986"/>
          </a:xfrm>
          <a:prstGeom prst="wedgeRoundRectCallout">
            <a:avLst>
              <a:gd name="adj1" fmla="val -105731"/>
              <a:gd name="adj2" fmla="val -7387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Napojení pacienta -dvojhlavňový HD (lze napojit dva hrudní drény</a:t>
            </a:r>
          </a:p>
        </p:txBody>
      </p:sp>
      <p:pic>
        <p:nvPicPr>
          <p:cNvPr id="24" name="Obrázek 23"/>
          <p:cNvPicPr/>
          <p:nvPr/>
        </p:nvPicPr>
        <p:blipFill rotWithShape="1">
          <a:blip r:embed="rId5"/>
          <a:srcRect l="32229" t="8852" r="36491"/>
          <a:stretch/>
        </p:blipFill>
        <p:spPr bwMode="auto">
          <a:xfrm>
            <a:off x="1465416" y="4146931"/>
            <a:ext cx="1643935" cy="2657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Obdélník 24"/>
          <p:cNvSpPr/>
          <p:nvPr/>
        </p:nvSpPr>
        <p:spPr>
          <a:xfrm>
            <a:off x="9449323" y="3535917"/>
            <a:ext cx="2690671" cy="51788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Lze napojit aktivní hrudní sání</a:t>
            </a:r>
          </a:p>
        </p:txBody>
      </p:sp>
      <p:sp>
        <p:nvSpPr>
          <p:cNvPr id="26" name="Zaoblený obdélníkový bublinový popisek 25"/>
          <p:cNvSpPr/>
          <p:nvPr/>
        </p:nvSpPr>
        <p:spPr>
          <a:xfrm>
            <a:off x="0" y="4673122"/>
            <a:ext cx="1643935" cy="762147"/>
          </a:xfrm>
          <a:prstGeom prst="wedgeRoundRectCallout">
            <a:avLst>
              <a:gd name="adj1" fmla="val 68204"/>
              <a:gd name="adj2" fmla="val -70865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Nálevka na plnění Komory vodního uzávěru</a:t>
            </a:r>
          </a:p>
        </p:txBody>
      </p:sp>
      <p:sp>
        <p:nvSpPr>
          <p:cNvPr id="27" name="Zaoblený obdélníkový bublinový popisek 26"/>
          <p:cNvSpPr/>
          <p:nvPr/>
        </p:nvSpPr>
        <p:spPr>
          <a:xfrm>
            <a:off x="787994" y="6164561"/>
            <a:ext cx="890714" cy="412052"/>
          </a:xfrm>
          <a:prstGeom prst="wedgeRoundRectCallout">
            <a:avLst>
              <a:gd name="adj1" fmla="val 68566"/>
              <a:gd name="adj2" fmla="val 11079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Napojení pacienta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1465416" y="6659187"/>
            <a:ext cx="1643935" cy="18864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Pouze vodní zámek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3109352" y="4153587"/>
            <a:ext cx="3220796" cy="26803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b="1" dirty="0">
                <a:solidFill>
                  <a:srgbClr val="0000DC"/>
                </a:solidFill>
              </a:rPr>
              <a:t>EXTRAKCE HRUDNÍHO DRÉNU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Postu jako u extrakce drénu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Pacient poloha v sedě a v </a:t>
            </a:r>
            <a:r>
              <a:rPr lang="cs-CZ" sz="1600" dirty="0" err="1">
                <a:solidFill>
                  <a:schemeClr val="tx1"/>
                </a:solidFill>
              </a:rPr>
              <a:t>inspiriu</a:t>
            </a:r>
            <a:endParaRPr lang="cs-CZ" sz="1600" dirty="0">
              <a:solidFill>
                <a:schemeClr val="tx1"/>
              </a:solidFill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Lékaři podejte na sterilní špachtli vazelínu - aplikuje jí na místo po vytažení drénu = prevence PNO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Po vytažení hrudního drénu se s odstupem dělá kontrolní RTG snímek k vyloučení PNO</a:t>
            </a:r>
          </a:p>
        </p:txBody>
      </p:sp>
      <p:sp>
        <p:nvSpPr>
          <p:cNvPr id="20" name="Zaoblený obdélníkový bublinový popisek 19"/>
          <p:cNvSpPr/>
          <p:nvPr/>
        </p:nvSpPr>
        <p:spPr>
          <a:xfrm>
            <a:off x="6410127" y="6070119"/>
            <a:ext cx="1396873" cy="762147"/>
          </a:xfrm>
          <a:prstGeom prst="wedgeRoundRectCallout">
            <a:avLst>
              <a:gd name="adj1" fmla="val 42206"/>
              <a:gd name="adj2" fmla="val -7952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Nálevka na plnění Komory vodního uzávěru</a:t>
            </a:r>
          </a:p>
        </p:txBody>
      </p:sp>
      <p:pic>
        <p:nvPicPr>
          <p:cNvPr id="29" name="Obrázek 28"/>
          <p:cNvPicPr/>
          <p:nvPr/>
        </p:nvPicPr>
        <p:blipFill rotWithShape="1">
          <a:blip r:embed="rId6"/>
          <a:srcRect l="19336" t="41101" r="17648" b="30368"/>
          <a:stretch/>
        </p:blipFill>
        <p:spPr bwMode="auto">
          <a:xfrm>
            <a:off x="312138" y="3447222"/>
            <a:ext cx="2317933" cy="639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Šipka doleva 1"/>
          <p:cNvSpPr/>
          <p:nvPr/>
        </p:nvSpPr>
        <p:spPr>
          <a:xfrm>
            <a:off x="2630070" y="3232672"/>
            <a:ext cx="3465929" cy="872802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Klip se suchým zipem určený k fixaci  HD k lůžku pacienta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C3F0AA1-4A1D-4B6A-8BCF-42BA75F3C88E}"/>
              </a:ext>
            </a:extLst>
          </p:cNvPr>
          <p:cNvSpPr/>
          <p:nvPr/>
        </p:nvSpPr>
        <p:spPr>
          <a:xfrm>
            <a:off x="301250" y="25734"/>
            <a:ext cx="7950790" cy="5687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lnSpc>
                <a:spcPts val="4000"/>
              </a:lnSpc>
            </a:pPr>
            <a:r>
              <a:rPr lang="cs-CZ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HRUDNÍ DRÉN  (HD)- </a:t>
            </a:r>
            <a:r>
              <a:rPr lang="cs-CZ" sz="32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Büllauova</a:t>
            </a:r>
            <a:r>
              <a:rPr lang="cs-CZ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drenáž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6072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97498" y="0"/>
            <a:ext cx="11894502" cy="1066800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altLang="cs-CZ" sz="3200" dirty="0"/>
              <a:t>MECHANICKÉ MYTÍ RUKOU – </a:t>
            </a:r>
            <a:r>
              <a:rPr lang="cs-CZ" altLang="cs-CZ" sz="3200" dirty="0">
                <a:solidFill>
                  <a:srgbClr val="FF0000"/>
                </a:solidFill>
              </a:rPr>
              <a:t>PŘED</a:t>
            </a:r>
            <a:r>
              <a:rPr lang="cs-CZ" altLang="cs-CZ" sz="3200" dirty="0"/>
              <a:t> CHIRURGICKOU DEZINFEKCÍ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97497" y="1066800"/>
            <a:ext cx="5798503" cy="5791200"/>
          </a:xfrm>
        </p:spPr>
        <p:txBody>
          <a:bodyPr vert="horz" lIns="91440" tIns="45720" rIns="91440" bIns="45720" rtlCol="0">
            <a:noAutofit/>
          </a:bodyPr>
          <a:lstStyle/>
          <a:p>
            <a:pPr marL="68580" indent="0">
              <a:buNone/>
            </a:pPr>
            <a:r>
              <a:rPr lang="cs-CZ" altLang="cs-CZ" sz="1800" b="1" dirty="0"/>
              <a:t>Účel</a:t>
            </a:r>
          </a:p>
          <a:p>
            <a:r>
              <a:rPr lang="cs-CZ" altLang="cs-CZ" sz="1800" dirty="0"/>
              <a:t>Mechanické očištění nečistoty i přechodné mikroflóry z pokožky rukou a předloktí</a:t>
            </a:r>
          </a:p>
          <a:p>
            <a:pPr marL="68580" indent="0">
              <a:buNone/>
            </a:pPr>
            <a:r>
              <a:rPr lang="cs-CZ" altLang="cs-CZ" sz="1800" b="1" dirty="0"/>
              <a:t>Kdy</a:t>
            </a:r>
          </a:p>
          <a:p>
            <a:r>
              <a:rPr lang="cs-CZ" altLang="cs-CZ" sz="1800" dirty="0"/>
              <a:t>Před zahájením vlastního operačního programu</a:t>
            </a:r>
          </a:p>
          <a:p>
            <a:pPr marL="68580" indent="0">
              <a:buNone/>
            </a:pPr>
            <a:r>
              <a:rPr lang="cs-CZ" altLang="cs-CZ" sz="1800" b="1" dirty="0"/>
              <a:t>Pomůcky</a:t>
            </a:r>
          </a:p>
          <a:p>
            <a:r>
              <a:rPr lang="cs-CZ" altLang="cs-CZ" sz="1800" dirty="0"/>
              <a:t>Tekutý mycí prostředek v dávkovači (ideálně bezdotykovém) </a:t>
            </a:r>
          </a:p>
          <a:p>
            <a:r>
              <a:rPr lang="cs-CZ" altLang="cs-CZ" sz="1800" dirty="0"/>
              <a:t>Tekoucí pitná voda z bezkontaktní vodovodní baterie</a:t>
            </a:r>
          </a:p>
          <a:p>
            <a:r>
              <a:rPr lang="cs-CZ" altLang="cs-CZ" sz="1800" dirty="0"/>
              <a:t>Jednorázový nebo sterilní kartáček na ruce </a:t>
            </a:r>
          </a:p>
          <a:p>
            <a:r>
              <a:rPr lang="cs-CZ" altLang="cs-CZ" sz="1800" dirty="0"/>
              <a:t>Ručník na jedno použití z vhodného dávkovače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E16D20-65F7-413E-9E37-E8F64F45216E}"/>
              </a:ext>
            </a:extLst>
          </p:cNvPr>
          <p:cNvSpPr txBox="1">
            <a:spLocks noChangeArrowheads="1"/>
          </p:cNvSpPr>
          <p:nvPr/>
        </p:nvSpPr>
        <p:spPr>
          <a:xfrm>
            <a:off x="6323797" y="910389"/>
            <a:ext cx="4828674" cy="5037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68580" indent="0">
              <a:buFont typeface="Arial" panose="020B0604020202020204" pitchFamily="34" charset="0"/>
              <a:buNone/>
            </a:pPr>
            <a:r>
              <a:rPr lang="cs-CZ" altLang="cs-CZ" sz="1800" b="1" kern="0" dirty="0"/>
              <a:t>Provedení</a:t>
            </a:r>
          </a:p>
          <a:p>
            <a:r>
              <a:rPr lang="cs-CZ" altLang="cs-CZ" sz="1800" kern="0" dirty="0"/>
              <a:t>Navlhčit ruce pitnou vodou</a:t>
            </a:r>
          </a:p>
          <a:p>
            <a:r>
              <a:rPr lang="cs-CZ" altLang="cs-CZ" sz="1800" kern="0" dirty="0"/>
              <a:t>Nanést mycí prostředek na ruce a předloktí a zpěnit vodou</a:t>
            </a:r>
          </a:p>
          <a:p>
            <a:r>
              <a:rPr lang="cs-CZ" altLang="cs-CZ" sz="1800" kern="0" dirty="0"/>
              <a:t>V případě viditelného znečištění použít kartáček na nehty</a:t>
            </a:r>
          </a:p>
          <a:p>
            <a:r>
              <a:rPr lang="cs-CZ" altLang="cs-CZ" sz="1800" kern="0" dirty="0"/>
              <a:t>Mytí trvá cca. 1 minutu</a:t>
            </a:r>
          </a:p>
          <a:p>
            <a:r>
              <a:rPr lang="cs-CZ" altLang="cs-CZ" sz="1800" kern="0" dirty="0"/>
              <a:t>Dobře opláchnout pitnou vodou</a:t>
            </a:r>
          </a:p>
          <a:p>
            <a:r>
              <a:rPr lang="cs-CZ" altLang="cs-CZ" sz="1800" kern="0" dirty="0"/>
              <a:t>Utřít do sucha ručníkem na jedno použití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26F34A-2012-454D-867E-01102821FC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1E2BF0-F260-4BC3-AC9B-624F84052B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45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0169" y="500514"/>
            <a:ext cx="11641785" cy="2195628"/>
          </a:xfrm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dirty="0"/>
              <a:t>Nezbytné sledovat funkčnost, charakter, barvu a množství sekrece - konečná sumarizace se provádí v  6:00 hod</a:t>
            </a:r>
          </a:p>
          <a:p>
            <a:pPr lvl="2"/>
            <a:r>
              <a:rPr lang="cs-CZ" dirty="0"/>
              <a:t>Sběrné sáčky - nepřesná kalibrace - měřte v odměrném válci</a:t>
            </a:r>
          </a:p>
          <a:p>
            <a:pPr lvl="2"/>
            <a:r>
              <a:rPr lang="cs-CZ" dirty="0" err="1"/>
              <a:t>Redonova</a:t>
            </a:r>
            <a:r>
              <a:rPr lang="cs-CZ" dirty="0"/>
              <a:t> drenáž - nádobka, hrudní drén - značí se na nádobku fixem, do dokumentace se zaznamenává pouze množství, které přibylo od předchozí značky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Množství a charakter (barva) vypuštěné sekrece z drenážního systému se zapisuje do dokumentace pacienta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U podtlakové drenáže je nezbytné sledovat funkčnost, přítomnost podtlaku (podtlaková nádoba smrštění harmoniky, stříkačka - návrat pístu při jeho povytažení)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Dle potřeby a indikace měň sběrné nádoby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</p:txBody>
      </p:sp>
      <p:sp>
        <p:nvSpPr>
          <p:cNvPr id="4" name="Nadpis 3"/>
          <p:cNvSpPr txBox="1">
            <a:spLocks/>
          </p:cNvSpPr>
          <p:nvPr/>
        </p:nvSpPr>
        <p:spPr>
          <a:xfrm>
            <a:off x="380169" y="44624"/>
            <a:ext cx="9144000" cy="57606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indent="0">
              <a:spcBef>
                <a:spcPct val="20000"/>
              </a:spcBef>
              <a:buFont typeface="Arial" panose="020B0604020202020204" pitchFamily="34" charset="0"/>
              <a:buNone/>
              <a:defRPr sz="2000" b="1"/>
            </a:lvl2pPr>
            <a:lvl3pPr indent="0">
              <a:spcBef>
                <a:spcPct val="20000"/>
              </a:spcBef>
              <a:buFont typeface="Arial" panose="020B0604020202020204" pitchFamily="34" charset="0"/>
              <a:buNone/>
              <a:defRPr b="1"/>
            </a:lvl3pPr>
            <a:lvl4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4pPr>
            <a:lvl5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5pPr>
            <a:lvl6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6pPr>
            <a:lvl7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7pPr>
            <a:lvl8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8pPr>
            <a:lvl9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cs-CZ" dirty="0"/>
              <a:t>DRÉNY - SEKRECE Z DRÉNU</a:t>
            </a:r>
          </a:p>
        </p:txBody>
      </p:sp>
      <p:sp>
        <p:nvSpPr>
          <p:cNvPr id="2" name="Obdélník 1"/>
          <p:cNvSpPr/>
          <p:nvPr/>
        </p:nvSpPr>
        <p:spPr>
          <a:xfrm>
            <a:off x="380169" y="2854822"/>
            <a:ext cx="11507031" cy="98488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FYZIOLOGICKÉ</a:t>
            </a:r>
            <a:r>
              <a:rPr lang="cs-CZ" sz="1400" dirty="0"/>
              <a:t> (v přiměřeném množství)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HEMORAGICKÁ = SANGUINÓZNÍ </a:t>
            </a:r>
            <a:r>
              <a:rPr lang="cs-CZ" sz="1400" dirty="0"/>
              <a:t>= krev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SERÓZNÍ</a:t>
            </a:r>
            <a:r>
              <a:rPr lang="cs-CZ" sz="1400" dirty="0"/>
              <a:t> = čirý, jantarový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SEROSANGUINÓZNÍ</a:t>
            </a:r>
            <a:r>
              <a:rPr lang="cs-CZ" sz="1400" dirty="0"/>
              <a:t> = směs krve a serózní tekutiny</a:t>
            </a:r>
          </a:p>
        </p:txBody>
      </p:sp>
      <p:sp>
        <p:nvSpPr>
          <p:cNvPr id="5" name="Obdélník 4"/>
          <p:cNvSpPr/>
          <p:nvPr/>
        </p:nvSpPr>
        <p:spPr>
          <a:xfrm>
            <a:off x="380169" y="4017670"/>
            <a:ext cx="11507031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PŘÍZNAK INFEKCE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KALNÝ SEKRET 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PYURICKÝ SEKRET </a:t>
            </a:r>
            <a:r>
              <a:rPr lang="cs-CZ" sz="1400" dirty="0"/>
              <a:t>= hnisavý sekret – zeleně nebo žlutě zbarvený</a:t>
            </a:r>
          </a:p>
        </p:txBody>
      </p:sp>
      <p:sp>
        <p:nvSpPr>
          <p:cNvPr id="6" name="Obdélník 5"/>
          <p:cNvSpPr/>
          <p:nvPr/>
        </p:nvSpPr>
        <p:spPr>
          <a:xfrm>
            <a:off x="380169" y="4941169"/>
            <a:ext cx="1031033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400" dirty="0"/>
              <a:t> </a:t>
            </a:r>
            <a:r>
              <a:rPr lang="cs-CZ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SEKRET S PŘÍMĚSÍ </a:t>
            </a:r>
            <a:r>
              <a:rPr lang="cs-CZ" sz="1400" dirty="0"/>
              <a:t>(v břišním drénu patologie)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STERKORÁLNÍ = ENTERÁLNÍ </a:t>
            </a:r>
            <a:r>
              <a:rPr lang="cs-CZ" sz="1400" dirty="0"/>
              <a:t>= sekret obsahuje střevní obsah - zápach stolice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BILIÁRNÍ SEKRECE </a:t>
            </a:r>
            <a:r>
              <a:rPr lang="cs-CZ" sz="1400" dirty="0"/>
              <a:t>= sekret obsahuje žlučové kyseliny - hnědě zbarvený -  fyziologická v T drénu 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PANKREATICKÝ SEKRET </a:t>
            </a:r>
            <a:r>
              <a:rPr lang="cs-CZ" sz="1400" dirty="0"/>
              <a:t>= pankreatické šťávy - barva kávy s mlékem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ASCITES</a:t>
            </a:r>
            <a:r>
              <a:rPr lang="cs-CZ" sz="1400" dirty="0"/>
              <a:t> = čirý, mírně nažloutlý (připomíná fyziologickou moč)</a:t>
            </a:r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81107461-2173-4B9E-89E3-6B64CDA9F6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E6ED16F2-1AAF-438D-A971-0719DA4965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9957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5200" y="1812710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PŘÍPRAVA STERILNÍHO VOZÍKU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138E23-6C20-4EB6-BEC4-4BEE0BA1F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297" y="2341345"/>
            <a:ext cx="4722796" cy="377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2AC1AA0-2419-46AD-BE92-686FB4A4AE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Lékařská fakulta Masarykovy univerzity, Katedra ošetřovatelství a porodní asistence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BBFB1CC-0F4C-4621-83F8-DE54ED0520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51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89316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6705" y="180372"/>
            <a:ext cx="8136904" cy="64807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sz="4400" kern="1200" dirty="0"/>
              <a:t>PŘÍPRAVA STOLKU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2" y="978503"/>
            <a:ext cx="165618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736" y="978503"/>
            <a:ext cx="167984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leva 3"/>
          <p:cNvSpPr/>
          <p:nvPr/>
        </p:nvSpPr>
        <p:spPr>
          <a:xfrm>
            <a:off x="3474584" y="620689"/>
            <a:ext cx="7315336" cy="2122011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STOLEK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Celokovový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Pojízdný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Nejlépe dvojetážový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3" t="13217" r="34972" b="13207"/>
          <a:stretch/>
        </p:blipFill>
        <p:spPr bwMode="auto">
          <a:xfrm>
            <a:off x="1794736" y="2722892"/>
            <a:ext cx="774828" cy="193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ipka doleva 7"/>
          <p:cNvSpPr/>
          <p:nvPr/>
        </p:nvSpPr>
        <p:spPr>
          <a:xfrm>
            <a:off x="3474585" y="2553959"/>
            <a:ext cx="7315335" cy="2122011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Očista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Mechanická očista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Dezinfekce postřiková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Vyčistit i kolečka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2" y="2647918"/>
            <a:ext cx="1545421" cy="193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2" y="5085186"/>
            <a:ext cx="1825663" cy="136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49" y="5085186"/>
            <a:ext cx="1576816" cy="136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Šipka doleva 13"/>
          <p:cNvSpPr/>
          <p:nvPr/>
        </p:nvSpPr>
        <p:spPr>
          <a:xfrm>
            <a:off x="3385600" y="4223314"/>
            <a:ext cx="7404320" cy="2634686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/>
              <a:t>Rouškování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Ze zadul do předu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Dvoje podávky či sterilní rukavice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Překrýt 1/3 noh stolku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Vozík s pomůckami posléze překrýt sterilní rouškou ze předu do </a:t>
            </a:r>
            <a:r>
              <a:rPr lang="cs-CZ" sz="1600" dirty="0" err="1"/>
              <a:t>zadu</a:t>
            </a:r>
            <a:endParaRPr lang="cs-CZ" sz="1600" dirty="0"/>
          </a:p>
        </p:txBody>
      </p:sp>
      <p:sp>
        <p:nvSpPr>
          <p:cNvPr id="6" name="Zahnutá šipka doprava 5"/>
          <p:cNvSpPr/>
          <p:nvPr/>
        </p:nvSpPr>
        <p:spPr>
          <a:xfrm rot="5400000">
            <a:off x="2250887" y="4548252"/>
            <a:ext cx="409416" cy="88304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Obláček 6"/>
          <p:cNvSpPr/>
          <p:nvPr/>
        </p:nvSpPr>
        <p:spPr>
          <a:xfrm>
            <a:off x="8328248" y="30311"/>
            <a:ext cx="3790790" cy="1152128"/>
          </a:xfrm>
          <a:prstGeom prst="cloudCallout">
            <a:avLst>
              <a:gd name="adj1" fmla="val -92369"/>
              <a:gd name="adj2" fmla="val 186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Pro zmírnění rizika kontaminace </a:t>
            </a:r>
          </a:p>
          <a:p>
            <a:pPr algn="ctr"/>
            <a:r>
              <a:rPr lang="cs-CZ" sz="1400" dirty="0"/>
              <a:t>Chystejte vozík těsně před užitím na klidném místě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49A7F7B-3114-410B-A17B-DCD712B6F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7052" y="6549099"/>
            <a:ext cx="7920000" cy="252000"/>
          </a:xfrm>
        </p:spPr>
        <p:txBody>
          <a:bodyPr/>
          <a:lstStyle/>
          <a:p>
            <a:r>
              <a:rPr lang="cs-CZ" dirty="0"/>
              <a:t>Lékařská fakulta Masarykovy univerzity, Katedra ošetřovatelství a porodní asistence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13BD28-47B3-4140-A3CD-D5718273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6812" y="6542851"/>
            <a:ext cx="252000" cy="252000"/>
          </a:xfrm>
        </p:spPr>
        <p:txBody>
          <a:bodyPr/>
          <a:lstStyle/>
          <a:p>
            <a:fld id="{A05FB380-EC54-49B3-8736-933D3B8E9F30}" type="slidenum">
              <a:rPr lang="cs-CZ" smtClean="0"/>
              <a:t>52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95422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4875" y="158130"/>
            <a:ext cx="7768472" cy="530131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sz="4400" kern="1200" dirty="0"/>
              <a:t>INSTRUMENTÁRIUM</a:t>
            </a:r>
          </a:p>
        </p:txBody>
      </p:sp>
      <p:sp>
        <p:nvSpPr>
          <p:cNvPr id="4" name="Zaoblený obdélník 3"/>
          <p:cNvSpPr/>
          <p:nvPr/>
        </p:nvSpPr>
        <p:spPr>
          <a:xfrm>
            <a:off x="364875" y="1160748"/>
            <a:ext cx="1904763" cy="15121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Firemně přichystané sety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327777" y="4715832"/>
            <a:ext cx="1856916" cy="15121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Sestra chystá jednotlivé pomůcky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2" y="2680413"/>
            <a:ext cx="1400708" cy="11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aoblený obdélník 6"/>
          <p:cNvSpPr/>
          <p:nvPr/>
        </p:nvSpPr>
        <p:spPr>
          <a:xfrm>
            <a:off x="3727618" y="706441"/>
            <a:ext cx="1904763" cy="55738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/>
              <a:t>Vysypat pomůcky na připravený vozík s obalů.</a:t>
            </a:r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Rozložit za využití podávek nebo sterilních rukavic.</a:t>
            </a:r>
          </a:p>
          <a:p>
            <a:pPr algn="ctr"/>
            <a:endParaRPr lang="cs-CZ" sz="2000" dirty="0"/>
          </a:p>
        </p:txBody>
      </p:sp>
      <p:sp>
        <p:nvSpPr>
          <p:cNvPr id="6" name="Šipka doprava 5"/>
          <p:cNvSpPr/>
          <p:nvPr/>
        </p:nvSpPr>
        <p:spPr>
          <a:xfrm>
            <a:off x="2269638" y="1514170"/>
            <a:ext cx="1470252" cy="72008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2170883" y="5192833"/>
            <a:ext cx="1569007" cy="72008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aoblený obdélník 7"/>
          <p:cNvSpPr/>
          <p:nvPr/>
        </p:nvSpPr>
        <p:spPr>
          <a:xfrm>
            <a:off x="6219840" y="706440"/>
            <a:ext cx="5550568" cy="271460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1" dirty="0"/>
              <a:t>HORNÍ ČÁST VOZÍKU</a:t>
            </a:r>
          </a:p>
          <a:p>
            <a:pPr algn="ctr"/>
            <a:r>
              <a:rPr lang="cs-CZ" sz="1800" b="1" dirty="0">
                <a:solidFill>
                  <a:srgbClr val="FF0000"/>
                </a:solidFill>
              </a:rPr>
              <a:t>STERILNÍ </a:t>
            </a:r>
            <a:r>
              <a:rPr lang="cs-CZ" sz="1800" b="1" dirty="0"/>
              <a:t>pomůcky dle výkonu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Jehly (růžová natahování léků, aplikace lokální anestezie: oranžová, černá)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Stříkačky (5 ml, 10ml)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Nádobky (na dezinfekci, F1/1 – lze aplikovat bezdotykově bez nádobek) roztoky necháváme v originálním obale pro kontrolu lékařem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Instrumentárium dle konkrétního výkonu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6313656" y="3656597"/>
            <a:ext cx="5550567" cy="255322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1" dirty="0"/>
              <a:t>DOLNÍ ČÁST VOZÍKU</a:t>
            </a:r>
          </a:p>
          <a:p>
            <a:pPr algn="ctr"/>
            <a:r>
              <a:rPr lang="cs-CZ" sz="1800" b="1" dirty="0">
                <a:solidFill>
                  <a:srgbClr val="FF0000"/>
                </a:solidFill>
              </a:rPr>
              <a:t>NESTERILNÍ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pomůcky dle výkonu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OOPP (ústenka, čepice, plášť sterilní rukavice, ochranné rukavice)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Roušky (v obalu)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Dezinfekce na kůži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F1/1</a:t>
            </a:r>
            <a:r>
              <a:rPr lang="cs-CZ" sz="1050" dirty="0"/>
              <a:t>, </a:t>
            </a:r>
            <a:r>
              <a:rPr lang="cs-CZ" sz="1800" dirty="0"/>
              <a:t>Ampule </a:t>
            </a:r>
            <a:r>
              <a:rPr lang="cs-CZ" sz="1800" dirty="0" err="1"/>
              <a:t>Mesocainu</a:t>
            </a:r>
            <a:r>
              <a:rPr lang="cs-CZ" sz="1800" dirty="0"/>
              <a:t> (anestetikum)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Emitní misky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Šití (v obalu) </a:t>
            </a:r>
            <a:endParaRPr lang="cs-CZ" sz="105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" t="3881" r="5083" b="4704"/>
          <a:stretch/>
        </p:blipFill>
        <p:spPr bwMode="auto">
          <a:xfrm>
            <a:off x="1610395" y="2671182"/>
            <a:ext cx="1470253" cy="14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BAA06D3-7ACD-4664-A8AD-26A6337F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9BB87376-2DB8-415D-AEF4-BE7D1FE33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0655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91344" y="691331"/>
            <a:ext cx="8208912" cy="2232248"/>
          </a:xfrm>
        </p:spPr>
        <p:txBody>
          <a:bodyPr vert="horz" lIns="0" tIns="0" rIns="0" bIns="0" rtlCol="0">
            <a:noAutofit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solidFill>
                  <a:schemeClr val="tx1"/>
                </a:solidFill>
              </a:rPr>
              <a:t>Nedotýkat se sterilní části stolku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solidFill>
                  <a:schemeClr val="tx1"/>
                </a:solidFill>
              </a:rPr>
              <a:t>Převážejte stolek za spodní část nožek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solidFill>
                  <a:schemeClr val="tx1"/>
                </a:solidFill>
              </a:rPr>
              <a:t>Stolek uchovávejte na klidném místě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solidFill>
                  <a:schemeClr val="tx1"/>
                </a:solidFill>
              </a:rPr>
              <a:t>Stolek překryjte (za využití podávek či sterilních rukavic sterilní rouškou ze předu dozadu) 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362620" y="3099725"/>
            <a:ext cx="8280865" cy="648072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7500" lnSpcReduction="20000"/>
          </a:bodyPr>
          <a:lstStyle>
            <a:lvl1pPr eaLnBrk="1" hangingPunct="1">
              <a:lnSpc>
                <a:spcPts val="4000"/>
              </a:lnSpc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NASAZOVÁNÍ STERILNÍCH RUKAVIC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985" y="1268106"/>
            <a:ext cx="1443015" cy="132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ahnutá šipka dolů 5"/>
          <p:cNvSpPr/>
          <p:nvPr/>
        </p:nvSpPr>
        <p:spPr>
          <a:xfrm>
            <a:off x="9550448" y="906360"/>
            <a:ext cx="792088" cy="60098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63352" y="68166"/>
            <a:ext cx="8136904" cy="648072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10000"/>
          </a:bodyPr>
          <a:lstStyle>
            <a:lvl1pPr eaLnBrk="1" hangingPunct="1">
              <a:lnSpc>
                <a:spcPts val="4000"/>
              </a:lnSpc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UCHOVÁNÍ STERILNÍHO STOLKU </a:t>
            </a:r>
          </a:p>
        </p:txBody>
      </p:sp>
      <p:pic>
        <p:nvPicPr>
          <p:cNvPr id="8" name="Obrázek 7"/>
          <p:cNvPicPr/>
          <p:nvPr/>
        </p:nvPicPr>
        <p:blipFill rotWithShape="1">
          <a:blip r:embed="rId3"/>
          <a:srcRect l="36708" t="20106" r="25923" b="38624"/>
          <a:stretch/>
        </p:blipFill>
        <p:spPr bwMode="auto">
          <a:xfrm>
            <a:off x="623393" y="3747797"/>
            <a:ext cx="4752528" cy="2708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bláček 8"/>
          <p:cNvSpPr/>
          <p:nvPr/>
        </p:nvSpPr>
        <p:spPr>
          <a:xfrm>
            <a:off x="6748090" y="3693248"/>
            <a:ext cx="3790790" cy="1152128"/>
          </a:xfrm>
          <a:prstGeom prst="cloudCallout">
            <a:avLst>
              <a:gd name="adj1" fmla="val -91099"/>
              <a:gd name="adj2" fmla="val 270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Ruka </a:t>
            </a:r>
            <a:r>
              <a:rPr lang="cs-CZ" sz="1400" b="1" dirty="0">
                <a:solidFill>
                  <a:srgbClr val="FF0000"/>
                </a:solidFill>
              </a:rPr>
              <a:t>BEZ RUKAVICE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se smí dotknout pouze </a:t>
            </a:r>
            <a:r>
              <a:rPr lang="cs-CZ" sz="1400" b="1" dirty="0">
                <a:solidFill>
                  <a:srgbClr val="FF0000"/>
                </a:solidFill>
              </a:rPr>
              <a:t>VNITŘNÍ</a:t>
            </a:r>
            <a:r>
              <a:rPr lang="cs-CZ" sz="1400" dirty="0"/>
              <a:t> strany rukavice</a:t>
            </a:r>
          </a:p>
        </p:txBody>
      </p:sp>
      <p:sp>
        <p:nvSpPr>
          <p:cNvPr id="10" name="Obláček 9"/>
          <p:cNvSpPr/>
          <p:nvPr/>
        </p:nvSpPr>
        <p:spPr>
          <a:xfrm>
            <a:off x="6816080" y="5463105"/>
            <a:ext cx="3790790" cy="1152128"/>
          </a:xfrm>
          <a:prstGeom prst="cloudCallout">
            <a:avLst>
              <a:gd name="adj1" fmla="val -94146"/>
              <a:gd name="adj2" fmla="val -2820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Ruka </a:t>
            </a:r>
            <a:r>
              <a:rPr lang="cs-CZ" sz="1400" b="1" dirty="0">
                <a:solidFill>
                  <a:srgbClr val="FF0000"/>
                </a:solidFill>
              </a:rPr>
              <a:t>V RUKAVICI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se smí dotknout pouze </a:t>
            </a:r>
            <a:r>
              <a:rPr lang="cs-CZ" sz="1400" b="1" dirty="0">
                <a:solidFill>
                  <a:srgbClr val="FF0000"/>
                </a:solidFill>
              </a:rPr>
              <a:t>VNĚJŠÍ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strany rukavice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784402-0554-49BF-B5CB-41D98C63E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6B1B1B89-63DC-45E1-A60F-A0E6A0175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54</a:t>
            </a:fld>
            <a:endParaRPr lang="cs-CZ"/>
          </a:p>
        </p:txBody>
      </p:sp>
      <p:pic>
        <p:nvPicPr>
          <p:cNvPr id="1026" name="Picture 2" descr="https://ortoservis.cz/1458-thickbox_default/berle-big-200.jpg">
            <a:extLst>
              <a:ext uri="{FF2B5EF4-FFF2-40B4-BE49-F238E27FC236}">
                <a16:creationId xmlns:a16="http://schemas.microsoft.com/office/drawing/2014/main" id="{4D2BD964-7C1C-46B2-8507-E714F3A83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5062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377" y="527985"/>
            <a:ext cx="12057246" cy="6200682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cs-CZ" sz="1200" b="1" dirty="0"/>
              <a:t>HOJENÍ PER PRIMAM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Hojení bez komplikací (na poprvé)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pl-PL" sz="1200" dirty="0"/>
              <a:t>Okraje rány jsou v dotyku a hojící proces není narušen zanětem</a:t>
            </a:r>
            <a:endParaRPr lang="cs-CZ" sz="1200" b="1" dirty="0"/>
          </a:p>
          <a:p>
            <a:pPr marL="0" indent="0">
              <a:buNone/>
            </a:pPr>
            <a:r>
              <a:rPr lang="cs-CZ" sz="1200" b="1" dirty="0"/>
              <a:t>HOJENÍ PER SECUNDAM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Proces hojení narušen buď zánětem nebo novotvořeným vazivem</a:t>
            </a:r>
          </a:p>
          <a:p>
            <a:pPr marL="0" indent="0">
              <a:buNone/>
            </a:pPr>
            <a:r>
              <a:rPr lang="cs-CZ" sz="1200" b="1" dirty="0"/>
              <a:t>DEHYSCENCE RÁNY; ROZESTUP RÁNY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Rozpad rány</a:t>
            </a:r>
          </a:p>
          <a:p>
            <a:pPr marL="0" indent="0">
              <a:buNone/>
            </a:pPr>
            <a:r>
              <a:rPr lang="cs-CZ" sz="1200" b="1" dirty="0"/>
              <a:t>ROZPUŠTĚNÍ RÁNY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Lékařem provedený rozpad rány (sutura jeví známky zánětu - lékař odstraní stehy)</a:t>
            </a:r>
          </a:p>
          <a:p>
            <a:pPr marL="0" indent="0">
              <a:buNone/>
            </a:pPr>
            <a:r>
              <a:rPr lang="cs-CZ" sz="1200" b="1" dirty="0"/>
              <a:t>NEKREKTOMIE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Odstranění nekrotické (odumřelé) tkáně</a:t>
            </a:r>
          </a:p>
          <a:p>
            <a:pPr marL="0" indent="0">
              <a:buNone/>
            </a:pPr>
            <a:r>
              <a:rPr lang="cs-CZ" sz="1200" b="1" dirty="0"/>
              <a:t>DÉBRIDEMENT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Odstranění nekrotické (odumřelé) tkáně, cizích materiálů z rány nebo kontaminovaných tkání z rány</a:t>
            </a:r>
          </a:p>
          <a:p>
            <a:pPr marL="0" indent="0">
              <a:buNone/>
            </a:pPr>
            <a:r>
              <a:rPr lang="cs-CZ" sz="1200" b="1" dirty="0"/>
              <a:t>RESUTURA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Opětovné sešití operační rány (dehiscence, rozestup, rozpuštění) - podmínkou úspěchu je, že rána nejeví známky infekce a neobsahuje nekrózu)</a:t>
            </a:r>
          </a:p>
          <a:p>
            <a:pPr marL="0" indent="0">
              <a:buNone/>
            </a:pPr>
            <a:r>
              <a:rPr lang="cs-CZ" sz="1200" b="1" dirty="0"/>
              <a:t>ADHESIOLYSIS = ADHEZIOLÝZA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Rozrušení srůstů</a:t>
            </a:r>
          </a:p>
          <a:p>
            <a:pPr marL="0" indent="0">
              <a:buNone/>
            </a:pPr>
            <a:r>
              <a:rPr lang="cs-CZ" sz="1200" b="1" dirty="0"/>
              <a:t>LAVAGE = LAVÁŽ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Oplachování, vyplachování či proplachování s léčebným nebo diagnostickým cílem</a:t>
            </a:r>
          </a:p>
          <a:p>
            <a:pPr marL="0" indent="0">
              <a:buNone/>
            </a:pPr>
            <a:r>
              <a:rPr lang="cs-CZ" sz="1200" b="1" dirty="0"/>
              <a:t>SECOND LOOK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Druhé nahlédnutí - druhá operace, většinou za účelem diagnostiky či léčby komplikací předchozí operace</a:t>
            </a:r>
          </a:p>
          <a:p>
            <a:pPr marL="0" indent="0">
              <a:buNone/>
            </a:pPr>
            <a:r>
              <a:rPr lang="cs-CZ" sz="1200" b="1" dirty="0"/>
              <a:t>DIAGNOSTICKÁ LAPAROTOMIE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Laparotomie (otevření dutiny břišní) za účelem stanovení diagnózy)</a:t>
            </a:r>
          </a:p>
          <a:p>
            <a:pPr>
              <a:buFont typeface="Arial" panose="020B0604020202020204" pitchFamily="34" charset="0"/>
              <a:buChar char="-"/>
            </a:pPr>
            <a:endParaRPr lang="cs-CZ" sz="1200" dirty="0"/>
          </a:p>
        </p:txBody>
      </p:sp>
      <p:pic>
        <p:nvPicPr>
          <p:cNvPr id="8" name="Zástupný symbol pro obsah 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964758" y="1636205"/>
            <a:ext cx="1622662" cy="1792795"/>
          </a:xfrm>
          <a:prstGeom prst="rect">
            <a:avLst/>
          </a:prstGeom>
        </p:spPr>
      </p:pic>
      <p:sp>
        <p:nvSpPr>
          <p:cNvPr id="2" name="Zaoblený obdélníkový bublinový popisek 1"/>
          <p:cNvSpPr/>
          <p:nvPr/>
        </p:nvSpPr>
        <p:spPr>
          <a:xfrm>
            <a:off x="8891117" y="2049859"/>
            <a:ext cx="3233505" cy="1059102"/>
          </a:xfrm>
          <a:prstGeom prst="wedgeRoundRectCallout">
            <a:avLst>
              <a:gd name="adj1" fmla="val -61267"/>
              <a:gd name="adj2" fmla="val -5169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Specifikace orgánů mezi kterými je anastomóza (např. </a:t>
            </a:r>
            <a:r>
              <a:rPr lang="cs-CZ" sz="1400" dirty="0" err="1"/>
              <a:t>gastrojejuno</a:t>
            </a:r>
            <a:r>
              <a:rPr lang="cs-CZ" sz="1400" dirty="0"/>
              <a:t> anastomóza = našití žaludku na jejunum)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1D398DE-083C-4CD8-AA48-0C26BFAFDA64}"/>
              </a:ext>
            </a:extLst>
          </p:cNvPr>
          <p:cNvSpPr/>
          <p:nvPr/>
        </p:nvSpPr>
        <p:spPr>
          <a:xfrm>
            <a:off x="6028622" y="384837"/>
            <a:ext cx="6096000" cy="1203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72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200" b="1" dirty="0">
                <a:latin typeface="+mn-lt"/>
              </a:rPr>
              <a:t>ANASTOMOSIS = ANASTOMÓZA  </a:t>
            </a:r>
            <a:r>
              <a:rPr lang="cs-CZ" sz="1200" dirty="0">
                <a:latin typeface="+mn-lt"/>
              </a:rPr>
              <a:t>- uměle založená spojka mezi dvěma dutými orgány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</a:pPr>
            <a:r>
              <a:rPr lang="cs-CZ" sz="1200" dirty="0">
                <a:latin typeface="+mn-lt"/>
              </a:rPr>
              <a:t>END to END (E to E </a:t>
            </a:r>
            <a:r>
              <a:rPr lang="cs-CZ" sz="1200" dirty="0" err="1">
                <a:latin typeface="+mn-lt"/>
              </a:rPr>
              <a:t>anastomosis</a:t>
            </a:r>
            <a:r>
              <a:rPr lang="cs-CZ" sz="1200" dirty="0">
                <a:latin typeface="+mn-lt"/>
              </a:rPr>
              <a:t> ) = anastomóza konce ke konci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</a:pPr>
            <a:r>
              <a:rPr lang="cs-CZ" sz="1200" dirty="0">
                <a:latin typeface="+mn-lt"/>
              </a:rPr>
              <a:t>END to SIDE (E to S </a:t>
            </a:r>
            <a:r>
              <a:rPr lang="cs-CZ" sz="1200" dirty="0" err="1">
                <a:latin typeface="+mn-lt"/>
              </a:rPr>
              <a:t>anastomosis</a:t>
            </a:r>
            <a:r>
              <a:rPr lang="cs-CZ" sz="1200" dirty="0">
                <a:latin typeface="+mn-lt"/>
              </a:rPr>
              <a:t>) = anastomóza konce ke straně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</a:pPr>
            <a:r>
              <a:rPr lang="cs-CZ" sz="1200" dirty="0">
                <a:latin typeface="+mn-lt"/>
              </a:rPr>
              <a:t>SIDE to SIDE (S to S </a:t>
            </a:r>
            <a:r>
              <a:rPr lang="cs-CZ" sz="1200" dirty="0" err="1">
                <a:latin typeface="+mn-lt"/>
              </a:rPr>
              <a:t>anastomosis</a:t>
            </a:r>
            <a:r>
              <a:rPr lang="cs-CZ" sz="1200" dirty="0">
                <a:latin typeface="+mn-lt"/>
              </a:rPr>
              <a:t>) = anastomóza strany ke straně</a:t>
            </a:r>
          </a:p>
        </p:txBody>
      </p:sp>
      <p:sp>
        <p:nvSpPr>
          <p:cNvPr id="12" name="Nadpis 3">
            <a:extLst>
              <a:ext uri="{FF2B5EF4-FFF2-40B4-BE49-F238E27FC236}">
                <a16:creationId xmlns:a16="http://schemas.microsoft.com/office/drawing/2014/main" id="{E85238F5-1896-497D-B3D9-552C34517478}"/>
              </a:ext>
            </a:extLst>
          </p:cNvPr>
          <p:cNvSpPr txBox="1">
            <a:spLocks/>
          </p:cNvSpPr>
          <p:nvPr/>
        </p:nvSpPr>
        <p:spPr>
          <a:xfrm>
            <a:off x="96253" y="0"/>
            <a:ext cx="10563114" cy="4320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cs-CZ"/>
            </a:defPPr>
            <a:lvl1pPr eaLnBrk="1" hangingPunct="1">
              <a:lnSpc>
                <a:spcPts val="4000"/>
              </a:lnSpc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sz="3000" dirty="0"/>
              <a:t>TERMINOLOGIE - Chirurgie</a:t>
            </a:r>
          </a:p>
        </p:txBody>
      </p:sp>
    </p:spTree>
    <p:extLst>
      <p:ext uri="{BB962C8B-B14F-4D97-AF65-F5344CB8AC3E}">
        <p14:creationId xmlns:p14="http://schemas.microsoft.com/office/powerpoint/2010/main" val="30661984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253" y="404666"/>
            <a:ext cx="5971385" cy="338768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87313">
              <a:buNone/>
            </a:pPr>
            <a:r>
              <a:rPr lang="cs-CZ" sz="1200" b="1" dirty="0"/>
              <a:t>INCIZE</a:t>
            </a:r>
            <a:r>
              <a:rPr lang="cs-CZ" sz="1200" dirty="0"/>
              <a:t> = naříznutí</a:t>
            </a:r>
          </a:p>
          <a:p>
            <a:pPr marL="0" indent="87313">
              <a:buNone/>
            </a:pPr>
            <a:r>
              <a:rPr lang="cs-CZ" sz="1200" b="1" dirty="0"/>
              <a:t>PUNKCE</a:t>
            </a:r>
            <a:r>
              <a:rPr lang="cs-CZ" sz="1200" dirty="0"/>
              <a:t> = nabodnutí</a:t>
            </a:r>
          </a:p>
          <a:p>
            <a:pPr marL="0" indent="87313">
              <a:buNone/>
            </a:pPr>
            <a:r>
              <a:rPr lang="cs-CZ" sz="1200" b="1" dirty="0"/>
              <a:t>VENESEKCE</a:t>
            </a:r>
            <a:r>
              <a:rPr lang="cs-CZ" sz="1200" dirty="0"/>
              <a:t> = otevření žíly</a:t>
            </a:r>
          </a:p>
          <a:p>
            <a:pPr marL="0" indent="87313">
              <a:buNone/>
            </a:pPr>
            <a:r>
              <a:rPr lang="cs-CZ" sz="1200" b="1" dirty="0"/>
              <a:t>SUTURA</a:t>
            </a:r>
            <a:r>
              <a:rPr lang="cs-CZ" sz="1200" dirty="0"/>
              <a:t> = sešití</a:t>
            </a:r>
          </a:p>
          <a:p>
            <a:pPr marL="0" indent="87313">
              <a:buNone/>
            </a:pPr>
            <a:r>
              <a:rPr lang="cs-CZ" sz="1200" b="1" dirty="0"/>
              <a:t>EXCIZE</a:t>
            </a:r>
            <a:r>
              <a:rPr lang="cs-CZ" sz="1200" dirty="0"/>
              <a:t> = vyříznutí části tkáně</a:t>
            </a:r>
          </a:p>
          <a:p>
            <a:pPr marL="0" indent="87313">
              <a:buNone/>
            </a:pPr>
            <a:r>
              <a:rPr lang="cs-CZ" sz="1200" b="1" dirty="0"/>
              <a:t>EXTIRPACE</a:t>
            </a:r>
            <a:r>
              <a:rPr lang="cs-CZ" sz="1200" dirty="0"/>
              <a:t> = odstranění celého chorobného ložiska</a:t>
            </a:r>
          </a:p>
          <a:p>
            <a:pPr marL="0" indent="87313">
              <a:buNone/>
            </a:pPr>
            <a:r>
              <a:rPr lang="cs-CZ" sz="1200" b="1" dirty="0"/>
              <a:t>EXKOCHLEACE</a:t>
            </a:r>
            <a:r>
              <a:rPr lang="cs-CZ" sz="1200" dirty="0"/>
              <a:t> = vyškrabání</a:t>
            </a:r>
          </a:p>
          <a:p>
            <a:pPr marL="0" indent="87313">
              <a:buNone/>
            </a:pPr>
            <a:r>
              <a:rPr lang="cs-CZ" sz="1200" b="1" dirty="0"/>
              <a:t>ENUKLEACE </a:t>
            </a:r>
            <a:r>
              <a:rPr lang="cs-CZ" sz="1200" dirty="0"/>
              <a:t>= vyloupnutí dobře ohraničené struktury</a:t>
            </a:r>
          </a:p>
          <a:p>
            <a:pPr marL="0" indent="87313">
              <a:buNone/>
            </a:pPr>
            <a:r>
              <a:rPr lang="cs-CZ" sz="1200" b="1" dirty="0"/>
              <a:t>EXTRAKCE</a:t>
            </a:r>
            <a:r>
              <a:rPr lang="cs-CZ" sz="1200" dirty="0"/>
              <a:t> = vytažení</a:t>
            </a:r>
          </a:p>
          <a:p>
            <a:pPr marL="0" indent="87313">
              <a:buNone/>
            </a:pPr>
            <a:r>
              <a:rPr lang="cs-CZ" sz="1200" b="1" dirty="0"/>
              <a:t>EVISCERACE</a:t>
            </a:r>
            <a:r>
              <a:rPr lang="cs-CZ" sz="1200" dirty="0"/>
              <a:t> = vyjmutí vnitřních orgánů z těla</a:t>
            </a:r>
          </a:p>
          <a:p>
            <a:pPr marL="0" indent="87313">
              <a:buNone/>
            </a:pPr>
            <a:r>
              <a:rPr lang="cs-CZ" sz="1200" b="1" dirty="0"/>
              <a:t>EVAKUACE</a:t>
            </a:r>
            <a:r>
              <a:rPr lang="cs-CZ" sz="1200" dirty="0"/>
              <a:t> = vypuštění</a:t>
            </a:r>
          </a:p>
          <a:p>
            <a:pPr marL="0" indent="87313">
              <a:buNone/>
            </a:pPr>
            <a:r>
              <a:rPr lang="cs-CZ" sz="1200" b="1" dirty="0"/>
              <a:t>RESEKCE</a:t>
            </a:r>
            <a:r>
              <a:rPr lang="cs-CZ" sz="1200" dirty="0"/>
              <a:t> = odstranění části orgánů</a:t>
            </a:r>
          </a:p>
          <a:p>
            <a:pPr marL="0" indent="0">
              <a:buNone/>
            </a:pPr>
            <a:endParaRPr lang="cs-CZ" sz="1200" dirty="0"/>
          </a:p>
        </p:txBody>
      </p:sp>
      <p:sp>
        <p:nvSpPr>
          <p:cNvPr id="4" name="Nadpis 3"/>
          <p:cNvSpPr txBox="1">
            <a:spLocks/>
          </p:cNvSpPr>
          <p:nvPr/>
        </p:nvSpPr>
        <p:spPr>
          <a:xfrm>
            <a:off x="96253" y="0"/>
            <a:ext cx="10563114" cy="4320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cs-CZ"/>
            </a:defPPr>
            <a:lvl1pPr eaLnBrk="1" hangingPunct="1">
              <a:lnSpc>
                <a:spcPts val="4000"/>
              </a:lnSpc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sz="3000" dirty="0"/>
              <a:t>TERMINOLOGIE - Chirurgie</a:t>
            </a:r>
          </a:p>
        </p:txBody>
      </p:sp>
      <p:sp>
        <p:nvSpPr>
          <p:cNvPr id="2" name="Obdélník 1"/>
          <p:cNvSpPr/>
          <p:nvPr/>
        </p:nvSpPr>
        <p:spPr>
          <a:xfrm>
            <a:off x="6175141" y="404664"/>
            <a:ext cx="5971385" cy="33821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200" b="1" dirty="0"/>
              <a:t>EKTOMIE</a:t>
            </a:r>
            <a:r>
              <a:rPr lang="cs-CZ" sz="1200" dirty="0"/>
              <a:t> (např. </a:t>
            </a:r>
            <a:r>
              <a:rPr lang="cs-CZ" sz="1200" dirty="0" err="1"/>
              <a:t>gastrEKTOMIE</a:t>
            </a:r>
            <a:r>
              <a:rPr lang="cs-CZ" sz="1200" dirty="0"/>
              <a:t>) = odstranění orgánu či jeho části</a:t>
            </a:r>
            <a:endParaRPr lang="cs-CZ" sz="1200" b="1" dirty="0"/>
          </a:p>
          <a:p>
            <a:pPr>
              <a:lnSpc>
                <a:spcPct val="150000"/>
              </a:lnSpc>
            </a:pPr>
            <a:r>
              <a:rPr lang="cs-CZ" sz="1200" b="1" dirty="0"/>
              <a:t>TOMIE</a:t>
            </a:r>
            <a:r>
              <a:rPr lang="cs-CZ" sz="1200" dirty="0"/>
              <a:t> (např. </a:t>
            </a:r>
            <a:r>
              <a:rPr lang="cs-CZ" sz="1200" dirty="0" err="1"/>
              <a:t>laparoTOMIE</a:t>
            </a:r>
            <a:r>
              <a:rPr lang="cs-CZ" sz="1200" dirty="0"/>
              <a:t>) = otevření dutiny či orgánu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STOMIE</a:t>
            </a:r>
            <a:r>
              <a:rPr lang="cs-CZ" sz="1200" dirty="0"/>
              <a:t> (např. </a:t>
            </a:r>
            <a:r>
              <a:rPr lang="cs-CZ" sz="1200" dirty="0" err="1"/>
              <a:t>sigmoideoSTOMIE</a:t>
            </a:r>
            <a:r>
              <a:rPr lang="cs-CZ" sz="1200" dirty="0"/>
              <a:t>) = vyústění dutého orgánu na povrch těla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REPOZICE</a:t>
            </a:r>
            <a:r>
              <a:rPr lang="cs-CZ" sz="1200" dirty="0"/>
              <a:t> = napravení patologického postavení do anatomického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OSTEOSYNTÉZA</a:t>
            </a:r>
            <a:r>
              <a:rPr lang="cs-CZ" sz="1200" dirty="0"/>
              <a:t> = spojení kostních úlomků za využití kovových implantátů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TREPANACE</a:t>
            </a:r>
            <a:r>
              <a:rPr lang="cs-CZ" sz="1200" dirty="0"/>
              <a:t> = otevření lebky nebo dřeňové dutiny kostí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AMPUTACE</a:t>
            </a:r>
            <a:r>
              <a:rPr lang="cs-CZ" sz="1200" dirty="0"/>
              <a:t> = odstranění periferní části těla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ABLACE</a:t>
            </a:r>
            <a:r>
              <a:rPr lang="cs-CZ" sz="1200" dirty="0"/>
              <a:t> = odstranění části těla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TRIPSE</a:t>
            </a:r>
            <a:r>
              <a:rPr lang="cs-CZ" sz="1200" dirty="0"/>
              <a:t> = rozdrcení např. kamenu v dutém orgánu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PEXE</a:t>
            </a:r>
            <a:r>
              <a:rPr lang="cs-CZ" sz="1200" dirty="0"/>
              <a:t> = zavěšení orgánu</a:t>
            </a:r>
          </a:p>
          <a:p>
            <a:pPr>
              <a:lnSpc>
                <a:spcPct val="150000"/>
              </a:lnSpc>
            </a:pPr>
            <a:endParaRPr lang="cs-CZ" sz="1200" dirty="0"/>
          </a:p>
          <a:p>
            <a:pPr>
              <a:lnSpc>
                <a:spcPct val="150000"/>
              </a:lnSpc>
            </a:pPr>
            <a:endParaRPr lang="cs-CZ" sz="12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96252" y="4062395"/>
            <a:ext cx="12050273" cy="267765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/>
              <a:t>TRUS</a:t>
            </a:r>
            <a:r>
              <a:rPr lang="cs-CZ" sz="1400" dirty="0"/>
              <a:t> = </a:t>
            </a:r>
            <a:r>
              <a:rPr lang="cs-CZ" sz="1400" dirty="0" err="1"/>
              <a:t>transrektální</a:t>
            </a:r>
            <a:r>
              <a:rPr lang="cs-CZ" sz="1400" dirty="0"/>
              <a:t> ultrasonografie (ultrazvuk sondou přes </a:t>
            </a:r>
            <a:r>
              <a:rPr lang="cs-CZ" sz="1400" dirty="0" err="1"/>
              <a:t>rectum</a:t>
            </a:r>
            <a:r>
              <a:rPr lang="cs-CZ" sz="1400" dirty="0"/>
              <a:t> -dle indikace lékařem se před výkonem aplikuje </a:t>
            </a:r>
            <a:r>
              <a:rPr lang="cs-CZ" sz="1400" dirty="0" err="1"/>
              <a:t>Yal</a:t>
            </a:r>
            <a:r>
              <a:rPr lang="cs-CZ" sz="1400" dirty="0"/>
              <a:t>)</a:t>
            </a:r>
          </a:p>
          <a:p>
            <a:pPr marL="0" indent="0">
              <a:buNone/>
            </a:pPr>
            <a:r>
              <a:rPr lang="cs-CZ" sz="1400" b="1" dirty="0"/>
              <a:t>SONO BŘICHA </a:t>
            </a:r>
            <a:r>
              <a:rPr lang="cs-CZ" sz="1400" dirty="0"/>
              <a:t>= Ultrazvuk břicha = pacient lačný</a:t>
            </a:r>
          </a:p>
          <a:p>
            <a:pPr marL="0" indent="0">
              <a:buNone/>
            </a:pPr>
            <a:r>
              <a:rPr lang="cs-CZ" sz="1400" b="1" dirty="0"/>
              <a:t>SONO STŘEV</a:t>
            </a:r>
            <a:r>
              <a:rPr lang="cs-CZ" sz="1400" dirty="0"/>
              <a:t> = Ultrazvuk střev = pacient nemusí být lačný</a:t>
            </a:r>
          </a:p>
          <a:p>
            <a:pPr marL="0" indent="0">
              <a:buNone/>
            </a:pPr>
            <a:r>
              <a:rPr lang="cs-CZ" sz="1400" b="1" dirty="0"/>
              <a:t>CT BŘICHA = </a:t>
            </a:r>
            <a:r>
              <a:rPr lang="cs-CZ" sz="1400" dirty="0"/>
              <a:t>Počítačová tomografie břicha - pacient lačný, zajištěný žilní vstup ()požadována </a:t>
            </a:r>
            <a:r>
              <a:rPr lang="cs-CZ" sz="1400" dirty="0" err="1"/>
              <a:t>min.růžová</a:t>
            </a:r>
            <a:r>
              <a:rPr lang="cs-CZ" sz="1400" dirty="0"/>
              <a:t> </a:t>
            </a:r>
            <a:r>
              <a:rPr lang="cs-CZ" sz="1400" dirty="0" err="1"/>
              <a:t>flexila</a:t>
            </a:r>
            <a:r>
              <a:rPr lang="cs-CZ" sz="1400" dirty="0"/>
              <a:t>) kontrastní látka</a:t>
            </a:r>
          </a:p>
          <a:p>
            <a:pPr marL="0" indent="0">
              <a:buNone/>
            </a:pPr>
            <a:r>
              <a:rPr lang="cs-CZ" sz="1400" b="1" dirty="0"/>
              <a:t>PET = </a:t>
            </a:r>
            <a:r>
              <a:rPr lang="cs-CZ" sz="1400" dirty="0"/>
              <a:t>Pozitronová emisní tomografie - lačnění 6 hod před výkonem, glykémie pac. nesmí přesáhnout 11 </a:t>
            </a:r>
            <a:r>
              <a:rPr lang="cs-CZ" sz="1400" dirty="0" err="1"/>
              <a:t>mmol</a:t>
            </a:r>
            <a:r>
              <a:rPr lang="cs-CZ" sz="1400" dirty="0"/>
              <a:t>/l, pacient po vyšetření vylučuje radioisotopové látky - nedoporučuje se kontakt s těhotnými a dětmi, výkaly (moč/stolice) jsou také radioaktivní - likvidace dle domluvy</a:t>
            </a:r>
          </a:p>
          <a:p>
            <a:pPr marL="0" indent="0">
              <a:buNone/>
            </a:pPr>
            <a:r>
              <a:rPr lang="cs-CZ" sz="1400" b="1" dirty="0"/>
              <a:t>ERCP = </a:t>
            </a:r>
            <a:r>
              <a:rPr lang="cs-CZ" sz="1400" dirty="0"/>
              <a:t>endoskopická retrográdní </a:t>
            </a:r>
            <a:r>
              <a:rPr lang="cs-CZ" sz="1400" dirty="0" err="1"/>
              <a:t>cholangiopankreatografie</a:t>
            </a:r>
            <a:r>
              <a:rPr lang="cs-CZ" sz="1400" dirty="0"/>
              <a:t> = endoskopické a RTG vyšetření žlučových cest (zavede se endoskop a do žlučových cest je vpravena kontrastní látka poté RTG), endoskopem lze popřípadě snést žlučové kameny, zavést </a:t>
            </a:r>
            <a:r>
              <a:rPr lang="cs-CZ" sz="1400" dirty="0" err="1"/>
              <a:t>duodenobiliární</a:t>
            </a:r>
            <a:r>
              <a:rPr lang="cs-CZ" sz="1400" dirty="0"/>
              <a:t> drén (DBD). </a:t>
            </a:r>
            <a:r>
              <a:rPr lang="cs-CZ" sz="1400" b="1" dirty="0"/>
              <a:t>Před výkonem: </a:t>
            </a:r>
            <a:r>
              <a:rPr lang="cs-CZ" sz="1400" dirty="0"/>
              <a:t>Pacient lační, zajištění žilního vstupu, aplikace </a:t>
            </a:r>
            <a:r>
              <a:rPr lang="cs-CZ" sz="1400" dirty="0" err="1"/>
              <a:t>indometacinového</a:t>
            </a:r>
            <a:r>
              <a:rPr lang="cs-CZ" sz="1400" dirty="0"/>
              <a:t> čípku a ATB </a:t>
            </a:r>
            <a:r>
              <a:rPr lang="cs-CZ" sz="1400" dirty="0" err="1"/>
              <a:t>profilaxe</a:t>
            </a:r>
            <a:r>
              <a:rPr lang="cs-CZ" sz="1400" dirty="0"/>
              <a:t> dle indikace lékařem. </a:t>
            </a:r>
            <a:r>
              <a:rPr lang="cs-CZ" sz="1400" b="1" dirty="0"/>
              <a:t>Po výkonu: </a:t>
            </a:r>
            <a:r>
              <a:rPr lang="cs-CZ" sz="1400" dirty="0"/>
              <a:t>monitorace VF, večer odběr jaterních testů (vyloučení akutní pankreatitidy, která může vzniknout po podráždění)</a:t>
            </a:r>
          </a:p>
          <a:p>
            <a:pPr marL="0" indent="0">
              <a:buNone/>
            </a:pPr>
            <a:r>
              <a:rPr lang="cs-CZ" sz="1400" b="1" dirty="0"/>
              <a:t>OKO</a:t>
            </a:r>
            <a:r>
              <a:rPr lang="cs-CZ" sz="1400" dirty="0"/>
              <a:t> = onkologické konzilium</a:t>
            </a:r>
          </a:p>
        </p:txBody>
      </p:sp>
    </p:spTree>
    <p:extLst>
      <p:ext uri="{BB962C8B-B14F-4D97-AF65-F5344CB8AC3E}">
        <p14:creationId xmlns:p14="http://schemas.microsoft.com/office/powerpoint/2010/main" val="7635185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8502" y="2900365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2DAC1B9-DBA9-45FD-97E4-94F57987F1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92F128-276C-4D14-B9D3-97F11A7A7E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77379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6373" y="180256"/>
            <a:ext cx="8676456" cy="734144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altLang="cs-CZ" sz="3200" dirty="0"/>
              <a:t>CHIRURGICKÁ DEZINFEKCE RUKOU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26373" y="914400"/>
            <a:ext cx="5968549" cy="5943600"/>
          </a:xfrm>
        </p:spPr>
        <p:txBody>
          <a:bodyPr vert="horz" lIns="91440" tIns="45720" rIns="91440" bIns="45720" rtlCol="0">
            <a:normAutofit/>
          </a:bodyPr>
          <a:lstStyle/>
          <a:p>
            <a:pPr marL="68580" indent="0">
              <a:buNone/>
            </a:pPr>
            <a:r>
              <a:rPr lang="cs-CZ" altLang="cs-CZ" sz="1800" b="1" dirty="0"/>
              <a:t>Účel</a:t>
            </a:r>
          </a:p>
          <a:p>
            <a:r>
              <a:rPr lang="cs-CZ" altLang="cs-CZ" sz="1800" dirty="0"/>
              <a:t>Redukce přechodné mikroflóry rukou a předloktí</a:t>
            </a:r>
          </a:p>
          <a:p>
            <a:r>
              <a:rPr lang="cs-CZ" altLang="cs-CZ" sz="1800" dirty="0"/>
              <a:t>Zamezit přenosu infekce</a:t>
            </a:r>
          </a:p>
          <a:p>
            <a:pPr marL="68580" indent="0">
              <a:buNone/>
            </a:pPr>
            <a:r>
              <a:rPr lang="cs-CZ" altLang="cs-CZ" sz="1800" b="1" dirty="0"/>
              <a:t>Kdy</a:t>
            </a:r>
          </a:p>
          <a:p>
            <a:r>
              <a:rPr lang="cs-CZ" altLang="cs-CZ" sz="1800" dirty="0"/>
              <a:t>Před zahájením operačního programu (po chirurgickém mytí rukou)</a:t>
            </a:r>
          </a:p>
          <a:p>
            <a:r>
              <a:rPr lang="cs-CZ" altLang="cs-CZ" sz="1800" dirty="0"/>
              <a:t>Mezi jednotlivými operačními výkony</a:t>
            </a:r>
          </a:p>
          <a:p>
            <a:r>
              <a:rPr lang="cs-CZ" altLang="cs-CZ" sz="1800" dirty="0"/>
              <a:t>Při porušení celistvosti rukavic nebo jejich výměně </a:t>
            </a:r>
          </a:p>
          <a:p>
            <a:pPr marL="68580" indent="0">
              <a:buNone/>
            </a:pPr>
            <a:r>
              <a:rPr lang="cs-CZ" altLang="cs-CZ" sz="1800" b="1" dirty="0"/>
              <a:t>Pomůcky</a:t>
            </a:r>
          </a:p>
          <a:p>
            <a:r>
              <a:rPr lang="cs-CZ" altLang="cs-CZ" sz="1800" dirty="0"/>
              <a:t>Prostředek určený k chirurgické dezinfekci rukou</a:t>
            </a:r>
          </a:p>
          <a:p>
            <a:r>
              <a:rPr lang="cs-CZ" altLang="cs-CZ" sz="1800" dirty="0"/>
              <a:t>Bezdotykový dávkovač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B9D1B2-0798-463B-80E4-37CEBD434F25}"/>
              </a:ext>
            </a:extLst>
          </p:cNvPr>
          <p:cNvSpPr txBox="1">
            <a:spLocks noChangeArrowheads="1"/>
          </p:cNvSpPr>
          <p:nvPr/>
        </p:nvSpPr>
        <p:spPr>
          <a:xfrm>
            <a:off x="6410426" y="914400"/>
            <a:ext cx="5455202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68580" indent="0">
              <a:buFont typeface="Arial" panose="020B0604020202020204" pitchFamily="34" charset="0"/>
              <a:buNone/>
            </a:pPr>
            <a:r>
              <a:rPr lang="cs-CZ" altLang="cs-CZ" sz="1800" b="1" kern="0" dirty="0"/>
              <a:t>Provedení</a:t>
            </a:r>
          </a:p>
          <a:p>
            <a:r>
              <a:rPr lang="cs-CZ" altLang="cs-CZ" sz="1800" kern="0" dirty="0"/>
              <a:t>Množství roztoku 10 ml, ruce musí být po celou dobu vlhké</a:t>
            </a:r>
          </a:p>
          <a:p>
            <a:r>
              <a:rPr lang="cs-CZ" altLang="cs-CZ" sz="1800" kern="0" dirty="0"/>
              <a:t>Vtírat dezinfekční prostředek do suché pokožky rukou</a:t>
            </a:r>
          </a:p>
          <a:p>
            <a:r>
              <a:rPr lang="cs-CZ" altLang="cs-CZ" sz="1800" kern="0" dirty="0"/>
              <a:t>Postup od špičky prstů do poloviny předloktí</a:t>
            </a:r>
          </a:p>
          <a:p>
            <a:r>
              <a:rPr lang="cs-CZ" altLang="cs-CZ" sz="1800" kern="0" dirty="0"/>
              <a:t>Doba působení 3-5 minut (dle návodu)</a:t>
            </a:r>
          </a:p>
          <a:p>
            <a:r>
              <a:rPr lang="cs-CZ" altLang="cs-CZ" sz="1800" kern="0" dirty="0"/>
              <a:t>Ruce se neotírají ani neoplachují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E4F130-A6E2-4B1D-97BE-5624BF7C05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51D663-FEDA-4234-B061-5D85AF8044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5033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1ED6AAE-6C79-4204-BDB4-79D3D4EE8D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09BBD3-F2ED-4322-80B1-D6F3C3A8C0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1026" name="Picture 2" descr="https://productcatalogue.bode-chemie.com/images/medien/poster_surgical_hand_disinfection_1_5min.jpg">
            <a:extLst>
              <a:ext uri="{FF2B5EF4-FFF2-40B4-BE49-F238E27FC236}">
                <a16:creationId xmlns:a16="http://schemas.microsoft.com/office/drawing/2014/main" id="{B015C107-3398-4CF9-A462-CF6A38050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34" y="85224"/>
            <a:ext cx="4570296" cy="614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brazit zdrojový obrázek">
            <a:extLst>
              <a:ext uri="{FF2B5EF4-FFF2-40B4-BE49-F238E27FC236}">
                <a16:creationId xmlns:a16="http://schemas.microsoft.com/office/drawing/2014/main" id="{D329DEAF-95CA-44FC-A683-6C85E3D6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23" y="85224"/>
            <a:ext cx="4193540" cy="592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5819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4000" y="2900365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POOPERAČNÍ PÉČE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11D17F5-E7E4-4AF2-8C2D-593DE9EB17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9EE2BA4-24B4-4A1F-BECD-14BDBBEEFD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71292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2767" y="506509"/>
            <a:ext cx="9036496" cy="288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200" b="1" dirty="0"/>
              <a:t>PACIENT PO OPEAČNÍM VÝKONU JE UMÍSTĚN NA JIP NEBO ZPĚT NA ODDĚLENÍ</a:t>
            </a:r>
          </a:p>
        </p:txBody>
      </p:sp>
      <p:sp>
        <p:nvSpPr>
          <p:cNvPr id="4" name="Nadpis 3"/>
          <p:cNvSpPr txBox="1">
            <a:spLocks/>
          </p:cNvSpPr>
          <p:nvPr/>
        </p:nvSpPr>
        <p:spPr>
          <a:xfrm>
            <a:off x="327257" y="23"/>
            <a:ext cx="11454063" cy="5774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cs-CZ"/>
            </a:defPPr>
            <a:lvl1pPr eaLnBrk="1" hangingPunct="1">
              <a:lnSpc>
                <a:spcPts val="4000"/>
              </a:lnSpc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POOPERAČNÍ PÉČE</a:t>
            </a:r>
          </a:p>
        </p:txBody>
      </p:sp>
      <p:sp>
        <p:nvSpPr>
          <p:cNvPr id="2" name="Obdélník 1"/>
          <p:cNvSpPr/>
          <p:nvPr/>
        </p:nvSpPr>
        <p:spPr>
          <a:xfrm>
            <a:off x="144379" y="794541"/>
            <a:ext cx="11916075" cy="14155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500" b="1" dirty="0">
                <a:solidFill>
                  <a:schemeClr val="tx2"/>
                </a:solidFill>
              </a:rPr>
              <a:t>PŘEKLAD NA JIP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latin typeface="+mn-lt"/>
              </a:rPr>
              <a:t>Předběžná informace o tom, zda pacient na JIP/KARIM je uvedena v operačním plánu 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latin typeface="+mn-lt"/>
              </a:rPr>
              <a:t>Den před výkonem evidence a uložení osobních věcí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latin typeface="+mn-lt"/>
              </a:rPr>
              <a:t>Pacient si nechává osobní věci, které bude potřebovat na JIP (např. brýle, hygienické potřeby, léky) a cennosti (cennosti jsou evidovány a uschovány v den operace staniční sestrou)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latin typeface="+mn-lt"/>
              </a:rPr>
              <a:t>Veškerá dokumentace pacienta se připraví do jiných desek</a:t>
            </a:r>
          </a:p>
        </p:txBody>
      </p:sp>
      <p:sp>
        <p:nvSpPr>
          <p:cNvPr id="8" name="Obdélník 7"/>
          <p:cNvSpPr/>
          <p:nvPr/>
        </p:nvSpPr>
        <p:spPr>
          <a:xfrm>
            <a:off x="144380" y="2252312"/>
            <a:ext cx="11916076" cy="46056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500" b="1" dirty="0">
                <a:solidFill>
                  <a:schemeClr val="tx2"/>
                </a:solidFill>
              </a:rPr>
              <a:t>NÁVRAT ZPĚT NA ODDĚLENÍ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Připravte lůžko pacienta (dle zvyklosti oddělení převléci celé lůžko)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Na operačním sále přebírá pacienta sestra a lékař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Při převzetí pacienta z operačního sálu musí mít personál sebou </a:t>
            </a:r>
            <a:r>
              <a:rPr lang="cs-CZ" sz="1500" dirty="0" err="1">
                <a:solidFill>
                  <a:schemeClr val="tx1"/>
                </a:solidFill>
              </a:rPr>
              <a:t>ambuvak</a:t>
            </a:r>
            <a:endParaRPr lang="cs-CZ" sz="1500" dirty="0">
              <a:solidFill>
                <a:schemeClr val="tx1"/>
              </a:solidFill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Kontrola (hodnocení) a dokumentace vitálních funkcí,  přítomnost - rozsah </a:t>
            </a:r>
            <a:r>
              <a:rPr lang="cs-CZ" sz="1500" dirty="0" err="1">
                <a:solidFill>
                  <a:schemeClr val="tx1"/>
                </a:solidFill>
              </a:rPr>
              <a:t>prosaku</a:t>
            </a:r>
            <a:r>
              <a:rPr lang="cs-CZ" sz="1500" dirty="0">
                <a:solidFill>
                  <a:schemeClr val="tx1"/>
                </a:solidFill>
              </a:rPr>
              <a:t> z rány, funkčnosti drenáže stavu vědomí, bolesti v pravidelných intervalech - interval určí lékař, většinou: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á 15 min 1. hodinu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á 30 min druhou hodinu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následně á 1 hod. dokud monitoraci neukončí lékař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Monitorace a edukace pacienta ohledně močení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močit do 6-8 hodin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sledovat subjektivní pocit tlaku v </a:t>
            </a:r>
            <a:r>
              <a:rPr lang="cs-CZ" sz="1500" dirty="0" err="1">
                <a:solidFill>
                  <a:schemeClr val="tx1"/>
                </a:solidFill>
              </a:rPr>
              <a:t>podbříšku</a:t>
            </a:r>
            <a:endParaRPr lang="cs-CZ" sz="1500" dirty="0">
              <a:solidFill>
                <a:schemeClr val="tx1"/>
              </a:solidFill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Poučení pacienta o vstávání z lůžka v doprovodu zdravotnického personálu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Poučit pacienta o restrikci příjmu per os - interval určí lékař, většinou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Tekutiny za dvě hodiny (operace mimo GIT) - možnost ústa zvlhčovat </a:t>
            </a:r>
            <a:r>
              <a:rPr lang="cs-CZ" sz="1500" dirty="0" err="1">
                <a:solidFill>
                  <a:schemeClr val="tx1"/>
                </a:solidFill>
              </a:rPr>
              <a:t>pagavitovými</a:t>
            </a:r>
            <a:r>
              <a:rPr lang="cs-CZ" sz="1500" dirty="0">
                <a:solidFill>
                  <a:schemeClr val="tx1"/>
                </a:solidFill>
              </a:rPr>
              <a:t> tyčinkami 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První strava většinou večeře (operace mimo GIT)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Označení a fixace drénů (číslo - napsat na sběrné nádoby i označit náplastí na drénu v části, která nelze oddělit od sběrného systému 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Označení a fixace katétrů - venózních, močových (datum, druh, průsvit)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Záznam do dokumentace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27053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Chirurgie postupy II[20210412090224831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-v6.potx" id="{97EFCD77-9C4E-4C7F-B5A1-8993D087E5E5}" vid="{FF9757C8-6D5C-48A5-8A1A-93F5EE3A3CA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Prezentace-MED-CZ-v6</Template>
  <TotalTime>635</TotalTime>
  <Words>6420</Words>
  <Application>Microsoft Office PowerPoint</Application>
  <PresentationFormat>Širokoúhlá obrazovka</PresentationFormat>
  <Paragraphs>1055</Paragraphs>
  <Slides>57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3" baseType="lpstr">
      <vt:lpstr>Arial</vt:lpstr>
      <vt:lpstr>Symbol</vt:lpstr>
      <vt:lpstr>Tahoma</vt:lpstr>
      <vt:lpstr>Times New Roman</vt:lpstr>
      <vt:lpstr>Wingdings</vt:lpstr>
      <vt:lpstr>Prezentace_MU_CZ</vt:lpstr>
      <vt:lpstr>CHIRURGIE II</vt:lpstr>
      <vt:lpstr>Prezentace aplikace PowerPoint</vt:lpstr>
      <vt:lpstr>PERIOPERAČNÍ PÉČE</vt:lpstr>
      <vt:lpstr>PRAVIDLA CHIRURGICKÉHO  MYTÍ A DEZINFEKCE RUKOU</vt:lpstr>
      <vt:lpstr>MECHANICKÉ MYTÍ RUKOU – PŘED CHIRURGICKOU DEZINFEKCÍ</vt:lpstr>
      <vt:lpstr>CHIRURGICKÁ DEZINFEKCE RUKOU</vt:lpstr>
      <vt:lpstr>Prezentace aplikace PowerPoint</vt:lpstr>
      <vt:lpstr>POOPERAČNÍ PÉČE</vt:lpstr>
      <vt:lpstr>Prezentace aplikace PowerPoint</vt:lpstr>
      <vt:lpstr>Prezentace aplikace PowerPoint</vt:lpstr>
      <vt:lpstr>ZÁZNAM DO DOKUMENACE PO OPERACI </vt:lpstr>
      <vt:lpstr>ZÁZNAM DO DOKUMENACE PO OPERACI </vt:lpstr>
      <vt:lpstr>OŠETŘOVATELSKÉ DIAGNÓZY – POOPERAČNÍ OBDOBÍ</vt:lpstr>
      <vt:lpstr>CHIRURGICKÉ INSTRUMENÁRIUM</vt:lpstr>
      <vt:lpstr>Prezentace aplikace PowerPoint</vt:lpstr>
      <vt:lpstr>Prezentace aplikace PowerPoint</vt:lpstr>
      <vt:lpstr>Prezentace aplikace PowerPoint</vt:lpstr>
      <vt:lpstr>Prezentace aplikace PowerPoint</vt:lpstr>
      <vt:lpstr>OSTRÉ CHIRURGICKÉ NÁSTROJE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ŠICÍ MATERIÁL - vlákna</vt:lpstr>
      <vt:lpstr>Prezentace aplikace PowerPoint</vt:lpstr>
      <vt:lpstr>PÉČE O OPERAČNÍ RÁNU</vt:lpstr>
      <vt:lpstr>PŘEVAZOVÝ VOZÍK</vt:lpstr>
      <vt:lpstr>Prezentace aplikace PowerPoint</vt:lpstr>
      <vt:lpstr>PÉČE O PŘEVAZOVÝ VOZÍK PO VIZITĚ</vt:lpstr>
      <vt:lpstr>Prezentace aplikace PowerPoint</vt:lpstr>
      <vt:lpstr>ZÁKLADNÍ PRAVIDLA PŘEVAZU</vt:lpstr>
      <vt:lpstr>Prezentace aplikace PowerPoint</vt:lpstr>
      <vt:lpstr>POMŮCKY K PŘEVAZU</vt:lpstr>
      <vt:lpstr>Prezentace aplikace PowerPoint</vt:lpstr>
      <vt:lpstr>Prezentace aplikace PowerPoint</vt:lpstr>
      <vt:lpstr>Prezentace aplikace PowerPoint</vt:lpstr>
      <vt:lpstr>Prezentace aplikace PowerPoint</vt:lpstr>
      <vt:lpstr>PARAMETRY HODNOCENÉ NA RÁNĚ</vt:lpstr>
      <vt:lpstr>RÁNA = VULNUS CHIRURGICKÁ RÁNA = INCIZE</vt:lpstr>
      <vt:lpstr>FAKTORY OVLIVŇUJÍCÍ HOJENÍ RAN</vt:lpstr>
      <vt:lpstr>PARAMETRY HODNOCENÉ NA RÁNĚ</vt:lpstr>
      <vt:lpstr>Prezentace aplikace PowerPoint</vt:lpstr>
      <vt:lpstr>Prezentace aplikace PowerPoint</vt:lpstr>
      <vt:lpstr>DRÉNY</vt:lpstr>
      <vt:lpstr>TYPY DRÉNŮ - PŘEHLED</vt:lpstr>
      <vt:lpstr>Prezentace aplikace PowerPoint</vt:lpstr>
      <vt:lpstr>Prezentace aplikace PowerPoint</vt:lpstr>
      <vt:lpstr>Prezentace aplikace PowerPoint</vt:lpstr>
      <vt:lpstr>PŘÍPRAVA STERILNÍHO VOZÍKU</vt:lpstr>
      <vt:lpstr>PŘÍPRAVA STOLKU</vt:lpstr>
      <vt:lpstr>INSTRUMENTÁRIUM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Ukázka prezentace LF MU  v jednotném vizuálním stylu MU</dc:title>
  <dc:creator>Martin Komenda</dc:creator>
  <cp:lastModifiedBy>Alena Pospíšilová</cp:lastModifiedBy>
  <cp:revision>45</cp:revision>
  <cp:lastPrinted>1601-01-01T00:00:00Z</cp:lastPrinted>
  <dcterms:created xsi:type="dcterms:W3CDTF">2018-10-05T10:13:37Z</dcterms:created>
  <dcterms:modified xsi:type="dcterms:W3CDTF">2021-04-19T13:24:08Z</dcterms:modified>
</cp:coreProperties>
</file>