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257" r:id="rId2"/>
    <p:sldId id="276" r:id="rId3"/>
    <p:sldId id="284" r:id="rId4"/>
    <p:sldId id="275" r:id="rId5"/>
    <p:sldId id="274" r:id="rId6"/>
    <p:sldId id="282" r:id="rId7"/>
    <p:sldId id="278" r:id="rId8"/>
    <p:sldId id="283" r:id="rId9"/>
    <p:sldId id="285" r:id="rId10"/>
    <p:sldId id="286" r:id="rId11"/>
    <p:sldId id="299" r:id="rId12"/>
    <p:sldId id="300" r:id="rId13"/>
    <p:sldId id="297" r:id="rId14"/>
    <p:sldId id="302" r:id="rId15"/>
    <p:sldId id="305" r:id="rId16"/>
    <p:sldId id="293" r:id="rId17"/>
    <p:sldId id="307" r:id="rId18"/>
    <p:sldId id="378" r:id="rId19"/>
    <p:sldId id="382" r:id="rId20"/>
    <p:sldId id="306" r:id="rId21"/>
    <p:sldId id="308" r:id="rId22"/>
    <p:sldId id="381" r:id="rId23"/>
  </p:sldIdLst>
  <p:sldSz cx="12192000" cy="6858000"/>
  <p:notesSz cx="6858000" cy="9144000"/>
  <p:custDataLst>
    <p:tags r:id="rId2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5AC8AF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754" autoAdjust="0"/>
  </p:normalViewPr>
  <p:slideViewPr>
    <p:cSldViewPr snapToGrid="0">
      <p:cViewPr varScale="1">
        <p:scale>
          <a:sx n="99" d="100"/>
          <a:sy n="99" d="100"/>
        </p:scale>
        <p:origin x="108" y="3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AA3A-1204-4645-A0AC-DCFE88CF184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025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B5134D-68CD-4AE5-8137-37F90FE13435}" type="slidenum">
              <a:rPr lang="cs-CZ" altLang="cs-CZ" sz="1200"/>
              <a:pPr eaLnBrk="1" hangingPunct="1"/>
              <a:t>18</a:t>
            </a:fld>
            <a:endParaRPr lang="cs-CZ" altLang="cs-CZ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Veškeré prsteny, náramky, umělé nehty, dlouhé nehty, zhoršují konečný efekt.</a:t>
            </a:r>
          </a:p>
          <a:p>
            <a:pPr eaLnBrk="1" hangingPunct="1"/>
            <a:r>
              <a:rPr lang="cs-CZ" altLang="cs-CZ"/>
              <a:t>Dávkovače mýdla a dezinfekce nedolíváme a pravidelně je myjeme – dezinfekce originální obal (doba expozice, účinné látky)</a:t>
            </a:r>
          </a:p>
          <a:p>
            <a:pPr eaLnBrk="1" hangingPunct="1"/>
            <a:r>
              <a:rPr lang="cs-CZ" altLang="cs-CZ"/>
              <a:t>Po sundání ochaných rukavic ruce myjeme nebo dezinfikujeme.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Jak dlouho myjeme ruče mechanického mytí – 30s?</a:t>
            </a:r>
          </a:p>
          <a:p>
            <a:pPr eaLnBrk="1" hangingPunct="1"/>
            <a:r>
              <a:rPr lang="cs-CZ" altLang="cs-CZ"/>
              <a:t>Jak dlouho dezinfikujeme ruce u hygienické dezinfekce rukou?  – 30 -60s</a:t>
            </a:r>
          </a:p>
          <a:p>
            <a:pPr eaLnBrk="1" hangingPunct="1"/>
            <a:r>
              <a:rPr lang="cs-CZ" altLang="cs-CZ"/>
              <a:t>Jaké bylo množství roztoku pro hygienickou dezinfekci rukou?  – 3ml</a:t>
            </a:r>
          </a:p>
          <a:p>
            <a:pPr eaLnBrk="1" hangingPunct="1"/>
            <a:r>
              <a:rPr lang="cs-CZ" altLang="cs-CZ"/>
              <a:t>Jaké bylo množství roztoku pro chirurgickou dezinfekci rukou? -  2x5 ml</a:t>
            </a:r>
          </a:p>
          <a:p>
            <a:pPr eaLnBrk="1" hangingPunct="1"/>
            <a:r>
              <a:rPr lang="cs-CZ" altLang="cs-CZ"/>
              <a:t>Jak dlouho dezinfikujeme ruce u chirurgické dezinfekce rukou? – 5 min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2" y="2010475"/>
            <a:ext cx="4106255" cy="28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670" y="1950397"/>
            <a:ext cx="8718659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4289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červený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19" y="414000"/>
            <a:ext cx="1544906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hyperlink" Target="https://www.bing.com/videos/search?q=jewett+orthosis&amp;&amp;view=detail&amp;mid=239B614CD2BA1AA20C15239B614CD2BA1AA20C15&amp;&amp;FORM=VRDGAR&amp;ru=%2Fvideos%2Fsearch%3Fq%3Djewett%2Borthosis%26FORM%3DHDRSC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muni.cz/public/IBA/portal/sa_fi_ho_ko_w.mp4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video.muni.cz/public/IBA/portal/sa_fi_dol_ko_w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https://www.youtube.com/watch?v=PfSHJQCrqe8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hyperlink" Target="https://www.bing.com/videos/search?q=neck+hallo+vesta&amp;ru=%2fvideos%2fsearch%3fq%3dneck%2520hallo%2520vesta%26qs%3dn%26form%3dQBVDMH%26sp%3d-1%26pq%3dneck%2520hallo%2520vesta%26sc%3d0-16%26sk%3d%26cvid%3d4642C61391D644FFBCE60E020DF91BF6&amp;view=detail&amp;mid=E3931D3145A5D8AB85E9E3931D3145A5D8AB85E9&amp;&amp;FORM=VDRVR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hyperlink" Target="https://www.bing.com/videos/search?q=neck+philadelphia&amp;&amp;view=detail&amp;mid=CAEACA576D38EAF5C764CAEACA576D38EAF5C764&amp;&amp;FORM=VRDGAR&amp;ru=%2Fvideos%2Fsearch%3Fq%3Dneck%2Bphiladelphia%26qs%3DAS%26pq%3Dneck%2Bphiladelphi%26sc%3D4-16%26cvid%3D40D996A33C204A8C9AF243B5F55E30C7%26FORM%3DQBLH%26sp%3D1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864113"/>
          </a:xfrm>
        </p:spPr>
        <p:txBody>
          <a:bodyPr/>
          <a:lstStyle/>
          <a:p>
            <a:r>
              <a:rPr lang="cs-CZ" dirty="0"/>
              <a:t>IMOBILIZAČNÍ OBVAZY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98502" y="3633850"/>
            <a:ext cx="11361600" cy="1840676"/>
          </a:xfrm>
        </p:spPr>
        <p:txBody>
          <a:bodyPr vert="horz" lIns="0" tIns="0" rIns="0" bIns="0" rtlCol="0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Sádrové fixace a její alternativy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Ortézy 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 err="1">
                <a:latin typeface="+mn-lt"/>
                <a:ea typeface="+mn-ea"/>
                <a:cs typeface="+mn-cs"/>
              </a:rPr>
              <a:t>Kompartment</a:t>
            </a:r>
            <a:r>
              <a:rPr lang="cs-CZ" kern="1200" dirty="0">
                <a:latin typeface="+mn-lt"/>
                <a:ea typeface="+mn-ea"/>
                <a:cs typeface="+mn-cs"/>
              </a:rPr>
              <a:t> syndrom</a:t>
            </a:r>
          </a:p>
        </p:txBody>
      </p:sp>
    </p:spTree>
    <p:extLst>
      <p:ext uri="{BB962C8B-B14F-4D97-AF65-F5344CB8AC3E}">
        <p14:creationId xmlns:p14="http://schemas.microsoft.com/office/powerpoint/2010/main" val="225898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SANOMED - bedernÃ­ pÃ¡s nÃ­zkÃ½ - 401 - snÃ­Å¾enÃ¡ cena - akce!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14928" r="11115" b="12173"/>
          <a:stretch/>
        </p:blipFill>
        <p:spPr bwMode="auto">
          <a:xfrm>
            <a:off x="1451583" y="5417947"/>
            <a:ext cx="1278279" cy="126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aoblený obdélník 26"/>
          <p:cNvSpPr/>
          <p:nvPr/>
        </p:nvSpPr>
        <p:spPr>
          <a:xfrm>
            <a:off x="2729862" y="5243276"/>
            <a:ext cx="7755979" cy="15977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FF0000"/>
                </a:solidFill>
                <a:latin typeface="Tahoma" pitchFamily="34" charset="0"/>
              </a:rPr>
              <a:t>Specifika ošetřovatelské péče u jedince s bederním pásem (L páteř)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Tahoma" pitchFamily="34" charset="0"/>
              </a:rPr>
              <a:t>Pokud lékař neurčí jinak MUSÍ být nasazena při sedu, chůzi, stoji NEMUSÍ být nasazena v leže, při spánku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Tahoma" pitchFamily="34" charset="0"/>
              </a:rPr>
              <a:t>Bez ortézy je možné pouze převalování ze strany na stranu - nesmí se nazdvihovat hýždě ani tup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Tahoma" pitchFamily="34" charset="0"/>
              </a:rPr>
              <a:t>Nasazujeme přes oděv - vyjma hygieny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Tahoma" pitchFamily="34" charset="0"/>
              </a:rPr>
              <a:t>Při hygieně se nesmí namočit - dlouho schne</a:t>
            </a:r>
          </a:p>
        </p:txBody>
      </p:sp>
      <p:pic>
        <p:nvPicPr>
          <p:cNvPr id="6" name="Picture 8" descr="http://www.ortotikaprotetika.cz/oldweb/Obrazky/c52001/str16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13653" r="14498"/>
          <a:stretch/>
        </p:blipFill>
        <p:spPr bwMode="auto">
          <a:xfrm>
            <a:off x="10314091" y="169378"/>
            <a:ext cx="1345870" cy="22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41" y="608486"/>
            <a:ext cx="1076325" cy="15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781" y="605782"/>
            <a:ext cx="1076325" cy="157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EWETT - trupová ortéz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81" y="668861"/>
            <a:ext cx="1187626" cy="15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1524000" y="17006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95004" y="2291952"/>
            <a:ext cx="10219087" cy="11895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chemeClr val="tx2"/>
                </a:solidFill>
              </a:rPr>
              <a:t>Specifika ošetřovatelské péče u jedince s JEWETTOVOU trupovou ortézou</a:t>
            </a:r>
            <a:endParaRPr lang="cs-CZ" sz="1400" dirty="0"/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Pokud lékař neurčí jinak MUSÍ být nasazena při sedu, chůzi, stoji NEMUSÍ být nasazena v leže, při spánku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Bez ortézy je možné pouze převalování ze strany na stranu - nesmí se nazdvihovat hýždě ani tup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Nasazujeme přes oděv - vyjma hygieny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Po hygieně se nechá ortéza vyschnout - pacient leží v lůžku</a:t>
            </a:r>
          </a:p>
        </p:txBody>
      </p:sp>
      <p:sp>
        <p:nvSpPr>
          <p:cNvPr id="4" name="AutoShape 4" descr="Výsledek obrázku pro čtyřbodový Jewett obráze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Popisek se šipkou doleva 10"/>
          <p:cNvSpPr/>
          <p:nvPr/>
        </p:nvSpPr>
        <p:spPr>
          <a:xfrm>
            <a:off x="3676546" y="567331"/>
            <a:ext cx="6344205" cy="87205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260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 err="1">
                <a:solidFill>
                  <a:srgbClr val="5AC8AF"/>
                </a:solidFill>
              </a:rPr>
              <a:t>Jewettova</a:t>
            </a:r>
            <a:r>
              <a:rPr lang="cs-CZ" sz="1600" b="1" dirty="0">
                <a:solidFill>
                  <a:srgbClr val="5AC8AF"/>
                </a:solidFill>
              </a:rPr>
              <a:t> ortéza - </a:t>
            </a:r>
            <a:r>
              <a:rPr lang="cs-CZ" sz="1600" b="1" dirty="0" err="1">
                <a:solidFill>
                  <a:srgbClr val="5AC8AF"/>
                </a:solidFill>
              </a:rPr>
              <a:t>trojbodobá</a:t>
            </a:r>
            <a:endParaRPr lang="cs-CZ" sz="1600" b="1" dirty="0">
              <a:solidFill>
                <a:srgbClr val="5AC8AF"/>
              </a:solidFill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Silové působení na sternum, symfýzu, dorzální část páteře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Brání pohybu v 14</a:t>
            </a:r>
          </a:p>
        </p:txBody>
      </p:sp>
      <p:sp>
        <p:nvSpPr>
          <p:cNvPr id="13" name="Popisek se šipkou doprava 12"/>
          <p:cNvSpPr/>
          <p:nvPr/>
        </p:nvSpPr>
        <p:spPr>
          <a:xfrm>
            <a:off x="4098230" y="1488820"/>
            <a:ext cx="6183223" cy="76470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425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 err="1">
                <a:solidFill>
                  <a:srgbClr val="92D050"/>
                </a:solidFill>
              </a:rPr>
              <a:t>Jewettova</a:t>
            </a:r>
            <a:r>
              <a:rPr lang="cs-CZ" sz="1600" b="1" dirty="0">
                <a:solidFill>
                  <a:srgbClr val="92D050"/>
                </a:solidFill>
              </a:rPr>
              <a:t> ortéza - </a:t>
            </a:r>
            <a:r>
              <a:rPr lang="cs-CZ" sz="1600" b="1" dirty="0" err="1">
                <a:solidFill>
                  <a:srgbClr val="92D050"/>
                </a:solidFill>
              </a:rPr>
              <a:t>čtřbodová</a:t>
            </a:r>
            <a:r>
              <a:rPr lang="cs-CZ" sz="1600" b="1" dirty="0">
                <a:solidFill>
                  <a:srgbClr val="92D050"/>
                </a:solidFill>
              </a:rPr>
              <a:t> - </a:t>
            </a:r>
            <a:r>
              <a:rPr lang="cs-CZ" sz="1600" b="1" dirty="0" err="1">
                <a:solidFill>
                  <a:srgbClr val="92D050"/>
                </a:solidFill>
              </a:rPr>
              <a:t>subklavikulárních</a:t>
            </a:r>
            <a:r>
              <a:rPr lang="cs-CZ" sz="1600" b="1" dirty="0">
                <a:solidFill>
                  <a:srgbClr val="92D050"/>
                </a:solidFill>
              </a:rPr>
              <a:t> pelot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Lépe tolerovaná např. u kyfózy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Méně kvalitní znehybnění</a:t>
            </a:r>
          </a:p>
        </p:txBody>
      </p:sp>
      <p:sp>
        <p:nvSpPr>
          <p:cNvPr id="5" name="Ovál 4"/>
          <p:cNvSpPr/>
          <p:nvPr/>
        </p:nvSpPr>
        <p:spPr>
          <a:xfrm>
            <a:off x="1761213" y="897048"/>
            <a:ext cx="676043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1752702" y="1715099"/>
            <a:ext cx="676043" cy="365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10667998" y="208914"/>
            <a:ext cx="283384" cy="271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11118273" y="217467"/>
            <a:ext cx="283384" cy="271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10787276" y="1452441"/>
            <a:ext cx="586581" cy="262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4" descr="SANOMED - bedernÃ­ pÃ¡s nÃ­zkÃ½ - 401 - snÃ­Å¾enÃ¡ cena - akce!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0" t="23285" r="13521"/>
          <a:stretch/>
        </p:blipFill>
        <p:spPr bwMode="auto">
          <a:xfrm>
            <a:off x="207920" y="5385080"/>
            <a:ext cx="1202518" cy="129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637059" y="1817968"/>
            <a:ext cx="972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>
                <a:solidFill>
                  <a:schemeClr val="bg1"/>
                </a:solidFill>
              </a:rPr>
              <a:t>Třetí bod záda</a:t>
            </a:r>
          </a:p>
        </p:txBody>
      </p:sp>
      <p:sp>
        <p:nvSpPr>
          <p:cNvPr id="31" name="Ovál 30"/>
          <p:cNvSpPr/>
          <p:nvPr/>
        </p:nvSpPr>
        <p:spPr>
          <a:xfrm>
            <a:off x="2760718" y="853541"/>
            <a:ext cx="864327" cy="1033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/>
          <p:cNvSpPr txBox="1"/>
          <p:nvPr/>
        </p:nvSpPr>
        <p:spPr>
          <a:xfrm>
            <a:off x="10667998" y="590545"/>
            <a:ext cx="63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>
                <a:solidFill>
                  <a:schemeClr val="bg1"/>
                </a:solidFill>
              </a:rPr>
              <a:t>Čtvrtýbod</a:t>
            </a:r>
            <a:r>
              <a:rPr lang="cs-CZ" sz="1200" dirty="0">
                <a:solidFill>
                  <a:schemeClr val="bg1"/>
                </a:solidFill>
              </a:rPr>
              <a:t> záda</a:t>
            </a:r>
          </a:p>
        </p:txBody>
      </p:sp>
      <p:pic>
        <p:nvPicPr>
          <p:cNvPr id="33" name="Obrázek 32"/>
          <p:cNvPicPr/>
          <p:nvPr/>
        </p:nvPicPr>
        <p:blipFill rotWithShape="1">
          <a:blip r:embed="rId8"/>
          <a:srcRect l="37426" t="19864" r="23040" b="59666"/>
          <a:stretch/>
        </p:blipFill>
        <p:spPr bwMode="auto">
          <a:xfrm>
            <a:off x="98148" y="3566459"/>
            <a:ext cx="10418550" cy="1554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Nadpis 1">
            <a:extLst>
              <a:ext uri="{FF2B5EF4-FFF2-40B4-BE49-F238E27FC236}">
                <a16:creationId xmlns:a16="http://schemas.microsoft.com/office/drawing/2014/main" id="{7A5DF659-58DD-4527-AF9D-C412904D103D}"/>
              </a:ext>
            </a:extLst>
          </p:cNvPr>
          <p:cNvSpPr txBox="1">
            <a:spLocks/>
          </p:cNvSpPr>
          <p:nvPr/>
        </p:nvSpPr>
        <p:spPr>
          <a:xfrm>
            <a:off x="178131" y="142930"/>
            <a:ext cx="11957184" cy="7647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ORTÉZY: páteř </a:t>
            </a:r>
            <a:r>
              <a:rPr lang="cs-CZ" dirty="0" err="1"/>
              <a:t>Th</a:t>
            </a:r>
            <a:r>
              <a:rPr lang="cs-CZ" dirty="0"/>
              <a:t>  - L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855757D-A9F2-4C5C-8D85-DF648D46014A}"/>
              </a:ext>
            </a:extLst>
          </p:cNvPr>
          <p:cNvSpPr/>
          <p:nvPr/>
        </p:nvSpPr>
        <p:spPr>
          <a:xfrm>
            <a:off x="178131" y="4983024"/>
            <a:ext cx="76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9"/>
              </a:rPr>
              <a:t>Jewett TLSO applied to patient lying down - Bing video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041356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aoblený obdélník 23"/>
          <p:cNvSpPr/>
          <p:nvPr/>
        </p:nvSpPr>
        <p:spPr>
          <a:xfrm>
            <a:off x="2581176" y="4845558"/>
            <a:ext cx="9429765" cy="19822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5AC8AF"/>
                </a:solidFill>
              </a:rPr>
              <a:t>ŠÁTKOVÝ ZÁVĚS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Přikládá na oděv (vyjma hygieny)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Sled kroků při nasazení je naznačen na obrázku</a:t>
            </a:r>
          </a:p>
          <a:p>
            <a:pPr lvl="1"/>
            <a:r>
              <a:rPr lang="cs-CZ" sz="1400" dirty="0"/>
              <a:t>1. Spodní cíp přes nemocné rameno</a:t>
            </a:r>
          </a:p>
          <a:p>
            <a:pPr lvl="1"/>
            <a:r>
              <a:rPr lang="cs-CZ" sz="1400" dirty="0"/>
              <a:t>2. Horní cíp přes zdravé rameno</a:t>
            </a:r>
          </a:p>
          <a:p>
            <a:pPr lvl="1"/>
            <a:r>
              <a:rPr lang="cs-CZ" sz="1400" dirty="0"/>
              <a:t>3. Zavázat na ambulantní uzel tak, aby loket zaujímal úhel 90° (pokud lékař neurčí jinak) - uzel podložit vatou </a:t>
            </a:r>
          </a:p>
          <a:p>
            <a:pPr lvl="1"/>
            <a:r>
              <a:rPr lang="cs-CZ" sz="1400" dirty="0"/>
              <a:t>4. Šátek přetáhnout do poloviny prstů</a:t>
            </a:r>
          </a:p>
          <a:p>
            <a:pPr lvl="1"/>
            <a:r>
              <a:rPr lang="cs-CZ" sz="1400" dirty="0"/>
              <a:t>5. Na vrcholu u lokte udělat uzel, aby se končetina v šátkovém závěsu nemohla posouvat</a:t>
            </a:r>
          </a:p>
        </p:txBody>
      </p:sp>
      <p:pic>
        <p:nvPicPr>
          <p:cNvPr id="2052" name="Picture 4" descr="https://www.sanomed.cz/w/1800/img/catalog/gallery/0078611/2-Img0162_we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27103" r="10035" b="15995"/>
          <a:stretch/>
        </p:blipFill>
        <p:spPr bwMode="auto">
          <a:xfrm>
            <a:off x="120896" y="502015"/>
            <a:ext cx="2385874" cy="162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20896" y="51187"/>
            <a:ext cx="10525497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ORTÉZY - horní končetina</a:t>
            </a:r>
          </a:p>
        </p:txBody>
      </p:sp>
      <p:pic>
        <p:nvPicPr>
          <p:cNvPr id="2050" name="Picture 2" descr="http://www.zdravotnicke-potreby-bara.cz/pic_zbozi/780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4722" r="8726" b="13196"/>
          <a:stretch/>
        </p:blipFill>
        <p:spPr bwMode="auto">
          <a:xfrm>
            <a:off x="54010" y="2140156"/>
            <a:ext cx="2357797" cy="24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ublinový popisek se šipkou dolů 4"/>
          <p:cNvSpPr/>
          <p:nvPr/>
        </p:nvSpPr>
        <p:spPr>
          <a:xfrm>
            <a:off x="48844" y="2147898"/>
            <a:ext cx="945280" cy="494346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Nemocná</a:t>
            </a:r>
          </a:p>
        </p:txBody>
      </p:sp>
      <p:sp>
        <p:nvSpPr>
          <p:cNvPr id="7" name="Bublinový popisek se šipkou dolů 6"/>
          <p:cNvSpPr/>
          <p:nvPr/>
        </p:nvSpPr>
        <p:spPr>
          <a:xfrm>
            <a:off x="3060083" y="2141061"/>
            <a:ext cx="821714" cy="494346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Zdravá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2619730" y="2069393"/>
            <a:ext cx="9429765" cy="271763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92D050"/>
                </a:solidFill>
              </a:rPr>
              <a:t>RAMENNÍ IMOBILIZAČNÍ ORTÉZA (DESAULTOVA ORTÉZA)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Ortéza se přikládá na oděv (vyjma hygieny)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Připevňuje se suchými zipy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V loktu musí svírat úhel 90° (pokud lékař neurčí jinak)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Sled kroků při zapínání je naznačen na obrázku</a:t>
            </a:r>
          </a:p>
          <a:p>
            <a:pPr lvl="1"/>
            <a:r>
              <a:rPr lang="cs-CZ" sz="1400" dirty="0"/>
              <a:t>1. Zapnout kolem trupu</a:t>
            </a:r>
          </a:p>
          <a:p>
            <a:pPr lvl="1"/>
            <a:r>
              <a:rPr lang="cs-CZ" sz="1400" dirty="0"/>
              <a:t>2. Zapnout kolem paže</a:t>
            </a:r>
          </a:p>
          <a:p>
            <a:pPr lvl="1"/>
            <a:r>
              <a:rPr lang="cs-CZ" sz="1400" dirty="0"/>
              <a:t>3. Navléct na zápěstí</a:t>
            </a:r>
          </a:p>
          <a:p>
            <a:pPr lvl="1"/>
            <a:r>
              <a:rPr lang="cs-CZ" sz="1400" dirty="0"/>
              <a:t>4. Zavěsit na závěsný pásek, který je vedený přes zdravé rameno</a:t>
            </a:r>
          </a:p>
          <a:p>
            <a:pPr lvl="1"/>
            <a:r>
              <a:rPr lang="cs-CZ" sz="1400" dirty="0"/>
              <a:t>5. Ortézu na zápěstí fixovat páskem ze suchého zipu</a:t>
            </a:r>
          </a:p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dirty="0">
                <a:solidFill>
                  <a:srgbClr val="92D050"/>
                </a:solidFill>
              </a:rPr>
              <a:t>Hygiena: </a:t>
            </a:r>
            <a:r>
              <a:rPr lang="cs-CZ" sz="1400" dirty="0"/>
              <a:t>je nutné věnovat zvýšenou pozornost podpaží postižené HK - ortéza se nesmí namočit pacient si fixuje zdravou HK nemocnou ve stabilní poloze - sestra provádí hygienu - dle potřeby podpaží vypodložit </a:t>
            </a:r>
            <a:r>
              <a:rPr lang="cs-CZ" sz="1400" dirty="0" err="1"/>
              <a:t>longetou</a:t>
            </a:r>
            <a:r>
              <a:rPr lang="cs-CZ" sz="1400" dirty="0"/>
              <a:t> 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1596726" y="3322948"/>
            <a:ext cx="252356" cy="216024"/>
          </a:xfrm>
          <a:prstGeom prst="wedgeRoundRectCallout">
            <a:avLst>
              <a:gd name="adj1" fmla="val -4001"/>
              <a:gd name="adj2" fmla="val 16128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271987" y="3250994"/>
            <a:ext cx="252356" cy="216024"/>
          </a:xfrm>
          <a:prstGeom prst="wedgeRoundRectCallout">
            <a:avLst>
              <a:gd name="adj1" fmla="val -14872"/>
              <a:gd name="adj2" fmla="val 16128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1106730" y="4291792"/>
            <a:ext cx="252356" cy="216024"/>
          </a:xfrm>
          <a:prstGeom prst="wedgeRoundRectCallout">
            <a:avLst>
              <a:gd name="adj1" fmla="val 17739"/>
              <a:gd name="adj2" fmla="val -10961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1649820" y="2627802"/>
            <a:ext cx="252356" cy="216024"/>
          </a:xfrm>
          <a:prstGeom prst="wedgeRoundRectCallout">
            <a:avLst>
              <a:gd name="adj1" fmla="val -156187"/>
              <a:gd name="adj2" fmla="val 11472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sp>
        <p:nvSpPr>
          <p:cNvPr id="13" name="Zaoblený obdélníkový bublinový popisek 12"/>
          <p:cNvSpPr/>
          <p:nvPr/>
        </p:nvSpPr>
        <p:spPr>
          <a:xfrm>
            <a:off x="907823" y="3467018"/>
            <a:ext cx="252356" cy="216024"/>
          </a:xfrm>
          <a:prstGeom prst="wedgeRoundRectCallout">
            <a:avLst>
              <a:gd name="adj1" fmla="val -61977"/>
              <a:gd name="adj2" fmla="val 140121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5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547182" y="1861689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2672529" y="479804"/>
            <a:ext cx="9338412" cy="15603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0000DC"/>
                </a:solidFill>
              </a:rPr>
              <a:t>IMOBILIZAČNÍ ORTÉZA NA KLÍČNÍ KOST (DELBETOVY KRUHY)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Ortéza se přikládá na oděv (vyjma hygieny) - nesmí se namočit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Stranově se nerozlišuje (zdravá/nemocná)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Sled kroků při zapínání je naznačen na obrázku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Popruhy přehodit přes ramena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Popruhy protáhnout podpažím 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Popruhy protáhnout kroužkem a zalepit na suchý zip</a:t>
            </a:r>
          </a:p>
        </p:txBody>
      </p:sp>
      <p:sp>
        <p:nvSpPr>
          <p:cNvPr id="17" name="Zaoblený obdélníkový bublinový popisek 16"/>
          <p:cNvSpPr/>
          <p:nvPr/>
        </p:nvSpPr>
        <p:spPr>
          <a:xfrm>
            <a:off x="1741071" y="551213"/>
            <a:ext cx="252356" cy="216024"/>
          </a:xfrm>
          <a:prstGeom prst="wedgeRoundRectCallout">
            <a:avLst>
              <a:gd name="adj1" fmla="val -4001"/>
              <a:gd name="adj2" fmla="val 16128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8" name="Zaoblený obdélníkový bublinový popisek 17"/>
          <p:cNvSpPr/>
          <p:nvPr/>
        </p:nvSpPr>
        <p:spPr>
          <a:xfrm>
            <a:off x="398165" y="1768492"/>
            <a:ext cx="252356" cy="186394"/>
          </a:xfrm>
          <a:prstGeom prst="wedgeRoundRectCallout">
            <a:avLst>
              <a:gd name="adj1" fmla="val -94439"/>
              <a:gd name="adj2" fmla="val -18351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19" name="Zaoblený obdélníkový bublinový popisek 18"/>
          <p:cNvSpPr/>
          <p:nvPr/>
        </p:nvSpPr>
        <p:spPr>
          <a:xfrm>
            <a:off x="599432" y="528878"/>
            <a:ext cx="252356" cy="216024"/>
          </a:xfrm>
          <a:prstGeom prst="wedgeRoundRectCallout">
            <a:avLst>
              <a:gd name="adj1" fmla="val -4001"/>
              <a:gd name="adj2" fmla="val 16128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1781436" y="1756022"/>
            <a:ext cx="252356" cy="186394"/>
          </a:xfrm>
          <a:prstGeom prst="wedgeRoundRectCallout">
            <a:avLst>
              <a:gd name="adj1" fmla="val 141085"/>
              <a:gd name="adj2" fmla="val -17370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1206390" y="1867289"/>
            <a:ext cx="252356" cy="186394"/>
          </a:xfrm>
          <a:prstGeom prst="wedgeRoundRectCallout">
            <a:avLst>
              <a:gd name="adj1" fmla="val 95607"/>
              <a:gd name="adj2" fmla="val -20304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22" name="Zaoblený obdélníkový bublinový popisek 21"/>
          <p:cNvSpPr/>
          <p:nvPr/>
        </p:nvSpPr>
        <p:spPr>
          <a:xfrm>
            <a:off x="1184572" y="1882999"/>
            <a:ext cx="252356" cy="186394"/>
          </a:xfrm>
          <a:prstGeom prst="wedgeRoundRectCallout">
            <a:avLst>
              <a:gd name="adj1" fmla="val -100208"/>
              <a:gd name="adj2" fmla="val -21775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pic>
        <p:nvPicPr>
          <p:cNvPr id="25" name="Obrázek 24"/>
          <p:cNvPicPr/>
          <p:nvPr/>
        </p:nvPicPr>
        <p:blipFill rotWithShape="1">
          <a:blip r:embed="rId4"/>
          <a:srcRect l="26290" t="28836" r="41468" b="27778"/>
          <a:stretch/>
        </p:blipFill>
        <p:spPr bwMode="auto">
          <a:xfrm>
            <a:off x="54010" y="4616360"/>
            <a:ext cx="2319982" cy="2220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Bublinový popisek se šipkou dolů 25"/>
          <p:cNvSpPr/>
          <p:nvPr/>
        </p:nvSpPr>
        <p:spPr>
          <a:xfrm>
            <a:off x="48844" y="4601625"/>
            <a:ext cx="821714" cy="494346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Zdravá</a:t>
            </a:r>
          </a:p>
        </p:txBody>
      </p:sp>
      <p:sp>
        <p:nvSpPr>
          <p:cNvPr id="27" name="Bublinový popisek se šipkou dolů 26"/>
          <p:cNvSpPr/>
          <p:nvPr/>
        </p:nvSpPr>
        <p:spPr>
          <a:xfrm>
            <a:off x="1466527" y="4617265"/>
            <a:ext cx="945280" cy="494346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Nemocná</a:t>
            </a:r>
          </a:p>
        </p:txBody>
      </p:sp>
      <p:sp>
        <p:nvSpPr>
          <p:cNvPr id="28" name="Zaoblený obdélníkový bublinový popisek 27"/>
          <p:cNvSpPr/>
          <p:nvPr/>
        </p:nvSpPr>
        <p:spPr>
          <a:xfrm>
            <a:off x="1740503" y="5176822"/>
            <a:ext cx="252356" cy="269368"/>
          </a:xfrm>
          <a:prstGeom prst="wedgeRoundRectCallout">
            <a:avLst>
              <a:gd name="adj1" fmla="val -167056"/>
              <a:gd name="adj2" fmla="val -109618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29" name="Zaoblený obdélníkový bublinový popisek 28"/>
          <p:cNvSpPr/>
          <p:nvPr/>
        </p:nvSpPr>
        <p:spPr>
          <a:xfrm>
            <a:off x="1025290" y="4916733"/>
            <a:ext cx="252356" cy="269368"/>
          </a:xfrm>
          <a:prstGeom prst="wedgeRoundRectCallout">
            <a:avLst>
              <a:gd name="adj1" fmla="val 28610"/>
              <a:gd name="adj2" fmla="val -123197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30" name="Zaoblený obdélníkový bublinový popisek 29"/>
          <p:cNvSpPr/>
          <p:nvPr/>
        </p:nvSpPr>
        <p:spPr>
          <a:xfrm>
            <a:off x="380694" y="5279796"/>
            <a:ext cx="252356" cy="269368"/>
          </a:xfrm>
          <a:prstGeom prst="wedgeRoundRectCallout">
            <a:avLst>
              <a:gd name="adj1" fmla="val 169925"/>
              <a:gd name="adj2" fmla="val -133380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31" name="Zaoblený obdélníkový bublinový popisek 30"/>
          <p:cNvSpPr/>
          <p:nvPr/>
        </p:nvSpPr>
        <p:spPr>
          <a:xfrm>
            <a:off x="801931" y="5876993"/>
            <a:ext cx="261639" cy="269368"/>
          </a:xfrm>
          <a:prstGeom prst="wedgeRoundRectCallout">
            <a:avLst>
              <a:gd name="adj1" fmla="val -147221"/>
              <a:gd name="adj2" fmla="val 56718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sp>
        <p:nvSpPr>
          <p:cNvPr id="32" name="Zaoblený obdélníkový bublinový popisek 31"/>
          <p:cNvSpPr/>
          <p:nvPr/>
        </p:nvSpPr>
        <p:spPr>
          <a:xfrm>
            <a:off x="2033792" y="5748199"/>
            <a:ext cx="261639" cy="269368"/>
          </a:xfrm>
          <a:prstGeom prst="wedgeRoundRectCallout">
            <a:avLst>
              <a:gd name="adj1" fmla="val 41503"/>
              <a:gd name="adj2" fmla="val 192502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5</a:t>
            </a:r>
          </a:p>
        </p:txBody>
      </p:sp>
      <p:sp>
        <p:nvSpPr>
          <p:cNvPr id="2059" name="Obdélník 2058"/>
          <p:cNvSpPr/>
          <p:nvPr/>
        </p:nvSpPr>
        <p:spPr>
          <a:xfrm>
            <a:off x="1277646" y="5867125"/>
            <a:ext cx="733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5AC8AF"/>
                </a:solidFill>
              </a:rPr>
              <a:t>90°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519005" y="3611094"/>
            <a:ext cx="665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FF00"/>
                </a:solidFill>
              </a:rPr>
              <a:t>90°</a:t>
            </a:r>
          </a:p>
        </p:txBody>
      </p:sp>
      <p:sp>
        <p:nvSpPr>
          <p:cNvPr id="34" name="Bublinový popisek se šipkou dolů 25">
            <a:extLst>
              <a:ext uri="{FF2B5EF4-FFF2-40B4-BE49-F238E27FC236}">
                <a16:creationId xmlns:a16="http://schemas.microsoft.com/office/drawing/2014/main" id="{D73E21CA-806C-41EB-8BF8-284AA5EF2258}"/>
              </a:ext>
            </a:extLst>
          </p:cNvPr>
          <p:cNvSpPr/>
          <p:nvPr/>
        </p:nvSpPr>
        <p:spPr>
          <a:xfrm>
            <a:off x="1595259" y="2141061"/>
            <a:ext cx="821714" cy="494346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Zdravá</a:t>
            </a:r>
          </a:p>
        </p:txBody>
      </p:sp>
    </p:spTree>
    <p:extLst>
      <p:ext uri="{BB962C8B-B14F-4D97-AF65-F5344CB8AC3E}">
        <p14:creationId xmlns:p14="http://schemas.microsoft.com/office/powerpoint/2010/main" val="1024278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zdravotnicke-potreby-bara.cz/pic_zbozi/39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3" t="11340" r="22107" b="3579"/>
          <a:stretch/>
        </p:blipFill>
        <p:spPr bwMode="auto">
          <a:xfrm>
            <a:off x="120896" y="1747198"/>
            <a:ext cx="1063719" cy="312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1239650" y="678095"/>
            <a:ext cx="9428350" cy="53308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>
                <a:solidFill>
                  <a:schemeClr val="tx2"/>
                </a:solidFill>
              </a:rPr>
              <a:t>IMOBILIZAČNÍ ORTÉZA NA KOLENO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/>
              <a:t>Ortéza se přikládá na bandáž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/>
              <a:t>Pokud lékař neurčí jinak, ortéza může být v leže v lůžku sundaná nebo rozeplá - nasazuje se na stoj,  chůzi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/>
              <a:t>Sled kroků při zapínání je naznačen na obrázku</a:t>
            </a:r>
          </a:p>
          <a:p>
            <a:pPr lvl="1"/>
            <a:r>
              <a:rPr lang="cs-CZ" sz="1600" dirty="0"/>
              <a:t>1. Zabandážovat DK - bandáže nevyhazovat - používat opakovaně u jednoho pacienta</a:t>
            </a:r>
          </a:p>
          <a:p>
            <a:pPr lvl="1"/>
            <a:r>
              <a:rPr lang="cs-CZ" sz="1600" dirty="0"/>
              <a:t>2. Uložit nohu do ortézy tak, aby vykrojení textilu bylo v oblasti čéšky</a:t>
            </a:r>
          </a:p>
          <a:p>
            <a:pPr lvl="1"/>
            <a:r>
              <a:rPr lang="cs-CZ" sz="1600" dirty="0"/>
              <a:t>3. Popruhy protáhnout kroužkem a zalepit na suchý zip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909355" y="2593622"/>
            <a:ext cx="275260" cy="216024"/>
          </a:xfrm>
          <a:prstGeom prst="wedgeRoundRectCallout">
            <a:avLst>
              <a:gd name="adj1" fmla="val -112338"/>
              <a:gd name="adj2" fmla="val 25660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120896" y="1747198"/>
            <a:ext cx="252356" cy="306296"/>
          </a:xfrm>
          <a:prstGeom prst="wedgeRoundRectCallout">
            <a:avLst>
              <a:gd name="adj1" fmla="val 64845"/>
              <a:gd name="adj2" fmla="val 10843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94CFCD07-953F-4D6B-9B6F-72DBA7ECFC7D}"/>
              </a:ext>
            </a:extLst>
          </p:cNvPr>
          <p:cNvSpPr txBox="1">
            <a:spLocks/>
          </p:cNvSpPr>
          <p:nvPr/>
        </p:nvSpPr>
        <p:spPr>
          <a:xfrm>
            <a:off x="120896" y="51187"/>
            <a:ext cx="10525497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ORTÉZY - dolní končetina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8B5D362-6D1F-4E71-90FD-AB2B408DA790}"/>
              </a:ext>
            </a:extLst>
          </p:cNvPr>
          <p:cNvSpPr/>
          <p:nvPr/>
        </p:nvSpPr>
        <p:spPr>
          <a:xfrm>
            <a:off x="1102020" y="2944259"/>
            <a:ext cx="6396060" cy="28220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24000" lvl="1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dirty="0">
                <a:solidFill>
                  <a:schemeClr val="tx2"/>
                </a:solidFill>
              </a:rPr>
              <a:t>Hygiena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Celková koupel ve sprše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Noha s ortézou zabalená v pytli - zbytečně nenamáčet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Poté na lůžku odstranit ortézu a bandáž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Provést hygienu DK, promazat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Nasazení bandáže a ortézy</a:t>
            </a:r>
          </a:p>
          <a:p>
            <a:pPr marL="961200" lvl="2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Pokud je plánován převaz, ortézu a bandáž nasaďte spět po vizitě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Pacienta informujte, že po dobu co nemá nasazenou ortézu nesmí ohýbat DK v koleni, stát a chodit 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093376-B033-4126-A2DC-230FBCA1C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18F7E056-F540-4730-BC13-17A4677B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917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 rotWithShape="1">
          <a:blip r:embed="rId2"/>
          <a:srcRect l="31263" t="15020" r="54696" b="57229"/>
          <a:stretch/>
        </p:blipFill>
        <p:spPr bwMode="auto">
          <a:xfrm>
            <a:off x="2115571" y="779176"/>
            <a:ext cx="900101" cy="117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acetabulum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5"/>
          <a:stretch/>
        </p:blipFill>
        <p:spPr bwMode="auto">
          <a:xfrm>
            <a:off x="9338094" y="1210992"/>
            <a:ext cx="2743494" cy="160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40500" y="145123"/>
            <a:ext cx="520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Využití u  zlomenin s tendencí redislokace po repozici</a:t>
            </a:r>
          </a:p>
          <a:p>
            <a:r>
              <a:rPr lang="cs-CZ" sz="1400" b="1" dirty="0">
                <a:solidFill>
                  <a:srgbClr val="FF0000"/>
                </a:solidFill>
              </a:rPr>
              <a:t>Může být dočasným nebo trvalým ošetřením fraktury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4"/>
          <a:srcRect l="26125" t="49207" r="51389" b="23280"/>
          <a:stretch/>
        </p:blipFill>
        <p:spPr bwMode="auto">
          <a:xfrm>
            <a:off x="42623" y="786138"/>
            <a:ext cx="2100213" cy="117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215900" y="156444"/>
            <a:ext cx="10452101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TAHOVÁ TRAKCE</a:t>
            </a:r>
          </a:p>
        </p:txBody>
      </p:sp>
      <p:pic>
        <p:nvPicPr>
          <p:cNvPr id="12" name="Obrázek 11"/>
          <p:cNvPicPr/>
          <p:nvPr/>
        </p:nvPicPr>
        <p:blipFill rotWithShape="1">
          <a:blip r:embed="rId5"/>
          <a:srcRect l="15377" t="18254" r="58168" b="39154"/>
          <a:stretch/>
        </p:blipFill>
        <p:spPr bwMode="auto">
          <a:xfrm>
            <a:off x="-8307" y="1963500"/>
            <a:ext cx="1524000" cy="1533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/>
          <p:cNvPicPr/>
          <p:nvPr/>
        </p:nvPicPr>
        <p:blipFill rotWithShape="1">
          <a:blip r:embed="rId6"/>
          <a:srcRect l="15046" t="17990" r="58333" b="49206"/>
          <a:stretch/>
        </p:blipFill>
        <p:spPr bwMode="auto">
          <a:xfrm>
            <a:off x="1506444" y="1956538"/>
            <a:ext cx="1509228" cy="1520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2623" y="763375"/>
            <a:ext cx="1661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Horizontální trakce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11750" y="3212216"/>
            <a:ext cx="1449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Vertikální trakce</a:t>
            </a:r>
          </a:p>
        </p:txBody>
      </p:sp>
      <p:sp>
        <p:nvSpPr>
          <p:cNvPr id="16" name="Šipka doleva 15"/>
          <p:cNvSpPr/>
          <p:nvPr/>
        </p:nvSpPr>
        <p:spPr>
          <a:xfrm>
            <a:off x="3015672" y="840699"/>
            <a:ext cx="5379028" cy="968206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SKELETÁRNÍ TRAKCE: </a:t>
            </a:r>
            <a:r>
              <a:rPr lang="cs-CZ" sz="1600" dirty="0"/>
              <a:t>závaží je zavěšeno na „drát“ zavedený do kosti</a:t>
            </a:r>
          </a:p>
        </p:txBody>
      </p:sp>
      <p:sp>
        <p:nvSpPr>
          <p:cNvPr id="18" name="Šipka doleva 17"/>
          <p:cNvSpPr/>
          <p:nvPr/>
        </p:nvSpPr>
        <p:spPr>
          <a:xfrm>
            <a:off x="2583176" y="2476176"/>
            <a:ext cx="5811524" cy="968206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KOŽNÍ NÁPLASŤOVÁ TRAKCE </a:t>
            </a:r>
            <a:r>
              <a:rPr lang="cs-CZ" sz="1600" dirty="0"/>
              <a:t>- není invazivně zaveden drát do kosti - fixace kladky obvazem - nosnost max. 5 kg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0" y="3645784"/>
            <a:ext cx="12192000" cy="3212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400"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b="1" dirty="0">
                <a:solidFill>
                  <a:srgbClr val="0000DC"/>
                </a:solidFill>
              </a:rPr>
              <a:t>Specifika ošetřovatelské péče u jedince s trakcí</a:t>
            </a:r>
          </a:p>
          <a:p>
            <a:r>
              <a:rPr lang="cs-CZ" dirty="0" err="1"/>
              <a:t>Edukuj</a:t>
            </a:r>
            <a:r>
              <a:rPr lang="cs-CZ" dirty="0"/>
              <a:t> pacienta o ošetřovatelské péči při trakci</a:t>
            </a:r>
          </a:p>
          <a:p>
            <a:r>
              <a:rPr lang="cs-CZ" dirty="0"/>
              <a:t>Připrav lůžko pacienta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Braunovu dlahu vypodlož a omotej obvazem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Umísti Braunovu dlahu do lůžka pacienta na tvrdou podložku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Do lůžka pacienta umísti bedýnku na opření zdravé DKK</a:t>
            </a:r>
          </a:p>
          <a:p>
            <a:r>
              <a:rPr lang="cs-CZ" dirty="0"/>
              <a:t>Hmotnost závaží (tahu) určí lékař ( většinou: jedna desetina hmotnosti pacienta)</a:t>
            </a:r>
          </a:p>
          <a:p>
            <a:r>
              <a:rPr lang="cs-CZ" dirty="0"/>
              <a:t>Dbej na to, aby závaží volně vyselo - při spouštění závaží (aplikace tahu) postupuj pomalu</a:t>
            </a:r>
          </a:p>
          <a:p>
            <a:r>
              <a:rPr lang="cs-CZ" dirty="0"/>
              <a:t>Uvolnit trakci = nadlehčit závaží, je možné pouze na základě indikace lékaře </a:t>
            </a:r>
          </a:p>
          <a:p>
            <a:r>
              <a:rPr lang="cs-CZ" dirty="0"/>
              <a:t>Upravuj pozici pacienta a Braunovy dlahy dle potřeby - pravidelně ji kontroluj</a:t>
            </a:r>
          </a:p>
          <a:p>
            <a:r>
              <a:rPr lang="cs-CZ" dirty="0"/>
              <a:t>Předcházej vzniku dekubitů - ↑ riziko </a:t>
            </a:r>
            <a:r>
              <a:rPr lang="cs-CZ" dirty="0" err="1"/>
              <a:t>sakrum</a:t>
            </a:r>
            <a:r>
              <a:rPr lang="cs-CZ" dirty="0"/>
              <a:t>, paty - používej antidekubitální pomůcky (imobilní pacient)</a:t>
            </a:r>
          </a:p>
          <a:p>
            <a:r>
              <a:rPr lang="cs-CZ" dirty="0"/>
              <a:t>Kontroluj pokožku - hygienu prováděj denně i na špatně dostupných místech a pod bandáží DKK</a:t>
            </a:r>
          </a:p>
          <a:p>
            <a:r>
              <a:rPr lang="cs-CZ" dirty="0"/>
              <a:t>Pomáhej pacientovi v </a:t>
            </a:r>
            <a:r>
              <a:rPr lang="cs-CZ" dirty="0" err="1"/>
              <a:t>sebepéči</a:t>
            </a:r>
            <a:r>
              <a:rPr lang="cs-CZ" dirty="0"/>
              <a:t> dle potřeby, dej mu vše potřebné na dosah ruky</a:t>
            </a:r>
          </a:p>
          <a:p>
            <a:r>
              <a:rPr lang="cs-CZ" dirty="0"/>
              <a:t>Připrav pacientovi signalizační zařízení na dosah ruky</a:t>
            </a:r>
          </a:p>
          <a:p>
            <a:r>
              <a:rPr lang="cs-CZ" dirty="0"/>
              <a:t>U skeletární trakce ošetřuj piny stejným způsobem jako u zevního fixátoru - sleduj známky zánětu</a:t>
            </a:r>
          </a:p>
        </p:txBody>
      </p:sp>
      <p:sp>
        <p:nvSpPr>
          <p:cNvPr id="17" name="Bublinový popisek se šipkou nahoru 16"/>
          <p:cNvSpPr/>
          <p:nvPr/>
        </p:nvSpPr>
        <p:spPr>
          <a:xfrm>
            <a:off x="9338094" y="2819511"/>
            <a:ext cx="2100213" cy="450165"/>
          </a:xfrm>
          <a:prstGeom prst="upArrowCallout">
            <a:avLst>
              <a:gd name="adj1" fmla="val 25000"/>
              <a:gd name="adj2" fmla="val 43395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Braunova dlaha</a:t>
            </a:r>
          </a:p>
        </p:txBody>
      </p:sp>
    </p:spTree>
    <p:extLst>
      <p:ext uri="{BB962C8B-B14F-4D97-AF65-F5344CB8AC3E}">
        <p14:creationId xmlns:p14="http://schemas.microsoft.com/office/powerpoint/2010/main" val="918514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46574" y="103042"/>
            <a:ext cx="8507689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CHŮZE O BERLÍCH</a:t>
            </a:r>
          </a:p>
        </p:txBody>
      </p:sp>
      <p:pic>
        <p:nvPicPr>
          <p:cNvPr id="6" name="Obrázek 5"/>
          <p:cNvPicPr/>
          <p:nvPr/>
        </p:nvPicPr>
        <p:blipFill rotWithShape="1">
          <a:blip r:embed="rId2"/>
          <a:srcRect l="21069" t="47863" r="39697" b="27227"/>
          <a:stretch/>
        </p:blipFill>
        <p:spPr bwMode="auto">
          <a:xfrm>
            <a:off x="172847" y="557605"/>
            <a:ext cx="4158076" cy="1615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aoblený obdélník 6"/>
          <p:cNvSpPr/>
          <p:nvPr/>
        </p:nvSpPr>
        <p:spPr>
          <a:xfrm>
            <a:off x="4345130" y="592316"/>
            <a:ext cx="6307430" cy="167879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PO ROVINĚ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Obě berle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Nemocná DK mezi berle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Zdravá DK kousek před berle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1295615" y="1858451"/>
            <a:ext cx="243825" cy="3146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4084992" y="1840762"/>
            <a:ext cx="245931" cy="3123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2626076" y="1900381"/>
            <a:ext cx="309105" cy="26103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3"/>
          <a:srcRect l="21222" t="19793" r="38934" b="55067"/>
          <a:stretch/>
        </p:blipFill>
        <p:spPr bwMode="auto">
          <a:xfrm>
            <a:off x="161784" y="2311566"/>
            <a:ext cx="4176464" cy="15787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aoblený obdélník 11"/>
          <p:cNvSpPr/>
          <p:nvPr/>
        </p:nvSpPr>
        <p:spPr>
          <a:xfrm>
            <a:off x="4360934" y="2288310"/>
            <a:ext cx="6291625" cy="167879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DO SCHODŮ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Zdravá DK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Nemocná DK na stejný schod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Obě berle (berle mohou jít zároveň s operovanou)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1251408" y="3572690"/>
            <a:ext cx="288032" cy="3146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4042330" y="3561649"/>
            <a:ext cx="288032" cy="3146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2650812" y="3570000"/>
            <a:ext cx="288032" cy="3146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9" name="Obrázek 18"/>
          <p:cNvPicPr/>
          <p:nvPr/>
        </p:nvPicPr>
        <p:blipFill rotWithShape="1">
          <a:blip r:embed="rId4"/>
          <a:srcRect l="21219" t="63511" r="42152" b="16239"/>
          <a:stretch/>
        </p:blipFill>
        <p:spPr bwMode="auto">
          <a:xfrm>
            <a:off x="169110" y="4049698"/>
            <a:ext cx="4161813" cy="1542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Zaoblený obdélník 19"/>
          <p:cNvSpPr/>
          <p:nvPr/>
        </p:nvSpPr>
        <p:spPr>
          <a:xfrm>
            <a:off x="4360934" y="3977109"/>
            <a:ext cx="6291626" cy="167879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1600" b="1" dirty="0">
                <a:solidFill>
                  <a:srgbClr val="5AC8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ZE SCHODŮ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Obě berle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Nemocná DK (může současně s berlemi)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Zdravá DK na stejný schod</a:t>
            </a:r>
          </a:p>
        </p:txBody>
      </p:sp>
      <p:sp>
        <p:nvSpPr>
          <p:cNvPr id="21" name="Zaoblený obdélník 20"/>
          <p:cNvSpPr/>
          <p:nvPr/>
        </p:nvSpPr>
        <p:spPr>
          <a:xfrm>
            <a:off x="1229092" y="5277584"/>
            <a:ext cx="288032" cy="31466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2" name="Zaoblený obdélník 21"/>
          <p:cNvSpPr/>
          <p:nvPr/>
        </p:nvSpPr>
        <p:spPr>
          <a:xfrm>
            <a:off x="4046535" y="5277584"/>
            <a:ext cx="288032" cy="31466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3" name="Zaoblený obdélník 22"/>
          <p:cNvSpPr/>
          <p:nvPr/>
        </p:nvSpPr>
        <p:spPr>
          <a:xfrm>
            <a:off x="2644863" y="5277584"/>
            <a:ext cx="288032" cy="31466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8" name="Zaoblený obdélník 27"/>
          <p:cNvSpPr/>
          <p:nvPr/>
        </p:nvSpPr>
        <p:spPr>
          <a:xfrm>
            <a:off x="161784" y="5911926"/>
            <a:ext cx="4199150" cy="9022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F01928"/>
                </a:solidFill>
              </a:rPr>
              <a:t>PŘEDCHÁZEJTE PÁDU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Dávejte pozor na kluzkou podlahu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Nedávejte berle na kraj schodů a obrubníků</a:t>
            </a:r>
          </a:p>
        </p:txBody>
      </p:sp>
      <p:sp>
        <p:nvSpPr>
          <p:cNvPr id="4" name="Obdélník 3"/>
          <p:cNvSpPr/>
          <p:nvPr/>
        </p:nvSpPr>
        <p:spPr>
          <a:xfrm>
            <a:off x="161784" y="5597891"/>
            <a:ext cx="10490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dk1"/>
                </a:solidFill>
              </a:rPr>
              <a:t>Při vstávání a sedání vyndejte berle z podpaží a držte pouze madla do podpaží zasuňte berle až ve stoji.</a:t>
            </a:r>
          </a:p>
        </p:txBody>
      </p:sp>
    </p:spTree>
    <p:extLst>
      <p:ext uri="{BB962C8B-B14F-4D97-AF65-F5344CB8AC3E}">
        <p14:creationId xmlns:p14="http://schemas.microsoft.com/office/powerpoint/2010/main" val="501190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864113"/>
          </a:xfrm>
        </p:spPr>
        <p:txBody>
          <a:bodyPr/>
          <a:lstStyle/>
          <a:p>
            <a:r>
              <a:rPr lang="cs-CZ" dirty="0"/>
              <a:t>KOMPARTMENT SYNDROM</a:t>
            </a:r>
          </a:p>
        </p:txBody>
      </p:sp>
    </p:spTree>
    <p:extLst>
      <p:ext uri="{BB962C8B-B14F-4D97-AF65-F5344CB8AC3E}">
        <p14:creationId xmlns:p14="http://schemas.microsoft.com/office/powerpoint/2010/main" val="660179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83308" y="180322"/>
            <a:ext cx="11874500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KOMPARTMENT (COMPARTEMENT) SYNDROM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56882" y="1263675"/>
            <a:ext cx="11874500" cy="8392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400">
                <a:solidFill>
                  <a:schemeClr val="dk1"/>
                </a:solidFill>
                <a:latin typeface="+mn-lt"/>
              </a:defRPr>
            </a:lvl1pPr>
            <a:lvl2pPr lvl="1"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cs-CZ" sz="1800" dirty="0"/>
              <a:t>Útlak měkkých tkání v uzavřeném </a:t>
            </a:r>
            <a:r>
              <a:rPr lang="cs-CZ" sz="1800" dirty="0" err="1"/>
              <a:t>fasciálním</a:t>
            </a:r>
            <a:r>
              <a:rPr lang="cs-CZ" sz="1800" dirty="0"/>
              <a:t> prostoru - může vzniknout i při těsném fixačním obvazu </a:t>
            </a:r>
          </a:p>
          <a:p>
            <a:r>
              <a:rPr lang="cs-CZ" sz="1800" dirty="0"/>
              <a:t>Závažná komplikace úrazů (např. fraktur) - nutno jej včas rozpoznat</a:t>
            </a:r>
          </a:p>
          <a:p>
            <a:r>
              <a:rPr lang="cs-CZ" sz="1800" dirty="0"/>
              <a:t>Nejčastější výskyt na končetinách (končetinový), ale může být i dutinový (např. lební, </a:t>
            </a:r>
            <a:r>
              <a:rPr lang="cs-CZ" sz="1800" dirty="0" err="1"/>
              <a:t>retroperitoneální</a:t>
            </a:r>
            <a:r>
              <a:rPr lang="cs-CZ" sz="1800" dirty="0"/>
              <a:t>)</a:t>
            </a:r>
          </a:p>
        </p:txBody>
      </p:sp>
      <p:sp>
        <p:nvSpPr>
          <p:cNvPr id="6" name="Obdélník 5"/>
          <p:cNvSpPr/>
          <p:nvPr/>
        </p:nvSpPr>
        <p:spPr>
          <a:xfrm>
            <a:off x="138863" y="2122211"/>
            <a:ext cx="3805547" cy="23391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ZVĚTŠENÍ FASCIÁLNÍHO TLAKU</a:t>
            </a:r>
          </a:p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ZVĚTŠENÍ ČÁSTI TĚLA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Krevní výron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Otok (</a:t>
            </a:r>
            <a:r>
              <a:rPr lang="cs-CZ" sz="1600" dirty="0" err="1"/>
              <a:t>postischemický</a:t>
            </a:r>
            <a:r>
              <a:rPr lang="cs-CZ" sz="1600" dirty="0"/>
              <a:t>, úrazový)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Zánět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Pooperační stav</a:t>
            </a:r>
          </a:p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ZTLAČENÍ ČÁSTI TĚLA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Těsný obvaz/fixace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Dlouhodobé stlačení při zasypání</a:t>
            </a:r>
          </a:p>
        </p:txBody>
      </p:sp>
      <p:sp>
        <p:nvSpPr>
          <p:cNvPr id="7" name="Šipka doprava 6"/>
          <p:cNvSpPr/>
          <p:nvPr/>
        </p:nvSpPr>
        <p:spPr>
          <a:xfrm>
            <a:off x="3936760" y="2922305"/>
            <a:ext cx="1545458" cy="872170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Omezení průtoku krve</a:t>
            </a:r>
          </a:p>
        </p:txBody>
      </p:sp>
      <p:sp>
        <p:nvSpPr>
          <p:cNvPr id="8" name="Obdélník 7"/>
          <p:cNvSpPr/>
          <p:nvPr/>
        </p:nvSpPr>
        <p:spPr>
          <a:xfrm>
            <a:off x="5470860" y="2260710"/>
            <a:ext cx="3651794" cy="178510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NÁSLEDEK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Ischemie svalu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Devitalizace nervových vláken</a:t>
            </a:r>
          </a:p>
          <a:p>
            <a:pPr algn="ctr"/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Neřešený </a:t>
            </a:r>
            <a:r>
              <a:rPr lang="cs-CZ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Kompartment</a:t>
            </a: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syndrom může vyústit až k amputaci.</a:t>
            </a:r>
          </a:p>
        </p:txBody>
      </p:sp>
      <p:sp>
        <p:nvSpPr>
          <p:cNvPr id="9" name="Obdélník 8"/>
          <p:cNvSpPr/>
          <p:nvPr/>
        </p:nvSpPr>
        <p:spPr>
          <a:xfrm>
            <a:off x="9855200" y="2260710"/>
            <a:ext cx="2176182" cy="206210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PŘÍZNAKY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Bolest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Otok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Poruchy cítivosti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Poruchy motoriky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Chlad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8803418" y="3009351"/>
            <a:ext cx="1152128" cy="839297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56881" y="4488961"/>
            <a:ext cx="10612775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400">
                <a:solidFill>
                  <a:schemeClr val="dk1"/>
                </a:solidFill>
                <a:latin typeface="+mn-lt"/>
              </a:defRPr>
            </a:lvl1pPr>
            <a:lvl2pPr lvl="1"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PÉČE O PACIENTA S RIZIKEM KOMARTMENT SYNDROMU</a:t>
            </a:r>
          </a:p>
          <a:p>
            <a:r>
              <a:rPr lang="cs-CZ" sz="1600" dirty="0"/>
              <a:t>Včasné odhalení - monitorování příznaků, měření obvodu postižené končetiny, měření </a:t>
            </a:r>
            <a:r>
              <a:rPr lang="cs-CZ" sz="1600" dirty="0" err="1"/>
              <a:t>subfasciálního</a:t>
            </a:r>
            <a:r>
              <a:rPr lang="cs-CZ" sz="1600" dirty="0"/>
              <a:t> tlaku</a:t>
            </a:r>
          </a:p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LÉČBA KOMPARTMENT SYNDROMU</a:t>
            </a:r>
          </a:p>
          <a:p>
            <a:r>
              <a:rPr lang="cs-CZ" sz="1600" dirty="0"/>
              <a:t>Neprodleně informovat lékaře při podezření na </a:t>
            </a:r>
            <a:r>
              <a:rPr lang="cs-CZ" sz="1600" dirty="0" err="1"/>
              <a:t>Kompartment</a:t>
            </a:r>
            <a:r>
              <a:rPr lang="cs-CZ" sz="1600" dirty="0"/>
              <a:t> syndrom</a:t>
            </a:r>
          </a:p>
          <a:p>
            <a:r>
              <a:rPr lang="cs-CZ" sz="1600" dirty="0"/>
              <a:t>Uvolnit obvaz</a:t>
            </a:r>
          </a:p>
          <a:p>
            <a:r>
              <a:rPr lang="cs-CZ" sz="1600" dirty="0" err="1"/>
              <a:t>NEelevovat</a:t>
            </a:r>
            <a:r>
              <a:rPr lang="cs-CZ" sz="1600" dirty="0"/>
              <a:t> končetinu</a:t>
            </a:r>
          </a:p>
          <a:p>
            <a:r>
              <a:rPr lang="cs-CZ" sz="1600" dirty="0" err="1"/>
              <a:t>Fasciotomie</a:t>
            </a:r>
            <a:r>
              <a:rPr lang="cs-CZ" sz="1600" dirty="0"/>
              <a:t> - naříznutí (otevření svalové fascie = uvolní se stlačení tkání ) - pacient v riziku by měl být trvale připraven k akutní operaci </a:t>
            </a:r>
          </a:p>
        </p:txBody>
      </p:sp>
      <p:pic>
        <p:nvPicPr>
          <p:cNvPr id="14" name="Obrázek 13"/>
          <p:cNvPicPr/>
          <p:nvPr/>
        </p:nvPicPr>
        <p:blipFill rotWithShape="1">
          <a:blip r:embed="rId2"/>
          <a:srcRect l="22983" t="32540" r="61144" b="46825"/>
          <a:stretch/>
        </p:blipFill>
        <p:spPr bwMode="auto">
          <a:xfrm>
            <a:off x="10779626" y="4472483"/>
            <a:ext cx="1251756" cy="728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ázek 15"/>
          <p:cNvPicPr/>
          <p:nvPr/>
        </p:nvPicPr>
        <p:blipFill rotWithShape="1">
          <a:blip r:embed="rId3"/>
          <a:srcRect l="49934" t="28306" r="23280" b="53704"/>
          <a:stretch/>
        </p:blipFill>
        <p:spPr bwMode="auto">
          <a:xfrm>
            <a:off x="10795939" y="5200993"/>
            <a:ext cx="1244228" cy="728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ázek 16"/>
          <p:cNvPicPr/>
          <p:nvPr/>
        </p:nvPicPr>
        <p:blipFill rotWithShape="1">
          <a:blip r:embed="rId4"/>
          <a:srcRect l="50099" t="27778" r="26918" b="49471"/>
          <a:stretch/>
        </p:blipFill>
        <p:spPr bwMode="auto">
          <a:xfrm>
            <a:off x="10778442" y="5918626"/>
            <a:ext cx="1252940" cy="685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Obdélník 18"/>
          <p:cNvSpPr/>
          <p:nvPr/>
        </p:nvSpPr>
        <p:spPr>
          <a:xfrm>
            <a:off x="10942192" y="4436182"/>
            <a:ext cx="1110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</a:rPr>
              <a:t>Fasciotomie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622879-3FCC-4C90-8A67-57539A49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9489" y="6559453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E080E3A8-F8DB-4302-8DB4-A50C49FE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315" y="6570648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16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E01025C-5612-4530-8546-44013C234AE3}"/>
              </a:ext>
            </a:extLst>
          </p:cNvPr>
          <p:cNvSpPr txBox="1"/>
          <p:nvPr/>
        </p:nvSpPr>
        <p:spPr>
          <a:xfrm>
            <a:off x="156882" y="694058"/>
            <a:ext cx="118745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00DC"/>
                </a:solidFill>
              </a:rPr>
              <a:t>Kompartment</a:t>
            </a:r>
            <a:r>
              <a:rPr lang="cs-CZ" dirty="0">
                <a:solidFill>
                  <a:srgbClr val="0000DC"/>
                </a:solidFill>
              </a:rPr>
              <a:t> =</a:t>
            </a:r>
            <a:r>
              <a:rPr lang="cs-CZ" dirty="0"/>
              <a:t> část celku, která je od ostatních částí částečně nebo úplně oddělena</a:t>
            </a:r>
          </a:p>
        </p:txBody>
      </p:sp>
    </p:spTree>
    <p:extLst>
      <p:ext uri="{BB962C8B-B14F-4D97-AF65-F5344CB8AC3E}">
        <p14:creationId xmlns:p14="http://schemas.microsoft.com/office/powerpoint/2010/main" val="514929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730500"/>
            <a:ext cx="11361600" cy="1524000"/>
          </a:xfrm>
        </p:spPr>
        <p:txBody>
          <a:bodyPr/>
          <a:lstStyle/>
          <a:p>
            <a:r>
              <a:rPr lang="cs-CZ" dirty="0"/>
              <a:t>OŠETŘOVATELSKÝ PROCES U PACIENTA S IMOBILIZAČNÍM OBVAZEM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604A878-DF71-4CFE-A4B5-4AB477511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3840678"/>
            <a:ext cx="11361600" cy="1821260"/>
          </a:xfrm>
        </p:spPr>
        <p:txBody>
          <a:bodyPr vert="horz" lIns="0" tIns="0" rIns="0" bIns="0" rtlCol="0" anchor="t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Ošetřovatelské diagnózy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Ošetřovatelské intervence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Očekávané výsledky ošetřovatelské péče</a:t>
            </a:r>
          </a:p>
        </p:txBody>
      </p:sp>
    </p:spTree>
    <p:extLst>
      <p:ext uri="{BB962C8B-B14F-4D97-AF65-F5344CB8AC3E}">
        <p14:creationId xmlns:p14="http://schemas.microsoft.com/office/powerpoint/2010/main" val="3099191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504" y="152636"/>
            <a:ext cx="11946577" cy="64807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altLang="cs-CZ" sz="3200" dirty="0"/>
              <a:t>OŠETŘOVATELSKÉ DIAGNÓZY – PŘEDOPERAČNÍ OBDOBÍ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991544" y="1628800"/>
            <a:ext cx="8280920" cy="475252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cs-CZ" altLang="cs-CZ" sz="2000" dirty="0"/>
          </a:p>
          <a:p>
            <a:endParaRPr lang="cs-CZ" altLang="cs-CZ" sz="20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535214"/>
              </p:ext>
            </p:extLst>
          </p:nvPr>
        </p:nvGraphicFramePr>
        <p:xfrm>
          <a:off x="142504" y="1041339"/>
          <a:ext cx="11780321" cy="4600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0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7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5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Diagnóza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Kód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Doména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Třída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AKUTNÍ BOLEST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00132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12. Komfort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 Tělesný komfort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1674">
                <a:tc>
                  <a:txBody>
                    <a:bodyPr/>
                    <a:lstStyle/>
                    <a:p>
                      <a:r>
                        <a:rPr lang="cs-CZ" sz="2400" dirty="0"/>
                        <a:t>DEFICIT ZNALOSTÍ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00126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Percepce/kognice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Kognice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DEFICIT SEBEPÉČE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2. Aktivita/odpočinek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err="1"/>
                        <a:t>Sebepéče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RIZIKO PORUCHY INTEGRITY TKÁNĚ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00047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11. Bezpečí ochrana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Tělesné poškození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969162"/>
                  </a:ext>
                </a:extLst>
              </a:tr>
            </a:tbl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71DC56C-6FA7-47EC-900E-C073773FDC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D40F95-26D2-465D-AF46-2A4A5E0799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27805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6045ED-46C9-4483-A9D1-9E271BD6FC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8F85C6-234E-43AB-9415-7E7AD7A77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D8341E-FF50-458F-AA00-9744E23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143999"/>
            <a:ext cx="11230700" cy="972002"/>
          </a:xfrm>
        </p:spPr>
        <p:txBody>
          <a:bodyPr/>
          <a:lstStyle/>
          <a:p>
            <a:r>
              <a:rPr lang="cs-CZ" sz="3000" dirty="0"/>
              <a:t>CÍLE OŠETŘOVATELSKÉ PÉČE U PACIENTA S IMOBILIZAČNÍ OBVAZEM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C1EC8A6-E33E-436B-9AC5-094F3A4B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1161000"/>
            <a:ext cx="11925300" cy="4934999"/>
          </a:xfrm>
        </p:spPr>
        <p:txBody>
          <a:bodyPr/>
          <a:lstStyle/>
          <a:p>
            <a:r>
              <a:rPr lang="cs-CZ" sz="2400" dirty="0"/>
              <a:t>Pacient zvládne demonstrovat užití imobilizačního obvazu, provedení hygieny a sebeobsluhy</a:t>
            </a:r>
          </a:p>
          <a:p>
            <a:r>
              <a:rPr lang="cs-CZ" sz="2400" dirty="0"/>
              <a:t>Pacient zná prvky </a:t>
            </a:r>
            <a:r>
              <a:rPr lang="cs-CZ" sz="2400" dirty="0" err="1"/>
              <a:t>selfmonitoringu</a:t>
            </a:r>
            <a:r>
              <a:rPr lang="cs-CZ" sz="2400" dirty="0"/>
              <a:t> při užití imobilizačního syndromu</a:t>
            </a:r>
          </a:p>
          <a:p>
            <a:r>
              <a:rPr lang="cs-CZ" sz="2400" dirty="0"/>
              <a:t>Pacient maximálně využívá svůj potenciál při provádění </a:t>
            </a:r>
            <a:r>
              <a:rPr lang="cs-CZ" sz="2400" dirty="0" err="1"/>
              <a:t>sebepéče</a:t>
            </a:r>
            <a:endParaRPr lang="cs-CZ" sz="2400" dirty="0"/>
          </a:p>
          <a:p>
            <a:r>
              <a:rPr lang="cs-CZ" sz="2400" dirty="0"/>
              <a:t>Pacientova bolest nepřesáhne hodnou VAS 3. Při bolestivém píku je ztlumena do 30 minut</a:t>
            </a:r>
          </a:p>
          <a:p>
            <a:r>
              <a:rPr lang="cs-CZ" sz="2400" dirty="0"/>
              <a:t>U pacienta nevznikne porucha integrity kůže/tkáně</a:t>
            </a:r>
          </a:p>
          <a:p>
            <a:r>
              <a:rPr lang="cs-CZ" sz="2400" dirty="0"/>
              <a:t>U pacienta nevznikne </a:t>
            </a:r>
            <a:r>
              <a:rPr lang="cs-CZ" sz="2400" dirty="0" err="1"/>
              <a:t>kompartment</a:t>
            </a:r>
            <a:r>
              <a:rPr lang="cs-CZ" sz="2400" dirty="0"/>
              <a:t> syndrom</a:t>
            </a:r>
          </a:p>
          <a:p>
            <a:pPr marL="72000" indent="0">
              <a:buNone/>
            </a:pP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15139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EB6AE5-B758-4C57-80D5-1CAC7D0D73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567F48-6BD3-456E-9880-384EC284B7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BD3D1B-2D1A-4F26-9DE8-2D78D583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r>
              <a:rPr lang="cs-CZ" dirty="0"/>
              <a:t>IMOBILIZAČNÍ OBVAZ - důvody</a:t>
            </a:r>
          </a:p>
        </p:txBody>
      </p:sp>
      <p:pic>
        <p:nvPicPr>
          <p:cNvPr id="1026" name="Picture 2" descr="Zobrazit zdrojový obrázek">
            <a:extLst>
              <a:ext uri="{FF2B5EF4-FFF2-40B4-BE49-F238E27FC236}">
                <a16:creationId xmlns:a16="http://schemas.microsoft.com/office/drawing/2014/main" id="{4DEBFE70-51CD-4B80-8F9B-D8C4E9A68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44" y="829576"/>
            <a:ext cx="4343400" cy="536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088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6045ED-46C9-4483-A9D1-9E271BD6FC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8F85C6-234E-43AB-9415-7E7AD7A77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D8341E-FF50-458F-AA00-9744E23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143999"/>
            <a:ext cx="11230700" cy="972002"/>
          </a:xfrm>
        </p:spPr>
        <p:txBody>
          <a:bodyPr/>
          <a:lstStyle/>
          <a:p>
            <a:r>
              <a:rPr lang="cs-CZ" sz="3000" dirty="0"/>
              <a:t>OŠETŘOVATELSKÉ INTERVENCE U PACIENTA S IMOBILIZAČNÍ OBVAZEM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C1EC8A6-E33E-436B-9AC5-094F3A4B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1161000"/>
            <a:ext cx="12103100" cy="4934999"/>
          </a:xfrm>
        </p:spPr>
        <p:txBody>
          <a:bodyPr/>
          <a:lstStyle/>
          <a:p>
            <a:pPr marL="72000" indent="0" algn="ctr">
              <a:buNone/>
            </a:pPr>
            <a:r>
              <a:rPr lang="cs-CZ" sz="2400" b="1" dirty="0"/>
              <a:t>Užívá se u onemocnění/poranění pohybového aparátu</a:t>
            </a:r>
          </a:p>
          <a:p>
            <a:r>
              <a:rPr lang="cs-CZ" sz="2400" dirty="0"/>
              <a:t>Znehybni kloub nad a kloub pod postiženou oblastí</a:t>
            </a:r>
          </a:p>
          <a:p>
            <a:r>
              <a:rPr lang="cs-CZ" sz="2400" dirty="0"/>
              <a:t>Nepřikládej na holé tělo (oblečení, bandáž..)</a:t>
            </a:r>
          </a:p>
          <a:p>
            <a:r>
              <a:rPr lang="cs-CZ" sz="2400" dirty="0" err="1"/>
              <a:t>Edukuj</a:t>
            </a:r>
            <a:r>
              <a:rPr lang="cs-CZ" sz="2400" dirty="0"/>
              <a:t> pacienta (užívání imobilizačního obvazu, hygieně, </a:t>
            </a:r>
            <a:r>
              <a:rPr lang="cs-CZ" sz="2400" dirty="0" err="1"/>
              <a:t>sebepéči</a:t>
            </a:r>
            <a:r>
              <a:rPr lang="cs-CZ" sz="2400" dirty="0"/>
              <a:t>, </a:t>
            </a:r>
            <a:r>
              <a:rPr lang="cs-CZ" sz="2400" dirty="0" err="1"/>
              <a:t>selfmonitoringu</a:t>
            </a:r>
            <a:r>
              <a:rPr lang="cs-CZ" sz="2400" dirty="0"/>
              <a:t>….)</a:t>
            </a:r>
          </a:p>
          <a:p>
            <a:r>
              <a:rPr lang="cs-CZ" sz="2400" dirty="0"/>
              <a:t>Zvýšeně dbej na hygienu pacienta pod imobilizačním obvazem</a:t>
            </a:r>
          </a:p>
          <a:p>
            <a:r>
              <a:rPr lang="cs-CZ" sz="2400" dirty="0"/>
              <a:t>Prováděj preventivní opatření k zamezení vzniku poruchy integrity kůže/tkáně</a:t>
            </a:r>
          </a:p>
          <a:p>
            <a:r>
              <a:rPr lang="cs-CZ" sz="2400" dirty="0"/>
              <a:t>Dopomáhej pacientovi dle potřeby při zajištění </a:t>
            </a:r>
            <a:r>
              <a:rPr lang="cs-CZ" sz="2400" dirty="0" err="1"/>
              <a:t>sebepéče</a:t>
            </a:r>
            <a:endParaRPr lang="cs-CZ" sz="2400" dirty="0"/>
          </a:p>
          <a:p>
            <a:r>
              <a:rPr lang="cs-CZ" sz="2400" dirty="0"/>
              <a:t>Sleduj známky </a:t>
            </a:r>
            <a:r>
              <a:rPr lang="cs-CZ" sz="2400" dirty="0" err="1"/>
              <a:t>kompartment</a:t>
            </a:r>
            <a:r>
              <a:rPr lang="cs-CZ" sz="2400" dirty="0"/>
              <a:t> syndromu – při jejich výskytu neprodleně informuj lékaře</a:t>
            </a:r>
          </a:p>
          <a:p>
            <a:r>
              <a:rPr lang="cs-CZ" sz="2400" dirty="0"/>
              <a:t>Sleduj výskyt bolesti a prováděj aktivity k jejímu mírnění</a:t>
            </a:r>
          </a:p>
        </p:txBody>
      </p:sp>
    </p:spTree>
    <p:extLst>
      <p:ext uri="{BB962C8B-B14F-4D97-AF65-F5344CB8AC3E}">
        <p14:creationId xmlns:p14="http://schemas.microsoft.com/office/powerpoint/2010/main" val="3321278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6045ED-46C9-4483-A9D1-9E271BD6FC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8F85C6-234E-43AB-9415-7E7AD7A77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D8341E-FF50-458F-AA00-9744E23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143999"/>
            <a:ext cx="11230700" cy="972002"/>
          </a:xfrm>
        </p:spPr>
        <p:txBody>
          <a:bodyPr/>
          <a:lstStyle/>
          <a:p>
            <a:r>
              <a:rPr lang="cs-CZ" sz="3000" dirty="0"/>
              <a:t>CÍLE OŠETŘOVATELSKÉ PÉČE U PACIENTA S IMOBILIZAČNÍ OBVAZEM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C1EC8A6-E33E-436B-9AC5-094F3A4B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1161000"/>
            <a:ext cx="11925300" cy="4934999"/>
          </a:xfrm>
        </p:spPr>
        <p:txBody>
          <a:bodyPr/>
          <a:lstStyle/>
          <a:p>
            <a:r>
              <a:rPr lang="cs-CZ" sz="2400" dirty="0"/>
              <a:t>Pacient zvládne demonstrovat užití imobilizačního obvazu, provedení hygieny a sebeobsluhy</a:t>
            </a:r>
          </a:p>
          <a:p>
            <a:r>
              <a:rPr lang="cs-CZ" sz="2400" dirty="0"/>
              <a:t>Pacient zná prvky </a:t>
            </a:r>
            <a:r>
              <a:rPr lang="cs-CZ" sz="2400" dirty="0" err="1"/>
              <a:t>selfmonitoringu</a:t>
            </a:r>
            <a:r>
              <a:rPr lang="cs-CZ" sz="2400" dirty="0"/>
              <a:t> při užití imobilizačního syndromu</a:t>
            </a:r>
          </a:p>
          <a:p>
            <a:r>
              <a:rPr lang="cs-CZ" sz="2400" dirty="0"/>
              <a:t>Pacient maximálně využívá svůj potenciál při provádění </a:t>
            </a:r>
            <a:r>
              <a:rPr lang="cs-CZ" sz="2400" dirty="0" err="1"/>
              <a:t>sebepéče</a:t>
            </a:r>
            <a:endParaRPr lang="cs-CZ" sz="2400" dirty="0"/>
          </a:p>
          <a:p>
            <a:r>
              <a:rPr lang="cs-CZ" sz="2400" dirty="0"/>
              <a:t>Pacientova bolest nepřesáhne hodnou VAS 3. Při bolestivém píku je ztlumena do 30 minut</a:t>
            </a:r>
          </a:p>
          <a:p>
            <a:r>
              <a:rPr lang="cs-CZ" sz="2400" dirty="0"/>
              <a:t>U pacienta nevznikne porucha integrity kůže/tkáně</a:t>
            </a:r>
          </a:p>
          <a:p>
            <a:r>
              <a:rPr lang="cs-CZ" sz="2400" dirty="0"/>
              <a:t>U pacienta nevznikne </a:t>
            </a:r>
            <a:r>
              <a:rPr lang="cs-CZ" sz="2400" dirty="0" err="1"/>
              <a:t>kompartment</a:t>
            </a:r>
            <a:r>
              <a:rPr lang="cs-CZ" sz="2400" dirty="0"/>
              <a:t> syndrom</a:t>
            </a:r>
          </a:p>
          <a:p>
            <a:pPr marL="72000" indent="0">
              <a:buNone/>
            </a:pP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9080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D9B53F3-E0D6-46CE-B3F8-89E6204EA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D9F646-2BC0-4EB6-97E7-38DAED7F5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12263B-76BC-41F6-A2CD-08833765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F203F69-7771-47CB-AD75-33752089C5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685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864113"/>
          </a:xfrm>
        </p:spPr>
        <p:txBody>
          <a:bodyPr/>
          <a:lstStyle/>
          <a:p>
            <a:r>
              <a:rPr lang="cs-CZ" dirty="0"/>
              <a:t>SÁDROVÁ FIXACE A JEJÍ ALTERNATIVY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31898" y="3764478"/>
            <a:ext cx="11361600" cy="1876301"/>
          </a:xfrm>
        </p:spPr>
        <p:txBody>
          <a:bodyPr vert="horz" lIns="0" tIns="0" rIns="0" bIns="0" rtlCol="0" anchor="t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Sádrová fixace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3M lehká sádra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 err="1">
                <a:latin typeface="+mn-lt"/>
                <a:ea typeface="+mn-ea"/>
                <a:cs typeface="+mn-cs"/>
              </a:rPr>
              <a:t>VACOped</a:t>
            </a:r>
            <a:endParaRPr lang="cs-CZ" kern="1200" dirty="0">
              <a:latin typeface="+mn-lt"/>
              <a:ea typeface="+mn-ea"/>
              <a:cs typeface="+mn-cs"/>
            </a:endParaRP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endParaRPr lang="cs-CZ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539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/>
          <p:nvPr/>
        </p:nvPicPr>
        <p:blipFill rotWithShape="1">
          <a:blip r:embed="rId2"/>
          <a:srcRect l="23644" t="29630" r="66931" b="50264"/>
          <a:stretch/>
        </p:blipFill>
        <p:spPr bwMode="auto">
          <a:xfrm rot="5400000">
            <a:off x="619140" y="1065248"/>
            <a:ext cx="830652" cy="1737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439387" y="90120"/>
            <a:ext cx="10228613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SÁDROVÁ FIXACE (SF)</a:t>
            </a:r>
          </a:p>
        </p:txBody>
      </p:sp>
      <p:pic>
        <p:nvPicPr>
          <p:cNvPr id="3" name="Obrázek 2"/>
          <p:cNvPicPr/>
          <p:nvPr/>
        </p:nvPicPr>
        <p:blipFill rotWithShape="1">
          <a:blip r:embed="rId3"/>
          <a:srcRect l="23313" t="29365" r="65278" b="38360"/>
          <a:stretch/>
        </p:blipFill>
        <p:spPr bwMode="auto">
          <a:xfrm>
            <a:off x="178927" y="4077269"/>
            <a:ext cx="1953141" cy="2524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186337" y="487993"/>
            <a:ext cx="9116247" cy="6177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1600" dirty="0">
                <a:solidFill>
                  <a:srgbClr val="FF0000"/>
                </a:solidFill>
              </a:rPr>
              <a:t>Sádrovou fixaci přikládá lékař - sestra asistuje</a:t>
            </a:r>
          </a:p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Pomůcky</a:t>
            </a:r>
          </a:p>
          <a:p>
            <a:r>
              <a:rPr lang="cs-CZ" sz="1600" dirty="0"/>
              <a:t>Podkladový materiál - vata (trikotový obvaz, vata)</a:t>
            </a:r>
          </a:p>
          <a:p>
            <a:r>
              <a:rPr lang="cs-CZ" sz="1600" dirty="0"/>
              <a:t>Sádrový obvaz</a:t>
            </a:r>
          </a:p>
          <a:p>
            <a:r>
              <a:rPr lang="cs-CZ" sz="1600" dirty="0"/>
              <a:t>Voda</a:t>
            </a:r>
          </a:p>
          <a:p>
            <a:r>
              <a:rPr lang="cs-CZ" sz="1600" dirty="0"/>
              <a:t>Metr</a:t>
            </a:r>
          </a:p>
          <a:p>
            <a:r>
              <a:rPr lang="cs-CZ" sz="1600" dirty="0"/>
              <a:t>Nůžky, pila</a:t>
            </a:r>
          </a:p>
          <a:p>
            <a:r>
              <a:rPr lang="cs-CZ" sz="1600" dirty="0"/>
              <a:t>Ochranné pomůcky: rukavice, igelitová zástěra</a:t>
            </a:r>
          </a:p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Postup</a:t>
            </a:r>
          </a:p>
          <a:p>
            <a:r>
              <a:rPr lang="cs-CZ" sz="1600" dirty="0"/>
              <a:t>Odstranit šperky</a:t>
            </a:r>
          </a:p>
          <a:p>
            <a:r>
              <a:rPr lang="cs-CZ" sz="1600" dirty="0"/>
              <a:t>Nasadit trikotový obvaz s přesahem 3 cm na obou stranách - měřit na zdravé končetině</a:t>
            </a:r>
          </a:p>
          <a:p>
            <a:r>
              <a:rPr lang="cs-CZ" sz="1600" dirty="0"/>
              <a:t>Vypodložit vatou místa zvýšeného tlaku - zápěstí, kotník</a:t>
            </a:r>
          </a:p>
          <a:p>
            <a:r>
              <a:rPr lang="cs-CZ" sz="1600" dirty="0"/>
              <a:t>Končetinu držet v požadované poloze</a:t>
            </a:r>
          </a:p>
          <a:p>
            <a:r>
              <a:rPr lang="cs-CZ" sz="1600" dirty="0"/>
              <a:t>Namočit sádrový obvaz a přiložit cirkulárně od akrální části, překryt kloub nad a pod frakturou (doba schnutí sádry cca. 30 min) </a:t>
            </a:r>
          </a:p>
          <a:p>
            <a:r>
              <a:rPr lang="cs-CZ" sz="1600" dirty="0"/>
              <a:t>Sádru podélně rozříznout - prevence </a:t>
            </a:r>
            <a:r>
              <a:rPr lang="cs-CZ" sz="1600" dirty="0" err="1"/>
              <a:t>Kompartment</a:t>
            </a:r>
            <a:r>
              <a:rPr lang="cs-CZ" sz="1600" dirty="0"/>
              <a:t> syndromu - obvázat obinadlem</a:t>
            </a:r>
          </a:p>
          <a:p>
            <a:r>
              <a:rPr lang="cs-CZ" sz="1600" dirty="0"/>
              <a:t>Po odeznění otoku (cca za týden) může být naložen plný sádrový obvaz (bez nastřižení)</a:t>
            </a:r>
          </a:p>
        </p:txBody>
      </p:sp>
      <p:pic>
        <p:nvPicPr>
          <p:cNvPr id="5122" name="Picture 2" descr="Obinadlo Trikotschlauch 10cmx25m  -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2" y="738929"/>
            <a:ext cx="1659631" cy="91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310125" y="2366143"/>
            <a:ext cx="1413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Trikotový obvaz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90891" y="5646626"/>
            <a:ext cx="13319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Sádrový obvaz</a:t>
            </a:r>
          </a:p>
        </p:txBody>
      </p:sp>
      <p:pic>
        <p:nvPicPr>
          <p:cNvPr id="5126" name="Picture 6" descr="http://www.zelenahvezda.cz/img/datasheet/galerie/600x600/gif/8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23" y="181223"/>
            <a:ext cx="2397646" cy="113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9757867" y="1040272"/>
            <a:ext cx="1407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Nůžky na sádru</a:t>
            </a:r>
          </a:p>
        </p:txBody>
      </p:sp>
      <p:pic>
        <p:nvPicPr>
          <p:cNvPr id="16" name="Obrázek 15"/>
          <p:cNvPicPr/>
          <p:nvPr/>
        </p:nvPicPr>
        <p:blipFill rotWithShape="1">
          <a:blip r:embed="rId7"/>
          <a:srcRect l="33730" t="42328" r="43783" b="48677"/>
          <a:stretch/>
        </p:blipFill>
        <p:spPr bwMode="auto">
          <a:xfrm>
            <a:off x="9023015" y="1407748"/>
            <a:ext cx="3023964" cy="941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Obdélník 16"/>
          <p:cNvSpPr/>
          <p:nvPr/>
        </p:nvSpPr>
        <p:spPr>
          <a:xfrm>
            <a:off x="10009442" y="2290197"/>
            <a:ext cx="1205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Pila na sádru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8"/>
          <a:srcRect l="23877" t="44646" r="66673" b="48153"/>
          <a:stretch/>
        </p:blipFill>
        <p:spPr>
          <a:xfrm>
            <a:off x="103740" y="2765163"/>
            <a:ext cx="1807861" cy="86088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65885" y="3665862"/>
            <a:ext cx="1381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Matosoft</a:t>
            </a:r>
            <a:r>
              <a:rPr lang="cs-CZ" sz="1400" dirty="0"/>
              <a:t> - vata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8450890" y="2659880"/>
            <a:ext cx="3596089" cy="1143448"/>
          </a:xfrm>
          <a:prstGeom prst="wedgeRoundRectCallout">
            <a:avLst>
              <a:gd name="adj1" fmla="val -72040"/>
              <a:gd name="adj2" fmla="val -4209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Nasazování sádry po převazu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Dle potřeby vypodložit vatou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Vrátit sádru na končetinu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Obvázat obinadlem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066CF1A-4D3F-41CC-BA53-E2F4FCEE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901" y="6606000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B9EB5870-452E-45AB-A9AB-2704D700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901" y="6606000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3210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39387" y="90120"/>
            <a:ext cx="10228613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SÁDROVÁ FIXACE (SF)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9387" y="653271"/>
            <a:ext cx="11618342" cy="56348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2000" b="1" dirty="0">
                <a:solidFill>
                  <a:srgbClr val="0000DC"/>
                </a:solidFill>
              </a:rPr>
              <a:t>Edukace pacienta</a:t>
            </a:r>
          </a:p>
          <a:p>
            <a:r>
              <a:rPr lang="cs-CZ" sz="2000" dirty="0"/>
              <a:t>Rehabilitace - procvičování </a:t>
            </a:r>
            <a:r>
              <a:rPr lang="cs-CZ" sz="2000" dirty="0" err="1"/>
              <a:t>nezasádrovaných</a:t>
            </a:r>
            <a:r>
              <a:rPr lang="cs-CZ" sz="2000" dirty="0"/>
              <a:t> kloubů, zatínání svalů (zachování funkčnosti)</a:t>
            </a:r>
          </a:p>
          <a:p>
            <a:r>
              <a:rPr lang="cs-CZ" sz="2000" dirty="0"/>
              <a:t>Nehty bez laku (hodnocení prokrvení) </a:t>
            </a:r>
          </a:p>
          <a:p>
            <a:r>
              <a:rPr lang="cs-CZ" sz="2000" dirty="0"/>
              <a:t>Nutnosti končetinu </a:t>
            </a:r>
            <a:r>
              <a:rPr lang="cs-CZ" sz="2000" dirty="0" err="1"/>
              <a:t>elevovat</a:t>
            </a:r>
            <a:r>
              <a:rPr lang="cs-CZ" sz="2000" dirty="0"/>
              <a:t> (prevence otoku)</a:t>
            </a:r>
          </a:p>
          <a:p>
            <a:r>
              <a:rPr lang="cs-CZ" sz="2000" dirty="0"/>
              <a:t>Sledovat výskyt otoku, bolesti, chladu, snížené cítivosti a hybnosti, (příznaky </a:t>
            </a:r>
            <a:r>
              <a:rPr lang="cs-CZ" sz="2000" dirty="0" err="1"/>
              <a:t>Komartment</a:t>
            </a:r>
            <a:r>
              <a:rPr lang="cs-CZ" sz="2000" dirty="0"/>
              <a:t> syndrom)</a:t>
            </a:r>
          </a:p>
          <a:p>
            <a:r>
              <a:rPr lang="cs-CZ" sz="2000" dirty="0"/>
              <a:t>Chránit sádru před namočením</a:t>
            </a:r>
          </a:p>
          <a:p>
            <a:r>
              <a:rPr lang="cs-CZ" sz="2000" dirty="0"/>
              <a:t>Sádru neupravovat</a:t>
            </a:r>
          </a:p>
          <a:p>
            <a:r>
              <a:rPr lang="cs-CZ" sz="2000" dirty="0"/>
              <a:t>Po sádře bez podpatku nechodit</a:t>
            </a:r>
          </a:p>
          <a:p>
            <a:pPr marL="72000" indent="0">
              <a:buNone/>
            </a:pPr>
            <a:r>
              <a:rPr lang="cs-CZ" sz="2000" b="1" dirty="0">
                <a:solidFill>
                  <a:srgbClr val="0000DC"/>
                </a:solidFill>
              </a:rPr>
              <a:t>Další</a:t>
            </a:r>
          </a:p>
          <a:p>
            <a:r>
              <a:rPr lang="cs-CZ" sz="2000" dirty="0"/>
              <a:t>Pravidelné kontroly s RTG</a:t>
            </a:r>
          </a:p>
          <a:p>
            <a:r>
              <a:rPr lang="cs-CZ" sz="2000" dirty="0"/>
              <a:t>Dle indikace lékařem aplikace nízkomolekulárních heparinů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7947965-BE4C-4733-B8E6-73E95D06E5E0}"/>
              </a:ext>
            </a:extLst>
          </p:cNvPr>
          <p:cNvSpPr/>
          <p:nvPr/>
        </p:nvSpPr>
        <p:spPr>
          <a:xfrm>
            <a:off x="439387" y="587092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n-NO" sz="1400" dirty="0">
                <a:hlinkClick r:id="rId3"/>
              </a:rPr>
              <a:t>video.muni.cz/public/IBA/portal/sa_fi_ho_ko_w.mp4</a:t>
            </a:r>
            <a:endParaRPr lang="cs-CZ" sz="1400" dirty="0"/>
          </a:p>
          <a:p>
            <a:r>
              <a:rPr lang="cs-CZ" sz="1400" dirty="0">
                <a:hlinkClick r:id="rId4"/>
              </a:rPr>
              <a:t>video.muni.cz/public/IBA/</a:t>
            </a:r>
            <a:r>
              <a:rPr lang="cs-CZ" sz="1400" dirty="0" err="1">
                <a:hlinkClick r:id="rId4"/>
              </a:rPr>
              <a:t>portal</a:t>
            </a:r>
            <a:r>
              <a:rPr lang="cs-CZ" sz="1400" dirty="0">
                <a:hlinkClick r:id="rId4"/>
              </a:rPr>
              <a:t>/sa_fi_dol_ko_w.</a:t>
            </a:r>
            <a:r>
              <a:rPr lang="cs-CZ" sz="1200" dirty="0">
                <a:hlinkClick r:id="rId4"/>
              </a:rPr>
              <a:t>mp4</a:t>
            </a:r>
            <a:endParaRPr lang="cs-CZ" sz="14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2A8BFB-9236-4AD2-A37C-3D979A5E9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000" y="6531580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274DA6AC-95CD-4145-BCA3-F76E70AEE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515880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5655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03760" y="69172"/>
            <a:ext cx="11788239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3M LEHKÁ SÁDRA</a:t>
            </a:r>
          </a:p>
        </p:txBody>
      </p:sp>
      <p:pic>
        <p:nvPicPr>
          <p:cNvPr id="2050" name="Picture 2" descr="Microsite LehkÃ¡ sÃ¡d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0" y="621481"/>
            <a:ext cx="6467361" cy="171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Mâ¢ Soft Cast polotuhÃ¡ lehkÃ¡ sÃ¡dra 10 x 360 cm bÃ­lÃ¡ - 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668" y="602298"/>
            <a:ext cx="2085563" cy="205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ypy lehkÃ© sÃ¡d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562" y="640664"/>
            <a:ext cx="248643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5"/>
          <a:srcRect l="56250" t="44000" r="27500" b="8000"/>
          <a:stretch/>
        </p:blipFill>
        <p:spPr>
          <a:xfrm>
            <a:off x="10085431" y="2637705"/>
            <a:ext cx="2106568" cy="425473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544272" y="2996952"/>
            <a:ext cx="504056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03760" y="2305339"/>
            <a:ext cx="9681671" cy="4551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r>
              <a:rPr lang="cs-CZ" sz="1600" dirty="0"/>
              <a:t>Složena z tkaniny a pryskyřice</a:t>
            </a:r>
          </a:p>
          <a:p>
            <a:r>
              <a:rPr lang="cs-CZ" sz="1600" dirty="0"/>
              <a:t>Alternativa sádrové fixace</a:t>
            </a:r>
          </a:p>
          <a:p>
            <a:r>
              <a:rPr lang="cs-CZ" sz="1600" dirty="0"/>
              <a:t>Nehodí se u poranění s otokem</a:t>
            </a:r>
          </a:p>
          <a:p>
            <a:r>
              <a:rPr lang="cs-CZ" sz="1600" dirty="0"/>
              <a:t>Přikládání a snímání obdobné jako při běžné sádrové fixaci</a:t>
            </a:r>
          </a:p>
          <a:p>
            <a:r>
              <a:rPr lang="cs-CZ" sz="1600" dirty="0"/>
              <a:t>Tvaruje se vodou - nutno mít gumové rukavice</a:t>
            </a:r>
          </a:p>
          <a:p>
            <a:r>
              <a:rPr lang="cs-CZ" sz="1600" dirty="0"/>
              <a:t>Hůře se tvaruje než běžná sádrová fixace</a:t>
            </a:r>
          </a:p>
          <a:p>
            <a:r>
              <a:rPr lang="cs-CZ" sz="1600" dirty="0"/>
              <a:t>Schne cca 30 min</a:t>
            </a:r>
          </a:p>
          <a:p>
            <a:r>
              <a:rPr lang="cs-CZ" sz="1600" dirty="0"/>
              <a:t>Končetina se nesmí přetěžovat - sádra je lehká lze s ní provádět víc úkonů</a:t>
            </a:r>
          </a:p>
          <a:p>
            <a:r>
              <a:rPr lang="cs-CZ" sz="1600" dirty="0"/>
              <a:t>Pokud se pod fixaci dostane cizí předmět - doporučeno vypláchnout proudem vody</a:t>
            </a:r>
          </a:p>
          <a:p>
            <a:r>
              <a:rPr lang="cs-CZ" sz="1600" dirty="0"/>
              <a:t>Při kontaktu s vodou fixace nezměkne, ale vnitřní části - výstelková vata a trikotový obvaz dlouho schnou (riziko zapaření) 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912FB3-4849-40BB-B5BB-219C1AA41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000" y="6640435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Katedra ošetřovatelství a porodní asistence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3A15F66-8D91-4139-B320-9CE82BA10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2026" y="6605289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6</a:t>
            </a:fld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875C766-E13C-4EBC-B71C-59FFC35F200B}"/>
              </a:ext>
            </a:extLst>
          </p:cNvPr>
          <p:cNvSpPr/>
          <p:nvPr/>
        </p:nvSpPr>
        <p:spPr>
          <a:xfrm>
            <a:off x="8356600" y="44403"/>
            <a:ext cx="3835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hlinkClick r:id="rId7"/>
              </a:rPr>
              <a:t>(41) Optima CAST - aplikace obvazu na horní končetinu - YouTube</a:t>
            </a:r>
            <a:endParaRPr lang="cs-CZ" sz="1100" dirty="0"/>
          </a:p>
        </p:txBody>
      </p:sp>
      <p:sp>
        <p:nvSpPr>
          <p:cNvPr id="3" name="Řečová bublina: obdélníkový bublinový popisek se zakulacenými rohy 2">
            <a:extLst>
              <a:ext uri="{FF2B5EF4-FFF2-40B4-BE49-F238E27FC236}">
                <a16:creationId xmlns:a16="http://schemas.microsoft.com/office/drawing/2014/main" id="{36849D65-C6DF-4A8C-8AB1-39324FBB6669}"/>
              </a:ext>
            </a:extLst>
          </p:cNvPr>
          <p:cNvSpPr/>
          <p:nvPr/>
        </p:nvSpPr>
        <p:spPr bwMode="auto">
          <a:xfrm>
            <a:off x="8356600" y="2875547"/>
            <a:ext cx="2514851" cy="1677749"/>
          </a:xfrm>
          <a:prstGeom prst="wedgeRoundRectCallout">
            <a:avLst>
              <a:gd name="adj1" fmla="val -105895"/>
              <a:gd name="adj2" fmla="val -71413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dirty="0"/>
              <a:t>Finanční spoluúčast </a:t>
            </a:r>
          </a:p>
          <a:p>
            <a:r>
              <a:rPr lang="cs-CZ" sz="2000" dirty="0"/>
              <a:t>nemocného</a:t>
            </a:r>
          </a:p>
        </p:txBody>
      </p:sp>
    </p:spTree>
    <p:extLst>
      <p:ext uri="{BB962C8B-B14F-4D97-AF65-F5344CB8AC3E}">
        <p14:creationId xmlns:p14="http://schemas.microsoft.com/office/powerpoint/2010/main" val="4246262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561773" y="66357"/>
            <a:ext cx="10109860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 err="1"/>
              <a:t>VACOped</a:t>
            </a:r>
            <a:r>
              <a:rPr lang="cs-CZ" dirty="0"/>
              <a:t> = vakuová fixační dlaha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72449" y="628851"/>
            <a:ext cx="5257435" cy="36931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6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r>
              <a:rPr lang="cs-CZ" dirty="0"/>
              <a:t>Tvar </a:t>
            </a:r>
            <a:r>
              <a:rPr lang="cs-CZ" dirty="0" err="1"/>
              <a:t>VACOpedu</a:t>
            </a:r>
            <a:r>
              <a:rPr lang="cs-CZ" dirty="0"/>
              <a:t> upravuje lékař</a:t>
            </a:r>
          </a:p>
          <a:p>
            <a:r>
              <a:rPr lang="cs-CZ" dirty="0"/>
              <a:t>Alternativa sádrové fixace</a:t>
            </a:r>
          </a:p>
          <a:p>
            <a:r>
              <a:rPr lang="cs-CZ" dirty="0"/>
              <a:t>Tvarově se liší se dle účelu</a:t>
            </a:r>
          </a:p>
          <a:p>
            <a:pPr marL="72000" indent="0">
              <a:buNone/>
            </a:pPr>
            <a:r>
              <a:rPr lang="cs-CZ" b="1" dirty="0">
                <a:solidFill>
                  <a:srgbClr val="0000DC"/>
                </a:solidFill>
              </a:rPr>
              <a:t>Výhody</a:t>
            </a:r>
          </a:p>
          <a:p>
            <a:r>
              <a:rPr lang="cs-CZ" dirty="0"/>
              <a:t>Tvarování dle aktuální potřeby</a:t>
            </a:r>
          </a:p>
          <a:p>
            <a:r>
              <a:rPr lang="cs-CZ" dirty="0"/>
              <a:t>Možnost pohodlné manipulace (přikládání/odstranění)</a:t>
            </a:r>
          </a:p>
          <a:p>
            <a:r>
              <a:rPr lang="cs-CZ" dirty="0"/>
              <a:t>Pohodlnější hygienická péče fixované končetiny</a:t>
            </a:r>
          </a:p>
          <a:p>
            <a:r>
              <a:rPr lang="cs-CZ" dirty="0"/>
              <a:t>Účelnější RHB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27282" t="25662" r="51389" b="56614"/>
          <a:stretch/>
        </p:blipFill>
        <p:spPr bwMode="auto">
          <a:xfrm>
            <a:off x="1689214" y="4053947"/>
            <a:ext cx="3024336" cy="18002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aoblený obdélníkový bublinový popisek 4"/>
          <p:cNvSpPr/>
          <p:nvPr/>
        </p:nvSpPr>
        <p:spPr>
          <a:xfrm>
            <a:off x="2397110" y="3939400"/>
            <a:ext cx="1008112" cy="229094"/>
          </a:xfrm>
          <a:prstGeom prst="wedgeRoundRectCallout">
            <a:avLst>
              <a:gd name="adj1" fmla="val 7285"/>
              <a:gd name="adj2" fmla="val 11619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Ventil</a:t>
            </a:r>
          </a:p>
        </p:txBody>
      </p:sp>
      <p:sp>
        <p:nvSpPr>
          <p:cNvPr id="6" name="Zaoblený obdélníkový bublinový popisek 5"/>
          <p:cNvSpPr/>
          <p:nvPr/>
        </p:nvSpPr>
        <p:spPr>
          <a:xfrm>
            <a:off x="791170" y="5893663"/>
            <a:ext cx="1368152" cy="455748"/>
          </a:xfrm>
          <a:prstGeom prst="wedgeRoundRectCallout">
            <a:avLst>
              <a:gd name="adj1" fmla="val 36992"/>
              <a:gd name="adj2" fmla="val -11493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Spodní díl dlahy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2202979" y="5893663"/>
            <a:ext cx="1585063" cy="455748"/>
          </a:xfrm>
          <a:prstGeom prst="wedgeRoundRectCallout">
            <a:avLst>
              <a:gd name="adj1" fmla="val 10955"/>
              <a:gd name="adj2" fmla="val -13080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Povlečený vakuový polštář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3803087" y="5893663"/>
            <a:ext cx="1082836" cy="465171"/>
          </a:xfrm>
          <a:prstGeom prst="wedgeRoundRectCallout">
            <a:avLst>
              <a:gd name="adj1" fmla="val -11706"/>
              <a:gd name="adj2" fmla="val -9504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Horní díl dlahy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1170598" y="5377056"/>
            <a:ext cx="252356" cy="216024"/>
          </a:xfrm>
          <a:prstGeom prst="wedgeRoundRectCallout">
            <a:avLst>
              <a:gd name="adj1" fmla="val 271334"/>
              <a:gd name="adj2" fmla="val -5171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2587307" y="5032871"/>
            <a:ext cx="252356" cy="216024"/>
          </a:xfrm>
          <a:prstGeom prst="wedgeRoundRectCallout">
            <a:avLst>
              <a:gd name="adj1" fmla="val -94588"/>
              <a:gd name="adj2" fmla="val 22477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1170542" y="5012722"/>
            <a:ext cx="252356" cy="216024"/>
          </a:xfrm>
          <a:prstGeom prst="wedgeRoundRectCallout">
            <a:avLst>
              <a:gd name="adj1" fmla="val 219570"/>
              <a:gd name="adj2" fmla="val -3265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1179322" y="4581770"/>
            <a:ext cx="295924" cy="213755"/>
          </a:xfrm>
          <a:prstGeom prst="wedgeRoundRectCallout">
            <a:avLst>
              <a:gd name="adj1" fmla="val 172108"/>
              <a:gd name="adj2" fmla="val -9850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pic>
        <p:nvPicPr>
          <p:cNvPr id="1026" name="Picture 2" descr="http://www.gps-ofa.cz/php_aplikace/data/redakcniFoto_05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606" y="0"/>
            <a:ext cx="1585063" cy="259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ps-ofa.cz/php_aplikace/data/redakcniFoto_0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085" y="66357"/>
            <a:ext cx="1281377" cy="12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ECAFE90B-66FB-4DFC-A622-225A2A040A0F}"/>
              </a:ext>
            </a:extLst>
          </p:cNvPr>
          <p:cNvSpPr/>
          <p:nvPr/>
        </p:nvSpPr>
        <p:spPr>
          <a:xfrm>
            <a:off x="5418445" y="566934"/>
            <a:ext cx="6537634" cy="62806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>
                <a:solidFill>
                  <a:srgbClr val="0000DC"/>
                </a:solidFill>
                <a:latin typeface="+mn-lt"/>
              </a:rPr>
              <a:t>Nasazování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Protřepte vakuový polštář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Vložte nohu do povlečeného vakuového polštáře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Vložte nohu do spodního dílu dlahy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Nasaďte horní díl dlahy 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Zapněte přezky (pořadí uvedeno v obrázku)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Napojte pumpičku - zatlačte na ochranný kroužek ventilku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Odsajte vzduch dokud se nepřestane balónek pumpičky nafukovat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Uzavřete ventil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Při snímání dlahy vytáhněte ventil směrem vzhůru a do strany - nasaje se vzduch do vakuového polštáře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Nasazení podrážky: přiložte podrážku do středu </a:t>
            </a:r>
            <a:r>
              <a:rPr lang="cs-CZ" sz="1600" dirty="0" err="1">
                <a:latin typeface="+mn-lt"/>
              </a:rPr>
              <a:t>VACOpedu</a:t>
            </a:r>
            <a:r>
              <a:rPr lang="cs-CZ" sz="1600" dirty="0">
                <a:latin typeface="+mn-lt"/>
              </a:rPr>
              <a:t> zatlačte - uslyšíte cvaknutí, sejmutí - stiskněte obě páčky zajišťující podrážku současně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Výměna povlaku vakuového polštáře: důkladně vakuový polštář zavzdušněte, poté vyjměte a protřepte, poté vysajte vzduch a vložte do nového povlaku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68F257B-2C32-496D-BDCA-3BF989CD5FE0}"/>
              </a:ext>
            </a:extLst>
          </p:cNvPr>
          <p:cNvSpPr/>
          <p:nvPr/>
        </p:nvSpPr>
        <p:spPr>
          <a:xfrm>
            <a:off x="73192" y="6451220"/>
            <a:ext cx="5505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https://www.youtube.com/watch?v=4XaXHT7mp8w</a:t>
            </a:r>
          </a:p>
        </p:txBody>
      </p:sp>
      <p:sp>
        <p:nvSpPr>
          <p:cNvPr id="17" name="Řečová bublina: obdélníkový bublinový popisek se zakulacenými rohy 16">
            <a:extLst>
              <a:ext uri="{FF2B5EF4-FFF2-40B4-BE49-F238E27FC236}">
                <a16:creationId xmlns:a16="http://schemas.microsoft.com/office/drawing/2014/main" id="{9B8AA6CB-95DA-4180-ADD4-C34B6EAEC89C}"/>
              </a:ext>
            </a:extLst>
          </p:cNvPr>
          <p:cNvSpPr/>
          <p:nvPr/>
        </p:nvSpPr>
        <p:spPr bwMode="auto">
          <a:xfrm>
            <a:off x="3176337" y="1196040"/>
            <a:ext cx="2242108" cy="942551"/>
          </a:xfrm>
          <a:prstGeom prst="wedgeRoundRectCallout">
            <a:avLst>
              <a:gd name="adj1" fmla="val -36349"/>
              <a:gd name="adj2" fmla="val -118388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800" dirty="0"/>
              <a:t>Finanční spoluúčast </a:t>
            </a:r>
          </a:p>
          <a:p>
            <a:r>
              <a:rPr lang="cs-CZ" sz="1800" dirty="0"/>
              <a:t>nemocného</a:t>
            </a:r>
          </a:p>
        </p:txBody>
      </p:sp>
    </p:spTree>
    <p:extLst>
      <p:ext uri="{BB962C8B-B14F-4D97-AF65-F5344CB8AC3E}">
        <p14:creationId xmlns:p14="http://schemas.microsoft.com/office/powerpoint/2010/main" val="3830699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864113"/>
          </a:xfrm>
        </p:spPr>
        <p:txBody>
          <a:bodyPr/>
          <a:lstStyle/>
          <a:p>
            <a:r>
              <a:rPr lang="cs-CZ" dirty="0"/>
              <a:t>ORTÉZY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98502" y="3764478"/>
            <a:ext cx="11361600" cy="1821260"/>
          </a:xfrm>
        </p:spPr>
        <p:txBody>
          <a:bodyPr vert="horz" lIns="0" tIns="0" rIns="0" bIns="0" rtlCol="0" anchor="t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Páteř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Horní končetina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Dolní končetina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C6F7F0F-E306-419C-9B86-5B9DE21198EA}"/>
              </a:ext>
            </a:extLst>
          </p:cNvPr>
          <p:cNvPicPr/>
          <p:nvPr/>
        </p:nvPicPr>
        <p:blipFill rotWithShape="1">
          <a:blip r:embed="rId2"/>
          <a:srcRect l="34393" t="18518" r="23608" b="27163"/>
          <a:stretch/>
        </p:blipFill>
        <p:spPr bwMode="auto">
          <a:xfrm>
            <a:off x="7632834" y="510139"/>
            <a:ext cx="3502845" cy="4985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9823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uasne.cz/stat/foto/prod/22-ortel-c4-rigid-2396_zoo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15369" r="12364" b="12599"/>
          <a:stretch/>
        </p:blipFill>
        <p:spPr bwMode="auto">
          <a:xfrm>
            <a:off x="328479" y="2111069"/>
            <a:ext cx="1195521" cy="106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14459" y="142930"/>
            <a:ext cx="11720855" cy="7647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ORTÉZY: krční páteř, horní část hrudní páteře</a:t>
            </a:r>
          </a:p>
        </p:txBody>
      </p:sp>
      <p:pic>
        <p:nvPicPr>
          <p:cNvPr id="2056" name="Picture 8" descr="Související obráze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1" t="3737" r="14983" b="5316"/>
          <a:stretch/>
        </p:blipFill>
        <p:spPr bwMode="auto">
          <a:xfrm>
            <a:off x="395726" y="3111477"/>
            <a:ext cx="1137620" cy="119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USH BRACES Krční límec velikost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USH BRACES Krční límec velikost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6" y="158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USH BRACES Krční límec velikost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1682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aoblený obdélník 10"/>
          <p:cNvSpPr/>
          <p:nvPr/>
        </p:nvSpPr>
        <p:spPr>
          <a:xfrm>
            <a:off x="1" y="4345214"/>
            <a:ext cx="6828312" cy="25127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b="1" dirty="0">
                <a:solidFill>
                  <a:srgbClr val="0000DC"/>
                </a:solidFill>
              </a:rPr>
              <a:t>Specifika ošetřovatelské péče u jedince krčním límcem</a:t>
            </a:r>
            <a:endParaRPr lang="cs-CZ" sz="1400" dirty="0"/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Pokud lékař neurčí jinak, pacient nesmí límec snímat ani při provádění hygieny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Součástí každodenní hygienické péče je očista pokožky pod límcem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Vhodné je sepnout dlouhé vlasy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Poučte pacienta o postupu a vysvětlete mu, že nesmí pohnout hlavu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Jedna osoba drží hlavu pacienta v ose bez možnosti pohybu hlavy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Druhá sejme límec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Provede kontrolu stavu pokožky pod límcem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Provede očistu krku a límce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Límec dle potřeby vypodloží - prevence poškození kožního krytu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Nasadí límec zpět</a:t>
            </a:r>
          </a:p>
        </p:txBody>
      </p:sp>
      <p:pic>
        <p:nvPicPr>
          <p:cNvPr id="24" name="Obrázek 23"/>
          <p:cNvPicPr/>
          <p:nvPr/>
        </p:nvPicPr>
        <p:blipFill rotWithShape="1">
          <a:blip r:embed="rId6"/>
          <a:srcRect l="48682" t="23102" r="31309" b="43895"/>
          <a:stretch/>
        </p:blipFill>
        <p:spPr bwMode="auto">
          <a:xfrm>
            <a:off x="5502824" y="947408"/>
            <a:ext cx="1807953" cy="2271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70" name="Picture 22" descr="http://www.ms-protetik.cz/gallery/images/somi_579f273e075c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r="17659" b="14888"/>
          <a:stretch/>
        </p:blipFill>
        <p:spPr bwMode="auto">
          <a:xfrm>
            <a:off x="7406114" y="4475910"/>
            <a:ext cx="1357285" cy="15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www.ms-protetik.cz/gallery/images/4_bod_limec_579f2d75d236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r="11397" b="5685"/>
          <a:stretch/>
        </p:blipFill>
        <p:spPr bwMode="auto">
          <a:xfrm>
            <a:off x="9077776" y="4459387"/>
            <a:ext cx="1357284" cy="161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aoblený obdélník 34"/>
          <p:cNvSpPr/>
          <p:nvPr/>
        </p:nvSpPr>
        <p:spPr>
          <a:xfrm>
            <a:off x="8906660" y="947409"/>
            <a:ext cx="3272228" cy="329562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92D050"/>
                </a:solidFill>
              </a:rPr>
              <a:t>Specifika ošetřovatelské péče u jedince s Halo vestou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Pod vestou musí být oblečení (např. rozstřižené triko)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Každý den očista pinů a konstrukce vesty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Kožíšky se nesmí namočit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Každý den hygiena pod vestou  - vytírání srolovaným ručníkem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Mytí vlasů je možné - nutná dopomoc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Pac. musí mít u sebe nepřetržitě klíč (nutno sundat při KCPR)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/>
          </a:p>
        </p:txBody>
      </p:sp>
      <p:pic>
        <p:nvPicPr>
          <p:cNvPr id="3074" name="Picture 2" descr="Thuasne KrÄnÃ­ mÄkkÃ½ anatomickÃ½ lÃ­mec - Ortel C1 Anatomic 239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2" t="15559" r="25650" b="29427"/>
          <a:stretch/>
        </p:blipFill>
        <p:spPr bwMode="auto">
          <a:xfrm>
            <a:off x="365757" y="973447"/>
            <a:ext cx="1276642" cy="71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élník 2"/>
          <p:cNvSpPr/>
          <p:nvPr/>
        </p:nvSpPr>
        <p:spPr>
          <a:xfrm>
            <a:off x="5680332" y="617690"/>
            <a:ext cx="6473567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Rigidní límce - tuhé límce</a:t>
            </a:r>
          </a:p>
        </p:txBody>
      </p:sp>
      <p:sp>
        <p:nvSpPr>
          <p:cNvPr id="37" name="Zaoblený obdélník 36"/>
          <p:cNvSpPr/>
          <p:nvPr/>
        </p:nvSpPr>
        <p:spPr>
          <a:xfrm>
            <a:off x="365757" y="617690"/>
            <a:ext cx="4990014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Měkké límce </a:t>
            </a:r>
          </a:p>
        </p:txBody>
      </p:sp>
      <p:sp>
        <p:nvSpPr>
          <p:cNvPr id="40" name="Zaoblený obdélník 39"/>
          <p:cNvSpPr/>
          <p:nvPr/>
        </p:nvSpPr>
        <p:spPr>
          <a:xfrm>
            <a:off x="364761" y="1753565"/>
            <a:ext cx="4990013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Semirigidní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límce - polotuhé límce </a:t>
            </a:r>
            <a:endParaRPr lang="cs-CZ" sz="2000" dirty="0"/>
          </a:p>
        </p:txBody>
      </p:sp>
      <p:sp>
        <p:nvSpPr>
          <p:cNvPr id="7" name="Zaoblený obdélník 6"/>
          <p:cNvSpPr/>
          <p:nvPr/>
        </p:nvSpPr>
        <p:spPr>
          <a:xfrm>
            <a:off x="1602964" y="974190"/>
            <a:ext cx="3752808" cy="7740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b="1" dirty="0">
                <a:solidFill>
                  <a:schemeClr val="tx1"/>
                </a:solidFill>
              </a:rPr>
              <a:t>Měkké límce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Omezení flexe a extenze o 26 %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Rotaci neomezuje</a:t>
            </a:r>
          </a:p>
        </p:txBody>
      </p:sp>
      <p:sp>
        <p:nvSpPr>
          <p:cNvPr id="41" name="Zaoblený obdélník 40"/>
          <p:cNvSpPr/>
          <p:nvPr/>
        </p:nvSpPr>
        <p:spPr>
          <a:xfrm>
            <a:off x="1602963" y="3218424"/>
            <a:ext cx="3751811" cy="10092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b="1" dirty="0" err="1">
                <a:latin typeface="+mn-lt"/>
              </a:rPr>
              <a:t>Stifneck</a:t>
            </a:r>
            <a:endParaRPr lang="cs-CZ" sz="1600" b="1" dirty="0">
              <a:latin typeface="+mn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Omezení flexe a extenze o 70 %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Omezení rotace o 26 %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Omezené otvírání úst</a:t>
            </a:r>
          </a:p>
        </p:txBody>
      </p:sp>
      <p:sp>
        <p:nvSpPr>
          <p:cNvPr id="42" name="Zaoblený obdélník 41"/>
          <p:cNvSpPr/>
          <p:nvPr/>
        </p:nvSpPr>
        <p:spPr>
          <a:xfrm>
            <a:off x="1642399" y="2118058"/>
            <a:ext cx="3681646" cy="10092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b="1" dirty="0">
                <a:latin typeface="+mn-lt"/>
              </a:rPr>
              <a:t>Philadelphia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Omezení flexe a extenze o 40 %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Omezení rotace o 26 %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Omezené otvírání úst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6622821" y="3273671"/>
            <a:ext cx="1015792" cy="23095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Halo vesta</a:t>
            </a:r>
          </a:p>
        </p:txBody>
      </p:sp>
      <p:pic>
        <p:nvPicPr>
          <p:cNvPr id="2068" name="Picture 20" descr="Výsledek obrázku pro hallo vest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5740" r="8314" b="4250"/>
          <a:stretch/>
        </p:blipFill>
        <p:spPr bwMode="auto">
          <a:xfrm>
            <a:off x="7380020" y="1374518"/>
            <a:ext cx="1457397" cy="19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ublinový popisek: se šipkou nahoru 3">
            <a:extLst>
              <a:ext uri="{FF2B5EF4-FFF2-40B4-BE49-F238E27FC236}">
                <a16:creationId xmlns:a16="http://schemas.microsoft.com/office/drawing/2014/main" id="{B4C7570E-9775-466A-B810-4303BFD56097}"/>
              </a:ext>
            </a:extLst>
          </p:cNvPr>
          <p:cNvSpPr/>
          <p:nvPr/>
        </p:nvSpPr>
        <p:spPr bwMode="auto">
          <a:xfrm>
            <a:off x="8763399" y="6044091"/>
            <a:ext cx="2023169" cy="758322"/>
          </a:xfrm>
          <a:prstGeom prst="upArrowCallou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Trupová ortéza s límcem</a:t>
            </a:r>
          </a:p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C1 -L3</a:t>
            </a:r>
          </a:p>
        </p:txBody>
      </p:sp>
      <p:sp>
        <p:nvSpPr>
          <p:cNvPr id="32" name="Bublinový popisek: se šipkou nahoru 31">
            <a:extLst>
              <a:ext uri="{FF2B5EF4-FFF2-40B4-BE49-F238E27FC236}">
                <a16:creationId xmlns:a16="http://schemas.microsoft.com/office/drawing/2014/main" id="{CF112819-5316-48CA-8C25-7A3DC900BCBC}"/>
              </a:ext>
            </a:extLst>
          </p:cNvPr>
          <p:cNvSpPr/>
          <p:nvPr/>
        </p:nvSpPr>
        <p:spPr bwMode="auto">
          <a:xfrm>
            <a:off x="7318305" y="6044091"/>
            <a:ext cx="1357285" cy="758322"/>
          </a:xfrm>
          <a:prstGeom prst="upArrowCallou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200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Somi</a:t>
            </a:r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límec</a:t>
            </a:r>
          </a:p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C1 -Th6</a:t>
            </a:r>
          </a:p>
        </p:txBody>
      </p:sp>
      <p:sp>
        <p:nvSpPr>
          <p:cNvPr id="6" name="Řečová bublina: obdélníkový bublinový popisek se zakulacenými rohy 5">
            <a:extLst>
              <a:ext uri="{FF2B5EF4-FFF2-40B4-BE49-F238E27FC236}">
                <a16:creationId xmlns:a16="http://schemas.microsoft.com/office/drawing/2014/main" id="{D88F4C96-3CBE-42B5-9A72-6D2ECFED0B90}"/>
              </a:ext>
            </a:extLst>
          </p:cNvPr>
          <p:cNvSpPr/>
          <p:nvPr/>
        </p:nvSpPr>
        <p:spPr bwMode="auto">
          <a:xfrm>
            <a:off x="10522869" y="4345214"/>
            <a:ext cx="1612445" cy="997458"/>
          </a:xfrm>
          <a:prstGeom prst="wedgeRoundRectCallout">
            <a:avLst>
              <a:gd name="adj1" fmla="val -81960"/>
              <a:gd name="adj2" fmla="val 39879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Kombinace péče </a:t>
            </a:r>
          </a:p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krční límec </a:t>
            </a:r>
          </a:p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trupovou </a:t>
            </a:r>
          </a:p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ortézu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95BB6EE-A4B3-4AE5-B237-05D5569220A5}"/>
              </a:ext>
            </a:extLst>
          </p:cNvPr>
          <p:cNvSpPr/>
          <p:nvPr/>
        </p:nvSpPr>
        <p:spPr>
          <a:xfrm>
            <a:off x="5354774" y="3634885"/>
            <a:ext cx="35143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11"/>
              </a:rPr>
              <a:t>Philadelphia Collar. Item Code: RH108 - Bing video</a:t>
            </a:r>
            <a:endParaRPr lang="cs-CZ" sz="1100" dirty="0"/>
          </a:p>
          <a:p>
            <a:r>
              <a:rPr lang="en-US" sz="1100" dirty="0">
                <a:hlinkClick r:id="rId12"/>
              </a:rPr>
              <a:t>PMT Halo Application Full Length - Bing video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5841690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Imobilizační obvaz jvs[20210322085237215].mdb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-v6.potx" id="{97EFCD77-9C4E-4C7F-B5A1-8993D087E5E5}" vid="{FF9757C8-6D5C-48A5-8A1A-93F5EE3A3CA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Prezentace-MED-CZ-v6</Template>
  <TotalTime>282</TotalTime>
  <Words>2500</Words>
  <Application>Microsoft Office PowerPoint</Application>
  <PresentationFormat>Širokoúhlá obrazovka</PresentationFormat>
  <Paragraphs>407</Paragraphs>
  <Slides>22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Tahoma</vt:lpstr>
      <vt:lpstr>Times New Roman</vt:lpstr>
      <vt:lpstr>Wingdings</vt:lpstr>
      <vt:lpstr>Prezentace_MU_CZ</vt:lpstr>
      <vt:lpstr>IMOBILIZAČNÍ OBVAZY</vt:lpstr>
      <vt:lpstr>IMOBILIZAČNÍ OBVAZ - důvody</vt:lpstr>
      <vt:lpstr>SÁDROVÁ FIXACE A JEJÍ ALTERNATIVY</vt:lpstr>
      <vt:lpstr>Prezentace aplikace PowerPoint</vt:lpstr>
      <vt:lpstr>Prezentace aplikace PowerPoint</vt:lpstr>
      <vt:lpstr>Prezentace aplikace PowerPoint</vt:lpstr>
      <vt:lpstr>Prezentace aplikace PowerPoint</vt:lpstr>
      <vt:lpstr>ORTÉZY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KOMPARTMENT SYNDROM</vt:lpstr>
      <vt:lpstr>Prezentace aplikace PowerPoint</vt:lpstr>
      <vt:lpstr>OŠETŘOVATELSKÝ PROCES U PACIENTA S IMOBILIZAČNÍM OBVAZEM</vt:lpstr>
      <vt:lpstr>OŠETŘOVATELSKÉ DIAGNÓZY – PŘEDOPERAČNÍ OBDOBÍ</vt:lpstr>
      <vt:lpstr>CÍLE OŠETŘOVATELSKÉ PÉČE U PACIENTA S IMOBILIZAČNÍ OBVAZEM</vt:lpstr>
      <vt:lpstr>OŠETŘOVATELSKÉ INTERVENCE U PACIENTA S IMOBILIZAČNÍ OBVAZEM</vt:lpstr>
      <vt:lpstr>CÍLE OŠETŘOVATELSKÉ PÉČE U PACIENTA S IMOBILIZAČNÍ OBVAZEM</vt:lpstr>
      <vt:lpstr>DĚKUJI ZA POZORNOST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Ukázka prezentace LF MU  v jednotném vizuálním stylu MU</dc:title>
  <dc:creator>Martin Komenda</dc:creator>
  <cp:lastModifiedBy>Alena Pospíšilová</cp:lastModifiedBy>
  <cp:revision>33</cp:revision>
  <cp:lastPrinted>1601-01-01T00:00:00Z</cp:lastPrinted>
  <dcterms:created xsi:type="dcterms:W3CDTF">2018-10-05T10:13:37Z</dcterms:created>
  <dcterms:modified xsi:type="dcterms:W3CDTF">2021-03-22T14:15:49Z</dcterms:modified>
</cp:coreProperties>
</file>