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304" r:id="rId2"/>
    <p:sldId id="257" r:id="rId3"/>
    <p:sldId id="26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31" r:id="rId27"/>
    <p:sldId id="306" r:id="rId28"/>
    <p:sldId id="332" r:id="rId29"/>
    <p:sldId id="333" r:id="rId30"/>
    <p:sldId id="334" r:id="rId31"/>
    <p:sldId id="335" r:id="rId32"/>
    <p:sldId id="336" r:id="rId33"/>
    <p:sldId id="337" r:id="rId34"/>
    <p:sldId id="305" r:id="rId35"/>
  </p:sldIdLst>
  <p:sldSz cx="121920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7714F45-8CCB-4DF3-9CA5-C8B12B90C1D2}">
          <p14:sldIdLst>
            <p14:sldId id="304"/>
            <p14:sldId id="257"/>
            <p14:sldId id="26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Oddíl bez názvu" id="{678A563B-2B22-48BF-B69D-3A140C40EFA4}">
          <p14:sldIdLst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31"/>
            <p14:sldId id="306"/>
            <p14:sldId id="332"/>
            <p14:sldId id="333"/>
            <p14:sldId id="334"/>
            <p14:sldId id="335"/>
            <p14:sldId id="336"/>
            <p14:sldId id="337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98" d="100"/>
          <a:sy n="98" d="100"/>
        </p:scale>
        <p:origin x="102" y="45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hyperlink" Target="https://is.muni.cz/elportal/?id=149606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edyUnWeJG_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hyperlink" Target="https://is.muni.cz/elportal/?id=1496062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6089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EF33C8-07B8-4071-B75D-C8633191CE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F0251C-A774-4441-8EC4-4F9636B621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BF5F6A-367B-40D4-B7B6-6E32705D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aplikace </a:t>
            </a:r>
            <a:r>
              <a:rPr lang="cs-CZ" dirty="0" err="1"/>
              <a:t>i.v</a:t>
            </a:r>
            <a:r>
              <a:rPr lang="cs-CZ"/>
              <a:t>. injekce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BC35317-1BA0-449F-A543-C0C0CF376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000" y="1453080"/>
            <a:ext cx="2394889" cy="43513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9EF30B-C8FE-4CE5-A36B-9BFA07139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874" y="1453080"/>
            <a:ext cx="2542252" cy="43513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E69452-1E51-4E17-BA7F-80D5CF25D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111" y="1453080"/>
            <a:ext cx="2542252" cy="4351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61E463-88B7-441A-9648-DCE2C30FD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460" y="1453080"/>
            <a:ext cx="2458169" cy="4351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90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1D5E73-A621-4292-B922-3D5F4AE7A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3DE156-9CCD-4384-982D-5067BF588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30EB20-B55D-4746-8D8B-ADA64BF8E8F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Komplikace </a:t>
            </a:r>
            <a:r>
              <a:rPr lang="cs-CZ" altLang="cs-CZ" dirty="0" err="1"/>
              <a:t>i.v</a:t>
            </a:r>
            <a:r>
              <a:rPr lang="cs-CZ" altLang="cs-CZ" dirty="0"/>
              <a:t>. injekcí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D94EA9-7308-4B48-8D32-E7F1BBD9B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87721"/>
            <a:ext cx="10753200" cy="4139998"/>
          </a:xfrm>
        </p:spPr>
        <p:txBody>
          <a:bodyPr/>
          <a:lstStyle/>
          <a:p>
            <a:r>
              <a:rPr lang="cs-CZ" altLang="cs-CZ" dirty="0"/>
              <a:t>propíchnutí cévy – podkožní krvácení – hematom </a:t>
            </a:r>
          </a:p>
          <a:p>
            <a:r>
              <a:rPr lang="cs-CZ" altLang="cs-CZ" dirty="0"/>
              <a:t>podání léku mimo cévu – </a:t>
            </a:r>
            <a:r>
              <a:rPr lang="cs-CZ" altLang="cs-CZ" dirty="0" err="1"/>
              <a:t>paravenózně</a:t>
            </a:r>
            <a:endParaRPr lang="cs-CZ" altLang="cs-CZ" dirty="0"/>
          </a:p>
          <a:p>
            <a:r>
              <a:rPr lang="cs-CZ" altLang="cs-CZ" dirty="0"/>
              <a:t>zanesení infekce do žíly místní nebo celková reakce</a:t>
            </a:r>
          </a:p>
          <a:p>
            <a:r>
              <a:rPr lang="cs-CZ" altLang="cs-CZ" dirty="0"/>
              <a:t>vznik celkové reakce – vniknutí vzduchu do žíly – vzduchová embolie, uvolnění trombu – embolie trombem, vpravení léku, který není určen pro </a:t>
            </a:r>
            <a:r>
              <a:rPr lang="cs-CZ" altLang="cs-CZ" dirty="0" err="1"/>
              <a:t>i.v</a:t>
            </a:r>
            <a:r>
              <a:rPr lang="cs-CZ" altLang="cs-CZ" dirty="0"/>
              <a:t>. aplikaci</a:t>
            </a:r>
          </a:p>
          <a:p>
            <a:r>
              <a:rPr lang="cs-CZ" altLang="cs-CZ" dirty="0"/>
              <a:t>poranění nervu (pacient udává mravenčení končetiny)</a:t>
            </a:r>
          </a:p>
          <a:p>
            <a:r>
              <a:rPr lang="cs-CZ" altLang="cs-CZ" dirty="0"/>
              <a:t>záměna léku</a:t>
            </a:r>
          </a:p>
          <a:p>
            <a:r>
              <a:rPr lang="cs-CZ" altLang="cs-CZ" dirty="0"/>
              <a:t>alergická reakce na podaný lék – vždy ponechat </a:t>
            </a:r>
            <a:r>
              <a:rPr lang="cs-CZ" altLang="cs-CZ" dirty="0" err="1"/>
              <a:t>flexilu</a:t>
            </a:r>
            <a:r>
              <a:rPr lang="cs-CZ" altLang="cs-CZ" dirty="0"/>
              <a:t> zavedenou!!</a:t>
            </a:r>
          </a:p>
          <a:p>
            <a:endParaRPr lang="cs-CZ" alt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07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D05A55-3369-4604-8E8D-C2578AAEA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FCB30F-D78A-4945-836C-58AA74705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0BB768-447C-49D3-BD32-25A4AFFE560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Periferní žilní katetr (PŽK, PVK)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54E1458-EED2-4F64-9535-C3809E24D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7980" y="1952958"/>
            <a:ext cx="4267570" cy="31519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C5E84B-4067-43D8-81C6-8F72A57E9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766" y="1681837"/>
            <a:ext cx="5700254" cy="4035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99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8E8255-994A-4A2F-B3DE-E3F1CE046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0E384D-6A8B-474F-BB9D-F9076142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44029A-06C9-4227-9909-4256A147E2F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Zavedení periferního žilního katétru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C71367-D3A7-4BFC-AB4F-16654C552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66965"/>
            <a:ext cx="10753200" cy="413999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Periferní žilní vstup je invazivní vstup do krevního řečiště.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Účel:</a:t>
            </a:r>
          </a:p>
          <a:p>
            <a:pPr lvl="1"/>
            <a:r>
              <a:rPr lang="cs-CZ" sz="2800" dirty="0"/>
              <a:t>aplikace intravenózních léků</a:t>
            </a:r>
          </a:p>
          <a:p>
            <a:pPr lvl="1"/>
            <a:r>
              <a:rPr lang="cs-CZ" sz="2800" dirty="0"/>
              <a:t>podávání krevních derivátů</a:t>
            </a:r>
          </a:p>
          <a:p>
            <a:pPr lvl="1"/>
            <a:r>
              <a:rPr lang="cs-CZ" sz="2800" dirty="0"/>
              <a:t>parenterální výživa</a:t>
            </a:r>
          </a:p>
          <a:p>
            <a:pPr lvl="1"/>
            <a:r>
              <a:rPr lang="cs-CZ" sz="2800" dirty="0"/>
              <a:t>doplnění tekutin</a:t>
            </a:r>
          </a:p>
          <a:p>
            <a:endParaRPr lang="cs-CZ" dirty="0"/>
          </a:p>
          <a:p>
            <a:r>
              <a:rPr lang="cs-CZ" dirty="0"/>
              <a:t>Pozn.: nepoužívat termín „</a:t>
            </a:r>
            <a:r>
              <a:rPr lang="cs-CZ" dirty="0" err="1"/>
              <a:t>flexila</a:t>
            </a:r>
            <a:r>
              <a:rPr lang="cs-CZ" dirty="0"/>
              <a:t>“ (zejména při zápisu v dokumentaci)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F76171-D2BF-477B-A0A2-2D683F625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574" y="2859500"/>
            <a:ext cx="3573757" cy="1805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43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4B09D2-F558-4620-8A2B-D1FB93D0F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65B72C-86A9-4B02-8A95-91B0D29736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C5BE9D-A45E-49AA-A139-8FBC5F1804C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Periferní žilní katetry a typy krytí</a:t>
            </a:r>
          </a:p>
        </p:txBody>
      </p:sp>
      <p:pic>
        <p:nvPicPr>
          <p:cNvPr id="6" name="Picture 2" descr="Typy perifernÃ­ch Å¾ilnÃ­ch kanyl (PÅ½K)">
            <a:extLst>
              <a:ext uri="{FF2B5EF4-FFF2-40B4-BE49-F238E27FC236}">
                <a16:creationId xmlns:a16="http://schemas.microsoft.com/office/drawing/2014/main" id="{55D7C390-A687-4CB2-8264-9F62FD97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2" y="1436964"/>
            <a:ext cx="5918055" cy="443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C0118C-8985-4083-A839-BF7A74CB1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248" y="1920695"/>
            <a:ext cx="4322890" cy="319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294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51334A-E234-4571-A9D3-AFB2A2C10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7247F5-4582-4E1F-A757-EB1D214F2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5D4CE7-C4B2-49CF-8D2D-2E73326C75D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zavedení PŽK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C56B20A-2089-426B-9045-DDF2E6299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223617" cy="4139998"/>
          </a:xfrm>
        </p:spPr>
        <p:txBody>
          <a:bodyPr/>
          <a:lstStyle/>
          <a:p>
            <a:r>
              <a:rPr lang="cs-CZ" dirty="0"/>
              <a:t>lékařská dokumentace</a:t>
            </a:r>
          </a:p>
          <a:p>
            <a:r>
              <a:rPr lang="cs-CZ" dirty="0"/>
              <a:t>sterilní periferní žilní katetr (druh dle předpokládané doby zavedení a medikace)</a:t>
            </a:r>
          </a:p>
          <a:p>
            <a:r>
              <a:rPr lang="cs-CZ" dirty="0" err="1"/>
              <a:t>Esmarchovo</a:t>
            </a:r>
            <a:r>
              <a:rPr lang="cs-CZ" dirty="0"/>
              <a:t> obinadlo (škrtidlo s přezkou)</a:t>
            </a:r>
          </a:p>
          <a:p>
            <a:r>
              <a:rPr lang="cs-CZ" dirty="0"/>
              <a:t>desinfekce na pokožku</a:t>
            </a:r>
          </a:p>
          <a:p>
            <a:r>
              <a:rPr lang="cs-CZ" dirty="0"/>
              <a:t>nesterilní gumové rukavice</a:t>
            </a:r>
          </a:p>
          <a:p>
            <a:r>
              <a:rPr lang="cs-CZ" dirty="0"/>
              <a:t>buničité čtverečky</a:t>
            </a:r>
          </a:p>
          <a:p>
            <a:r>
              <a:rPr lang="cs-CZ" dirty="0"/>
              <a:t>emitní miska</a:t>
            </a:r>
          </a:p>
          <a:p>
            <a:r>
              <a:rPr lang="cs-CZ" dirty="0"/>
              <a:t>kontejner na jehly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85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A62397-EA33-444D-A2D3-724A9D4A1B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C50348-523C-4261-A5D7-D1D296964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CE23-9466-4D7D-BAC1-E2D5DFAA21E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zavedení PŽK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E3E02F4-0044-47B1-8CC0-937DDB575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injekční stříkačka s 10 ml F1/1</a:t>
            </a:r>
          </a:p>
          <a:p>
            <a:r>
              <a:rPr lang="cs-CZ" dirty="0"/>
              <a:t>zátka nebo </a:t>
            </a:r>
            <a:r>
              <a:rPr lang="cs-CZ" dirty="0" err="1"/>
              <a:t>mandrén</a:t>
            </a:r>
            <a:r>
              <a:rPr lang="cs-CZ" dirty="0"/>
              <a:t> k uzavření </a:t>
            </a:r>
            <a:r>
              <a:rPr lang="cs-CZ" dirty="0" err="1"/>
              <a:t>i.v</a:t>
            </a:r>
            <a:r>
              <a:rPr lang="cs-CZ" dirty="0"/>
              <a:t>. vstupu</a:t>
            </a:r>
          </a:p>
          <a:p>
            <a:r>
              <a:rPr lang="cs-CZ" dirty="0"/>
              <a:t>náplast</a:t>
            </a:r>
          </a:p>
          <a:p>
            <a:r>
              <a:rPr lang="cs-CZ" dirty="0"/>
              <a:t>nůžky</a:t>
            </a:r>
          </a:p>
          <a:p>
            <a:r>
              <a:rPr lang="cs-CZ" dirty="0" err="1"/>
              <a:t>pruban</a:t>
            </a:r>
            <a:endParaRPr lang="cs-CZ" dirty="0"/>
          </a:p>
          <a:p>
            <a:r>
              <a:rPr lang="cs-CZ" dirty="0"/>
              <a:t>sterilní krytí určené pro periferní žilní katetr</a:t>
            </a:r>
          </a:p>
          <a:p>
            <a:r>
              <a:rPr lang="cs-CZ" dirty="0"/>
              <a:t>podložka ke krytí lůžka a osobního prádla pacienta</a:t>
            </a:r>
          </a:p>
          <a:p>
            <a:r>
              <a:rPr lang="cs-CZ" dirty="0"/>
              <a:t>spojovací hadička (dětský set)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63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E45F10-D40E-4B9C-BF33-5E264CD9CD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84A363-D788-4E70-93A7-673B31EBF7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11D829-8F61-4A47-B89A-984767E3646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zavedení PŽK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1095051-4D9C-4511-A79F-CEA434F9C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5081" y="1327943"/>
            <a:ext cx="6741837" cy="4810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970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E6BEDD-B3AE-45DE-A3FF-91BA3106E3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38D566-3008-45BF-BD34-7CDDA791A6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577F9F-2792-4D0F-90DF-0D4E69353B1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Postup výkonu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CAA5E4D-51A2-4FF3-9059-539F97118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55815"/>
            <a:ext cx="10753200" cy="4139998"/>
          </a:xfrm>
        </p:spPr>
        <p:txBody>
          <a:bodyPr/>
          <a:lstStyle/>
          <a:p>
            <a:r>
              <a:rPr lang="cs-CZ" dirty="0"/>
              <a:t>provedeme hygienickou dezinfekci rukou</a:t>
            </a:r>
          </a:p>
          <a:p>
            <a:r>
              <a:rPr lang="cs-CZ" dirty="0"/>
              <a:t>identifikujeme pacienta dotazem „Jak se jmenujete, prosím?“</a:t>
            </a:r>
          </a:p>
          <a:p>
            <a:r>
              <a:rPr lang="cs-CZ" dirty="0"/>
              <a:t>zajistíme vhodnou polohu končetiny a vypodložíme podložkou</a:t>
            </a:r>
          </a:p>
          <a:p>
            <a:r>
              <a:rPr lang="cs-CZ" dirty="0"/>
              <a:t>přiložíme </a:t>
            </a:r>
            <a:r>
              <a:rPr lang="cs-CZ" dirty="0" err="1"/>
              <a:t>Esmarchovo</a:t>
            </a:r>
            <a:r>
              <a:rPr lang="cs-CZ" dirty="0"/>
              <a:t> obinadlo na vybranou končetinu přibližně </a:t>
            </a:r>
            <a:br>
              <a:rPr lang="cs-CZ" dirty="0"/>
            </a:br>
            <a:r>
              <a:rPr lang="cs-CZ" dirty="0"/>
              <a:t>5 cm nad předpokládaným místem vpichu</a:t>
            </a:r>
          </a:p>
          <a:p>
            <a:r>
              <a:rPr lang="cs-CZ" dirty="0"/>
              <a:t>upřesníme místo vpichu</a:t>
            </a:r>
          </a:p>
          <a:p>
            <a:r>
              <a:rPr lang="cs-CZ" dirty="0"/>
              <a:t>navlékneme si gumové rukavice</a:t>
            </a:r>
          </a:p>
          <a:p>
            <a:r>
              <a:rPr lang="cs-CZ" dirty="0"/>
              <a:t>místo vpichu dezinfikujeme</a:t>
            </a:r>
          </a:p>
          <a:p>
            <a:r>
              <a:rPr lang="cs-CZ" dirty="0"/>
              <a:t>upozorníme pacienta na vpich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B63641-DB23-4DDD-A1D4-C5ED48B11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229" y="3842425"/>
            <a:ext cx="3601750" cy="2706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29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3BCF21-FA55-44E1-A308-483E057B2D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C4AE0D-0EED-4B04-BE79-FFC81CF87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D63FC9-326B-456B-A95B-D159AF5DD17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Postup výkonu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E50FB3-4AC5-40E1-8E0F-A1B1DF8FA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5331"/>
            <a:ext cx="10753200" cy="4139998"/>
          </a:xfrm>
        </p:spPr>
        <p:txBody>
          <a:bodyPr/>
          <a:lstStyle/>
          <a:p>
            <a:r>
              <a:rPr lang="cs-CZ" dirty="0"/>
              <a:t>zavedeme katetr, zkontrolujeme, zda je krev v komůrce kanyly, povytáhneme zaváděcí jehlu a dál zasunujeme pouze samostatný plastový katetr</a:t>
            </a:r>
          </a:p>
          <a:p>
            <a:r>
              <a:rPr lang="cs-CZ" dirty="0"/>
              <a:t>uvolníme zaškrcenou končetinu</a:t>
            </a:r>
          </a:p>
          <a:p>
            <a:r>
              <a:rPr lang="cs-CZ" dirty="0"/>
              <a:t>stiskneme žílu nad místem uložení katetru a odstraníme zaváděcí jehlu</a:t>
            </a:r>
          </a:p>
          <a:p>
            <a:r>
              <a:rPr lang="cs-CZ" dirty="0"/>
              <a:t>napojíme spojovací hadičku s fyziologickým roztokem a propláchneme a vyzkoušíme návrat krve do katetru</a:t>
            </a:r>
          </a:p>
          <a:p>
            <a:r>
              <a:rPr lang="cs-CZ" dirty="0"/>
              <a:t>sledujeme místo nad zavedením katetru a zjišťujeme reakci pacienta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17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Intravenózní injekce, intravenózní vstupy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E7AFFD3-4364-4937-A776-BFD70A9A5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400" dirty="0"/>
              <a:t>Mgr. et Mgr. Andrea Menšíková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4265AA-B7E0-441A-B684-6B4934ADCA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CA9DA5-6EAC-4229-B45C-39FE1906C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2DAE51-1528-4103-B9D6-5536BF3AB02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Postup výkonu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482DA40-9B45-49FB-9584-9D8C70736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spojovací hadičku uzavřeme zátkou nebo napojíme infúzi</a:t>
            </a:r>
          </a:p>
          <a:p>
            <a:r>
              <a:rPr lang="cs-CZ" dirty="0"/>
              <a:t>ošetříme, desinfikujeme a sterilně přelepíme místo vpichu</a:t>
            </a:r>
          </a:p>
          <a:p>
            <a:r>
              <a:rPr lang="cs-CZ" dirty="0"/>
              <a:t>provedeme označení </a:t>
            </a:r>
            <a:r>
              <a:rPr lang="cs-CZ" dirty="0" err="1"/>
              <a:t>i.v</a:t>
            </a:r>
            <a:r>
              <a:rPr lang="cs-CZ" dirty="0"/>
              <a:t>. vstupu dle zvyklostí pracoviště (datum zavedení, datum převazu, jméno sestry provádějící zavedení nebo převaz vstupu)</a:t>
            </a:r>
          </a:p>
          <a:p>
            <a:r>
              <a:rPr lang="cs-CZ" dirty="0"/>
              <a:t>zaznamenáme výkon do dokumentace      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https://www.youtube.com/watch?v=2KY6_rNmJc4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93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222284-61CE-438D-987C-AC3B4B7F6B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6B8516-0B16-4FBC-BAC8-4B88330863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6A1F1B-D6A7-49BB-A774-27332130C88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Místo vpichu – zavedení PŽK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5B63E4-B1AB-4181-9E39-3CD9D8B41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většiny pacientů jsou nejvíce přístupné žíly na spodní straně předloktí, vnitřní "ohyb" lokte, nebo na zadní straně ruky, myslete na všechny přístupné žíly, které mohou být použity k zavedení PŽK (to zahrnuje i žíly na nohou, které jsou často používány u dětí)</a:t>
            </a:r>
          </a:p>
          <a:p>
            <a:r>
              <a:rPr lang="cs-CZ" dirty="0"/>
              <a:t>pokud má váš pacient historii s těžko přístupnými žílami, zeptejte se, kde měli zdravotníci dříve úspěch. Obvykle pacienti s předchozí historií obtížné aplikace PŽK budou vědět, kde jsou jejich žíly nejpřístupnější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049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EF6B22-29FB-42C0-9C9D-F514EDB12B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AE26FB-C3D6-41EE-8191-B19A57685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D7D751-0369-47F0-9F35-55DBB680018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Kontraindikace místa vpichu PŽK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40BBFB1-26D5-4073-923F-CDD6D4395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místo, kde bude PŽK překážet dalším zákrokům</a:t>
            </a:r>
          </a:p>
          <a:p>
            <a:r>
              <a:rPr lang="cs-CZ" dirty="0"/>
              <a:t>na stejné místo jako poslední PŽK</a:t>
            </a:r>
          </a:p>
          <a:p>
            <a:r>
              <a:rPr lang="cs-CZ" dirty="0"/>
              <a:t>místo, které vykazuje známky infekce (zarudnutí, otok, podráždění, atd.)</a:t>
            </a:r>
          </a:p>
          <a:p>
            <a:r>
              <a:rPr lang="cs-CZ" dirty="0"/>
              <a:t>do končetiny na stejné straně těla jako je provedena mastektomie nebo cévní štěp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90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068EB6-2C5B-4B49-A688-51A3E88E01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42EB36-C3A6-497A-A660-B45A69D5E2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D35DA9-6D0E-4BD5-B8A6-9C29C7D367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Péče o periferní žilní vstup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7F030F-4AEA-40EE-9B1D-0FCCA6F01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07177"/>
            <a:ext cx="10753200" cy="4139998"/>
          </a:xfrm>
        </p:spPr>
        <p:txBody>
          <a:bodyPr/>
          <a:lstStyle/>
          <a:p>
            <a:r>
              <a:rPr lang="cs-CZ" dirty="0"/>
              <a:t>PŽK odstraňujeme po 72 – 96 hodinách, 3 – 4 dny dle zvyklostí pracoviště, u známek infekce nebo parenterálnímu podání léků ihned</a:t>
            </a:r>
          </a:p>
          <a:p>
            <a:r>
              <a:rPr lang="cs-CZ" dirty="0"/>
              <a:t>sterilní transparentní převazový materiál se mění 1x za 72 hodin (nebo dle standardu odd.)</a:t>
            </a:r>
          </a:p>
          <a:p>
            <a:r>
              <a:rPr lang="cs-CZ" dirty="0"/>
              <a:t>krytí z netkaného textilu á 24 hod.</a:t>
            </a:r>
          </a:p>
          <a:p>
            <a:r>
              <a:rPr lang="cs-CZ" dirty="0"/>
              <a:t>uzávěr PŽK vždy nový po aplikaci </a:t>
            </a:r>
            <a:r>
              <a:rPr lang="cs-CZ" dirty="0" err="1"/>
              <a:t>i.v</a:t>
            </a:r>
            <a:r>
              <a:rPr lang="cs-CZ" dirty="0"/>
              <a:t>.</a:t>
            </a:r>
          </a:p>
          <a:p>
            <a:r>
              <a:rPr lang="cs-CZ" dirty="0"/>
              <a:t>antibakteriální uzávěry až 5 dnů</a:t>
            </a:r>
          </a:p>
          <a:p>
            <a:r>
              <a:rPr lang="cs-CZ" dirty="0"/>
              <a:t>výměna infuzního setu min. 1x/za 24 hod. (dle zvyklostí pracoviště)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941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8E0772-28F6-403E-952A-3ADA39E39A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3387FF-5A08-48BA-B0FE-8ECD7D50C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D7F50C-2C17-4822-82F8-0D2A4AD7A2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Krytí a uzávěry na </a:t>
            </a:r>
            <a:r>
              <a:rPr lang="cs-CZ" dirty="0" err="1"/>
              <a:t>pžk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E59CF6A-83EE-4051-BEF7-C24E2D86E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0951" y="1671135"/>
            <a:ext cx="3072650" cy="16216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BE0C3A-BEB9-49F3-8B94-E9DCABE76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485" y="1700483"/>
            <a:ext cx="2638154" cy="1621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FFE39C-BB80-45E0-B2D5-DC19E21CF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572" y="2023599"/>
            <a:ext cx="1658256" cy="12985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76E772-EAA3-4170-85E4-AA7B0E17E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0304" y="4325151"/>
            <a:ext cx="1944793" cy="11156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BBE265B-C410-4950-87BA-B6CADFD76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03" y="4174183"/>
            <a:ext cx="2619375" cy="17430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161F4A4-E68F-4147-9AF0-AE368846E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2075" y="3792372"/>
            <a:ext cx="2095500" cy="21812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39FDA6F-72B9-4DEC-A8A4-BB2B9AF59B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8403" y="3764221"/>
            <a:ext cx="1885950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753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86B4C7-5673-4A8E-B107-837ADDFEA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C3F8FF-F673-4BC2-AFEA-00FAB8D39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CA5114-661A-46F4-8F0C-3DA828B2534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Komplikace zavedeného PŽK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D737A25-3ED5-4BB1-897A-4D26FA6F9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alergická reakce na dezinfekční roztok nebo krytí</a:t>
            </a:r>
          </a:p>
          <a:p>
            <a:r>
              <a:rPr lang="cs-CZ" dirty="0"/>
              <a:t>zavedení kanyly </a:t>
            </a:r>
            <a:r>
              <a:rPr lang="cs-CZ" dirty="0" err="1"/>
              <a:t>paravenózně</a:t>
            </a:r>
            <a:r>
              <a:rPr lang="cs-CZ" dirty="0"/>
              <a:t> (rozvoj otoku a hematomu)</a:t>
            </a:r>
          </a:p>
          <a:p>
            <a:r>
              <a:rPr lang="cs-CZ" dirty="0"/>
              <a:t>zanesení infekce, vznik flebitidy, abscesu</a:t>
            </a:r>
          </a:p>
          <a:p>
            <a:r>
              <a:rPr lang="cs-CZ" dirty="0"/>
              <a:t>embolie</a:t>
            </a:r>
          </a:p>
          <a:p>
            <a:r>
              <a:rPr lang="cs-CZ" dirty="0"/>
              <a:t>napíchnutí nervu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052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C69184-4FA3-456F-BD54-28925E3E5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40A976-F1AA-48E9-9EC1-167A74EF7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1027173-FE73-4121-A462-3CD47BA210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1" y="1620001"/>
            <a:ext cx="5220000" cy="271576"/>
          </a:xfrm>
        </p:spPr>
        <p:txBody>
          <a:bodyPr/>
          <a:lstStyle/>
          <a:p>
            <a:r>
              <a:rPr lang="cs-CZ" sz="2800" dirty="0"/>
              <a:t>pomůcky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C6AE047-EC30-4B0E-80B4-09E3114535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Odstranění PŽK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613AF2E-C086-4AF2-9759-8C9C54B57E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97193" y="1625133"/>
            <a:ext cx="5220000" cy="271576"/>
          </a:xfrm>
        </p:spPr>
        <p:txBody>
          <a:bodyPr/>
          <a:lstStyle/>
          <a:p>
            <a:r>
              <a:rPr lang="cs-CZ" sz="2800" dirty="0"/>
              <a:t>postup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48C41BD2-9039-4288-955F-7B3FEFC9202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2214002"/>
            <a:ext cx="5219998" cy="4139998"/>
          </a:xfrm>
        </p:spPr>
        <p:txBody>
          <a:bodyPr/>
          <a:lstStyle/>
          <a:p>
            <a:r>
              <a:rPr lang="cs-CZ" dirty="0"/>
              <a:t>dokumentace</a:t>
            </a:r>
          </a:p>
          <a:p>
            <a:r>
              <a:rPr lang="cs-CZ" dirty="0"/>
              <a:t>emitní miska</a:t>
            </a:r>
          </a:p>
          <a:p>
            <a:r>
              <a:rPr lang="cs-CZ" dirty="0"/>
              <a:t>dezinfekční prostředek na kůži</a:t>
            </a:r>
          </a:p>
          <a:p>
            <a:r>
              <a:rPr lang="cs-CZ" dirty="0"/>
              <a:t>sterilní tampony</a:t>
            </a:r>
          </a:p>
          <a:p>
            <a:r>
              <a:rPr lang="cs-CZ" dirty="0"/>
              <a:t>náplast</a:t>
            </a:r>
          </a:p>
          <a:p>
            <a:r>
              <a:rPr lang="cs-CZ" dirty="0"/>
              <a:t>nesterilní rukavice</a:t>
            </a:r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68EFF78F-BD40-439D-BF5B-9DB20AF6954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137998" y="2192692"/>
            <a:ext cx="5219998" cy="4139998"/>
          </a:xfrm>
        </p:spPr>
        <p:txBody>
          <a:bodyPr/>
          <a:lstStyle/>
          <a:p>
            <a:r>
              <a:rPr lang="cs-CZ" dirty="0"/>
              <a:t>poučit pacienta</a:t>
            </a:r>
          </a:p>
          <a:p>
            <a:r>
              <a:rPr lang="cs-CZ" dirty="0"/>
              <a:t>v rukavicích odstraníme původní krytí, vytáhneme kanylu a prsty komprimujeme místo vstupu, přelepíme</a:t>
            </a:r>
          </a:p>
          <a:p>
            <a:r>
              <a:rPr lang="cs-CZ" dirty="0"/>
              <a:t>kontrolujeme místo vstupu, sledujeme krvácení a známky infekce</a:t>
            </a:r>
          </a:p>
          <a:p>
            <a:r>
              <a:rPr lang="cs-CZ" dirty="0"/>
              <a:t>záznam do zdravotnické dokumentace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462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83612C-FC77-4D75-9F8A-A50E6AC07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CFD74F-DC98-4451-A82C-B0752EA6B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2043EA-35F0-46D8-9B7A-AFBC07937CD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A2978F5-EA25-430D-A585-2410811AC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</a:rPr>
              <a:t>Beharková, Natália a Dana Soldánová. Základy ošetřovatelských postupů a intervencí. 2. vyd. </a:t>
            </a:r>
            <a:r>
              <a:rPr lang="cs-CZ" altLang="cs-CZ" dirty="0" err="1">
                <a:solidFill>
                  <a:prstClr val="black"/>
                </a:solidFill>
              </a:rPr>
              <a:t>Elportál</a:t>
            </a:r>
            <a:r>
              <a:rPr lang="cs-CZ" altLang="cs-CZ" dirty="0">
                <a:solidFill>
                  <a:prstClr val="black"/>
                </a:solidFill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hlinkClick r:id="rId4"/>
              </a:rPr>
              <a:t>https://is.muni.cz/elportal/?id=1496062</a:t>
            </a:r>
            <a:endParaRPr lang="cs-CZ" u="sng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</a:rPr>
              <a:t>Pokorná, A., Komínková, A. : Ošetřovatelské postupy založené na důkazech. 2. díl. Brno, Masarykova univerzita 2014.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110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497BAB-B282-402E-8DE1-A73F26F79B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85E4FF-0D12-4885-A812-DCCE1E0DAD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3D19C1-DCB0-4564-B553-DD9C5A04127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Centrální venózní katétr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B14FF61-DEE2-4B83-A055-D8F487B39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8253" y="2247352"/>
            <a:ext cx="5212456" cy="23268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3CB50F-A46D-4360-A30C-A199F005A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316" y="2304251"/>
            <a:ext cx="4139006" cy="2403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711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9B9403-7751-4BC9-8A3B-F0E87C3CC4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66247C-C2FB-45D1-82AF-FB9A5029DC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3A84E6-27F8-4055-B11E-62580C64ED8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Místa zavedení CŽK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5B17B3-EED8-4AA9-9443-6310A145E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v. jugularis externa</a:t>
            </a:r>
          </a:p>
          <a:p>
            <a:r>
              <a:rPr lang="pt-BR" dirty="0"/>
              <a:t>v. axillaris</a:t>
            </a:r>
          </a:p>
          <a:p>
            <a:r>
              <a:rPr lang="pt-BR" dirty="0"/>
              <a:t>v. jugularis interna (vstup do v. cava superior)</a:t>
            </a:r>
          </a:p>
          <a:p>
            <a:r>
              <a:rPr lang="pt-BR" dirty="0"/>
              <a:t>v. subclavia (vstup do v. cava superior)</a:t>
            </a:r>
          </a:p>
          <a:p>
            <a:r>
              <a:rPr lang="pt-BR" dirty="0"/>
              <a:t>v. femoralis (vstup do v. cava inferior)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07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Intravenózní injekce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aplikuje pouze lékař, nebo pověřená sestra se specializací na základě písemného pověření lékařem či přednostou oddělení (</a:t>
            </a:r>
            <a:r>
              <a:rPr lang="cs-CZ" altLang="cs-CZ" dirty="0" err="1"/>
              <a:t>vyhl</a:t>
            </a:r>
            <a:r>
              <a:rPr lang="cs-CZ" altLang="cs-CZ" dirty="0"/>
              <a:t>. Č. 55/2011 Sb.)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za přípravu injekcí odpovídá sestra</a:t>
            </a:r>
          </a:p>
          <a:p>
            <a:pPr>
              <a:lnSpc>
                <a:spcPct val="100000"/>
              </a:lnSpc>
            </a:pPr>
            <a:r>
              <a:rPr lang="cs-CZ" altLang="cs-CZ" dirty="0" err="1"/>
              <a:t>i.v</a:t>
            </a:r>
            <a:r>
              <a:rPr lang="cs-CZ" altLang="cs-CZ" dirty="0"/>
              <a:t>. injekce = nitrožilní vpravení léků – výhradně ve formě vodných roztoků v různém množství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kontraindikace – </a:t>
            </a:r>
            <a:r>
              <a:rPr lang="cs-CZ" altLang="cs-CZ" dirty="0" err="1"/>
              <a:t>i.v</a:t>
            </a:r>
            <a:r>
              <a:rPr lang="cs-CZ" altLang="cs-CZ" dirty="0"/>
              <a:t>. nelze podat! emulze, suspenze, olejové roztoky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dirty="0"/>
              <a:t>nástup účinku: 1 minuta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50000"/>
              </a:lnSpc>
            </a:pPr>
            <a:endParaRPr lang="cs-CZ" altLang="cs-CZ" dirty="0"/>
          </a:p>
          <a:p>
            <a:endParaRPr lang="cs-CZ" kern="1200" dirty="0">
              <a:solidFill>
                <a:prstClr val="black"/>
              </a:solidFill>
            </a:endParaRPr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223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ABDAE7-122F-4481-9477-8CE7987616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7612C9-D337-4CA6-82D4-12DD37596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48A57B-1AE5-4EC3-8FEE-573386FC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029BF05-4B41-4C92-AA78-ACE7EBB46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místní a systémové infekce</a:t>
            </a:r>
          </a:p>
          <a:p>
            <a:r>
              <a:rPr lang="cs-CZ" dirty="0"/>
              <a:t>vzduchová embolie</a:t>
            </a:r>
          </a:p>
          <a:p>
            <a:r>
              <a:rPr lang="cs-CZ" dirty="0"/>
              <a:t>perforace cévy, perforace srdce</a:t>
            </a:r>
          </a:p>
          <a:p>
            <a:r>
              <a:rPr lang="cs-CZ" dirty="0"/>
              <a:t>chybná poloha katetru, odtržení/dislokace/okluze katetru</a:t>
            </a:r>
          </a:p>
          <a:p>
            <a:r>
              <a:rPr lang="cs-CZ" dirty="0" err="1"/>
              <a:t>pneumothorax</a:t>
            </a:r>
            <a:r>
              <a:rPr lang="cs-CZ" dirty="0"/>
              <a:t>, </a:t>
            </a:r>
            <a:r>
              <a:rPr lang="cs-CZ" dirty="0" err="1"/>
              <a:t>hemothorax</a:t>
            </a:r>
            <a:r>
              <a:rPr lang="cs-CZ" dirty="0"/>
              <a:t>, </a:t>
            </a:r>
            <a:r>
              <a:rPr lang="cs-CZ" dirty="0" err="1"/>
              <a:t>fluidothorax</a:t>
            </a:r>
            <a:r>
              <a:rPr lang="cs-CZ" dirty="0"/>
              <a:t> (při </a:t>
            </a:r>
            <a:r>
              <a:rPr lang="cs-CZ" dirty="0" err="1"/>
              <a:t>paravenózní</a:t>
            </a:r>
            <a:r>
              <a:rPr lang="cs-CZ" dirty="0"/>
              <a:t> aplikaci roztoků)</a:t>
            </a:r>
          </a:p>
          <a:p>
            <a:r>
              <a:rPr lang="cs-CZ" dirty="0"/>
              <a:t>vzduchová embolie</a:t>
            </a:r>
          </a:p>
          <a:p>
            <a:r>
              <a:rPr lang="cs-CZ" dirty="0"/>
              <a:t>arteriovenózní fistula</a:t>
            </a:r>
          </a:p>
          <a:p>
            <a:r>
              <a:rPr lang="cs-CZ" dirty="0" err="1"/>
              <a:t>hematom,trombóza</a:t>
            </a:r>
            <a:r>
              <a:rPr lang="cs-CZ" dirty="0"/>
              <a:t> (s ev. následnou embolizací)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5303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5B4A1D-D0D3-4962-8E15-4ED093775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7377C6-4FFC-478B-948C-A8F9BC735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BA8383-1F94-485E-A318-D369EF2B8EC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999" y="797336"/>
            <a:ext cx="10753200" cy="451576"/>
          </a:xfrm>
        </p:spPr>
        <p:txBody>
          <a:bodyPr/>
          <a:lstStyle/>
          <a:p>
            <a:r>
              <a:rPr lang="cs-CZ" dirty="0"/>
              <a:t>Pomůcky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FF34C8-061F-4ADC-B798-EE9BBD58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8842290" cy="4139998"/>
          </a:xfrm>
        </p:spPr>
        <p:txBody>
          <a:bodyPr/>
          <a:lstStyle/>
          <a:p>
            <a:r>
              <a:rPr lang="cs-CZ" dirty="0"/>
              <a:t>zdravotnická dokumentace</a:t>
            </a:r>
          </a:p>
          <a:p>
            <a:r>
              <a:rPr lang="cs-CZ" dirty="0"/>
              <a:t>sterilní stolek</a:t>
            </a:r>
          </a:p>
          <a:p>
            <a:r>
              <a:rPr lang="cs-CZ" dirty="0"/>
              <a:t>sterilní set</a:t>
            </a:r>
          </a:p>
          <a:p>
            <a:r>
              <a:rPr lang="cs-CZ" dirty="0" err="1"/>
              <a:t>Mesocain</a:t>
            </a:r>
            <a:r>
              <a:rPr lang="cs-CZ" dirty="0"/>
              <a:t> 1 % k lokální anestezii</a:t>
            </a:r>
          </a:p>
          <a:p>
            <a:r>
              <a:rPr lang="cs-CZ" dirty="0"/>
              <a:t>chirurgické nástroje, šicí materiál</a:t>
            </a:r>
          </a:p>
          <a:p>
            <a:r>
              <a:rPr lang="cs-CZ" dirty="0"/>
              <a:t>F 1/1, dezinfekce na kůži</a:t>
            </a:r>
          </a:p>
          <a:p>
            <a:r>
              <a:rPr lang="cs-CZ" dirty="0"/>
              <a:t>emitní miska, krytí</a:t>
            </a:r>
          </a:p>
          <a:p>
            <a:endParaRPr lang="cs-CZ" dirty="0"/>
          </a:p>
          <a:p>
            <a:r>
              <a:rPr lang="cs-CZ" dirty="0">
                <a:hlinkClick r:id="rId4"/>
              </a:rPr>
              <a:t>https://www.youtube.com/watch?v=edyUnWeJG_k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A17605-1E4C-4105-A2ED-D979ED81F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880" y="1567576"/>
            <a:ext cx="4956478" cy="3292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147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904243-1D91-4645-BC05-B960E38584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1538FD-29D1-4190-B240-C8C94E85CA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4B37E6-BFF4-40BD-BCA2-5CAAEF4E394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Ověření správné polohy CŽK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6ACD2B-6C86-4D5A-AD37-A4BC357B5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správnou polohu katetru kontrolujeme RTG snímkem, kterým současně vyloučíme pneumotorax </a:t>
            </a:r>
          </a:p>
          <a:p>
            <a:r>
              <a:rPr lang="cs-CZ" dirty="0"/>
              <a:t>polohu katetru můžeme určit i sonograficky nebo pomocí tvaru EKG křivky, pokud použijeme speciální pomocné zařízení a CVK, pomocí kterých je možné zapojení a přenos elektrického potenciálu na monitor nebo EKG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2AD519-F92D-4807-A2D8-531AD729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802" y="4242374"/>
            <a:ext cx="2469094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177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CD154D-3EF5-4F53-B583-714BAAC59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E4C242-1CCC-4982-8E11-8FC34F1527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83507F-91EA-470C-9A5C-FD87F47E0E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0FB3AD-7B02-42AE-8B5D-F75E6E509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</a:rPr>
              <a:t>Beharková, Natália a Dana Soldánová. Základy ošetřovatelských postupů a intervencí. 2. vyd. </a:t>
            </a:r>
            <a:r>
              <a:rPr lang="cs-CZ" altLang="cs-CZ" dirty="0" err="1">
                <a:solidFill>
                  <a:prstClr val="black"/>
                </a:solidFill>
              </a:rPr>
              <a:t>Elportál</a:t>
            </a:r>
            <a:r>
              <a:rPr lang="cs-CZ" altLang="cs-CZ" dirty="0">
                <a:solidFill>
                  <a:prstClr val="black"/>
                </a:solidFill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hlinkClick r:id="rId4"/>
              </a:rPr>
              <a:t>https://is.muni.cz/elportal/?id=1496062</a:t>
            </a:r>
            <a:endParaRPr lang="cs-CZ" u="sng" dirty="0">
              <a:solidFill>
                <a:prstClr val="black"/>
              </a:solidFill>
            </a:endParaRPr>
          </a:p>
          <a:p>
            <a:pPr marL="72000" lvl="0" indent="0">
              <a:buClr>
                <a:prstClr val="black"/>
              </a:buClr>
              <a:buNone/>
            </a:pP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</a:rPr>
              <a:t>Pokorná, A., Komínková, A. : Ošetřovatelské postupy založené na důkazech. 2. díl. Brno, Masarykova univerzita 2014.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836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780190-445E-4D2C-8B4C-54F2F76829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0503B7-B179-4AE3-9B2F-76BF64732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6AE1CB-047C-42E2-B204-C66E2095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Účel intravenózních injekcí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538B89B-1FB1-40F7-8DC2-407BAD5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dirty="0"/>
              <a:t>Terapeutický </a:t>
            </a:r>
          </a:p>
          <a:p>
            <a:pPr lvl="1"/>
            <a:r>
              <a:rPr lang="cs-CZ" sz="2800" dirty="0"/>
              <a:t>pacient nic nepřijímá per os, </a:t>
            </a:r>
          </a:p>
          <a:p>
            <a:pPr lvl="1"/>
            <a:r>
              <a:rPr lang="cs-CZ" sz="2800" dirty="0"/>
              <a:t>rychlý nástup účinku,</a:t>
            </a:r>
          </a:p>
          <a:p>
            <a:pPr lvl="1"/>
            <a:r>
              <a:rPr lang="cs-CZ" sz="2800" dirty="0"/>
              <a:t>náhrada tekutin a elektrolytů,</a:t>
            </a:r>
          </a:p>
          <a:p>
            <a:pPr lvl="1"/>
            <a:r>
              <a:rPr lang="cs-CZ" sz="2800" dirty="0"/>
              <a:t>krevní převod,</a:t>
            </a:r>
          </a:p>
          <a:p>
            <a:pPr lvl="1"/>
            <a:r>
              <a:rPr lang="cs-CZ" sz="2800" dirty="0"/>
              <a:t>parenterální výživa</a:t>
            </a:r>
          </a:p>
          <a:p>
            <a:pPr marL="324000" lvl="1" indent="0">
              <a:buNone/>
            </a:pPr>
            <a:endParaRPr lang="cs-CZ" sz="2800" dirty="0"/>
          </a:p>
          <a:p>
            <a:r>
              <a:rPr lang="cs-CZ" dirty="0"/>
              <a:t>Diagnostický </a:t>
            </a:r>
          </a:p>
          <a:p>
            <a:pPr lvl="1"/>
            <a:r>
              <a:rPr lang="cs-CZ" sz="2800" dirty="0"/>
              <a:t>pravení kontrastní látky</a:t>
            </a:r>
          </a:p>
          <a:p>
            <a:pPr marL="324000" lvl="1" indent="0">
              <a:buNone/>
            </a:pPr>
            <a:endParaRPr lang="cs-CZ" sz="2800" dirty="0"/>
          </a:p>
          <a:p>
            <a:r>
              <a:rPr lang="cs-CZ" dirty="0"/>
              <a:t>Venepunkce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65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F78A39-A523-4603-A65D-C00D0E5341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CCF0A-D4A0-4B09-A3B0-22E8A6A5E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49FBF6-C81E-4196-B3A5-515C8F81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Ředění intravenózních léků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02F102D-85DB-4041-B614-A39EACB8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279304" cy="3887163"/>
          </a:xfrm>
        </p:spPr>
        <p:txBody>
          <a:bodyPr/>
          <a:lstStyle/>
          <a:p>
            <a:r>
              <a:rPr lang="cs-CZ" dirty="0"/>
              <a:t>ředíme dle příbalového letáku nebo zvyklostí pracoviště</a:t>
            </a:r>
          </a:p>
          <a:p>
            <a:r>
              <a:rPr lang="cs-CZ" dirty="0"/>
              <a:t>léčivo dotahujeme fyziologickým roztokem do celkového objemu 20 ml bezprostředně před podáním</a:t>
            </a:r>
          </a:p>
          <a:p>
            <a:r>
              <a:rPr lang="cs-CZ" dirty="0"/>
              <a:t>dokonalé rozpuštění léku</a:t>
            </a:r>
          </a:p>
          <a:p>
            <a:endParaRPr lang="cs-CZ" dirty="0"/>
          </a:p>
          <a:p>
            <a:r>
              <a:rPr lang="cs-CZ" dirty="0"/>
              <a:t>chránit se před potřísněním (využívejte nesterilní rukavice)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30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A7E168-963E-40E2-9605-21D412C25C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59DDB1-0AEC-44ED-8E64-E65CF495C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348AB1-AA48-43C8-A2E8-FAEB603C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Ředění ATB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7E2658D1-281F-4CC9-ACB3-70C739AF8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cs-CZ" dirty="0"/>
              <a:t>pozor čím ředíme!!</a:t>
            </a:r>
          </a:p>
          <a:p>
            <a:pPr lvl="1"/>
            <a:r>
              <a:rPr lang="cs-CZ" sz="2800" dirty="0" err="1"/>
              <a:t>aqua</a:t>
            </a:r>
            <a:r>
              <a:rPr lang="cs-CZ" sz="2800" dirty="0"/>
              <a:t> pro </a:t>
            </a:r>
            <a:r>
              <a:rPr lang="cs-CZ" sz="2800" dirty="0" err="1"/>
              <a:t>injectione</a:t>
            </a:r>
            <a:endParaRPr lang="cs-CZ" sz="2800" dirty="0"/>
          </a:p>
          <a:p>
            <a:pPr lvl="1"/>
            <a:r>
              <a:rPr lang="cs-CZ" sz="2800" dirty="0"/>
              <a:t>FR</a:t>
            </a:r>
          </a:p>
          <a:p>
            <a:pPr lvl="1"/>
            <a:r>
              <a:rPr lang="cs-CZ" sz="2800" dirty="0"/>
              <a:t>G5%</a:t>
            </a:r>
          </a:p>
          <a:p>
            <a:pPr lvl="1"/>
            <a:r>
              <a:rPr lang="cs-CZ" sz="2800" dirty="0"/>
              <a:t>přibalený ředící roztok</a:t>
            </a:r>
          </a:p>
          <a:p>
            <a:endParaRPr lang="cs-CZ" dirty="0"/>
          </a:p>
          <a:p>
            <a:r>
              <a:rPr lang="cs-CZ" dirty="0"/>
              <a:t>ředění ATB 1g = 1000 </a:t>
            </a:r>
            <a:r>
              <a:rPr lang="cs-CZ" dirty="0" err="1"/>
              <a:t>mG</a:t>
            </a:r>
            <a:r>
              <a:rPr lang="cs-CZ" dirty="0"/>
              <a:t>,  1 MG = 0, 001g</a:t>
            </a:r>
          </a:p>
          <a:p>
            <a:r>
              <a:rPr lang="cs-CZ" dirty="0"/>
              <a:t>POZOR u některých ATB (Biseptol výhradně do G5%, </a:t>
            </a:r>
            <a:r>
              <a:rPr lang="cs-CZ" dirty="0" err="1"/>
              <a:t>Klacid</a:t>
            </a:r>
            <a:r>
              <a:rPr lang="cs-CZ" dirty="0"/>
              <a:t> nikde ne FR)</a:t>
            </a:r>
          </a:p>
          <a:p>
            <a:endParaRPr lang="cs-CZ" dirty="0"/>
          </a:p>
        </p:txBody>
      </p:sp>
      <p:pic>
        <p:nvPicPr>
          <p:cNvPr id="9" name="Picture 4" descr="VÃ½sledek obrÃ¡zku pro ÅedÄnÃ­ antibiotik">
            <a:extLst>
              <a:ext uri="{FF2B5EF4-FFF2-40B4-BE49-F238E27FC236}">
                <a16:creationId xmlns:a16="http://schemas.microsoft.com/office/drawing/2014/main" id="{6E4EF55C-04B0-4A33-BCFD-C2747AB8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11" y="898438"/>
            <a:ext cx="3276689" cy="24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1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74B9C1-A99A-4E46-9817-35EB3A2F5F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102A1B-CFBC-492F-B876-5098B7E796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9A7E97-D285-49E2-88FE-DF06E0C6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Místo vpichu </a:t>
            </a:r>
            <a:r>
              <a:rPr lang="cs-CZ" altLang="cs-CZ" dirty="0" err="1"/>
              <a:t>i.v</a:t>
            </a:r>
            <a:r>
              <a:rPr lang="cs-CZ" altLang="cs-CZ" dirty="0"/>
              <a:t>. injekce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BF140A-8033-42E9-9915-FA3ACF8FC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32522" cy="4139998"/>
          </a:xfrm>
        </p:spPr>
        <p:txBody>
          <a:bodyPr/>
          <a:lstStyle/>
          <a:p>
            <a:r>
              <a:rPr lang="cs-CZ" dirty="0" err="1"/>
              <a:t>vena</a:t>
            </a:r>
            <a:r>
              <a:rPr lang="cs-CZ" dirty="0"/>
              <a:t> </a:t>
            </a:r>
            <a:r>
              <a:rPr lang="cs-CZ" altLang="cs-CZ" dirty="0" err="1"/>
              <a:t>mediana</a:t>
            </a:r>
            <a:r>
              <a:rPr lang="cs-CZ" altLang="cs-CZ" dirty="0"/>
              <a:t> a v. </a:t>
            </a:r>
            <a:r>
              <a:rPr lang="cs-CZ" altLang="cs-CZ" dirty="0" err="1"/>
              <a:t>basilica</a:t>
            </a:r>
            <a:r>
              <a:rPr lang="cs-CZ" altLang="cs-CZ" dirty="0"/>
              <a:t> v loketní jamce (kubitální jamka)</a:t>
            </a:r>
          </a:p>
          <a:p>
            <a:r>
              <a:rPr lang="cs-CZ" altLang="cs-CZ" dirty="0"/>
              <a:t>v. </a:t>
            </a:r>
            <a:r>
              <a:rPr lang="cs-CZ" altLang="cs-CZ" dirty="0" err="1"/>
              <a:t>cephalica</a:t>
            </a:r>
            <a:r>
              <a:rPr lang="cs-CZ" altLang="cs-CZ" dirty="0"/>
              <a:t> – loketní jamka (méně často)</a:t>
            </a:r>
          </a:p>
          <a:p>
            <a:r>
              <a:rPr lang="cs-CZ" altLang="cs-CZ" dirty="0"/>
              <a:t>v. </a:t>
            </a:r>
            <a:r>
              <a:rPr lang="cs-CZ" altLang="cs-CZ" dirty="0" err="1"/>
              <a:t>saphena</a:t>
            </a:r>
            <a:r>
              <a:rPr lang="cs-CZ" altLang="cs-CZ" dirty="0"/>
              <a:t> </a:t>
            </a:r>
            <a:r>
              <a:rPr lang="cs-CZ" altLang="cs-CZ" dirty="0" err="1"/>
              <a:t>magna</a:t>
            </a:r>
            <a:r>
              <a:rPr lang="cs-CZ" altLang="cs-CZ" dirty="0"/>
              <a:t> – před vnitřním kotníkem DK</a:t>
            </a:r>
          </a:p>
          <a:p>
            <a:r>
              <a:rPr lang="cs-CZ" altLang="cs-CZ" dirty="0"/>
              <a:t>vény hřbetu ruky a předloktí</a:t>
            </a:r>
          </a:p>
          <a:p>
            <a:r>
              <a:rPr lang="cs-CZ" altLang="cs-CZ" dirty="0"/>
              <a:t>vény v temenní a temporální oblasti u malých dětí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AF1A5E-130F-4183-82FA-8520D7959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2" y="2006908"/>
            <a:ext cx="4113790" cy="35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3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327900-7F7E-46EF-9552-125FCBF12D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A15165-209D-4168-8AA9-2E052904B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18A100-1D80-47AE-A00B-F508CB8C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k aplikaci </a:t>
            </a:r>
            <a:r>
              <a:rPr lang="cs-CZ" dirty="0" err="1"/>
              <a:t>i.v</a:t>
            </a:r>
            <a:r>
              <a:rPr lang="cs-CZ" dirty="0"/>
              <a:t>. injekce</a:t>
            </a:r>
          </a:p>
        </p:txBody>
      </p:sp>
      <p:pic>
        <p:nvPicPr>
          <p:cNvPr id="6" name="Picture 2" descr="LÃ©k pÅipraven kÂ i.v. aplikaciÂ â bolusovÃ© podÃ¡nÃ­">
            <a:extLst>
              <a:ext uri="{FF2B5EF4-FFF2-40B4-BE49-F238E27FC236}">
                <a16:creationId xmlns:a16="http://schemas.microsoft.com/office/drawing/2014/main" id="{8724514F-D238-49CA-B282-42CE18A5F6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16" y="1692275"/>
            <a:ext cx="7360355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7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7A78BB-E6EC-4CA4-998E-E38CE4CCA6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DBCCEF-A811-41D9-81E7-BD2B59C947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D7CF85-7DD3-45E4-983C-F8D980A8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Aplikace </a:t>
            </a:r>
            <a:r>
              <a:rPr lang="cs-CZ" altLang="cs-CZ" dirty="0" err="1"/>
              <a:t>i.v</a:t>
            </a:r>
            <a:r>
              <a:rPr lang="cs-CZ" altLang="cs-CZ" dirty="0"/>
              <a:t>. injekce – proces zavedení jehly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F1CBB7-26FB-4DA7-87E6-F17E121F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034" y="1783460"/>
            <a:ext cx="5733809" cy="4139998"/>
          </a:xfrm>
        </p:spPr>
        <p:txBody>
          <a:bodyPr/>
          <a:lstStyle/>
          <a:p>
            <a:r>
              <a:rPr lang="cs-CZ" altLang="cs-CZ" dirty="0"/>
              <a:t>1. fáze nabodnutí a protětí kůže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2. fáze protětí podkoží – stejný</a:t>
            </a:r>
          </a:p>
          <a:p>
            <a:pPr marL="72000" indent="0">
              <a:buNone/>
            </a:pPr>
            <a:r>
              <a:rPr lang="cs-CZ" altLang="cs-CZ" dirty="0"/>
              <a:t> úhel jehly</a:t>
            </a:r>
          </a:p>
          <a:p>
            <a:pPr marL="72000" indent="0">
              <a:buNone/>
            </a:pPr>
            <a:endParaRPr lang="cs-CZ" altLang="cs-CZ" dirty="0"/>
          </a:p>
          <a:p>
            <a:pPr marL="72000" indent="0">
              <a:buNone/>
            </a:pPr>
            <a:endParaRPr lang="cs-CZ" altLang="cs-CZ" dirty="0"/>
          </a:p>
          <a:p>
            <a:r>
              <a:rPr lang="cs-CZ" altLang="cs-CZ" dirty="0"/>
              <a:t>3. fáze – nabodnutí cévy – změna sklonu jehly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78650B-2F1C-467E-948C-99581B4E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704" y="1783460"/>
            <a:ext cx="3143945" cy="435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54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Intravenozní injekce, intravenózní vstupy[20210311111731474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610</TotalTime>
  <Words>1587</Words>
  <Application>Microsoft Office PowerPoint</Application>
  <PresentationFormat>Širokoúhlá obrazovka</PresentationFormat>
  <Paragraphs>251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Tahoma</vt:lpstr>
      <vt:lpstr>Wingdings</vt:lpstr>
      <vt:lpstr>Prezentace_MU_CZ</vt:lpstr>
      <vt:lpstr>Prezentace aplikace PowerPoint</vt:lpstr>
      <vt:lpstr>Intravenózní injekce, intravenózní vstupy</vt:lpstr>
      <vt:lpstr>Intravenózní injekce</vt:lpstr>
      <vt:lpstr>Účel intravenózních injekcí</vt:lpstr>
      <vt:lpstr>Ředění intravenózních léků</vt:lpstr>
      <vt:lpstr>Ředění ATB</vt:lpstr>
      <vt:lpstr>Místo vpichu i.v. injekce</vt:lpstr>
      <vt:lpstr>Pomůcky k aplikaci i.v. injekce</vt:lpstr>
      <vt:lpstr>Aplikace i.v. injekce – proces zavedení jehly</vt:lpstr>
      <vt:lpstr>Postup aplikace i.v. injekce</vt:lpstr>
      <vt:lpstr>Komplikace i.v. injekcí</vt:lpstr>
      <vt:lpstr>Periferní žilní katetr (PŽK, PVK)</vt:lpstr>
      <vt:lpstr>Zavedení periferního žilního katétru</vt:lpstr>
      <vt:lpstr>Periferní žilní katetry a typy krytí</vt:lpstr>
      <vt:lpstr>Pomůcky k zavedení PŽK</vt:lpstr>
      <vt:lpstr>Pomůcky k zavedení PŽK</vt:lpstr>
      <vt:lpstr>Pomůcky k zavedení PŽK</vt:lpstr>
      <vt:lpstr>Postup výkonu</vt:lpstr>
      <vt:lpstr>Postup výkonu</vt:lpstr>
      <vt:lpstr>Postup výkonu</vt:lpstr>
      <vt:lpstr>Místo vpichu – zavedení PŽK </vt:lpstr>
      <vt:lpstr>Kontraindikace místa vpichu PŽK</vt:lpstr>
      <vt:lpstr>Péče o periferní žilní vstup</vt:lpstr>
      <vt:lpstr>Krytí a uzávěry na pžk</vt:lpstr>
      <vt:lpstr>Komplikace zavedeného PŽK</vt:lpstr>
      <vt:lpstr>Odstranění PŽK</vt:lpstr>
      <vt:lpstr>Zdroje </vt:lpstr>
      <vt:lpstr>Centrální venózní katétr</vt:lpstr>
      <vt:lpstr>Místa zavedení CŽK</vt:lpstr>
      <vt:lpstr>Prezentace aplikace PowerPoint</vt:lpstr>
      <vt:lpstr>Pomůcky </vt:lpstr>
      <vt:lpstr>Ověření správné polohy CŽK</vt:lpstr>
      <vt:lpstr>Zdroje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43</cp:revision>
  <cp:lastPrinted>2021-03-11T11:51:24Z</cp:lastPrinted>
  <dcterms:created xsi:type="dcterms:W3CDTF">2021-02-15T10:37:16Z</dcterms:created>
  <dcterms:modified xsi:type="dcterms:W3CDTF">2021-03-11T11:54:07Z</dcterms:modified>
</cp:coreProperties>
</file>