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9"/>
  </p:notesMasterIdLst>
  <p:handoutMasterIdLst>
    <p:handoutMasterId r:id="rId40"/>
  </p:handoutMasterIdLst>
  <p:sldIdLst>
    <p:sldId id="257" r:id="rId2"/>
    <p:sldId id="382" r:id="rId3"/>
    <p:sldId id="383" r:id="rId4"/>
    <p:sldId id="262" r:id="rId5"/>
    <p:sldId id="386" r:id="rId6"/>
    <p:sldId id="384" r:id="rId7"/>
    <p:sldId id="260" r:id="rId8"/>
    <p:sldId id="288" r:id="rId9"/>
    <p:sldId id="385" r:id="rId10"/>
    <p:sldId id="387" r:id="rId11"/>
    <p:sldId id="389" r:id="rId12"/>
    <p:sldId id="388" r:id="rId13"/>
    <p:sldId id="390" r:id="rId14"/>
    <p:sldId id="391" r:id="rId15"/>
    <p:sldId id="395" r:id="rId16"/>
    <p:sldId id="396" r:id="rId17"/>
    <p:sldId id="392" r:id="rId18"/>
    <p:sldId id="397" r:id="rId19"/>
    <p:sldId id="393" r:id="rId20"/>
    <p:sldId id="394" r:id="rId21"/>
    <p:sldId id="398" r:id="rId22"/>
    <p:sldId id="264" r:id="rId23"/>
    <p:sldId id="412" r:id="rId24"/>
    <p:sldId id="400" r:id="rId25"/>
    <p:sldId id="399" r:id="rId26"/>
    <p:sldId id="401" r:id="rId27"/>
    <p:sldId id="411" r:id="rId28"/>
    <p:sldId id="406" r:id="rId29"/>
    <p:sldId id="407" r:id="rId30"/>
    <p:sldId id="403" r:id="rId31"/>
    <p:sldId id="404" r:id="rId32"/>
    <p:sldId id="413" r:id="rId33"/>
    <p:sldId id="414" r:id="rId34"/>
    <p:sldId id="415" r:id="rId35"/>
    <p:sldId id="417" r:id="rId36"/>
    <p:sldId id="416" r:id="rId37"/>
    <p:sldId id="381" r:id="rId38"/>
  </p:sldIdLst>
  <p:sldSz cx="12192000" cy="6858000"/>
  <p:notesSz cx="6858000" cy="9144000"/>
  <p:custDataLst>
    <p:tags r:id="rId4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5AC8AF"/>
    <a:srgbClr val="9100DC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6754" autoAdjust="0"/>
  </p:normalViewPr>
  <p:slideViewPr>
    <p:cSldViewPr snapToGrid="0">
      <p:cViewPr varScale="1">
        <p:scale>
          <a:sx n="99" d="100"/>
          <a:sy n="99" d="100"/>
        </p:scale>
        <p:origin x="108" y="34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rázek snímku 1">
            <a:extLst>
              <a:ext uri="{FF2B5EF4-FFF2-40B4-BE49-F238E27FC236}">
                <a16:creationId xmlns:a16="http://schemas.microsoft.com/office/drawing/2014/main" id="{594C43B2-E9C7-4AB9-B5D4-46DB8196052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Zástupný symbol pro poznámky 2">
            <a:extLst>
              <a:ext uri="{FF2B5EF4-FFF2-40B4-BE49-F238E27FC236}">
                <a16:creationId xmlns:a16="http://schemas.microsoft.com/office/drawing/2014/main" id="{ABF11196-A348-4815-BAFC-55A5D2393087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 hangingPunct="1"/>
            <a:endParaRPr altLang="cs-CZ">
              <a:latin typeface="Book Antiqua" panose="02040602050305030304" pitchFamily="18" charset="0"/>
            </a:endParaRPr>
          </a:p>
        </p:txBody>
      </p:sp>
      <p:sp>
        <p:nvSpPr>
          <p:cNvPr id="21508" name="Zástupný symbol pro číslo snímku 3">
            <a:extLst>
              <a:ext uri="{FF2B5EF4-FFF2-40B4-BE49-F238E27FC236}">
                <a16:creationId xmlns:a16="http://schemas.microsoft.com/office/drawing/2014/main" id="{2CAB3B35-F3AC-47BE-9BAF-B3D067758D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32AFE59-2E35-43E0-8295-7107EE7111CD}" type="slidenum">
              <a:rPr lang="cs-CZ" altLang="cs-CZ">
                <a:solidFill>
                  <a:srgbClr val="595959"/>
                </a:solidFill>
                <a:latin typeface="Book Antiqua" panose="02040602050305030304" pitchFamily="18" charset="0"/>
              </a:rPr>
              <a:pPr/>
              <a:t>4</a:t>
            </a:fld>
            <a:endParaRPr lang="cs-CZ" altLang="cs-CZ">
              <a:solidFill>
                <a:srgbClr val="595959"/>
              </a:solidFill>
              <a:latin typeface="Book Antiqua" panose="0204060205030503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>
            <a:extLst>
              <a:ext uri="{FF2B5EF4-FFF2-40B4-BE49-F238E27FC236}">
                <a16:creationId xmlns:a16="http://schemas.microsoft.com/office/drawing/2014/main" id="{56E0B95D-493E-4B7A-BD4E-23F8B41F578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Zástupný symbol pro poznámky 2">
            <a:extLst>
              <a:ext uri="{FF2B5EF4-FFF2-40B4-BE49-F238E27FC236}">
                <a16:creationId xmlns:a16="http://schemas.microsoft.com/office/drawing/2014/main" id="{53A209A2-6123-4B76-B7F0-C19101F9AAA0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 hangingPunct="1"/>
            <a:endParaRPr altLang="cs-CZ">
              <a:latin typeface="Book Antiqua" panose="02040602050305030304" pitchFamily="18" charset="0"/>
            </a:endParaRPr>
          </a:p>
        </p:txBody>
      </p:sp>
      <p:sp>
        <p:nvSpPr>
          <p:cNvPr id="24580" name="Zástupný symbol pro číslo snímku 3">
            <a:extLst>
              <a:ext uri="{FF2B5EF4-FFF2-40B4-BE49-F238E27FC236}">
                <a16:creationId xmlns:a16="http://schemas.microsoft.com/office/drawing/2014/main" id="{54DA628F-8F89-4979-834F-0632EF26DA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7A99757-EE8D-49C2-884C-C45860E21022}" type="slidenum">
              <a:rPr lang="cs-CZ" altLang="cs-CZ">
                <a:solidFill>
                  <a:srgbClr val="595959"/>
                </a:solidFill>
                <a:latin typeface="Book Antiqua" panose="02040602050305030304" pitchFamily="18" charset="0"/>
              </a:rPr>
              <a:pPr/>
              <a:t>7</a:t>
            </a:fld>
            <a:endParaRPr lang="cs-CZ" altLang="cs-CZ">
              <a:solidFill>
                <a:srgbClr val="595959"/>
              </a:solidFill>
              <a:latin typeface="Book Antiqua" panose="0204060205030503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>
            <a:extLst>
              <a:ext uri="{FF2B5EF4-FFF2-40B4-BE49-F238E27FC236}">
                <a16:creationId xmlns:a16="http://schemas.microsoft.com/office/drawing/2014/main" id="{56E0B95D-493E-4B7A-BD4E-23F8B41F578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Zástupný symbol pro poznámky 2">
            <a:extLst>
              <a:ext uri="{FF2B5EF4-FFF2-40B4-BE49-F238E27FC236}">
                <a16:creationId xmlns:a16="http://schemas.microsoft.com/office/drawing/2014/main" id="{53A209A2-6123-4B76-B7F0-C19101F9AAA0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 hangingPunct="1"/>
            <a:endParaRPr altLang="cs-CZ">
              <a:latin typeface="Book Antiqua" panose="02040602050305030304" pitchFamily="18" charset="0"/>
            </a:endParaRPr>
          </a:p>
        </p:txBody>
      </p:sp>
      <p:sp>
        <p:nvSpPr>
          <p:cNvPr id="24580" name="Zástupný symbol pro číslo snímku 3">
            <a:extLst>
              <a:ext uri="{FF2B5EF4-FFF2-40B4-BE49-F238E27FC236}">
                <a16:creationId xmlns:a16="http://schemas.microsoft.com/office/drawing/2014/main" id="{54DA628F-8F89-4979-834F-0632EF26DA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7A99757-EE8D-49C2-884C-C45860E21022}" type="slidenum">
              <a:rPr lang="cs-CZ" altLang="cs-CZ">
                <a:solidFill>
                  <a:srgbClr val="595959"/>
                </a:solidFill>
                <a:latin typeface="Book Antiqua" panose="02040602050305030304" pitchFamily="18" charset="0"/>
              </a:rPr>
              <a:pPr/>
              <a:t>9</a:t>
            </a:fld>
            <a:endParaRPr lang="cs-CZ" altLang="cs-CZ">
              <a:solidFill>
                <a:srgbClr val="595959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326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rázek snímku 1">
            <a:extLst>
              <a:ext uri="{FF2B5EF4-FFF2-40B4-BE49-F238E27FC236}">
                <a16:creationId xmlns:a16="http://schemas.microsoft.com/office/drawing/2014/main" id="{594C43B2-E9C7-4AB9-B5D4-46DB8196052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Zástupný symbol pro poznámky 2">
            <a:extLst>
              <a:ext uri="{FF2B5EF4-FFF2-40B4-BE49-F238E27FC236}">
                <a16:creationId xmlns:a16="http://schemas.microsoft.com/office/drawing/2014/main" id="{ABF11196-A348-4815-BAFC-55A5D2393087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 hangingPunct="1"/>
            <a:endParaRPr altLang="cs-CZ">
              <a:latin typeface="Book Antiqua" panose="02040602050305030304" pitchFamily="18" charset="0"/>
            </a:endParaRPr>
          </a:p>
        </p:txBody>
      </p:sp>
      <p:sp>
        <p:nvSpPr>
          <p:cNvPr id="21508" name="Zástupný symbol pro číslo snímku 3">
            <a:extLst>
              <a:ext uri="{FF2B5EF4-FFF2-40B4-BE49-F238E27FC236}">
                <a16:creationId xmlns:a16="http://schemas.microsoft.com/office/drawing/2014/main" id="{2CAB3B35-F3AC-47BE-9BAF-B3D067758D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32AFE59-2E35-43E0-8295-7107EE7111CD}" type="slidenum">
              <a:rPr lang="cs-CZ" altLang="cs-CZ">
                <a:solidFill>
                  <a:srgbClr val="595959"/>
                </a:solidFill>
                <a:latin typeface="Book Antiqua" panose="02040602050305030304" pitchFamily="18" charset="0"/>
              </a:rPr>
              <a:pPr/>
              <a:t>10</a:t>
            </a:fld>
            <a:endParaRPr lang="cs-CZ" altLang="cs-CZ">
              <a:solidFill>
                <a:srgbClr val="595959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467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Lékařská fakulta Masarykovy univerzity, Katedra ošetřovatelství a porodní asistence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Lékařská fakulta Masarykovy univerzity, Katedra ošetřovatelství a porodní asistence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ý 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2872" y="2010475"/>
            <a:ext cx="4106255" cy="28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ý 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670" y="1950397"/>
            <a:ext cx="8718659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7C1131A1-7E9E-4E2D-B7B6-59989C6DDB43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05B98-926F-45BC-AED0-9B13A8BCE3BD}" type="datetime1">
              <a:rPr lang="cs-CZ"/>
              <a:pPr>
                <a:defRPr/>
              </a:pPr>
              <a:t>24.05.2021</a:t>
            </a:fld>
            <a:endParaRPr/>
          </a:p>
        </p:txBody>
      </p:sp>
      <p:sp>
        <p:nvSpPr>
          <p:cNvPr id="3" name="Zástupný symbol pro číslo snímku 5">
            <a:extLst>
              <a:ext uri="{FF2B5EF4-FFF2-40B4-BE49-F238E27FC236}">
                <a16:creationId xmlns:a16="http://schemas.microsoft.com/office/drawing/2014/main" id="{1F79E228-51CA-4C9F-88EF-E2A475B73DF6}"/>
              </a:ext>
            </a:extLst>
          </p:cNvPr>
          <p:cNvSpPr txBox="1"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CFCB6FA-7CD2-4779-931E-0A069E2C06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66043369"/>
      </p:ext>
    </p:extLst>
  </p:cSld>
  <p:clrMapOvr>
    <a:masterClrMapping/>
  </p:clrMapOvr>
  <p:transition spd="med">
    <p:fade/>
  </p:transition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>
            <a:extLst>
              <a:ext uri="{FF2B5EF4-FFF2-40B4-BE49-F238E27FC236}">
                <a16:creationId xmlns:a16="http://schemas.microsoft.com/office/drawing/2014/main" id="{250306BF-0594-41D2-AA46-D6EE35F5D56B}"/>
              </a:ext>
            </a:extLst>
          </p:cNvPr>
          <p:cNvSpPr txBox="1"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Přidejte zápatí.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57B26CBC-AD06-4387-9381-332C04CA780A}"/>
              </a:ext>
            </a:extLst>
          </p:cNvPr>
          <p:cNvSpPr txBox="1">
            <a:spLocks noGrp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B54C6-9573-4FD5-9E73-CBECA87731F1}" type="datetime1">
              <a:rPr lang="cs-CZ"/>
              <a:pPr>
                <a:defRPr/>
              </a:pPr>
              <a:t>24.05.2021</a:t>
            </a:fld>
            <a:endParaRPr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F8B2DDD0-A75B-4073-AEF6-4905482BEF1C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3B39D4-5E14-4005-B202-988BA234E89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21651963"/>
      </p:ext>
    </p:extLst>
  </p:cSld>
  <p:clrMapOvr>
    <a:masterClrMapping/>
  </p:clrMapOvr>
  <p:transition spd="med">
    <p:fade/>
  </p:transition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6D45D54-19FA-481F-9670-D81C5A31BC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A6ED87B-8E99-4FE3-A12C-0417C2DE6C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63AEE3A-287D-4992-8819-3BB46B9857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EA5B1D-5931-4893-AFCC-31544CD6718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0941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červený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019" y="414000"/>
            <a:ext cx="1544906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Lékařská fakulta Masarykovy univerzity, Katedra ošetřovatelství a porodní asistence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Lékařská fakulta Masarykovy univerzity, Katedra ošetřovatelství a porodní asistence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Lékařská fakulta Masarykovy univerzity, Katedra ošetřovatelství a porodní asistence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Lékařská fakulta Masarykovy univerzity, Katedra ošetřovatelství a porodní asistence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Lékařská fakulta Masarykovy univerzity, Katedra ošetřovatelství a porodní asistence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image" Target="../media/image57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5.wmf"/><Relationship Id="rId11" Type="http://schemas.openxmlformats.org/officeDocument/2006/relationships/image" Target="../media/image61.jpe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60.jpeg"/><Relationship Id="rId4" Type="http://schemas.openxmlformats.org/officeDocument/2006/relationships/image" Target="../media/image58.jpeg"/><Relationship Id="rId9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jpeg"/><Relationship Id="rId5" Type="http://schemas.openxmlformats.org/officeDocument/2006/relationships/image" Target="../media/image1.emf"/><Relationship Id="rId4" Type="http://schemas.openxmlformats.org/officeDocument/2006/relationships/image" Target="../media/image7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864113"/>
          </a:xfrm>
        </p:spPr>
        <p:txBody>
          <a:bodyPr/>
          <a:lstStyle/>
          <a:p>
            <a:r>
              <a:rPr lang="cs-CZ" dirty="0" err="1"/>
              <a:t>Stomie</a:t>
            </a: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398502" y="3633850"/>
            <a:ext cx="11361600" cy="1840676"/>
          </a:xfrm>
        </p:spPr>
        <p:txBody>
          <a:bodyPr vert="horz" lIns="0" tIns="0" rIns="0" bIns="0" rtlCol="0">
            <a:noAutofit/>
          </a:bodyPr>
          <a:lstStyle/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kern="1200" dirty="0">
                <a:latin typeface="+mn-lt"/>
                <a:ea typeface="+mn-ea"/>
                <a:cs typeface="+mn-cs"/>
              </a:rPr>
              <a:t>Výživné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kern="1200" dirty="0">
                <a:latin typeface="+mn-lt"/>
                <a:ea typeface="+mn-ea"/>
                <a:cs typeface="+mn-cs"/>
              </a:rPr>
              <a:t>Derivační </a:t>
            </a:r>
          </a:p>
        </p:txBody>
      </p:sp>
    </p:spTree>
    <p:extLst>
      <p:ext uri="{BB962C8B-B14F-4D97-AF65-F5344CB8AC3E}">
        <p14:creationId xmlns:p14="http://schemas.microsoft.com/office/powerpoint/2010/main" val="225898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1E45AE96-93A2-40A5-9BA7-FA09C183DAFF}"/>
              </a:ext>
            </a:extLst>
          </p:cNvPr>
          <p:cNvSpPr txBox="1">
            <a:spLocks noGrp="1" noChangeArrowheads="1"/>
          </p:cNvSpPr>
          <p:nvPr>
            <p:ph type="ctrTitle"/>
          </p:nvPr>
        </p:nvSpPr>
        <p:spPr>
          <a:xfrm>
            <a:off x="5814220" y="837211"/>
            <a:ext cx="561109" cy="6020789"/>
          </a:xfr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cs-CZ" altLang="cs-CZ" sz="3000" dirty="0"/>
              <a:t>D</a:t>
            </a:r>
            <a:br>
              <a:rPr lang="cs-CZ" altLang="cs-CZ" sz="3000" dirty="0"/>
            </a:br>
            <a:r>
              <a:rPr lang="cs-CZ" altLang="cs-CZ" sz="3000" dirty="0"/>
              <a:t>E</a:t>
            </a:r>
            <a:br>
              <a:rPr lang="cs-CZ" altLang="cs-CZ" sz="3000" dirty="0"/>
            </a:br>
            <a:r>
              <a:rPr lang="cs-CZ" altLang="cs-CZ" sz="3000" dirty="0"/>
              <a:t>R</a:t>
            </a:r>
            <a:br>
              <a:rPr lang="cs-CZ" altLang="cs-CZ" sz="3000" dirty="0"/>
            </a:br>
            <a:r>
              <a:rPr lang="cs-CZ" altLang="cs-CZ" sz="3000" dirty="0"/>
              <a:t>I</a:t>
            </a:r>
            <a:br>
              <a:rPr lang="cs-CZ" altLang="cs-CZ" sz="3000" dirty="0"/>
            </a:br>
            <a:r>
              <a:rPr lang="cs-CZ" altLang="cs-CZ" sz="3000" dirty="0"/>
              <a:t>V</a:t>
            </a:r>
            <a:br>
              <a:rPr lang="cs-CZ" altLang="cs-CZ" sz="3000" dirty="0"/>
            </a:br>
            <a:r>
              <a:rPr lang="cs-CZ" altLang="cs-CZ" sz="3000" dirty="0"/>
              <a:t>A</a:t>
            </a:r>
            <a:br>
              <a:rPr lang="cs-CZ" altLang="cs-CZ" sz="3000" dirty="0"/>
            </a:br>
            <a:r>
              <a:rPr lang="cs-CZ" altLang="cs-CZ" sz="3000" dirty="0"/>
              <a:t>Č</a:t>
            </a:r>
            <a:br>
              <a:rPr lang="cs-CZ" altLang="cs-CZ" sz="3000" dirty="0"/>
            </a:br>
            <a:r>
              <a:rPr lang="cs-CZ" altLang="cs-CZ" sz="3000" dirty="0"/>
              <a:t>N</a:t>
            </a:r>
            <a:br>
              <a:rPr lang="cs-CZ" altLang="cs-CZ" sz="3000" dirty="0"/>
            </a:br>
            <a:r>
              <a:rPr lang="cs-CZ" altLang="cs-CZ" sz="3000" dirty="0"/>
              <a:t>Í</a:t>
            </a:r>
            <a:br>
              <a:rPr lang="cs-CZ" altLang="cs-CZ" sz="3000" dirty="0"/>
            </a:br>
            <a:br>
              <a:rPr lang="cs-CZ" altLang="cs-CZ" sz="3000" dirty="0"/>
            </a:br>
            <a:r>
              <a:rPr lang="cs-CZ" altLang="cs-CZ" sz="3000" dirty="0"/>
              <a:t>G</a:t>
            </a:r>
            <a:br>
              <a:rPr lang="cs-CZ" altLang="cs-CZ" sz="3000" dirty="0"/>
            </a:br>
            <a:r>
              <a:rPr lang="cs-CZ" altLang="cs-CZ" sz="3000" dirty="0"/>
              <a:t>I</a:t>
            </a:r>
            <a:br>
              <a:rPr lang="cs-CZ" altLang="cs-CZ" sz="3000" dirty="0"/>
            </a:br>
            <a:r>
              <a:rPr lang="cs-CZ" altLang="cs-CZ" sz="3000" dirty="0"/>
              <a:t>T</a:t>
            </a:r>
            <a:br>
              <a:rPr lang="cs-CZ" altLang="cs-CZ" sz="3000" dirty="0"/>
            </a:br>
            <a:endParaRPr altLang="cs-CZ" sz="30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401B939-1A29-4B07-B451-065DC0018A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14" t="26956" r="60895" b="25008"/>
          <a:stretch/>
        </p:blipFill>
        <p:spPr>
          <a:xfrm>
            <a:off x="6819405" y="570374"/>
            <a:ext cx="5230558" cy="5972930"/>
          </a:xfrm>
          <a:prstGeom prst="rect">
            <a:avLst/>
          </a:prstGeom>
        </p:spPr>
      </p:pic>
      <p:pic>
        <p:nvPicPr>
          <p:cNvPr id="6" name="Zástupný symbol pro obsah 3">
            <a:extLst>
              <a:ext uri="{FF2B5EF4-FFF2-40B4-BE49-F238E27FC236}">
                <a16:creationId xmlns:a16="http://schemas.microsoft.com/office/drawing/2014/main" id="{16E6D4FE-15AF-415B-BBCB-EA9793A795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9" t="9039" r="10144" b="1855"/>
          <a:stretch/>
        </p:blipFill>
        <p:spPr bwMode="auto">
          <a:xfrm>
            <a:off x="142037" y="391886"/>
            <a:ext cx="4357254" cy="6466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9E453E1-F5E5-4FCA-AFE7-2EC97C9BA80C}"/>
              </a:ext>
            </a:extLst>
          </p:cNvPr>
          <p:cNvSpPr txBox="1"/>
          <p:nvPr/>
        </p:nvSpPr>
        <p:spPr>
          <a:xfrm>
            <a:off x="4943367" y="-39247"/>
            <a:ext cx="3073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STOMIE</a:t>
            </a:r>
          </a:p>
        </p:txBody>
      </p:sp>
    </p:spTree>
    <p:extLst>
      <p:ext uri="{BB962C8B-B14F-4D97-AF65-F5344CB8AC3E}">
        <p14:creationId xmlns:p14="http://schemas.microsoft.com/office/powerpoint/2010/main" val="3742274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D3AF2F6-CB74-44D9-933A-611B344B4A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C7C667F-7932-42C1-AD2E-BA67FFAFCA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B2B0792-3730-4478-B930-84400C434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347141"/>
            <a:ext cx="10753200" cy="451576"/>
          </a:xfrm>
        </p:spPr>
        <p:txBody>
          <a:bodyPr/>
          <a:lstStyle/>
          <a:p>
            <a:r>
              <a:rPr lang="cs-CZ" sz="3600" dirty="0"/>
              <a:t>Důvody k v vytvoření derivační </a:t>
            </a:r>
            <a:r>
              <a:rPr lang="cs-CZ" sz="3600" dirty="0" err="1"/>
              <a:t>stomie</a:t>
            </a:r>
            <a:r>
              <a:rPr lang="cs-CZ" sz="3600" dirty="0"/>
              <a:t> GIT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49DB395-BFB1-4423-BE36-26364F5F2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132" y="798716"/>
            <a:ext cx="11792198" cy="5429283"/>
          </a:xfrm>
        </p:spPr>
        <p:txBody>
          <a:bodyPr/>
          <a:lstStyle/>
          <a:p>
            <a:r>
              <a:rPr lang="cs-CZ" sz="2400" dirty="0"/>
              <a:t>Vrozené vývojové vady GIT</a:t>
            </a:r>
          </a:p>
          <a:p>
            <a:pPr lvl="1"/>
            <a:r>
              <a:rPr lang="cs-CZ" sz="1800" dirty="0"/>
              <a:t>Střevní stenóza</a:t>
            </a:r>
          </a:p>
          <a:p>
            <a:pPr lvl="1"/>
            <a:r>
              <a:rPr lang="cs-CZ" sz="1800" dirty="0" err="1"/>
              <a:t>Hirschprungova</a:t>
            </a:r>
            <a:r>
              <a:rPr lang="cs-CZ" sz="1800" dirty="0"/>
              <a:t> choroba</a:t>
            </a:r>
          </a:p>
          <a:p>
            <a:r>
              <a:rPr lang="cs-CZ" sz="2400" dirty="0"/>
              <a:t>Tumory na střevech</a:t>
            </a:r>
          </a:p>
          <a:p>
            <a:r>
              <a:rPr lang="cs-CZ" sz="2400" dirty="0"/>
              <a:t>Náhlé příhody břišní (NPB) </a:t>
            </a:r>
          </a:p>
          <a:p>
            <a:pPr lvl="1"/>
            <a:r>
              <a:rPr lang="cs-CZ" sz="1800" dirty="0"/>
              <a:t>Ileus (mechanický, cévní)</a:t>
            </a:r>
          </a:p>
          <a:p>
            <a:pPr lvl="1"/>
            <a:r>
              <a:rPr lang="cs-CZ" sz="1800" dirty="0"/>
              <a:t>Perforace střeva</a:t>
            </a:r>
          </a:p>
          <a:p>
            <a:r>
              <a:rPr lang="cs-CZ" sz="2400" dirty="0"/>
              <a:t>Záněty střevní</a:t>
            </a:r>
          </a:p>
          <a:p>
            <a:pPr lvl="1"/>
            <a:r>
              <a:rPr lang="cs-CZ" sz="1800" dirty="0"/>
              <a:t>Crohnova choroba, </a:t>
            </a:r>
            <a:r>
              <a:rPr lang="cs-CZ" sz="1800" dirty="0" err="1"/>
              <a:t>colitis</a:t>
            </a:r>
            <a:r>
              <a:rPr lang="cs-CZ" sz="1800" dirty="0"/>
              <a:t> </a:t>
            </a:r>
            <a:r>
              <a:rPr lang="cs-CZ" sz="1800" dirty="0" err="1"/>
              <a:t>ulcerosa</a:t>
            </a:r>
            <a:r>
              <a:rPr lang="cs-CZ" sz="1800" dirty="0"/>
              <a:t>, idiopatické </a:t>
            </a:r>
            <a:r>
              <a:rPr lang="cs-CZ" sz="1800" dirty="0" err="1"/>
              <a:t>proktokolitida</a:t>
            </a:r>
            <a:endParaRPr lang="cs-CZ" sz="1800" dirty="0"/>
          </a:p>
          <a:p>
            <a:pPr lvl="1"/>
            <a:r>
              <a:rPr lang="cs-CZ" sz="1800" dirty="0"/>
              <a:t>Recidivující </a:t>
            </a:r>
            <a:r>
              <a:rPr lang="cs-CZ" sz="1800" dirty="0" err="1"/>
              <a:t>diverticulitis</a:t>
            </a:r>
            <a:endParaRPr lang="cs-CZ" sz="1800" dirty="0"/>
          </a:p>
          <a:p>
            <a:r>
              <a:rPr lang="cs-CZ" sz="2400" dirty="0"/>
              <a:t>Poranění</a:t>
            </a:r>
          </a:p>
          <a:p>
            <a:r>
              <a:rPr lang="cs-CZ" sz="2400" dirty="0"/>
              <a:t>Popáleniny, ozáření</a:t>
            </a:r>
          </a:p>
          <a:p>
            <a:r>
              <a:rPr lang="cs-CZ" sz="2400" dirty="0"/>
              <a:t>Dekubitus v sakrální oblasti</a:t>
            </a:r>
          </a:p>
          <a:p>
            <a:pPr marL="72000" indent="0">
              <a:buNone/>
            </a:pPr>
            <a:endParaRPr lang="cs-CZ" sz="2400" dirty="0"/>
          </a:p>
          <a:p>
            <a:endParaRPr lang="cs-CZ" sz="2400" dirty="0"/>
          </a:p>
          <a:p>
            <a:pPr lvl="1"/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921434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712E8801-5E62-4075-BE8A-EF6F845EC81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84414" y="1193064"/>
            <a:ext cx="5218413" cy="3896711"/>
          </a:xfrm>
        </p:spPr>
        <p:txBody>
          <a:bodyPr vert="horz" lIns="0" tIns="0" rIns="0" bIns="0" rtlCol="0">
            <a:noAutofit/>
          </a:bodyPr>
          <a:lstStyle/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dirty="0"/>
              <a:t>Dočasné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endParaRPr lang="cs-CZ" dirty="0"/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endParaRPr lang="cs-CZ" dirty="0"/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endParaRPr lang="cs-CZ" dirty="0"/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endParaRPr lang="cs-CZ" dirty="0"/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endParaRPr lang="cs-CZ" dirty="0"/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dirty="0"/>
              <a:t>Trvalé (paliativní)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A52F080-4A97-4B69-9953-8FAD77CEF7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Lékařská fakulta Masarykovy univerzity, Katedra ošetřovatelství a porodní asistence</a:t>
            </a:r>
            <a:endParaRPr lang="cs-CZ" alt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20EC30B-1A6A-460D-9824-6E8F80BA60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B0569349-ACA0-47E1-9DE8-B118C3299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D7BD7905-B1C1-4830-A2E6-133E39BE4AC1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4680000" y="1195267"/>
            <a:ext cx="5219998" cy="4140000"/>
          </a:xfrm>
        </p:spPr>
        <p:txBody>
          <a:bodyPr/>
          <a:lstStyle/>
          <a:p>
            <a:r>
              <a:rPr lang="cs-CZ" sz="2800" dirty="0"/>
              <a:t>Dvojhlavňové</a:t>
            </a:r>
          </a:p>
          <a:p>
            <a:endParaRPr lang="cs-CZ" sz="2800" dirty="0"/>
          </a:p>
          <a:p>
            <a:endParaRPr lang="cs-CZ" sz="28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71B288B-7EE5-4A01-A6A7-E953AC27C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06664" y="1886550"/>
            <a:ext cx="2167821" cy="3063411"/>
          </a:xfrm>
          <a:prstGeom prst="rect">
            <a:avLst/>
          </a:prstGeom>
        </p:spPr>
      </p:pic>
      <p:pic>
        <p:nvPicPr>
          <p:cNvPr id="9" name="Obrázek 11" descr="Obsah obrázku text&#10;&#10;Popis vygenerovaný s velmi vysokou mírou spolehlivosti">
            <a:extLst>
              <a:ext uri="{FF2B5EF4-FFF2-40B4-BE49-F238E27FC236}">
                <a16:creationId xmlns:a16="http://schemas.microsoft.com/office/drawing/2014/main" id="{3E4D044F-F7C0-4A38-B616-D29E515D3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872" y="1936964"/>
            <a:ext cx="2405852" cy="2002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1B1F1FEC-E99B-44B1-A637-98F6C718FD99}"/>
              </a:ext>
            </a:extLst>
          </p:cNvPr>
          <p:cNvSpPr/>
          <p:nvPr/>
        </p:nvSpPr>
        <p:spPr>
          <a:xfrm>
            <a:off x="9277163" y="1204403"/>
            <a:ext cx="2860720" cy="6573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252000" indent="-1800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800" dirty="0">
                <a:latin typeface="+mn-lt"/>
              </a:rPr>
              <a:t>Jednohlavňové</a:t>
            </a:r>
          </a:p>
        </p:txBody>
      </p:sp>
      <p:pic>
        <p:nvPicPr>
          <p:cNvPr id="11" name="Obrázek 7" descr="Obsah obrázku oblečení&#10;&#10;Popis vygenerovaný s vysokou mírou spolehlivosti">
            <a:extLst>
              <a:ext uri="{FF2B5EF4-FFF2-40B4-BE49-F238E27FC236}">
                <a16:creationId xmlns:a16="http://schemas.microsoft.com/office/drawing/2014/main" id="{ED5508C1-4406-4237-8FC6-79D65EC006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98"/>
          <a:stretch/>
        </p:blipFill>
        <p:spPr>
          <a:xfrm>
            <a:off x="8640000" y="1762530"/>
            <a:ext cx="3296084" cy="2474913"/>
          </a:xfrm>
          <a:prstGeom prst="rect">
            <a:avLst/>
          </a:prstGeom>
        </p:spPr>
      </p:pic>
      <p:pic>
        <p:nvPicPr>
          <p:cNvPr id="12" name="Obrázek 7" descr="Obsah obrázku text, mapa&#10;&#10;Popis vygenerovaný s velmi vysokou mírou spolehlivosti">
            <a:extLst>
              <a:ext uri="{FF2B5EF4-FFF2-40B4-BE49-F238E27FC236}">
                <a16:creationId xmlns:a16="http://schemas.microsoft.com/office/drawing/2014/main" id="{833BB437-FCBB-4EB2-9A9B-A86F6A17C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70185" y="4237443"/>
            <a:ext cx="2274675" cy="1790865"/>
          </a:xfrm>
          <a:prstGeom prst="rect">
            <a:avLst/>
          </a:prstGeom>
        </p:spPr>
      </p:pic>
      <p:pic>
        <p:nvPicPr>
          <p:cNvPr id="13" name="Obrázek 15" descr="Obsah obrázku text&#10;&#10;Popis vygenerovaný s vysokou mírou spolehlivosti">
            <a:extLst>
              <a:ext uri="{FF2B5EF4-FFF2-40B4-BE49-F238E27FC236}">
                <a16:creationId xmlns:a16="http://schemas.microsoft.com/office/drawing/2014/main" id="{564B4A42-F99C-421D-907F-DEE991DE6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2075" y="2117726"/>
            <a:ext cx="2981504" cy="244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38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F7B73C2-1EE9-4E99-9D8D-1D8995E868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8EA4F01-DF4E-4F46-91AE-B769CAADF8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7F354BA-0866-4462-8B43-C4E71156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69" y="378000"/>
            <a:ext cx="10753200" cy="451576"/>
          </a:xfrm>
        </p:spPr>
        <p:txBody>
          <a:bodyPr/>
          <a:lstStyle/>
          <a:p>
            <a:r>
              <a:rPr lang="cs-CZ" dirty="0"/>
              <a:t>Lokalizace </a:t>
            </a:r>
            <a:r>
              <a:rPr lang="cs-CZ" dirty="0" err="1"/>
              <a:t>stomie</a:t>
            </a:r>
            <a:r>
              <a:rPr lang="cs-CZ" dirty="0"/>
              <a:t> – stěna břišní</a:t>
            </a:r>
          </a:p>
        </p:txBody>
      </p:sp>
      <p:pic>
        <p:nvPicPr>
          <p:cNvPr id="6" name="Obrázek 7">
            <a:extLst>
              <a:ext uri="{FF2B5EF4-FFF2-40B4-BE49-F238E27FC236}">
                <a16:creationId xmlns:a16="http://schemas.microsoft.com/office/drawing/2014/main" id="{46E0B26D-1403-4BE1-A8D0-60F10803F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4000" y="1171576"/>
            <a:ext cx="3546475" cy="4978400"/>
          </a:xfrm>
          <a:prstGeom prst="rect">
            <a:avLst/>
          </a:prstGeom>
        </p:spPr>
      </p:pic>
      <p:pic>
        <p:nvPicPr>
          <p:cNvPr id="7" name="Obrázek 7">
            <a:extLst>
              <a:ext uri="{FF2B5EF4-FFF2-40B4-BE49-F238E27FC236}">
                <a16:creationId xmlns:a16="http://schemas.microsoft.com/office/drawing/2014/main" id="{3B138103-8E38-4668-895A-25AA2C8D4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399" y="1171576"/>
            <a:ext cx="3373438" cy="496642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9138959-C7F2-40D9-819D-F871AC8AC8A1}"/>
              </a:ext>
            </a:extLst>
          </p:cNvPr>
          <p:cNvSpPr txBox="1"/>
          <p:nvPr/>
        </p:nvSpPr>
        <p:spPr>
          <a:xfrm>
            <a:off x="2408127" y="5686424"/>
            <a:ext cx="155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ileostomie</a:t>
            </a:r>
          </a:p>
        </p:txBody>
      </p:sp>
    </p:spTree>
    <p:extLst>
      <p:ext uri="{BB962C8B-B14F-4D97-AF65-F5344CB8AC3E}">
        <p14:creationId xmlns:p14="http://schemas.microsoft.com/office/powerpoint/2010/main" val="805341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1FDBFFA-CB13-4913-8C7B-3D1051647E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66000" y="6163031"/>
            <a:ext cx="7920000" cy="252000"/>
          </a:xfrm>
        </p:spPr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3434564-2902-4BDF-B3E3-248217CA44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32521" y="6156642"/>
            <a:ext cx="252000" cy="252000"/>
          </a:xfrm>
        </p:spPr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2C837DD-1B2F-474A-A68A-D087B46A0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84" y="317137"/>
            <a:ext cx="10753200" cy="451576"/>
          </a:xfrm>
        </p:spPr>
        <p:txBody>
          <a:bodyPr/>
          <a:lstStyle/>
          <a:p>
            <a:r>
              <a:rPr lang="cs-CZ" dirty="0"/>
              <a:t>Předoperační péče – derivační </a:t>
            </a:r>
            <a:r>
              <a:rPr lang="cs-CZ" dirty="0" err="1"/>
              <a:t>stomie</a:t>
            </a:r>
            <a:r>
              <a:rPr lang="cs-CZ" dirty="0"/>
              <a:t> GIT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FA50EA92-2D62-4688-BE02-890FF6A5D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481" y="1022343"/>
            <a:ext cx="3614493" cy="465406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Psychická příprava</a:t>
            </a:r>
          </a:p>
        </p:txBody>
      </p:sp>
      <p:sp>
        <p:nvSpPr>
          <p:cNvPr id="6" name="Zástupný symbol pro obsah 4">
            <a:extLst>
              <a:ext uri="{FF2B5EF4-FFF2-40B4-BE49-F238E27FC236}">
                <a16:creationId xmlns:a16="http://schemas.microsoft.com/office/drawing/2014/main" id="{54304636-EF61-4520-90A2-555D1EB61B53}"/>
              </a:ext>
            </a:extLst>
          </p:cNvPr>
          <p:cNvSpPr txBox="1">
            <a:spLocks/>
          </p:cNvSpPr>
          <p:nvPr/>
        </p:nvSpPr>
        <p:spPr>
          <a:xfrm>
            <a:off x="4224645" y="1022343"/>
            <a:ext cx="3614493" cy="45930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 dirty="0"/>
              <a:t>Volba pomůcek</a:t>
            </a:r>
          </a:p>
          <a:p>
            <a:pPr lvl="1"/>
            <a:r>
              <a:rPr lang="cs-CZ" kern="0" dirty="0"/>
              <a:t>alergie</a:t>
            </a:r>
          </a:p>
        </p:txBody>
      </p:sp>
      <p:sp>
        <p:nvSpPr>
          <p:cNvPr id="7" name="Zástupný symbol pro obsah 4">
            <a:extLst>
              <a:ext uri="{FF2B5EF4-FFF2-40B4-BE49-F238E27FC236}">
                <a16:creationId xmlns:a16="http://schemas.microsoft.com/office/drawing/2014/main" id="{7EB736B6-CFC6-41E4-BE25-6E1772527ED6}"/>
              </a:ext>
            </a:extLst>
          </p:cNvPr>
          <p:cNvSpPr txBox="1">
            <a:spLocks/>
          </p:cNvSpPr>
          <p:nvPr/>
        </p:nvSpPr>
        <p:spPr>
          <a:xfrm>
            <a:off x="8433894" y="1022343"/>
            <a:ext cx="3614493" cy="57465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 dirty="0"/>
              <a:t>Zakreslení </a:t>
            </a:r>
            <a:r>
              <a:rPr lang="cs-CZ" kern="0" dirty="0" err="1"/>
              <a:t>stomie</a:t>
            </a:r>
            <a:endParaRPr lang="cs-CZ" kern="0" dirty="0"/>
          </a:p>
          <a:p>
            <a:pPr lvl="1"/>
            <a:r>
              <a:rPr lang="cs-CZ" kern="0" dirty="0"/>
              <a:t>vhodná lokalizace</a:t>
            </a:r>
          </a:p>
        </p:txBody>
      </p:sp>
      <p:pic>
        <p:nvPicPr>
          <p:cNvPr id="8" name="Picture 7" descr="100_1615">
            <a:extLst>
              <a:ext uri="{FF2B5EF4-FFF2-40B4-BE49-F238E27FC236}">
                <a16:creationId xmlns:a16="http://schemas.microsoft.com/office/drawing/2014/main" id="{965EF817-0274-4E1C-B942-8E04070B2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06566" y="2301717"/>
            <a:ext cx="3578866" cy="270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AutoShape 2" descr="Zobrazit zdrojový obrázek">
            <a:extLst>
              <a:ext uri="{FF2B5EF4-FFF2-40B4-BE49-F238E27FC236}">
                <a16:creationId xmlns:a16="http://schemas.microsoft.com/office/drawing/2014/main" id="{BE367B2D-E29C-45ED-92BA-A66DA6AC1C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2292" name="Picture 4" descr="Zobrazit zdrojový obrázek">
            <a:extLst>
              <a:ext uri="{FF2B5EF4-FFF2-40B4-BE49-F238E27FC236}">
                <a16:creationId xmlns:a16="http://schemas.microsoft.com/office/drawing/2014/main" id="{31F7CA3D-05B1-4BE4-9BEB-AB8DF43D6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21" y="2687294"/>
            <a:ext cx="3273185" cy="193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02">
            <a:extLst>
              <a:ext uri="{FF2B5EF4-FFF2-40B4-BE49-F238E27FC236}">
                <a16:creationId xmlns:a16="http://schemas.microsoft.com/office/drawing/2014/main" id="{9E38E42C-1595-4F56-A9FD-C38EBB324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77191" y="4730373"/>
            <a:ext cx="2571196" cy="203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8" descr="05">
            <a:extLst>
              <a:ext uri="{FF2B5EF4-FFF2-40B4-BE49-F238E27FC236}">
                <a16:creationId xmlns:a16="http://schemas.microsoft.com/office/drawing/2014/main" id="{BA1372C0-A3F2-444E-8EC6-492391D59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53"/>
          <a:stretch>
            <a:fillRect/>
          </a:stretch>
        </p:blipFill>
        <p:spPr>
          <a:xfrm>
            <a:off x="8452151" y="1928996"/>
            <a:ext cx="2348360" cy="149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9" descr="04">
            <a:extLst>
              <a:ext uri="{FF2B5EF4-FFF2-40B4-BE49-F238E27FC236}">
                <a16:creationId xmlns:a16="http://schemas.microsoft.com/office/drawing/2014/main" id="{A677C018-CEC4-4FB8-907B-BE6A766AD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76577" y="3109752"/>
            <a:ext cx="2418690" cy="193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1351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3BEE780-A60D-4A00-B1A0-CCD74BE64D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A38E158-CEB3-4967-9B0A-698859BC0D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pic>
        <p:nvPicPr>
          <p:cNvPr id="6" name="Zástupný symbol pro obsah 4">
            <a:extLst>
              <a:ext uri="{FF2B5EF4-FFF2-40B4-BE49-F238E27FC236}">
                <a16:creationId xmlns:a16="http://schemas.microsoft.com/office/drawing/2014/main" id="{D571D0A6-E54C-4EE6-9A3B-268394CFA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725801" cy="2795198"/>
          </a:xfrm>
          <a:prstGeom prst="rect">
            <a:avLst/>
          </a:prstGeom>
        </p:spPr>
      </p:pic>
      <p:pic>
        <p:nvPicPr>
          <p:cNvPr id="7" name="Zástupný symbol pro obsah 4">
            <a:extLst>
              <a:ext uri="{FF2B5EF4-FFF2-40B4-BE49-F238E27FC236}">
                <a16:creationId xmlns:a16="http://schemas.microsoft.com/office/drawing/2014/main" id="{99067B85-C87A-4563-A38A-AB5AE7B78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28167" y="2350684"/>
            <a:ext cx="4565650" cy="3424237"/>
          </a:xfrm>
          <a:prstGeom prst="rect">
            <a:avLst/>
          </a:prstGeom>
        </p:spPr>
      </p:pic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78059628-5E44-4C14-BF47-E202432AD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04765" y="324147"/>
            <a:ext cx="4087235" cy="545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05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1CB548CF-3A93-4C37-8C43-61D1FC54F5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0" t="19016" r="9733" b="5530"/>
          <a:stretch/>
        </p:blipFill>
        <p:spPr>
          <a:xfrm>
            <a:off x="3135084" y="0"/>
            <a:ext cx="5177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595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424B8D8F-FCD1-4B3A-9E6F-6344AE0607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0" y="363741"/>
            <a:ext cx="10753200" cy="451576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altLang="cs-CZ" dirty="0"/>
              <a:t>Pooperační péče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63B469D9-7F65-49EC-B516-46398D878E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20000" y="1145245"/>
            <a:ext cx="10753200" cy="4139998"/>
          </a:xfrm>
        </p:spPr>
        <p:txBody>
          <a:bodyPr/>
          <a:lstStyle/>
          <a:p>
            <a:pPr eaLnBrk="1" hangingPunct="1"/>
            <a:r>
              <a:rPr lang="cs-CZ" altLang="cs-CZ" dirty="0"/>
              <a:t>Sledování </a:t>
            </a:r>
            <a:r>
              <a:rPr lang="cs-CZ" altLang="cs-CZ" dirty="0" err="1"/>
              <a:t>stomie</a:t>
            </a:r>
            <a:r>
              <a:rPr lang="cs-CZ" altLang="cs-CZ" dirty="0"/>
              <a:t> (barva, funkčnost, tvar…)</a:t>
            </a:r>
          </a:p>
          <a:p>
            <a:pPr eaLnBrk="1" hangingPunct="1"/>
            <a:r>
              <a:rPr lang="cs-CZ" altLang="cs-CZ" dirty="0"/>
              <a:t>Sledování odpadů ze </a:t>
            </a:r>
            <a:r>
              <a:rPr lang="cs-CZ" altLang="cs-CZ" dirty="0" err="1"/>
              <a:t>stomie</a:t>
            </a:r>
            <a:r>
              <a:rPr lang="cs-CZ" altLang="cs-CZ" dirty="0"/>
              <a:t> (pokud nevede </a:t>
            </a:r>
            <a:r>
              <a:rPr lang="cs-CZ" altLang="cs-CZ" dirty="0" err="1"/>
              <a:t>extrémě</a:t>
            </a:r>
            <a:r>
              <a:rPr lang="cs-CZ" altLang="cs-CZ" dirty="0"/>
              <a:t> mnoho, nebo neindikuje lékař– není třeba měřit množství)</a:t>
            </a:r>
          </a:p>
          <a:p>
            <a:pPr eaLnBrk="1" hangingPunct="1"/>
            <a:r>
              <a:rPr lang="cs-CZ" altLang="cs-CZ" dirty="0"/>
              <a:t>Výměna jímacího systému</a:t>
            </a:r>
          </a:p>
          <a:p>
            <a:pPr eaLnBrk="1" hangingPunct="1"/>
            <a:r>
              <a:rPr lang="cs-CZ" altLang="cs-CZ" dirty="0"/>
              <a:t>Edukační pohovory s pacientem a jeho blízkými (dle stavu pacienta aktivní či pasivní instruktáž ošetření </a:t>
            </a:r>
            <a:r>
              <a:rPr lang="cs-CZ" altLang="cs-CZ" dirty="0" err="1"/>
              <a:t>stomie</a:t>
            </a:r>
            <a:r>
              <a:rPr lang="cs-CZ" altLang="cs-CZ" dirty="0"/>
              <a:t>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AD8BC67-8135-4787-B2A1-C299A5E841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Lékařská fakulta Masarykovy univerzity, Katedra ošetřovatelství a porodní asistence</a:t>
            </a:r>
            <a:endParaRPr lang="cs-CZ" alt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A1391C8-CD0C-41C3-ADD2-7E59F57164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pic>
        <p:nvPicPr>
          <p:cNvPr id="4" name="Picture 6" descr="VÃ½sledek obrÃ¡zku pro coloplast">
            <a:extLst>
              <a:ext uri="{FF2B5EF4-FFF2-40B4-BE49-F238E27FC236}">
                <a16:creationId xmlns:a16="http://schemas.microsoft.com/office/drawing/2014/main" id="{5ADC0002-F611-462A-ADB9-A4396F04C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" y="1176338"/>
            <a:ext cx="2252663" cy="225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VÃ½sledek obrÃ¡zku pro dansac">
            <a:extLst>
              <a:ext uri="{FF2B5EF4-FFF2-40B4-BE49-F238E27FC236}">
                <a16:creationId xmlns:a16="http://schemas.microsoft.com/office/drawing/2014/main" id="{1E18B7F9-C27F-4B60-904A-4EA7DC681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62" y="3575287"/>
            <a:ext cx="2252663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VÃ½sledek obrÃ¡zku pro stomocur">
            <a:extLst>
              <a:ext uri="{FF2B5EF4-FFF2-40B4-BE49-F238E27FC236}">
                <a16:creationId xmlns:a16="http://schemas.microsoft.com/office/drawing/2014/main" id="{8D8F0F55-D9C6-43D5-BEFC-0937757E9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051" y="1189657"/>
            <a:ext cx="2168525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VÃ½sledek obrÃ¡zku pro convatec">
            <a:extLst>
              <a:ext uri="{FF2B5EF4-FFF2-40B4-BE49-F238E27FC236}">
                <a16:creationId xmlns:a16="http://schemas.microsoft.com/office/drawing/2014/main" id="{7DCD080F-C270-42ED-B629-9D048ED08C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5"/>
          <a:stretch/>
        </p:blipFill>
        <p:spPr bwMode="auto">
          <a:xfrm>
            <a:off x="5093576" y="1189657"/>
            <a:ext cx="3076575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0" descr="VÃ½sledek obrÃ¡zku pro sabrix">
            <a:extLst>
              <a:ext uri="{FF2B5EF4-FFF2-40B4-BE49-F238E27FC236}">
                <a16:creationId xmlns:a16="http://schemas.microsoft.com/office/drawing/2014/main" id="{2F181EB1-7552-445E-AA1C-9F5539ADE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475" y="1484194"/>
            <a:ext cx="237172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VÃ½sledek obrÃ¡zku pro b-braun">
            <a:extLst>
              <a:ext uri="{FF2B5EF4-FFF2-40B4-BE49-F238E27FC236}">
                <a16:creationId xmlns:a16="http://schemas.microsoft.com/office/drawing/2014/main" id="{484303C8-F616-43A7-AC1F-F0F78D700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557" y="3690380"/>
            <a:ext cx="2700337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 descr="VÃ½sledek obrÃ¡zku pro eakin">
            <a:extLst>
              <a:ext uri="{FF2B5EF4-FFF2-40B4-BE49-F238E27FC236}">
                <a16:creationId xmlns:a16="http://schemas.microsoft.com/office/drawing/2014/main" id="{87A5E751-B51A-47B3-8605-89A0A7A8B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469" y="3358182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 descr="SouvisejÃ­cÃ­ obrÃ¡zek">
            <a:extLst>
              <a:ext uri="{FF2B5EF4-FFF2-40B4-BE49-F238E27FC236}">
                <a16:creationId xmlns:a16="http://schemas.microsoft.com/office/drawing/2014/main" id="{1366FCC4-5A1D-4320-9F77-AFE379D73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480" y="3465522"/>
            <a:ext cx="2252663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Nadpis 1">
            <a:extLst>
              <a:ext uri="{FF2B5EF4-FFF2-40B4-BE49-F238E27FC236}">
                <a16:creationId xmlns:a16="http://schemas.microsoft.com/office/drawing/2014/main" id="{07829C0F-7A2B-404C-8B87-4C616E73AA9B}"/>
              </a:ext>
            </a:extLst>
          </p:cNvPr>
          <p:cNvSpPr txBox="1">
            <a:spLocks noChangeArrowheads="1"/>
          </p:cNvSpPr>
          <p:nvPr/>
        </p:nvSpPr>
        <p:spPr>
          <a:xfrm>
            <a:off x="720000" y="255588"/>
            <a:ext cx="10176600" cy="10366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t" anchorCtr="0">
            <a:noAutofit/>
          </a:bodyPr>
          <a:lstStyle>
            <a:lvl1pPr eaLnBrk="1" hangingPunct="1">
              <a:lnSpc>
                <a:spcPts val="4000"/>
              </a:lnSpc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altLang="cs-CZ" dirty="0"/>
              <a:t>FIRMY VYRÁBĚJÍCÍ STOMAPOMŮCKY</a:t>
            </a:r>
          </a:p>
        </p:txBody>
      </p:sp>
    </p:spTree>
    <p:extLst>
      <p:ext uri="{BB962C8B-B14F-4D97-AF65-F5344CB8AC3E}">
        <p14:creationId xmlns:p14="http://schemas.microsoft.com/office/powerpoint/2010/main" val="40982601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545ADE51-7301-4002-82DA-A9605CAD6B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014" y="267097"/>
            <a:ext cx="12041095" cy="922338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altLang="cs-CZ" dirty="0"/>
              <a:t>Typy </a:t>
            </a:r>
            <a:r>
              <a:rPr lang="cs-CZ" altLang="cs-CZ" dirty="0" err="1"/>
              <a:t>stomických</a:t>
            </a:r>
            <a:r>
              <a:rPr lang="cs-CZ" altLang="cs-CZ" dirty="0"/>
              <a:t> pomůcek – </a:t>
            </a:r>
            <a:r>
              <a:rPr lang="cs-CZ" altLang="cs-CZ" dirty="0" err="1"/>
              <a:t>drivační</a:t>
            </a:r>
            <a:r>
              <a:rPr lang="cs-CZ" altLang="cs-CZ" dirty="0"/>
              <a:t> </a:t>
            </a:r>
            <a:r>
              <a:rPr lang="cs-CZ" altLang="cs-CZ" dirty="0" err="1"/>
              <a:t>stomie</a:t>
            </a:r>
            <a:r>
              <a:rPr lang="cs-CZ" altLang="cs-CZ" dirty="0"/>
              <a:t> GIT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CA7369D6-D065-4DFC-985E-4D766C29CF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506" y="1230862"/>
            <a:ext cx="12097974" cy="2860201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400" b="1" dirty="0">
                <a:solidFill>
                  <a:srgbClr val="0000DC"/>
                </a:solidFill>
                <a:cs typeface="Times New Roman" panose="02020603050405020304" pitchFamily="18" charset="0"/>
              </a:rPr>
              <a:t>Sběrná technologie</a:t>
            </a:r>
          </a:p>
          <a:p>
            <a:pPr marL="72000" indent="0">
              <a:buNone/>
            </a:pPr>
            <a:r>
              <a:rPr lang="cs-CZ" altLang="cs-CZ" sz="2400" dirty="0">
                <a:solidFill>
                  <a:schemeClr val="bg1"/>
                </a:solidFill>
                <a:cs typeface="Times New Roman" panose="02020603050405020304" pitchFamily="18" charset="0"/>
              </a:rPr>
              <a:t>Jednodílné systémy					Dvoudílné systémy</a:t>
            </a:r>
          </a:p>
          <a:p>
            <a:pPr marL="72000" indent="0">
              <a:buNone/>
            </a:pPr>
            <a:r>
              <a:rPr lang="cs-CZ" altLang="cs-CZ" sz="1600" dirty="0">
                <a:solidFill>
                  <a:schemeClr val="bg1"/>
                </a:solidFill>
                <a:cs typeface="Times New Roman" panose="02020603050405020304" pitchFamily="18" charset="0"/>
              </a:rPr>
              <a:t>Výpustné		Nevýpustné				Výpustné		Nevýpustné</a:t>
            </a:r>
          </a:p>
          <a:p>
            <a:pPr marL="72000" indent="0" eaLnBrk="1" hangingPunct="1">
              <a:buNone/>
            </a:pPr>
            <a:endParaRPr lang="cs-CZ" altLang="cs-CZ" sz="16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/>
            <a:endParaRPr lang="cs-CZ" altLang="cs-CZ" sz="16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/>
            <a:endParaRPr lang="cs-CZ" altLang="cs-CZ" sz="16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324000" lvl="1" indent="0">
              <a:buNone/>
            </a:pPr>
            <a:endParaRPr lang="cs-CZ" altLang="cs-CZ" sz="16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72000" indent="0">
              <a:buNone/>
            </a:pPr>
            <a:endParaRPr lang="cs-CZ" altLang="cs-CZ" sz="24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72000" indent="0">
              <a:buNone/>
            </a:pPr>
            <a:endParaRPr lang="cs-CZ" altLang="cs-CZ" sz="24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endParaRPr lang="cs-CZ" altLang="cs-CZ" sz="2400" b="1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38916" name="Rectangle 4">
            <a:extLst>
              <a:ext uri="{FF2B5EF4-FFF2-40B4-BE49-F238E27FC236}">
                <a16:creationId xmlns:a16="http://schemas.microsoft.com/office/drawing/2014/main" id="{1DF9F043-393A-48E5-8844-50AAA0DD57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06" y="4097952"/>
            <a:ext cx="12097974" cy="213470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52000" indent="-1800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None/>
            </a:pPr>
            <a:r>
              <a:rPr lang="cs-CZ" altLang="cs-CZ" sz="2400" b="1" dirty="0">
                <a:solidFill>
                  <a:srgbClr val="0000DC"/>
                </a:solidFill>
                <a:latin typeface="+mn-lt"/>
                <a:cs typeface="Times New Roman" panose="02020603050405020304" pitchFamily="18" charset="0"/>
              </a:rPr>
              <a:t>Kosmetické prostředky</a:t>
            </a:r>
          </a:p>
          <a:p>
            <a:pPr marL="72000" indent="0">
              <a:lnSpc>
                <a:spcPct val="150000"/>
              </a:lnSpc>
              <a:spcBef>
                <a:spcPts val="0"/>
              </a:spcBef>
              <a:buClr>
                <a:schemeClr val="bg1"/>
              </a:buClr>
              <a:buSzPct val="100000"/>
              <a:buNone/>
            </a:pPr>
            <a:r>
              <a:rPr lang="cs-CZ" altLang="cs-CZ" sz="24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Čistící prostředky			Ochranné prostředky		Hojivé prostředky</a:t>
            </a:r>
          </a:p>
        </p:txBody>
      </p:sp>
      <p:sp>
        <p:nvSpPr>
          <p:cNvPr id="38917" name="Rectangle 5">
            <a:extLst>
              <a:ext uri="{FF2B5EF4-FFF2-40B4-BE49-F238E27FC236}">
                <a16:creationId xmlns:a16="http://schemas.microsoft.com/office/drawing/2014/main" id="{0428E2E7-C773-4357-ADF6-6DE844D2CA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06" y="6287863"/>
            <a:ext cx="12144987" cy="5701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52000" indent="-1800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None/>
            </a:pPr>
            <a:r>
              <a:rPr lang="cs-CZ" altLang="cs-CZ" sz="2400" b="1" dirty="0">
                <a:solidFill>
                  <a:srgbClr val="0000DC"/>
                </a:solidFill>
                <a:latin typeface="+mn-lt"/>
                <a:cs typeface="Times New Roman" panose="02020603050405020304" pitchFamily="18" charset="0"/>
              </a:rPr>
              <a:t>Podpůrné prostředky</a:t>
            </a:r>
          </a:p>
          <a:p>
            <a:pPr marL="252000" indent="-1800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None/>
            </a:pPr>
            <a:endParaRPr lang="cs-CZ" altLang="cs-CZ" b="1" dirty="0">
              <a:solidFill>
                <a:srgbClr val="0000DC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6" name="Picture 4" descr="100_1329">
            <a:extLst>
              <a:ext uri="{FF2B5EF4-FFF2-40B4-BE49-F238E27FC236}">
                <a16:creationId xmlns:a16="http://schemas.microsoft.com/office/drawing/2014/main" id="{46BABD59-7BDE-42FB-9D20-0849B7A9E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014" y="2469463"/>
            <a:ext cx="2102420" cy="160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5" descr="100_1332">
            <a:extLst>
              <a:ext uri="{FF2B5EF4-FFF2-40B4-BE49-F238E27FC236}">
                <a16:creationId xmlns:a16="http://schemas.microsoft.com/office/drawing/2014/main" id="{52EA8B1E-6A8C-42D3-95AC-D18A8BA44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7650" y="2430965"/>
            <a:ext cx="2019300" cy="160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4" descr="Snímek 085">
            <a:extLst>
              <a:ext uri="{FF2B5EF4-FFF2-40B4-BE49-F238E27FC236}">
                <a16:creationId xmlns:a16="http://schemas.microsoft.com/office/drawing/2014/main" id="{88E83563-A5ED-48CC-8036-690556B7A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96069" y="2430965"/>
            <a:ext cx="2019300" cy="162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Obrázek 11">
            <a:extLst>
              <a:ext uri="{FF2B5EF4-FFF2-40B4-BE49-F238E27FC236}">
                <a16:creationId xmlns:a16="http://schemas.microsoft.com/office/drawing/2014/main" id="{7D76B8B3-131C-4620-8AC9-25462ABF3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06"/>
          <a:stretch/>
        </p:blipFill>
        <p:spPr bwMode="auto">
          <a:xfrm>
            <a:off x="8984737" y="2450551"/>
            <a:ext cx="2170154" cy="1622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Roztok stomickÃ½ Coloplast, ubrousky, 30 ks ">
            <a:extLst>
              <a:ext uri="{FF2B5EF4-FFF2-40B4-BE49-F238E27FC236}">
                <a16:creationId xmlns:a16="http://schemas.microsoft.com/office/drawing/2014/main" id="{C33627D8-2DF0-4DA9-AB5F-AC62986B6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55" y="5177642"/>
            <a:ext cx="1176145" cy="1055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s://unizdrav.cz/thumbs/1200-1200-normal-75/fd/60/fd609fb7c55e1a2a8e725c9ea9cc23b8.jpg">
            <a:extLst>
              <a:ext uri="{FF2B5EF4-FFF2-40B4-BE49-F238E27FC236}">
                <a16:creationId xmlns:a16="http://schemas.microsoft.com/office/drawing/2014/main" id="{8B5CE35B-0538-4E00-821F-EAE7D73CF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87" y="5128819"/>
            <a:ext cx="1837893" cy="110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Pasta Coloplast">
            <a:extLst>
              <a:ext uri="{FF2B5EF4-FFF2-40B4-BE49-F238E27FC236}">
                <a16:creationId xmlns:a16="http://schemas.microsoft.com/office/drawing/2014/main" id="{53B50EA1-67BD-4A52-A7CD-0399A11C23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0" t="35910" r="3215" b="33002"/>
          <a:stretch/>
        </p:blipFill>
        <p:spPr bwMode="auto">
          <a:xfrm>
            <a:off x="6493081" y="5433805"/>
            <a:ext cx="1659052" cy="58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Snímek 070">
            <a:extLst>
              <a:ext uri="{FF2B5EF4-FFF2-40B4-BE49-F238E27FC236}">
                <a16:creationId xmlns:a16="http://schemas.microsoft.com/office/drawing/2014/main" id="{DE2B147F-96F3-408F-95E6-548A332E6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22116" y="5144229"/>
            <a:ext cx="1412898" cy="105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44F6645-F195-4BAD-AC93-4E350F5D1B95}"/>
              </a:ext>
            </a:extLst>
          </p:cNvPr>
          <p:cNvSpPr txBox="1"/>
          <p:nvPr/>
        </p:nvSpPr>
        <p:spPr>
          <a:xfrm>
            <a:off x="585751" y="6010864"/>
            <a:ext cx="17395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Mýdlo, čistící ubrousky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088E148-D5FD-4F48-B55C-20A8EA3C7E9E}"/>
              </a:ext>
            </a:extLst>
          </p:cNvPr>
          <p:cNvSpPr txBox="1"/>
          <p:nvPr/>
        </p:nvSpPr>
        <p:spPr>
          <a:xfrm>
            <a:off x="9857916" y="5983262"/>
            <a:ext cx="30529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Krémy, roztoky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5F325B19-7A85-43D0-B826-B4E9F789A00C}"/>
              </a:ext>
            </a:extLst>
          </p:cNvPr>
          <p:cNvSpPr txBox="1"/>
          <p:nvPr/>
        </p:nvSpPr>
        <p:spPr>
          <a:xfrm>
            <a:off x="4594325" y="6010865"/>
            <a:ext cx="19698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Ochranný film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0987B348-CB90-458A-BDCE-B14C3F9639F0}"/>
              </a:ext>
            </a:extLst>
          </p:cNvPr>
          <p:cNvSpPr txBox="1"/>
          <p:nvPr/>
        </p:nvSpPr>
        <p:spPr>
          <a:xfrm>
            <a:off x="6587233" y="5997087"/>
            <a:ext cx="19698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Pasta - vyrovnání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C226617-A88E-4DB3-A753-2F4F106825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94CBF2F-A3AC-40FB-BBDF-FE5CE8C55C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48F5CDC-8B2B-48AA-9107-73DF71265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Stomie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F4EB155C-7F99-4BE6-AA7B-3F3F53E7D4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Stoma</a:t>
            </a:r>
            <a:r>
              <a:rPr lang="cs-CZ" dirty="0"/>
              <a:t> = ústí, ústa, otvor průchod</a:t>
            </a:r>
          </a:p>
          <a:p>
            <a:r>
              <a:rPr lang="cs-CZ" dirty="0"/>
              <a:t>Uměle vytvořené vyústění dutého orgánu na povrch těla</a:t>
            </a:r>
          </a:p>
          <a:p>
            <a:endParaRPr lang="cs-CZ" dirty="0"/>
          </a:p>
        </p:txBody>
      </p:sp>
      <p:pic>
        <p:nvPicPr>
          <p:cNvPr id="6" name="Obrázek 4">
            <a:extLst>
              <a:ext uri="{FF2B5EF4-FFF2-40B4-BE49-F238E27FC236}">
                <a16:creationId xmlns:a16="http://schemas.microsoft.com/office/drawing/2014/main" id="{0AE2B028-3BD7-4051-A4F6-357FA9E2C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562" y="3204647"/>
            <a:ext cx="3444875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85133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2817D50-E922-4A95-B15A-25ACE34674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751A3EC-8556-4F4A-BD96-4FA403EE89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pic>
        <p:nvPicPr>
          <p:cNvPr id="6" name="Picture 3" descr="1">
            <a:extLst>
              <a:ext uri="{FF2B5EF4-FFF2-40B4-BE49-F238E27FC236}">
                <a16:creationId xmlns:a16="http://schemas.microsoft.com/office/drawing/2014/main" id="{CE13D35E-F9C3-4E56-B180-F4932F658C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9320" y="900788"/>
            <a:ext cx="5965825" cy="505642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45D7D5ED-37DB-414A-9052-5FA51A043147}"/>
              </a:ext>
            </a:extLst>
          </p:cNvPr>
          <p:cNvSpPr txBox="1">
            <a:spLocks noChangeArrowheads="1"/>
          </p:cNvSpPr>
          <p:nvPr/>
        </p:nvSpPr>
        <p:spPr>
          <a:xfrm>
            <a:off x="150905" y="236679"/>
            <a:ext cx="12041095" cy="9223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altLang="cs-CZ" kern="0" dirty="0" err="1"/>
              <a:t>Pomůceky</a:t>
            </a:r>
            <a:r>
              <a:rPr lang="cs-CZ" altLang="cs-CZ" kern="0" dirty="0"/>
              <a:t> – </a:t>
            </a:r>
            <a:r>
              <a:rPr lang="cs-CZ" altLang="cs-CZ" kern="0" dirty="0" err="1"/>
              <a:t>drivační</a:t>
            </a:r>
            <a:r>
              <a:rPr lang="cs-CZ" altLang="cs-CZ" kern="0" dirty="0"/>
              <a:t> </a:t>
            </a:r>
            <a:r>
              <a:rPr lang="cs-CZ" altLang="cs-CZ" kern="0" dirty="0" err="1"/>
              <a:t>stomie</a:t>
            </a:r>
            <a:r>
              <a:rPr lang="cs-CZ" altLang="cs-CZ" kern="0" dirty="0"/>
              <a:t> GIT</a:t>
            </a:r>
          </a:p>
        </p:txBody>
      </p:sp>
      <p:sp>
        <p:nvSpPr>
          <p:cNvPr id="10" name="Řečová bublina: obdélníkový bublinový popisek se zakulacenými rohy 9">
            <a:extLst>
              <a:ext uri="{FF2B5EF4-FFF2-40B4-BE49-F238E27FC236}">
                <a16:creationId xmlns:a16="http://schemas.microsoft.com/office/drawing/2014/main" id="{34940CC1-211E-4E95-99E3-198F0B0852B9}"/>
              </a:ext>
            </a:extLst>
          </p:cNvPr>
          <p:cNvSpPr/>
          <p:nvPr/>
        </p:nvSpPr>
        <p:spPr bwMode="auto">
          <a:xfrm>
            <a:off x="558140" y="1452738"/>
            <a:ext cx="2511181" cy="1432007"/>
          </a:xfrm>
          <a:prstGeom prst="wedgeRoundRectCallout">
            <a:avLst>
              <a:gd name="adj1" fmla="val 90475"/>
              <a:gd name="adj2" fmla="val -18272"/>
              <a:gd name="adj3" fmla="val 16667"/>
            </a:avLst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Pomůcky </a:t>
            </a:r>
            <a:r>
              <a:rPr lang="cs-CZ" sz="20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na</a:t>
            </a:r>
          </a:p>
          <a:p>
            <a:r>
              <a:rPr lang="cs-CZ" sz="20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vystřižení otvoru</a:t>
            </a:r>
          </a:p>
          <a:p>
            <a:r>
              <a:rPr lang="cs-CZ" sz="20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 pomůcce</a:t>
            </a:r>
          </a:p>
          <a:p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(šablo</a:t>
            </a:r>
            <a:r>
              <a:rPr lang="cs-CZ" sz="20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na, fix, nůžky)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Řečová bublina: obdélníkový bublinový popisek se zakulacenými rohy 10">
            <a:extLst>
              <a:ext uri="{FF2B5EF4-FFF2-40B4-BE49-F238E27FC236}">
                <a16:creationId xmlns:a16="http://schemas.microsoft.com/office/drawing/2014/main" id="{82CF8650-915F-4409-9EFF-922D5126DB3E}"/>
              </a:ext>
            </a:extLst>
          </p:cNvPr>
          <p:cNvSpPr/>
          <p:nvPr/>
        </p:nvSpPr>
        <p:spPr bwMode="auto">
          <a:xfrm>
            <a:off x="558140" y="3217748"/>
            <a:ext cx="2598717" cy="827747"/>
          </a:xfrm>
          <a:prstGeom prst="wedgeRoundRectCallout">
            <a:avLst>
              <a:gd name="adj1" fmla="val 74682"/>
              <a:gd name="adj2" fmla="val -22746"/>
              <a:gd name="adj3" fmla="val 16667"/>
            </a:avLst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20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Podložka</a:t>
            </a:r>
          </a:p>
          <a:p>
            <a:r>
              <a:rPr lang="cs-CZ" sz="20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– dvojdílný systém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Řečová bublina: obdélníkový bublinový popisek se zakulacenými rohy 11">
            <a:extLst>
              <a:ext uri="{FF2B5EF4-FFF2-40B4-BE49-F238E27FC236}">
                <a16:creationId xmlns:a16="http://schemas.microsoft.com/office/drawing/2014/main" id="{D0D72FD5-4602-421B-8FEF-BE09F51C13CC}"/>
              </a:ext>
            </a:extLst>
          </p:cNvPr>
          <p:cNvSpPr/>
          <p:nvPr/>
        </p:nvSpPr>
        <p:spPr bwMode="auto">
          <a:xfrm>
            <a:off x="1419445" y="4594762"/>
            <a:ext cx="1889812" cy="472488"/>
          </a:xfrm>
          <a:prstGeom prst="wedgeRoundRectCallout">
            <a:avLst>
              <a:gd name="adj1" fmla="val 74682"/>
              <a:gd name="adj2" fmla="val -22746"/>
              <a:gd name="adj3" fmla="val 16667"/>
            </a:avLst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Pytel na odpad</a:t>
            </a:r>
          </a:p>
        </p:txBody>
      </p:sp>
      <p:sp>
        <p:nvSpPr>
          <p:cNvPr id="13" name="Řečová bublina: obdélníkový bublinový popisek se zakulacenými rohy 12">
            <a:extLst>
              <a:ext uri="{FF2B5EF4-FFF2-40B4-BE49-F238E27FC236}">
                <a16:creationId xmlns:a16="http://schemas.microsoft.com/office/drawing/2014/main" id="{42FD1745-1635-4AF6-B6FA-EA8AD972A21B}"/>
              </a:ext>
            </a:extLst>
          </p:cNvPr>
          <p:cNvSpPr/>
          <p:nvPr/>
        </p:nvSpPr>
        <p:spPr bwMode="auto">
          <a:xfrm>
            <a:off x="8206021" y="795142"/>
            <a:ext cx="2774523" cy="756597"/>
          </a:xfrm>
          <a:prstGeom prst="wedgeRoundRectCallout">
            <a:avLst>
              <a:gd name="adj1" fmla="val -62669"/>
              <a:gd name="adj2" fmla="val 134410"/>
              <a:gd name="adj3" fmla="val 16667"/>
            </a:avLst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Ochranná pasta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0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na vyrovnání nerovností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Řečová bublina: obdélníkový bublinový popisek se zakulacenými rohy 13">
            <a:extLst>
              <a:ext uri="{FF2B5EF4-FFF2-40B4-BE49-F238E27FC236}">
                <a16:creationId xmlns:a16="http://schemas.microsoft.com/office/drawing/2014/main" id="{7B572A35-4478-4B96-9546-37FFB069633C}"/>
              </a:ext>
            </a:extLst>
          </p:cNvPr>
          <p:cNvSpPr/>
          <p:nvPr/>
        </p:nvSpPr>
        <p:spPr bwMode="auto">
          <a:xfrm>
            <a:off x="8383979" y="2841831"/>
            <a:ext cx="2596565" cy="922338"/>
          </a:xfrm>
          <a:prstGeom prst="wedgeRoundRectCallout">
            <a:avLst>
              <a:gd name="adj1" fmla="val -68461"/>
              <a:gd name="adj2" fmla="val 122744"/>
              <a:gd name="adj3" fmla="val 16667"/>
            </a:avLst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20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Sáček</a:t>
            </a:r>
          </a:p>
          <a:p>
            <a:r>
              <a:rPr lang="cs-CZ" sz="20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– dvojdílný systém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Řečová bublina: obdélníkový bublinový popisek se zakulacenými rohy 14">
            <a:extLst>
              <a:ext uri="{FF2B5EF4-FFF2-40B4-BE49-F238E27FC236}">
                <a16:creationId xmlns:a16="http://schemas.microsoft.com/office/drawing/2014/main" id="{DC3943FC-43E8-44C9-A6F3-E02116A4D4E3}"/>
              </a:ext>
            </a:extLst>
          </p:cNvPr>
          <p:cNvSpPr/>
          <p:nvPr/>
        </p:nvSpPr>
        <p:spPr bwMode="auto">
          <a:xfrm>
            <a:off x="2715070" y="833242"/>
            <a:ext cx="2240478" cy="543296"/>
          </a:xfrm>
          <a:prstGeom prst="wedgeRoundRectCallout">
            <a:avLst>
              <a:gd name="adj1" fmla="val 82223"/>
              <a:gd name="adj2" fmla="val 51571"/>
              <a:gd name="adj3" fmla="val 16667"/>
            </a:avLst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Čistící prostředek</a:t>
            </a:r>
          </a:p>
        </p:txBody>
      </p:sp>
      <p:sp>
        <p:nvSpPr>
          <p:cNvPr id="16" name="Řečová bublina: obdélníkový bublinový popisek se zakulacenými rohy 15">
            <a:extLst>
              <a:ext uri="{FF2B5EF4-FFF2-40B4-BE49-F238E27FC236}">
                <a16:creationId xmlns:a16="http://schemas.microsoft.com/office/drawing/2014/main" id="{0625075B-97A3-41FC-8661-5E4A82BA6F5A}"/>
              </a:ext>
            </a:extLst>
          </p:cNvPr>
          <p:cNvSpPr/>
          <p:nvPr/>
        </p:nvSpPr>
        <p:spPr bwMode="auto">
          <a:xfrm>
            <a:off x="5788418" y="806513"/>
            <a:ext cx="2240478" cy="369144"/>
          </a:xfrm>
          <a:prstGeom prst="wedgeRoundRectCallout">
            <a:avLst>
              <a:gd name="adj1" fmla="val 6958"/>
              <a:gd name="adj2" fmla="val 224248"/>
              <a:gd name="adj3" fmla="val 16667"/>
            </a:avLst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Ochranný film</a:t>
            </a:r>
          </a:p>
        </p:txBody>
      </p:sp>
      <p:sp>
        <p:nvSpPr>
          <p:cNvPr id="18" name="Obdélník: se zakulacenými rohy 17">
            <a:extLst>
              <a:ext uri="{FF2B5EF4-FFF2-40B4-BE49-F238E27FC236}">
                <a16:creationId xmlns:a16="http://schemas.microsoft.com/office/drawing/2014/main" id="{3A8CBA6B-8FBA-4543-9CDA-68E2140A438E}"/>
              </a:ext>
            </a:extLst>
          </p:cNvPr>
          <p:cNvSpPr/>
          <p:nvPr/>
        </p:nvSpPr>
        <p:spPr bwMode="auto">
          <a:xfrm>
            <a:off x="4472135" y="3358162"/>
            <a:ext cx="2596565" cy="1024247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2000" dirty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Otření</a:t>
            </a:r>
          </a:p>
          <a:p>
            <a:r>
              <a:rPr lang="cs-CZ" sz="2000" dirty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(buničitá vata</a:t>
            </a:r>
          </a:p>
          <a:p>
            <a:r>
              <a:rPr lang="cs-CZ" sz="2000" dirty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a mulový čtverec)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889A9689-37ED-43CE-ACB4-F368F89F628D}"/>
              </a:ext>
            </a:extLst>
          </p:cNvPr>
          <p:cNvSpPr/>
          <p:nvPr/>
        </p:nvSpPr>
        <p:spPr bwMode="auto">
          <a:xfrm>
            <a:off x="8123723" y="4921405"/>
            <a:ext cx="3945740" cy="1021755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Pokud úkon provádí zdravotník:</a:t>
            </a: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-"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Ochranné rukavice</a:t>
            </a: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-"/>
              <a:tabLst/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Zástěra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987156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2DCAA47-E2AA-4B44-A6FC-C6F1139469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390" t="5512" r="12533"/>
          <a:stretch/>
        </p:blipFill>
        <p:spPr>
          <a:xfrm>
            <a:off x="1721921" y="1"/>
            <a:ext cx="87521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364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DF300BA4-C872-4313-9969-41D9C93BDE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400" y="339989"/>
            <a:ext cx="10753200" cy="451576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altLang="cs-CZ" dirty="0"/>
              <a:t>Ambulantní péče - poradna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B005F01C-FCC6-479C-A94C-7550FD88FF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9400" y="928424"/>
            <a:ext cx="11032176" cy="5589587"/>
          </a:xfrm>
        </p:spPr>
        <p:txBody>
          <a:bodyPr vert="horz" lIns="0" tIns="0" rIns="0" bIns="0" rtlCol="0">
            <a:noAutofit/>
          </a:bodyPr>
          <a:lstStyle/>
          <a:p>
            <a:r>
              <a:rPr lang="cs-CZ" altLang="cs-CZ" sz="2400" dirty="0"/>
              <a:t>Edukační pohovory</a:t>
            </a:r>
          </a:p>
          <a:p>
            <a:r>
              <a:rPr lang="cs-CZ" altLang="cs-CZ" sz="2400" dirty="0"/>
              <a:t>Psychoterapeutický pohovor</a:t>
            </a:r>
          </a:p>
          <a:p>
            <a:r>
              <a:rPr lang="cs-CZ" altLang="cs-CZ" sz="2400" dirty="0" err="1"/>
              <a:t>Preskribce</a:t>
            </a:r>
            <a:r>
              <a:rPr lang="cs-CZ" altLang="cs-CZ" sz="2400" dirty="0"/>
              <a:t> pomůcek</a:t>
            </a:r>
          </a:p>
          <a:p>
            <a:r>
              <a:rPr lang="cs-CZ" altLang="cs-CZ" sz="2400" dirty="0"/>
              <a:t>Výdej pomůcek</a:t>
            </a:r>
          </a:p>
          <a:p>
            <a:r>
              <a:rPr lang="cs-CZ" altLang="cs-CZ" sz="2400" dirty="0"/>
              <a:t>Informace o nových typech pomůcek</a:t>
            </a:r>
          </a:p>
          <a:p>
            <a:r>
              <a:rPr lang="cs-CZ" altLang="cs-CZ" sz="2400" dirty="0"/>
              <a:t>Řešení a vyhledávání komplikací</a:t>
            </a:r>
          </a:p>
          <a:p>
            <a:r>
              <a:rPr lang="cs-CZ" altLang="cs-CZ" sz="2400" dirty="0"/>
              <a:t>Řešení intimních problémů (sexuálních)</a:t>
            </a:r>
          </a:p>
          <a:p>
            <a:r>
              <a:rPr lang="cs-CZ" altLang="cs-CZ" sz="2400" dirty="0"/>
              <a:t>Zpětná vazba s rodinným zázemím</a:t>
            </a:r>
          </a:p>
          <a:p>
            <a:r>
              <a:rPr lang="cs-CZ" altLang="cs-CZ" sz="2400" dirty="0"/>
              <a:t>Spolupráce s klubem </a:t>
            </a:r>
            <a:r>
              <a:rPr lang="cs-CZ" altLang="cs-CZ" sz="2400" dirty="0" err="1"/>
              <a:t>stomiků</a:t>
            </a:r>
            <a:endParaRPr lang="cs-CZ" altLang="cs-CZ" sz="2400" dirty="0"/>
          </a:p>
          <a:p>
            <a:r>
              <a:rPr lang="cs-CZ" altLang="cs-CZ" sz="2400" dirty="0"/>
              <a:t>Spolupráce s domácí péčí</a:t>
            </a:r>
          </a:p>
        </p:txBody>
      </p:sp>
      <p:pic>
        <p:nvPicPr>
          <p:cNvPr id="4" name="Zástupný obsah 4" descr="Obsah obrázku modrá, stůl, vsedě, postel&#10;&#10;Popis byl vytvořen automaticky">
            <a:extLst>
              <a:ext uri="{FF2B5EF4-FFF2-40B4-BE49-F238E27FC236}">
                <a16:creationId xmlns:a16="http://schemas.microsoft.com/office/drawing/2014/main" id="{5C283AE9-2932-4CF1-A84F-3E52B2D82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22722" y="565777"/>
            <a:ext cx="3349878" cy="2512979"/>
          </a:xfrm>
          <a:prstGeom prst="rect">
            <a:avLst/>
          </a:prstGeom>
        </p:spPr>
      </p:pic>
      <p:pic>
        <p:nvPicPr>
          <p:cNvPr id="5" name="Obrázek 6">
            <a:extLst>
              <a:ext uri="{FF2B5EF4-FFF2-40B4-BE49-F238E27FC236}">
                <a16:creationId xmlns:a16="http://schemas.microsoft.com/office/drawing/2014/main" id="{36F4AA2A-897F-4D88-82D6-8395971FD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>
            <a:fillRect/>
          </a:stretch>
        </p:blipFill>
        <p:spPr>
          <a:xfrm>
            <a:off x="7785944" y="3441403"/>
            <a:ext cx="4023433" cy="251297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DD696F1-917D-4FF7-BE25-D068953E7916}"/>
              </a:ext>
            </a:extLst>
          </p:cNvPr>
          <p:cNvSpPr txBox="1"/>
          <p:nvPr/>
        </p:nvSpPr>
        <p:spPr>
          <a:xfrm>
            <a:off x="8754913" y="3029247"/>
            <a:ext cx="2320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Dříve a dnes…..</a:t>
            </a:r>
          </a:p>
        </p:txBody>
      </p:sp>
    </p:spTree>
    <p:extLst>
      <p:ext uri="{BB962C8B-B14F-4D97-AF65-F5344CB8AC3E}">
        <p14:creationId xmlns:p14="http://schemas.microsoft.com/office/powerpoint/2010/main" val="32700461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4A13802-DE62-4E5A-ABF6-19F9A8DF89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3605B5A-558B-4081-BD3F-9EB06B85FD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B23A2ED-6B79-4EE1-807B-120E1A0A7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00" y="280613"/>
            <a:ext cx="10753200" cy="451576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altLang="cs-CZ" dirty="0"/>
              <a:t>DET </a:t>
            </a:r>
            <a:r>
              <a:rPr lang="cs-CZ" altLang="cs-CZ" dirty="0" err="1"/>
              <a:t>score</a:t>
            </a:r>
            <a:r>
              <a:rPr lang="cs-CZ" altLang="cs-CZ" dirty="0"/>
              <a:t> – hodnocení </a:t>
            </a:r>
            <a:r>
              <a:rPr lang="cs-CZ" altLang="cs-CZ" dirty="0" err="1"/>
              <a:t>parastomální</a:t>
            </a:r>
            <a:r>
              <a:rPr lang="cs-CZ" altLang="cs-CZ" dirty="0"/>
              <a:t> kůže</a:t>
            </a:r>
            <a:endParaRPr lang="cs-CZ" dirty="0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5CE6903A-606C-4450-A198-F306345F26D9}"/>
              </a:ext>
            </a:extLst>
          </p:cNvPr>
          <p:cNvSpPr txBox="1">
            <a:spLocks noChangeArrowheads="1"/>
          </p:cNvSpPr>
          <p:nvPr/>
        </p:nvSpPr>
        <p:spPr>
          <a:xfrm>
            <a:off x="273134" y="878774"/>
            <a:ext cx="11804072" cy="53492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eaLnBrk="1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>
                <a:latin typeface="+mn-lt"/>
              </a:defRPr>
            </a:lvl1pPr>
            <a:lvl2pPr marL="504000" indent="-180000" eaLnBrk="1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latin typeface="+mn-lt"/>
              </a:defRPr>
            </a:lvl2pPr>
            <a:lvl3pPr indent="0" eaLnBrk="1" hangingPunct="1">
              <a:lnSpc>
                <a:spcPts val="1800"/>
              </a:lnSpc>
              <a:spcBef>
                <a:spcPts val="0"/>
              </a:spcBef>
              <a:buClr>
                <a:schemeClr val="folHlink"/>
              </a:buClr>
              <a:buSzPct val="80000"/>
              <a:buFontTx/>
              <a:buNone/>
              <a:defRPr sz="1500" b="0">
                <a:latin typeface="+mn-lt"/>
              </a:defRPr>
            </a:lvl3pPr>
            <a:lvl4pPr indent="0" eaLnBrk="1" hangingPunct="1">
              <a:lnSpc>
                <a:spcPts val="1800"/>
              </a:lnSpc>
              <a:spcBef>
                <a:spcPts val="0"/>
              </a:spcBef>
              <a:buClr>
                <a:schemeClr val="accent2"/>
              </a:buClr>
              <a:buSzPct val="90000"/>
              <a:buFontTx/>
              <a:buNone/>
              <a:defRPr sz="1500" b="0">
                <a:latin typeface="+mn-lt"/>
              </a:defRPr>
            </a:lvl4pPr>
            <a:lvl5pPr indent="0" eaLnBrk="1" hangingPunct="1">
              <a:lnSpc>
                <a:spcPts val="18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500" b="0"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latin typeface="+mn-lt"/>
              </a:defRPr>
            </a:lvl6pPr>
            <a:lvl7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latin typeface="+mn-lt"/>
              </a:defRPr>
            </a:lvl7pPr>
            <a:lvl8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latin typeface="+mn-lt"/>
              </a:defRPr>
            </a:lvl8pPr>
            <a:lvl9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latin typeface="+mn-lt"/>
              </a:defRPr>
            </a:lvl9pPr>
          </a:lstStyle>
          <a:p>
            <a:pPr marL="529200" indent="-457200">
              <a:buAutoNum type="arabicPeriod"/>
            </a:pPr>
            <a:r>
              <a:rPr lang="cs-CZ" altLang="cs-CZ" dirty="0">
                <a:solidFill>
                  <a:srgbClr val="0000DC"/>
                </a:solidFill>
              </a:rPr>
              <a:t>Část:  hodnocení okolí </a:t>
            </a:r>
            <a:r>
              <a:rPr lang="cs-CZ" altLang="cs-CZ" dirty="0" err="1">
                <a:solidFill>
                  <a:srgbClr val="0000DC"/>
                </a:solidFill>
              </a:rPr>
              <a:t>stomie</a:t>
            </a:r>
            <a:r>
              <a:rPr lang="cs-CZ" altLang="cs-CZ" dirty="0">
                <a:solidFill>
                  <a:srgbClr val="0000DC"/>
                </a:solidFill>
              </a:rPr>
              <a:t> </a:t>
            </a:r>
            <a:r>
              <a:rPr lang="cs-CZ" altLang="cs-CZ" dirty="0"/>
              <a:t>(velikost defektu je hodnocena za využití transparentní fólie s mřížkou)	 </a:t>
            </a:r>
          </a:p>
          <a:p>
            <a:pPr lvl="1">
              <a:lnSpc>
                <a:spcPct val="150000"/>
              </a:lnSpc>
            </a:pPr>
            <a:r>
              <a:rPr lang="cs-CZ" altLang="cs-CZ" dirty="0">
                <a:solidFill>
                  <a:srgbClr val="0000DC"/>
                </a:solidFill>
              </a:rPr>
              <a:t>D = </a:t>
            </a:r>
            <a:r>
              <a:rPr lang="cs-CZ" altLang="cs-CZ" dirty="0" err="1">
                <a:solidFill>
                  <a:srgbClr val="0000DC"/>
                </a:solidFill>
              </a:rPr>
              <a:t>Discolouration</a:t>
            </a:r>
            <a:r>
              <a:rPr lang="cs-CZ" altLang="cs-CZ" dirty="0">
                <a:solidFill>
                  <a:srgbClr val="0000DC"/>
                </a:solidFill>
              </a:rPr>
              <a:t> </a:t>
            </a:r>
            <a:r>
              <a:rPr lang="cs-CZ" altLang="cs-CZ" dirty="0"/>
              <a:t>(změna barvy) hodnotí se změna v zabarvení </a:t>
            </a:r>
            <a:r>
              <a:rPr lang="cs-CZ" altLang="cs-CZ" dirty="0" err="1"/>
              <a:t>peristomální</a:t>
            </a:r>
            <a:r>
              <a:rPr lang="cs-CZ" altLang="cs-CZ" dirty="0"/>
              <a:t> oblasti, rozsah a její závažnost</a:t>
            </a:r>
          </a:p>
          <a:p>
            <a:pPr lvl="1">
              <a:lnSpc>
                <a:spcPct val="150000"/>
              </a:lnSpc>
            </a:pPr>
            <a:r>
              <a:rPr lang="cs-CZ" altLang="cs-CZ" dirty="0">
                <a:solidFill>
                  <a:srgbClr val="0000DC"/>
                </a:solidFill>
              </a:rPr>
              <a:t>E = </a:t>
            </a:r>
            <a:r>
              <a:rPr lang="cs-CZ" altLang="cs-CZ" dirty="0" err="1">
                <a:solidFill>
                  <a:srgbClr val="0000DC"/>
                </a:solidFill>
              </a:rPr>
              <a:t>Erosion</a:t>
            </a:r>
            <a:r>
              <a:rPr lang="cs-CZ" altLang="cs-CZ" dirty="0">
                <a:solidFill>
                  <a:srgbClr val="0000DC"/>
                </a:solidFill>
              </a:rPr>
              <a:t> </a:t>
            </a:r>
            <a:r>
              <a:rPr lang="cs-CZ" altLang="cs-CZ" dirty="0"/>
              <a:t>(eroze) k hodnocení rozsahu a závažnosti poškození kožního krytu</a:t>
            </a:r>
          </a:p>
          <a:p>
            <a:pPr lvl="1">
              <a:lnSpc>
                <a:spcPct val="150000"/>
              </a:lnSpc>
            </a:pPr>
            <a:r>
              <a:rPr lang="cs-CZ" altLang="cs-CZ" dirty="0">
                <a:solidFill>
                  <a:srgbClr val="0000DC"/>
                </a:solidFill>
              </a:rPr>
              <a:t>T = </a:t>
            </a:r>
            <a:r>
              <a:rPr lang="cs-CZ" altLang="cs-CZ" dirty="0" err="1">
                <a:solidFill>
                  <a:srgbClr val="0000DC"/>
                </a:solidFill>
              </a:rPr>
              <a:t>Tissue</a:t>
            </a:r>
            <a:r>
              <a:rPr lang="cs-CZ" altLang="cs-CZ" dirty="0">
                <a:solidFill>
                  <a:srgbClr val="0000DC"/>
                </a:solidFill>
              </a:rPr>
              <a:t> </a:t>
            </a:r>
            <a:r>
              <a:rPr lang="cs-CZ" altLang="cs-CZ" dirty="0"/>
              <a:t>(tkáňové hodnocení) hodnotí se výskyt </a:t>
            </a:r>
            <a:r>
              <a:rPr lang="cs-CZ" altLang="cs-CZ" dirty="0" err="1"/>
              <a:t>hypergranulační</a:t>
            </a:r>
            <a:r>
              <a:rPr lang="cs-CZ" altLang="cs-CZ" dirty="0"/>
              <a:t> tkáně, její rozsah a závažnost (nadměrný růst tkáně)</a:t>
            </a:r>
          </a:p>
          <a:p>
            <a:pPr lvl="1">
              <a:lnSpc>
                <a:spcPct val="150000"/>
              </a:lnSpc>
            </a:pPr>
            <a:endParaRPr lang="cs-CZ" altLang="cs-CZ" dirty="0"/>
          </a:p>
          <a:p>
            <a:pPr marL="324000" lvl="1" indent="0">
              <a:lnSpc>
                <a:spcPct val="150000"/>
              </a:lnSpc>
              <a:buNone/>
            </a:pPr>
            <a:r>
              <a:rPr lang="cs-CZ" altLang="cs-CZ" sz="2400" dirty="0">
                <a:solidFill>
                  <a:srgbClr val="0000DC"/>
                </a:solidFill>
              </a:rPr>
              <a:t>2. Část: hodnocení příčiny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6133058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7A29725-EBB5-403D-BCBF-4733F74393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8607069-AC10-408F-A308-547060D925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6" name="Nadpis 3">
            <a:extLst>
              <a:ext uri="{FF2B5EF4-FFF2-40B4-BE49-F238E27FC236}">
                <a16:creationId xmlns:a16="http://schemas.microsoft.com/office/drawing/2014/main" id="{06F3D03B-A050-46E8-BDC1-CDF0CA8F97E4}"/>
              </a:ext>
            </a:extLst>
          </p:cNvPr>
          <p:cNvSpPr txBox="1">
            <a:spLocks/>
          </p:cNvSpPr>
          <p:nvPr/>
        </p:nvSpPr>
        <p:spPr>
          <a:xfrm>
            <a:off x="720000" y="478759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/>
              <a:t>Komplikace </a:t>
            </a:r>
            <a:r>
              <a:rPr lang="cs-CZ" kern="0" dirty="0" err="1"/>
              <a:t>ranné</a:t>
            </a:r>
            <a:r>
              <a:rPr lang="cs-CZ" kern="0" dirty="0"/>
              <a:t> - derivační </a:t>
            </a:r>
            <a:r>
              <a:rPr lang="cs-CZ" kern="0" dirty="0" err="1"/>
              <a:t>stomie</a:t>
            </a:r>
            <a:r>
              <a:rPr lang="cs-CZ" kern="0" dirty="0"/>
              <a:t> GIT</a:t>
            </a:r>
          </a:p>
        </p:txBody>
      </p:sp>
      <p:pic>
        <p:nvPicPr>
          <p:cNvPr id="7" name="Picture 7" descr="DSCN0520">
            <a:extLst>
              <a:ext uri="{FF2B5EF4-FFF2-40B4-BE49-F238E27FC236}">
                <a16:creationId xmlns:a16="http://schemas.microsoft.com/office/drawing/2014/main" id="{4D82B711-C047-4085-B80B-682B9E8C556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0000" y="1000701"/>
            <a:ext cx="2822945" cy="211720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10" descr="DSCN1234">
            <a:extLst>
              <a:ext uri="{FF2B5EF4-FFF2-40B4-BE49-F238E27FC236}">
                <a16:creationId xmlns:a16="http://schemas.microsoft.com/office/drawing/2014/main" id="{F89EC2EB-9714-4022-BDA8-85B63A7AD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15609" y="4040425"/>
            <a:ext cx="2916237" cy="218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9" descr="000_0002">
            <a:extLst>
              <a:ext uri="{FF2B5EF4-FFF2-40B4-BE49-F238E27FC236}">
                <a16:creationId xmlns:a16="http://schemas.microsoft.com/office/drawing/2014/main" id="{38032DB4-8EAA-4D36-9C19-80CF2A4A1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20009" y="2594295"/>
            <a:ext cx="2895600" cy="218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4276FA50-83B1-4588-B34C-9486F7BF4CAE}"/>
              </a:ext>
            </a:extLst>
          </p:cNvPr>
          <p:cNvSpPr txBox="1"/>
          <p:nvPr/>
        </p:nvSpPr>
        <p:spPr>
          <a:xfrm>
            <a:off x="540000" y="2656245"/>
            <a:ext cx="1338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Krvácení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C6BDAF8-282B-4EF7-95DE-C394F51D033E}"/>
              </a:ext>
            </a:extLst>
          </p:cNvPr>
          <p:cNvSpPr txBox="1"/>
          <p:nvPr/>
        </p:nvSpPr>
        <p:spPr>
          <a:xfrm>
            <a:off x="3362945" y="4249839"/>
            <a:ext cx="1401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Odhojení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1CD1C5CD-39BC-4160-BC1A-20941A7522C4}"/>
              </a:ext>
            </a:extLst>
          </p:cNvPr>
          <p:cNvSpPr txBox="1"/>
          <p:nvPr/>
        </p:nvSpPr>
        <p:spPr>
          <a:xfrm>
            <a:off x="6215609" y="5678708"/>
            <a:ext cx="1281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Nekróza</a:t>
            </a:r>
          </a:p>
        </p:txBody>
      </p:sp>
    </p:spTree>
    <p:extLst>
      <p:ext uri="{BB962C8B-B14F-4D97-AF65-F5344CB8AC3E}">
        <p14:creationId xmlns:p14="http://schemas.microsoft.com/office/powerpoint/2010/main" val="23500665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1CCAF8D-CF7F-41D6-AA24-A1AF2BC055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B073A50-9C9C-4227-AA23-2B7DDAFD9E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E18EC9C-CD2B-4DFA-8CF6-FDAEB7839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78759"/>
            <a:ext cx="10753200" cy="451576"/>
          </a:xfrm>
        </p:spPr>
        <p:txBody>
          <a:bodyPr/>
          <a:lstStyle/>
          <a:p>
            <a:r>
              <a:rPr lang="cs-CZ" dirty="0"/>
              <a:t>Komplikace pozdní - derivační </a:t>
            </a:r>
            <a:r>
              <a:rPr lang="cs-CZ" dirty="0" err="1"/>
              <a:t>stomie</a:t>
            </a:r>
            <a:r>
              <a:rPr lang="cs-CZ" dirty="0"/>
              <a:t> GIT</a:t>
            </a:r>
          </a:p>
        </p:txBody>
      </p:sp>
      <p:pic>
        <p:nvPicPr>
          <p:cNvPr id="6" name="Picture 10" descr="DSCN1272">
            <a:extLst>
              <a:ext uri="{FF2B5EF4-FFF2-40B4-BE49-F238E27FC236}">
                <a16:creationId xmlns:a16="http://schemas.microsoft.com/office/drawing/2014/main" id="{886BDCA6-8DDF-41D7-91F3-1804F50E6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6292" y="1088820"/>
            <a:ext cx="2501929" cy="187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8" descr="100_1365">
            <a:extLst>
              <a:ext uri="{FF2B5EF4-FFF2-40B4-BE49-F238E27FC236}">
                <a16:creationId xmlns:a16="http://schemas.microsoft.com/office/drawing/2014/main" id="{B997E02E-C012-4DBE-97AF-BE0DEFA0D99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0000" y="1088821"/>
            <a:ext cx="2486292" cy="187644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8" name="Object 5">
            <a:extLst>
              <a:ext uri="{FF2B5EF4-FFF2-40B4-BE49-F238E27FC236}">
                <a16:creationId xmlns:a16="http://schemas.microsoft.com/office/drawing/2014/main" id="{3859B540-592A-4613-82DD-06F41A140B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2681726"/>
              </p:ext>
            </p:extLst>
          </p:nvPr>
        </p:nvGraphicFramePr>
        <p:xfrm>
          <a:off x="715449" y="3030118"/>
          <a:ext cx="3899501" cy="2923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Snímek" r:id="rId5" imgW="4572000" imgH="3429000" progId="PowerPoint.Slide.8">
                  <p:embed/>
                </p:oleObj>
              </mc:Choice>
              <mc:Fallback>
                <p:oleObj name="Snímek" r:id="rId5" imgW="4572000" imgH="3429000" progId="PowerPoint.Slide.8">
                  <p:embed/>
                  <p:pic>
                    <p:nvPicPr>
                      <p:cNvPr id="27651" name="Object 5">
                        <a:extLst>
                          <a:ext uri="{FF2B5EF4-FFF2-40B4-BE49-F238E27FC236}">
                            <a16:creationId xmlns:a16="http://schemas.microsoft.com/office/drawing/2014/main" id="{C32F1C84-1126-4E34-9DB8-87C922E2943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5449" y="3030118"/>
                        <a:ext cx="3899501" cy="29239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3">
            <a:extLst>
              <a:ext uri="{FF2B5EF4-FFF2-40B4-BE49-F238E27FC236}">
                <a16:creationId xmlns:a16="http://schemas.microsoft.com/office/drawing/2014/main" id="{87840EAB-0FEA-4057-8894-5F46AB943B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7673752"/>
              </p:ext>
            </p:extLst>
          </p:nvPr>
        </p:nvGraphicFramePr>
        <p:xfrm>
          <a:off x="6096000" y="1088820"/>
          <a:ext cx="2790848" cy="18764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Snímek" r:id="rId7" imgW="4572000" imgH="3429000" progId="PowerPoint.Slide.8">
                  <p:embed/>
                </p:oleObj>
              </mc:Choice>
              <mc:Fallback>
                <p:oleObj name="Snímek" r:id="rId7" imgW="4572000" imgH="3429000" progId="PowerPoint.Slide.8">
                  <p:embed/>
                  <p:pic>
                    <p:nvPicPr>
                      <p:cNvPr id="28675" name="Object 3">
                        <a:extLst>
                          <a:ext uri="{FF2B5EF4-FFF2-40B4-BE49-F238E27FC236}">
                            <a16:creationId xmlns:a16="http://schemas.microsoft.com/office/drawing/2014/main" id="{EA44C9A0-636C-4A58-8913-3CC5AFFB2FD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1088820"/>
                        <a:ext cx="2790848" cy="18764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4" descr="100_1368">
            <a:extLst>
              <a:ext uri="{FF2B5EF4-FFF2-40B4-BE49-F238E27FC236}">
                <a16:creationId xmlns:a16="http://schemas.microsoft.com/office/drawing/2014/main" id="{04C34396-2BF2-4ACF-952E-479240962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87387" y="1088820"/>
            <a:ext cx="2117354" cy="187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8" descr="DSCN1475">
            <a:extLst>
              <a:ext uri="{FF2B5EF4-FFF2-40B4-BE49-F238E27FC236}">
                <a16:creationId xmlns:a16="http://schemas.microsoft.com/office/drawing/2014/main" id="{567EB3A3-DF8C-4BD7-B48B-C3B0A2A08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3701" y="3030118"/>
            <a:ext cx="3898639" cy="292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35204AB1-0C13-4BCF-84C6-66A0B54E4781}"/>
              </a:ext>
            </a:extLst>
          </p:cNvPr>
          <p:cNvSpPr txBox="1"/>
          <p:nvPr/>
        </p:nvSpPr>
        <p:spPr>
          <a:xfrm>
            <a:off x="1762772" y="2615662"/>
            <a:ext cx="2940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Nevhodná lokalizace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A41339E7-2A3F-4EB1-81D9-C33C122810D6}"/>
              </a:ext>
            </a:extLst>
          </p:cNvPr>
          <p:cNvSpPr txBox="1"/>
          <p:nvPr/>
        </p:nvSpPr>
        <p:spPr>
          <a:xfrm>
            <a:off x="7836787" y="2540846"/>
            <a:ext cx="1170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Prolaps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8633A41-19B9-440B-B7AD-314A44D3453C}"/>
              </a:ext>
            </a:extLst>
          </p:cNvPr>
          <p:cNvSpPr txBox="1"/>
          <p:nvPr/>
        </p:nvSpPr>
        <p:spPr>
          <a:xfrm>
            <a:off x="7165032" y="5520040"/>
            <a:ext cx="1257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Stenóza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359220DB-C344-4AD0-8371-ED10B12A17DC}"/>
              </a:ext>
            </a:extLst>
          </p:cNvPr>
          <p:cNvSpPr txBox="1"/>
          <p:nvPr/>
        </p:nvSpPr>
        <p:spPr>
          <a:xfrm>
            <a:off x="666000" y="5502175"/>
            <a:ext cx="1238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Rejekce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6" name="Picture 7" descr="DSCN0246">
            <a:extLst>
              <a:ext uri="{FF2B5EF4-FFF2-40B4-BE49-F238E27FC236}">
                <a16:creationId xmlns:a16="http://schemas.microsoft.com/office/drawing/2014/main" id="{242500BE-7D5F-42CE-9D34-564A01162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92340" y="3030118"/>
            <a:ext cx="3124076" cy="292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95E1346F-7438-41E1-8016-579168E13307}"/>
              </a:ext>
            </a:extLst>
          </p:cNvPr>
          <p:cNvSpPr txBox="1"/>
          <p:nvPr/>
        </p:nvSpPr>
        <p:spPr>
          <a:xfrm>
            <a:off x="8908313" y="5492433"/>
            <a:ext cx="2414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Paratomální</a:t>
            </a:r>
            <a:r>
              <a:rPr lang="cs-CZ" dirty="0">
                <a:solidFill>
                  <a:schemeClr val="bg1"/>
                </a:solidFill>
              </a:rPr>
              <a:t> kýla</a:t>
            </a:r>
          </a:p>
        </p:txBody>
      </p:sp>
    </p:spTree>
    <p:extLst>
      <p:ext uri="{BB962C8B-B14F-4D97-AF65-F5344CB8AC3E}">
        <p14:creationId xmlns:p14="http://schemas.microsoft.com/office/powerpoint/2010/main" val="36338113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C4AFB05-F848-4354-A381-315D5B30E4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51E2FCE-62BB-450A-BFAD-93174FFAF5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6" name="Nadpis 3">
            <a:extLst>
              <a:ext uri="{FF2B5EF4-FFF2-40B4-BE49-F238E27FC236}">
                <a16:creationId xmlns:a16="http://schemas.microsoft.com/office/drawing/2014/main" id="{57CB3993-338A-414E-8E0D-E1677A6A873F}"/>
              </a:ext>
            </a:extLst>
          </p:cNvPr>
          <p:cNvSpPr txBox="1">
            <a:spLocks/>
          </p:cNvSpPr>
          <p:nvPr/>
        </p:nvSpPr>
        <p:spPr>
          <a:xfrm>
            <a:off x="413999" y="478759"/>
            <a:ext cx="11354447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/>
              <a:t>Komplikace okolní kůže - derivační </a:t>
            </a:r>
            <a:r>
              <a:rPr lang="cs-CZ" kern="0" dirty="0" err="1"/>
              <a:t>stomie</a:t>
            </a:r>
            <a:r>
              <a:rPr lang="cs-CZ" kern="0" dirty="0"/>
              <a:t> GIT</a:t>
            </a:r>
          </a:p>
        </p:txBody>
      </p:sp>
      <p:pic>
        <p:nvPicPr>
          <p:cNvPr id="7" name="Picture 6" descr="Opruzení">
            <a:extLst>
              <a:ext uri="{FF2B5EF4-FFF2-40B4-BE49-F238E27FC236}">
                <a16:creationId xmlns:a16="http://schemas.microsoft.com/office/drawing/2014/main" id="{9AFDB75D-7866-4556-90E0-89F102DCE93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3999" y="1051648"/>
            <a:ext cx="4038600" cy="2628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9" descr="100_1393">
            <a:extLst>
              <a:ext uri="{FF2B5EF4-FFF2-40B4-BE49-F238E27FC236}">
                <a16:creationId xmlns:a16="http://schemas.microsoft.com/office/drawing/2014/main" id="{595D054C-2B63-432E-9AA8-742D91BF0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92403" y="2229592"/>
            <a:ext cx="2895600" cy="218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7" descr="100_1389">
            <a:extLst>
              <a:ext uri="{FF2B5EF4-FFF2-40B4-BE49-F238E27FC236}">
                <a16:creationId xmlns:a16="http://schemas.microsoft.com/office/drawing/2014/main" id="{475BA6AE-2D0E-4257-A0FA-F9EE72A21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88003" y="2980372"/>
            <a:ext cx="40386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768720E-E6AF-45CA-B786-EB91BB4CA4BD}"/>
              </a:ext>
            </a:extLst>
          </p:cNvPr>
          <p:cNvSpPr txBox="1"/>
          <p:nvPr/>
        </p:nvSpPr>
        <p:spPr>
          <a:xfrm>
            <a:off x="540000" y="2518707"/>
            <a:ext cx="1726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Opruzenina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C4A96CB-1756-4487-8C57-DCBFD3344942}"/>
              </a:ext>
            </a:extLst>
          </p:cNvPr>
          <p:cNvSpPr txBox="1"/>
          <p:nvPr/>
        </p:nvSpPr>
        <p:spPr>
          <a:xfrm>
            <a:off x="4392403" y="3794446"/>
            <a:ext cx="146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Macerace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8CFFFAD-DB11-4945-B01E-86B9FFB1FA86}"/>
              </a:ext>
            </a:extLst>
          </p:cNvPr>
          <p:cNvSpPr txBox="1"/>
          <p:nvPr/>
        </p:nvSpPr>
        <p:spPr>
          <a:xfrm>
            <a:off x="7638062" y="5294867"/>
            <a:ext cx="1112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Alergie</a:t>
            </a:r>
          </a:p>
        </p:txBody>
      </p:sp>
    </p:spTree>
    <p:extLst>
      <p:ext uri="{BB962C8B-B14F-4D97-AF65-F5344CB8AC3E}">
        <p14:creationId xmlns:p14="http://schemas.microsoft.com/office/powerpoint/2010/main" val="26531392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1E52BC60-9E51-4599-95F6-112890BEBB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0391" y="142504"/>
            <a:ext cx="11525766" cy="85090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altLang="cs-CZ" dirty="0"/>
              <a:t>Zásady výživy – derivační </a:t>
            </a:r>
            <a:r>
              <a:rPr lang="cs-CZ" altLang="cs-CZ" dirty="0" err="1"/>
              <a:t>stomie</a:t>
            </a:r>
            <a:r>
              <a:rPr lang="cs-CZ" altLang="cs-CZ" dirty="0"/>
              <a:t> GIT</a:t>
            </a:r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E773BA28-B193-4BD7-BF06-7FF50150C8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843" y="765546"/>
            <a:ext cx="10517579" cy="6092454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>
            <a:noAutofit/>
          </a:bodyPr>
          <a:lstStyle/>
          <a:p>
            <a:pPr marL="72000" indent="0" algn="ctr">
              <a:buNone/>
            </a:pPr>
            <a:r>
              <a:rPr lang="cs-CZ" altLang="cs-CZ" sz="2400" b="1" dirty="0"/>
              <a:t>Potíže vyvolané nevhodnou stravou jsou silně individuální.</a:t>
            </a:r>
          </a:p>
          <a:p>
            <a:r>
              <a:rPr lang="cs-CZ" altLang="cs-CZ" sz="2400" dirty="0">
                <a:sym typeface="Symbol" panose="05050102010706020507" pitchFamily="18" charset="2"/>
              </a:rPr>
              <a:t>K určení nevhodných potravin pomůže zaznamenávat přijatou stravu a odezvu organizmu po dobu 1 měsíce</a:t>
            </a:r>
          </a:p>
          <a:p>
            <a:pPr marL="72000" indent="0">
              <a:buNone/>
            </a:pPr>
            <a:r>
              <a:rPr lang="cs-CZ" altLang="cs-CZ" sz="2400" dirty="0">
                <a:solidFill>
                  <a:srgbClr val="0000DC"/>
                </a:solidFill>
                <a:sym typeface="Symbol" panose="05050102010706020507" pitchFamily="18" charset="2"/>
              </a:rPr>
              <a:t>Obecná doporučení</a:t>
            </a:r>
          </a:p>
          <a:p>
            <a:r>
              <a:rPr lang="cs-CZ" altLang="cs-CZ" sz="2400" dirty="0">
                <a:sym typeface="Symbol" panose="05050102010706020507" pitchFamily="18" charset="2"/>
              </a:rPr>
              <a:t>Jíst pomalu a pečlivě kousat</a:t>
            </a:r>
          </a:p>
          <a:p>
            <a:r>
              <a:rPr lang="cs-CZ" altLang="cs-CZ" sz="2400" dirty="0">
                <a:sym typeface="Symbol" panose="05050102010706020507" pitchFamily="18" charset="2"/>
              </a:rPr>
              <a:t>Žvýkat s uzavřenými ústy  zamezí polykání vzduchu </a:t>
            </a:r>
          </a:p>
          <a:p>
            <a:r>
              <a:rPr lang="cs-CZ" altLang="cs-CZ" sz="2400" dirty="0">
                <a:sym typeface="Symbol" panose="05050102010706020507" pitchFamily="18" charset="2"/>
              </a:rPr>
              <a:t>Pravidelná a střídmá strava  pravidelné vyprazdňování</a:t>
            </a:r>
          </a:p>
          <a:p>
            <a:r>
              <a:rPr lang="cs-CZ" altLang="cs-CZ" sz="2400" dirty="0">
                <a:sym typeface="Symbol" panose="05050102010706020507" pitchFamily="18" charset="2"/>
              </a:rPr>
              <a:t>Novou potravinu vyzkoušet v malém množství  alergie</a:t>
            </a:r>
          </a:p>
          <a:p>
            <a:r>
              <a:rPr lang="cs-CZ" altLang="cs-CZ" sz="2400" dirty="0">
                <a:sym typeface="Symbol" panose="05050102010706020507" pitchFamily="18" charset="2"/>
              </a:rPr>
              <a:t>Technologie úpravy – vaření, dušení vždy do změknutí</a:t>
            </a:r>
          </a:p>
          <a:p>
            <a:r>
              <a:rPr lang="cs-CZ" altLang="cs-CZ" sz="2400" dirty="0">
                <a:sym typeface="Symbol" panose="05050102010706020507" pitchFamily="18" charset="2"/>
              </a:rPr>
              <a:t>Dostatečný příjem tekutin – nepít studené a sycené nápoje</a:t>
            </a:r>
          </a:p>
          <a:p>
            <a:r>
              <a:rPr lang="cs-CZ" altLang="cs-CZ" sz="2400" dirty="0">
                <a:sym typeface="Symbol" panose="05050102010706020507" pitchFamily="18" charset="2"/>
              </a:rPr>
              <a:t>Doplňovat vitamíny a minerály</a:t>
            </a:r>
          </a:p>
          <a:p>
            <a:endParaRPr lang="cs-CZ" altLang="cs-CZ" sz="2400" dirty="0">
              <a:sym typeface="Symbol" panose="05050102010706020507" pitchFamily="18" charset="2"/>
            </a:endParaRPr>
          </a:p>
          <a:p>
            <a:endParaRPr lang="cs-CZ" altLang="cs-CZ" sz="2400" dirty="0">
              <a:sym typeface="Symbol" panose="05050102010706020507" pitchFamily="18" charset="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034BD418-2457-47A2-A966-7672FEF912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0401" y="86426"/>
            <a:ext cx="11118046" cy="85090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altLang="cs-CZ" dirty="0"/>
              <a:t>Zásady výživy – derivační </a:t>
            </a:r>
            <a:r>
              <a:rPr lang="cs-CZ" altLang="cs-CZ" dirty="0" err="1"/>
              <a:t>stomie</a:t>
            </a:r>
            <a:r>
              <a:rPr lang="cs-CZ" altLang="cs-CZ" dirty="0"/>
              <a:t> GIT</a:t>
            </a:r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BA193338-2B1D-4C8E-B5A6-8EEC7C2DED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3756" y="908050"/>
            <a:ext cx="10454244" cy="594995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>
            <a:noAutofit/>
          </a:bodyPr>
          <a:lstStyle/>
          <a:p>
            <a:pPr marL="72000" indent="0" algn="ctr">
              <a:buNone/>
            </a:pPr>
            <a:r>
              <a:rPr lang="cs-CZ" altLang="cs-CZ" sz="2400" b="1" dirty="0"/>
              <a:t>Vhodnou volbou stravy ovlivníme činnost střeva.</a:t>
            </a:r>
          </a:p>
          <a:p>
            <a:pPr marL="72000" indent="0">
              <a:buNone/>
            </a:pPr>
            <a:r>
              <a:rPr lang="cs-CZ" altLang="cs-CZ" sz="2400" dirty="0">
                <a:solidFill>
                  <a:srgbClr val="0000DC"/>
                </a:solidFill>
                <a:sym typeface="Symbol" panose="05050102010706020507" pitchFamily="18" charset="2"/>
              </a:rPr>
              <a:t>Požadavky na stravu</a:t>
            </a:r>
          </a:p>
          <a:p>
            <a:r>
              <a:rPr lang="cs-CZ" altLang="cs-CZ" sz="2400" dirty="0">
                <a:sym typeface="Symbol" panose="05050102010706020507" pitchFamily="18" charset="2"/>
              </a:rPr>
              <a:t>bezezbytková</a:t>
            </a:r>
          </a:p>
          <a:p>
            <a:r>
              <a:rPr lang="cs-CZ" altLang="cs-CZ" sz="2400" dirty="0">
                <a:sym typeface="Symbol" panose="05050102010706020507" pitchFamily="18" charset="2"/>
              </a:rPr>
              <a:t>netučná</a:t>
            </a:r>
          </a:p>
          <a:p>
            <a:r>
              <a:rPr lang="cs-CZ" altLang="cs-CZ" sz="2400" dirty="0">
                <a:sym typeface="Symbol" panose="05050102010706020507" pitchFamily="18" charset="2"/>
              </a:rPr>
              <a:t>nenadýmavá</a:t>
            </a:r>
          </a:p>
          <a:p>
            <a:r>
              <a:rPr lang="cs-CZ" altLang="cs-CZ" sz="2400" dirty="0">
                <a:sym typeface="Symbol" panose="05050102010706020507" pitchFamily="18" charset="2"/>
              </a:rPr>
              <a:t>prvních 6 – 8 týdnu strava bez nerozpustné vlákniny</a:t>
            </a:r>
          </a:p>
          <a:p>
            <a:pPr marL="72000" indent="0">
              <a:buNone/>
            </a:pPr>
            <a:r>
              <a:rPr lang="cs-CZ" altLang="cs-CZ" sz="2400" dirty="0">
                <a:solidFill>
                  <a:srgbClr val="0000DC"/>
                </a:solidFill>
                <a:sym typeface="Symbol" panose="05050102010706020507" pitchFamily="18" charset="2"/>
              </a:rPr>
              <a:t>Doplňky stravy</a:t>
            </a:r>
          </a:p>
          <a:p>
            <a:r>
              <a:rPr lang="cs-CZ" altLang="cs-CZ" sz="2400" dirty="0">
                <a:sym typeface="Symbol" panose="05050102010706020507" pitchFamily="18" charset="2"/>
              </a:rPr>
              <a:t>vitamíny, minerály, </a:t>
            </a:r>
            <a:r>
              <a:rPr lang="cs-CZ" altLang="cs-CZ" sz="2400" dirty="0" err="1">
                <a:sym typeface="Symbol" panose="05050102010706020507" pitchFamily="18" charset="2"/>
              </a:rPr>
              <a:t>sipping</a:t>
            </a:r>
            <a:r>
              <a:rPr lang="cs-CZ" altLang="cs-CZ" sz="2400" dirty="0">
                <a:sym typeface="Symbol" panose="05050102010706020507" pitchFamily="18" charset="2"/>
              </a:rPr>
              <a:t>, modulární dietetika, </a:t>
            </a:r>
            <a:r>
              <a:rPr lang="cs-CZ" altLang="cs-CZ" sz="2400" dirty="0" err="1">
                <a:sym typeface="Symbol" panose="05050102010706020507" pitchFamily="18" charset="2"/>
              </a:rPr>
              <a:t>probiotika</a:t>
            </a:r>
            <a:r>
              <a:rPr lang="cs-CZ" altLang="cs-CZ" sz="2400" dirty="0">
                <a:sym typeface="Symbol" panose="05050102010706020507" pitchFamily="18" charset="2"/>
              </a:rPr>
              <a:t>, </a:t>
            </a:r>
            <a:r>
              <a:rPr lang="cs-CZ" altLang="cs-CZ" sz="2400" dirty="0" err="1">
                <a:sym typeface="Symbol" panose="05050102010706020507" pitchFamily="18" charset="2"/>
              </a:rPr>
              <a:t>prebiotika</a:t>
            </a:r>
            <a:endParaRPr lang="cs-CZ" altLang="cs-CZ" sz="2400" dirty="0">
              <a:sym typeface="Symbol" panose="05050102010706020507" pitchFamily="18" charset="2"/>
            </a:endParaRPr>
          </a:p>
          <a:p>
            <a:pPr marL="72000" indent="0">
              <a:buNone/>
            </a:pPr>
            <a:r>
              <a:rPr lang="cs-CZ" altLang="cs-CZ" sz="2400" dirty="0">
                <a:solidFill>
                  <a:srgbClr val="0000DC"/>
                </a:solidFill>
                <a:sym typeface="Symbol" panose="05050102010706020507" pitchFamily="18" charset="2"/>
              </a:rPr>
              <a:t>Rozložení stravy</a:t>
            </a:r>
          </a:p>
          <a:p>
            <a:r>
              <a:rPr lang="cs-CZ" altLang="cs-CZ" sz="2400" dirty="0">
                <a:sym typeface="Symbol" panose="05050102010706020507" pitchFamily="18" charset="2"/>
              </a:rPr>
              <a:t>vydatná snídaně a oběd</a:t>
            </a:r>
          </a:p>
          <a:p>
            <a:r>
              <a:rPr lang="cs-CZ" altLang="cs-CZ" sz="2400" dirty="0">
                <a:sym typeface="Symbol" panose="05050102010706020507" pitchFamily="18" charset="2"/>
              </a:rPr>
              <a:t>menší večeře</a:t>
            </a:r>
          </a:p>
        </p:txBody>
      </p:sp>
      <p:sp>
        <p:nvSpPr>
          <p:cNvPr id="69636" name="AutoShape 4">
            <a:extLst>
              <a:ext uri="{FF2B5EF4-FFF2-40B4-BE49-F238E27FC236}">
                <a16:creationId xmlns:a16="http://schemas.microsoft.com/office/drawing/2014/main" id="{A27616B3-99E7-457F-98F6-5BD563E7E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3838" y="1412876"/>
            <a:ext cx="2842635" cy="1318449"/>
          </a:xfrm>
          <a:prstGeom prst="wedgeEllipseCallout">
            <a:avLst>
              <a:gd name="adj1" fmla="val -144026"/>
              <a:gd name="adj2" fmla="val 27300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0" tIns="0" rIns="0" bIns="0" rtlCol="0">
            <a:no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altLang="cs-CZ" sz="2000" dirty="0">
                <a:solidFill>
                  <a:schemeClr val="bg1"/>
                </a:solidFill>
                <a:latin typeface="+mn-lt"/>
              </a:rPr>
              <a:t>Dieta č. 5 Bílkovinná bezezbytková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4">
            <a:extLst>
              <a:ext uri="{FF2B5EF4-FFF2-40B4-BE49-F238E27FC236}">
                <a16:creationId xmlns:a16="http://schemas.microsoft.com/office/drawing/2014/main" id="{62D68B9B-4677-446C-A901-28B691770E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1014" y="130628"/>
            <a:ext cx="11331802" cy="706438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altLang="cs-CZ" dirty="0"/>
              <a:t>Účinek potravin – derivační </a:t>
            </a:r>
            <a:r>
              <a:rPr lang="cs-CZ" altLang="cs-CZ" dirty="0" err="1"/>
              <a:t>stomie</a:t>
            </a:r>
            <a:r>
              <a:rPr lang="cs-CZ" altLang="cs-CZ" dirty="0"/>
              <a:t> GIT</a:t>
            </a:r>
          </a:p>
        </p:txBody>
      </p:sp>
      <p:graphicFrame>
        <p:nvGraphicFramePr>
          <p:cNvPr id="286780" name="Group 60">
            <a:extLst>
              <a:ext uri="{FF2B5EF4-FFF2-40B4-BE49-F238E27FC236}">
                <a16:creationId xmlns:a16="http://schemas.microsoft.com/office/drawing/2014/main" id="{3DED1BA3-B5E6-456B-8DED-CC77E78073E5}"/>
              </a:ext>
            </a:extLst>
          </p:cNvPr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387476153"/>
              </p:ext>
            </p:extLst>
          </p:nvPr>
        </p:nvGraphicFramePr>
        <p:xfrm>
          <a:off x="95003" y="692151"/>
          <a:ext cx="12005953" cy="6132624"/>
        </p:xfrm>
        <a:graphic>
          <a:graphicData uri="http://schemas.openxmlformats.org/drawingml/2006/table">
            <a:tbl>
              <a:tblPr/>
              <a:tblGrid>
                <a:gridCol w="3639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666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304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Nadýmavý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luštěniny, čerstvé pečivo, zelí, květák, vejce, pivo, cibule, nápoje s bublinkami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85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Proti nadýmání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jogurt, brusinky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88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Zápach podporuje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chřest, houby, luštěniny, vejce, ryby, cibule, zelí, česnek, květák, ostré koření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88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Zápach tlumí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jogurt, brusinky, petržel, majoránka, kmín, fenykl, bazalka, tymián, saturajka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893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Projímá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káva, cukr, alkohol, švestky, hrušky,fíky, kysané zelí, kapusta, luštěniny, mléko, masové vývary, ryby, studené, smařené nápoje s bublinkami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88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Průjem tlumí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čokoláda, bílé pečivo, rýže, banány, brambory, vařená mrkev, strouhané jablko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88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Zácpa - prevence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pomerančový džus ráno pře jídlem, dostatek tekutin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888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Břišní koliku vyvolá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zelí, ořechy, luštěniny, kapusta, cibule, houby, křížaly, kukuřice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4B04F36-70AD-41A9-8471-A18B63C317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Lékařská fakulta Masarykovy univerzity, Katedra ošetřovatelství a porodní asistence</a:t>
            </a:r>
            <a:endParaRPr lang="cs-CZ" alt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0CABC1F-D97B-48CF-8416-184E6F8297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E2C55B23-3FBC-4600-B374-F1EBC66CF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24" y="302193"/>
            <a:ext cx="10753200" cy="451576"/>
          </a:xfrm>
        </p:spPr>
        <p:txBody>
          <a:bodyPr/>
          <a:lstStyle/>
          <a:p>
            <a:r>
              <a:rPr lang="cs-CZ" dirty="0"/>
              <a:t>Typy </a:t>
            </a:r>
            <a:r>
              <a:rPr lang="cs-CZ" dirty="0" err="1"/>
              <a:t>stomií</a:t>
            </a:r>
            <a:endParaRPr lang="cs-CZ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FE569E18-3AFB-4E83-865C-66B5CD39C6FF}"/>
              </a:ext>
            </a:extLst>
          </p:cNvPr>
          <p:cNvSpPr/>
          <p:nvPr/>
        </p:nvSpPr>
        <p:spPr bwMode="auto">
          <a:xfrm>
            <a:off x="93023" y="870937"/>
            <a:ext cx="12005953" cy="229145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1" i="0" u="none" strike="noStrike" cap="none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Tahoma" pitchFamily="34" charset="0"/>
              </a:rPr>
              <a:t>Výživné - přívodné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982484AE-17FA-43B8-978F-AFA33A4EB63D}"/>
              </a:ext>
            </a:extLst>
          </p:cNvPr>
          <p:cNvSpPr/>
          <p:nvPr/>
        </p:nvSpPr>
        <p:spPr bwMode="auto">
          <a:xfrm>
            <a:off x="93024" y="3279562"/>
            <a:ext cx="12005952" cy="2697196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1" i="0" u="none" strike="noStrike" cap="none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Tahoma" pitchFamily="34" charset="0"/>
              </a:rPr>
              <a:t>Odvodné = derivační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A09D7131-AD30-4C3C-992E-0CFA50E09460}"/>
              </a:ext>
            </a:extLst>
          </p:cNvPr>
          <p:cNvSpPr/>
          <p:nvPr/>
        </p:nvSpPr>
        <p:spPr bwMode="auto">
          <a:xfrm>
            <a:off x="182089" y="1384241"/>
            <a:ext cx="5708072" cy="1229620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000" dirty="0">
                <a:solidFill>
                  <a:schemeClr val="tx1"/>
                </a:solidFill>
                <a:latin typeface="Tahoma" pitchFamily="34" charset="0"/>
              </a:rPr>
              <a:t>Žaludek</a:t>
            </a: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-"/>
              <a:tabLst/>
            </a:pPr>
            <a:r>
              <a:rPr lang="cs-CZ" sz="2000" dirty="0"/>
              <a:t>Gastrostomie</a:t>
            </a: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-"/>
              <a:tabLst/>
            </a:pPr>
            <a:r>
              <a:rPr lang="cs-CZ" sz="2000" dirty="0"/>
              <a:t>Perkutánní endoskopická gastrostomie (PEG)</a:t>
            </a: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-"/>
              <a:tabLst/>
            </a:pPr>
            <a:r>
              <a:rPr lang="cs-CZ" sz="2000" dirty="0"/>
              <a:t>Výživový knoflík  (</a:t>
            </a:r>
            <a:r>
              <a:rPr lang="cs-CZ" sz="2000" dirty="0" err="1"/>
              <a:t>Feeding</a:t>
            </a:r>
            <a:r>
              <a:rPr lang="cs-CZ" sz="2000" dirty="0"/>
              <a:t> </a:t>
            </a:r>
            <a:r>
              <a:rPr lang="cs-CZ" sz="2000" dirty="0" err="1"/>
              <a:t>button</a:t>
            </a:r>
            <a:r>
              <a:rPr lang="cs-CZ" sz="2000" dirty="0"/>
              <a:t>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9E0AB503-BD43-48AA-9759-E114F5B3DCEB}"/>
              </a:ext>
            </a:extLst>
          </p:cNvPr>
          <p:cNvSpPr/>
          <p:nvPr/>
        </p:nvSpPr>
        <p:spPr bwMode="auto">
          <a:xfrm>
            <a:off x="6096000" y="1384241"/>
            <a:ext cx="5913911" cy="1239950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dirty="0">
                <a:solidFill>
                  <a:schemeClr val="tx1"/>
                </a:solidFill>
                <a:latin typeface="Tahoma" pitchFamily="34" charset="0"/>
              </a:rPr>
              <a:t>Jejunum</a:t>
            </a: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-"/>
              <a:tabLst/>
            </a:pPr>
            <a:r>
              <a:rPr lang="cs-CZ" sz="2000" dirty="0" err="1"/>
              <a:t>Jejunostomie</a:t>
            </a:r>
            <a:endParaRPr lang="cs-CZ" sz="2000" dirty="0"/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-"/>
              <a:tabLst/>
            </a:pPr>
            <a:r>
              <a:rPr lang="cs-CZ" sz="2000" dirty="0"/>
              <a:t>Perkutánní endoskopická </a:t>
            </a:r>
            <a:r>
              <a:rPr lang="cs-CZ" sz="2000" dirty="0" err="1"/>
              <a:t>jejunostomie</a:t>
            </a:r>
            <a:r>
              <a:rPr lang="cs-CZ" sz="2000" dirty="0"/>
              <a:t> – PEJ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712F43BE-B3F5-4461-BF6F-64D212AB1482}"/>
              </a:ext>
            </a:extLst>
          </p:cNvPr>
          <p:cNvSpPr/>
          <p:nvPr/>
        </p:nvSpPr>
        <p:spPr bwMode="auto">
          <a:xfrm>
            <a:off x="182088" y="2670877"/>
            <a:ext cx="11827822" cy="388451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548640" lvl="1" algn="ctr" eaLnBrk="1" fontAlgn="auto" hangingPunct="1">
              <a:spcAft>
                <a:spcPts val="0"/>
              </a:spcAft>
              <a:defRPr/>
            </a:pPr>
            <a:r>
              <a:rPr lang="cs-CZ" sz="2000" dirty="0"/>
              <a:t>Perkutánní endoskopická gastrostomie s jejunální sondou - PEG/J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BD06389A-F913-4087-916A-EB9F11EC0837}"/>
              </a:ext>
            </a:extLst>
          </p:cNvPr>
          <p:cNvSpPr/>
          <p:nvPr/>
        </p:nvSpPr>
        <p:spPr bwMode="auto">
          <a:xfrm>
            <a:off x="311379" y="3448481"/>
            <a:ext cx="3536226" cy="2467453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lvl="1" indent="0" eaLnBrk="1" fontAlgn="auto" hangingPunct="1">
              <a:spcAft>
                <a:spcPts val="0"/>
              </a:spcAft>
              <a:buNone/>
              <a:defRPr/>
            </a:pPr>
            <a:r>
              <a:rPr lang="cs-CZ" sz="2000" b="1" dirty="0"/>
              <a:t>Zažívací trakt</a:t>
            </a:r>
          </a:p>
          <a:p>
            <a:pPr marL="342900" lvl="1" indent="-342900" eaLnBrk="1" fontAlgn="auto" hangingPunct="1"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-"/>
              <a:defRPr/>
            </a:pPr>
            <a:r>
              <a:rPr lang="cs-CZ" sz="2000" dirty="0" err="1"/>
              <a:t>Oesophagostomie</a:t>
            </a:r>
            <a:endParaRPr lang="cs-CZ" sz="2000" dirty="0"/>
          </a:p>
          <a:p>
            <a:pPr marL="342900" lvl="2" indent="-342900" eaLnBrk="1" fontAlgn="auto" hangingPunct="1"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-"/>
              <a:defRPr/>
            </a:pPr>
            <a:r>
              <a:rPr lang="cs-CZ" sz="2000" dirty="0" err="1"/>
              <a:t>Jejunostomie</a:t>
            </a:r>
            <a:endParaRPr lang="cs-CZ" sz="2000" dirty="0"/>
          </a:p>
          <a:p>
            <a:pPr marL="342900" lvl="2" indent="-342900" eaLnBrk="1" fontAlgn="auto" hangingPunct="1"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-"/>
              <a:defRPr/>
            </a:pPr>
            <a:r>
              <a:rPr lang="cs-CZ" sz="2000" dirty="0"/>
              <a:t>Ileostomie</a:t>
            </a:r>
          </a:p>
          <a:p>
            <a:pPr marL="342900" lvl="2" indent="-342900" eaLnBrk="1" fontAlgn="auto" hangingPunct="1"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-"/>
              <a:defRPr/>
            </a:pPr>
            <a:r>
              <a:rPr lang="cs-CZ" sz="2000" dirty="0"/>
              <a:t>Kolostomie</a:t>
            </a:r>
          </a:p>
          <a:p>
            <a:pPr marL="800100" lvl="3" indent="-342900" fontAlgn="auto"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-"/>
              <a:defRPr/>
            </a:pPr>
            <a:r>
              <a:rPr lang="cs-CZ" sz="1600" dirty="0" err="1"/>
              <a:t>Cékostomie</a:t>
            </a:r>
            <a:endParaRPr lang="cs-CZ" sz="1600" dirty="0"/>
          </a:p>
          <a:p>
            <a:pPr marL="800100" lvl="3" indent="-342900" fontAlgn="auto"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-"/>
              <a:defRPr/>
            </a:pPr>
            <a:r>
              <a:rPr lang="cs-CZ" sz="1600" dirty="0" err="1"/>
              <a:t>Transversostomie</a:t>
            </a:r>
            <a:endParaRPr lang="cs-CZ" sz="1600" dirty="0"/>
          </a:p>
          <a:p>
            <a:pPr marL="800100" lvl="3" indent="-342900" fontAlgn="auto"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-"/>
              <a:defRPr/>
            </a:pPr>
            <a:r>
              <a:rPr lang="cs-CZ" sz="1600" dirty="0" err="1"/>
              <a:t>Sigmoideostomie</a:t>
            </a:r>
            <a:endParaRPr lang="cs-CZ" sz="1600" dirty="0"/>
          </a:p>
          <a:p>
            <a:pPr marL="320040" lvl="1" indent="0" eaLnBrk="1" fontAlgn="auto" hangingPunct="1">
              <a:spcAft>
                <a:spcPts val="0"/>
              </a:spcAft>
              <a:buNone/>
              <a:defRPr/>
            </a:pPr>
            <a:endParaRPr lang="cs-CZ" sz="2000" dirty="0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A6585A69-4FDF-4514-AF7F-53F7DF25C4CB}"/>
              </a:ext>
            </a:extLst>
          </p:cNvPr>
          <p:cNvSpPr/>
          <p:nvPr/>
        </p:nvSpPr>
        <p:spPr bwMode="auto">
          <a:xfrm>
            <a:off x="4205508" y="3769708"/>
            <a:ext cx="3780981" cy="2146226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lvl="1" fontAlgn="auto">
              <a:spcAft>
                <a:spcPts val="0"/>
              </a:spcAft>
              <a:defRPr/>
            </a:pPr>
            <a:r>
              <a:rPr lang="cs-CZ" sz="2000" b="1" dirty="0" err="1"/>
              <a:t>Uropoetický</a:t>
            </a:r>
            <a:r>
              <a:rPr lang="cs-CZ" sz="2000" b="1" dirty="0"/>
              <a:t> trakt (UPT)</a:t>
            </a:r>
          </a:p>
          <a:p>
            <a:pPr marL="342900" lvl="2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-"/>
              <a:defRPr/>
            </a:pPr>
            <a:r>
              <a:rPr lang="cs-CZ" sz="2000" dirty="0" err="1"/>
              <a:t>Ureterostomie</a:t>
            </a:r>
            <a:endParaRPr lang="cs-CZ" sz="2000" dirty="0"/>
          </a:p>
          <a:p>
            <a:pPr marL="342900" lvl="2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-"/>
              <a:defRPr/>
            </a:pPr>
            <a:r>
              <a:rPr lang="cs-CZ" sz="2000" dirty="0" err="1"/>
              <a:t>Epicystostomie</a:t>
            </a:r>
            <a:r>
              <a:rPr lang="cs-CZ" sz="2000" dirty="0"/>
              <a:t> (</a:t>
            </a:r>
            <a:r>
              <a:rPr lang="cs-CZ" sz="2000" dirty="0" err="1"/>
              <a:t>cystostomie</a:t>
            </a:r>
            <a:r>
              <a:rPr lang="cs-CZ" sz="2000" dirty="0"/>
              <a:t>)</a:t>
            </a:r>
          </a:p>
          <a:p>
            <a:pPr marL="342900" lvl="2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-"/>
              <a:defRPr/>
            </a:pPr>
            <a:r>
              <a:rPr lang="cs-CZ" sz="2000" dirty="0" err="1"/>
              <a:t>Urostomie</a:t>
            </a:r>
            <a:endParaRPr lang="cs-CZ" sz="2000" dirty="0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BC56CB58-B966-4FE7-B3AC-64AAE733A3BA}"/>
              </a:ext>
            </a:extLst>
          </p:cNvPr>
          <p:cNvSpPr/>
          <p:nvPr/>
        </p:nvSpPr>
        <p:spPr bwMode="auto">
          <a:xfrm>
            <a:off x="8473684" y="3442617"/>
            <a:ext cx="3536226" cy="2467452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lvl="1" indent="0" eaLnBrk="1" fontAlgn="auto" hangingPunct="1">
              <a:spcAft>
                <a:spcPts val="0"/>
              </a:spcAft>
              <a:buNone/>
              <a:defRPr/>
            </a:pPr>
            <a:r>
              <a:rPr lang="pl-PL" sz="2000" b="1" dirty="0"/>
              <a:t>Dýchací trakt (DT)</a:t>
            </a:r>
          </a:p>
          <a:p>
            <a:pPr marL="342900" lvl="2" indent="-342900" eaLnBrk="1" fontAlgn="auto" hangingPunct="1"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-"/>
              <a:defRPr/>
            </a:pPr>
            <a:r>
              <a:rPr lang="pl-PL" sz="2000" dirty="0"/>
              <a:t>Tracheostomie</a:t>
            </a:r>
          </a:p>
          <a:p>
            <a:pPr marL="342900" lvl="2" indent="-342900" eaLnBrk="1" fontAlgn="auto" hangingPunct="1"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-"/>
              <a:defRPr/>
            </a:pPr>
            <a:r>
              <a:rPr lang="pl-PL" sz="2000" dirty="0"/>
              <a:t>Koniotomie</a:t>
            </a:r>
          </a:p>
        </p:txBody>
      </p:sp>
    </p:spTree>
    <p:extLst>
      <p:ext uri="{BB962C8B-B14F-4D97-AF65-F5344CB8AC3E}">
        <p14:creationId xmlns:p14="http://schemas.microsoft.com/office/powerpoint/2010/main" val="6276419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E34AC52D-DDEA-478B-A585-CAC7C30949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4379" y="188912"/>
            <a:ext cx="8229600" cy="602342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altLang="cs-CZ" dirty="0"/>
              <a:t>Zásady výživy </a:t>
            </a:r>
            <a:r>
              <a:rPr lang="cs-CZ" altLang="cs-CZ" dirty="0" err="1"/>
              <a:t>kolonostomiků</a:t>
            </a:r>
            <a:endParaRPr lang="cs-CZ" altLang="cs-CZ" dirty="0"/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B3A8C87E-51DC-45E1-A435-1FC43A45F5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0213" y="791254"/>
            <a:ext cx="11851574" cy="594995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>
            <a:noAutofit/>
          </a:bodyPr>
          <a:lstStyle/>
          <a:p>
            <a:r>
              <a:rPr lang="cs-CZ" altLang="cs-CZ" sz="2400" dirty="0"/>
              <a:t>jíst třikrát denně ve stejnou dobu </a:t>
            </a:r>
            <a:r>
              <a:rPr lang="cs-CZ" altLang="cs-CZ" sz="2400" dirty="0">
                <a:sym typeface="Symbol" panose="05050102010706020507" pitchFamily="18" charset="2"/>
              </a:rPr>
              <a:t> zajistí pravidelnost vylučování</a:t>
            </a:r>
          </a:p>
          <a:p>
            <a:r>
              <a:rPr lang="cs-CZ" altLang="cs-CZ" sz="2400" dirty="0">
                <a:sym typeface="Symbol" panose="05050102010706020507" pitchFamily="18" charset="2"/>
              </a:rPr>
              <a:t>dostatek tekutin </a:t>
            </a:r>
          </a:p>
          <a:p>
            <a:r>
              <a:rPr lang="cs-CZ" altLang="cs-CZ" sz="2400" dirty="0">
                <a:sym typeface="Symbol" panose="05050102010706020507" pitchFamily="18" charset="2"/>
              </a:rPr>
              <a:t>velké množství bílkovin ztužuje stolici  omezit</a:t>
            </a:r>
          </a:p>
          <a:p>
            <a:pPr marL="72000" indent="0">
              <a:buNone/>
            </a:pPr>
            <a:r>
              <a:rPr lang="cs-CZ" altLang="cs-CZ" sz="2400" dirty="0">
                <a:solidFill>
                  <a:srgbClr val="0000DC"/>
                </a:solidFill>
                <a:sym typeface="Symbol" panose="05050102010706020507" pitchFamily="18" charset="2"/>
              </a:rPr>
              <a:t>Nekonzumovat</a:t>
            </a:r>
          </a:p>
          <a:p>
            <a:r>
              <a:rPr lang="cs-CZ" altLang="cs-CZ" sz="2400" dirty="0">
                <a:sym typeface="Symbol" panose="05050102010706020507" pitchFamily="18" charset="2"/>
              </a:rPr>
              <a:t>tučné jídla</a:t>
            </a:r>
          </a:p>
          <a:p>
            <a:r>
              <a:rPr lang="cs-CZ" altLang="cs-CZ" sz="2400" dirty="0">
                <a:sym typeface="Symbol" panose="05050102010706020507" pitchFamily="18" charset="2"/>
              </a:rPr>
              <a:t>celozrnný chléb, luštěniny, zelené fazolky</a:t>
            </a:r>
          </a:p>
          <a:p>
            <a:r>
              <a:rPr lang="cs-CZ" altLang="cs-CZ" sz="2400" dirty="0">
                <a:sym typeface="Symbol" panose="05050102010706020507" pitchFamily="18" charset="2"/>
              </a:rPr>
              <a:t>zelí, kapustu, květák</a:t>
            </a:r>
          </a:p>
          <a:p>
            <a:r>
              <a:rPr lang="cs-CZ" altLang="cs-CZ" sz="2400" dirty="0">
                <a:sym typeface="Symbol" panose="05050102010706020507" pitchFamily="18" charset="2"/>
              </a:rPr>
              <a:t>okurky, syrové ovoce</a:t>
            </a:r>
          </a:p>
          <a:p>
            <a:r>
              <a:rPr lang="cs-CZ" altLang="cs-CZ" sz="2400" dirty="0">
                <a:sym typeface="Symbol" panose="05050102010706020507" pitchFamily="18" charset="2"/>
              </a:rPr>
              <a:t>aromatickou zeleninu – cibule, česnek, pórek, ředkvičky</a:t>
            </a:r>
          </a:p>
          <a:p>
            <a:r>
              <a:rPr lang="cs-CZ" altLang="cs-CZ" sz="2400" dirty="0">
                <a:sym typeface="Symbol" panose="05050102010706020507" pitchFamily="18" charset="2"/>
              </a:rPr>
              <a:t>ostré koření</a:t>
            </a:r>
          </a:p>
          <a:p>
            <a:r>
              <a:rPr lang="cs-CZ" altLang="cs-CZ" sz="2400" dirty="0">
                <a:sym typeface="Symbol" panose="05050102010706020507" pitchFamily="18" charset="2"/>
              </a:rPr>
              <a:t>mléko, šumivé nápoje, koncentrovaný alkohol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2E523FB5-A02A-4974-8635-B32B31DCEB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4147" y="171410"/>
            <a:ext cx="8229600" cy="593766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altLang="cs-CZ" dirty="0"/>
              <a:t>Zásady výživy </a:t>
            </a:r>
            <a:r>
              <a:rPr lang="cs-CZ" altLang="cs-CZ" dirty="0" err="1"/>
              <a:t>ileostomiků</a:t>
            </a:r>
            <a:endParaRPr lang="cs-CZ" altLang="cs-CZ" dirty="0"/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83D6B072-5057-433D-8844-1CB85A8733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0010" y="765176"/>
            <a:ext cx="11811990" cy="6092825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>
            <a:noAutofit/>
          </a:bodyPr>
          <a:lstStyle/>
          <a:p>
            <a:r>
              <a:rPr lang="cs-CZ" altLang="cs-CZ" sz="2400" dirty="0"/>
              <a:t>Kaloricky vydatná strava</a:t>
            </a:r>
            <a:endParaRPr lang="cs-CZ" altLang="cs-CZ" sz="2400" dirty="0">
              <a:sym typeface="Symbol" panose="05050102010706020507" pitchFamily="18" charset="2"/>
            </a:endParaRPr>
          </a:p>
          <a:p>
            <a:r>
              <a:rPr lang="cs-CZ" altLang="cs-CZ" sz="2400" dirty="0">
                <a:sym typeface="Symbol" panose="05050102010706020507" pitchFamily="18" charset="2"/>
              </a:rPr>
              <a:t>Hodně vitamínů – ovocné šťávy</a:t>
            </a:r>
          </a:p>
          <a:p>
            <a:r>
              <a:rPr lang="cs-CZ" altLang="cs-CZ" sz="2400" dirty="0">
                <a:sym typeface="Symbol" panose="05050102010706020507" pitchFamily="18" charset="2"/>
              </a:rPr>
              <a:t>Dostatek minerálů – sůl 6 -9 g denně</a:t>
            </a:r>
          </a:p>
          <a:p>
            <a:r>
              <a:rPr lang="cs-CZ" altLang="cs-CZ" sz="2400" dirty="0">
                <a:sym typeface="Symbol" panose="05050102010706020507" pitchFamily="18" charset="2"/>
              </a:rPr>
              <a:t>Dostatek tekutin, pít při jídle – 2 l / den</a:t>
            </a:r>
          </a:p>
          <a:p>
            <a:r>
              <a:rPr lang="cs-CZ" altLang="cs-CZ" sz="2400" dirty="0">
                <a:sym typeface="Symbol" panose="05050102010706020507" pitchFamily="18" charset="2"/>
              </a:rPr>
              <a:t>Při pití sníst něco malého</a:t>
            </a:r>
          </a:p>
          <a:p>
            <a:endParaRPr lang="cs-CZ" altLang="cs-CZ" sz="2400" dirty="0">
              <a:sym typeface="Symbol" panose="05050102010706020507" pitchFamily="18" charset="2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960B09C3-A3E6-4A45-A191-456BCFA8D2DB}"/>
              </a:ext>
            </a:extLst>
          </p:cNvPr>
          <p:cNvSpPr/>
          <p:nvPr/>
        </p:nvSpPr>
        <p:spPr>
          <a:xfrm>
            <a:off x="6096000" y="675859"/>
            <a:ext cx="6096000" cy="525330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720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altLang="cs-CZ" sz="2300" dirty="0">
                <a:solidFill>
                  <a:srgbClr val="0000DC"/>
                </a:solidFill>
                <a:latin typeface="+mn-lt"/>
                <a:sym typeface="Symbol" panose="05050102010706020507" pitchFamily="18" charset="2"/>
              </a:rPr>
              <a:t>Stolici zahustí</a:t>
            </a:r>
          </a:p>
          <a:p>
            <a:pPr marL="252000" indent="-1800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altLang="cs-CZ" sz="2300" dirty="0">
                <a:latin typeface="+mn-lt"/>
                <a:sym typeface="Symbol" panose="05050102010706020507" pitchFamily="18" charset="2"/>
              </a:rPr>
              <a:t>Rýže</a:t>
            </a:r>
          </a:p>
          <a:p>
            <a:pPr marL="252000" indent="-1800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altLang="cs-CZ" sz="2300" dirty="0">
                <a:latin typeface="+mn-lt"/>
                <a:sym typeface="Symbol" panose="05050102010706020507" pitchFamily="18" charset="2"/>
              </a:rPr>
              <a:t>Borůvky</a:t>
            </a:r>
          </a:p>
          <a:p>
            <a:pPr marL="252000" indent="-1800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altLang="cs-CZ" sz="2300" dirty="0">
                <a:latin typeface="+mn-lt"/>
                <a:sym typeface="Symbol" panose="05050102010706020507" pitchFamily="18" charset="2"/>
              </a:rPr>
              <a:t>Černý čaj</a:t>
            </a:r>
          </a:p>
          <a:p>
            <a:pPr marL="252000" indent="-1800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altLang="cs-CZ" sz="2300" dirty="0">
                <a:latin typeface="+mn-lt"/>
                <a:sym typeface="Symbol" panose="05050102010706020507" pitchFamily="18" charset="2"/>
              </a:rPr>
              <a:t>Strouhané jablka</a:t>
            </a:r>
          </a:p>
          <a:p>
            <a:pPr marL="720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altLang="cs-CZ" sz="2300" dirty="0">
                <a:solidFill>
                  <a:srgbClr val="0000DC"/>
                </a:solidFill>
                <a:latin typeface="+mn-lt"/>
                <a:sym typeface="Symbol" panose="05050102010706020507" pitchFamily="18" charset="2"/>
              </a:rPr>
              <a:t>Nekonzumovat</a:t>
            </a:r>
          </a:p>
          <a:p>
            <a:pPr marL="252000" indent="-1800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altLang="cs-CZ" sz="2300" dirty="0">
                <a:latin typeface="+mn-lt"/>
                <a:sym typeface="Symbol" panose="05050102010706020507" pitchFamily="18" charset="2"/>
              </a:rPr>
              <a:t>Tučné jídla</a:t>
            </a:r>
          </a:p>
          <a:p>
            <a:pPr marL="252000" indent="-1800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altLang="cs-CZ" sz="2300" dirty="0">
                <a:latin typeface="+mn-lt"/>
                <a:sym typeface="Symbol" panose="05050102010706020507" pitchFamily="18" charset="2"/>
              </a:rPr>
              <a:t>Hodně sladké</a:t>
            </a:r>
          </a:p>
          <a:p>
            <a:pPr marL="252000" indent="-1800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altLang="cs-CZ" sz="2300" dirty="0">
                <a:latin typeface="+mn-lt"/>
                <a:sym typeface="Symbol" panose="05050102010706020507" pitchFamily="18" charset="2"/>
              </a:rPr>
              <a:t>Pomeranče, slupky, okurky, kukuřice, ořechy  riziko koliky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864113"/>
          </a:xfrm>
        </p:spPr>
        <p:txBody>
          <a:bodyPr/>
          <a:lstStyle/>
          <a:p>
            <a:r>
              <a:rPr lang="cs-CZ" dirty="0"/>
              <a:t>Derivační </a:t>
            </a:r>
            <a:r>
              <a:rPr lang="cs-CZ" dirty="0" err="1"/>
              <a:t>stomie</a:t>
            </a:r>
            <a:r>
              <a:rPr lang="cs-CZ" dirty="0"/>
              <a:t> – </a:t>
            </a:r>
            <a:r>
              <a:rPr lang="cs-CZ" dirty="0" err="1"/>
              <a:t>uropoetický</a:t>
            </a:r>
            <a:r>
              <a:rPr lang="cs-CZ" dirty="0"/>
              <a:t> trakt</a:t>
            </a:r>
          </a:p>
        </p:txBody>
      </p:sp>
    </p:spTree>
    <p:extLst>
      <p:ext uri="{BB962C8B-B14F-4D97-AF65-F5344CB8AC3E}">
        <p14:creationId xmlns:p14="http://schemas.microsoft.com/office/powerpoint/2010/main" val="23247273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50A28A8-0761-47E4-A5E0-F652BE0090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A723732-2711-40BF-A38F-1174C2552C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0156797-1525-4567-99C8-5284974F3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232754"/>
            <a:ext cx="10753200" cy="451576"/>
          </a:xfrm>
        </p:spPr>
        <p:txBody>
          <a:bodyPr/>
          <a:lstStyle/>
          <a:p>
            <a:r>
              <a:rPr lang="cs-CZ" dirty="0"/>
              <a:t>Typy derivačních </a:t>
            </a:r>
            <a:r>
              <a:rPr lang="cs-CZ" dirty="0" err="1"/>
              <a:t>stomií</a:t>
            </a:r>
            <a:r>
              <a:rPr lang="cs-CZ" dirty="0"/>
              <a:t> – </a:t>
            </a:r>
            <a:r>
              <a:rPr lang="cs-CZ" dirty="0" err="1"/>
              <a:t>uropoetický</a:t>
            </a:r>
            <a:r>
              <a:rPr lang="cs-CZ" dirty="0"/>
              <a:t> trakt</a:t>
            </a:r>
          </a:p>
        </p:txBody>
      </p:sp>
      <p:pic>
        <p:nvPicPr>
          <p:cNvPr id="6" name="Obrázek 4">
            <a:extLst>
              <a:ext uri="{FF2B5EF4-FFF2-40B4-BE49-F238E27FC236}">
                <a16:creationId xmlns:a16="http://schemas.microsoft.com/office/drawing/2014/main" id="{12E179FE-717C-47F5-8C84-C2BABE592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00" y="838848"/>
            <a:ext cx="2328367" cy="178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D2726C0-5F55-4F96-AE2D-E3188107BBC4}"/>
              </a:ext>
            </a:extLst>
          </p:cNvPr>
          <p:cNvSpPr txBox="1"/>
          <p:nvPr/>
        </p:nvSpPr>
        <p:spPr>
          <a:xfrm>
            <a:off x="570406" y="3827342"/>
            <a:ext cx="19519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b="1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Urostomie</a:t>
            </a:r>
            <a:endParaRPr lang="cs-CZ" sz="18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cs-CZ" sz="18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Našití močovodů na „zaslepené“ střevo</a:t>
            </a:r>
          </a:p>
        </p:txBody>
      </p:sp>
      <p:pic>
        <p:nvPicPr>
          <p:cNvPr id="8" name="Obrázek 3">
            <a:extLst>
              <a:ext uri="{FF2B5EF4-FFF2-40B4-BE49-F238E27FC236}">
                <a16:creationId xmlns:a16="http://schemas.microsoft.com/office/drawing/2014/main" id="{B8347881-D029-4428-BAA0-CDAB0E195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450" y="836355"/>
            <a:ext cx="2591726" cy="209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AB4B27C1-C066-4BAE-99F6-50259BC2091E}"/>
              </a:ext>
            </a:extLst>
          </p:cNvPr>
          <p:cNvSpPr txBox="1"/>
          <p:nvPr/>
        </p:nvSpPr>
        <p:spPr>
          <a:xfrm>
            <a:off x="3965093" y="2932962"/>
            <a:ext cx="25917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b="1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Ureterostomie</a:t>
            </a:r>
            <a:endParaRPr lang="cs-CZ" sz="18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cs-CZ" sz="18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Vyústění jednoho, nebo obou močovodů na povrch těla</a:t>
            </a:r>
          </a:p>
          <a:p>
            <a:pPr algn="ctr"/>
            <a:r>
              <a:rPr lang="cs-CZ" sz="1800" dirty="0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NESMÍ SE KLEMOVAT</a:t>
            </a:r>
          </a:p>
        </p:txBody>
      </p:sp>
      <p:pic>
        <p:nvPicPr>
          <p:cNvPr id="10" name="Obrázek 5" descr="Obsah obrázku text, mapa&#10;&#10;Popis vygenerovaný s vysokou mírou spolehlivosti">
            <a:extLst>
              <a:ext uri="{FF2B5EF4-FFF2-40B4-BE49-F238E27FC236}">
                <a16:creationId xmlns:a16="http://schemas.microsoft.com/office/drawing/2014/main" id="{73C6F195-5016-4BB7-8298-94C0E01D97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9" t="21154" b="1"/>
          <a:stretch/>
        </p:blipFill>
        <p:spPr bwMode="auto">
          <a:xfrm>
            <a:off x="7004933" y="832545"/>
            <a:ext cx="2141228" cy="209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665C423C-99B5-4C97-ACCB-4AC265892881}"/>
              </a:ext>
            </a:extLst>
          </p:cNvPr>
          <p:cNvSpPr txBox="1"/>
          <p:nvPr/>
        </p:nvSpPr>
        <p:spPr>
          <a:xfrm>
            <a:off x="6894119" y="2929152"/>
            <a:ext cx="25917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b="1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Epicistostomie</a:t>
            </a:r>
            <a:endParaRPr lang="cs-CZ" sz="18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cs-CZ" sz="1800" dirty="0">
                <a:ea typeface="Tahoma" panose="020B0604030504040204" pitchFamily="34" charset="0"/>
                <a:cs typeface="Tahoma" panose="020B0604030504040204" pitchFamily="34" charset="0"/>
              </a:rPr>
              <a:t>Vyústění močového měchýře na povrch</a:t>
            </a:r>
            <a:endParaRPr lang="cs-CZ" sz="18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2" descr="SouvisejÃ­cÃ­ obrÃ¡zek">
            <a:extLst>
              <a:ext uri="{FF2B5EF4-FFF2-40B4-BE49-F238E27FC236}">
                <a16:creationId xmlns:a16="http://schemas.microsoft.com/office/drawing/2014/main" id="{E4549878-6DCD-43E0-8E6B-F15947EBF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5" b="12524"/>
          <a:stretch>
            <a:fillRect/>
          </a:stretch>
        </p:blipFill>
        <p:spPr bwMode="auto">
          <a:xfrm>
            <a:off x="9608440" y="845114"/>
            <a:ext cx="2228603" cy="209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672A6B12-A8C6-4630-9B9E-2C92C3478CE1}"/>
              </a:ext>
            </a:extLst>
          </p:cNvPr>
          <p:cNvSpPr txBox="1"/>
          <p:nvPr/>
        </p:nvSpPr>
        <p:spPr>
          <a:xfrm>
            <a:off x="9426877" y="2953223"/>
            <a:ext cx="25917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b="1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Nefrostomie</a:t>
            </a:r>
            <a:endParaRPr lang="cs-CZ" sz="18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cs-CZ" sz="18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Vyústění jednoho, nebo obou močovodů na povrch těla</a:t>
            </a:r>
          </a:p>
          <a:p>
            <a:pPr algn="ctr"/>
            <a:r>
              <a:rPr lang="cs-CZ" sz="1800" dirty="0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NESMÍ SE KLEMOVAT</a:t>
            </a:r>
          </a:p>
        </p:txBody>
      </p:sp>
      <p:pic>
        <p:nvPicPr>
          <p:cNvPr id="14" name="Obrázek 4">
            <a:extLst>
              <a:ext uri="{FF2B5EF4-FFF2-40B4-BE49-F238E27FC236}">
                <a16:creationId xmlns:a16="http://schemas.microsoft.com/office/drawing/2014/main" id="{008DF16F-0DFD-40F1-AA0B-6EAD4FCD1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13" y="2620436"/>
            <a:ext cx="189113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9BF4052A-66B4-4EA0-9B93-E80618EE7EF2}"/>
              </a:ext>
            </a:extLst>
          </p:cNvPr>
          <p:cNvSpPr txBox="1"/>
          <p:nvPr/>
        </p:nvSpPr>
        <p:spPr>
          <a:xfrm>
            <a:off x="414000" y="4995954"/>
            <a:ext cx="2454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b="1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Vezikostomie</a:t>
            </a:r>
            <a:endParaRPr lang="cs-CZ" sz="18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cs-CZ" sz="18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Vytvoření vyústění močového měchýře na povrch těla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947CF846-4671-4A02-9CAA-2064266514AE}"/>
              </a:ext>
            </a:extLst>
          </p:cNvPr>
          <p:cNvSpPr/>
          <p:nvPr/>
        </p:nvSpPr>
        <p:spPr bwMode="auto">
          <a:xfrm>
            <a:off x="3336966" y="4489432"/>
            <a:ext cx="8189625" cy="1440886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</a:rPr>
              <a:t>Nutný přísně aseptický přístup!!!!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dirty="0">
                <a:solidFill>
                  <a:schemeClr val="bg1"/>
                </a:solidFill>
              </a:rPr>
              <a:t>J</a:t>
            </a:r>
            <a:r>
              <a:rPr kumimoji="0" lang="cs-CZ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sou svedeny do stejné </a:t>
            </a:r>
            <a:r>
              <a:rPr lang="cs-CZ" dirty="0">
                <a:solidFill>
                  <a:schemeClr val="bg1"/>
                </a:solidFill>
              </a:rPr>
              <a:t>sběrné nádoby jako PMK,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dirty="0">
                <a:solidFill>
                  <a:schemeClr val="bg1"/>
                </a:solidFill>
              </a:rPr>
              <a:t>nebo je použit sběrný sáček (jednodílný výpustný).</a:t>
            </a:r>
            <a:endParaRPr kumimoji="0" lang="cs-CZ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0940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864113"/>
          </a:xfrm>
        </p:spPr>
        <p:txBody>
          <a:bodyPr/>
          <a:lstStyle/>
          <a:p>
            <a:r>
              <a:rPr lang="cs-CZ" dirty="0" err="1"/>
              <a:t>Stomie</a:t>
            </a:r>
            <a:r>
              <a:rPr lang="cs-CZ" dirty="0"/>
              <a:t> – dýchací trakt</a:t>
            </a:r>
          </a:p>
        </p:txBody>
      </p:sp>
    </p:spTree>
    <p:extLst>
      <p:ext uri="{BB962C8B-B14F-4D97-AF65-F5344CB8AC3E}">
        <p14:creationId xmlns:p14="http://schemas.microsoft.com/office/powerpoint/2010/main" val="20539181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E4587C3-6248-4CAD-982A-71D47402F6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8A41C6A-05D2-40D0-85E8-FA583EBF01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8E526F8-BB5B-4009-AE94-25BBD0F30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Koniotomie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A055FB0-68E5-4398-B64B-FB5CAD37D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487286"/>
            <a:ext cx="5775803" cy="4139998"/>
          </a:xfrm>
        </p:spPr>
        <p:txBody>
          <a:bodyPr/>
          <a:lstStyle/>
          <a:p>
            <a:r>
              <a:rPr lang="cs-CZ" dirty="0"/>
              <a:t>Urgentní zajištění dýchacích cest</a:t>
            </a:r>
          </a:p>
          <a:p>
            <a:r>
              <a:rPr lang="cs-CZ" dirty="0"/>
              <a:t>Jedná se o dočasné řešení, které je nahrazeno tracheostomií</a:t>
            </a:r>
          </a:p>
          <a:p>
            <a:endParaRPr lang="cs-CZ" dirty="0"/>
          </a:p>
        </p:txBody>
      </p:sp>
      <p:pic>
        <p:nvPicPr>
          <p:cNvPr id="6" name="Obrázek 9">
            <a:extLst>
              <a:ext uri="{FF2B5EF4-FFF2-40B4-BE49-F238E27FC236}">
                <a16:creationId xmlns:a16="http://schemas.microsoft.com/office/drawing/2014/main" id="{3190CB52-42D1-4906-A67C-978B23E90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672" y="858550"/>
            <a:ext cx="2446338" cy="244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7" descr="Obsah obrázku text&#10;&#10;Popis vygenerovaný s velmi vysokou mírou spolehlivosti">
            <a:extLst>
              <a:ext uri="{FF2B5EF4-FFF2-40B4-BE49-F238E27FC236}">
                <a16:creationId xmlns:a16="http://schemas.microsoft.com/office/drawing/2014/main" id="{A4C15DF4-68E4-45CD-8ACB-274EDFAF1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5" b="12845"/>
          <a:stretch>
            <a:fillRect/>
          </a:stretch>
        </p:blipFill>
        <p:spPr>
          <a:xfrm>
            <a:off x="8640000" y="2266174"/>
            <a:ext cx="3706812" cy="350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8018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F9F113D-DF3F-450E-990D-6856382A0D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3EAB758-33A5-44F9-AD67-EAF7E532E2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0E0F503-895B-4B17-AAD2-E190849B0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00" y="152212"/>
            <a:ext cx="10753200" cy="451576"/>
          </a:xfrm>
        </p:spPr>
        <p:txBody>
          <a:bodyPr/>
          <a:lstStyle/>
          <a:p>
            <a:r>
              <a:rPr lang="cs-CZ" dirty="0"/>
              <a:t>Tracheostomie</a:t>
            </a:r>
          </a:p>
        </p:txBody>
      </p:sp>
      <p:pic>
        <p:nvPicPr>
          <p:cNvPr id="6" name="Obrázek 4">
            <a:extLst>
              <a:ext uri="{FF2B5EF4-FFF2-40B4-BE49-F238E27FC236}">
                <a16:creationId xmlns:a16="http://schemas.microsoft.com/office/drawing/2014/main" id="{9858F131-3AC8-4308-B6F9-656D2398C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95" b="16795"/>
          <a:stretch>
            <a:fillRect/>
          </a:stretch>
        </p:blipFill>
        <p:spPr>
          <a:xfrm>
            <a:off x="8107569" y="267176"/>
            <a:ext cx="3830637" cy="4040188"/>
          </a:xfrm>
          <a:prstGeom prst="rect">
            <a:avLst/>
          </a:prstGeom>
        </p:spPr>
      </p:pic>
      <p:pic>
        <p:nvPicPr>
          <p:cNvPr id="7" name="Obrázek 3">
            <a:extLst>
              <a:ext uri="{FF2B5EF4-FFF2-40B4-BE49-F238E27FC236}">
                <a16:creationId xmlns:a16="http://schemas.microsoft.com/office/drawing/2014/main" id="{87377B41-A401-4E7C-9FB0-E2158BADE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8431" y="4194430"/>
            <a:ext cx="2254456" cy="2308225"/>
          </a:xfrm>
          <a:prstGeom prst="rect">
            <a:avLst/>
          </a:prstGeom>
        </p:spPr>
      </p:pic>
      <p:pic>
        <p:nvPicPr>
          <p:cNvPr id="8" name="Picture 2" descr="VÃ½sledek obrÃ¡zku pro kanyla s obturaÄnÃ­ manÅ¾etou">
            <a:extLst>
              <a:ext uri="{FF2B5EF4-FFF2-40B4-BE49-F238E27FC236}">
                <a16:creationId xmlns:a16="http://schemas.microsoft.com/office/drawing/2014/main" id="{470E2BD1-01E3-4184-B75E-F4A404507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648" y="2981581"/>
            <a:ext cx="2563812" cy="236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A41CCA96-F0B0-44D6-A172-FA5EAE382841}"/>
              </a:ext>
            </a:extLst>
          </p:cNvPr>
          <p:cNvSpPr txBox="1"/>
          <p:nvPr/>
        </p:nvSpPr>
        <p:spPr>
          <a:xfrm>
            <a:off x="231959" y="939261"/>
            <a:ext cx="7689633" cy="17243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eaLnBrk="1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latin typeface="+mn-lt"/>
              </a:defRPr>
            </a:lvl1pPr>
            <a:lvl2pPr marL="504000" indent="-180000" eaLnBrk="1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latin typeface="+mn-lt"/>
              </a:defRPr>
            </a:lvl2pPr>
            <a:lvl3pPr indent="0" eaLnBrk="1" hangingPunct="1">
              <a:lnSpc>
                <a:spcPts val="1800"/>
              </a:lnSpc>
              <a:spcBef>
                <a:spcPts val="0"/>
              </a:spcBef>
              <a:buClr>
                <a:schemeClr val="folHlink"/>
              </a:buClr>
              <a:buSzPct val="80000"/>
              <a:buFontTx/>
              <a:buNone/>
              <a:defRPr sz="1500" b="0">
                <a:latin typeface="+mn-lt"/>
              </a:defRPr>
            </a:lvl3pPr>
            <a:lvl4pPr indent="0" eaLnBrk="1" hangingPunct="1">
              <a:lnSpc>
                <a:spcPts val="1800"/>
              </a:lnSpc>
              <a:spcBef>
                <a:spcPts val="0"/>
              </a:spcBef>
              <a:buClr>
                <a:schemeClr val="accent2"/>
              </a:buClr>
              <a:buSzPct val="90000"/>
              <a:buFontTx/>
              <a:buNone/>
              <a:defRPr sz="1500" b="0">
                <a:latin typeface="+mn-lt"/>
              </a:defRPr>
            </a:lvl4pPr>
            <a:lvl5pPr indent="0" eaLnBrk="1" hangingPunct="1">
              <a:lnSpc>
                <a:spcPts val="18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500" b="0"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latin typeface="+mn-lt"/>
              </a:defRPr>
            </a:lvl6pPr>
            <a:lvl7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latin typeface="+mn-lt"/>
              </a:defRPr>
            </a:lvl7pPr>
            <a:lvl8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latin typeface="+mn-lt"/>
              </a:defRPr>
            </a:lvl8pPr>
            <a:lvl9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latin typeface="+mn-lt"/>
              </a:defRPr>
            </a:lvl9pPr>
          </a:lstStyle>
          <a:p>
            <a:r>
              <a:rPr lang="cs-CZ" dirty="0"/>
              <a:t>Umělé vyústění průdušnice na povrch těla</a:t>
            </a:r>
          </a:p>
          <a:p>
            <a:r>
              <a:rPr lang="cs-CZ" dirty="0"/>
              <a:t>Umožnění ventilace</a:t>
            </a:r>
          </a:p>
        </p:txBody>
      </p:sp>
      <p:pic>
        <p:nvPicPr>
          <p:cNvPr id="3074" name="Picture 2" descr="Zobrazit zdrojový obrázek">
            <a:extLst>
              <a:ext uri="{FF2B5EF4-FFF2-40B4-BE49-F238E27FC236}">
                <a16:creationId xmlns:a16="http://schemas.microsoft.com/office/drawing/2014/main" id="{3C79D04B-8022-434C-A29C-B9957B9EA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579" y="2889925"/>
            <a:ext cx="3202069" cy="320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9875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D9B53F3-E0D6-46CE-B3F8-89E6204EAB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7D9F646-2BC0-4EB6-97E7-38DAED7F5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712263B-76BC-41F6-A2CD-088337650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EF203F69-7771-47CB-AD75-33752089C5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3685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1E45AE96-93A2-40A5-9BA7-FA09C183DAFF}"/>
              </a:ext>
            </a:extLst>
          </p:cNvPr>
          <p:cNvSpPr txBox="1">
            <a:spLocks noGrp="1" noChangeArrowheads="1"/>
          </p:cNvSpPr>
          <p:nvPr>
            <p:ph type="ctrTitle"/>
          </p:nvPr>
        </p:nvSpPr>
        <p:spPr>
          <a:xfrm>
            <a:off x="749135" y="2407641"/>
            <a:ext cx="6400800" cy="549316"/>
          </a:xfrm>
        </p:spPr>
        <p:txBody>
          <a:bodyPr vert="horz" lIns="0" tIns="0" rIns="0" bIns="0" rtlCol="0" anchor="t" anchorCtr="0">
            <a:noAutofit/>
          </a:bodyPr>
          <a:lstStyle/>
          <a:p>
            <a:r>
              <a:rPr altLang="cs-CZ" dirty="0"/>
              <a:t>VÝŽIVNÉ STOMIE</a:t>
            </a:r>
          </a:p>
        </p:txBody>
      </p:sp>
      <p:pic>
        <p:nvPicPr>
          <p:cNvPr id="8194" name="Picture 2" descr="Zobrazit zdrojový obrázek">
            <a:extLst>
              <a:ext uri="{FF2B5EF4-FFF2-40B4-BE49-F238E27FC236}">
                <a16:creationId xmlns:a16="http://schemas.microsoft.com/office/drawing/2014/main" id="{AF1B6E33-99B5-471C-9B7B-87E24BA1E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170" y="404257"/>
            <a:ext cx="451485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4CCA0C3-E289-49D3-A709-BEAA35629C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Lékařská fakulta Masarykovy univerzity, Katedra ošetřovatelství a porodní asistence</a:t>
            </a:r>
            <a:endParaRPr lang="cs-CZ" alt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8F520F2-611B-4CC5-AE0E-560791FA92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C1BA471-0407-4519-B427-A429AB8863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28" t="-375" r="13468" b="375"/>
          <a:stretch/>
        </p:blipFill>
        <p:spPr>
          <a:xfrm>
            <a:off x="95003" y="0"/>
            <a:ext cx="12243460" cy="674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20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D3AF2F6-CB74-44D9-933A-611B344B4A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Katedra ošetřovatelství a porodní asistence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C7C667F-7932-42C1-AD2E-BA67FFAFCA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B2B0792-3730-4478-B930-84400C434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709425"/>
            <a:ext cx="10753200" cy="451576"/>
          </a:xfrm>
        </p:spPr>
        <p:txBody>
          <a:bodyPr/>
          <a:lstStyle/>
          <a:p>
            <a:r>
              <a:rPr lang="cs-CZ" sz="3600" dirty="0"/>
              <a:t>Důvody k vytvoření výživné </a:t>
            </a:r>
            <a:r>
              <a:rPr lang="cs-CZ" sz="3600" dirty="0" err="1"/>
              <a:t>stomie</a:t>
            </a:r>
            <a:endParaRPr lang="cs-CZ" sz="3600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49DB395-BFB1-4423-BE36-26364F5F2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476789"/>
            <a:ext cx="10753200" cy="4445998"/>
          </a:xfrm>
        </p:spPr>
        <p:txBody>
          <a:bodyPr/>
          <a:lstStyle/>
          <a:p>
            <a:r>
              <a:rPr lang="cs-CZ" dirty="0"/>
              <a:t>Nelze přijímat stravu ústy</a:t>
            </a:r>
          </a:p>
          <a:p>
            <a:pPr lvl="1"/>
            <a:r>
              <a:rPr lang="cs-CZ" dirty="0"/>
              <a:t>Poruchy vědomí (kvantitativní, kvalitativní)</a:t>
            </a:r>
          </a:p>
          <a:p>
            <a:pPr lvl="1"/>
            <a:r>
              <a:rPr lang="cs-CZ" dirty="0"/>
              <a:t>Porucha polykacího aktu (dysfagie)</a:t>
            </a:r>
          </a:p>
          <a:p>
            <a:r>
              <a:rPr lang="cs-CZ" dirty="0"/>
              <a:t>Onemocnění/úraz horní části GIT</a:t>
            </a:r>
          </a:p>
          <a:p>
            <a:pPr lvl="1"/>
            <a:r>
              <a:rPr lang="cs-CZ" dirty="0"/>
              <a:t>Dutina ústní: závažná stomatitida, popáleniny, zlomeniny čelisti, tumory…)</a:t>
            </a:r>
          </a:p>
          <a:p>
            <a:pPr lvl="1"/>
            <a:r>
              <a:rPr lang="cs-CZ" dirty="0"/>
              <a:t>Jícen: </a:t>
            </a:r>
            <a:r>
              <a:rPr lang="cs-CZ" dirty="0" err="1"/>
              <a:t>achalázie</a:t>
            </a:r>
            <a:r>
              <a:rPr lang="cs-CZ" dirty="0"/>
              <a:t>, stenóza, poleptání, tumory…)</a:t>
            </a:r>
          </a:p>
          <a:p>
            <a:r>
              <a:rPr lang="cs-CZ" dirty="0"/>
              <a:t>Malnutrice, kachexie</a:t>
            </a:r>
          </a:p>
          <a:p>
            <a:r>
              <a:rPr lang="cs-CZ" dirty="0"/>
              <a:t>Onkologičtí nemocní</a:t>
            </a:r>
          </a:p>
          <a:p>
            <a:r>
              <a:rPr lang="cs-CZ" dirty="0"/>
              <a:t>Syndrom krátkého střeva, nespecifické střevní záněty, píštěle…</a:t>
            </a:r>
          </a:p>
          <a:p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2496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>
            <a:extLst>
              <a:ext uri="{FF2B5EF4-FFF2-40B4-BE49-F238E27FC236}">
                <a16:creationId xmlns:a16="http://schemas.microsoft.com/office/drawing/2014/main" id="{5A08DB72-FC1A-4234-859C-8EDDF29C6557}"/>
              </a:ext>
            </a:extLst>
          </p:cNvPr>
          <p:cNvSpPr txBox="1"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altLang="cs-CZ" dirty="0"/>
              <a:t>GASTROSTOMIE</a:t>
            </a:r>
            <a:r>
              <a:rPr lang="cs-CZ" altLang="cs-CZ" dirty="0"/>
              <a:t>         versus                PEG</a:t>
            </a:r>
            <a:endParaRPr altLang="cs-CZ" dirty="0"/>
          </a:p>
        </p:txBody>
      </p:sp>
      <p:pic>
        <p:nvPicPr>
          <p:cNvPr id="23556" name="Obrázek 5" descr="Obsah obrázku text&#10;&#10;Popis vygenerovaný s velmi vysokou mírou spolehlivosti">
            <a:extLst>
              <a:ext uri="{FF2B5EF4-FFF2-40B4-BE49-F238E27FC236}">
                <a16:creationId xmlns:a16="http://schemas.microsoft.com/office/drawing/2014/main" id="{18B9444F-DC0B-4D32-8CA0-6244C4106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24" r="314" b="-214"/>
          <a:stretch>
            <a:fillRect/>
          </a:stretch>
        </p:blipFill>
        <p:spPr bwMode="auto">
          <a:xfrm>
            <a:off x="1063541" y="1171576"/>
            <a:ext cx="3984709" cy="417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Řečová bublina: obdélníkový bublinový popisek se zakulacenými rohy 1">
            <a:extLst>
              <a:ext uri="{FF2B5EF4-FFF2-40B4-BE49-F238E27FC236}">
                <a16:creationId xmlns:a16="http://schemas.microsoft.com/office/drawing/2014/main" id="{EF263120-4AED-48DE-A36A-29753FE7DA87}"/>
              </a:ext>
            </a:extLst>
          </p:cNvPr>
          <p:cNvSpPr/>
          <p:nvPr/>
        </p:nvSpPr>
        <p:spPr bwMode="auto">
          <a:xfrm>
            <a:off x="1104404" y="5237018"/>
            <a:ext cx="4453247" cy="1620981"/>
          </a:xfrm>
          <a:prstGeom prst="wedgeRoundRectCallout">
            <a:avLst>
              <a:gd name="adj1" fmla="val -45030"/>
              <a:gd name="adj2" fmla="val -67827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GASTROSTOMIE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V průběhu operačního zákroku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>
                <a:solidFill>
                  <a:schemeClr val="bg1"/>
                </a:solidFill>
                <a:latin typeface="+mn-lt"/>
              </a:rPr>
              <a:t>(laparoskopického/laparotomického)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>
                <a:solidFill>
                  <a:schemeClr val="bg1"/>
                </a:solidFill>
                <a:latin typeface="+mn-lt"/>
              </a:rPr>
              <a:t>je z</a:t>
            </a: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aveden silikonový katé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tr do žaludku za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>
                <a:solidFill>
                  <a:schemeClr val="bg1"/>
                </a:solidFill>
                <a:latin typeface="+mn-lt"/>
              </a:rPr>
              <a:t>účelem podávání výživy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6" name="Obrázek 4" descr="Obsah obrázku text, mapa&#10;&#10;Popis vygenerovaný s velmi vysokou mírou spolehlivosti">
            <a:extLst>
              <a:ext uri="{FF2B5EF4-FFF2-40B4-BE49-F238E27FC236}">
                <a16:creationId xmlns:a16="http://schemas.microsoft.com/office/drawing/2014/main" id="{13D7C6EC-B6C7-4352-A8BB-9AF60BA00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352" y="1319150"/>
            <a:ext cx="4641850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Řečová bublina: obdélníkový bublinový popisek se zakulacenými rohy 6">
            <a:extLst>
              <a:ext uri="{FF2B5EF4-FFF2-40B4-BE49-F238E27FC236}">
                <a16:creationId xmlns:a16="http://schemas.microsoft.com/office/drawing/2014/main" id="{C4A37D9F-53EC-4360-87F9-E9142E961524}"/>
              </a:ext>
            </a:extLst>
          </p:cNvPr>
          <p:cNvSpPr/>
          <p:nvPr/>
        </p:nvSpPr>
        <p:spPr bwMode="auto">
          <a:xfrm>
            <a:off x="6466456" y="5533901"/>
            <a:ext cx="5832421" cy="1324099"/>
          </a:xfrm>
          <a:prstGeom prst="wedgeRoundRectCallout">
            <a:avLst>
              <a:gd name="adj1" fmla="val -15963"/>
              <a:gd name="adj2" fmla="val -94201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PERKUTÁNNÍ ENDOSKOPICKÁ GASTROSTOMIE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>
                <a:solidFill>
                  <a:schemeClr val="bg1"/>
                </a:solidFill>
                <a:latin typeface="+mn-lt"/>
              </a:rPr>
              <a:t>Silikonový katétr do žaludků zaveden přes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>
                <a:solidFill>
                  <a:schemeClr val="bg1"/>
                </a:solidFill>
                <a:latin typeface="+mn-lt"/>
              </a:rPr>
              <a:t>stěnu břišní (perkutánně) za využití endoskopu </a:t>
            </a:r>
          </a:p>
        </p:txBody>
      </p:sp>
      <p:pic>
        <p:nvPicPr>
          <p:cNvPr id="8" name="Picture 5" descr="sonda2">
            <a:extLst>
              <a:ext uri="{FF2B5EF4-FFF2-40B4-BE49-F238E27FC236}">
                <a16:creationId xmlns:a16="http://schemas.microsoft.com/office/drawing/2014/main" id="{1ECC5B57-59B5-423F-A860-81385DD2D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1171574"/>
            <a:ext cx="2350077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>
            <a:extLst>
              <a:ext uri="{FF2B5EF4-FFF2-40B4-BE49-F238E27FC236}">
                <a16:creationId xmlns:a16="http://schemas.microsoft.com/office/drawing/2014/main" id="{55E220C1-9F66-4054-823A-BDAD4C3DD23F}"/>
              </a:ext>
            </a:extLst>
          </p:cNvPr>
          <p:cNvSpPr txBox="1"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altLang="cs-CZ"/>
              <a:t>VÝŽIVOVÝ KNOFLÍK (FEEDING BUTTON)</a:t>
            </a:r>
          </a:p>
        </p:txBody>
      </p:sp>
      <p:pic>
        <p:nvPicPr>
          <p:cNvPr id="28676" name="Obrázek 4">
            <a:extLst>
              <a:ext uri="{FF2B5EF4-FFF2-40B4-BE49-F238E27FC236}">
                <a16:creationId xmlns:a16="http://schemas.microsoft.com/office/drawing/2014/main" id="{D2849314-FD50-49B9-BBC5-84E37B213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564" y="1358634"/>
            <a:ext cx="3068637" cy="384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Obrázek 6">
            <a:extLst>
              <a:ext uri="{FF2B5EF4-FFF2-40B4-BE49-F238E27FC236}">
                <a16:creationId xmlns:a16="http://schemas.microsoft.com/office/drawing/2014/main" id="{897E7C49-F6D5-49D7-B396-4E9B31E02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1560513"/>
            <a:ext cx="2365375" cy="236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Řečová bublina: obdélníkový bublinový popisek se zakulacenými rohy 1">
            <a:extLst>
              <a:ext uri="{FF2B5EF4-FFF2-40B4-BE49-F238E27FC236}">
                <a16:creationId xmlns:a16="http://schemas.microsoft.com/office/drawing/2014/main" id="{8C49AAE5-4204-492D-BEB4-54885C81BDC3}"/>
              </a:ext>
            </a:extLst>
          </p:cNvPr>
          <p:cNvSpPr/>
          <p:nvPr/>
        </p:nvSpPr>
        <p:spPr bwMode="auto">
          <a:xfrm>
            <a:off x="142504" y="5297487"/>
            <a:ext cx="11910952" cy="1388321"/>
          </a:xfrm>
          <a:prstGeom prst="wedgeRoundRectCallout">
            <a:avLst>
              <a:gd name="adj1" fmla="val -20833"/>
              <a:gd name="adj2" fmla="val -119536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dirty="0">
                <a:solidFill>
                  <a:schemeClr val="bg1"/>
                </a:solidFill>
                <a:latin typeface="+mn-lt"/>
              </a:rPr>
              <a:t>Zavádí se po 6 - 8 týdnech po zavedení </a:t>
            </a:r>
            <a:r>
              <a:rPr lang="cs-CZ" altLang="cs-CZ" dirty="0" err="1">
                <a:solidFill>
                  <a:schemeClr val="bg1"/>
                </a:solidFill>
                <a:latin typeface="+mn-lt"/>
              </a:rPr>
              <a:t>PEGu</a:t>
            </a:r>
            <a:r>
              <a:rPr lang="cs-CZ" altLang="cs-CZ" dirty="0">
                <a:solidFill>
                  <a:schemeClr val="bg1"/>
                </a:solidFill>
                <a:latin typeface="+mn-lt"/>
              </a:rPr>
              <a:t>.</a:t>
            </a:r>
          </a:p>
          <a:p>
            <a:pPr eaLnBrk="1" hangingPunct="1"/>
            <a:r>
              <a:rPr lang="cs-CZ" altLang="cs-CZ" dirty="0">
                <a:solidFill>
                  <a:schemeClr val="bg1"/>
                </a:solidFill>
                <a:latin typeface="+mn-lt"/>
              </a:rPr>
              <a:t>Jedná se o diskrétní metodu </a:t>
            </a:r>
            <a:r>
              <a:rPr lang="cs-CZ" altLang="cs-CZ" dirty="0" err="1">
                <a:solidFill>
                  <a:schemeClr val="bg1"/>
                </a:solidFill>
                <a:latin typeface="+mn-lt"/>
              </a:rPr>
              <a:t>PEGu</a:t>
            </a:r>
            <a:r>
              <a:rPr lang="cs-CZ" altLang="cs-CZ" dirty="0">
                <a:solidFill>
                  <a:schemeClr val="bg1"/>
                </a:solidFill>
                <a:latin typeface="+mn-lt"/>
              </a:rPr>
              <a:t>.</a:t>
            </a:r>
          </a:p>
          <a:p>
            <a:pPr eaLnBrk="1" hangingPunct="1"/>
            <a:r>
              <a:rPr lang="cs-CZ" altLang="cs-CZ" dirty="0">
                <a:solidFill>
                  <a:schemeClr val="bg1"/>
                </a:solidFill>
                <a:latin typeface="+mn-lt"/>
              </a:rPr>
              <a:t>Vhodný u aktivních pacientů, nebo u neklidných pacientů (hrozí extrakce, poškození).</a:t>
            </a:r>
          </a:p>
        </p:txBody>
      </p:sp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>
            <a:extLst>
              <a:ext uri="{FF2B5EF4-FFF2-40B4-BE49-F238E27FC236}">
                <a16:creationId xmlns:a16="http://schemas.microsoft.com/office/drawing/2014/main" id="{5A08DB72-FC1A-4234-859C-8EDDF29C6557}"/>
              </a:ext>
            </a:extLst>
          </p:cNvPr>
          <p:cNvSpPr txBox="1"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altLang="cs-CZ" dirty="0" err="1"/>
              <a:t>Jejunostomie</a:t>
            </a:r>
            <a:r>
              <a:rPr lang="cs-CZ" altLang="cs-CZ" dirty="0"/>
              <a:t>         versus                PEJ</a:t>
            </a:r>
            <a:endParaRPr altLang="cs-CZ" dirty="0"/>
          </a:p>
        </p:txBody>
      </p:sp>
      <p:sp>
        <p:nvSpPr>
          <p:cNvPr id="2" name="Řečová bublina: obdélníkový bublinový popisek se zakulacenými rohy 1">
            <a:extLst>
              <a:ext uri="{FF2B5EF4-FFF2-40B4-BE49-F238E27FC236}">
                <a16:creationId xmlns:a16="http://schemas.microsoft.com/office/drawing/2014/main" id="{EF263120-4AED-48DE-A36A-29753FE7DA87}"/>
              </a:ext>
            </a:extLst>
          </p:cNvPr>
          <p:cNvSpPr/>
          <p:nvPr/>
        </p:nvSpPr>
        <p:spPr bwMode="auto">
          <a:xfrm>
            <a:off x="1104404" y="5237018"/>
            <a:ext cx="4453247" cy="1620981"/>
          </a:xfrm>
          <a:prstGeom prst="wedgeRoundRectCallout">
            <a:avLst>
              <a:gd name="adj1" fmla="val -45030"/>
              <a:gd name="adj2" fmla="val -67827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JEJUNOSTOMIE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V průběhu operačního zákroku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>
                <a:solidFill>
                  <a:schemeClr val="bg1"/>
                </a:solidFill>
                <a:latin typeface="+mn-lt"/>
              </a:rPr>
              <a:t>(laparoskopického/laparotomického)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>
                <a:solidFill>
                  <a:schemeClr val="bg1"/>
                </a:solidFill>
                <a:latin typeface="+mn-lt"/>
              </a:rPr>
              <a:t>j</a:t>
            </a: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e zaveden silikonový katé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tr do jejuna za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>
                <a:solidFill>
                  <a:schemeClr val="bg1"/>
                </a:solidFill>
                <a:latin typeface="+mn-lt"/>
              </a:rPr>
              <a:t>účelem podávání výživy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7" name="Řečová bublina: obdélníkový bublinový popisek se zakulacenými rohy 6">
            <a:extLst>
              <a:ext uri="{FF2B5EF4-FFF2-40B4-BE49-F238E27FC236}">
                <a16:creationId xmlns:a16="http://schemas.microsoft.com/office/drawing/2014/main" id="{C4A37D9F-53EC-4360-87F9-E9142E961524}"/>
              </a:ext>
            </a:extLst>
          </p:cNvPr>
          <p:cNvSpPr/>
          <p:nvPr/>
        </p:nvSpPr>
        <p:spPr bwMode="auto">
          <a:xfrm>
            <a:off x="6466456" y="5533901"/>
            <a:ext cx="5832421" cy="1324099"/>
          </a:xfrm>
          <a:prstGeom prst="wedgeRoundRectCallout">
            <a:avLst>
              <a:gd name="adj1" fmla="val -10262"/>
              <a:gd name="adj2" fmla="val -124694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PERKUTÁNNÍ ENDOSKOPICKÁ JEJUNOSTOMIE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>
                <a:solidFill>
                  <a:schemeClr val="bg1"/>
                </a:solidFill>
                <a:latin typeface="+mn-lt"/>
              </a:rPr>
              <a:t>Silikonový katétr do jejuna zaveden přes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>
                <a:solidFill>
                  <a:schemeClr val="bg1"/>
                </a:solidFill>
                <a:latin typeface="+mn-lt"/>
              </a:rPr>
              <a:t>stěnu břišní (perkutánně) za využití endoskopu </a:t>
            </a:r>
          </a:p>
        </p:txBody>
      </p:sp>
      <p:pic>
        <p:nvPicPr>
          <p:cNvPr id="1026" name="Picture 2" descr="Zobrazit zdrojový obrázek">
            <a:extLst>
              <a:ext uri="{FF2B5EF4-FFF2-40B4-BE49-F238E27FC236}">
                <a16:creationId xmlns:a16="http://schemas.microsoft.com/office/drawing/2014/main" id="{16F707E3-B101-46AC-A8AE-799A15B70F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" t="2479" r="51976" b="45286"/>
          <a:stretch/>
        </p:blipFill>
        <p:spPr bwMode="auto">
          <a:xfrm>
            <a:off x="7898727" y="1591293"/>
            <a:ext cx="3574473" cy="300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medicalopedia.org/wp-content/uploads/2011/04/jejunostomy.jpg">
            <a:extLst>
              <a:ext uri="{FF2B5EF4-FFF2-40B4-BE49-F238E27FC236}">
                <a16:creationId xmlns:a16="http://schemas.microsoft.com/office/drawing/2014/main" id="{68E2974B-3559-4921-9288-C23019B7D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52" y="1591292"/>
            <a:ext cx="3574472" cy="332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09246"/>
      </p:ext>
    </p:extLst>
  </p:cSld>
  <p:clrMapOvr>
    <a:masterClrMapping/>
  </p:clrMapOvr>
  <p:transition spd="med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Imobilizační obvaz jvs[20210322085237215].mdb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MED-CZ-v6.potx" id="{97EFCD77-9C4E-4C7F-B5A1-8993D087E5E5}" vid="{FF9757C8-6D5C-48A5-8A1A-93F5EE3A3CAC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Prezentace-MED-CZ-v6</Template>
  <TotalTime>768</TotalTime>
  <Words>1477</Words>
  <Application>Microsoft Office PowerPoint</Application>
  <PresentationFormat>Širokoúhlá obrazovka</PresentationFormat>
  <Paragraphs>316</Paragraphs>
  <Slides>37</Slides>
  <Notes>4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5" baseType="lpstr">
      <vt:lpstr>Arial</vt:lpstr>
      <vt:lpstr>Book Antiqua</vt:lpstr>
      <vt:lpstr>Symbol</vt:lpstr>
      <vt:lpstr>Tahoma</vt:lpstr>
      <vt:lpstr>Times New Roman</vt:lpstr>
      <vt:lpstr>Wingdings</vt:lpstr>
      <vt:lpstr>Prezentace_MU_CZ</vt:lpstr>
      <vt:lpstr>Snímek</vt:lpstr>
      <vt:lpstr>Stomie</vt:lpstr>
      <vt:lpstr>Stomie</vt:lpstr>
      <vt:lpstr>Typy stomií</vt:lpstr>
      <vt:lpstr>VÝŽIVNÉ STOMIE</vt:lpstr>
      <vt:lpstr>Prezentace aplikace PowerPoint</vt:lpstr>
      <vt:lpstr>Důvody k vytvoření výživné stomie</vt:lpstr>
      <vt:lpstr>GASTROSTOMIE         versus                PEG</vt:lpstr>
      <vt:lpstr>VÝŽIVOVÝ KNOFLÍK (FEEDING BUTTON)</vt:lpstr>
      <vt:lpstr>Jejunostomie         versus                PEJ</vt:lpstr>
      <vt:lpstr>D E R I V A Č N Í  G I T </vt:lpstr>
      <vt:lpstr>Důvody k v vytvoření derivační stomie GIT</vt:lpstr>
      <vt:lpstr>Dělení</vt:lpstr>
      <vt:lpstr>Lokalizace stomie – stěna břišní</vt:lpstr>
      <vt:lpstr>Předoperační péče – derivační stomie GIT</vt:lpstr>
      <vt:lpstr>Prezentace aplikace PowerPoint</vt:lpstr>
      <vt:lpstr>Prezentace aplikace PowerPoint</vt:lpstr>
      <vt:lpstr>Pooperační péče</vt:lpstr>
      <vt:lpstr>Prezentace aplikace PowerPoint</vt:lpstr>
      <vt:lpstr>Typy stomických pomůcek – drivační stomie GIT</vt:lpstr>
      <vt:lpstr>Prezentace aplikace PowerPoint</vt:lpstr>
      <vt:lpstr>Prezentace aplikace PowerPoint</vt:lpstr>
      <vt:lpstr>Ambulantní péče - poradna</vt:lpstr>
      <vt:lpstr>DET score – hodnocení parastomální kůže</vt:lpstr>
      <vt:lpstr>Prezentace aplikace PowerPoint</vt:lpstr>
      <vt:lpstr>Komplikace pozdní - derivační stomie GIT</vt:lpstr>
      <vt:lpstr>Prezentace aplikace PowerPoint</vt:lpstr>
      <vt:lpstr>Zásady výživy – derivační stomie GIT</vt:lpstr>
      <vt:lpstr>Zásady výživy – derivační stomie GIT</vt:lpstr>
      <vt:lpstr>Účinek potravin – derivační stomie GIT</vt:lpstr>
      <vt:lpstr>Zásady výživy kolonostomiků</vt:lpstr>
      <vt:lpstr>Zásady výživy ileostomiků</vt:lpstr>
      <vt:lpstr>Derivační stomie – uropoetický trakt</vt:lpstr>
      <vt:lpstr>Typy derivačních stomií – uropoetický trakt</vt:lpstr>
      <vt:lpstr>Stomie – dýchací trakt</vt:lpstr>
      <vt:lpstr>Koniotomie</vt:lpstr>
      <vt:lpstr>Tracheostomie</vt:lpstr>
      <vt:lpstr>DĚKUJI ZA POZORNOST</vt:lpstr>
    </vt:vector>
  </TitlesOfParts>
  <Company>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Ukázka prezentace LF MU  v jednotném vizuálním stylu MU</dc:title>
  <dc:creator>Martin Komenda</dc:creator>
  <cp:lastModifiedBy>Alena Pospíšilová</cp:lastModifiedBy>
  <cp:revision>69</cp:revision>
  <cp:lastPrinted>1601-01-01T00:00:00Z</cp:lastPrinted>
  <dcterms:created xsi:type="dcterms:W3CDTF">2018-10-05T10:13:37Z</dcterms:created>
  <dcterms:modified xsi:type="dcterms:W3CDTF">2021-05-24T14:19:23Z</dcterms:modified>
</cp:coreProperties>
</file>