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</p:sldMasterIdLst>
  <p:notesMasterIdLst>
    <p:notesMasterId r:id="rId92"/>
  </p:notesMasterIdLst>
  <p:sldIdLst>
    <p:sldId id="256" r:id="rId2"/>
    <p:sldId id="404" r:id="rId3"/>
    <p:sldId id="407" r:id="rId4"/>
    <p:sldId id="267" r:id="rId5"/>
    <p:sldId id="387" r:id="rId6"/>
    <p:sldId id="388" r:id="rId7"/>
    <p:sldId id="389" r:id="rId8"/>
    <p:sldId id="448" r:id="rId9"/>
    <p:sldId id="390" r:id="rId10"/>
    <p:sldId id="437" r:id="rId11"/>
    <p:sldId id="406" r:id="rId12"/>
    <p:sldId id="391" r:id="rId13"/>
    <p:sldId id="392" r:id="rId14"/>
    <p:sldId id="399" r:id="rId15"/>
    <p:sldId id="400" r:id="rId16"/>
    <p:sldId id="401" r:id="rId17"/>
    <p:sldId id="402" r:id="rId18"/>
    <p:sldId id="403" r:id="rId19"/>
    <p:sldId id="427" r:id="rId20"/>
    <p:sldId id="428" r:id="rId21"/>
    <p:sldId id="429" r:id="rId22"/>
    <p:sldId id="430" r:id="rId23"/>
    <p:sldId id="431" r:id="rId24"/>
    <p:sldId id="432" r:id="rId25"/>
    <p:sldId id="433" r:id="rId26"/>
    <p:sldId id="434" r:id="rId27"/>
    <p:sldId id="435" r:id="rId28"/>
    <p:sldId id="436" r:id="rId29"/>
    <p:sldId id="438" r:id="rId30"/>
    <p:sldId id="396" r:id="rId31"/>
    <p:sldId id="423" r:id="rId32"/>
    <p:sldId id="424" r:id="rId33"/>
    <p:sldId id="425" r:id="rId34"/>
    <p:sldId id="426" r:id="rId35"/>
    <p:sldId id="439" r:id="rId36"/>
    <p:sldId id="408" r:id="rId37"/>
    <p:sldId id="409" r:id="rId38"/>
    <p:sldId id="410" r:id="rId39"/>
    <p:sldId id="411" r:id="rId40"/>
    <p:sldId id="412" r:id="rId41"/>
    <p:sldId id="413" r:id="rId42"/>
    <p:sldId id="414" r:id="rId43"/>
    <p:sldId id="460" r:id="rId44"/>
    <p:sldId id="461" r:id="rId45"/>
    <p:sldId id="440" r:id="rId46"/>
    <p:sldId id="415" r:id="rId47"/>
    <p:sldId id="416" r:id="rId48"/>
    <p:sldId id="417" r:id="rId49"/>
    <p:sldId id="462" r:id="rId50"/>
    <p:sldId id="418" r:id="rId51"/>
    <p:sldId id="419" r:id="rId52"/>
    <p:sldId id="420" r:id="rId53"/>
    <p:sldId id="421" r:id="rId54"/>
    <p:sldId id="422" r:id="rId55"/>
    <p:sldId id="447" r:id="rId56"/>
    <p:sldId id="441" r:id="rId57"/>
    <p:sldId id="378" r:id="rId58"/>
    <p:sldId id="379" r:id="rId59"/>
    <p:sldId id="380" r:id="rId60"/>
    <p:sldId id="381" r:id="rId61"/>
    <p:sldId id="442" r:id="rId62"/>
    <p:sldId id="382" r:id="rId63"/>
    <p:sldId id="383" r:id="rId64"/>
    <p:sldId id="384" r:id="rId65"/>
    <p:sldId id="385" r:id="rId66"/>
    <p:sldId id="443" r:id="rId67"/>
    <p:sldId id="377" r:id="rId68"/>
    <p:sldId id="445" r:id="rId69"/>
    <p:sldId id="449" r:id="rId70"/>
    <p:sldId id="450" r:id="rId71"/>
    <p:sldId id="451" r:id="rId72"/>
    <p:sldId id="452" r:id="rId73"/>
    <p:sldId id="453" r:id="rId74"/>
    <p:sldId id="454" r:id="rId75"/>
    <p:sldId id="455" r:id="rId76"/>
    <p:sldId id="456" r:id="rId77"/>
    <p:sldId id="457" r:id="rId78"/>
    <p:sldId id="458" r:id="rId79"/>
    <p:sldId id="459" r:id="rId80"/>
    <p:sldId id="320" r:id="rId81"/>
    <p:sldId id="386" r:id="rId82"/>
    <p:sldId id="446" r:id="rId83"/>
    <p:sldId id="352" r:id="rId84"/>
    <p:sldId id="353" r:id="rId85"/>
    <p:sldId id="354" r:id="rId86"/>
    <p:sldId id="359" r:id="rId87"/>
    <p:sldId id="355" r:id="rId88"/>
    <p:sldId id="363" r:id="rId89"/>
    <p:sldId id="364" r:id="rId90"/>
    <p:sldId id="365" r:id="rId91"/>
  </p:sldIdLst>
  <p:sldSz cx="9144000" cy="6858000" type="screen4x3"/>
  <p:notesSz cx="6858000" cy="9144000"/>
  <p:defaultTextStyle>
    <a:defPPr>
      <a:defRPr lang="cs-CZ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86377" autoAdjust="0"/>
  </p:normalViewPr>
  <p:slideViewPr>
    <p:cSldViewPr>
      <p:cViewPr varScale="1">
        <p:scale>
          <a:sx n="76" d="100"/>
          <a:sy n="76" d="100"/>
        </p:scale>
        <p:origin x="-1498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219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82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7D29E58A-BB5B-446D-B3FC-307FD816E12A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8231038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11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43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baseline="0" dirty="0" smtClean="0"/>
          </a:p>
          <a:p>
            <a:r>
              <a:rPr lang="cs-CZ" baseline="0" dirty="0" smtClean="0"/>
              <a:t> </a:t>
            </a:r>
          </a:p>
          <a:p>
            <a:endParaRPr lang="cs-CZ" baseline="0" dirty="0" smtClean="0"/>
          </a:p>
          <a:p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46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9219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cs-CZ"/>
            </a:p>
          </p:txBody>
        </p:sp>
        <p:sp>
          <p:nvSpPr>
            <p:cNvPr id="9220" name="Arc 4"/>
            <p:cNvSpPr>
              <a:spLocks/>
            </p:cNvSpPr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G0" fmla="+- 0 0 0"/>
                <a:gd name="G1" fmla="+- 21231 0 0"/>
                <a:gd name="G2" fmla="+- 21600 0 0"/>
                <a:gd name="T0" fmla="*/ 3977 w 21600"/>
                <a:gd name="T1" fmla="*/ 0 h 21231"/>
                <a:gd name="T2" fmla="*/ 21600 w 21600"/>
                <a:gd name="T3" fmla="*/ 21231 h 21231"/>
                <a:gd name="T4" fmla="*/ 0 w 21600"/>
                <a:gd name="T5" fmla="*/ 21231 h 2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</p:grpSp>
      <p:sp>
        <p:nvSpPr>
          <p:cNvPr id="9221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224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225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9111AB5-0670-423C-9B43-F081732E30EF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94C0CB-86ED-4EC5-99E3-D0218430A685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496050" y="381000"/>
            <a:ext cx="1962150" cy="59436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5734050" cy="59436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7FDA2-E282-42C3-8ABC-24A540780274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157211-1FB1-4583-8A72-59E18951BB15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3E15E-60A2-4C89-A071-CE93D249A2A7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F3F198-9885-4AD2-BF84-4DAD50DC8BA5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8B57E5-94CE-44BF-BA01-AEB57A180772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BDE630-4AF7-4537-9898-A826E89AA759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1D5A3B-C09D-4B9E-B5F3-3B6945ACB1F2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DE477F-1D1F-438B-8E8B-BA056B8EBA2B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D8ED4-546B-4100-8638-615EFC19B588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8195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cs-CZ"/>
            </a:p>
          </p:txBody>
        </p:sp>
        <p:sp>
          <p:nvSpPr>
            <p:cNvPr id="8196" name="Arc 4"/>
            <p:cNvSpPr>
              <a:spLocks/>
            </p:cNvSpPr>
            <p:nvPr/>
          </p:nvSpPr>
          <p:spPr bwMode="auto">
            <a:xfrm>
              <a:off x="0" y="1"/>
              <a:ext cx="5298" cy="431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</p:grpSp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Klepnutím lze upravit styl</a:t>
            </a:r>
            <a:endParaRPr lang="cs-CZ" smtClean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imes New Roman" pitchFamily="18" charset="0"/>
              </a:defRPr>
            </a:lvl1pPr>
          </a:lstStyle>
          <a:p>
            <a:fld id="{EE293D9D-1655-41FB-886E-8D7E4BA14020}" type="slidenum">
              <a:rPr lang="cs-CZ"/>
              <a:pPr/>
              <a:t>‹#›</a:t>
            </a:fld>
            <a:endParaRPr lang="cs-CZ"/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76400"/>
            <a:ext cx="77724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Klepnutím lze upravit styly předlohy textu.</a:t>
            </a:r>
          </a:p>
          <a:p>
            <a:pPr lvl="1"/>
            <a:r>
              <a:rPr lang="en-GB" smtClean="0"/>
              <a:t>Druhá úroveň</a:t>
            </a:r>
          </a:p>
          <a:p>
            <a:pPr lvl="2"/>
            <a:r>
              <a:rPr lang="en-GB" smtClean="0"/>
              <a:t>Třetí úroveň</a:t>
            </a:r>
          </a:p>
          <a:p>
            <a:pPr lvl="3"/>
            <a:r>
              <a:rPr lang="en-GB" smtClean="0"/>
              <a:t>Čtvrtá úroveň</a:t>
            </a:r>
          </a:p>
          <a:p>
            <a:pPr lvl="4"/>
            <a:r>
              <a:rPr lang="en-GB" smtClean="0"/>
              <a:t>Pátá úroveň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9.wav"/><Relationship Id="rId1" Type="http://schemas.openxmlformats.org/officeDocument/2006/relationships/audio" Target="../media/audio18.wav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5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6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7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8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9.wav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0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2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3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4.wav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5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6.wav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7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8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9.wav"/><Relationship Id="rId4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0.wav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1.wav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2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3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5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6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7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8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9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0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1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2.wav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3.wav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4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5.wav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6.wav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7.wav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8.wav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9.wav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0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1.wav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2.wav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3.wav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4.wav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5.wav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6.wav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68.wav"/><Relationship Id="rId1" Type="http://schemas.openxmlformats.org/officeDocument/2006/relationships/audio" Target="../media/audio67.wav"/><Relationship Id="rId4" Type="http://schemas.openxmlformats.org/officeDocument/2006/relationships/image" Target="../media/image7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9.wav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0.wav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72.wav"/><Relationship Id="rId1" Type="http://schemas.openxmlformats.org/officeDocument/2006/relationships/audio" Target="../media/audio71.wav"/><Relationship Id="rId5" Type="http://schemas.openxmlformats.org/officeDocument/2006/relationships/image" Target="../media/image7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0.wav"/><Relationship Id="rId1" Type="http://schemas.openxmlformats.org/officeDocument/2006/relationships/audio" Target="../media/audio9.wav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74.wav"/><Relationship Id="rId1" Type="http://schemas.openxmlformats.org/officeDocument/2006/relationships/audio" Target="../media/audio73.wav"/><Relationship Id="rId4" Type="http://schemas.openxmlformats.org/officeDocument/2006/relationships/image" Target="../media/image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5.wav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6.wav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7.wav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8.wav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9.wav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0.wav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1.wav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rtoptika.e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11560" y="1052736"/>
            <a:ext cx="7772400" cy="1440160"/>
          </a:xfrm>
        </p:spPr>
        <p:txBody>
          <a:bodyPr>
            <a:normAutofit/>
          </a:bodyPr>
          <a:lstStyle/>
          <a:p>
            <a:r>
              <a:rPr lang="cs-CZ" baseline="0" dirty="0" err="1" smtClean="0"/>
              <a:t>Neuroftalmogické</a:t>
            </a:r>
            <a:r>
              <a:rPr lang="cs-CZ" baseline="0" dirty="0" smtClean="0"/>
              <a:t> </a:t>
            </a:r>
            <a:r>
              <a:rPr lang="cs-CZ" baseline="0" dirty="0" err="1" smtClean="0"/>
              <a:t>diagnozy</a:t>
            </a:r>
            <a:r>
              <a:rPr lang="cs-CZ" baseline="0" dirty="0" smtClean="0"/>
              <a:t>.         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15616" y="3356992"/>
            <a:ext cx="6400800" cy="1752600"/>
          </a:xfrm>
        </p:spPr>
        <p:txBody>
          <a:bodyPr>
            <a:normAutofit/>
          </a:bodyPr>
          <a:lstStyle/>
          <a:p>
            <a:r>
              <a:rPr lang="cs-CZ" dirty="0" smtClean="0"/>
              <a:t>Eva </a:t>
            </a:r>
            <a:r>
              <a:rPr lang="cs-CZ" dirty="0" err="1" smtClean="0"/>
              <a:t>Modlingerová</a:t>
            </a:r>
            <a:endParaRPr lang="cs-CZ" dirty="0" smtClean="0"/>
          </a:p>
          <a:p>
            <a:r>
              <a:rPr lang="cs-CZ" dirty="0" smtClean="0"/>
              <a:t>Brno 2021 jaro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5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2" name="Nahraný zvuk"/>
          </p:nvPr>
        </p:nvPicPr>
        <p:blipFill>
          <a:blip r:embed="rId6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Agenda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 I.  Struktura okohybného aparátu</a:t>
            </a:r>
          </a:p>
          <a:p>
            <a:r>
              <a:rPr lang="cs-CZ" dirty="0" smtClean="0"/>
              <a:t> II.</a:t>
            </a:r>
            <a:r>
              <a:rPr lang="cs-CZ" baseline="0" dirty="0" smtClean="0"/>
              <a:t> </a:t>
            </a:r>
            <a:r>
              <a:rPr lang="cs-CZ" dirty="0" smtClean="0"/>
              <a:t>Pohledové mechanizmy</a:t>
            </a:r>
          </a:p>
          <a:p>
            <a:r>
              <a:rPr lang="cs-CZ" dirty="0" smtClean="0"/>
              <a:t> III.</a:t>
            </a:r>
            <a:r>
              <a:rPr lang="cs-CZ" baseline="0" dirty="0" smtClean="0"/>
              <a:t> </a:t>
            </a:r>
            <a:r>
              <a:rPr lang="cs-CZ" dirty="0" smtClean="0">
                <a:solidFill>
                  <a:srgbClr val="FF0000"/>
                </a:solidFill>
              </a:rPr>
              <a:t>Poruchy okohybného aparátu</a:t>
            </a:r>
          </a:p>
          <a:p>
            <a:pPr lvl="1"/>
            <a:r>
              <a:rPr lang="cs-CZ" dirty="0" smtClean="0"/>
              <a:t>Neurogenní</a:t>
            </a:r>
          </a:p>
          <a:p>
            <a:pPr lvl="1"/>
            <a:r>
              <a:rPr lang="cs-CZ" dirty="0" err="1" smtClean="0"/>
              <a:t>Myogenní</a:t>
            </a:r>
            <a:endParaRPr lang="cs-CZ" dirty="0" smtClean="0"/>
          </a:p>
          <a:p>
            <a:pPr lvl="1"/>
            <a:r>
              <a:rPr lang="cs-CZ" dirty="0" smtClean="0"/>
              <a:t>Mechanické</a:t>
            </a:r>
          </a:p>
          <a:p>
            <a:pPr lvl="0"/>
            <a:r>
              <a:rPr lang="cs-CZ" dirty="0" smtClean="0"/>
              <a:t>IV.  Nystagmus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Neurogenní poruchy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cs-CZ" dirty="0" smtClean="0"/>
          </a:p>
          <a:p>
            <a:pPr marL="514350" indent="-457200">
              <a:buFont typeface="+mj-lt"/>
              <a:buAutoNum type="alphaLcParenR"/>
            </a:pPr>
            <a:r>
              <a:rPr lang="cs-CZ" dirty="0" err="1" smtClean="0"/>
              <a:t>Supranukleární</a:t>
            </a:r>
            <a:r>
              <a:rPr lang="cs-CZ" baseline="0" dirty="0" smtClean="0"/>
              <a:t> poruchy – </a:t>
            </a:r>
            <a:r>
              <a:rPr lang="cs-CZ" dirty="0" err="1" smtClean="0"/>
              <a:t>poruchy</a:t>
            </a:r>
            <a:r>
              <a:rPr lang="cs-CZ" dirty="0" smtClean="0"/>
              <a:t> </a:t>
            </a:r>
            <a:r>
              <a:rPr lang="cs-CZ" dirty="0" err="1" smtClean="0"/>
              <a:t>spřažených</a:t>
            </a:r>
            <a:r>
              <a:rPr lang="cs-CZ" dirty="0" smtClean="0"/>
              <a:t> pohybů obou očí  </a:t>
            </a:r>
            <a:endParaRPr lang="cs-CZ" baseline="0" dirty="0" smtClean="0"/>
          </a:p>
          <a:p>
            <a:pPr marL="514350" indent="-457200">
              <a:buFont typeface="+mj-lt"/>
              <a:buAutoNum type="alphaLcParenR"/>
            </a:pPr>
            <a:r>
              <a:rPr lang="cs-CZ" baseline="0" dirty="0" smtClean="0"/>
              <a:t>Nukleární poruchy – primární léze jádra hlavových nervů  </a:t>
            </a:r>
          </a:p>
          <a:p>
            <a:pPr marL="514350" indent="-457200">
              <a:buFont typeface="+mj-lt"/>
              <a:buAutoNum type="alphaLcParenR"/>
            </a:pPr>
            <a:r>
              <a:rPr lang="cs-CZ" sz="2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Infranukleární</a:t>
            </a:r>
            <a:r>
              <a:rPr lang="cs-CZ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poruchy – paralytický strabismus viz dříve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286644" y="221455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a) </a:t>
            </a:r>
            <a:r>
              <a:rPr lang="cs-CZ" dirty="0" err="1" smtClean="0"/>
              <a:t>Supranukleární</a:t>
            </a:r>
            <a:r>
              <a:rPr lang="cs-CZ" dirty="0" smtClean="0"/>
              <a:t> poruchy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Jsou poruchy konjugovaných,</a:t>
            </a:r>
            <a:r>
              <a:rPr lang="cs-CZ" baseline="0" dirty="0" smtClean="0"/>
              <a:t> </a:t>
            </a:r>
            <a:r>
              <a:rPr lang="cs-CZ" baseline="0" dirty="0" err="1" smtClean="0"/>
              <a:t>spřažených</a:t>
            </a:r>
            <a:r>
              <a:rPr lang="cs-CZ" baseline="0" dirty="0" smtClean="0"/>
              <a:t> pohybů obou očí z podnětu a pod kontrolou </a:t>
            </a:r>
            <a:r>
              <a:rPr lang="cs-CZ" baseline="0" dirty="0" err="1" smtClean="0"/>
              <a:t>supranukleárních</a:t>
            </a:r>
            <a:r>
              <a:rPr lang="cs-CZ" baseline="0" dirty="0" smtClean="0"/>
              <a:t> center a systémů řídících pohledové mechanismy </a:t>
            </a:r>
            <a:endParaRPr lang="cs-CZ" dirty="0" smtClean="0"/>
          </a:p>
          <a:p>
            <a:r>
              <a:rPr lang="cs-CZ" baseline="0" dirty="0" smtClean="0"/>
              <a:t> </a:t>
            </a:r>
            <a:r>
              <a:rPr lang="cs-CZ" dirty="0" smtClean="0"/>
              <a:t>L</a:t>
            </a:r>
            <a:r>
              <a:rPr lang="cs-CZ" baseline="0" dirty="0" smtClean="0"/>
              <a:t>ézí těchto</a:t>
            </a:r>
            <a:r>
              <a:rPr lang="cs-CZ" dirty="0" smtClean="0"/>
              <a:t> struktur vznikají</a:t>
            </a:r>
            <a:r>
              <a:rPr lang="cs-CZ" baseline="0" dirty="0" smtClean="0"/>
              <a:t> pohledové obrny nebo tonické deviace. Nejsou zpravidla provázeny strabismem ani diplopií . Nemusí působit větší potíže.</a:t>
            </a:r>
          </a:p>
          <a:p>
            <a:r>
              <a:rPr lang="cs-CZ" baseline="0" dirty="0" smtClean="0"/>
              <a:t>Léze jsou : </a:t>
            </a:r>
          </a:p>
          <a:p>
            <a:pPr lvl="1"/>
            <a:r>
              <a:rPr lang="cs-CZ" dirty="0" err="1" smtClean="0"/>
              <a:t>Hemisferální</a:t>
            </a:r>
            <a:r>
              <a:rPr lang="cs-CZ" dirty="0" smtClean="0"/>
              <a:t> (korová centra a dráhy) </a:t>
            </a:r>
          </a:p>
          <a:p>
            <a:pPr lvl="1"/>
            <a:r>
              <a:rPr lang="cs-CZ" dirty="0" smtClean="0"/>
              <a:t>Kmenové (subkortikální a </a:t>
            </a:r>
            <a:r>
              <a:rPr lang="cs-CZ" dirty="0" err="1" smtClean="0"/>
              <a:t>internukleární</a:t>
            </a:r>
            <a:r>
              <a:rPr lang="cs-CZ" dirty="0" smtClean="0"/>
              <a:t> afekce) 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8286776" y="271462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8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Supranukleární</a:t>
            </a:r>
            <a:r>
              <a:rPr lang="cs-CZ" dirty="0" smtClean="0"/>
              <a:t> poruchy – </a:t>
            </a:r>
            <a:r>
              <a:rPr lang="cs-CZ" dirty="0" err="1" smtClean="0"/>
              <a:t>Hemisferální</a:t>
            </a:r>
            <a:r>
              <a:rPr lang="cs-CZ" dirty="0" smtClean="0"/>
              <a:t> léze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smtClean="0"/>
              <a:t>Frontální</a:t>
            </a:r>
            <a:r>
              <a:rPr lang="cs-CZ" u="sng" baseline="0" dirty="0" smtClean="0"/>
              <a:t> okulomotorické pole</a:t>
            </a:r>
          </a:p>
          <a:p>
            <a:pPr lvl="1"/>
            <a:r>
              <a:rPr lang="cs-CZ" baseline="0" dirty="0" smtClean="0"/>
              <a:t>Iritační</a:t>
            </a:r>
            <a:r>
              <a:rPr lang="cs-CZ" dirty="0" smtClean="0"/>
              <a:t> léze u</a:t>
            </a:r>
            <a:r>
              <a:rPr lang="cs-CZ" baseline="0" dirty="0" smtClean="0"/>
              <a:t> fokální epilepsie  - deviace hlavy a očí na stejnou stranu po dobu záchvatu ( od ložiska)</a:t>
            </a:r>
          </a:p>
          <a:p>
            <a:pPr lvl="1"/>
            <a:r>
              <a:rPr lang="cs-CZ" baseline="0" dirty="0" smtClean="0"/>
              <a:t>Náhlá zániková léze – trauma , cévní příhoda – deviace očí k ložisku, u jednostranných lézí je jen přechodný</a:t>
            </a:r>
          </a:p>
          <a:p>
            <a:pPr lvl="1"/>
            <a:r>
              <a:rPr lang="cs-CZ" baseline="0" dirty="0" smtClean="0"/>
              <a:t>Postupná destrukce  - u nádoru</a:t>
            </a:r>
          </a:p>
          <a:p>
            <a:pPr lvl="1"/>
            <a:r>
              <a:rPr lang="cs-CZ" baseline="0" dirty="0" smtClean="0"/>
              <a:t>Paretický nystagmus  - v krajním pohledovém směru se oči neudrží , kloužou zpět a opět se vrací do pohledového směru – úvodní stadium u horizontální pohledové obrny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000892" y="157161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4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Hemisferální</a:t>
            </a:r>
            <a:r>
              <a:rPr lang="cs-CZ" dirty="0" smtClean="0"/>
              <a:t> léze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baseline="0" dirty="0" smtClean="0"/>
              <a:t>Okcipitální korová oblast</a:t>
            </a:r>
          </a:p>
          <a:p>
            <a:pPr lvl="1"/>
            <a:r>
              <a:rPr lang="cs-CZ" dirty="0" smtClean="0"/>
              <a:t>Při iritační</a:t>
            </a:r>
            <a:r>
              <a:rPr lang="cs-CZ" baseline="0" dirty="0" smtClean="0"/>
              <a:t> lézi bývají zrakové vjemy – blesky</a:t>
            </a:r>
          </a:p>
          <a:p>
            <a:pPr lvl="1"/>
            <a:r>
              <a:rPr lang="cs-CZ" baseline="0" dirty="0" smtClean="0"/>
              <a:t>Při zánikové lézi jsou pohledové skoky ( </a:t>
            </a:r>
            <a:r>
              <a:rPr lang="cs-CZ" baseline="0" dirty="0" err="1" smtClean="0"/>
              <a:t>mikrosakády</a:t>
            </a:r>
            <a:r>
              <a:rPr lang="cs-CZ" baseline="0" dirty="0" smtClean="0"/>
              <a:t>). Mohou ale vznikat i při únavě, nepozornosti, účinek léků.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500958" y="164305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Supranukleární</a:t>
            </a:r>
            <a:r>
              <a:rPr lang="cs-CZ" dirty="0" smtClean="0"/>
              <a:t> poruchy – Kmenové léze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Léze </a:t>
            </a:r>
            <a:r>
              <a:rPr lang="cs-CZ" dirty="0" err="1" smtClean="0"/>
              <a:t>pontinního</a:t>
            </a:r>
            <a:r>
              <a:rPr lang="cs-CZ" dirty="0" smtClean="0"/>
              <a:t> pohledového centra</a:t>
            </a:r>
          </a:p>
          <a:p>
            <a:r>
              <a:rPr lang="cs-CZ" dirty="0" smtClean="0"/>
              <a:t>Léze zadního podélného svazečku (FLM)</a:t>
            </a:r>
          </a:p>
          <a:p>
            <a:r>
              <a:rPr lang="cs-CZ" dirty="0" smtClean="0"/>
              <a:t>Léze </a:t>
            </a:r>
            <a:r>
              <a:rPr lang="cs-CZ" dirty="0" err="1" smtClean="0"/>
              <a:t>mezencefalického</a:t>
            </a:r>
            <a:r>
              <a:rPr lang="cs-CZ" baseline="0" dirty="0" smtClean="0"/>
              <a:t> pohledového centra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dirty="0" smtClean="0">
                <a:solidFill>
                  <a:schemeClr val="tx2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Kmenové léze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smtClean="0"/>
              <a:t>Léze</a:t>
            </a:r>
            <a:r>
              <a:rPr lang="cs-CZ" u="sng" baseline="0" dirty="0" smtClean="0"/>
              <a:t> </a:t>
            </a:r>
            <a:r>
              <a:rPr lang="cs-CZ" u="sng" baseline="0" dirty="0" err="1" smtClean="0"/>
              <a:t>pontinního</a:t>
            </a:r>
            <a:r>
              <a:rPr lang="cs-CZ" u="sng" baseline="0" dirty="0" smtClean="0"/>
              <a:t> pohledového centra (PPRF</a:t>
            </a:r>
            <a:r>
              <a:rPr lang="cs-CZ" baseline="0" dirty="0" smtClean="0"/>
              <a:t>) – je zániková,</a:t>
            </a:r>
            <a:r>
              <a:rPr lang="cs-CZ" dirty="0" smtClean="0"/>
              <a:t> </a:t>
            </a:r>
            <a:r>
              <a:rPr lang="cs-CZ" baseline="0" dirty="0" smtClean="0"/>
              <a:t>trvá dlouho, bývá oboustranná</a:t>
            </a:r>
          </a:p>
          <a:p>
            <a:r>
              <a:rPr lang="cs-CZ" u="sng" baseline="0" dirty="0" smtClean="0"/>
              <a:t>Léze zadního podélného svazečku (FLM)</a:t>
            </a:r>
            <a:r>
              <a:rPr lang="cs-CZ" u="none" baseline="0" dirty="0" smtClean="0"/>
              <a:t> </a:t>
            </a:r>
          </a:p>
          <a:p>
            <a:pPr lvl="1"/>
            <a:r>
              <a:rPr lang="cs-CZ" u="none" dirty="0" err="1" smtClean="0"/>
              <a:t>Ophthalmoplegia</a:t>
            </a:r>
            <a:r>
              <a:rPr lang="cs-CZ" u="none" baseline="0" dirty="0" smtClean="0"/>
              <a:t> </a:t>
            </a:r>
            <a:r>
              <a:rPr lang="cs-CZ" u="none" baseline="0" dirty="0" err="1" smtClean="0"/>
              <a:t>internuclearis</a:t>
            </a:r>
            <a:r>
              <a:rPr lang="cs-CZ" u="none" baseline="0" dirty="0" smtClean="0"/>
              <a:t> – chybí addukce při horizontálních pohledových pohybech</a:t>
            </a:r>
            <a:r>
              <a:rPr lang="cs-CZ" u="none" dirty="0" smtClean="0"/>
              <a:t> ale dá se vybavit </a:t>
            </a:r>
            <a:r>
              <a:rPr lang="cs-CZ" dirty="0" smtClean="0"/>
              <a:t> při konvergenci</a:t>
            </a:r>
            <a:r>
              <a:rPr lang="cs-CZ" u="none" baseline="0" dirty="0" smtClean="0"/>
              <a:t>. Může být jedno i oboustranná, záškubový nystagmus od ložiska</a:t>
            </a:r>
            <a:r>
              <a:rPr lang="cs-CZ" u="none" dirty="0" smtClean="0"/>
              <a:t> (na oku v abdukci)</a:t>
            </a:r>
            <a:endParaRPr lang="cs-CZ" u="none" baseline="0" dirty="0" smtClean="0"/>
          </a:p>
          <a:p>
            <a:pPr lvl="2"/>
            <a:r>
              <a:rPr lang="cs-CZ" u="none" dirty="0" smtClean="0"/>
              <a:t>Jednostranná je častěji u mužů,vyšší</a:t>
            </a:r>
            <a:r>
              <a:rPr lang="cs-CZ" u="none" baseline="0" dirty="0" smtClean="0"/>
              <a:t> věková skupina s hypertonií a diabetem</a:t>
            </a:r>
          </a:p>
          <a:p>
            <a:pPr lvl="2"/>
            <a:r>
              <a:rPr lang="cs-CZ" u="none" baseline="0" dirty="0" smtClean="0"/>
              <a:t>Oboustranná  -typická pro roztroušenou sklerózu. Týká se i mladých lidí dlouho předtím, než je diagnostikováno základní onemocnění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286644" y="78579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Kmenové léze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Syndrom „ jedna a půl“ – je vzácný .  Kombinuje se horizontální pohledová obrna a </a:t>
            </a:r>
            <a:r>
              <a:rPr lang="cs-CZ" dirty="0" err="1" smtClean="0"/>
              <a:t>internukleární</a:t>
            </a:r>
            <a:r>
              <a:rPr lang="cs-CZ" dirty="0" smtClean="0"/>
              <a:t> </a:t>
            </a:r>
            <a:r>
              <a:rPr lang="cs-CZ" dirty="0" err="1" smtClean="0"/>
              <a:t>oftalmoplegie</a:t>
            </a:r>
            <a:r>
              <a:rPr lang="cs-CZ" dirty="0" smtClean="0"/>
              <a:t> na straně kmenové léze. Lze ji  popsat i  jako pohledovou obrnu k oběma stranám se zachováním abdukce na oku protilehlému kmenové lézi. Může být i záškubový </a:t>
            </a:r>
            <a:r>
              <a:rPr lang="cs-CZ" dirty="0" err="1" smtClean="0"/>
              <a:t>jednostr.nystagmus</a:t>
            </a:r>
            <a:r>
              <a:rPr lang="cs-CZ" dirty="0" smtClean="0"/>
              <a:t>, </a:t>
            </a:r>
            <a:r>
              <a:rPr lang="cs-CZ" dirty="0" err="1" smtClean="0"/>
              <a:t>exotropie</a:t>
            </a:r>
            <a:r>
              <a:rPr lang="cs-CZ" dirty="0" smtClean="0"/>
              <a:t>. Dochází i ke spontánní úpravě.</a:t>
            </a:r>
          </a:p>
          <a:p>
            <a:pPr lvl="1"/>
            <a:r>
              <a:rPr lang="cs-CZ" dirty="0" err="1" smtClean="0"/>
              <a:t>Hertwigův</a:t>
            </a:r>
            <a:r>
              <a:rPr lang="cs-CZ" baseline="0" dirty="0" smtClean="0"/>
              <a:t> - </a:t>
            </a:r>
            <a:r>
              <a:rPr lang="cs-CZ" baseline="0" dirty="0" err="1" smtClean="0"/>
              <a:t>Magendieův</a:t>
            </a:r>
            <a:r>
              <a:rPr lang="cs-CZ" baseline="0" dirty="0" smtClean="0"/>
              <a:t> fenomén / </a:t>
            </a:r>
            <a:r>
              <a:rPr lang="cs-CZ" dirty="0" smtClean="0"/>
              <a:t>Š</a:t>
            </a:r>
            <a:r>
              <a:rPr lang="cs-CZ" baseline="0" dirty="0" smtClean="0"/>
              <a:t>ikmá deviace – vertikální deviace  záchvatovitá nebo trvalá (oko níže se stáčí dovnitř, oko</a:t>
            </a:r>
            <a:r>
              <a:rPr lang="cs-CZ" dirty="0" smtClean="0"/>
              <a:t> výše se stáčí zevně)</a:t>
            </a:r>
            <a:endParaRPr lang="cs-CZ" baseline="0" dirty="0" smtClean="0"/>
          </a:p>
          <a:p>
            <a:pPr lvl="1"/>
            <a:r>
              <a:rPr lang="cs-CZ" baseline="0" dirty="0" smtClean="0"/>
              <a:t>Pohupování očí – u pacientů často v kómatu po cévní mozkové příhodě, ischemii.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215206" y="107154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7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Kmenové léze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1484784"/>
            <a:ext cx="7772400" cy="4839816"/>
          </a:xfrm>
        </p:spPr>
        <p:txBody>
          <a:bodyPr/>
          <a:lstStyle/>
          <a:p>
            <a:r>
              <a:rPr lang="cs-CZ" u="sng" dirty="0" smtClean="0"/>
              <a:t>Léze </a:t>
            </a:r>
            <a:r>
              <a:rPr lang="cs-CZ" u="sng" dirty="0" err="1" smtClean="0"/>
              <a:t>mezencefalického</a:t>
            </a:r>
            <a:r>
              <a:rPr lang="cs-CZ" u="sng" dirty="0" smtClean="0"/>
              <a:t> pohledového centra</a:t>
            </a:r>
            <a:r>
              <a:rPr lang="cs-CZ" u="sng" baseline="0" dirty="0" smtClean="0"/>
              <a:t> </a:t>
            </a:r>
            <a:r>
              <a:rPr lang="cs-CZ" u="none" baseline="0" dirty="0" smtClean="0"/>
              <a:t> - klinické příznaky této léze jsou velice široké.</a:t>
            </a:r>
          </a:p>
          <a:p>
            <a:pPr lvl="1"/>
            <a:r>
              <a:rPr lang="cs-CZ" u="none" dirty="0" err="1" smtClean="0"/>
              <a:t>Parinaudův</a:t>
            </a:r>
            <a:r>
              <a:rPr lang="cs-CZ" u="none" dirty="0" smtClean="0"/>
              <a:t> syndrom vertikální pohledové obrny</a:t>
            </a:r>
            <a:r>
              <a:rPr lang="cs-CZ" u="none" baseline="0" dirty="0" smtClean="0"/>
              <a:t> – bývá obrna vzhůru i dolů, může být i obrna konvergence, bývá provázena diplopií s výškou</a:t>
            </a:r>
          </a:p>
          <a:p>
            <a:pPr lvl="1"/>
            <a:r>
              <a:rPr lang="cs-CZ" u="none" baseline="0" dirty="0" err="1" smtClean="0"/>
              <a:t>Retrakční</a:t>
            </a:r>
            <a:r>
              <a:rPr lang="cs-CZ" u="none" baseline="0" dirty="0" smtClean="0"/>
              <a:t> nystagmus – symetrická </a:t>
            </a:r>
            <a:r>
              <a:rPr lang="cs-CZ" u="none" baseline="0" dirty="0" err="1" smtClean="0"/>
              <a:t>retrakce</a:t>
            </a:r>
            <a:r>
              <a:rPr lang="cs-CZ" u="none" baseline="0" dirty="0" smtClean="0"/>
              <a:t> </a:t>
            </a:r>
            <a:r>
              <a:rPr lang="cs-CZ" u="none" baseline="0" dirty="0" err="1" smtClean="0"/>
              <a:t>bulbu</a:t>
            </a:r>
            <a:r>
              <a:rPr lang="cs-CZ" u="none" baseline="0" dirty="0" smtClean="0"/>
              <a:t> v rytmických záškubech – rychlá do očnice, pomalá ven. </a:t>
            </a:r>
            <a:r>
              <a:rPr lang="cs-CZ" dirty="0" smtClean="0"/>
              <a:t>Vzniká při snaze o pohyb ve směru </a:t>
            </a:r>
            <a:r>
              <a:rPr lang="cs-CZ" u="none" baseline="0" dirty="0" smtClean="0"/>
              <a:t> pohledové obrny nahoru </a:t>
            </a:r>
            <a:r>
              <a:rPr lang="cs-CZ" dirty="0" smtClean="0"/>
              <a:t>a při konvergenci. Příznaky diplopie a spavost</a:t>
            </a:r>
            <a:endParaRPr lang="cs-CZ" u="none" baseline="0" dirty="0" smtClean="0"/>
          </a:p>
          <a:p>
            <a:pPr lvl="1"/>
            <a:r>
              <a:rPr lang="cs-CZ" u="none" baseline="0" dirty="0" smtClean="0"/>
              <a:t>Jednostranná </a:t>
            </a:r>
            <a:r>
              <a:rPr lang="cs-CZ" u="none" baseline="0" dirty="0" err="1" smtClean="0"/>
              <a:t>supranukleární</a:t>
            </a:r>
            <a:r>
              <a:rPr lang="cs-CZ" u="none" baseline="0" dirty="0" smtClean="0"/>
              <a:t> obrna elevace oka je vrozená i získaná </a:t>
            </a:r>
            <a:r>
              <a:rPr lang="cs-CZ" dirty="0" smtClean="0"/>
              <a:t>,</a:t>
            </a:r>
            <a:r>
              <a:rPr lang="cs-CZ" u="none" baseline="0" dirty="0" smtClean="0"/>
              <a:t>zde výšková diplopie, záklon hlavy – možnost operace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2" name="Nahraný zvuk"/>
          </p:nvPr>
        </p:nvPicPr>
        <p:blipFill>
          <a:blip r:embed="rId4"/>
          <a:stretch>
            <a:fillRect/>
          </a:stretch>
        </p:blipFill>
        <p:spPr>
          <a:xfrm>
            <a:off x="7429520" y="107154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35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82880" cy="1143000"/>
          </a:xfrm>
        </p:spPr>
        <p:txBody>
          <a:bodyPr/>
          <a:lstStyle/>
          <a:p>
            <a:r>
              <a:rPr lang="cs-CZ" dirty="0" smtClean="0"/>
              <a:t>b) Nukleární okohybné poruchy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4282" y="1500174"/>
            <a:ext cx="8243918" cy="4824426"/>
          </a:xfrm>
        </p:spPr>
        <p:txBody>
          <a:bodyPr/>
          <a:lstStyle/>
          <a:p>
            <a:pPr lvl="0"/>
            <a:r>
              <a:rPr lang="cs-CZ" dirty="0" smtClean="0"/>
              <a:t>Klinické</a:t>
            </a:r>
            <a:r>
              <a:rPr lang="cs-CZ" baseline="0" dirty="0" smtClean="0"/>
              <a:t> projevy periferních obrn  - vyznačují se poruchou hybnosti oka:</a:t>
            </a:r>
          </a:p>
          <a:p>
            <a:pPr lvl="1"/>
            <a:r>
              <a:rPr lang="cs-CZ" dirty="0" smtClean="0"/>
              <a:t>Neurogenní obrna</a:t>
            </a:r>
            <a:r>
              <a:rPr lang="cs-CZ" baseline="0" dirty="0" smtClean="0"/>
              <a:t> – postižení příslušného nervu i s jeho jádrem</a:t>
            </a:r>
          </a:p>
          <a:p>
            <a:pPr lvl="1"/>
            <a:r>
              <a:rPr lang="cs-CZ" baseline="0" dirty="0" smtClean="0"/>
              <a:t>Myastenická obrna – postižení nervově svalové</a:t>
            </a:r>
            <a:r>
              <a:rPr lang="cs-CZ" dirty="0" smtClean="0"/>
              <a:t> </a:t>
            </a:r>
          </a:p>
          <a:p>
            <a:pPr lvl="1"/>
            <a:r>
              <a:rPr lang="cs-CZ" dirty="0" err="1" smtClean="0"/>
              <a:t>Myogenní</a:t>
            </a:r>
            <a:r>
              <a:rPr lang="cs-CZ" baseline="0" dirty="0" smtClean="0"/>
              <a:t> obrna – postižení okohybného svalu</a:t>
            </a:r>
          </a:p>
          <a:p>
            <a:pPr lvl="0"/>
            <a:r>
              <a:rPr lang="cs-CZ" dirty="0" smtClean="0"/>
              <a:t>Hlavní objektivní  příznak je porucha</a:t>
            </a:r>
            <a:r>
              <a:rPr lang="cs-CZ" baseline="0" dirty="0" smtClean="0"/>
              <a:t> postavení a hybnosti oka, kompenzační postavení hlavy</a:t>
            </a:r>
          </a:p>
          <a:p>
            <a:pPr lvl="0"/>
            <a:r>
              <a:rPr lang="cs-CZ" dirty="0" smtClean="0"/>
              <a:t>Subjektivní příznak je diplopie s měnlivou vzdáleností obrázků a falešnou lokalizací v prostoru</a:t>
            </a:r>
            <a:endParaRPr lang="cs-CZ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8358214" y="178592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Agenda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 I.  Struktura okohybného aparátu</a:t>
            </a:r>
          </a:p>
          <a:p>
            <a:r>
              <a:rPr lang="cs-CZ" dirty="0" smtClean="0"/>
              <a:t> II.</a:t>
            </a:r>
            <a:r>
              <a:rPr lang="cs-CZ" baseline="0" dirty="0" smtClean="0"/>
              <a:t> </a:t>
            </a:r>
            <a:r>
              <a:rPr lang="cs-CZ" dirty="0" smtClean="0"/>
              <a:t>Pohledové mechanizmy</a:t>
            </a:r>
          </a:p>
          <a:p>
            <a:r>
              <a:rPr lang="cs-CZ" dirty="0" smtClean="0"/>
              <a:t> III.</a:t>
            </a:r>
            <a:r>
              <a:rPr lang="cs-CZ" baseline="0" dirty="0" smtClean="0"/>
              <a:t> </a:t>
            </a:r>
            <a:r>
              <a:rPr lang="cs-CZ" dirty="0" smtClean="0"/>
              <a:t>Poruchy okohybného aparátu</a:t>
            </a:r>
          </a:p>
          <a:p>
            <a:pPr lvl="1"/>
            <a:r>
              <a:rPr lang="cs-CZ" dirty="0" smtClean="0"/>
              <a:t>Neurogenní</a:t>
            </a:r>
          </a:p>
          <a:p>
            <a:pPr lvl="1"/>
            <a:r>
              <a:rPr lang="cs-CZ" dirty="0" err="1" smtClean="0"/>
              <a:t>Myogenní</a:t>
            </a:r>
            <a:endParaRPr lang="cs-CZ" dirty="0" smtClean="0"/>
          </a:p>
          <a:p>
            <a:pPr lvl="1"/>
            <a:r>
              <a:rPr lang="cs-CZ" dirty="0" smtClean="0"/>
              <a:t>Mechanické</a:t>
            </a:r>
          </a:p>
          <a:p>
            <a:pPr lvl="0"/>
            <a:r>
              <a:rPr lang="cs-CZ" dirty="0" smtClean="0"/>
              <a:t>IV.  Nystagmus</a:t>
            </a:r>
          </a:p>
        </p:txBody>
      </p:sp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Obrna </a:t>
            </a:r>
            <a:r>
              <a:rPr lang="cs-CZ" dirty="0" err="1" smtClean="0"/>
              <a:t>n.III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smtClean="0"/>
              <a:t>Nukleární obrna </a:t>
            </a:r>
            <a:r>
              <a:rPr lang="cs-CZ" baseline="0" dirty="0" smtClean="0"/>
              <a:t>– z jádrového komplexu jsou inervovány všechny příslušné svaly </a:t>
            </a:r>
            <a:r>
              <a:rPr lang="cs-CZ" baseline="0" dirty="0" err="1" smtClean="0"/>
              <a:t>stejnostr.oka</a:t>
            </a:r>
            <a:r>
              <a:rPr lang="cs-CZ" baseline="0" dirty="0" smtClean="0"/>
              <a:t> s </a:t>
            </a:r>
            <a:r>
              <a:rPr lang="cs-CZ" baseline="0" dirty="0" err="1" smtClean="0"/>
              <a:t>vyjímkou</a:t>
            </a:r>
            <a:r>
              <a:rPr lang="cs-CZ" baseline="0" dirty="0" smtClean="0"/>
              <a:t> horního přímého svalu – má vlákna z druhostranného jádra.</a:t>
            </a:r>
          </a:p>
          <a:p>
            <a:r>
              <a:rPr lang="cs-CZ" baseline="0" dirty="0" smtClean="0"/>
              <a:t>Jádrová léze </a:t>
            </a:r>
            <a:r>
              <a:rPr lang="cs-CZ" baseline="0" dirty="0" err="1" smtClean="0"/>
              <a:t>n.III</a:t>
            </a:r>
            <a:r>
              <a:rPr lang="cs-CZ" baseline="0" dirty="0" smtClean="0"/>
              <a:t> znamená tedy parézu </a:t>
            </a:r>
            <a:r>
              <a:rPr lang="cs-CZ" baseline="0" dirty="0" err="1" smtClean="0"/>
              <a:t>stejnostr</a:t>
            </a:r>
            <a:r>
              <a:rPr lang="cs-CZ" baseline="0" dirty="0" smtClean="0"/>
              <a:t>. zevních očních svalů a i parézu druhostranného horního přímého svalu</a:t>
            </a:r>
          </a:p>
          <a:p>
            <a:r>
              <a:rPr lang="cs-CZ" baseline="0" dirty="0" smtClean="0"/>
              <a:t>Úplná jednostranná paréza nemůže být jádrového původu, ale je následkem poškození nervového kmene.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358082" y="121442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5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Obrna</a:t>
            </a:r>
            <a:r>
              <a:rPr lang="cs-CZ" baseline="0" dirty="0" smtClean="0"/>
              <a:t> </a:t>
            </a:r>
            <a:r>
              <a:rPr lang="cs-CZ" baseline="0" dirty="0" err="1" smtClean="0"/>
              <a:t>n.III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1412776"/>
            <a:ext cx="7772400" cy="4911824"/>
          </a:xfrm>
        </p:spPr>
        <p:txBody>
          <a:bodyPr/>
          <a:lstStyle/>
          <a:p>
            <a:r>
              <a:rPr lang="cs-CZ" dirty="0" smtClean="0"/>
              <a:t>Charakteristická je kombinace s příznaky </a:t>
            </a:r>
            <a:r>
              <a:rPr lang="cs-CZ" dirty="0" err="1" smtClean="0"/>
              <a:t>supranukleárních</a:t>
            </a:r>
            <a:r>
              <a:rPr lang="cs-CZ" dirty="0" smtClean="0"/>
              <a:t> poruch – vertikální pohledová obrna,</a:t>
            </a:r>
            <a:r>
              <a:rPr lang="cs-CZ" baseline="0" dirty="0" smtClean="0"/>
              <a:t> </a:t>
            </a:r>
            <a:r>
              <a:rPr lang="cs-CZ" baseline="0" dirty="0" err="1" smtClean="0"/>
              <a:t>retrakční</a:t>
            </a:r>
            <a:r>
              <a:rPr lang="cs-CZ" baseline="0" dirty="0" smtClean="0"/>
              <a:t> a konvergenční nystagmus.</a:t>
            </a:r>
          </a:p>
          <a:p>
            <a:r>
              <a:rPr lang="cs-CZ" baseline="0" dirty="0" smtClean="0"/>
              <a:t>Častý výskyt oboustranné poruchy</a:t>
            </a:r>
          </a:p>
          <a:p>
            <a:r>
              <a:rPr lang="cs-CZ" dirty="0" smtClean="0"/>
              <a:t>Příčiny: nádor, krvácení, ischemie</a:t>
            </a:r>
            <a:endParaRPr lang="cs-CZ" baseline="0" dirty="0" smtClean="0"/>
          </a:p>
          <a:p>
            <a:r>
              <a:rPr lang="cs-CZ" u="sng" baseline="0" dirty="0" err="1" smtClean="0"/>
              <a:t>Fascikulární</a:t>
            </a:r>
            <a:r>
              <a:rPr lang="cs-CZ" u="sng" baseline="0" dirty="0" smtClean="0"/>
              <a:t> poruchy </a:t>
            </a:r>
            <a:r>
              <a:rPr lang="cs-CZ" u="none" baseline="0" dirty="0" smtClean="0"/>
              <a:t>– porucha svazku vláken okohybného nervu za jeho průběhu mozkovým kmenem. Jsou většinou vzácné.</a:t>
            </a:r>
          </a:p>
          <a:p>
            <a:pPr>
              <a:buNone/>
            </a:pPr>
            <a:endParaRPr lang="cs-CZ" u="none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715272" y="100010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Obrna </a:t>
            </a:r>
            <a:r>
              <a:rPr lang="cs-CZ" dirty="0" err="1" smtClean="0"/>
              <a:t>n.III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1676400"/>
            <a:ext cx="8062664" cy="4648200"/>
          </a:xfrm>
        </p:spPr>
        <p:txBody>
          <a:bodyPr/>
          <a:lstStyle/>
          <a:p>
            <a:r>
              <a:rPr lang="cs-CZ" u="sng" dirty="0" smtClean="0"/>
              <a:t>Bazální obrny </a:t>
            </a:r>
            <a:r>
              <a:rPr lang="cs-CZ" dirty="0" smtClean="0"/>
              <a:t>– </a:t>
            </a:r>
            <a:r>
              <a:rPr lang="cs-CZ" dirty="0" err="1" smtClean="0"/>
              <a:t>subarachnoidální</a:t>
            </a:r>
            <a:r>
              <a:rPr lang="cs-CZ" dirty="0" smtClean="0"/>
              <a:t> prostor lebeční spodiny je nejčastějším místem poškození </a:t>
            </a:r>
            <a:r>
              <a:rPr lang="cs-CZ" dirty="0" err="1" smtClean="0"/>
              <a:t>okulomotoria</a:t>
            </a:r>
            <a:r>
              <a:rPr lang="cs-CZ" dirty="0" smtClean="0"/>
              <a:t>.</a:t>
            </a:r>
          </a:p>
          <a:p>
            <a:r>
              <a:rPr lang="cs-CZ" dirty="0" smtClean="0"/>
              <a:t>Je to většinou izolovaná obrna</a:t>
            </a:r>
          </a:p>
          <a:p>
            <a:r>
              <a:rPr lang="cs-CZ" dirty="0" smtClean="0"/>
              <a:t>Objevuje se bolest ( </a:t>
            </a:r>
            <a:r>
              <a:rPr lang="cs-CZ" dirty="0" err="1" smtClean="0"/>
              <a:t>aneuryzmata</a:t>
            </a:r>
            <a:r>
              <a:rPr lang="cs-CZ" dirty="0" smtClean="0"/>
              <a:t> a diabetické obrny)</a:t>
            </a:r>
          </a:p>
          <a:p>
            <a:r>
              <a:rPr lang="cs-CZ" dirty="0" smtClean="0"/>
              <a:t>Náhlá obrna </a:t>
            </a:r>
            <a:r>
              <a:rPr lang="cs-CZ" dirty="0" err="1" smtClean="0"/>
              <a:t>n.III</a:t>
            </a:r>
            <a:r>
              <a:rPr lang="cs-CZ" dirty="0" smtClean="0"/>
              <a:t> se širokou zornicí může mít za příčinu např. meningitidu, roztroušenou </a:t>
            </a:r>
            <a:r>
              <a:rPr lang="cs-CZ" dirty="0" err="1" smtClean="0"/>
              <a:t>sklerozu</a:t>
            </a:r>
            <a:r>
              <a:rPr lang="cs-CZ" dirty="0" smtClean="0"/>
              <a:t>, </a:t>
            </a:r>
            <a:r>
              <a:rPr lang="cs-CZ" dirty="0" err="1" smtClean="0"/>
              <a:t>kraniocerebrální</a:t>
            </a:r>
            <a:r>
              <a:rPr lang="cs-CZ" dirty="0" smtClean="0"/>
              <a:t> postižení, diabetickou obrnu – hojí se během několika měsíců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715272" y="142873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Obrna</a:t>
            </a:r>
            <a:r>
              <a:rPr lang="cs-CZ" baseline="0" dirty="0" smtClean="0"/>
              <a:t> </a:t>
            </a:r>
            <a:r>
              <a:rPr lang="cs-CZ" baseline="0" dirty="0" err="1" smtClean="0"/>
              <a:t>n.III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smtClean="0"/>
              <a:t>Syndrom </a:t>
            </a:r>
            <a:r>
              <a:rPr lang="cs-CZ" u="sng" dirty="0" err="1" smtClean="0"/>
              <a:t>kavernozního</a:t>
            </a:r>
            <a:r>
              <a:rPr lang="cs-CZ" u="sng" dirty="0" smtClean="0"/>
              <a:t> splavu </a:t>
            </a:r>
            <a:r>
              <a:rPr lang="cs-CZ" dirty="0" smtClean="0"/>
              <a:t>– postihuje III.,</a:t>
            </a:r>
            <a:r>
              <a:rPr lang="cs-CZ" baseline="0" dirty="0" smtClean="0"/>
              <a:t> IV. ,V., VI. mozkový nerv a </a:t>
            </a:r>
            <a:r>
              <a:rPr lang="cs-CZ" baseline="0" dirty="0" err="1" smtClean="0"/>
              <a:t>periarteriální</a:t>
            </a:r>
            <a:r>
              <a:rPr lang="cs-CZ" baseline="0" dirty="0" smtClean="0"/>
              <a:t> sympatikus.</a:t>
            </a:r>
          </a:p>
          <a:p>
            <a:r>
              <a:rPr lang="cs-CZ" dirty="0" smtClean="0"/>
              <a:t>Je úplný nebo částečný</a:t>
            </a:r>
          </a:p>
          <a:p>
            <a:r>
              <a:rPr lang="cs-CZ" dirty="0" smtClean="0"/>
              <a:t>Jednostranný nebo oboustranný</a:t>
            </a:r>
          </a:p>
          <a:p>
            <a:r>
              <a:rPr lang="cs-CZ" dirty="0" smtClean="0"/>
              <a:t>Příznaky –nereagující zornice, objevují se úporné bolesti, anestezie rohovky, </a:t>
            </a:r>
          </a:p>
          <a:p>
            <a:r>
              <a:rPr lang="cs-CZ" dirty="0" smtClean="0"/>
              <a:t>Nejčastější příčina jsou nádorové metastázy a primární nádory (pulzující exoftalmus a </a:t>
            </a:r>
            <a:r>
              <a:rPr lang="cs-CZ" dirty="0" err="1" smtClean="0"/>
              <a:t>dmychavý</a:t>
            </a:r>
            <a:r>
              <a:rPr lang="cs-CZ" dirty="0" smtClean="0"/>
              <a:t> šelest </a:t>
            </a:r>
            <a:r>
              <a:rPr lang="cs-CZ" smtClean="0"/>
              <a:t>v hlavě)</a:t>
            </a:r>
            <a:endParaRPr lang="cs-CZ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286644" y="121442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Obrna </a:t>
            </a:r>
            <a:r>
              <a:rPr lang="cs-CZ" dirty="0" err="1" smtClean="0"/>
              <a:t>n.IV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N.IV inervuje m.</a:t>
            </a:r>
            <a:r>
              <a:rPr lang="cs-CZ" dirty="0" err="1" smtClean="0"/>
              <a:t>obliquus</a:t>
            </a:r>
            <a:r>
              <a:rPr lang="cs-CZ" dirty="0" smtClean="0"/>
              <a:t> superior – horní šikmý sval</a:t>
            </a:r>
          </a:p>
          <a:p>
            <a:r>
              <a:rPr lang="cs-CZ" dirty="0" smtClean="0"/>
              <a:t>Podezření na tuto obrnu máme vždy, když je diplopie s výškou, více vadí při pohledu do blízka než do dálky, zvláště při pohledu dolů.</a:t>
            </a:r>
          </a:p>
          <a:p>
            <a:r>
              <a:rPr lang="cs-CZ" dirty="0" smtClean="0"/>
              <a:t>Protože inervuje jediný sval, nelze vyvozovat lokalizační závěry, protože jádrové, </a:t>
            </a:r>
            <a:r>
              <a:rPr lang="cs-CZ" dirty="0" err="1" smtClean="0"/>
              <a:t>fascikulární</a:t>
            </a:r>
            <a:r>
              <a:rPr lang="cs-CZ" dirty="0" smtClean="0"/>
              <a:t> i kmenové obrny jsou vždy stejné.</a:t>
            </a:r>
          </a:p>
          <a:p>
            <a:r>
              <a:rPr lang="cs-CZ" dirty="0" err="1" smtClean="0"/>
              <a:t>Nejč.příčina</a:t>
            </a:r>
            <a:r>
              <a:rPr lang="cs-CZ" dirty="0" smtClean="0"/>
              <a:t> je </a:t>
            </a:r>
            <a:r>
              <a:rPr lang="cs-CZ" dirty="0" err="1" smtClean="0"/>
              <a:t>kraniocerebrální</a:t>
            </a:r>
            <a:r>
              <a:rPr lang="cs-CZ" dirty="0" smtClean="0"/>
              <a:t> poranění (autonehody) a cévní a oběhové poruchy (diabetická </a:t>
            </a:r>
            <a:r>
              <a:rPr lang="cs-CZ" dirty="0" err="1" smtClean="0"/>
              <a:t>mikroangiopatie</a:t>
            </a:r>
            <a:r>
              <a:rPr lang="cs-CZ" dirty="0" smtClean="0"/>
              <a:t>) 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143768" y="128586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8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Obrna </a:t>
            </a:r>
            <a:r>
              <a:rPr lang="cs-CZ" dirty="0" err="1" smtClean="0"/>
              <a:t>n.VI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Inervuje</a:t>
            </a:r>
            <a:r>
              <a:rPr lang="cs-CZ" baseline="0" dirty="0" smtClean="0"/>
              <a:t> m.</a:t>
            </a:r>
            <a:r>
              <a:rPr lang="cs-CZ" baseline="0" dirty="0" err="1" smtClean="0"/>
              <a:t>rectus</a:t>
            </a:r>
            <a:r>
              <a:rPr lang="cs-CZ" baseline="0" dirty="0" smtClean="0"/>
              <a:t> </a:t>
            </a:r>
            <a:r>
              <a:rPr lang="cs-CZ" baseline="0" dirty="0" err="1" smtClean="0"/>
              <a:t>later</a:t>
            </a:r>
            <a:r>
              <a:rPr lang="cs-CZ" dirty="0" err="1" smtClean="0"/>
              <a:t>alis</a:t>
            </a:r>
            <a:r>
              <a:rPr lang="cs-CZ" baseline="0" dirty="0" smtClean="0"/>
              <a:t> – zevní přímý sval</a:t>
            </a:r>
          </a:p>
          <a:p>
            <a:r>
              <a:rPr lang="cs-CZ" baseline="0" dirty="0" smtClean="0"/>
              <a:t>Má jedinou funkci = abdukci oka</a:t>
            </a:r>
          </a:p>
          <a:p>
            <a:endParaRPr lang="cs-CZ" baseline="0" dirty="0" smtClean="0"/>
          </a:p>
          <a:p>
            <a:r>
              <a:rPr lang="cs-CZ" u="sng" baseline="0" dirty="0" smtClean="0"/>
              <a:t>Jádrová obrna </a:t>
            </a:r>
            <a:r>
              <a:rPr lang="cs-CZ" u="sng" baseline="0" dirty="0" err="1" smtClean="0"/>
              <a:t>n.VI</a:t>
            </a:r>
            <a:r>
              <a:rPr lang="cs-CZ" u="sng" baseline="0" dirty="0" smtClean="0"/>
              <a:t> </a:t>
            </a:r>
            <a:r>
              <a:rPr lang="cs-CZ" u="none" baseline="0" dirty="0" smtClean="0"/>
              <a:t> - je vždy sdružena se stejnostrannou horizontální pohledovou  obrnou</a:t>
            </a:r>
          </a:p>
          <a:p>
            <a:r>
              <a:rPr lang="cs-CZ" u="sng" baseline="0" dirty="0" err="1" smtClean="0"/>
              <a:t>Fascikulární</a:t>
            </a:r>
            <a:r>
              <a:rPr lang="cs-CZ" u="sng" baseline="0" dirty="0" smtClean="0"/>
              <a:t> obrna </a:t>
            </a:r>
            <a:r>
              <a:rPr lang="cs-CZ" u="sng" baseline="0" dirty="0" err="1" smtClean="0"/>
              <a:t>n.VI</a:t>
            </a:r>
            <a:r>
              <a:rPr lang="cs-CZ" u="sng" baseline="0" dirty="0" smtClean="0"/>
              <a:t>. </a:t>
            </a:r>
            <a:r>
              <a:rPr lang="cs-CZ" u="none" baseline="0" dirty="0" smtClean="0"/>
              <a:t> - je vždy kombinace obrny  zevního přímého svalu s dalšími neurolog. příznaky – léze </a:t>
            </a:r>
            <a:r>
              <a:rPr lang="cs-CZ" u="none" baseline="0" dirty="0" err="1" smtClean="0"/>
              <a:t>pontinních</a:t>
            </a:r>
            <a:r>
              <a:rPr lang="cs-CZ" u="none" baseline="0" dirty="0" smtClean="0"/>
              <a:t> struktur PPRF (horizont.</a:t>
            </a:r>
            <a:r>
              <a:rPr lang="cs-CZ" u="none" baseline="0" dirty="0" err="1" smtClean="0"/>
              <a:t>sakády</a:t>
            </a:r>
            <a:r>
              <a:rPr lang="cs-CZ" dirty="0" smtClean="0"/>
              <a:t>) a jádra </a:t>
            </a:r>
            <a:r>
              <a:rPr lang="cs-CZ" dirty="0" err="1" smtClean="0"/>
              <a:t>n.VII</a:t>
            </a:r>
            <a:endParaRPr lang="cs-CZ" u="none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429520" y="257174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Obrna </a:t>
            </a:r>
            <a:r>
              <a:rPr lang="cs-CZ" dirty="0" err="1" smtClean="0"/>
              <a:t>n.VI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smtClean="0"/>
              <a:t>Bazální obrny </a:t>
            </a:r>
            <a:r>
              <a:rPr lang="cs-CZ" u="sng" dirty="0" err="1" smtClean="0"/>
              <a:t>n.VI</a:t>
            </a:r>
            <a:r>
              <a:rPr lang="cs-CZ" u="sng" dirty="0" smtClean="0"/>
              <a:t>.</a:t>
            </a:r>
            <a:r>
              <a:rPr lang="cs-CZ" u="none" dirty="0" smtClean="0"/>
              <a:t> – jsou nejčastější příčinou, ale přesnější lokalizace je obtížná na  dlouhém úseku průběhu nervu.</a:t>
            </a:r>
          </a:p>
          <a:p>
            <a:pPr>
              <a:buNone/>
            </a:pPr>
            <a:endParaRPr lang="cs-CZ" u="none" dirty="0" smtClean="0"/>
          </a:p>
          <a:p>
            <a:r>
              <a:rPr lang="cs-CZ" u="none" dirty="0" smtClean="0"/>
              <a:t>Nejčastější</a:t>
            </a:r>
            <a:r>
              <a:rPr lang="cs-CZ" u="none" baseline="0" dirty="0" smtClean="0"/>
              <a:t> příčiny :</a:t>
            </a:r>
          </a:p>
          <a:p>
            <a:pPr lvl="1"/>
            <a:r>
              <a:rPr lang="cs-CZ" u="none" baseline="0" dirty="0" smtClean="0"/>
              <a:t>u </a:t>
            </a:r>
            <a:r>
              <a:rPr lang="cs-CZ" u="none" baseline="0" dirty="0" err="1" smtClean="0"/>
              <a:t>n.III</a:t>
            </a:r>
            <a:r>
              <a:rPr lang="cs-CZ" u="none" baseline="0" dirty="0" smtClean="0"/>
              <a:t> jsou poruchy cévního systému, </a:t>
            </a:r>
          </a:p>
          <a:p>
            <a:pPr lvl="1"/>
            <a:r>
              <a:rPr lang="cs-CZ" u="none" baseline="0" dirty="0" smtClean="0"/>
              <a:t>u </a:t>
            </a:r>
            <a:r>
              <a:rPr lang="cs-CZ" u="none" baseline="0" dirty="0" err="1" smtClean="0"/>
              <a:t>n.IV</a:t>
            </a:r>
            <a:r>
              <a:rPr lang="cs-CZ" u="none" baseline="0" dirty="0" smtClean="0"/>
              <a:t>. traumatické léze, </a:t>
            </a:r>
          </a:p>
          <a:p>
            <a:pPr lvl="1"/>
            <a:r>
              <a:rPr lang="cs-CZ" u="none" baseline="0" dirty="0" smtClean="0"/>
              <a:t>u </a:t>
            </a:r>
            <a:r>
              <a:rPr lang="cs-CZ" u="none" baseline="0" dirty="0" err="1" smtClean="0"/>
              <a:t>n.VI</a:t>
            </a:r>
            <a:r>
              <a:rPr lang="cs-CZ" u="none" baseline="0" dirty="0" smtClean="0"/>
              <a:t>. to jsou nitrolební nádory u dětí a oběhové poruchy u dospělých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643834" y="150017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Oftalmoplegie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Postiženy jsou svaly inervované</a:t>
            </a:r>
            <a:r>
              <a:rPr lang="cs-CZ" baseline="0" dirty="0" smtClean="0"/>
              <a:t> nejméně dvěma,většinou všemi třemi okohybnými nervy.</a:t>
            </a:r>
          </a:p>
          <a:p>
            <a:r>
              <a:rPr lang="cs-CZ" baseline="0" dirty="0" smtClean="0"/>
              <a:t>Zevní </a:t>
            </a:r>
            <a:r>
              <a:rPr lang="cs-CZ" baseline="0" dirty="0" err="1" smtClean="0"/>
              <a:t>oftalmoplegie</a:t>
            </a:r>
            <a:r>
              <a:rPr lang="cs-CZ" baseline="0" dirty="0" smtClean="0"/>
              <a:t> – obrna se týká zevních </a:t>
            </a:r>
            <a:r>
              <a:rPr lang="cs-CZ" dirty="0" smtClean="0"/>
              <a:t>očních svalů</a:t>
            </a:r>
            <a:endParaRPr lang="cs-CZ" baseline="0" dirty="0" smtClean="0"/>
          </a:p>
          <a:p>
            <a:r>
              <a:rPr lang="cs-CZ" baseline="0" dirty="0" smtClean="0"/>
              <a:t>Vnitřní </a:t>
            </a:r>
            <a:r>
              <a:rPr lang="cs-CZ" baseline="0" dirty="0" err="1" smtClean="0"/>
              <a:t>oftalmoplegie</a:t>
            </a:r>
            <a:r>
              <a:rPr lang="cs-CZ" baseline="0" dirty="0" smtClean="0"/>
              <a:t>  - obrna </a:t>
            </a:r>
            <a:r>
              <a:rPr lang="cs-CZ" dirty="0" smtClean="0"/>
              <a:t>duhovky a řasnatého tělesa</a:t>
            </a:r>
            <a:endParaRPr lang="cs-CZ" baseline="0" dirty="0" smtClean="0"/>
          </a:p>
          <a:p>
            <a:r>
              <a:rPr lang="cs-CZ" baseline="0" dirty="0" smtClean="0"/>
              <a:t>Totální </a:t>
            </a:r>
            <a:r>
              <a:rPr lang="cs-CZ" baseline="0" dirty="0" err="1" smtClean="0"/>
              <a:t>oftalmoplegie</a:t>
            </a:r>
            <a:r>
              <a:rPr lang="cs-CZ" baseline="0" dirty="0" smtClean="0"/>
              <a:t> = zevní +vnitřní </a:t>
            </a:r>
          </a:p>
          <a:p>
            <a:r>
              <a:rPr lang="cs-CZ" baseline="0" dirty="0" smtClean="0"/>
              <a:t>Příčina  jsou většinou neurogenní  obrny, ale stejný název je  u </a:t>
            </a:r>
            <a:r>
              <a:rPr lang="cs-CZ" baseline="0" dirty="0" err="1" smtClean="0"/>
              <a:t>myogenních</a:t>
            </a:r>
            <a:r>
              <a:rPr lang="cs-CZ" baseline="0" dirty="0" smtClean="0"/>
              <a:t> obrn</a:t>
            </a:r>
            <a:r>
              <a:rPr lang="cs-CZ" dirty="0" smtClean="0"/>
              <a:t> (</a:t>
            </a:r>
            <a:r>
              <a:rPr lang="cs-CZ" dirty="0" err="1" smtClean="0"/>
              <a:t>hl.oční</a:t>
            </a:r>
            <a:r>
              <a:rPr lang="cs-CZ" dirty="0" smtClean="0"/>
              <a:t> myopatie)</a:t>
            </a:r>
            <a:endParaRPr lang="cs-CZ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500958" y="128586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Oftalmoplegie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Diagnostika  není obtížná = v CNS  procházejí</a:t>
            </a:r>
            <a:r>
              <a:rPr lang="cs-CZ" baseline="0" dirty="0" smtClean="0"/>
              <a:t> všechny okohybné nervy </a:t>
            </a:r>
            <a:r>
              <a:rPr lang="cs-CZ" baseline="0" smtClean="0"/>
              <a:t>společně  kavernózním </a:t>
            </a:r>
            <a:r>
              <a:rPr lang="cs-CZ" baseline="0" dirty="0" smtClean="0"/>
              <a:t>splavem, horní orbitální štěrbinou a očnicovým hrotem.</a:t>
            </a: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429520" y="142873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Agenda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 I.  Struktura okohybného aparátu</a:t>
            </a:r>
          </a:p>
          <a:p>
            <a:r>
              <a:rPr lang="cs-CZ" dirty="0" smtClean="0"/>
              <a:t> II.</a:t>
            </a:r>
            <a:r>
              <a:rPr lang="cs-CZ" baseline="0" dirty="0" smtClean="0"/>
              <a:t> </a:t>
            </a:r>
            <a:r>
              <a:rPr lang="cs-CZ" dirty="0" smtClean="0"/>
              <a:t>Pohledové mechanizmy</a:t>
            </a:r>
          </a:p>
          <a:p>
            <a:r>
              <a:rPr lang="cs-CZ" dirty="0" smtClean="0"/>
              <a:t> III.</a:t>
            </a:r>
            <a:r>
              <a:rPr lang="cs-CZ" baseline="0" dirty="0" smtClean="0"/>
              <a:t> </a:t>
            </a:r>
            <a:r>
              <a:rPr lang="cs-CZ" dirty="0" smtClean="0"/>
              <a:t>Poruchy okohybného aparátu</a:t>
            </a:r>
          </a:p>
          <a:p>
            <a:pPr lvl="1"/>
            <a:r>
              <a:rPr lang="cs-CZ" dirty="0" smtClean="0"/>
              <a:t>Neurogenní</a:t>
            </a:r>
          </a:p>
          <a:p>
            <a:pPr lvl="1"/>
            <a:r>
              <a:rPr lang="cs-CZ" dirty="0" err="1" smtClean="0">
                <a:solidFill>
                  <a:srgbClr val="FF0000"/>
                </a:solidFill>
              </a:rPr>
              <a:t>Myogenní</a:t>
            </a:r>
            <a:endParaRPr lang="cs-CZ" dirty="0" smtClean="0">
              <a:solidFill>
                <a:srgbClr val="FF0000"/>
              </a:solidFill>
            </a:endParaRPr>
          </a:p>
          <a:p>
            <a:pPr lvl="1"/>
            <a:r>
              <a:rPr lang="cs-CZ" dirty="0" smtClean="0"/>
              <a:t>Mechanické</a:t>
            </a:r>
          </a:p>
          <a:p>
            <a:pPr lvl="0"/>
            <a:r>
              <a:rPr lang="cs-CZ" dirty="0" smtClean="0"/>
              <a:t>IV.  Nystagmus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Agenda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V.  </a:t>
            </a:r>
            <a:r>
              <a:rPr lang="cs-CZ" dirty="0" err="1" smtClean="0"/>
              <a:t>Demyelinizační</a:t>
            </a:r>
            <a:r>
              <a:rPr lang="cs-CZ" dirty="0" smtClean="0"/>
              <a:t> choroby – roztroušená skleróza</a:t>
            </a:r>
          </a:p>
          <a:p>
            <a:pPr lvl="0"/>
            <a:r>
              <a:rPr lang="cs-CZ" dirty="0" smtClean="0"/>
              <a:t>VI.  </a:t>
            </a:r>
            <a:r>
              <a:rPr lang="cs-CZ" dirty="0" err="1" smtClean="0"/>
              <a:t>Extrapyramidové</a:t>
            </a:r>
            <a:r>
              <a:rPr lang="cs-CZ" dirty="0" smtClean="0"/>
              <a:t> syndromy - DMO</a:t>
            </a:r>
          </a:p>
          <a:p>
            <a:pPr lvl="0"/>
            <a:r>
              <a:rPr lang="cs-CZ" dirty="0" smtClean="0"/>
              <a:t>VII. </a:t>
            </a:r>
            <a:r>
              <a:rPr lang="cs-CZ" dirty="0" err="1" smtClean="0"/>
              <a:t>Komoce</a:t>
            </a:r>
            <a:r>
              <a:rPr lang="cs-CZ" dirty="0" smtClean="0"/>
              <a:t> a kontuze </a:t>
            </a:r>
            <a:r>
              <a:rPr lang="cs-CZ" dirty="0" err="1" smtClean="0"/>
              <a:t>bulbu</a:t>
            </a:r>
            <a:endParaRPr lang="cs-CZ" dirty="0" smtClean="0"/>
          </a:p>
          <a:p>
            <a:pPr lvl="0"/>
            <a:r>
              <a:rPr lang="cs-CZ" dirty="0" smtClean="0"/>
              <a:t>VIII. Nitrolební  nádory</a:t>
            </a:r>
          </a:p>
          <a:p>
            <a:pPr lvl="0"/>
            <a:r>
              <a:rPr lang="cs-CZ" dirty="0" smtClean="0"/>
              <a:t>IX. Léčba u </a:t>
            </a:r>
            <a:r>
              <a:rPr lang="cs-CZ" dirty="0" err="1" smtClean="0"/>
              <a:t>neurooftalmologických</a:t>
            </a:r>
            <a:r>
              <a:rPr lang="cs-CZ" dirty="0" smtClean="0"/>
              <a:t> diagnóz</a:t>
            </a:r>
          </a:p>
          <a:p>
            <a:pPr lvl="1"/>
            <a:r>
              <a:rPr lang="cs-CZ" dirty="0" smtClean="0"/>
              <a:t>Konzervativní</a:t>
            </a:r>
          </a:p>
          <a:p>
            <a:pPr lvl="1"/>
            <a:r>
              <a:rPr lang="cs-CZ" dirty="0" smtClean="0"/>
              <a:t>Chirurgická</a:t>
            </a:r>
          </a:p>
          <a:p>
            <a:pPr>
              <a:buNone/>
            </a:pPr>
            <a:r>
              <a:rPr lang="cs-CZ" dirty="0" smtClean="0"/>
              <a:t>   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6072198" y="128586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aseline="0" dirty="0" err="1" smtClean="0"/>
              <a:t>Myogenní</a:t>
            </a:r>
            <a:r>
              <a:rPr lang="cs-CZ" baseline="0" dirty="0" smtClean="0"/>
              <a:t> poruchy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aseline="0" dirty="0" err="1" smtClean="0"/>
              <a:t>Myogenní</a:t>
            </a:r>
            <a:r>
              <a:rPr lang="cs-CZ" baseline="0" dirty="0" smtClean="0"/>
              <a:t> poruchy – příčina poruchy je ve svalové tkání , většinou bývají příznakem celkového onemocnění. </a:t>
            </a:r>
          </a:p>
          <a:p>
            <a:pPr lvl="1"/>
            <a:r>
              <a:rPr lang="cs-CZ" baseline="0" dirty="0" err="1" smtClean="0"/>
              <a:t>Myasthenie</a:t>
            </a:r>
            <a:r>
              <a:rPr lang="cs-CZ" baseline="0" dirty="0" smtClean="0"/>
              <a:t> gravis</a:t>
            </a:r>
          </a:p>
          <a:p>
            <a:pPr lvl="1"/>
            <a:r>
              <a:rPr lang="cs-CZ" baseline="0" dirty="0" smtClean="0"/>
              <a:t>Myotonie</a:t>
            </a:r>
          </a:p>
          <a:p>
            <a:pPr lvl="1"/>
            <a:r>
              <a:rPr lang="cs-CZ" baseline="0" dirty="0" err="1" smtClean="0"/>
              <a:t>Myositis</a:t>
            </a:r>
            <a:r>
              <a:rPr lang="cs-CZ" baseline="0" dirty="0" smtClean="0"/>
              <a:t> </a:t>
            </a:r>
            <a:r>
              <a:rPr lang="cs-CZ" baseline="0" dirty="0" err="1" smtClean="0"/>
              <a:t>orbitalis</a:t>
            </a:r>
            <a:endParaRPr lang="cs-CZ" baseline="0" dirty="0" smtClean="0"/>
          </a:p>
          <a:p>
            <a:pPr lvl="1"/>
            <a:r>
              <a:rPr lang="cs-CZ" baseline="0" dirty="0" smtClean="0"/>
              <a:t>Vrozená zevní </a:t>
            </a:r>
            <a:r>
              <a:rPr lang="cs-CZ" baseline="0" dirty="0" err="1" smtClean="0"/>
              <a:t>oftalmoplegie</a:t>
            </a:r>
            <a:r>
              <a:rPr lang="cs-CZ" baseline="0" dirty="0" smtClean="0"/>
              <a:t> – syndrom vrozené </a:t>
            </a:r>
            <a:r>
              <a:rPr lang="cs-CZ" baseline="0" dirty="0" err="1" smtClean="0"/>
              <a:t>fibrozy</a:t>
            </a:r>
            <a:endParaRPr lang="cs-CZ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Myogenní</a:t>
            </a:r>
            <a:r>
              <a:rPr lang="cs-CZ" dirty="0" smtClean="0"/>
              <a:t> poruchy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err="1" smtClean="0"/>
              <a:t>Myasthenie</a:t>
            </a:r>
            <a:r>
              <a:rPr lang="cs-CZ" u="sng" dirty="0" smtClean="0"/>
              <a:t> gravis </a:t>
            </a:r>
            <a:r>
              <a:rPr lang="cs-CZ" dirty="0" smtClean="0"/>
              <a:t>– progresivní únavnost příčně pruhovaných svalů, řadí</a:t>
            </a:r>
            <a:r>
              <a:rPr lang="cs-CZ" baseline="0" dirty="0" smtClean="0"/>
              <a:t> se k autoimunitním onemocněním.</a:t>
            </a:r>
            <a:endParaRPr lang="cs-CZ" dirty="0" smtClean="0"/>
          </a:p>
          <a:p>
            <a:pPr lvl="1"/>
            <a:r>
              <a:rPr lang="cs-CZ" dirty="0" smtClean="0"/>
              <a:t>První příznaky</a:t>
            </a:r>
            <a:r>
              <a:rPr lang="cs-CZ" baseline="0" dirty="0" smtClean="0"/>
              <a:t> jsou většinou oční – poruchy hybnosti  víček, celková ochablost, může vzniknout v kterémkoliv věku – přechodně i novorozence  </a:t>
            </a:r>
            <a:r>
              <a:rPr lang="cs-CZ" baseline="0" dirty="0" err="1" smtClean="0"/>
              <a:t>myasteniček</a:t>
            </a:r>
            <a:r>
              <a:rPr lang="cs-CZ" baseline="0" dirty="0" smtClean="0"/>
              <a:t> - mizí do 3 týdnů.</a:t>
            </a:r>
          </a:p>
          <a:p>
            <a:pPr lvl="1"/>
            <a:r>
              <a:rPr lang="cs-CZ" baseline="0" dirty="0" smtClean="0"/>
              <a:t>Příznaky – ptóza, okohybné poruchy s diplopií, chabý uzávěr oční štěrbiny</a:t>
            </a:r>
          </a:p>
          <a:p>
            <a:pPr lvl="1"/>
            <a:r>
              <a:rPr lang="cs-CZ" baseline="0" dirty="0" smtClean="0"/>
              <a:t>Pestrost příznaků, </a:t>
            </a:r>
            <a:r>
              <a:rPr lang="cs-CZ" baseline="0" dirty="0" err="1" smtClean="0"/>
              <a:t>měnlivost</a:t>
            </a:r>
            <a:r>
              <a:rPr lang="cs-CZ" baseline="0" dirty="0" smtClean="0"/>
              <a:t> během dne </a:t>
            </a:r>
          </a:p>
          <a:p>
            <a:pPr lvl="1"/>
            <a:r>
              <a:rPr lang="cs-CZ" baseline="0" dirty="0" smtClean="0"/>
              <a:t>Celková léčba, </a:t>
            </a:r>
            <a:r>
              <a:rPr lang="cs-CZ" baseline="0" dirty="0" err="1" smtClean="0"/>
              <a:t>event.monokulární</a:t>
            </a:r>
            <a:r>
              <a:rPr lang="cs-CZ" baseline="0" dirty="0" smtClean="0"/>
              <a:t> okluze, </a:t>
            </a:r>
            <a:r>
              <a:rPr lang="cs-CZ" baseline="0" dirty="0" err="1" smtClean="0"/>
              <a:t>hypokorekce</a:t>
            </a:r>
            <a:r>
              <a:rPr lang="cs-CZ" baseline="0" dirty="0" smtClean="0"/>
              <a:t>, </a:t>
            </a:r>
            <a:r>
              <a:rPr lang="cs-CZ" baseline="0" dirty="0" err="1" smtClean="0"/>
              <a:t>event.i</a:t>
            </a:r>
            <a:r>
              <a:rPr lang="cs-CZ" baseline="0" dirty="0" smtClean="0"/>
              <a:t> operace strabismu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215206" y="142873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Myogenní</a:t>
            </a:r>
            <a:r>
              <a:rPr lang="cs-CZ" dirty="0" smtClean="0"/>
              <a:t> poruchy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smtClean="0"/>
              <a:t>Myotonie </a:t>
            </a:r>
            <a:r>
              <a:rPr lang="cs-CZ" dirty="0" smtClean="0"/>
              <a:t>– zpomalená</a:t>
            </a:r>
            <a:r>
              <a:rPr lang="cs-CZ" baseline="0" dirty="0" smtClean="0"/>
              <a:t> svalová dekontrakce</a:t>
            </a:r>
          </a:p>
          <a:p>
            <a:pPr lvl="1"/>
            <a:r>
              <a:rPr lang="cs-CZ" dirty="0" smtClean="0"/>
              <a:t>Typický</a:t>
            </a:r>
            <a:r>
              <a:rPr lang="cs-CZ" baseline="0" dirty="0" smtClean="0"/>
              <a:t> je stisk ruky, který nedokáže včas povolit</a:t>
            </a:r>
          </a:p>
          <a:p>
            <a:pPr lvl="1"/>
            <a:r>
              <a:rPr lang="cs-CZ" baseline="0" dirty="0" smtClean="0"/>
              <a:t> u kongenitální  se oční příznaky týkají hlavně  kruhového svěrače víček a zvedače očního víčka, při intenzivním sevření víček  chvíli trvá než je otevře, při pohledu dolů zůstane oční víčko vzadu.</a:t>
            </a:r>
          </a:p>
          <a:p>
            <a:pPr lvl="1"/>
            <a:r>
              <a:rPr lang="cs-CZ" baseline="0" dirty="0" smtClean="0"/>
              <a:t>Léčba je symptomatická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358082" y="121442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Myogenní</a:t>
            </a:r>
            <a:r>
              <a:rPr lang="cs-CZ" dirty="0" smtClean="0"/>
              <a:t> poruchy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u="sng" baseline="0" dirty="0" err="1" smtClean="0"/>
              <a:t>Myositis</a:t>
            </a:r>
            <a:r>
              <a:rPr lang="cs-CZ" u="sng" baseline="0" dirty="0" smtClean="0"/>
              <a:t> </a:t>
            </a:r>
            <a:r>
              <a:rPr lang="cs-CZ" u="sng" baseline="0" dirty="0" err="1" smtClean="0"/>
              <a:t>orbitalis</a:t>
            </a:r>
            <a:r>
              <a:rPr lang="cs-CZ" u="sng" baseline="0" dirty="0" smtClean="0"/>
              <a:t> </a:t>
            </a:r>
            <a:r>
              <a:rPr lang="cs-CZ" baseline="0" dirty="0" smtClean="0"/>
              <a:t>– zánět postihující zevní svaly jednoho nebo obou očí.</a:t>
            </a:r>
          </a:p>
          <a:p>
            <a:pPr lvl="1"/>
            <a:r>
              <a:rPr lang="cs-CZ" baseline="0" dirty="0" smtClean="0"/>
              <a:t>Příznaky- obrny okohybných svalů, bolest při pohybech oka, zánětlivé orbitální příznaky a sklon k recidivám.</a:t>
            </a:r>
          </a:p>
          <a:p>
            <a:pPr lvl="1"/>
            <a:r>
              <a:rPr lang="cs-CZ" baseline="0" dirty="0" smtClean="0"/>
              <a:t>Léčba – celková, dlouhodobá , diplopii lze zkusit řešit prizmatickou korekcí, někdy se i uvažuje o operaci.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286644" y="85723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Myogenní</a:t>
            </a:r>
            <a:r>
              <a:rPr lang="cs-CZ" dirty="0" smtClean="0"/>
              <a:t> poruchy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aseline="0" dirty="0" smtClean="0"/>
              <a:t> </a:t>
            </a:r>
            <a:r>
              <a:rPr lang="cs-CZ" u="sng" baseline="0" dirty="0" smtClean="0"/>
              <a:t>Vrozená stacionární zevní </a:t>
            </a:r>
            <a:r>
              <a:rPr lang="cs-CZ" u="sng" baseline="0" dirty="0" err="1" smtClean="0"/>
              <a:t>oftalmoplegie</a:t>
            </a:r>
            <a:endParaRPr lang="cs-CZ" u="sng" baseline="0" dirty="0" smtClean="0"/>
          </a:p>
          <a:p>
            <a:endParaRPr lang="cs-CZ" u="sng" baseline="0" dirty="0" smtClean="0"/>
          </a:p>
          <a:p>
            <a:pPr lvl="1"/>
            <a:r>
              <a:rPr lang="cs-CZ" dirty="0" smtClean="0"/>
              <a:t>Je dědičná, typické je vynucené držení hlavy se zvednutou bradou</a:t>
            </a:r>
            <a:r>
              <a:rPr lang="cs-CZ" baseline="0" dirty="0" smtClean="0"/>
              <a:t> a úklonem ke straně nefixujícího oka. Ptóza víček, </a:t>
            </a:r>
            <a:r>
              <a:rPr lang="cs-CZ" baseline="0" dirty="0" err="1" smtClean="0"/>
              <a:t>hypotropie</a:t>
            </a:r>
            <a:r>
              <a:rPr lang="cs-CZ" baseline="0" dirty="0" smtClean="0"/>
              <a:t> </a:t>
            </a:r>
            <a:r>
              <a:rPr lang="cs-CZ" baseline="0" dirty="0" err="1" smtClean="0"/>
              <a:t>bulbů</a:t>
            </a:r>
            <a:r>
              <a:rPr lang="cs-CZ" baseline="0" dirty="0" smtClean="0"/>
              <a:t>. Těžká porucha hybnosti očí, více vertikální.</a:t>
            </a:r>
          </a:p>
          <a:p>
            <a:pPr lvl="1"/>
            <a:r>
              <a:rPr lang="cs-CZ" baseline="0" dirty="0" smtClean="0"/>
              <a:t>Léčba je možná chirurgická  ale s rozvahou.</a:t>
            </a:r>
            <a:endParaRPr lang="cs-CZ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8072462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Agenda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 I.  Struktura okohybného aparátu</a:t>
            </a:r>
          </a:p>
          <a:p>
            <a:r>
              <a:rPr lang="cs-CZ" dirty="0" smtClean="0"/>
              <a:t> II.</a:t>
            </a:r>
            <a:r>
              <a:rPr lang="cs-CZ" baseline="0" dirty="0" smtClean="0"/>
              <a:t> </a:t>
            </a:r>
            <a:r>
              <a:rPr lang="cs-CZ" dirty="0" smtClean="0"/>
              <a:t>Pohledové mechanizmy</a:t>
            </a:r>
          </a:p>
          <a:p>
            <a:r>
              <a:rPr lang="cs-CZ" dirty="0" smtClean="0"/>
              <a:t> III.</a:t>
            </a:r>
            <a:r>
              <a:rPr lang="cs-CZ" baseline="0" dirty="0" smtClean="0"/>
              <a:t> </a:t>
            </a:r>
            <a:r>
              <a:rPr lang="cs-CZ" dirty="0" smtClean="0"/>
              <a:t>Poruchy okohybného aparátu</a:t>
            </a:r>
          </a:p>
          <a:p>
            <a:pPr lvl="1"/>
            <a:r>
              <a:rPr lang="cs-CZ" dirty="0" smtClean="0"/>
              <a:t>Neurogenní</a:t>
            </a:r>
          </a:p>
          <a:p>
            <a:pPr lvl="1"/>
            <a:r>
              <a:rPr lang="cs-CZ" dirty="0" err="1" smtClean="0"/>
              <a:t>Myogenní</a:t>
            </a:r>
            <a:endParaRPr lang="cs-CZ" dirty="0" smtClean="0"/>
          </a:p>
          <a:p>
            <a:pPr lvl="1"/>
            <a:r>
              <a:rPr lang="cs-CZ" dirty="0" smtClean="0">
                <a:solidFill>
                  <a:srgbClr val="FF0000"/>
                </a:solidFill>
              </a:rPr>
              <a:t>Mechanické</a:t>
            </a:r>
          </a:p>
          <a:p>
            <a:pPr lvl="0"/>
            <a:r>
              <a:rPr lang="cs-CZ" dirty="0" smtClean="0"/>
              <a:t>IV.  Nystagmus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Mechanické poruchy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aseline="0" dirty="0" smtClean="0"/>
              <a:t>Mechanické poruchy motility – </a:t>
            </a:r>
            <a:r>
              <a:rPr lang="cs-CZ" baseline="0" dirty="0" err="1" smtClean="0"/>
              <a:t>pseudoparézy</a:t>
            </a:r>
            <a:r>
              <a:rPr lang="cs-CZ" baseline="0" dirty="0" smtClean="0"/>
              <a:t>  </a:t>
            </a:r>
          </a:p>
          <a:p>
            <a:pPr lvl="1"/>
            <a:r>
              <a:rPr lang="cs-CZ" baseline="0" dirty="0" smtClean="0"/>
              <a:t>Strabismus </a:t>
            </a:r>
            <a:r>
              <a:rPr lang="cs-CZ" baseline="0" dirty="0" err="1" smtClean="0"/>
              <a:t>fixus</a:t>
            </a:r>
            <a:r>
              <a:rPr lang="cs-CZ" baseline="0" dirty="0" smtClean="0"/>
              <a:t> </a:t>
            </a:r>
          </a:p>
          <a:p>
            <a:pPr lvl="1"/>
            <a:r>
              <a:rPr lang="cs-CZ" baseline="0" dirty="0" err="1" smtClean="0"/>
              <a:t>Blow</a:t>
            </a:r>
            <a:r>
              <a:rPr lang="cs-CZ" baseline="0" dirty="0" smtClean="0"/>
              <a:t>-</a:t>
            </a:r>
            <a:r>
              <a:rPr lang="cs-CZ" baseline="0" dirty="0" err="1" smtClean="0"/>
              <a:t>out</a:t>
            </a:r>
            <a:r>
              <a:rPr lang="cs-CZ" baseline="0" dirty="0" smtClean="0"/>
              <a:t>-</a:t>
            </a:r>
            <a:r>
              <a:rPr lang="cs-CZ" baseline="0" dirty="0" err="1" smtClean="0"/>
              <a:t>fractura</a:t>
            </a:r>
            <a:r>
              <a:rPr lang="cs-CZ" baseline="0" dirty="0" smtClean="0"/>
              <a:t> (hydraulická zlomenina spodiny očnice)</a:t>
            </a:r>
          </a:p>
          <a:p>
            <a:pPr lvl="1"/>
            <a:r>
              <a:rPr lang="cs-CZ" dirty="0" err="1" smtClean="0"/>
              <a:t>Blouw</a:t>
            </a:r>
            <a:r>
              <a:rPr lang="cs-CZ" dirty="0" smtClean="0"/>
              <a:t>-in- </a:t>
            </a:r>
            <a:r>
              <a:rPr lang="cs-CZ" dirty="0" err="1" smtClean="0"/>
              <a:t>fractura</a:t>
            </a:r>
            <a:r>
              <a:rPr lang="cs-CZ" dirty="0" smtClean="0"/>
              <a:t> (postižen strop a laterální stěna orbity)</a:t>
            </a:r>
            <a:endParaRPr lang="cs-CZ" baseline="0" dirty="0" smtClean="0"/>
          </a:p>
          <a:p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Mechanické poruchy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baseline="0" dirty="0" smtClean="0"/>
              <a:t>Strabismus </a:t>
            </a:r>
            <a:r>
              <a:rPr lang="cs-CZ" u="sng" baseline="0" dirty="0" err="1" smtClean="0"/>
              <a:t>fixus</a:t>
            </a:r>
            <a:endParaRPr lang="cs-CZ" u="sng" baseline="0" dirty="0" smtClean="0"/>
          </a:p>
          <a:p>
            <a:pPr lvl="1"/>
            <a:r>
              <a:rPr lang="cs-CZ" baseline="0" dirty="0" smtClean="0"/>
              <a:t>Vrozená i získaná  anomálie, jednoho nebo obou oči , jsou v extrémním addukčním postavení</a:t>
            </a:r>
          </a:p>
          <a:p>
            <a:pPr lvl="1"/>
            <a:r>
              <a:rPr lang="cs-CZ" baseline="0" dirty="0" smtClean="0"/>
              <a:t>Mediální přímé svaly jsou nahrazeny fibrózní tkání</a:t>
            </a:r>
          </a:p>
          <a:p>
            <a:pPr lvl="1"/>
            <a:r>
              <a:rPr lang="cs-CZ" baseline="0" dirty="0" smtClean="0"/>
              <a:t>Pacient musí natáčet hlavu </a:t>
            </a:r>
          </a:p>
          <a:p>
            <a:pPr lvl="1"/>
            <a:r>
              <a:rPr lang="cs-CZ" baseline="0" dirty="0" smtClean="0"/>
              <a:t>Abdukce přes střední čáru není možná ani násilnou </a:t>
            </a:r>
            <a:r>
              <a:rPr lang="cs-CZ" baseline="0" dirty="0" err="1" smtClean="0"/>
              <a:t>dukcí</a:t>
            </a:r>
            <a:endParaRPr lang="cs-CZ" baseline="0" dirty="0" smtClean="0"/>
          </a:p>
          <a:p>
            <a:pPr lvl="1"/>
            <a:r>
              <a:rPr lang="cs-CZ" baseline="0" dirty="0" smtClean="0"/>
              <a:t>Tento obraz může vzniknout i druhotně na kontrahovaných vnitřních svalech při obrně </a:t>
            </a:r>
            <a:r>
              <a:rPr lang="cs-CZ" baseline="0" dirty="0" err="1" smtClean="0"/>
              <a:t>abducentu</a:t>
            </a:r>
            <a:endParaRPr lang="cs-CZ" baseline="0" dirty="0" smtClean="0"/>
          </a:p>
          <a:p>
            <a:pPr lvl="1"/>
            <a:r>
              <a:rPr lang="cs-CZ" baseline="0" dirty="0" smtClean="0"/>
              <a:t>Léčba</a:t>
            </a:r>
            <a:r>
              <a:rPr lang="cs-CZ" dirty="0" smtClean="0"/>
              <a:t> operační s rozvahou</a:t>
            </a:r>
            <a:endParaRPr lang="cs-CZ" baseline="0" dirty="0" smtClean="0"/>
          </a:p>
          <a:p>
            <a:endParaRPr lang="cs-CZ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215206" y="142873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Strabismus </a:t>
            </a:r>
            <a:r>
              <a:rPr lang="cs-CZ" dirty="0" err="1" smtClean="0"/>
              <a:t>fixus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098" name="Picture 2" descr="http://www.eyehealthweb.com/wp-content/uploads/strabismuscrossedeyespic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854057"/>
            <a:ext cx="5976664" cy="39802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Mechanické poruchy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484784"/>
            <a:ext cx="7772400" cy="4191744"/>
          </a:xfrm>
        </p:spPr>
        <p:txBody>
          <a:bodyPr/>
          <a:lstStyle/>
          <a:p>
            <a:r>
              <a:rPr lang="cs-CZ" u="sng" baseline="0" dirty="0" smtClean="0"/>
              <a:t> </a:t>
            </a:r>
            <a:r>
              <a:rPr lang="cs-CZ" u="sng" baseline="0" dirty="0" err="1" smtClean="0"/>
              <a:t>Blouw</a:t>
            </a:r>
            <a:r>
              <a:rPr lang="cs-CZ" u="sng" baseline="0" dirty="0" smtClean="0"/>
              <a:t> – </a:t>
            </a:r>
            <a:r>
              <a:rPr lang="cs-CZ" u="sng" baseline="0" dirty="0" err="1" smtClean="0"/>
              <a:t>out</a:t>
            </a:r>
            <a:r>
              <a:rPr lang="cs-CZ" u="sng" baseline="0" dirty="0" smtClean="0"/>
              <a:t> fraktura ( </a:t>
            </a:r>
            <a:r>
              <a:rPr lang="cs-CZ" sz="2800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Hydraulická</a:t>
            </a:r>
            <a:r>
              <a:rPr lang="cs-CZ" sz="2800" u="sng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fraktura očnice )</a:t>
            </a:r>
            <a:endParaRPr lang="cs-CZ" u="sng" dirty="0" smtClean="0"/>
          </a:p>
          <a:p>
            <a:pPr lvl="1"/>
            <a:r>
              <a:rPr lang="cs-CZ" dirty="0" smtClean="0"/>
              <a:t>Také explozivní</a:t>
            </a:r>
            <a:r>
              <a:rPr lang="cs-CZ" baseline="0" dirty="0" smtClean="0"/>
              <a:t> zlomenina, </a:t>
            </a:r>
            <a:r>
              <a:rPr lang="cs-CZ" baseline="0" dirty="0" err="1" smtClean="0"/>
              <a:t>infraorbitální</a:t>
            </a:r>
            <a:r>
              <a:rPr lang="cs-CZ" baseline="0" dirty="0" smtClean="0"/>
              <a:t> fraktura – zvláštní</a:t>
            </a:r>
            <a:r>
              <a:rPr lang="cs-CZ" dirty="0" smtClean="0"/>
              <a:t> mechanismus úrazu, spojený s krátkodobým vzestupem tlaku v očnici  (míče,konec hole, řídítka na kole)</a:t>
            </a:r>
            <a:endParaRPr lang="cs-CZ" baseline="0" dirty="0" smtClean="0"/>
          </a:p>
          <a:p>
            <a:pPr lvl="1"/>
            <a:r>
              <a:rPr lang="cs-CZ" baseline="0" dirty="0" smtClean="0"/>
              <a:t>Jde o vylomení tenké kosti spodiny očnice, dna či stěny očnice se lámou obvykle dál od okraje</a:t>
            </a:r>
          </a:p>
          <a:p>
            <a:pPr lvl="1"/>
            <a:r>
              <a:rPr lang="cs-CZ" dirty="0" smtClean="0"/>
              <a:t>Vylamuje se také nasální stěna, nemá klinický efekt</a:t>
            </a:r>
          </a:p>
          <a:p>
            <a:pPr lvl="1"/>
            <a:r>
              <a:rPr lang="cs-CZ" dirty="0" smtClean="0"/>
              <a:t>Výhřez tkání očnice do čelistní dutiny včetně očních svalů</a:t>
            </a:r>
          </a:p>
          <a:p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6929454" y="121442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6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FFC000"/>
                </a:solidFill>
              </a:rPr>
              <a:t> I.</a:t>
            </a:r>
            <a:r>
              <a:rPr lang="cs-CZ" baseline="0" dirty="0" smtClean="0">
                <a:solidFill>
                  <a:srgbClr val="FFC000"/>
                </a:solidFill>
              </a:rPr>
              <a:t> </a:t>
            </a:r>
            <a:r>
              <a:rPr lang="cs-CZ" dirty="0" smtClean="0">
                <a:solidFill>
                  <a:srgbClr val="FFC000"/>
                </a:solidFill>
              </a:rPr>
              <a:t>Struktura</a:t>
            </a:r>
            <a:r>
              <a:rPr lang="cs-CZ" baseline="0" dirty="0" smtClean="0">
                <a:solidFill>
                  <a:srgbClr val="FFC000"/>
                </a:solidFill>
              </a:rPr>
              <a:t> okohybného aparátu</a:t>
            </a:r>
            <a:endParaRPr lang="cs-CZ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720" y="1714488"/>
            <a:ext cx="8201028" cy="4648200"/>
          </a:xfr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lang="cs-CZ" sz="2800" baseline="0" dirty="0" smtClean="0"/>
              <a:t>Jednoduché binokulární vidění a stálou fixaci ve všech pohledových směrech a vzdálenostech zajišťuje okohybný aparát.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lang="cs-CZ" sz="2800" baseline="0" dirty="0" smtClean="0"/>
              <a:t>Centrální – korová a podkorová (</a:t>
            </a:r>
            <a:r>
              <a:rPr lang="cs-CZ" sz="2800" baseline="0" dirty="0" err="1" smtClean="0"/>
              <a:t>supranukleární</a:t>
            </a:r>
            <a:r>
              <a:rPr lang="cs-CZ" sz="2800" baseline="0" dirty="0" smtClean="0"/>
              <a:t>) část řídí vždy párové pohyby očí: </a:t>
            </a:r>
            <a:endParaRPr lang="cs-CZ" sz="2400" baseline="0" dirty="0" smtClean="0"/>
          </a:p>
          <a:p>
            <a:pPr lvl="1" indent="-342900">
              <a:buClr>
                <a:schemeClr val="accent2"/>
              </a:buClr>
              <a:buSzPct val="80000"/>
              <a:buFont typeface="Wingdings" pitchFamily="2" charset="2"/>
              <a:buChar char="l"/>
              <a:defRPr/>
            </a:pPr>
            <a:r>
              <a:rPr lang="cs-CZ" sz="2400" baseline="0" dirty="0" smtClean="0"/>
              <a:t>Souhlasné = verze (</a:t>
            </a:r>
            <a:r>
              <a:rPr lang="cs-CZ" sz="2400" baseline="0" dirty="0" err="1" smtClean="0"/>
              <a:t>dextroverze</a:t>
            </a:r>
            <a:r>
              <a:rPr lang="cs-CZ" sz="2400" baseline="0" dirty="0" smtClean="0"/>
              <a:t>, </a:t>
            </a:r>
            <a:r>
              <a:rPr lang="cs-CZ" sz="2400" baseline="0" dirty="0" err="1" smtClean="0"/>
              <a:t>sinistroverze</a:t>
            </a:r>
            <a:r>
              <a:rPr lang="cs-CZ" sz="2400" baseline="0" dirty="0" smtClean="0"/>
              <a:t> …)</a:t>
            </a:r>
          </a:p>
          <a:p>
            <a:pPr lvl="1" indent="-342900">
              <a:buClr>
                <a:schemeClr val="accent2"/>
              </a:buClr>
              <a:buSzPct val="80000"/>
              <a:buFont typeface="Wingdings" pitchFamily="2" charset="2"/>
              <a:buChar char="l"/>
              <a:defRPr/>
            </a:pPr>
            <a:r>
              <a:rPr lang="cs-CZ" sz="2400" baseline="0" dirty="0" smtClean="0"/>
              <a:t>Nesouhlasné= </a:t>
            </a:r>
            <a:r>
              <a:rPr lang="cs-CZ" sz="2400" baseline="0" dirty="0" err="1" smtClean="0"/>
              <a:t>vergence</a:t>
            </a:r>
            <a:r>
              <a:rPr lang="cs-CZ" sz="2400" baseline="0" dirty="0" smtClean="0"/>
              <a:t> (konvergence, divergence)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lang="cs-CZ" sz="2800" baseline="0" dirty="0" smtClean="0"/>
              <a:t>Periferní část – začíná jádry okohybných svalů a předává impuls ke svalům jen jednoho oka.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6429388" y="128586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Hydraulická fraktura orbity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2226" name="Picture 2" descr="http://www.rad.washington.edu/staticpix/mskbook/BlowoutFx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913403"/>
            <a:ext cx="6048672" cy="41001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Hydraulická fraktura orbity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53250" name="Picture 2" descr="https://encrypted-tbn1.gstatic.com/images?q=tbn:ANd9GcQ6PIVUVSJ4HyPDSAUdccOSbDw4yQrhEKSnX3onwVnvkQn9nfp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679657"/>
            <a:ext cx="4752528" cy="43002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Mechanické poruchy 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55576" y="1628800"/>
            <a:ext cx="7772400" cy="4648200"/>
          </a:xfrm>
        </p:spPr>
        <p:txBody>
          <a:bodyPr/>
          <a:lstStyle/>
          <a:p>
            <a:pPr lvl="1"/>
            <a:r>
              <a:rPr lang="cs-CZ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Jakmile tlak pomine, pružné okraje defektu se vracejí  a mohou </a:t>
            </a:r>
            <a:r>
              <a:rPr lang="cs-CZ" sz="16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prolabující</a:t>
            </a:r>
            <a:r>
              <a:rPr lang="cs-CZ" sz="16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tkáň </a:t>
            </a:r>
            <a:r>
              <a:rPr lang="cs-CZ" sz="16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uskřinout</a:t>
            </a:r>
            <a:endParaRPr lang="cs-CZ" sz="16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Charakteristický klinický obraz:</a:t>
            </a:r>
          </a:p>
          <a:p>
            <a:pPr marL="1600200" marR="0" lvl="3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tabLst/>
              <a:defRPr/>
            </a:pPr>
            <a:r>
              <a:rPr lang="cs-CZ" sz="1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Omezená elevace, ale někdy i částečně deprese</a:t>
            </a:r>
          </a:p>
          <a:p>
            <a:pPr marL="1600200" marR="0" lvl="3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tabLst/>
              <a:defRPr/>
            </a:pPr>
            <a:r>
              <a:rPr lang="cs-CZ" sz="1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Oko lehce stočeno dolů</a:t>
            </a:r>
          </a:p>
          <a:p>
            <a:pPr marL="1600200" marR="0" lvl="3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tabLst/>
              <a:defRPr/>
            </a:pPr>
            <a:r>
              <a:rPr lang="cs-CZ" sz="1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Vtaženo do očnice  -</a:t>
            </a:r>
            <a:r>
              <a:rPr lang="cs-CZ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enoftalmus</a:t>
            </a:r>
            <a:endParaRPr lang="cs-CZ" sz="1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600200" marR="0" lvl="3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tabLst/>
              <a:defRPr/>
            </a:pPr>
            <a:r>
              <a:rPr lang="cs-CZ" baseline="0" dirty="0" smtClean="0">
                <a:ea typeface="+mn-ea"/>
                <a:cs typeface="+mn-cs"/>
              </a:rPr>
              <a:t>Pokles</a:t>
            </a:r>
            <a:r>
              <a:rPr lang="cs-CZ" dirty="0" smtClean="0">
                <a:ea typeface="+mn-ea"/>
                <a:cs typeface="+mn-cs"/>
              </a:rPr>
              <a:t> horního víčka</a:t>
            </a:r>
            <a:endParaRPr lang="cs-CZ" sz="18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600200" marR="0" lvl="3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tabLst/>
              <a:defRPr/>
            </a:pPr>
            <a:r>
              <a:rPr lang="cs-CZ" sz="1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Při pohledu vzhůru se může </a:t>
            </a:r>
            <a:r>
              <a:rPr lang="cs-CZ" sz="18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retrahovat</a:t>
            </a:r>
            <a:endParaRPr lang="cs-CZ" sz="18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600200" marR="0" lvl="3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tabLst/>
              <a:defRPr/>
            </a:pPr>
            <a:r>
              <a:rPr lang="cs-CZ" sz="1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Diplopie</a:t>
            </a:r>
          </a:p>
          <a:p>
            <a:pPr marL="1600200" marR="0" lvl="3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tabLst/>
              <a:defRPr/>
            </a:pPr>
            <a:r>
              <a:rPr lang="cs-CZ" sz="1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Porucha kožního čití v příslušné oblasti</a:t>
            </a:r>
          </a:p>
          <a:p>
            <a:pPr marL="1600200" marR="0" lvl="3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tabLst/>
              <a:defRPr/>
            </a:pPr>
            <a:endParaRPr lang="cs-CZ" dirty="0" smtClean="0">
              <a:ea typeface="+mn-ea"/>
              <a:cs typeface="+mn-cs"/>
            </a:endParaRPr>
          </a:p>
          <a:p>
            <a:pPr lvl="2" indent="-342900">
              <a:buClr>
                <a:schemeClr val="accent2"/>
              </a:buClr>
              <a:buSzPct val="80000"/>
              <a:defRPr/>
            </a:pPr>
            <a:r>
              <a:rPr lang="cs-CZ" dirty="0" smtClean="0">
                <a:ea typeface="+mn-ea"/>
                <a:cs typeface="+mn-cs"/>
              </a:rPr>
              <a:t>Léčba – operace, ortoptika</a:t>
            </a:r>
            <a:endParaRPr lang="cs-CZ" sz="20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600200" marR="0" lvl="3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None/>
              <a:tabLst/>
              <a:defRPr/>
            </a:pPr>
            <a:endParaRPr lang="cs-CZ" sz="18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143768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Mechanické</a:t>
            </a:r>
            <a:r>
              <a:rPr lang="cs-CZ" baseline="0" dirty="0" smtClean="0"/>
              <a:t> poruchy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err="1" smtClean="0"/>
              <a:t>Blouw</a:t>
            </a:r>
            <a:r>
              <a:rPr lang="cs-CZ" u="sng" dirty="0" smtClean="0"/>
              <a:t>-in</a:t>
            </a:r>
            <a:r>
              <a:rPr lang="cs-CZ" u="sng" baseline="0" dirty="0" smtClean="0"/>
              <a:t> fraktura ( hydraulická  zlomenina ve stropu a laterální stěně orbity)</a:t>
            </a:r>
          </a:p>
          <a:p>
            <a:pPr marL="514350" indent="-514350">
              <a:buNone/>
            </a:pPr>
            <a:r>
              <a:rPr lang="cs-CZ" u="none" baseline="0" dirty="0" smtClean="0"/>
              <a:t>   - posun úlomku stropu nebo </a:t>
            </a:r>
            <a:r>
              <a:rPr lang="cs-CZ" u="none" baseline="0" dirty="0" err="1" smtClean="0"/>
              <a:t>laterární</a:t>
            </a:r>
            <a:r>
              <a:rPr lang="cs-CZ" u="none" baseline="0" dirty="0" smtClean="0"/>
              <a:t> stěny orbity směrem do měkkých tkání očnice</a:t>
            </a:r>
          </a:p>
          <a:p>
            <a:pPr marL="514350" indent="-514350">
              <a:buNone/>
            </a:pPr>
            <a:r>
              <a:rPr lang="cs-CZ" u="none" baseline="0" dirty="0" smtClean="0"/>
              <a:t>   - tupá síla působí na lebeční kosti, obvykle v oblasti čela a spánku</a:t>
            </a:r>
          </a:p>
          <a:p>
            <a:pPr marL="514350" indent="-514350">
              <a:buNone/>
            </a:pPr>
            <a:r>
              <a:rPr lang="cs-CZ" u="none" baseline="0" dirty="0" smtClean="0"/>
              <a:t>   - jsou spojeny  s vyšším rizikem poranění nitroočních svalů, </a:t>
            </a:r>
            <a:r>
              <a:rPr lang="cs-CZ" u="none" baseline="0" dirty="0" err="1" smtClean="0"/>
              <a:t>bulbu</a:t>
            </a:r>
            <a:r>
              <a:rPr lang="cs-CZ" u="none" baseline="0" dirty="0" smtClean="0"/>
              <a:t> a očního nervu kostěnými úlomky</a:t>
            </a:r>
          </a:p>
          <a:p>
            <a:pPr marL="514350" indent="-514350">
              <a:buNone/>
            </a:pPr>
            <a:endParaRPr lang="cs-CZ" u="none" baseline="0" dirty="0" smtClean="0"/>
          </a:p>
          <a:p>
            <a:pPr marL="514350" indent="-514350">
              <a:buNone/>
            </a:pPr>
            <a:endParaRPr lang="cs-CZ" u="none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5715008" y="121442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Mechanické</a:t>
            </a:r>
            <a:r>
              <a:rPr lang="cs-CZ" baseline="0" dirty="0" smtClean="0"/>
              <a:t> poruchy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Izolované zlomeniny stropu očnice jsou spíše vzácné</a:t>
            </a:r>
          </a:p>
          <a:p>
            <a:r>
              <a:rPr lang="cs-CZ" dirty="0" smtClean="0"/>
              <a:t>Bývají  součástí </a:t>
            </a:r>
            <a:r>
              <a:rPr lang="cs-CZ" dirty="0" err="1" smtClean="0"/>
              <a:t>multi</a:t>
            </a:r>
            <a:r>
              <a:rPr lang="cs-CZ" dirty="0" smtClean="0"/>
              <a:t>-systémových traumat</a:t>
            </a:r>
          </a:p>
          <a:p>
            <a:r>
              <a:rPr lang="cs-CZ" dirty="0" smtClean="0"/>
              <a:t>Příznakem je porucha pohyblivosti </a:t>
            </a:r>
            <a:r>
              <a:rPr lang="cs-CZ" dirty="0" err="1" smtClean="0"/>
              <a:t>bulbu</a:t>
            </a:r>
            <a:r>
              <a:rPr lang="cs-CZ" dirty="0" smtClean="0"/>
              <a:t> a diplopie, ale klinický obraz je často nespecifický</a:t>
            </a:r>
          </a:p>
          <a:p>
            <a:r>
              <a:rPr lang="cs-CZ" dirty="0" smtClean="0"/>
              <a:t>K diagnostice slouží hlavně CT a MR</a:t>
            </a:r>
          </a:p>
          <a:p>
            <a:r>
              <a:rPr lang="cs-CZ" dirty="0" smtClean="0"/>
              <a:t>O dalším postupu ( i operačním) rozhoduje </a:t>
            </a:r>
            <a:r>
              <a:rPr lang="cs-CZ" dirty="0" err="1" smtClean="0"/>
              <a:t>multidisciplinární</a:t>
            </a:r>
            <a:r>
              <a:rPr lang="cs-CZ" dirty="0" smtClean="0"/>
              <a:t> tým</a:t>
            </a: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143768" y="128586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7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Agenda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 I.  Struktura okohybného aparátu</a:t>
            </a:r>
          </a:p>
          <a:p>
            <a:r>
              <a:rPr lang="cs-CZ" dirty="0" smtClean="0"/>
              <a:t> II.</a:t>
            </a:r>
            <a:r>
              <a:rPr lang="cs-CZ" baseline="0" dirty="0" smtClean="0"/>
              <a:t> </a:t>
            </a:r>
            <a:r>
              <a:rPr lang="cs-CZ" dirty="0" smtClean="0"/>
              <a:t>Pohledové mechanizmy</a:t>
            </a:r>
          </a:p>
          <a:p>
            <a:r>
              <a:rPr lang="cs-CZ" dirty="0" smtClean="0"/>
              <a:t> III.</a:t>
            </a:r>
            <a:r>
              <a:rPr lang="cs-CZ" baseline="0" dirty="0" smtClean="0"/>
              <a:t> </a:t>
            </a:r>
            <a:r>
              <a:rPr lang="cs-CZ" dirty="0" smtClean="0"/>
              <a:t>Poruchy okohybného aparátu</a:t>
            </a:r>
          </a:p>
          <a:p>
            <a:pPr lvl="1"/>
            <a:r>
              <a:rPr lang="cs-CZ" dirty="0" smtClean="0"/>
              <a:t>Neurogenní</a:t>
            </a:r>
          </a:p>
          <a:p>
            <a:pPr lvl="1"/>
            <a:r>
              <a:rPr lang="cs-CZ" dirty="0" err="1" smtClean="0"/>
              <a:t>Myogenní</a:t>
            </a:r>
            <a:endParaRPr lang="cs-CZ" dirty="0" smtClean="0"/>
          </a:p>
          <a:p>
            <a:pPr lvl="1"/>
            <a:r>
              <a:rPr lang="cs-CZ" dirty="0" smtClean="0"/>
              <a:t>Mechanické</a:t>
            </a:r>
          </a:p>
          <a:p>
            <a:pPr lvl="0"/>
            <a:r>
              <a:rPr lang="cs-CZ" dirty="0" smtClean="0"/>
              <a:t>IV.  </a:t>
            </a:r>
            <a:r>
              <a:rPr lang="cs-CZ" dirty="0" smtClean="0">
                <a:solidFill>
                  <a:srgbClr val="FF0000"/>
                </a:solidFill>
              </a:rPr>
              <a:t>Nystagmus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cs-CZ" dirty="0" smtClean="0"/>
              <a:t>Nystagmus</a:t>
            </a:r>
            <a:r>
              <a:rPr lang="cs-CZ" baseline="0" dirty="0" smtClean="0"/>
              <a:t> jsou bezděčné, rytmické pohyby obou očí zároveň.</a:t>
            </a:r>
          </a:p>
          <a:p>
            <a:pPr lvl="0"/>
            <a:r>
              <a:rPr lang="cs-CZ" baseline="0" dirty="0" smtClean="0"/>
              <a:t>Vzniká poruchou tonické inervace okohybných svalů řízené :</a:t>
            </a:r>
          </a:p>
          <a:p>
            <a:pPr lvl="1"/>
            <a:r>
              <a:rPr lang="cs-CZ" baseline="0" dirty="0" smtClean="0"/>
              <a:t>Z obou polovin CNS – nervový nystagmus</a:t>
            </a:r>
          </a:p>
          <a:p>
            <a:pPr lvl="1"/>
            <a:r>
              <a:rPr lang="cs-CZ" baseline="0" dirty="0" smtClean="0"/>
              <a:t>Z obou labyrintů – nystagmus ušního původu</a:t>
            </a:r>
          </a:p>
          <a:p>
            <a:pPr lvl="1"/>
            <a:r>
              <a:rPr lang="cs-CZ" baseline="0" dirty="0" smtClean="0"/>
              <a:t>Z obou sítnic – nystagmus očního původu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aseline="0" dirty="0" smtClean="0"/>
              <a:t>IV. Nystagmus</a:t>
            </a: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6715140" y="92867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Nystagmus</a:t>
            </a:r>
            <a:r>
              <a:rPr lang="cs-CZ" baseline="0" dirty="0" smtClean="0"/>
              <a:t>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Základní</a:t>
            </a:r>
            <a:r>
              <a:rPr lang="cs-CZ" baseline="0" dirty="0" smtClean="0"/>
              <a:t> rozdělení:</a:t>
            </a:r>
          </a:p>
          <a:p>
            <a:pPr lvl="1"/>
            <a:r>
              <a:rPr lang="cs-CZ" dirty="0" smtClean="0"/>
              <a:t> podle povahy</a:t>
            </a:r>
            <a:r>
              <a:rPr lang="cs-CZ" baseline="0" dirty="0" smtClean="0"/>
              <a:t> pohybu na kývavý ,záškubový a smíšený</a:t>
            </a:r>
          </a:p>
          <a:p>
            <a:pPr lvl="1"/>
            <a:r>
              <a:rPr lang="cs-CZ" baseline="0" dirty="0" smtClean="0"/>
              <a:t>Podle roviny pohybu na horizontální, vertikální, šikmý a rotační a jejich kombinace</a:t>
            </a:r>
          </a:p>
          <a:p>
            <a:pPr lvl="1"/>
            <a:r>
              <a:rPr lang="cs-CZ" baseline="0" dirty="0" smtClean="0"/>
              <a:t>Podle intenzity (amplituda, frekvence) na jemný, střední a hrubý</a:t>
            </a:r>
          </a:p>
          <a:p>
            <a:pPr lvl="1"/>
            <a:r>
              <a:rPr lang="cs-CZ" baseline="0" dirty="0" smtClean="0"/>
              <a:t>Podle symetrie na obou očích na konjugovaný nebo disociovaný</a:t>
            </a:r>
          </a:p>
          <a:p>
            <a:pPr lvl="1"/>
            <a:r>
              <a:rPr lang="cs-CZ" baseline="0" dirty="0" smtClean="0"/>
              <a:t>Z fyziologického hlediska na fyziolog. a</a:t>
            </a:r>
            <a:endParaRPr lang="cs-CZ" dirty="0" smtClean="0"/>
          </a:p>
          <a:p>
            <a:pPr lvl="1">
              <a:buNone/>
            </a:pPr>
            <a:r>
              <a:rPr lang="cs-CZ" baseline="0" dirty="0" smtClean="0"/>
              <a:t>   patologický</a:t>
            </a:r>
          </a:p>
          <a:p>
            <a:pPr lvl="1"/>
            <a:r>
              <a:rPr lang="cs-CZ" baseline="0" dirty="0" smtClean="0"/>
              <a:t>Z klinického hlediska na vrozený a získaný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6715140" y="150017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Nystagmus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err="1" smtClean="0"/>
              <a:t>Okulogenní</a:t>
            </a:r>
            <a:r>
              <a:rPr lang="cs-CZ" u="sng" baseline="0" dirty="0" smtClean="0"/>
              <a:t> nystagmus </a:t>
            </a:r>
            <a:r>
              <a:rPr lang="cs-CZ" baseline="0" dirty="0" smtClean="0"/>
              <a:t>kývavý vzniká poruchou vývoje normální </a:t>
            </a:r>
            <a:r>
              <a:rPr lang="cs-CZ" baseline="0" dirty="0" err="1" smtClean="0"/>
              <a:t>makulární</a:t>
            </a:r>
            <a:r>
              <a:rPr lang="cs-CZ" baseline="0" dirty="0" smtClean="0"/>
              <a:t> fixace. Příčinou defektu bývá pokles centrální zrakové ostrosti.</a:t>
            </a:r>
          </a:p>
          <a:p>
            <a:r>
              <a:rPr lang="cs-CZ" baseline="0" dirty="0" smtClean="0"/>
              <a:t>Rozdělení :</a:t>
            </a:r>
          </a:p>
          <a:p>
            <a:pPr lvl="1"/>
            <a:r>
              <a:rPr lang="cs-CZ" dirty="0" smtClean="0"/>
              <a:t>Nystagmus slepých a s těžkou amblyopií</a:t>
            </a:r>
            <a:r>
              <a:rPr lang="cs-CZ" baseline="0" dirty="0" smtClean="0"/>
              <a:t> – těžké porušení zraku do 2 let věku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Nystagmus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Vrozený a raný infantilní nystagmus .  Objeví se kolem 4.měsíce. Je horizontální a zůstává takový i při pohledu nahoru a dolů.</a:t>
            </a:r>
          </a:p>
          <a:p>
            <a:pPr lvl="2"/>
            <a:r>
              <a:rPr lang="cs-CZ" dirty="0" smtClean="0"/>
              <a:t>Je záškubový, intenzita se se mění</a:t>
            </a:r>
          </a:p>
          <a:p>
            <a:pPr lvl="2"/>
            <a:r>
              <a:rPr lang="cs-CZ" dirty="0" smtClean="0"/>
              <a:t>Často bývá kompenzační postavení hlavy</a:t>
            </a:r>
          </a:p>
          <a:p>
            <a:pPr lvl="2"/>
            <a:r>
              <a:rPr lang="cs-CZ" dirty="0" smtClean="0"/>
              <a:t>Má klidovou nebo nulovou zónu – zde je jen kývavý, záškubový je při pohledech do stran.</a:t>
            </a:r>
          </a:p>
          <a:p>
            <a:pPr lvl="2"/>
            <a:r>
              <a:rPr lang="cs-CZ" dirty="0" smtClean="0"/>
              <a:t>Vývoj vrozeného nystagmu: vznik kolem 4 měsíce – obava z vrozené slepoty, 5-8 měsíci vzniká kývavý strabismus, sleduje lépe ve vertikále, 12-14 měsíci přechází kývavý v záškubový a objevuje se </a:t>
            </a:r>
            <a:r>
              <a:rPr lang="cs-CZ" dirty="0" err="1" smtClean="0"/>
              <a:t>komp.postavení</a:t>
            </a:r>
            <a:r>
              <a:rPr lang="cs-CZ" dirty="0" smtClean="0"/>
              <a:t> hlavy</a:t>
            </a:r>
          </a:p>
          <a:p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6500826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Struktura</a:t>
            </a:r>
            <a:r>
              <a:rPr lang="cs-CZ" baseline="0" dirty="0" smtClean="0"/>
              <a:t> okohybného aparátu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Korová centra pro oční pohledy jsou:</a:t>
            </a:r>
          </a:p>
          <a:p>
            <a:pPr lvl="1"/>
            <a:r>
              <a:rPr lang="cs-CZ" dirty="0" smtClean="0"/>
              <a:t>Ve frontálním laloku</a:t>
            </a:r>
            <a:r>
              <a:rPr lang="cs-CZ" baseline="0" dirty="0" smtClean="0"/>
              <a:t>  - zajišťuje volní pohledy</a:t>
            </a:r>
          </a:p>
          <a:p>
            <a:pPr lvl="1"/>
            <a:r>
              <a:rPr lang="cs-CZ" baseline="0" dirty="0" smtClean="0"/>
              <a:t>V </a:t>
            </a:r>
            <a:r>
              <a:rPr lang="cs-CZ" baseline="0" dirty="0" err="1" smtClean="0"/>
              <a:t>parietookcipitální</a:t>
            </a:r>
            <a:r>
              <a:rPr lang="cs-CZ" baseline="0" dirty="0" smtClean="0"/>
              <a:t> oblasti – pohledy podmíněné zrakovým vjemem</a:t>
            </a:r>
          </a:p>
          <a:p>
            <a:pPr lvl="0"/>
            <a:r>
              <a:rPr lang="cs-CZ" dirty="0" err="1" smtClean="0"/>
              <a:t>Supranukleární</a:t>
            </a:r>
            <a:r>
              <a:rPr lang="cs-CZ" dirty="0" smtClean="0"/>
              <a:t> centra (předpoklad existence)</a:t>
            </a:r>
          </a:p>
          <a:p>
            <a:pPr lvl="1"/>
            <a:r>
              <a:rPr lang="cs-CZ" dirty="0" err="1" smtClean="0"/>
              <a:t>Pointinní</a:t>
            </a:r>
            <a:r>
              <a:rPr lang="cs-CZ" dirty="0" smtClean="0"/>
              <a:t> pohledové centrum je v okolí jádra </a:t>
            </a:r>
            <a:r>
              <a:rPr lang="cs-CZ" dirty="0" err="1" smtClean="0"/>
              <a:t>n.VI</a:t>
            </a:r>
            <a:r>
              <a:rPr lang="cs-CZ" dirty="0" smtClean="0"/>
              <a:t>,  pro horizontální pohyby = </a:t>
            </a:r>
            <a:r>
              <a:rPr lang="cs-CZ" dirty="0" err="1" smtClean="0"/>
              <a:t>paramediální</a:t>
            </a:r>
            <a:r>
              <a:rPr lang="cs-CZ" dirty="0" smtClean="0"/>
              <a:t> </a:t>
            </a:r>
            <a:r>
              <a:rPr lang="cs-CZ" dirty="0" err="1" smtClean="0"/>
              <a:t>pointinní</a:t>
            </a:r>
            <a:r>
              <a:rPr lang="cs-CZ" dirty="0" smtClean="0"/>
              <a:t> retikulární formace ( PPRF)</a:t>
            </a:r>
          </a:p>
          <a:p>
            <a:pPr lvl="1"/>
            <a:r>
              <a:rPr lang="cs-CZ" baseline="0" dirty="0" err="1" smtClean="0"/>
              <a:t>Mezencefalické</a:t>
            </a:r>
            <a:r>
              <a:rPr lang="cs-CZ" dirty="0" smtClean="0"/>
              <a:t> pohledové centrum se lokalizuje do čtverohrbolí – vertikální pohyby</a:t>
            </a:r>
            <a:endParaRPr lang="cs-CZ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429520" y="164305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9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Nystagmus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baseline="0" dirty="0" smtClean="0"/>
              <a:t>Latentní nystagmus – zjistí se většinou náhodně, při zakrytí jednoho oka. Zraková ostrost výrazně poklesne oproti vízu oběma očima. Pomalá složka směřuje vždy k zakrytému oku, rychlá bije do abdukce.</a:t>
            </a:r>
          </a:p>
          <a:p>
            <a:pPr lvl="1"/>
            <a:r>
              <a:rPr lang="cs-CZ" baseline="0" dirty="0" err="1" smtClean="0"/>
              <a:t>Optokinetický</a:t>
            </a:r>
            <a:r>
              <a:rPr lang="cs-CZ" baseline="0" dirty="0" smtClean="0"/>
              <a:t> nystagmus je  fyziologický a dá se vyvolat.</a:t>
            </a:r>
          </a:p>
        </p:txBody>
      </p:sp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6357950" y="100010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Nystagmus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err="1" smtClean="0"/>
              <a:t>Otogenní</a:t>
            </a:r>
            <a:r>
              <a:rPr lang="cs-CZ" u="sng" dirty="0" smtClean="0"/>
              <a:t> (vestibulární a labyrintový) nystagmus </a:t>
            </a:r>
            <a:r>
              <a:rPr lang="cs-CZ" u="none" dirty="0" smtClean="0"/>
              <a:t>je</a:t>
            </a:r>
            <a:r>
              <a:rPr lang="cs-CZ" u="none" baseline="0" dirty="0" smtClean="0"/>
              <a:t> vždy záškubový , vzniká nezávisle na zrakových vjemech. Bývá provázen závratí a nauzeou i poruchou sluchu.</a:t>
            </a:r>
          </a:p>
          <a:p>
            <a:pPr lvl="1"/>
            <a:r>
              <a:rPr lang="cs-CZ" dirty="0" smtClean="0"/>
              <a:t>Periferní , labyrintový</a:t>
            </a:r>
          </a:p>
          <a:p>
            <a:pPr lvl="1"/>
            <a:r>
              <a:rPr lang="cs-CZ" u="none" baseline="0" dirty="0" smtClean="0"/>
              <a:t>Centrální vestibulární nystagmus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6929454" y="100010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Nystagmus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smtClean="0"/>
              <a:t>Centrální neurogenní nystagmus</a:t>
            </a:r>
            <a:r>
              <a:rPr lang="cs-CZ" u="none" dirty="0" smtClean="0"/>
              <a:t> vzniká</a:t>
            </a:r>
            <a:r>
              <a:rPr lang="cs-CZ" u="none" baseline="0" dirty="0" smtClean="0"/>
              <a:t> lézí vestibulárních jader a drah, které je spojují s mozečkem a jádry okohybných nervů. Má záškubový charakter, může trvat někdy i celý život, není provázen závratí.</a:t>
            </a:r>
          </a:p>
          <a:p>
            <a:pPr lvl="1"/>
            <a:r>
              <a:rPr lang="cs-CZ" u="none" baseline="0" dirty="0" smtClean="0"/>
              <a:t>Vzniká u zánětlivých, degenerativních , nádorových, </a:t>
            </a:r>
            <a:r>
              <a:rPr lang="cs-CZ" u="none" baseline="0" dirty="0" err="1" smtClean="0"/>
              <a:t>demyelinizačních</a:t>
            </a:r>
            <a:r>
              <a:rPr lang="cs-CZ" u="none" baseline="0" dirty="0" smtClean="0"/>
              <a:t> onemocnění. (RS, intoxikace, tumory) např.:</a:t>
            </a:r>
          </a:p>
          <a:p>
            <a:pPr lvl="1"/>
            <a:r>
              <a:rPr lang="cs-CZ" dirty="0" smtClean="0"/>
              <a:t>Ataktický nystagmus</a:t>
            </a:r>
          </a:p>
          <a:p>
            <a:pPr lvl="1"/>
            <a:r>
              <a:rPr lang="cs-CZ" u="none" baseline="0" dirty="0" smtClean="0"/>
              <a:t>Houpačkový</a:t>
            </a:r>
            <a:r>
              <a:rPr lang="cs-CZ" u="none" dirty="0" smtClean="0"/>
              <a:t> nystagmus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6929454" y="107154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5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Nystagmus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smtClean="0"/>
              <a:t>Nystagmus fyziologický a patologický</a:t>
            </a:r>
            <a:endParaRPr lang="cs-CZ" u="none" dirty="0" smtClean="0"/>
          </a:p>
          <a:p>
            <a:pPr lvl="1"/>
            <a:r>
              <a:rPr lang="cs-CZ" u="none" dirty="0" smtClean="0"/>
              <a:t>fyziologický</a:t>
            </a:r>
            <a:r>
              <a:rPr lang="cs-CZ" u="none" baseline="0" dirty="0" smtClean="0"/>
              <a:t> :</a:t>
            </a:r>
          </a:p>
          <a:p>
            <a:pPr lvl="2"/>
            <a:r>
              <a:rPr lang="cs-CZ" u="none" dirty="0" smtClean="0"/>
              <a:t>Fixační nystagmus -  není vidět , dá se vyvolat po delší  době v krajní poloze </a:t>
            </a:r>
          </a:p>
          <a:p>
            <a:pPr lvl="2"/>
            <a:r>
              <a:rPr lang="cs-CZ" u="none" dirty="0" err="1" smtClean="0"/>
              <a:t>Optokinetický</a:t>
            </a:r>
            <a:r>
              <a:rPr lang="cs-CZ" u="none" dirty="0" smtClean="0"/>
              <a:t> nystagmus – vzniká spontánně nebo experimentálně . Výbavnost je objektivním průkazem zachované funkce oka.</a:t>
            </a:r>
          </a:p>
          <a:p>
            <a:pPr lvl="2"/>
            <a:r>
              <a:rPr lang="cs-CZ" u="none" dirty="0" smtClean="0"/>
              <a:t>Experimentální</a:t>
            </a:r>
            <a:r>
              <a:rPr lang="cs-CZ" u="none" baseline="0" dirty="0" smtClean="0"/>
              <a:t> vestibulární nystagmus – výbavný u zdravých</a:t>
            </a:r>
            <a:r>
              <a:rPr lang="cs-CZ" u="none" dirty="0" smtClean="0"/>
              <a:t> lidí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715272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3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Nystagmus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Patologický</a:t>
            </a:r>
            <a:r>
              <a:rPr lang="cs-CZ" baseline="0" dirty="0" smtClean="0"/>
              <a:t> nystagmus je buď vrozený nebo získaný</a:t>
            </a:r>
          </a:p>
          <a:p>
            <a:pPr lvl="2"/>
            <a:r>
              <a:rPr lang="cs-CZ" b="1" dirty="0" smtClean="0"/>
              <a:t>Vrozený</a:t>
            </a:r>
            <a:r>
              <a:rPr lang="cs-CZ" dirty="0" smtClean="0"/>
              <a:t> má 6</a:t>
            </a:r>
            <a:r>
              <a:rPr lang="cs-CZ" baseline="0" dirty="0" smtClean="0"/>
              <a:t> znaků:</a:t>
            </a:r>
          </a:p>
          <a:p>
            <a:pPr lvl="3"/>
            <a:r>
              <a:rPr lang="cs-CZ" dirty="0" smtClean="0"/>
              <a:t>Je výraznější při fixaci než při zavřených očích </a:t>
            </a:r>
            <a:r>
              <a:rPr lang="cs-CZ" dirty="0" smtClean="0"/>
              <a:t>nebo</a:t>
            </a:r>
            <a:r>
              <a:rPr lang="cs-CZ" dirty="0" smtClean="0"/>
              <a:t> </a:t>
            </a:r>
            <a:r>
              <a:rPr lang="cs-CZ" dirty="0" smtClean="0"/>
              <a:t>v šeru</a:t>
            </a:r>
          </a:p>
          <a:p>
            <a:pPr lvl="3"/>
            <a:r>
              <a:rPr lang="cs-CZ" dirty="0" smtClean="0"/>
              <a:t>Rychlost i tvar pomalé složky je větší a měnlivá</a:t>
            </a:r>
          </a:p>
          <a:p>
            <a:pPr lvl="3"/>
            <a:r>
              <a:rPr lang="cs-CZ" dirty="0" smtClean="0"/>
              <a:t>Je většinou čistě</a:t>
            </a:r>
            <a:r>
              <a:rPr lang="cs-CZ" baseline="0" dirty="0" smtClean="0"/>
              <a:t> horizontální</a:t>
            </a:r>
          </a:p>
          <a:p>
            <a:pPr lvl="3"/>
            <a:r>
              <a:rPr lang="cs-CZ" baseline="0" dirty="0" smtClean="0"/>
              <a:t>Intenzita a charakter se mění podle pohledového směru</a:t>
            </a:r>
          </a:p>
          <a:p>
            <a:pPr lvl="3"/>
            <a:r>
              <a:rPr lang="cs-CZ" baseline="0" dirty="0" smtClean="0"/>
              <a:t>Je tlumen konvergencí a to i fúzní konvergencí s pomocí prizmat bází zevně</a:t>
            </a:r>
          </a:p>
          <a:p>
            <a:pPr lvl="3"/>
            <a:r>
              <a:rPr lang="cs-CZ" baseline="0" dirty="0" smtClean="0"/>
              <a:t>Nereaguje na OKN podněty, nemění se</a:t>
            </a:r>
          </a:p>
          <a:p>
            <a:pPr lvl="2"/>
            <a:r>
              <a:rPr lang="cs-CZ" baseline="0" dirty="0" smtClean="0"/>
              <a:t>Je idiopatický (motorický) spojený s </a:t>
            </a:r>
            <a:r>
              <a:rPr lang="cs-CZ" baseline="0" dirty="0" err="1" smtClean="0"/>
              <a:t>esotropií</a:t>
            </a:r>
            <a:endParaRPr lang="cs-CZ" baseline="0" dirty="0" smtClean="0"/>
          </a:p>
          <a:p>
            <a:pPr lvl="2"/>
            <a:r>
              <a:rPr lang="cs-CZ" baseline="0" dirty="0" smtClean="0"/>
              <a:t>Se senzorickou poruchou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429520" y="100010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1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Nystagmus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cs-CZ" b="1" dirty="0" smtClean="0"/>
              <a:t> </a:t>
            </a:r>
            <a:r>
              <a:rPr lang="cs-CZ" dirty="0" smtClean="0"/>
              <a:t>Vrozený </a:t>
            </a:r>
            <a:r>
              <a:rPr lang="cs-CZ" dirty="0" smtClean="0"/>
              <a:t>nystagmus má 2  </a:t>
            </a:r>
            <a:r>
              <a:rPr lang="cs-CZ" dirty="0" smtClean="0"/>
              <a:t>hlavní typy:</a:t>
            </a:r>
          </a:p>
          <a:p>
            <a:pPr lvl="3"/>
            <a:r>
              <a:rPr lang="cs-CZ" dirty="0" smtClean="0"/>
              <a:t>Kongenitální </a:t>
            </a:r>
          </a:p>
          <a:p>
            <a:pPr lvl="3"/>
            <a:r>
              <a:rPr lang="cs-CZ" dirty="0" smtClean="0"/>
              <a:t>Latentní </a:t>
            </a:r>
          </a:p>
          <a:p>
            <a:pPr lvl="2"/>
            <a:r>
              <a:rPr lang="cs-CZ" b="1" dirty="0" smtClean="0"/>
              <a:t>Získaný</a:t>
            </a:r>
            <a:r>
              <a:rPr lang="cs-CZ" dirty="0" smtClean="0"/>
              <a:t> nystagmus je :</a:t>
            </a:r>
          </a:p>
          <a:p>
            <a:pPr lvl="3"/>
            <a:r>
              <a:rPr lang="cs-CZ" dirty="0" err="1" smtClean="0"/>
              <a:t>Okulogenní</a:t>
            </a:r>
            <a:r>
              <a:rPr lang="cs-CZ" dirty="0" smtClean="0"/>
              <a:t> senzorický</a:t>
            </a:r>
          </a:p>
          <a:p>
            <a:pPr lvl="3"/>
            <a:r>
              <a:rPr lang="cs-CZ" dirty="0" smtClean="0"/>
              <a:t> </a:t>
            </a:r>
            <a:r>
              <a:rPr lang="cs-CZ" dirty="0" err="1" smtClean="0"/>
              <a:t>Otogenní</a:t>
            </a:r>
            <a:r>
              <a:rPr lang="cs-CZ" dirty="0" smtClean="0"/>
              <a:t> vestibulární</a:t>
            </a:r>
          </a:p>
          <a:p>
            <a:pPr lvl="3"/>
            <a:r>
              <a:rPr lang="cs-CZ" dirty="0" smtClean="0"/>
              <a:t> Centrální neurogenní</a:t>
            </a:r>
            <a:r>
              <a:rPr lang="cs-CZ" baseline="0" dirty="0" smtClean="0"/>
              <a:t>  původ</a:t>
            </a:r>
          </a:p>
          <a:p>
            <a:pPr lvl="2"/>
            <a:r>
              <a:rPr lang="cs-CZ" dirty="0" smtClean="0"/>
              <a:t>Konzervativní</a:t>
            </a:r>
            <a:r>
              <a:rPr lang="cs-CZ" baseline="0" dirty="0" smtClean="0"/>
              <a:t> terapie:</a:t>
            </a:r>
          </a:p>
          <a:p>
            <a:pPr lvl="3"/>
            <a:r>
              <a:rPr lang="cs-CZ" dirty="0" smtClean="0"/>
              <a:t>Korekce oční vady (brýle, KČ)</a:t>
            </a:r>
          </a:p>
          <a:p>
            <a:pPr lvl="3"/>
            <a:r>
              <a:rPr lang="cs-CZ" dirty="0" smtClean="0"/>
              <a:t>Léčba případné amblyopie</a:t>
            </a:r>
          </a:p>
          <a:p>
            <a:pPr lvl="3"/>
            <a:r>
              <a:rPr lang="cs-CZ" dirty="0" smtClean="0"/>
              <a:t>Navození</a:t>
            </a:r>
            <a:r>
              <a:rPr lang="cs-CZ" baseline="0" dirty="0" smtClean="0"/>
              <a:t> akomodační konvergence ( minus skla)</a:t>
            </a:r>
          </a:p>
          <a:p>
            <a:pPr lvl="3"/>
            <a:r>
              <a:rPr lang="cs-CZ" baseline="0" dirty="0" smtClean="0"/>
              <a:t>Prizmatická korekce : navození fúzní konvergence,obnovení fúze u </a:t>
            </a:r>
            <a:r>
              <a:rPr lang="cs-CZ" baseline="0" dirty="0" err="1" smtClean="0"/>
              <a:t>heterotropie</a:t>
            </a:r>
            <a:r>
              <a:rPr lang="cs-CZ" baseline="0" dirty="0" smtClean="0"/>
              <a:t>,posun klidové zóny</a:t>
            </a:r>
            <a:endParaRPr lang="cs-CZ" dirty="0"/>
          </a:p>
        </p:txBody>
      </p:sp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6929454" y="157161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3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Agenda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V.  </a:t>
            </a:r>
            <a:r>
              <a:rPr lang="cs-CZ" dirty="0" err="1" smtClean="0">
                <a:solidFill>
                  <a:srgbClr val="FF0000"/>
                </a:solidFill>
              </a:rPr>
              <a:t>Demyelinizační</a:t>
            </a:r>
            <a:r>
              <a:rPr lang="cs-CZ" dirty="0" smtClean="0">
                <a:solidFill>
                  <a:srgbClr val="FF0000"/>
                </a:solidFill>
              </a:rPr>
              <a:t> choroby – roztroušená </a:t>
            </a:r>
            <a:r>
              <a:rPr lang="cs-CZ" dirty="0" err="1" smtClean="0">
                <a:solidFill>
                  <a:srgbClr val="FF0000"/>
                </a:solidFill>
              </a:rPr>
              <a:t>skleroza</a:t>
            </a:r>
            <a:endParaRPr lang="cs-CZ" dirty="0" smtClean="0">
              <a:solidFill>
                <a:srgbClr val="FF0000"/>
              </a:solidFill>
            </a:endParaRPr>
          </a:p>
          <a:p>
            <a:pPr lvl="0"/>
            <a:r>
              <a:rPr lang="cs-CZ" dirty="0" smtClean="0"/>
              <a:t>VI.  </a:t>
            </a:r>
            <a:r>
              <a:rPr lang="cs-CZ" dirty="0" err="1" smtClean="0"/>
              <a:t>Extrapyramidové</a:t>
            </a:r>
            <a:r>
              <a:rPr lang="cs-CZ" dirty="0" smtClean="0"/>
              <a:t> syndromy - DMO</a:t>
            </a:r>
          </a:p>
          <a:p>
            <a:pPr lvl="0"/>
            <a:r>
              <a:rPr lang="cs-CZ" dirty="0" smtClean="0"/>
              <a:t>VII. </a:t>
            </a:r>
            <a:r>
              <a:rPr lang="cs-CZ" dirty="0" err="1" smtClean="0"/>
              <a:t>Komoce</a:t>
            </a:r>
            <a:r>
              <a:rPr lang="cs-CZ" dirty="0" smtClean="0"/>
              <a:t> a kontuze </a:t>
            </a:r>
            <a:r>
              <a:rPr lang="cs-CZ" dirty="0" err="1" smtClean="0"/>
              <a:t>bulbu</a:t>
            </a:r>
            <a:endParaRPr lang="cs-CZ" dirty="0" smtClean="0"/>
          </a:p>
          <a:p>
            <a:pPr lvl="0"/>
            <a:r>
              <a:rPr lang="cs-CZ" dirty="0" smtClean="0"/>
              <a:t>VIII. Nitrolební nádory</a:t>
            </a:r>
          </a:p>
          <a:p>
            <a:pPr lvl="0"/>
            <a:r>
              <a:rPr lang="cs-CZ" dirty="0" smtClean="0"/>
              <a:t>IX. Léčba u </a:t>
            </a:r>
            <a:r>
              <a:rPr lang="cs-CZ" dirty="0" err="1" smtClean="0"/>
              <a:t>neurooftalmologických</a:t>
            </a:r>
            <a:r>
              <a:rPr lang="cs-CZ" dirty="0" smtClean="0"/>
              <a:t> diagnóz</a:t>
            </a:r>
          </a:p>
          <a:p>
            <a:pPr lvl="1"/>
            <a:r>
              <a:rPr lang="cs-CZ" dirty="0" smtClean="0"/>
              <a:t>Konzervativní</a:t>
            </a:r>
          </a:p>
          <a:p>
            <a:pPr lvl="1"/>
            <a:r>
              <a:rPr lang="cs-CZ" dirty="0" smtClean="0"/>
              <a:t>Chirurgická</a:t>
            </a:r>
          </a:p>
          <a:p>
            <a:pPr>
              <a:buNone/>
            </a:pPr>
            <a:r>
              <a:rPr lang="cs-CZ" dirty="0" smtClean="0"/>
              <a:t>   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</a:t>
            </a:r>
            <a:r>
              <a:rPr lang="cs-CZ" dirty="0" err="1" smtClean="0"/>
              <a:t>V</a:t>
            </a:r>
            <a:r>
              <a:rPr lang="cs-CZ" dirty="0" smtClean="0"/>
              <a:t>.</a:t>
            </a:r>
            <a:r>
              <a:rPr lang="cs-CZ" dirty="0" err="1" smtClean="0"/>
              <a:t>Demyelinizační</a:t>
            </a:r>
            <a:r>
              <a:rPr lang="cs-CZ" dirty="0" smtClean="0"/>
              <a:t> choroby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smtClean="0"/>
              <a:t>Roztroušená</a:t>
            </a:r>
            <a:r>
              <a:rPr lang="cs-CZ" u="sng" baseline="0" dirty="0" smtClean="0"/>
              <a:t> skleróza </a:t>
            </a:r>
            <a:endParaRPr lang="cs-CZ" u="none" baseline="0" dirty="0" smtClean="0"/>
          </a:p>
          <a:p>
            <a:pPr lvl="1"/>
            <a:r>
              <a:rPr lang="cs-CZ" u="none" baseline="0" dirty="0" smtClean="0"/>
              <a:t>Demyelinizace  je rozpad myelinových pochev nervových vláken , která se hojí </a:t>
            </a:r>
            <a:r>
              <a:rPr lang="cs-CZ" u="none" baseline="0" dirty="0" err="1" smtClean="0"/>
              <a:t>gliální</a:t>
            </a:r>
            <a:r>
              <a:rPr lang="cs-CZ" u="none" baseline="0" dirty="0" smtClean="0"/>
              <a:t> jizvou ( </a:t>
            </a:r>
            <a:r>
              <a:rPr lang="cs-CZ" u="none" baseline="0" dirty="0" err="1" smtClean="0"/>
              <a:t>skleroza</a:t>
            </a:r>
            <a:r>
              <a:rPr lang="cs-CZ" u="none" baseline="0" dirty="0" smtClean="0"/>
              <a:t>).Změny jsou většinou :</a:t>
            </a:r>
          </a:p>
          <a:p>
            <a:pPr lvl="2"/>
            <a:r>
              <a:rPr lang="cs-CZ" u="none" baseline="0" dirty="0" smtClean="0"/>
              <a:t> </a:t>
            </a:r>
            <a:r>
              <a:rPr lang="cs-CZ" u="none" baseline="0" dirty="0" err="1" smtClean="0"/>
              <a:t>víceložiskové</a:t>
            </a:r>
            <a:r>
              <a:rPr lang="cs-CZ" dirty="0" smtClean="0"/>
              <a:t>, chronické,zánětlivé </a:t>
            </a:r>
            <a:r>
              <a:rPr lang="cs-CZ" dirty="0" smtClean="0"/>
              <a:t>onemocnění Centrální nervové soustavy</a:t>
            </a:r>
            <a:r>
              <a:rPr lang="cs-CZ" u="none" baseline="0" dirty="0" smtClean="0"/>
              <a:t>, </a:t>
            </a:r>
            <a:r>
              <a:rPr lang="cs-CZ" u="none" baseline="0" dirty="0" smtClean="0"/>
              <a:t>což je charakteristické pro RS.</a:t>
            </a:r>
          </a:p>
          <a:p>
            <a:pPr lvl="2"/>
            <a:r>
              <a:rPr lang="cs-CZ" dirty="0" smtClean="0"/>
              <a:t>d</a:t>
            </a:r>
            <a:r>
              <a:rPr lang="cs-CZ" u="none" baseline="0" dirty="0" smtClean="0"/>
              <a:t>ifuzní </a:t>
            </a:r>
            <a:r>
              <a:rPr lang="cs-CZ" u="none" baseline="0" dirty="0" smtClean="0"/>
              <a:t>postižení hemisfér je charakteristické pro </a:t>
            </a:r>
            <a:r>
              <a:rPr lang="cs-CZ" u="none" baseline="0" dirty="0" err="1" smtClean="0"/>
              <a:t>leukodystrofie</a:t>
            </a:r>
            <a:endParaRPr lang="cs-CZ" u="none" baseline="0" dirty="0" smtClean="0"/>
          </a:p>
          <a:p>
            <a:pPr lvl="0"/>
            <a:r>
              <a:rPr lang="cs-CZ" u="none" baseline="0" dirty="0" smtClean="0"/>
              <a:t>Je </a:t>
            </a:r>
            <a:r>
              <a:rPr lang="cs-CZ" u="none" baseline="0" dirty="0" smtClean="0"/>
              <a:t>to  chronické onemocnění , střídají se ataky s různě dlouhými remisemi.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8143900" y="135729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Demyelinizační</a:t>
            </a:r>
            <a:r>
              <a:rPr lang="cs-CZ" dirty="0" smtClean="0"/>
              <a:t> choroby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Klinické příznaky: </a:t>
            </a:r>
          </a:p>
          <a:p>
            <a:pPr lvl="1"/>
            <a:r>
              <a:rPr lang="cs-CZ" dirty="0" smtClean="0"/>
              <a:t>Poruchy zraku a okohybného aparátu,</a:t>
            </a:r>
            <a:r>
              <a:rPr lang="cs-CZ" baseline="0" dirty="0" smtClean="0"/>
              <a:t> změny očního pozadí</a:t>
            </a:r>
          </a:p>
          <a:p>
            <a:pPr lvl="1"/>
            <a:r>
              <a:rPr lang="cs-CZ" baseline="0" dirty="0" smtClean="0"/>
              <a:t>Poruchy motorické</a:t>
            </a:r>
          </a:p>
          <a:p>
            <a:pPr lvl="1"/>
            <a:r>
              <a:rPr lang="cs-CZ" baseline="0" dirty="0" smtClean="0"/>
              <a:t>Poruchy citlivosti</a:t>
            </a:r>
          </a:p>
          <a:p>
            <a:pPr lvl="1"/>
            <a:r>
              <a:rPr lang="cs-CZ" baseline="0" dirty="0" smtClean="0"/>
              <a:t>Mozečkový syndrom – </a:t>
            </a:r>
            <a:r>
              <a:rPr lang="cs-CZ" baseline="0" dirty="0" smtClean="0"/>
              <a:t>třes,  </a:t>
            </a:r>
            <a:r>
              <a:rPr lang="cs-CZ" baseline="0" dirty="0" smtClean="0"/>
              <a:t>nystagmus, spasticko-ataktická chůze</a:t>
            </a:r>
          </a:p>
          <a:p>
            <a:pPr lvl="1"/>
            <a:r>
              <a:rPr lang="cs-CZ" baseline="0" dirty="0" smtClean="0"/>
              <a:t>Psychické změny – emoční labilita a deprese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000892" y="142873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Demyelinizační</a:t>
            </a:r>
            <a:r>
              <a:rPr lang="cs-CZ" dirty="0" smtClean="0"/>
              <a:t> choroby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Oční příznaky</a:t>
            </a:r>
            <a:r>
              <a:rPr lang="cs-CZ" baseline="0" dirty="0" smtClean="0"/>
              <a:t> jsou často úvodním příznakem, může trvat i dlouhou dobu , než se objeví </a:t>
            </a:r>
            <a:r>
              <a:rPr lang="cs-CZ" baseline="0" dirty="0" smtClean="0"/>
              <a:t>neurologické.  </a:t>
            </a:r>
            <a:r>
              <a:rPr lang="cs-CZ" baseline="0" dirty="0" smtClean="0"/>
              <a:t>Nejčastěji se objeví neuritida  jednoho nebo obou optiků zároveň (častá recidiva). Okohybné poruchy  mohou být periferní , </a:t>
            </a:r>
            <a:r>
              <a:rPr lang="cs-CZ" baseline="0" dirty="0" err="1" smtClean="0"/>
              <a:t>internukleární</a:t>
            </a:r>
            <a:r>
              <a:rPr lang="cs-CZ" baseline="0" dirty="0" smtClean="0"/>
              <a:t> nebo </a:t>
            </a:r>
            <a:r>
              <a:rPr lang="cs-CZ" baseline="0" dirty="0" err="1" smtClean="0"/>
              <a:t>supranukleární</a:t>
            </a:r>
            <a:r>
              <a:rPr lang="cs-CZ" baseline="0" dirty="0" smtClean="0"/>
              <a:t> obrny  a nystagmus. Bývá přechodné zhoršení </a:t>
            </a:r>
            <a:r>
              <a:rPr lang="cs-CZ" baseline="0" dirty="0" smtClean="0"/>
              <a:t> </a:t>
            </a:r>
            <a:r>
              <a:rPr lang="cs-CZ" baseline="0" dirty="0" smtClean="0"/>
              <a:t>vidění  i diplopie po tělesném přehřátí nebo větší tělesné námaze. Pro RS je typická  úprava zraku po prvních </a:t>
            </a:r>
            <a:r>
              <a:rPr lang="cs-CZ" baseline="0" dirty="0" smtClean="0"/>
              <a:t>atakách, která je  </a:t>
            </a:r>
            <a:r>
              <a:rPr lang="cs-CZ" baseline="0" dirty="0" smtClean="0"/>
              <a:t>velmi dobrá.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858148" y="107154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1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Struktura</a:t>
            </a:r>
            <a:r>
              <a:rPr lang="cs-CZ" baseline="0" dirty="0" smtClean="0"/>
              <a:t> okohybného aparátu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Retikulární formace (RF)mozkového kmene (nejvyšší integrační funkce)</a:t>
            </a:r>
          </a:p>
          <a:p>
            <a:r>
              <a:rPr lang="cs-CZ" dirty="0" smtClean="0"/>
              <a:t>Jedním z okrsků RF je </a:t>
            </a:r>
            <a:r>
              <a:rPr lang="cs-CZ" dirty="0" err="1" smtClean="0"/>
              <a:t>paramediální</a:t>
            </a:r>
            <a:r>
              <a:rPr lang="cs-CZ" dirty="0" smtClean="0"/>
              <a:t> </a:t>
            </a:r>
            <a:r>
              <a:rPr lang="cs-CZ" dirty="0" err="1" smtClean="0"/>
              <a:t>pontinní</a:t>
            </a:r>
            <a:r>
              <a:rPr lang="cs-CZ" baseline="0" dirty="0" smtClean="0"/>
              <a:t> retikulární formace (PPRF) – zde vznikají všechny rychlé pohyby očí (</a:t>
            </a:r>
            <a:r>
              <a:rPr lang="cs-CZ" baseline="0" dirty="0" err="1" smtClean="0"/>
              <a:t>sakády</a:t>
            </a:r>
            <a:r>
              <a:rPr lang="cs-CZ" baseline="0" dirty="0" smtClean="0"/>
              <a:t>), horizontální i vertikální (zde ještě pomáhá </a:t>
            </a:r>
            <a:r>
              <a:rPr lang="cs-CZ" baseline="0" dirty="0" err="1" smtClean="0"/>
              <a:t>mezencefalická</a:t>
            </a:r>
            <a:r>
              <a:rPr lang="cs-CZ" baseline="0" dirty="0" smtClean="0"/>
              <a:t> retikulární formace (MRF)</a:t>
            </a:r>
          </a:p>
          <a:p>
            <a:r>
              <a:rPr lang="cs-CZ" baseline="0" dirty="0" err="1" smtClean="0"/>
              <a:t>Fasciculus</a:t>
            </a:r>
            <a:r>
              <a:rPr lang="cs-CZ" baseline="0" dirty="0" smtClean="0"/>
              <a:t> </a:t>
            </a:r>
            <a:r>
              <a:rPr lang="cs-CZ" baseline="0" dirty="0" err="1" smtClean="0"/>
              <a:t>longitudinalis</a:t>
            </a:r>
            <a:r>
              <a:rPr lang="cs-CZ" baseline="0" dirty="0" smtClean="0"/>
              <a:t> </a:t>
            </a:r>
            <a:r>
              <a:rPr lang="cs-CZ" baseline="0" dirty="0" err="1" smtClean="0"/>
              <a:t>medialis</a:t>
            </a:r>
            <a:r>
              <a:rPr lang="cs-CZ" baseline="0" dirty="0" smtClean="0"/>
              <a:t> (FLM) spojuje jádra okohybného a vestibulárního aparátu a vede</a:t>
            </a:r>
            <a:r>
              <a:rPr lang="cs-CZ" dirty="0" smtClean="0"/>
              <a:t> k nim impulsy</a:t>
            </a:r>
            <a:endParaRPr lang="cs-CZ" baseline="0" dirty="0" smtClean="0"/>
          </a:p>
          <a:p>
            <a:r>
              <a:rPr lang="cs-CZ" baseline="0" dirty="0" smtClean="0"/>
              <a:t>Jádra okohybných nervů – III., IV., VI.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5857884" y="157161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Demyelinizační</a:t>
            </a:r>
            <a:r>
              <a:rPr lang="cs-CZ" baseline="0" dirty="0" smtClean="0"/>
              <a:t> choroby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 periferních okohybných poruch bývá nejčastěji paréza </a:t>
            </a:r>
            <a:r>
              <a:rPr lang="cs-CZ" dirty="0" err="1" smtClean="0"/>
              <a:t>abducentu</a:t>
            </a:r>
            <a:r>
              <a:rPr lang="cs-CZ" dirty="0" smtClean="0"/>
              <a:t>.</a:t>
            </a:r>
            <a:r>
              <a:rPr lang="cs-CZ" baseline="0" dirty="0" smtClean="0"/>
              <a:t> Charakteristická je </a:t>
            </a:r>
            <a:r>
              <a:rPr lang="cs-CZ" baseline="0" dirty="0" err="1" smtClean="0"/>
              <a:t>měnlivost</a:t>
            </a:r>
            <a:r>
              <a:rPr lang="cs-CZ" baseline="0" dirty="0" smtClean="0"/>
              <a:t> a prchavost. Diplopie je přechodná.</a:t>
            </a:r>
          </a:p>
          <a:p>
            <a:r>
              <a:rPr lang="cs-CZ" baseline="0" dirty="0" smtClean="0"/>
              <a:t>Okohybné poruchy, nystagmus  a pohledové obrny  jsou spíš u pokročilejších stadií.</a:t>
            </a:r>
            <a:endParaRPr lang="cs-CZ" dirty="0" smtClean="0"/>
          </a:p>
          <a:p>
            <a:endParaRPr lang="cs-CZ" baseline="0" dirty="0" smtClean="0"/>
          </a:p>
          <a:p>
            <a:r>
              <a:rPr lang="cs-CZ" dirty="0" smtClean="0"/>
              <a:t>Korekce, ortoptika </a:t>
            </a:r>
            <a:endParaRPr lang="cs-CZ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572396" y="128586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Agenda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V.  </a:t>
            </a:r>
            <a:r>
              <a:rPr lang="cs-CZ" dirty="0" err="1" smtClean="0"/>
              <a:t>Demyelinizační</a:t>
            </a:r>
            <a:r>
              <a:rPr lang="cs-CZ" dirty="0" smtClean="0"/>
              <a:t> choroby – roztroušená </a:t>
            </a:r>
            <a:r>
              <a:rPr lang="cs-CZ" dirty="0" err="1" smtClean="0"/>
              <a:t>skleroza</a:t>
            </a:r>
            <a:endParaRPr lang="cs-CZ" dirty="0" smtClean="0"/>
          </a:p>
          <a:p>
            <a:pPr lvl="0"/>
            <a:r>
              <a:rPr lang="cs-CZ" dirty="0" smtClean="0"/>
              <a:t>VI.  </a:t>
            </a:r>
            <a:r>
              <a:rPr lang="cs-CZ" dirty="0" err="1" smtClean="0">
                <a:solidFill>
                  <a:srgbClr val="FF0000"/>
                </a:solidFill>
              </a:rPr>
              <a:t>Extrapyramidové</a:t>
            </a:r>
            <a:r>
              <a:rPr lang="cs-CZ" dirty="0" smtClean="0">
                <a:solidFill>
                  <a:srgbClr val="FF0000"/>
                </a:solidFill>
              </a:rPr>
              <a:t> syndromy - DMO</a:t>
            </a:r>
          </a:p>
          <a:p>
            <a:pPr lvl="0"/>
            <a:r>
              <a:rPr lang="cs-CZ" dirty="0" smtClean="0"/>
              <a:t>VII. </a:t>
            </a:r>
            <a:r>
              <a:rPr lang="cs-CZ" dirty="0" err="1" smtClean="0"/>
              <a:t>Komoce</a:t>
            </a:r>
            <a:r>
              <a:rPr lang="cs-CZ" dirty="0" smtClean="0"/>
              <a:t> a kontuze </a:t>
            </a:r>
            <a:r>
              <a:rPr lang="cs-CZ" dirty="0" err="1" smtClean="0"/>
              <a:t>bulbu</a:t>
            </a:r>
            <a:endParaRPr lang="cs-CZ" dirty="0" smtClean="0"/>
          </a:p>
          <a:p>
            <a:pPr lvl="0"/>
            <a:r>
              <a:rPr lang="cs-CZ" dirty="0" smtClean="0"/>
              <a:t>VIII. Nitrolební nádory</a:t>
            </a:r>
          </a:p>
          <a:p>
            <a:pPr lvl="0"/>
            <a:r>
              <a:rPr lang="cs-CZ" dirty="0" smtClean="0"/>
              <a:t>IX. Léčba</a:t>
            </a:r>
          </a:p>
          <a:p>
            <a:pPr lvl="1"/>
            <a:r>
              <a:rPr lang="cs-CZ" dirty="0" smtClean="0"/>
              <a:t>Konzervativní</a:t>
            </a:r>
          </a:p>
          <a:p>
            <a:pPr lvl="1"/>
            <a:r>
              <a:rPr lang="cs-CZ" dirty="0" smtClean="0"/>
              <a:t>Chirurgická</a:t>
            </a:r>
          </a:p>
          <a:p>
            <a:pPr>
              <a:buNone/>
            </a:pPr>
            <a:r>
              <a:rPr lang="cs-CZ" dirty="0" smtClean="0"/>
              <a:t>   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VI.Extrapyramidové</a:t>
            </a:r>
            <a:r>
              <a:rPr lang="cs-CZ" dirty="0" smtClean="0"/>
              <a:t> syndromy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Akineticko-rigidní syndrom</a:t>
            </a:r>
          </a:p>
          <a:p>
            <a:r>
              <a:rPr lang="cs-CZ" dirty="0" smtClean="0"/>
              <a:t>Dyskinetický syndrom</a:t>
            </a:r>
          </a:p>
          <a:p>
            <a:r>
              <a:rPr lang="cs-CZ" dirty="0" smtClean="0"/>
              <a:t>Perinatální</a:t>
            </a:r>
            <a:r>
              <a:rPr lang="cs-CZ" baseline="0" dirty="0" smtClean="0"/>
              <a:t> encefalopatie – dětská mozková obrna (DMO)</a:t>
            </a:r>
          </a:p>
          <a:p>
            <a:r>
              <a:rPr lang="cs-CZ" baseline="0" dirty="0" smtClean="0"/>
              <a:t>Familiární </a:t>
            </a:r>
            <a:r>
              <a:rPr lang="cs-CZ" baseline="0" dirty="0" err="1" smtClean="0"/>
              <a:t>dysautonomie</a:t>
            </a:r>
            <a:r>
              <a:rPr lang="cs-CZ" baseline="0" dirty="0" smtClean="0"/>
              <a:t> – syndrom </a:t>
            </a:r>
            <a:r>
              <a:rPr lang="cs-CZ" baseline="0" dirty="0" err="1" smtClean="0"/>
              <a:t>Riley</a:t>
            </a:r>
            <a:r>
              <a:rPr lang="cs-CZ" baseline="0" dirty="0" smtClean="0"/>
              <a:t>-</a:t>
            </a:r>
            <a:r>
              <a:rPr lang="cs-CZ" baseline="0" dirty="0" err="1" smtClean="0"/>
              <a:t>Day</a:t>
            </a:r>
            <a:endParaRPr lang="cs-CZ" baseline="0" dirty="0" smtClean="0"/>
          </a:p>
          <a:p>
            <a:r>
              <a:rPr lang="cs-CZ" baseline="0" dirty="0" smtClean="0"/>
              <a:t>Demence s očními příznaky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Extrapyramidové</a:t>
            </a:r>
            <a:r>
              <a:rPr lang="cs-CZ" dirty="0" smtClean="0"/>
              <a:t> poruchy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 nich vybírám </a:t>
            </a:r>
            <a:r>
              <a:rPr lang="cs-CZ" u="sng" dirty="0" smtClean="0"/>
              <a:t>Perinatální encefalopatii</a:t>
            </a:r>
            <a:r>
              <a:rPr lang="cs-CZ" u="sng" baseline="0" dirty="0" smtClean="0"/>
              <a:t> – dětská mozková obrna (DMO)</a:t>
            </a:r>
          </a:p>
          <a:p>
            <a:pPr lvl="1"/>
            <a:r>
              <a:rPr lang="cs-CZ" dirty="0" smtClean="0"/>
              <a:t>Vyskytuje se</a:t>
            </a:r>
            <a:r>
              <a:rPr lang="cs-CZ" baseline="0" dirty="0" smtClean="0"/>
              <a:t> v dětství, není dědičná ani progresivní</a:t>
            </a:r>
          </a:p>
          <a:p>
            <a:pPr lvl="1"/>
            <a:r>
              <a:rPr lang="cs-CZ" baseline="0" dirty="0" smtClean="0"/>
              <a:t>Jsou to hlavně poruchy volní hybnosti a svalového </a:t>
            </a:r>
            <a:r>
              <a:rPr lang="cs-CZ" baseline="0" dirty="0" err="1" smtClean="0"/>
              <a:t>tonusu</a:t>
            </a:r>
            <a:r>
              <a:rPr lang="cs-CZ" baseline="0" dirty="0" smtClean="0"/>
              <a:t>, </a:t>
            </a:r>
            <a:r>
              <a:rPr lang="cs-CZ" baseline="0" dirty="0" err="1" smtClean="0"/>
              <a:t>extrapyramidové</a:t>
            </a:r>
            <a:r>
              <a:rPr lang="cs-CZ" baseline="0" dirty="0" smtClean="0"/>
              <a:t> poruchy, </a:t>
            </a:r>
            <a:r>
              <a:rPr lang="cs-CZ" baseline="0" dirty="0" err="1" smtClean="0"/>
              <a:t>poruchy</a:t>
            </a:r>
            <a:r>
              <a:rPr lang="cs-CZ" baseline="0" dirty="0" smtClean="0"/>
              <a:t> čití a opožděný </a:t>
            </a:r>
            <a:r>
              <a:rPr lang="cs-CZ" baseline="0" dirty="0" smtClean="0"/>
              <a:t>psychomotorický </a:t>
            </a:r>
            <a:r>
              <a:rPr lang="cs-CZ" baseline="0" dirty="0" smtClean="0"/>
              <a:t>vývoj.</a:t>
            </a:r>
          </a:p>
          <a:p>
            <a:pPr lvl="1"/>
            <a:r>
              <a:rPr lang="cs-CZ" baseline="0" dirty="0" smtClean="0"/>
              <a:t>Vzniká v perinatálním období, poškození infekcí, intoxikací,úrazem matky, během porodu, asfyxií.</a:t>
            </a:r>
          </a:p>
          <a:p>
            <a:pPr lvl="1"/>
            <a:r>
              <a:rPr lang="cs-CZ" baseline="0" dirty="0" smtClean="0"/>
              <a:t>V postnatálním období je to </a:t>
            </a:r>
            <a:r>
              <a:rPr lang="cs-CZ" baseline="0" dirty="0" err="1" smtClean="0"/>
              <a:t>icterus</a:t>
            </a:r>
            <a:r>
              <a:rPr lang="cs-CZ" baseline="0" dirty="0" smtClean="0"/>
              <a:t> novorozence, nedonošenost, </a:t>
            </a:r>
            <a:r>
              <a:rPr lang="cs-CZ" baseline="0" dirty="0" err="1" smtClean="0"/>
              <a:t>neuroinfekce</a:t>
            </a:r>
            <a:r>
              <a:rPr lang="cs-CZ" baseline="0" dirty="0" smtClean="0"/>
              <a:t>, očkování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Extrapyramidové</a:t>
            </a:r>
            <a:r>
              <a:rPr lang="cs-CZ" dirty="0" smtClean="0"/>
              <a:t> poruchy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Nejčastější klasifikace je podle svalového </a:t>
            </a:r>
            <a:r>
              <a:rPr lang="cs-CZ" dirty="0" err="1" smtClean="0"/>
              <a:t>tonusu</a:t>
            </a:r>
            <a:r>
              <a:rPr lang="cs-CZ" dirty="0" smtClean="0"/>
              <a:t>: </a:t>
            </a:r>
          </a:p>
          <a:p>
            <a:pPr lvl="1"/>
            <a:r>
              <a:rPr lang="cs-CZ" dirty="0" smtClean="0"/>
              <a:t>Spastické</a:t>
            </a:r>
            <a:r>
              <a:rPr lang="cs-CZ" baseline="0" dirty="0" smtClean="0"/>
              <a:t> formy</a:t>
            </a:r>
          </a:p>
          <a:p>
            <a:pPr lvl="1"/>
            <a:r>
              <a:rPr lang="cs-CZ" baseline="0" dirty="0" smtClean="0"/>
              <a:t>Dyskinetické ( </a:t>
            </a:r>
            <a:r>
              <a:rPr lang="cs-CZ" baseline="0" dirty="0" err="1" smtClean="0"/>
              <a:t>extrapyramidové</a:t>
            </a:r>
            <a:r>
              <a:rPr lang="cs-CZ" baseline="0" dirty="0" smtClean="0"/>
              <a:t>) formy</a:t>
            </a:r>
          </a:p>
          <a:p>
            <a:pPr lvl="1"/>
            <a:r>
              <a:rPr lang="cs-CZ" baseline="0" dirty="0" smtClean="0"/>
              <a:t>Hypotonická forma – je vzácná</a:t>
            </a:r>
          </a:p>
          <a:p>
            <a:pPr lvl="0"/>
            <a:r>
              <a:rPr lang="cs-CZ" dirty="0" smtClean="0"/>
              <a:t>Spastické formy jsou</a:t>
            </a:r>
            <a:r>
              <a:rPr lang="cs-CZ" baseline="0" dirty="0" smtClean="0"/>
              <a:t> nejčastější – z toho obrna dolních končetin, nebo hemiplegie postihující pravou polovinu těla</a:t>
            </a:r>
          </a:p>
          <a:p>
            <a:pPr lvl="0"/>
            <a:r>
              <a:rPr lang="cs-CZ" baseline="0" dirty="0" smtClean="0"/>
              <a:t>Dyskinetické formy z postižení bazálních ganglií – </a:t>
            </a:r>
            <a:r>
              <a:rPr lang="cs-CZ" baseline="0" dirty="0" err="1" smtClean="0"/>
              <a:t>hyperkinezy</a:t>
            </a:r>
            <a:r>
              <a:rPr lang="cs-CZ" baseline="0" dirty="0" smtClean="0"/>
              <a:t> a </a:t>
            </a:r>
            <a:r>
              <a:rPr lang="cs-CZ" baseline="0" dirty="0" err="1" smtClean="0"/>
              <a:t>dyskinezy</a:t>
            </a:r>
            <a:r>
              <a:rPr lang="cs-CZ" baseline="0" dirty="0" smtClean="0"/>
              <a:t> těla i obličejové grimasy.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Extrapyramidové</a:t>
            </a:r>
            <a:r>
              <a:rPr lang="cs-CZ" dirty="0" smtClean="0"/>
              <a:t> poruchy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Oční příznaky jsou velmi časté:</a:t>
            </a:r>
            <a:r>
              <a:rPr lang="cs-CZ" baseline="0" dirty="0" smtClean="0"/>
              <a:t> atrofie zrakového nervu, záškubový nystagmus, vertikální obrna, paralytický strabismus a ve velké procentu strabismu – poměr konvergentního a divergentního je zhruba stejný.</a:t>
            </a:r>
          </a:p>
          <a:p>
            <a:endParaRPr lang="cs-CZ" dirty="0" smtClean="0"/>
          </a:p>
          <a:p>
            <a:r>
              <a:rPr lang="cs-CZ" dirty="0" smtClean="0"/>
              <a:t>Korekce, okluze, ortoptika, zraková stimulace</a:t>
            </a: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8215338" y="78579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3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Agenda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V.  </a:t>
            </a:r>
            <a:r>
              <a:rPr lang="cs-CZ" dirty="0" err="1" smtClean="0"/>
              <a:t>Demyelinizační</a:t>
            </a:r>
            <a:r>
              <a:rPr lang="cs-CZ" dirty="0" smtClean="0"/>
              <a:t> choroby – roztroušená </a:t>
            </a:r>
            <a:r>
              <a:rPr lang="cs-CZ" dirty="0" err="1" smtClean="0"/>
              <a:t>skleroza</a:t>
            </a:r>
            <a:endParaRPr lang="cs-CZ" dirty="0" smtClean="0"/>
          </a:p>
          <a:p>
            <a:pPr lvl="0"/>
            <a:r>
              <a:rPr lang="cs-CZ" dirty="0" smtClean="0"/>
              <a:t>VI.  </a:t>
            </a:r>
            <a:r>
              <a:rPr lang="cs-CZ" dirty="0" err="1" smtClean="0"/>
              <a:t>Extrapyramidové</a:t>
            </a:r>
            <a:r>
              <a:rPr lang="cs-CZ" dirty="0" smtClean="0"/>
              <a:t> syndromy - DMO</a:t>
            </a:r>
          </a:p>
          <a:p>
            <a:pPr lvl="0"/>
            <a:r>
              <a:rPr lang="cs-CZ" dirty="0" smtClean="0"/>
              <a:t>VII. </a:t>
            </a:r>
            <a:r>
              <a:rPr lang="cs-CZ" dirty="0" err="1" smtClean="0">
                <a:solidFill>
                  <a:srgbClr val="FF0000"/>
                </a:solidFill>
              </a:rPr>
              <a:t>Komoce</a:t>
            </a:r>
            <a:r>
              <a:rPr lang="cs-CZ" dirty="0" smtClean="0">
                <a:solidFill>
                  <a:srgbClr val="FF0000"/>
                </a:solidFill>
              </a:rPr>
              <a:t> a kontuze </a:t>
            </a:r>
            <a:r>
              <a:rPr lang="cs-CZ" dirty="0" err="1" smtClean="0">
                <a:solidFill>
                  <a:srgbClr val="FF0000"/>
                </a:solidFill>
              </a:rPr>
              <a:t>bulbu</a:t>
            </a:r>
            <a:endParaRPr lang="cs-CZ" dirty="0" smtClean="0">
              <a:solidFill>
                <a:srgbClr val="FF0000"/>
              </a:solidFill>
            </a:endParaRPr>
          </a:p>
          <a:p>
            <a:pPr lvl="0"/>
            <a:r>
              <a:rPr lang="cs-CZ" dirty="0" smtClean="0"/>
              <a:t>VIII. Nitrolební nádory</a:t>
            </a:r>
          </a:p>
          <a:p>
            <a:pPr lvl="0"/>
            <a:r>
              <a:rPr lang="cs-CZ" dirty="0" smtClean="0"/>
              <a:t>IX. Léčba u </a:t>
            </a:r>
            <a:r>
              <a:rPr lang="cs-CZ" dirty="0" err="1" smtClean="0"/>
              <a:t>neurooftalmologických</a:t>
            </a:r>
            <a:r>
              <a:rPr lang="cs-CZ" dirty="0" smtClean="0"/>
              <a:t> diagnóz</a:t>
            </a:r>
          </a:p>
          <a:p>
            <a:pPr lvl="1"/>
            <a:r>
              <a:rPr lang="cs-CZ" dirty="0" smtClean="0"/>
              <a:t>Konzervativní</a:t>
            </a:r>
          </a:p>
          <a:p>
            <a:pPr lvl="1"/>
            <a:r>
              <a:rPr lang="cs-CZ" dirty="0" smtClean="0"/>
              <a:t>Chirurgická</a:t>
            </a:r>
          </a:p>
          <a:p>
            <a:pPr>
              <a:buNone/>
            </a:pPr>
            <a:r>
              <a:rPr lang="cs-CZ" dirty="0" smtClean="0"/>
              <a:t>   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VII.Komoce</a:t>
            </a:r>
            <a:r>
              <a:rPr lang="cs-CZ" dirty="0" smtClean="0"/>
              <a:t>,</a:t>
            </a:r>
            <a:r>
              <a:rPr lang="cs-CZ" baseline="0" dirty="0" smtClean="0"/>
              <a:t> Kontuze </a:t>
            </a:r>
            <a:r>
              <a:rPr lang="cs-CZ" baseline="0" dirty="0" err="1" smtClean="0"/>
              <a:t>bulbu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err="1" smtClean="0"/>
              <a:t>Komoce</a:t>
            </a:r>
            <a:r>
              <a:rPr lang="cs-CZ" u="sng" dirty="0" smtClean="0"/>
              <a:t> – </a:t>
            </a:r>
            <a:r>
              <a:rPr lang="cs-CZ" u="none" dirty="0" smtClean="0"/>
              <a:t>otřes</a:t>
            </a:r>
            <a:r>
              <a:rPr lang="cs-CZ" u="none" baseline="0" dirty="0" smtClean="0"/>
              <a:t> mozku – krátkodobá ztráta vědomí  s amnézií a průvodními znaky jako nevolnost, točení hlavy, někdy nystagmus</a:t>
            </a:r>
            <a:endParaRPr lang="cs-CZ" u="sng" dirty="0" smtClean="0"/>
          </a:p>
          <a:p>
            <a:r>
              <a:rPr lang="cs-CZ" u="sng" dirty="0" smtClean="0"/>
              <a:t>Kontuze </a:t>
            </a:r>
            <a:r>
              <a:rPr lang="cs-CZ" u="sng" dirty="0" err="1" smtClean="0"/>
              <a:t>bulbu</a:t>
            </a:r>
            <a:r>
              <a:rPr lang="cs-CZ" u="none" dirty="0" smtClean="0"/>
              <a:t> . Nejčastější příčinou je</a:t>
            </a:r>
            <a:r>
              <a:rPr lang="cs-CZ" u="none" baseline="0" dirty="0" smtClean="0"/>
              <a:t> úder pěstí, autonehoda,míč.</a:t>
            </a:r>
          </a:p>
          <a:p>
            <a:pPr lvl="1"/>
            <a:r>
              <a:rPr lang="cs-CZ" u="none" baseline="0" dirty="0" smtClean="0"/>
              <a:t> komplikací jsou od odřené rohovky, krvácení do přední komory nebo spojivky až po subluxaci čočky nebo ruptury oka.</a:t>
            </a:r>
          </a:p>
          <a:p>
            <a:pPr lvl="1"/>
            <a:r>
              <a:rPr lang="cs-CZ" u="none" baseline="0" dirty="0" smtClean="0"/>
              <a:t>U většího průměru  nastane spíše zlomenina kostí očnice.</a:t>
            </a:r>
          </a:p>
          <a:p>
            <a:r>
              <a:rPr lang="cs-CZ" dirty="0" smtClean="0"/>
              <a:t>Klid, docvičení zbytkové úchylky, prizmata</a:t>
            </a:r>
            <a:endParaRPr lang="cs-CZ" u="none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8215338" y="128586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5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Agenda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V.  </a:t>
            </a:r>
            <a:r>
              <a:rPr lang="cs-CZ" dirty="0" err="1" smtClean="0"/>
              <a:t>Demyelinizační</a:t>
            </a:r>
            <a:r>
              <a:rPr lang="cs-CZ" dirty="0" smtClean="0"/>
              <a:t> choroby – roztroušená </a:t>
            </a:r>
            <a:r>
              <a:rPr lang="cs-CZ" dirty="0" err="1" smtClean="0"/>
              <a:t>skleroza</a:t>
            </a:r>
            <a:endParaRPr lang="cs-CZ" dirty="0" smtClean="0"/>
          </a:p>
          <a:p>
            <a:pPr lvl="0"/>
            <a:r>
              <a:rPr lang="cs-CZ" dirty="0" smtClean="0"/>
              <a:t>VI.  </a:t>
            </a:r>
            <a:r>
              <a:rPr lang="cs-CZ" dirty="0" err="1" smtClean="0"/>
              <a:t>Extrapyramidové</a:t>
            </a:r>
            <a:r>
              <a:rPr lang="cs-CZ" dirty="0" smtClean="0"/>
              <a:t> syndromy - DMO</a:t>
            </a:r>
          </a:p>
          <a:p>
            <a:pPr lvl="0"/>
            <a:r>
              <a:rPr lang="cs-CZ" dirty="0" smtClean="0"/>
              <a:t>VII. </a:t>
            </a:r>
            <a:r>
              <a:rPr lang="cs-CZ" dirty="0" err="1" smtClean="0"/>
              <a:t>Komoce</a:t>
            </a:r>
            <a:r>
              <a:rPr lang="cs-CZ" dirty="0" smtClean="0"/>
              <a:t> a kontuze </a:t>
            </a:r>
            <a:r>
              <a:rPr lang="cs-CZ" dirty="0" err="1" smtClean="0"/>
              <a:t>bulbu</a:t>
            </a:r>
            <a:endParaRPr lang="cs-CZ" dirty="0" smtClean="0"/>
          </a:p>
          <a:p>
            <a:pPr lvl="0"/>
            <a:r>
              <a:rPr lang="cs-CZ" dirty="0" smtClean="0"/>
              <a:t>VIII. </a:t>
            </a:r>
            <a:r>
              <a:rPr lang="cs-CZ" dirty="0" smtClean="0">
                <a:solidFill>
                  <a:srgbClr val="FF0000"/>
                </a:solidFill>
              </a:rPr>
              <a:t>Nitrolební nádory</a:t>
            </a:r>
          </a:p>
          <a:p>
            <a:pPr lvl="0"/>
            <a:r>
              <a:rPr lang="cs-CZ" dirty="0" smtClean="0"/>
              <a:t>IX.  Léčba u </a:t>
            </a:r>
            <a:r>
              <a:rPr lang="cs-CZ" dirty="0" err="1" smtClean="0"/>
              <a:t>neurooftalmologických</a:t>
            </a:r>
            <a:r>
              <a:rPr lang="cs-CZ" dirty="0" smtClean="0"/>
              <a:t> diagnóz</a:t>
            </a:r>
          </a:p>
          <a:p>
            <a:pPr lvl="1"/>
            <a:r>
              <a:rPr lang="cs-CZ" dirty="0" smtClean="0"/>
              <a:t>Konzervativní</a:t>
            </a:r>
          </a:p>
          <a:p>
            <a:pPr lvl="1"/>
            <a:r>
              <a:rPr lang="cs-CZ" dirty="0" smtClean="0"/>
              <a:t>Chirurgická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buNone/>
            </a:pPr>
            <a:r>
              <a:rPr lang="cs-CZ" dirty="0" smtClean="0"/>
              <a:t>   VIII. Nitrolební nádory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Rozdělení : </a:t>
            </a:r>
          </a:p>
          <a:p>
            <a:pPr lvl="1"/>
            <a:r>
              <a:rPr lang="cs-CZ" dirty="0" smtClean="0"/>
              <a:t>Benigní – jsou dobře ohraničené , neprorůstají , nešíří se</a:t>
            </a:r>
          </a:p>
          <a:p>
            <a:pPr lvl="1"/>
            <a:r>
              <a:rPr lang="cs-CZ" dirty="0" smtClean="0"/>
              <a:t>Maligní</a:t>
            </a:r>
            <a:r>
              <a:rPr lang="cs-CZ" baseline="0" dirty="0" smtClean="0"/>
              <a:t>  - agresivnější chování, prorůstání a šíření, metastázy</a:t>
            </a:r>
          </a:p>
          <a:p>
            <a:pPr lvl="0"/>
            <a:r>
              <a:rPr lang="cs-CZ" dirty="0" smtClean="0"/>
              <a:t>Nádory mozku </a:t>
            </a:r>
            <a:r>
              <a:rPr lang="cs-CZ" baseline="0" dirty="0" smtClean="0"/>
              <a:t> mají omezený prostor, i benigní nádor může ohrozit na životě. Hematoencefalická bariéra brání průniku léků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6929454" y="171448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II. Pohledové mechanismy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u="none" dirty="0" smtClean="0"/>
              <a:t>Mají</a:t>
            </a:r>
            <a:r>
              <a:rPr lang="cs-CZ" u="none" baseline="0" dirty="0" smtClean="0"/>
              <a:t> danou funkci, vlastní zrakovou dráhu a řídící centrum</a:t>
            </a:r>
            <a:endParaRPr lang="cs-CZ" u="none" dirty="0" smtClean="0"/>
          </a:p>
          <a:p>
            <a:pPr>
              <a:buNone/>
            </a:pPr>
            <a:r>
              <a:rPr lang="cs-CZ" u="sng" dirty="0" err="1" smtClean="0"/>
              <a:t>Sakadický</a:t>
            </a:r>
            <a:r>
              <a:rPr lang="cs-CZ" u="sng" dirty="0" smtClean="0"/>
              <a:t> systém </a:t>
            </a:r>
          </a:p>
          <a:p>
            <a:pPr lvl="1"/>
            <a:r>
              <a:rPr lang="cs-CZ" dirty="0" smtClean="0"/>
              <a:t>Generuje všechny rychlé</a:t>
            </a:r>
            <a:r>
              <a:rPr lang="cs-CZ" baseline="0" dirty="0" smtClean="0"/>
              <a:t> oční pohyby: volní či na rozkaz,nástavné senzorické pohyby, rychlá fáze záškubového nystagmu</a:t>
            </a:r>
            <a:endParaRPr lang="cs-CZ" dirty="0" smtClean="0"/>
          </a:p>
          <a:p>
            <a:r>
              <a:rPr lang="cs-CZ" dirty="0" err="1" smtClean="0"/>
              <a:t>Sakády</a:t>
            </a:r>
            <a:r>
              <a:rPr lang="cs-CZ" dirty="0" smtClean="0"/>
              <a:t> zahrnují 2 pohledové mechanismy</a:t>
            </a:r>
          </a:p>
          <a:p>
            <a:pPr lvl="1"/>
            <a:r>
              <a:rPr lang="cs-CZ" dirty="0" smtClean="0"/>
              <a:t>Volní pohyby určeným směrem</a:t>
            </a:r>
            <a:r>
              <a:rPr lang="cs-CZ" baseline="0" dirty="0" smtClean="0"/>
              <a:t> bez optického podnětu a cíle  ( i ve tmě, i nevidomí) ( kůra čelního laloku)</a:t>
            </a:r>
          </a:p>
          <a:p>
            <a:pPr lvl="1"/>
            <a:r>
              <a:rPr lang="cs-CZ" baseline="0" dirty="0" smtClean="0"/>
              <a:t>Zrakem podmíněné automatické oční pohyby (pohledový nebo fixační reflex)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8001024" y="178592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Nitrolební nádory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Primární nádory mozku jsou častější u</a:t>
            </a:r>
            <a:r>
              <a:rPr lang="cs-CZ" baseline="0" dirty="0" smtClean="0"/>
              <a:t> dětí do 5ti let a </a:t>
            </a:r>
            <a:r>
              <a:rPr lang="cs-CZ" baseline="0" dirty="0" err="1" smtClean="0"/>
              <a:t>dospělích</a:t>
            </a:r>
            <a:r>
              <a:rPr lang="cs-CZ" baseline="0" dirty="0" smtClean="0"/>
              <a:t> </a:t>
            </a:r>
            <a:r>
              <a:rPr lang="cs-CZ" baseline="0" dirty="0" smtClean="0"/>
              <a:t>po 60.roce </a:t>
            </a:r>
          </a:p>
          <a:p>
            <a:r>
              <a:rPr lang="cs-CZ" dirty="0" smtClean="0"/>
              <a:t> Gliomy  s nízkým stupněm malignity, mladší věkové skupiny,</a:t>
            </a:r>
          </a:p>
          <a:p>
            <a:pPr>
              <a:buNone/>
            </a:pPr>
            <a:r>
              <a:rPr lang="cs-CZ" dirty="0" smtClean="0"/>
              <a:t>    s vysokým stupněm malignity u starších lidí</a:t>
            </a:r>
          </a:p>
          <a:p>
            <a:r>
              <a:rPr lang="cs-CZ" dirty="0" err="1" smtClean="0"/>
              <a:t>Meningeom</a:t>
            </a:r>
            <a:r>
              <a:rPr lang="cs-CZ" dirty="0" smtClean="0"/>
              <a:t> – benigní , častěji u žen po 50.roce</a:t>
            </a:r>
          </a:p>
          <a:p>
            <a:r>
              <a:rPr lang="cs-CZ" dirty="0" err="1" smtClean="0"/>
              <a:t>Neurinomy</a:t>
            </a:r>
            <a:r>
              <a:rPr lang="cs-CZ" dirty="0" smtClean="0"/>
              <a:t> </a:t>
            </a:r>
          </a:p>
          <a:p>
            <a:r>
              <a:rPr lang="cs-CZ" dirty="0" smtClean="0"/>
              <a:t>Adenomy hypofýzy – poruchy hormon.funkcí</a:t>
            </a:r>
          </a:p>
          <a:p>
            <a:r>
              <a:rPr lang="cs-CZ" dirty="0" smtClean="0"/>
              <a:t>Meduloblastomy,</a:t>
            </a:r>
            <a:r>
              <a:rPr lang="cs-CZ" dirty="0" err="1" smtClean="0"/>
              <a:t>ependymomy</a:t>
            </a:r>
            <a:r>
              <a:rPr lang="cs-CZ" dirty="0" smtClean="0"/>
              <a:t>- u dětí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Nitrolební nádory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Příznaky onemocnění:</a:t>
            </a:r>
          </a:p>
          <a:p>
            <a:pPr lvl="1"/>
            <a:r>
              <a:rPr lang="cs-CZ" dirty="0" smtClean="0"/>
              <a:t>Obecné: subjektivní</a:t>
            </a:r>
            <a:r>
              <a:rPr lang="cs-CZ" baseline="0" dirty="0" smtClean="0"/>
              <a:t> a objektivní  projev nitrolební hypertenze, nesouvisí s místem nádoru</a:t>
            </a:r>
          </a:p>
          <a:p>
            <a:pPr lvl="1"/>
            <a:r>
              <a:rPr lang="cs-CZ" baseline="0" dirty="0" smtClean="0"/>
              <a:t>Ložiskové : specifické iritační a zánikové poruchy určitých oblastí CNS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643834" y="128586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Nitrolební nádory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Obecné příznaky nitrolební hypertenze:</a:t>
            </a:r>
          </a:p>
          <a:p>
            <a:pPr lvl="1"/>
            <a:r>
              <a:rPr lang="cs-CZ" dirty="0" smtClean="0"/>
              <a:t>Bolest hlavy, zhoršuje se kašlem</a:t>
            </a:r>
            <a:r>
              <a:rPr lang="cs-CZ" baseline="0" dirty="0" smtClean="0"/>
              <a:t>  a vleže</a:t>
            </a:r>
          </a:p>
          <a:p>
            <a:pPr lvl="1"/>
            <a:r>
              <a:rPr lang="cs-CZ" baseline="0" dirty="0" smtClean="0"/>
              <a:t>Zvracení ráno</a:t>
            </a:r>
          </a:p>
          <a:p>
            <a:pPr lvl="1"/>
            <a:r>
              <a:rPr lang="cs-CZ" baseline="0" dirty="0" smtClean="0"/>
              <a:t>Poruchy vědomí</a:t>
            </a:r>
          </a:p>
          <a:p>
            <a:pPr lvl="1"/>
            <a:r>
              <a:rPr lang="cs-CZ" baseline="0" dirty="0" smtClean="0"/>
              <a:t>Oběhové a dýchací poruchy</a:t>
            </a:r>
          </a:p>
          <a:p>
            <a:pPr lvl="1"/>
            <a:r>
              <a:rPr lang="cs-CZ" baseline="0" dirty="0" smtClean="0"/>
              <a:t>Psychické změny (poruchy vědomí, emoční labilita)</a:t>
            </a:r>
          </a:p>
          <a:p>
            <a:pPr lvl="1"/>
            <a:r>
              <a:rPr lang="cs-CZ" dirty="0" smtClean="0"/>
              <a:t>Městnavá papila</a:t>
            </a:r>
          </a:p>
          <a:p>
            <a:pPr lvl="1"/>
            <a:r>
              <a:rPr lang="cs-CZ" dirty="0" smtClean="0"/>
              <a:t>Nespecifická obrna </a:t>
            </a:r>
            <a:r>
              <a:rPr lang="cs-CZ" dirty="0" err="1" smtClean="0"/>
              <a:t>abducentu</a:t>
            </a:r>
            <a:r>
              <a:rPr lang="cs-CZ" dirty="0" smtClean="0"/>
              <a:t> 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Nitrolební nádory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Nádory </a:t>
            </a:r>
            <a:r>
              <a:rPr lang="cs-CZ" dirty="0" err="1" smtClean="0"/>
              <a:t>fypofýzy</a:t>
            </a:r>
            <a:r>
              <a:rPr lang="cs-CZ" dirty="0" smtClean="0"/>
              <a:t> </a:t>
            </a:r>
          </a:p>
          <a:p>
            <a:pPr lvl="1"/>
            <a:r>
              <a:rPr lang="cs-CZ" dirty="0" err="1" smtClean="0"/>
              <a:t>Makroadenomy</a:t>
            </a:r>
            <a:r>
              <a:rPr lang="cs-CZ" dirty="0" smtClean="0"/>
              <a:t>, </a:t>
            </a:r>
            <a:r>
              <a:rPr lang="cs-CZ" dirty="0" err="1" smtClean="0"/>
              <a:t>mikroadenomy</a:t>
            </a:r>
            <a:endParaRPr lang="cs-CZ" dirty="0" smtClean="0"/>
          </a:p>
          <a:p>
            <a:pPr lvl="1"/>
            <a:r>
              <a:rPr lang="cs-CZ" dirty="0" smtClean="0"/>
              <a:t>Hormonální </a:t>
            </a:r>
            <a:r>
              <a:rPr lang="cs-CZ" dirty="0" smtClean="0"/>
              <a:t>nadprodukce</a:t>
            </a:r>
          </a:p>
          <a:p>
            <a:pPr lvl="1"/>
            <a:r>
              <a:rPr lang="cs-CZ" dirty="0" smtClean="0"/>
              <a:t> </a:t>
            </a:r>
            <a:r>
              <a:rPr lang="cs-CZ" dirty="0" smtClean="0"/>
              <a:t>P</a:t>
            </a:r>
            <a:r>
              <a:rPr lang="cs-CZ" dirty="0" smtClean="0"/>
              <a:t>říznaky </a:t>
            </a:r>
            <a:r>
              <a:rPr lang="cs-CZ" dirty="0" smtClean="0"/>
              <a:t>útlaku zrakového nervu  i okohybných nervů</a:t>
            </a:r>
          </a:p>
          <a:p>
            <a:pPr lvl="1"/>
            <a:r>
              <a:rPr lang="cs-CZ" dirty="0" smtClean="0"/>
              <a:t>Vyšetření: </a:t>
            </a:r>
            <a:r>
              <a:rPr lang="cs-CZ" dirty="0" err="1" smtClean="0"/>
              <a:t>vízus</a:t>
            </a:r>
            <a:r>
              <a:rPr lang="cs-CZ" dirty="0" smtClean="0"/>
              <a:t>, oční pozadí, perimetr ( </a:t>
            </a:r>
            <a:r>
              <a:rPr lang="cs-CZ" dirty="0" err="1" smtClean="0"/>
              <a:t>bitemporální</a:t>
            </a:r>
            <a:r>
              <a:rPr lang="cs-CZ" dirty="0" smtClean="0"/>
              <a:t> </a:t>
            </a:r>
            <a:r>
              <a:rPr lang="cs-CZ" dirty="0" err="1" smtClean="0"/>
              <a:t>hemianopsie</a:t>
            </a:r>
            <a:r>
              <a:rPr lang="cs-CZ" dirty="0" smtClean="0"/>
              <a:t>)</a:t>
            </a:r>
          </a:p>
          <a:p>
            <a:pPr lvl="1"/>
            <a:r>
              <a:rPr lang="cs-CZ" dirty="0" smtClean="0"/>
              <a:t>Léčba: chirurgická, medikamentózní, záření</a:t>
            </a:r>
          </a:p>
          <a:p>
            <a:pPr lvl="1"/>
            <a:r>
              <a:rPr lang="cs-CZ" dirty="0" smtClean="0"/>
              <a:t>Oční kontroly: první 2 roky po 3 měsících, dále 2x ročně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072330" y="178592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Nitrolební nádory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Kraniofaringeomy</a:t>
            </a:r>
            <a:r>
              <a:rPr lang="cs-CZ" dirty="0" smtClean="0"/>
              <a:t> </a:t>
            </a:r>
          </a:p>
          <a:p>
            <a:pPr lvl="1"/>
            <a:r>
              <a:rPr lang="cs-CZ" dirty="0" smtClean="0"/>
              <a:t>jsou rostoucí , bez metastáz</a:t>
            </a:r>
          </a:p>
          <a:p>
            <a:pPr lvl="1"/>
            <a:r>
              <a:rPr lang="cs-CZ" dirty="0" smtClean="0"/>
              <a:t>Vývoj je nespecifický , ohrožuje zrak i život</a:t>
            </a:r>
          </a:p>
          <a:p>
            <a:pPr lvl="1"/>
            <a:r>
              <a:rPr lang="cs-CZ" dirty="0" smtClean="0"/>
              <a:t>V dětství hypertenze z vnitřního hydrocefalu, u mladých endokrinní poruchy, starší mají příznaky útlaku chiasmatu</a:t>
            </a:r>
          </a:p>
          <a:p>
            <a:pPr lvl="1"/>
            <a:r>
              <a:rPr lang="cs-CZ" dirty="0" smtClean="0"/>
              <a:t>Léčba chirurgická, radioterapie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6572264" y="171448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Nitrolební nádory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Meningeomy</a:t>
            </a:r>
            <a:endParaRPr lang="cs-CZ" dirty="0" smtClean="0"/>
          </a:p>
          <a:p>
            <a:pPr lvl="1"/>
            <a:r>
              <a:rPr lang="cs-CZ" dirty="0" smtClean="0"/>
              <a:t>Benigní , bez metastáz</a:t>
            </a:r>
          </a:p>
          <a:p>
            <a:pPr lvl="1"/>
            <a:r>
              <a:rPr lang="cs-CZ" dirty="0" smtClean="0"/>
              <a:t>U středního věku, více ženy</a:t>
            </a:r>
          </a:p>
          <a:p>
            <a:pPr lvl="1"/>
            <a:r>
              <a:rPr lang="cs-CZ" dirty="0" smtClean="0"/>
              <a:t>Vychází z buněk tvrdé a měkké pleny mozkové</a:t>
            </a:r>
          </a:p>
          <a:p>
            <a:pPr lvl="1"/>
            <a:r>
              <a:rPr lang="cs-CZ" dirty="0" smtClean="0"/>
              <a:t>Pomalý růst</a:t>
            </a:r>
          </a:p>
          <a:p>
            <a:pPr lvl="1"/>
            <a:r>
              <a:rPr lang="cs-CZ" dirty="0" smtClean="0"/>
              <a:t>Typy: </a:t>
            </a:r>
            <a:r>
              <a:rPr lang="cs-CZ" dirty="0" err="1" smtClean="0"/>
              <a:t>meningeom</a:t>
            </a:r>
            <a:r>
              <a:rPr lang="cs-CZ" dirty="0" smtClean="0"/>
              <a:t> pochev optiku, </a:t>
            </a:r>
            <a:r>
              <a:rPr lang="cs-CZ" dirty="0" err="1" smtClean="0"/>
              <a:t>meningeom</a:t>
            </a:r>
            <a:r>
              <a:rPr lang="cs-CZ" dirty="0" smtClean="0"/>
              <a:t> </a:t>
            </a:r>
            <a:r>
              <a:rPr lang="cs-CZ" dirty="0" err="1" smtClean="0"/>
              <a:t>kanalikulární</a:t>
            </a:r>
            <a:r>
              <a:rPr lang="cs-CZ" dirty="0" smtClean="0"/>
              <a:t>, </a:t>
            </a:r>
            <a:r>
              <a:rPr lang="cs-CZ" dirty="0" err="1" smtClean="0"/>
              <a:t>meningeom</a:t>
            </a:r>
            <a:r>
              <a:rPr lang="cs-CZ" dirty="0" smtClean="0"/>
              <a:t> </a:t>
            </a:r>
            <a:r>
              <a:rPr lang="cs-CZ" dirty="0" err="1" smtClean="0"/>
              <a:t>tuberculi</a:t>
            </a:r>
            <a:r>
              <a:rPr lang="cs-CZ" dirty="0" smtClean="0"/>
              <a:t> </a:t>
            </a:r>
            <a:r>
              <a:rPr lang="cs-CZ" dirty="0" err="1" smtClean="0"/>
              <a:t>sellae</a:t>
            </a:r>
            <a:r>
              <a:rPr lang="cs-CZ" dirty="0" smtClean="0"/>
              <a:t>, </a:t>
            </a:r>
            <a:r>
              <a:rPr lang="cs-CZ" dirty="0" err="1" smtClean="0"/>
              <a:t>meningeom</a:t>
            </a:r>
            <a:r>
              <a:rPr lang="cs-CZ" dirty="0" smtClean="0"/>
              <a:t> malého křídla nebo sfenoidální hrany, </a:t>
            </a:r>
            <a:r>
              <a:rPr lang="cs-CZ" dirty="0" err="1" smtClean="0"/>
              <a:t>meningeom</a:t>
            </a:r>
            <a:r>
              <a:rPr lang="cs-CZ" dirty="0" smtClean="0"/>
              <a:t> os </a:t>
            </a:r>
            <a:r>
              <a:rPr lang="cs-CZ" dirty="0" err="1" smtClean="0"/>
              <a:t>sfenoidale</a:t>
            </a:r>
            <a:endParaRPr lang="cs-CZ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072330" y="157161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Nitrolební nádory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Maligní lymfomy:</a:t>
            </a:r>
          </a:p>
          <a:p>
            <a:pPr lvl="1"/>
            <a:r>
              <a:rPr lang="cs-CZ" dirty="0" err="1" smtClean="0"/>
              <a:t>Nejč.nádory</a:t>
            </a:r>
            <a:r>
              <a:rPr lang="cs-CZ" dirty="0" smtClean="0"/>
              <a:t> po 40.roce</a:t>
            </a:r>
          </a:p>
          <a:p>
            <a:pPr lvl="1"/>
            <a:r>
              <a:rPr lang="cs-CZ" dirty="0" smtClean="0"/>
              <a:t>Primárně v očnici</a:t>
            </a:r>
            <a:r>
              <a:rPr lang="cs-CZ" baseline="0" dirty="0" smtClean="0"/>
              <a:t> po mnoho let</a:t>
            </a:r>
          </a:p>
          <a:p>
            <a:pPr lvl="1"/>
            <a:r>
              <a:rPr lang="cs-CZ" baseline="0" dirty="0" smtClean="0"/>
              <a:t>Příznaky: pomalá </a:t>
            </a:r>
            <a:r>
              <a:rPr lang="cs-CZ" baseline="0" dirty="0" err="1" smtClean="0"/>
              <a:t>protruze</a:t>
            </a:r>
            <a:r>
              <a:rPr lang="cs-CZ" baseline="0" dirty="0" smtClean="0"/>
              <a:t> </a:t>
            </a:r>
            <a:r>
              <a:rPr lang="cs-CZ" baseline="0" dirty="0" err="1" smtClean="0"/>
              <a:t>bulbu</a:t>
            </a:r>
            <a:r>
              <a:rPr lang="cs-CZ" baseline="0" dirty="0" smtClean="0"/>
              <a:t>, jeho posun, poruchy hybnosti</a:t>
            </a:r>
          </a:p>
          <a:p>
            <a:pPr lvl="1"/>
            <a:r>
              <a:rPr lang="cs-CZ" baseline="0" dirty="0" smtClean="0"/>
              <a:t>Léčba  je radioterapie,chemoterapie,kortikoidy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2" name="Nahraný zvuk"/>
          </p:nvPr>
        </p:nvPicPr>
        <p:blipFill>
          <a:blip r:embed="rId4"/>
          <a:stretch>
            <a:fillRect/>
          </a:stretch>
        </p:blipFill>
        <p:spPr>
          <a:xfrm>
            <a:off x="6143636" y="200024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9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Nitrolební nádory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Gliomy optiku :</a:t>
            </a:r>
          </a:p>
          <a:p>
            <a:pPr lvl="1"/>
            <a:r>
              <a:rPr lang="cs-CZ" dirty="0" smtClean="0"/>
              <a:t>Benigní, bez metastáz</a:t>
            </a:r>
          </a:p>
          <a:p>
            <a:pPr lvl="1"/>
            <a:r>
              <a:rPr lang="cs-CZ" dirty="0" smtClean="0"/>
              <a:t>V dětském věku</a:t>
            </a:r>
          </a:p>
          <a:p>
            <a:pPr lvl="1"/>
            <a:r>
              <a:rPr lang="cs-CZ" dirty="0" smtClean="0"/>
              <a:t>Příznaky: pomalá </a:t>
            </a:r>
            <a:r>
              <a:rPr lang="cs-CZ" dirty="0" err="1" smtClean="0"/>
              <a:t>protruze</a:t>
            </a:r>
            <a:r>
              <a:rPr lang="cs-CZ" dirty="0" smtClean="0"/>
              <a:t> </a:t>
            </a:r>
            <a:r>
              <a:rPr lang="cs-CZ" dirty="0" err="1" smtClean="0"/>
              <a:t>bulbu</a:t>
            </a:r>
            <a:r>
              <a:rPr lang="cs-CZ" dirty="0" smtClean="0"/>
              <a:t>, poruchy hybnosti, edém, porucha zraku spojená se šilháním,na očním pozadí atrofie , edém terče</a:t>
            </a:r>
          </a:p>
        </p:txBody>
      </p:sp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143768" y="157161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Nitrolební nádory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Gliomy chiasmatu:</a:t>
            </a:r>
          </a:p>
          <a:p>
            <a:pPr lvl="1"/>
            <a:r>
              <a:rPr lang="cs-CZ" dirty="0" smtClean="0"/>
              <a:t>Přední –</a:t>
            </a:r>
            <a:r>
              <a:rPr lang="cs-CZ" baseline="0" dirty="0" smtClean="0"/>
              <a:t> jako u gliomu optiku</a:t>
            </a:r>
          </a:p>
          <a:p>
            <a:pPr lvl="1"/>
            <a:r>
              <a:rPr lang="cs-CZ" baseline="0" dirty="0" smtClean="0"/>
              <a:t>Zadní – nádory hypotalamu infiltrují do chiasmatu</a:t>
            </a:r>
          </a:p>
          <a:p>
            <a:pPr lvl="1"/>
            <a:r>
              <a:rPr lang="cs-CZ" baseline="0" dirty="0" smtClean="0"/>
              <a:t>Maligní, rychlý růst</a:t>
            </a:r>
          </a:p>
          <a:p>
            <a:pPr lvl="1"/>
            <a:r>
              <a:rPr lang="cs-CZ" baseline="0" dirty="0" smtClean="0"/>
              <a:t>Dospělý věk</a:t>
            </a:r>
          </a:p>
          <a:p>
            <a:pPr lvl="1"/>
            <a:r>
              <a:rPr lang="cs-CZ" baseline="0" dirty="0" smtClean="0"/>
              <a:t>Příznaky: porucha zraku, výpady zorného pole, městnavá papila, častý hydrocefalus s obrnou </a:t>
            </a:r>
            <a:r>
              <a:rPr lang="cs-CZ" baseline="0" dirty="0" err="1" smtClean="0"/>
              <a:t>n.VI</a:t>
            </a:r>
            <a:r>
              <a:rPr lang="cs-CZ" baseline="0" dirty="0" smtClean="0"/>
              <a:t>.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Nitrolební nádory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2844" y="1357298"/>
            <a:ext cx="8315356" cy="4967302"/>
          </a:xfrm>
        </p:spPr>
        <p:txBody>
          <a:bodyPr/>
          <a:lstStyle/>
          <a:p>
            <a:r>
              <a:rPr lang="cs-CZ" dirty="0" smtClean="0"/>
              <a:t>Další nádory:</a:t>
            </a:r>
          </a:p>
          <a:p>
            <a:pPr lvl="1"/>
            <a:r>
              <a:rPr lang="cs-CZ" dirty="0" smtClean="0"/>
              <a:t>Nádory kavernózního splavu</a:t>
            </a:r>
          </a:p>
          <a:p>
            <a:pPr lvl="1"/>
            <a:r>
              <a:rPr lang="cs-CZ" dirty="0" smtClean="0"/>
              <a:t>Syndrom horní orbitální štěrbiny</a:t>
            </a:r>
          </a:p>
          <a:p>
            <a:pPr lvl="1"/>
            <a:r>
              <a:rPr lang="cs-CZ" dirty="0" smtClean="0"/>
              <a:t>Syndrom orbitálního hrotu</a:t>
            </a:r>
          </a:p>
          <a:p>
            <a:pPr lvl="1"/>
            <a:r>
              <a:rPr lang="cs-CZ" dirty="0" smtClean="0"/>
              <a:t>Nádory čelního</a:t>
            </a:r>
            <a:r>
              <a:rPr lang="cs-CZ" baseline="0" dirty="0" smtClean="0"/>
              <a:t> laloku</a:t>
            </a:r>
          </a:p>
          <a:p>
            <a:pPr lvl="1"/>
            <a:r>
              <a:rPr lang="cs-CZ" baseline="0" dirty="0" smtClean="0"/>
              <a:t>Nádory temporálního laloku</a:t>
            </a:r>
          </a:p>
          <a:p>
            <a:pPr lvl="1"/>
            <a:r>
              <a:rPr lang="cs-CZ" baseline="0" dirty="0" smtClean="0"/>
              <a:t>Nádory parietálního laloku</a:t>
            </a:r>
          </a:p>
          <a:p>
            <a:pPr lvl="1"/>
            <a:r>
              <a:rPr lang="cs-CZ" baseline="0" dirty="0" smtClean="0"/>
              <a:t>Nádory okcipitálního laloku</a:t>
            </a:r>
          </a:p>
          <a:p>
            <a:pPr lvl="1"/>
            <a:r>
              <a:rPr lang="cs-CZ" baseline="0" dirty="0" err="1" smtClean="0"/>
              <a:t>Infratentoriální</a:t>
            </a:r>
            <a:r>
              <a:rPr lang="cs-CZ" baseline="0" dirty="0" smtClean="0"/>
              <a:t> nádory (nádory pontu,</a:t>
            </a:r>
            <a:r>
              <a:rPr lang="cs-CZ" baseline="0" dirty="0" err="1" smtClean="0"/>
              <a:t>prodl.míchy</a:t>
            </a:r>
            <a:r>
              <a:rPr lang="cs-CZ" baseline="0" dirty="0" smtClean="0"/>
              <a:t>..)</a:t>
            </a:r>
          </a:p>
          <a:p>
            <a:pPr lvl="1"/>
            <a:r>
              <a:rPr lang="cs-CZ" baseline="0" dirty="0" smtClean="0"/>
              <a:t>Nádory pontu a </a:t>
            </a:r>
            <a:r>
              <a:rPr lang="cs-CZ" baseline="0" dirty="0" err="1" smtClean="0"/>
              <a:t>oblongáty</a:t>
            </a:r>
            <a:endParaRPr lang="cs-CZ" baseline="0" dirty="0" smtClean="0"/>
          </a:p>
          <a:p>
            <a:pPr lvl="1"/>
            <a:r>
              <a:rPr lang="cs-CZ" baseline="0" dirty="0" smtClean="0"/>
              <a:t>Nádory mozečku</a:t>
            </a:r>
          </a:p>
          <a:p>
            <a:pPr lvl="1"/>
            <a:r>
              <a:rPr lang="cs-CZ" baseline="0" dirty="0" smtClean="0"/>
              <a:t>Nádory </a:t>
            </a:r>
            <a:r>
              <a:rPr lang="cs-CZ" baseline="0" dirty="0" err="1" smtClean="0"/>
              <a:t>mezencefala</a:t>
            </a:r>
            <a:r>
              <a:rPr lang="cs-CZ" baseline="0" dirty="0" smtClean="0"/>
              <a:t> a </a:t>
            </a:r>
            <a:r>
              <a:rPr lang="cs-CZ" baseline="0" dirty="0" err="1" smtClean="0"/>
              <a:t>pinealomy</a:t>
            </a: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2" name="Nahraný zvuk"/>
          </p:nvPr>
        </p:nvPicPr>
        <p:blipFill>
          <a:blip r:embed="rId5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3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Pohledové mechanismy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u="sng" dirty="0" smtClean="0"/>
              <a:t>Pomalé sledovací pohyby </a:t>
            </a:r>
            <a:r>
              <a:rPr lang="cs-CZ" dirty="0" smtClean="0"/>
              <a:t>– pohled</a:t>
            </a:r>
            <a:r>
              <a:rPr lang="cs-CZ" baseline="0" dirty="0" smtClean="0"/>
              <a:t> spojený s pohybem = mechanismus fixace a pozornosti</a:t>
            </a:r>
          </a:p>
          <a:p>
            <a:pPr lvl="0">
              <a:buNone/>
            </a:pPr>
            <a:r>
              <a:rPr lang="cs-CZ" dirty="0" smtClean="0"/>
              <a:t>   novorozenec mezi 1.a 3.měsícem skenuje (</a:t>
            </a:r>
            <a:r>
              <a:rPr lang="cs-CZ" dirty="0" err="1" smtClean="0"/>
              <a:t>serie</a:t>
            </a:r>
            <a:r>
              <a:rPr lang="cs-CZ" dirty="0" smtClean="0"/>
              <a:t> rychle po sobě následujících pohybů),ve 4.měsíci začíná být pohyb plynulý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lang="cs-CZ" sz="2800" u="sng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Vergenční</a:t>
            </a:r>
            <a:r>
              <a:rPr lang="cs-CZ" sz="2800" u="sng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systém 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kontroluje postavení zorných os</a:t>
            </a:r>
            <a:r>
              <a:rPr lang="cs-CZ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</a:t>
            </a:r>
            <a:r>
              <a:rPr lang="cs-CZ" sz="2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vergence</a:t>
            </a:r>
            <a:r>
              <a:rPr lang="cs-CZ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(konvergence a divergence),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pohled do blízka sdružuje  konvergenci, akomodaci a zúžení zornice</a:t>
            </a:r>
            <a:endParaRPr lang="cs-CZ" dirty="0" smtClean="0"/>
          </a:p>
          <a:p>
            <a:pPr lvl="0">
              <a:buNone/>
            </a:pPr>
            <a:endParaRPr lang="cs-CZ" dirty="0" smtClean="0"/>
          </a:p>
          <a:p>
            <a:pPr lvl="0">
              <a:buNone/>
            </a:pP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2" name="Nahraný zvuk"/>
          </p:nvPr>
        </p:nvPicPr>
        <p:blipFill>
          <a:blip r:embed="rId5"/>
          <a:stretch>
            <a:fillRect/>
          </a:stretch>
        </p:blipFill>
        <p:spPr>
          <a:xfrm>
            <a:off x="8143900" y="121442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89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Nádory u dětí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rtl="0" fontAlgn="base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Primární : </a:t>
            </a:r>
            <a:endParaRPr lang="cs-CZ" sz="2800" dirty="0" smtClean="0"/>
          </a:p>
          <a:p>
            <a:pPr rtl="0" fontAlgn="base"/>
            <a:r>
              <a:rPr lang="cs-CZ" sz="28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Hamartomy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cysty, </a:t>
            </a:r>
            <a:r>
              <a:rPr lang="cs-CZ" sz="28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lipodermoid</a:t>
            </a:r>
            <a:endParaRPr lang="cs-CZ" sz="28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fontAlgn="base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Vaskulární  nádory: hemangiom</a:t>
            </a:r>
            <a:endParaRPr lang="cs-CZ" dirty="0" smtClean="0"/>
          </a:p>
          <a:p>
            <a:pPr rtl="0" fontAlgn="base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Gliom optiku </a:t>
            </a:r>
            <a:endParaRPr lang="cs-CZ" dirty="0" smtClean="0"/>
          </a:p>
          <a:p>
            <a:pPr rtl="0" fontAlgn="base"/>
            <a:r>
              <a:rPr lang="cs-CZ" sz="28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Meningeom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u </a:t>
            </a:r>
            <a:r>
              <a:rPr lang="cs-CZ" sz="28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neurofibromatozy</a:t>
            </a:r>
            <a:endParaRPr lang="cs-CZ" sz="28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fontAlgn="base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Rabdomyosarkom  (7.-8. rok)</a:t>
            </a:r>
          </a:p>
          <a:p>
            <a:pPr lvl="0"/>
            <a:endParaRPr lang="cs-CZ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2" name="Nahraný zvuk"/>
          </p:nvPr>
        </p:nvPicPr>
        <p:blipFill>
          <a:blip r:embed="rId4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6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Nádory u dětí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rtl="0" fontAlgn="base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Sekundární 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pPr rtl="0" fontAlgn="base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nejčastější 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tumor u dětí je retinoblastom</a:t>
            </a:r>
            <a:endParaRPr lang="cs-CZ" sz="2800" dirty="0" smtClean="0"/>
          </a:p>
          <a:p>
            <a:pPr rtl="0" fontAlgn="base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jednostranný 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nebo oboustranný</a:t>
            </a:r>
            <a:endParaRPr lang="cs-CZ" dirty="0" smtClean="0"/>
          </a:p>
          <a:p>
            <a:pPr rtl="0" fontAlgn="base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Metastatické :neuroblastom</a:t>
            </a:r>
          </a:p>
          <a:p>
            <a:pPr rtl="0" fontAlgn="base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Jednostranný i oboustranný</a:t>
            </a:r>
          </a:p>
          <a:p>
            <a:pPr rtl="0" fontAlgn="base"/>
            <a:endParaRPr lang="cs-CZ" sz="28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fontAlgn="base">
              <a:buNone/>
            </a:pPr>
            <a:endParaRPr lang="cs-CZ" sz="28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>
              <a:buNone/>
            </a:pPr>
            <a:endParaRPr lang="cs-CZ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500958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Agenda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V.  </a:t>
            </a:r>
            <a:r>
              <a:rPr lang="cs-CZ" dirty="0" err="1" smtClean="0"/>
              <a:t>Demyelinizační</a:t>
            </a:r>
            <a:r>
              <a:rPr lang="cs-CZ" dirty="0" smtClean="0"/>
              <a:t> choroby – roztroušená </a:t>
            </a:r>
            <a:r>
              <a:rPr lang="cs-CZ" dirty="0" err="1" smtClean="0"/>
              <a:t>skleroza</a:t>
            </a:r>
            <a:endParaRPr lang="cs-CZ" dirty="0" smtClean="0"/>
          </a:p>
          <a:p>
            <a:pPr lvl="0"/>
            <a:r>
              <a:rPr lang="cs-CZ" dirty="0" smtClean="0"/>
              <a:t>VI.  </a:t>
            </a:r>
            <a:r>
              <a:rPr lang="cs-CZ" dirty="0" err="1" smtClean="0"/>
              <a:t>Extrapyramidové</a:t>
            </a:r>
            <a:r>
              <a:rPr lang="cs-CZ" dirty="0" smtClean="0"/>
              <a:t> syndromy - DMO</a:t>
            </a:r>
          </a:p>
          <a:p>
            <a:pPr lvl="0"/>
            <a:r>
              <a:rPr lang="cs-CZ" dirty="0" smtClean="0"/>
              <a:t>VII. </a:t>
            </a:r>
            <a:r>
              <a:rPr lang="cs-CZ" dirty="0" err="1" smtClean="0"/>
              <a:t>Komoce</a:t>
            </a:r>
            <a:r>
              <a:rPr lang="cs-CZ" dirty="0" smtClean="0"/>
              <a:t> a kontuze </a:t>
            </a:r>
            <a:r>
              <a:rPr lang="cs-CZ" dirty="0" err="1" smtClean="0"/>
              <a:t>bulbu</a:t>
            </a:r>
            <a:endParaRPr lang="cs-CZ" dirty="0" smtClean="0"/>
          </a:p>
          <a:p>
            <a:pPr lvl="0"/>
            <a:r>
              <a:rPr lang="cs-CZ" dirty="0" smtClean="0"/>
              <a:t>VIII. Nádory</a:t>
            </a:r>
          </a:p>
          <a:p>
            <a:pPr lvl="0"/>
            <a:r>
              <a:rPr lang="cs-CZ" dirty="0" smtClean="0"/>
              <a:t>IX. </a:t>
            </a:r>
            <a:r>
              <a:rPr lang="cs-CZ" dirty="0" smtClean="0">
                <a:solidFill>
                  <a:srgbClr val="FF0000"/>
                </a:solidFill>
              </a:rPr>
              <a:t>Léčba u </a:t>
            </a:r>
            <a:r>
              <a:rPr lang="cs-CZ" dirty="0" err="1" smtClean="0">
                <a:solidFill>
                  <a:srgbClr val="FF0000"/>
                </a:solidFill>
              </a:rPr>
              <a:t>neurooftalmologických</a:t>
            </a:r>
            <a:r>
              <a:rPr lang="cs-CZ" dirty="0" smtClean="0">
                <a:solidFill>
                  <a:srgbClr val="FF0000"/>
                </a:solidFill>
              </a:rPr>
              <a:t> diagnóz</a:t>
            </a:r>
          </a:p>
          <a:p>
            <a:pPr lvl="1"/>
            <a:r>
              <a:rPr lang="cs-CZ" dirty="0" smtClean="0"/>
              <a:t>Konzervativní</a:t>
            </a:r>
          </a:p>
          <a:p>
            <a:pPr lvl="1"/>
            <a:r>
              <a:rPr lang="cs-CZ" dirty="0" smtClean="0"/>
              <a:t>Chirurgická</a:t>
            </a:r>
          </a:p>
          <a:p>
            <a:pPr>
              <a:buNone/>
            </a:pPr>
            <a:r>
              <a:rPr lang="cs-CZ" dirty="0" smtClean="0"/>
              <a:t>   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cs-CZ" dirty="0" err="1" smtClean="0"/>
              <a:t>IX.Konzervativní</a:t>
            </a:r>
            <a:r>
              <a:rPr lang="cs-CZ" baseline="0" dirty="0" smtClean="0"/>
              <a:t> léčba: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1916832"/>
            <a:ext cx="7772400" cy="4407768"/>
          </a:xfrm>
        </p:spPr>
        <p:txBody>
          <a:bodyPr/>
          <a:lstStyle/>
          <a:p>
            <a:pPr lvl="0"/>
            <a:r>
              <a:rPr lang="cs-CZ" dirty="0" smtClean="0"/>
              <a:t>Celková</a:t>
            </a:r>
            <a:r>
              <a:rPr lang="cs-CZ" baseline="0" dirty="0" smtClean="0"/>
              <a:t> léčba – léčí se příčina a základní onemocnění</a:t>
            </a:r>
          </a:p>
          <a:p>
            <a:pPr lvl="0"/>
            <a:r>
              <a:rPr lang="cs-CZ" baseline="0" dirty="0" smtClean="0"/>
              <a:t>Souvisí s celkovým vyšetřením</a:t>
            </a:r>
          </a:p>
          <a:p>
            <a:pPr lvl="0"/>
            <a:r>
              <a:rPr lang="cs-CZ" baseline="0" dirty="0" smtClean="0"/>
              <a:t>Úspěch léčby závisí na příčině,stupni poškození a na době  zahájení léčby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572396" y="150017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Konzervativní léčba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1844824"/>
            <a:ext cx="7772400" cy="4479776"/>
          </a:xfrm>
        </p:spPr>
        <p:txBody>
          <a:bodyPr/>
          <a:lstStyle/>
          <a:p>
            <a:r>
              <a:rPr lang="cs-CZ" b="1" dirty="0" smtClean="0"/>
              <a:t>Místní léčba </a:t>
            </a:r>
          </a:p>
          <a:p>
            <a:pPr lvl="1"/>
            <a:r>
              <a:rPr lang="cs-CZ" dirty="0" smtClean="0"/>
              <a:t>Funkční reedukace</a:t>
            </a:r>
            <a:r>
              <a:rPr lang="cs-CZ" baseline="0" dirty="0" smtClean="0"/>
              <a:t> – cvičení motility, vždy individuální, záleží na věku a přístupu pacienta</a:t>
            </a:r>
          </a:p>
          <a:p>
            <a:pPr lvl="1"/>
            <a:r>
              <a:rPr lang="cs-CZ" sz="2400" baseline="0" dirty="0" smtClean="0">
                <a:solidFill>
                  <a:schemeClr val="tx1"/>
                </a:solidFill>
                <a:latin typeface="+mn-lt"/>
              </a:rPr>
              <a:t>Cvičí se </a:t>
            </a:r>
            <a:r>
              <a:rPr lang="cs-CZ" sz="2400" baseline="0" dirty="0" err="1" smtClean="0">
                <a:solidFill>
                  <a:schemeClr val="tx1"/>
                </a:solidFill>
                <a:latin typeface="+mn-lt"/>
              </a:rPr>
              <a:t>dukce</a:t>
            </a:r>
            <a:r>
              <a:rPr lang="cs-CZ" sz="2400" baseline="0" dirty="0" smtClean="0">
                <a:solidFill>
                  <a:schemeClr val="tx1"/>
                </a:solidFill>
                <a:latin typeface="+mn-lt"/>
              </a:rPr>
              <a:t> a verze ve směru maximální akce poškozeného svalu</a:t>
            </a:r>
            <a:endParaRPr lang="cs-CZ" baseline="0" dirty="0" smtClean="0"/>
          </a:p>
          <a:p>
            <a:pPr lvl="1"/>
            <a:r>
              <a:rPr lang="cs-CZ" baseline="0" dirty="0" smtClean="0"/>
              <a:t>Cvičí se i</a:t>
            </a:r>
            <a:r>
              <a:rPr lang="cs-CZ" dirty="0" smtClean="0"/>
              <a:t> </a:t>
            </a:r>
            <a:r>
              <a:rPr lang="cs-CZ" baseline="0" dirty="0" smtClean="0"/>
              <a:t>doma po instrukci </a:t>
            </a:r>
          </a:p>
          <a:p>
            <a:pPr lvl="1"/>
            <a:endParaRPr lang="cs-CZ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6858016" y="150017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Konzervativní</a:t>
            </a:r>
            <a:r>
              <a:rPr lang="cs-CZ" baseline="0" dirty="0" smtClean="0"/>
              <a:t> léčba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1772816"/>
            <a:ext cx="7772400" cy="4551784"/>
          </a:xfrm>
        </p:spPr>
        <p:txBody>
          <a:bodyPr/>
          <a:lstStyle/>
          <a:p>
            <a:r>
              <a:rPr lang="cs-CZ" dirty="0" smtClean="0"/>
              <a:t>Zrušení diplopie</a:t>
            </a:r>
            <a:r>
              <a:rPr lang="cs-CZ" baseline="0" dirty="0" smtClean="0"/>
              <a:t> – okluze – zakrytí oka a nebo skla brýlí, okluduje se </a:t>
            </a:r>
            <a:r>
              <a:rPr lang="cs-CZ" baseline="0" dirty="0" err="1" smtClean="0"/>
              <a:t>neparetické</a:t>
            </a:r>
            <a:r>
              <a:rPr lang="cs-CZ" baseline="0" dirty="0" smtClean="0"/>
              <a:t> oko, může být i střídavá okluze v různém poměru</a:t>
            </a:r>
          </a:p>
          <a:p>
            <a:r>
              <a:rPr lang="cs-CZ" baseline="0" dirty="0" smtClean="0"/>
              <a:t>Hlídat </a:t>
            </a:r>
            <a:r>
              <a:rPr lang="cs-CZ" baseline="0" dirty="0" err="1" smtClean="0"/>
              <a:t>vízus</a:t>
            </a:r>
            <a:r>
              <a:rPr lang="cs-CZ" baseline="0" dirty="0" smtClean="0"/>
              <a:t> postiženého oka ( může ho přestat používat – zrušení diplopie)</a:t>
            </a:r>
          </a:p>
          <a:p>
            <a:r>
              <a:rPr lang="cs-CZ" baseline="0" dirty="0" smtClean="0"/>
              <a:t>Prizmata – zmírňuje se kontraktura ochrnutého svalu a pokud to jde, navodí se JBV v přímém pohledu, používají se </a:t>
            </a:r>
            <a:r>
              <a:rPr lang="cs-CZ" baseline="0" dirty="0" err="1" smtClean="0"/>
              <a:t>Fresn.prizm.folie</a:t>
            </a:r>
            <a:r>
              <a:rPr lang="cs-CZ" baseline="0" dirty="0" smtClean="0"/>
              <a:t>, </a:t>
            </a:r>
            <a:r>
              <a:rPr lang="cs-CZ" baseline="0" dirty="0" smtClean="0"/>
              <a:t>protože jejich </a:t>
            </a:r>
            <a:r>
              <a:rPr lang="cs-CZ" baseline="0" dirty="0" smtClean="0"/>
              <a:t>hodnota se během léčby mění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500958" y="121442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Konzervativní léčba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1772816"/>
            <a:ext cx="7772400" cy="4551784"/>
          </a:xfrm>
        </p:spPr>
        <p:txBody>
          <a:bodyPr/>
          <a:lstStyle/>
          <a:p>
            <a:r>
              <a:rPr lang="cs-CZ" baseline="0" dirty="0" smtClean="0"/>
              <a:t>Ortoptika – podporovat a cvičit binokulární funkce,než dojde k úpravě buď konzervativně nebo chirurgicky</a:t>
            </a:r>
          </a:p>
          <a:p>
            <a:r>
              <a:rPr lang="cs-CZ" baseline="0" dirty="0" smtClean="0"/>
              <a:t>Cvičí na přístrojích kde zvládne, hlavně s prizmaty v prostoru do dálky i do blízka a s filtry</a:t>
            </a:r>
          </a:p>
          <a:p>
            <a:r>
              <a:rPr lang="cs-CZ" baseline="0" dirty="0" smtClean="0"/>
              <a:t>Na </a:t>
            </a:r>
            <a:r>
              <a:rPr lang="cs-CZ" baseline="0" dirty="0" err="1" smtClean="0"/>
              <a:t>troposkopu</a:t>
            </a:r>
            <a:r>
              <a:rPr lang="cs-CZ" baseline="0" dirty="0" smtClean="0"/>
              <a:t>, důležitá je šířka fúze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lang="cs-CZ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Fyzikální terapie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 manuální stimulace  nebo </a:t>
            </a:r>
            <a:r>
              <a:rPr lang="cs-CZ" sz="28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elektrostimulace</a:t>
            </a:r>
            <a:endParaRPr lang="cs-CZ" sz="28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lang="cs-CZ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Farmakoterapie</a:t>
            </a:r>
            <a:endParaRPr lang="cs-CZ" sz="28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215206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Chirurgická léčba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Nastupuje</a:t>
            </a:r>
            <a:r>
              <a:rPr lang="cs-CZ" baseline="0" dirty="0" smtClean="0"/>
              <a:t> v případě neúspěchu konzervativní léčby.</a:t>
            </a:r>
          </a:p>
          <a:p>
            <a:r>
              <a:rPr lang="cs-CZ" baseline="0" dirty="0" smtClean="0"/>
              <a:t>Cílem operace je odstranit diplopii při pohledu přímo vpřed </a:t>
            </a:r>
            <a:r>
              <a:rPr lang="cs-CZ" dirty="0" smtClean="0"/>
              <a:t>.</a:t>
            </a:r>
          </a:p>
          <a:p>
            <a:r>
              <a:rPr lang="cs-CZ" baseline="0" dirty="0" smtClean="0"/>
              <a:t>Chirurgický zákrok je plánován po stabilizaci postavení. Nutné  jsou pravidelné kontroly </a:t>
            </a:r>
            <a:r>
              <a:rPr lang="cs-CZ" baseline="0" dirty="0" err="1" smtClean="0"/>
              <a:t>Hessova</a:t>
            </a:r>
            <a:r>
              <a:rPr lang="cs-CZ" baseline="0" dirty="0" smtClean="0"/>
              <a:t> plátna ( verifikace). Tato doba se pohybuje mezi ¾</a:t>
            </a:r>
            <a:r>
              <a:rPr lang="cs-CZ" dirty="0" smtClean="0"/>
              <a:t> až 1 rokem.</a:t>
            </a:r>
            <a:endParaRPr lang="cs-CZ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Závěr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Vzhledem k rozmanitosti příčin vzniku je nutné přistupovat v této problematice ke každému pacientovi přísně individuálně. </a:t>
            </a:r>
          </a:p>
          <a:p>
            <a:r>
              <a:rPr lang="cs-CZ" dirty="0" smtClean="0"/>
              <a:t>Konečným cílem celého snažení je zbavit pacienta diplopie, alespoň v přímém pohledovém směru ať již konzervativní léčbou nebo v kombinaci s chirurgickým zákrokem.</a:t>
            </a:r>
            <a:endParaRPr lang="cs-CZ" dirty="0"/>
          </a:p>
          <a:p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000892" y="1357298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8956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9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76400"/>
            <a:ext cx="8134672" cy="464820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cs-CZ" sz="1800" dirty="0" smtClean="0"/>
              <a:t> </a:t>
            </a:r>
            <a:r>
              <a:rPr lang="cs-CZ" sz="2000" dirty="0" smtClean="0"/>
              <a:t>Hromádková Lada, Strabismus, ISBN  80-7013-102-0</a:t>
            </a:r>
          </a:p>
          <a:p>
            <a:pPr>
              <a:spcBef>
                <a:spcPts val="1800"/>
              </a:spcBef>
            </a:pPr>
            <a:r>
              <a:rPr lang="cs-CZ" sz="2000" dirty="0" smtClean="0"/>
              <a:t> Divišová  a spolupracovníci, Strabismus,  ISBN  80-201-0037-7</a:t>
            </a:r>
          </a:p>
          <a:p>
            <a:pPr>
              <a:spcBef>
                <a:spcPts val="1800"/>
              </a:spcBef>
            </a:pPr>
            <a:r>
              <a:rPr lang="cs-CZ" sz="2000" dirty="0" err="1" smtClean="0"/>
              <a:t>Otradovec</a:t>
            </a:r>
            <a:r>
              <a:rPr lang="cs-CZ" sz="2000" dirty="0" smtClean="0"/>
              <a:t> Jiří,  Klinická </a:t>
            </a:r>
            <a:r>
              <a:rPr lang="cs-CZ" sz="2000" dirty="0" err="1" smtClean="0"/>
              <a:t>neurooftalmologie</a:t>
            </a:r>
            <a:r>
              <a:rPr lang="cs-CZ" sz="2000" dirty="0" smtClean="0"/>
              <a:t>, ISBN  80-247-0280-0</a:t>
            </a:r>
          </a:p>
          <a:p>
            <a:pPr>
              <a:spcBef>
                <a:spcPts val="1800"/>
              </a:spcBef>
            </a:pPr>
            <a:r>
              <a:rPr lang="cs-CZ" sz="2000" dirty="0" err="1" smtClean="0"/>
              <a:t>Rowe</a:t>
            </a:r>
            <a:r>
              <a:rPr lang="cs-CZ" sz="2000" dirty="0" smtClean="0"/>
              <a:t>  </a:t>
            </a:r>
            <a:r>
              <a:rPr lang="cs-CZ" sz="2000" dirty="0" err="1" smtClean="0"/>
              <a:t>Fiona</a:t>
            </a:r>
            <a:r>
              <a:rPr lang="cs-CZ" sz="2000" dirty="0" smtClean="0"/>
              <a:t>  J.,  </a:t>
            </a:r>
            <a:r>
              <a:rPr lang="cs-CZ" sz="2000" dirty="0" err="1" smtClean="0"/>
              <a:t>Clinical</a:t>
            </a:r>
            <a:r>
              <a:rPr lang="cs-CZ" sz="2000" dirty="0" smtClean="0"/>
              <a:t> </a:t>
            </a:r>
            <a:r>
              <a:rPr lang="cs-CZ" sz="2000" dirty="0" err="1" smtClean="0"/>
              <a:t>Orthoptics</a:t>
            </a:r>
            <a:r>
              <a:rPr lang="cs-CZ" sz="2000" dirty="0" smtClean="0"/>
              <a:t>, ISBN 978-1-4443-3934-5</a:t>
            </a:r>
          </a:p>
          <a:p>
            <a:pPr>
              <a:spcBef>
                <a:spcPts val="1800"/>
              </a:spcBef>
            </a:pPr>
            <a:r>
              <a:rPr lang="cs-CZ" sz="2000" dirty="0" err="1" smtClean="0"/>
              <a:t>Hurtt</a:t>
            </a:r>
            <a:r>
              <a:rPr lang="cs-CZ" sz="2000" dirty="0" smtClean="0"/>
              <a:t>  J., </a:t>
            </a:r>
            <a:r>
              <a:rPr lang="cs-CZ" sz="2000" dirty="0" err="1" smtClean="0"/>
              <a:t>Rasicovici</a:t>
            </a:r>
            <a:r>
              <a:rPr lang="cs-CZ" sz="2000" dirty="0" smtClean="0"/>
              <a:t> A., Windsor  Ch. E</a:t>
            </a:r>
            <a:r>
              <a:rPr lang="en-US" sz="2000" dirty="0" smtClean="0"/>
              <a:t>., Comprehensive review of </a:t>
            </a:r>
            <a:r>
              <a:rPr lang="en-US" sz="2000" dirty="0" err="1" smtClean="0"/>
              <a:t>orthoptic</a:t>
            </a:r>
            <a:r>
              <a:rPr lang="en-US" sz="2000" dirty="0" smtClean="0"/>
              <a:t> end ocular motility: theory, therapy  an surgery, </a:t>
            </a:r>
            <a:r>
              <a:rPr lang="cs-CZ" sz="2000" dirty="0" smtClean="0"/>
              <a:t>ISBN  08-016-23-2</a:t>
            </a:r>
          </a:p>
          <a:p>
            <a:pPr>
              <a:spcBef>
                <a:spcPts val="1800"/>
              </a:spcBef>
            </a:pPr>
            <a:r>
              <a:rPr lang="cs-CZ" sz="2000" dirty="0" smtClean="0"/>
              <a:t>Rozsíval Pavel, Oční lékařství, ISBN 80-246-1213-5 (UK v Praze), ISBN 80-7262-404-0 ( </a:t>
            </a:r>
            <a:r>
              <a:rPr lang="cs-CZ" sz="2000" dirty="0" err="1" smtClean="0"/>
              <a:t>Galén</a:t>
            </a:r>
            <a:r>
              <a:rPr lang="cs-CZ" sz="2000" dirty="0" smtClean="0"/>
              <a:t>)</a:t>
            </a:r>
          </a:p>
          <a:p>
            <a:pPr>
              <a:spcBef>
                <a:spcPts val="1800"/>
              </a:spcBef>
            </a:pPr>
            <a:r>
              <a:rPr lang="cs-CZ" sz="2000" dirty="0" smtClean="0"/>
              <a:t>Liláková Dana, Nitrolební nádory,FN Hradec Králové</a:t>
            </a:r>
          </a:p>
          <a:p>
            <a:endParaRPr lang="cs-CZ" sz="1800" dirty="0" smtClean="0"/>
          </a:p>
          <a:p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6572264" y="1142984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7340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Pohledové mechanismy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u="sng" baseline="0" dirty="0" smtClean="0"/>
              <a:t>Poziční udržovací systém </a:t>
            </a:r>
            <a:r>
              <a:rPr lang="cs-CZ" baseline="0" dirty="0" smtClean="0"/>
              <a:t>– udržuje fixaci a pohledové postavení očí</a:t>
            </a:r>
          </a:p>
          <a:p>
            <a:pPr lvl="0">
              <a:buNone/>
            </a:pPr>
            <a:endParaRPr lang="cs-CZ" baseline="0" dirty="0" smtClean="0"/>
          </a:p>
          <a:p>
            <a:pPr lvl="0">
              <a:buNone/>
            </a:pPr>
            <a:r>
              <a:rPr lang="cs-CZ" u="sng" baseline="0" dirty="0" err="1" smtClean="0"/>
              <a:t>Okulovestibulární</a:t>
            </a:r>
            <a:r>
              <a:rPr lang="cs-CZ" u="sng" baseline="0" dirty="0" smtClean="0"/>
              <a:t> systém </a:t>
            </a:r>
            <a:r>
              <a:rPr lang="cs-CZ" baseline="0" dirty="0" smtClean="0"/>
              <a:t>– udržuje postavení očí vzhledem k okolí.  Rotace hlavy vyvolává </a:t>
            </a:r>
            <a:r>
              <a:rPr lang="cs-CZ" baseline="0" dirty="0" err="1" smtClean="0"/>
              <a:t>protirotaci</a:t>
            </a:r>
            <a:r>
              <a:rPr lang="cs-CZ" baseline="0" dirty="0" smtClean="0"/>
              <a:t> očí . Vestibulární kompenzační pohyby jsou skutečné reflexy- jsou nezávislé na zrakových podnětech a vůli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143768" y="228599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3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9037" y="2060848"/>
            <a:ext cx="7772400" cy="1296144"/>
          </a:xfrm>
        </p:spPr>
        <p:txBody>
          <a:bodyPr/>
          <a:lstStyle/>
          <a:p>
            <a:pPr marL="0" indent="0" algn="ctr">
              <a:buNone/>
            </a:pPr>
            <a:r>
              <a:rPr lang="cs-CZ" sz="4400" dirty="0" smtClean="0"/>
              <a:t>Děkuji za pozornost</a:t>
            </a:r>
            <a:endParaRPr lang="cs-CZ" sz="4400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 bwMode="auto">
          <a:xfrm>
            <a:off x="539552" y="4038951"/>
            <a:ext cx="777240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0000"/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 typeface="Wingdings" pitchFamily="2" charset="2"/>
              <a:buNone/>
            </a:pPr>
            <a:r>
              <a:rPr lang="cs-CZ" sz="1800" kern="0" dirty="0" smtClean="0"/>
              <a:t>Bc. Eva </a:t>
            </a:r>
            <a:r>
              <a:rPr lang="cs-CZ" sz="1800" kern="0" dirty="0" err="1" smtClean="0"/>
              <a:t>Modlingerová</a:t>
            </a:r>
            <a:endParaRPr lang="cs-CZ" sz="1800" kern="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cs-CZ" sz="1800" kern="0" dirty="0" smtClean="0"/>
              <a:t>Ortoptika EVAM, </a:t>
            </a:r>
            <a:r>
              <a:rPr lang="cs-CZ" sz="1800" kern="0" dirty="0" err="1" smtClean="0"/>
              <a:t>s.r.o</a:t>
            </a:r>
            <a:endParaRPr lang="cs-CZ" sz="1800" kern="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cs-CZ" sz="1800" kern="0" dirty="0" err="1" smtClean="0"/>
              <a:t>O</a:t>
            </a:r>
            <a:r>
              <a:rPr lang="cs-CZ" sz="1800" kern="0" dirty="0" smtClean="0"/>
              <a:t>.Peška 2684, 272  01 Kladno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cs-CZ" sz="1800" kern="0" dirty="0"/>
              <a:t>w</a:t>
            </a:r>
            <a:r>
              <a:rPr lang="cs-CZ" sz="1800" kern="0" dirty="0" smtClean="0"/>
              <a:t>eb: </a:t>
            </a:r>
            <a:r>
              <a:rPr lang="cs-CZ" sz="1800" kern="0" dirty="0" smtClean="0">
                <a:hlinkClick r:id="rId2"/>
              </a:rPr>
              <a:t>www.ortoptika.eu</a:t>
            </a:r>
            <a:endParaRPr lang="cs-CZ" sz="1800" kern="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cs-CZ" sz="1800" kern="0" dirty="0" smtClean="0"/>
              <a:t>tel.:  602 224 334 </a:t>
            </a:r>
            <a:endParaRPr lang="cs-CZ" sz="1800" kern="0" dirty="0"/>
          </a:p>
        </p:txBody>
      </p:sp>
    </p:spTree>
    <p:extLst>
      <p:ext uri="{BB962C8B-B14F-4D97-AF65-F5344CB8AC3E}">
        <p14:creationId xmlns="" xmlns:p14="http://schemas.microsoft.com/office/powerpoint/2010/main" val="255388528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ce antverpy v4">
  <a:themeElements>
    <a:clrScheme name="presentace antverpy v4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FFFF"/>
      </a:accent1>
      <a:accent2>
        <a:srgbClr val="3366FF"/>
      </a:accent2>
      <a:accent3>
        <a:srgbClr val="AAAAFF"/>
      </a:accent3>
      <a:accent4>
        <a:srgbClr val="DADADA"/>
      </a:accent4>
      <a:accent5>
        <a:srgbClr val="AAFFFF"/>
      </a:accent5>
      <a:accent6>
        <a:srgbClr val="2D5CE7"/>
      </a:accent6>
      <a:hlink>
        <a:srgbClr val="FF0033"/>
      </a:hlink>
      <a:folHlink>
        <a:srgbClr val="FFFF00"/>
      </a:folHlink>
    </a:clrScheme>
    <a:fontScheme name="presentace antverpy v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presentace antverpy v4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e antverpy v4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e antverpy v4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e antverpy v4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e antverpy v4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Settings\Eva\Dokumenty\presentace antverpy v4.ppt</Template>
  <TotalTime>8948</TotalTime>
  <Words>4232</Words>
  <Application>Microsoft Office PowerPoint</Application>
  <PresentationFormat>Předvádění na obrazovce (4:3)</PresentationFormat>
  <Paragraphs>549</Paragraphs>
  <Slides>90</Slides>
  <Notes>5</Notes>
  <HiddenSlides>0</HiddenSlides>
  <MMClips>82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90</vt:i4>
      </vt:variant>
    </vt:vector>
  </HeadingPairs>
  <TitlesOfParts>
    <vt:vector size="91" baseType="lpstr">
      <vt:lpstr>presentace antverpy v4</vt:lpstr>
      <vt:lpstr>Neuroftalmogické diagnozy.         </vt:lpstr>
      <vt:lpstr>Agenda</vt:lpstr>
      <vt:lpstr>Agenda </vt:lpstr>
      <vt:lpstr> I. Struktura okohybného aparátu</vt:lpstr>
      <vt:lpstr>Struktura okohybného aparátu</vt:lpstr>
      <vt:lpstr>Struktura okohybného aparátu</vt:lpstr>
      <vt:lpstr> II. Pohledové mechanismy</vt:lpstr>
      <vt:lpstr>Pohledové mechanismy</vt:lpstr>
      <vt:lpstr> Pohledové mechanismy</vt:lpstr>
      <vt:lpstr>Agenda</vt:lpstr>
      <vt:lpstr>Neurogenní poruchy</vt:lpstr>
      <vt:lpstr>a) Supranukleární poruchy</vt:lpstr>
      <vt:lpstr>Supranukleární poruchy – Hemisferální léze</vt:lpstr>
      <vt:lpstr>Hemisferální léze </vt:lpstr>
      <vt:lpstr>Supranukleární poruchy – Kmenové léze </vt:lpstr>
      <vt:lpstr>Kmenové léze </vt:lpstr>
      <vt:lpstr>Kmenové léze </vt:lpstr>
      <vt:lpstr>Kmenové léze</vt:lpstr>
      <vt:lpstr>b) Nukleární okohybné poruchy</vt:lpstr>
      <vt:lpstr>Obrna n.III.</vt:lpstr>
      <vt:lpstr>Obrna n.III</vt:lpstr>
      <vt:lpstr>Obrna n.III</vt:lpstr>
      <vt:lpstr>Obrna n.III</vt:lpstr>
      <vt:lpstr>Obrna n.IV.</vt:lpstr>
      <vt:lpstr>Obrna n.VI.</vt:lpstr>
      <vt:lpstr>Obrna n.VI.</vt:lpstr>
      <vt:lpstr>Oftalmoplegie</vt:lpstr>
      <vt:lpstr>Oftalmoplegie</vt:lpstr>
      <vt:lpstr>Agenda</vt:lpstr>
      <vt:lpstr>Myogenní poruchy</vt:lpstr>
      <vt:lpstr>Myogenní poruchy</vt:lpstr>
      <vt:lpstr>Myogenní poruchy</vt:lpstr>
      <vt:lpstr>Myogenní poruchy</vt:lpstr>
      <vt:lpstr>Myogenní poruchy</vt:lpstr>
      <vt:lpstr>Agenda</vt:lpstr>
      <vt:lpstr>Mechanické poruchy </vt:lpstr>
      <vt:lpstr>Mechanické poruchy </vt:lpstr>
      <vt:lpstr>Strabismus fixus </vt:lpstr>
      <vt:lpstr>Mechanické poruchy </vt:lpstr>
      <vt:lpstr>Hydraulická fraktura orbity</vt:lpstr>
      <vt:lpstr>Hydraulická fraktura orbity</vt:lpstr>
      <vt:lpstr>Mechanické poruchy </vt:lpstr>
      <vt:lpstr>Mechanické poruchy</vt:lpstr>
      <vt:lpstr>Mechanické poruchy</vt:lpstr>
      <vt:lpstr>Agenda</vt:lpstr>
      <vt:lpstr>IV. Nystagmus</vt:lpstr>
      <vt:lpstr>Nystagmus </vt:lpstr>
      <vt:lpstr>Nystagmus</vt:lpstr>
      <vt:lpstr>Nystagmus</vt:lpstr>
      <vt:lpstr>Nystagmus</vt:lpstr>
      <vt:lpstr>Nystagmus</vt:lpstr>
      <vt:lpstr>Nystagmus </vt:lpstr>
      <vt:lpstr>Nystagmus </vt:lpstr>
      <vt:lpstr>Nystagmus </vt:lpstr>
      <vt:lpstr>Nystagmus</vt:lpstr>
      <vt:lpstr>Agenda </vt:lpstr>
      <vt:lpstr> V.Demyelinizační choroby</vt:lpstr>
      <vt:lpstr>Demyelinizační choroby</vt:lpstr>
      <vt:lpstr>Demyelinizační choroby</vt:lpstr>
      <vt:lpstr>Demyelinizační choroby</vt:lpstr>
      <vt:lpstr>Agenda </vt:lpstr>
      <vt:lpstr>VI.Extrapyramidové syndromy</vt:lpstr>
      <vt:lpstr>Extrapyramidové poruchy</vt:lpstr>
      <vt:lpstr>Extrapyramidové poruchy </vt:lpstr>
      <vt:lpstr>Extrapyramidové poruchy </vt:lpstr>
      <vt:lpstr>Agenda </vt:lpstr>
      <vt:lpstr>VII.Komoce, Kontuze bulbu</vt:lpstr>
      <vt:lpstr>Agenda </vt:lpstr>
      <vt:lpstr>   VIII. Nitrolební nádory</vt:lpstr>
      <vt:lpstr>Nitrolební nádory</vt:lpstr>
      <vt:lpstr>Nitrolební nádory</vt:lpstr>
      <vt:lpstr>Nitrolební nádory</vt:lpstr>
      <vt:lpstr>Nitrolební nádory</vt:lpstr>
      <vt:lpstr>Nitrolební nádory</vt:lpstr>
      <vt:lpstr>Nitrolební nádory</vt:lpstr>
      <vt:lpstr>Nitrolební nádory</vt:lpstr>
      <vt:lpstr>Nitrolební nádory</vt:lpstr>
      <vt:lpstr>Nitrolební nádory</vt:lpstr>
      <vt:lpstr>Nitrolební nádory</vt:lpstr>
      <vt:lpstr>Nádory u dětí</vt:lpstr>
      <vt:lpstr>Nádory u dětí</vt:lpstr>
      <vt:lpstr>Agenda </vt:lpstr>
      <vt:lpstr>IX.Konzervativní léčba:</vt:lpstr>
      <vt:lpstr>Konzervativní léčba</vt:lpstr>
      <vt:lpstr>Konzervativní léčba</vt:lpstr>
      <vt:lpstr>Konzervativní léčba</vt:lpstr>
      <vt:lpstr>Chirurgická léčba</vt:lpstr>
      <vt:lpstr>Závěr</vt:lpstr>
      <vt:lpstr>Literatura</vt:lpstr>
      <vt:lpstr>Snímek 90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Bez nadpisu</dc:title>
  <dc:creator>Eva M</dc:creator>
  <cp:lastModifiedBy>Uživatel systému Windows</cp:lastModifiedBy>
  <cp:revision>874</cp:revision>
  <cp:lastPrinted>2009-05-17T14:44:56Z</cp:lastPrinted>
  <dcterms:created xsi:type="dcterms:W3CDTF">2009-02-22T09:27:42Z</dcterms:created>
  <dcterms:modified xsi:type="dcterms:W3CDTF">2021-03-13T10:59:16Z</dcterms:modified>
</cp:coreProperties>
</file>