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</p:sldMasterIdLst>
  <p:notesMasterIdLst>
    <p:notesMasterId r:id="rId19"/>
  </p:notesMasterIdLst>
  <p:sldIdLst>
    <p:sldId id="258" r:id="rId2"/>
    <p:sldId id="325" r:id="rId3"/>
    <p:sldId id="371" r:id="rId4"/>
    <p:sldId id="393" r:id="rId5"/>
    <p:sldId id="387" r:id="rId6"/>
    <p:sldId id="388" r:id="rId7"/>
    <p:sldId id="373" r:id="rId8"/>
    <p:sldId id="375" r:id="rId9"/>
    <p:sldId id="389" r:id="rId10"/>
    <p:sldId id="390" r:id="rId11"/>
    <p:sldId id="391" r:id="rId12"/>
    <p:sldId id="394" r:id="rId13"/>
    <p:sldId id="395" r:id="rId14"/>
    <p:sldId id="392" r:id="rId15"/>
    <p:sldId id="347" r:id="rId16"/>
    <p:sldId id="396" r:id="rId17"/>
    <p:sldId id="277" r:id="rId18"/>
  </p:sldIdLst>
  <p:sldSz cx="9144000" cy="6858000" type="screen4x3"/>
  <p:notesSz cx="6858000" cy="9144000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-18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77" autoAdjust="0"/>
  </p:normalViewPr>
  <p:slideViewPr>
    <p:cSldViewPr>
      <p:cViewPr varScale="1">
        <p:scale>
          <a:sx n="76" d="100"/>
          <a:sy n="76" d="100"/>
        </p:scale>
        <p:origin x="-773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84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49"/>
    </p:cViewPr>
  </p:sorterViewPr>
  <p:notesViewPr>
    <p:cSldViewPr>
      <p:cViewPr varScale="1">
        <p:scale>
          <a:sx n="53" d="100"/>
          <a:sy n="53" d="100"/>
        </p:scale>
        <p:origin x="-282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7D29E58A-BB5B-446D-B3FC-307FD816E12A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35265214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Unicode MS" pitchFamily="34" charset="-128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06B1B7-348B-4019-AC30-201A99BB62F6}" type="slidenum">
              <a:rPr lang="cs-CZ"/>
              <a:pPr/>
              <a:t>1</a:t>
            </a:fld>
            <a:endParaRPr lang="cs-CZ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9219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cs-CZ"/>
            </a:p>
          </p:txBody>
        </p:sp>
        <p:sp>
          <p:nvSpPr>
            <p:cNvPr id="9220" name="Arc 4"/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7 w 21600"/>
                <a:gd name="T1" fmla="*/ 0 h 21231"/>
                <a:gd name="T2" fmla="*/ 21600 w 21600"/>
                <a:gd name="T3" fmla="*/ 21231 h 21231"/>
                <a:gd name="T4" fmla="*/ 0 w 21600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</p:grpSp>
      <p:sp>
        <p:nvSpPr>
          <p:cNvPr id="9221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224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225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9111AB5-0670-423C-9B43-F081732E30EF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94C0CB-86ED-4EC5-99E3-D0218430A68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496050" y="381000"/>
            <a:ext cx="1962150" cy="59436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5734050" cy="59436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7FDA2-E282-42C3-8ABC-24A540780274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800" baseline="0"/>
            </a:lvl1pPr>
          </a:lstStyle>
          <a:p>
            <a:r>
              <a:rPr lang="cs-CZ" dirty="0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2">
                  <a:lumMod val="60000"/>
                  <a:lumOff val="40000"/>
                </a:schemeClr>
              </a:buClr>
              <a:defRPr sz="2800" baseline="0"/>
            </a:lvl1pPr>
            <a:lvl2pPr>
              <a:defRPr sz="2500" baseline="0"/>
            </a:lvl2pPr>
          </a:lstStyle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157211-1FB1-4583-8A72-59E18951BB1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3E15E-60A2-4C89-A071-CE93D249A2A7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F3F198-9885-4AD2-BF84-4DAD50DC8BA5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B57E5-94CE-44BF-BA01-AEB57A180772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DE630-4AF7-4537-9898-A826E89AA759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D5A3B-C09D-4B9E-B5F3-3B6945ACB1F2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E477F-1D1F-438B-8E8B-BA056B8EBA2B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D8ED4-546B-4100-8638-615EFC19B588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8195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cs-CZ"/>
            </a:p>
          </p:txBody>
        </p:sp>
        <p:sp>
          <p:nvSpPr>
            <p:cNvPr id="8196" name="Arc 4"/>
            <p:cNvSpPr>
              <a:spLocks/>
            </p:cNvSpPr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cs-CZ"/>
            </a:p>
          </p:txBody>
        </p:sp>
      </p:grpSp>
      <p:sp>
        <p:nvSpPr>
          <p:cNvPr id="819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Klepnutím lze upravit styl</a:t>
            </a:r>
            <a:endParaRPr lang="cs-CZ" smtClean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pitchFamily="18" charset="0"/>
              </a:defRPr>
            </a:lvl1pPr>
          </a:lstStyle>
          <a:p>
            <a:endParaRPr lang="cs-CZ"/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imes New Roman" pitchFamily="18" charset="0"/>
              </a:defRPr>
            </a:lvl1pPr>
          </a:lstStyle>
          <a:p>
            <a:fld id="{EE293D9D-1655-41FB-886E-8D7E4BA14020}" type="slidenum">
              <a:rPr lang="cs-CZ"/>
              <a:pPr/>
              <a:t>‹#›</a:t>
            </a:fld>
            <a:endParaRPr lang="cs-CZ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772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Klepnutím lze upravit styly předlohy textu.</a:t>
            </a:r>
          </a:p>
          <a:p>
            <a:pPr lvl="1"/>
            <a:r>
              <a:rPr lang="en-GB" smtClean="0"/>
              <a:t>Druhá úroveň</a:t>
            </a:r>
          </a:p>
          <a:p>
            <a:pPr lvl="2"/>
            <a:r>
              <a:rPr lang="en-GB" smtClean="0"/>
              <a:t>Třetí úroveň</a:t>
            </a:r>
          </a:p>
          <a:p>
            <a:pPr lvl="3"/>
            <a:r>
              <a:rPr lang="en-GB" smtClean="0"/>
              <a:t>Čtvrtá úroveň</a:t>
            </a:r>
          </a:p>
          <a:p>
            <a:pPr lvl="4"/>
            <a:r>
              <a:rPr lang="en-GB" smtClean="0"/>
              <a:t>Pátá úroveň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2.wav"/><Relationship Id="rId1" Type="http://schemas.openxmlformats.org/officeDocument/2006/relationships/audio" Target="../media/audio11.wav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evamodlingerova@ema&#237;l.cz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28670"/>
            <a:ext cx="7772400" cy="2643206"/>
          </a:xfrm>
        </p:spPr>
        <p:txBody>
          <a:bodyPr/>
          <a:lstStyle/>
          <a:p>
            <a:r>
              <a:rPr lang="cs-CZ" sz="5400" dirty="0" smtClean="0"/>
              <a:t/>
            </a:r>
            <a:br>
              <a:rPr lang="cs-CZ" sz="5400" dirty="0" smtClean="0"/>
            </a:br>
            <a:r>
              <a:rPr lang="cs-CZ" sz="5400" dirty="0" smtClean="0"/>
              <a:t>Retinopatie</a:t>
            </a:r>
            <a:r>
              <a:rPr lang="cs-CZ" sz="5400" baseline="0" dirty="0" smtClean="0"/>
              <a:t> nedonošených dětí (ROP)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14400" y="1371600"/>
            <a:ext cx="7315200" cy="4800600"/>
          </a:xfrm>
        </p:spPr>
        <p:txBody>
          <a:bodyPr/>
          <a:lstStyle/>
          <a:p>
            <a:endParaRPr lang="cs-CZ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sz="2800" dirty="0" smtClean="0"/>
              <a:t>Eva </a:t>
            </a:r>
            <a:r>
              <a:rPr lang="en-GB" sz="2800" dirty="0" err="1" smtClean="0"/>
              <a:t>Modlingerov</a:t>
            </a:r>
            <a:r>
              <a:rPr lang="cs-CZ" sz="2800" dirty="0" smtClean="0"/>
              <a:t>á</a:t>
            </a:r>
          </a:p>
          <a:p>
            <a:r>
              <a:rPr lang="cs-CZ" sz="2800" dirty="0" smtClean="0"/>
              <a:t>Brno</a:t>
            </a:r>
            <a:r>
              <a:rPr lang="cs-CZ" sz="2800" baseline="0" dirty="0" smtClean="0"/>
              <a:t> </a:t>
            </a:r>
            <a:r>
              <a:rPr lang="cs-CZ" sz="2800" baseline="0" dirty="0" smtClean="0"/>
              <a:t>2021 </a:t>
            </a:r>
            <a:r>
              <a:rPr lang="cs-CZ" sz="2800" baseline="0" dirty="0" smtClean="0"/>
              <a:t>jaro</a:t>
            </a:r>
          </a:p>
          <a:p>
            <a:endParaRPr lang="cs-CZ" sz="240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7215206" y="135729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800" baseline="0" dirty="0" smtClean="0">
                <a:solidFill>
                  <a:schemeClr val="tx2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Retinopatie předčasně narozených dětí (ROP)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Provádí se </a:t>
            </a:r>
            <a:r>
              <a:rPr lang="cs-CZ" dirty="0" err="1" smtClean="0"/>
              <a:t>screenin</a:t>
            </a:r>
            <a:r>
              <a:rPr lang="cs-CZ" baseline="0" dirty="0" err="1" smtClean="0"/>
              <a:t>g</a:t>
            </a:r>
            <a:r>
              <a:rPr lang="cs-CZ" baseline="0" dirty="0" smtClean="0"/>
              <a:t> ROP – zkušený oftalmolog, doplnění o fotodokumentaci </a:t>
            </a:r>
          </a:p>
          <a:p>
            <a:r>
              <a:rPr lang="cs-CZ" baseline="0" dirty="0" smtClean="0"/>
              <a:t>Interval je 1-2 týdny podle nálezu na sítnici a věku dítěte</a:t>
            </a:r>
          </a:p>
          <a:p>
            <a:r>
              <a:rPr lang="cs-CZ" baseline="0" dirty="0" smtClean="0"/>
              <a:t>Ukončení sledování je ve 40.týdnu , tedy do původního termínu porodu</a:t>
            </a:r>
          </a:p>
          <a:p>
            <a:r>
              <a:rPr lang="cs-CZ" baseline="0" dirty="0" smtClean="0"/>
              <a:t>Děti s ROP se sledují do úplné regrese nálezu na sítnici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4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800" baseline="0" dirty="0" smtClean="0">
                <a:solidFill>
                  <a:schemeClr val="tx2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Retinopatie předčasně narozených dětí (ROP)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Léčba ROP:</a:t>
            </a:r>
          </a:p>
          <a:p>
            <a:pPr lvl="1"/>
            <a:r>
              <a:rPr lang="cs-CZ" dirty="0" smtClean="0"/>
              <a:t>Termoregulace sítnice</a:t>
            </a:r>
          </a:p>
          <a:p>
            <a:pPr lvl="2"/>
            <a:r>
              <a:rPr lang="cs-CZ" dirty="0" smtClean="0"/>
              <a:t> </a:t>
            </a:r>
            <a:r>
              <a:rPr lang="cs-CZ" sz="2800" dirty="0" err="1" smtClean="0"/>
              <a:t>trasnpupilární</a:t>
            </a:r>
            <a:r>
              <a:rPr lang="cs-CZ" sz="2800" dirty="0" smtClean="0"/>
              <a:t> laserová </a:t>
            </a:r>
            <a:r>
              <a:rPr lang="cs-CZ" sz="2800" dirty="0" err="1" smtClean="0"/>
              <a:t>fotokoagulace</a:t>
            </a:r>
            <a:r>
              <a:rPr lang="cs-CZ" sz="2800" dirty="0" smtClean="0"/>
              <a:t> sítnice</a:t>
            </a:r>
          </a:p>
          <a:p>
            <a:pPr lvl="2"/>
            <a:r>
              <a:rPr lang="cs-CZ" sz="2800" dirty="0" err="1" smtClean="0"/>
              <a:t>Transsklerální</a:t>
            </a:r>
            <a:r>
              <a:rPr lang="cs-CZ" sz="2800" dirty="0" smtClean="0"/>
              <a:t> laserová </a:t>
            </a:r>
            <a:r>
              <a:rPr lang="cs-CZ" sz="2800" dirty="0" err="1" smtClean="0"/>
              <a:t>fotokoagulace</a:t>
            </a:r>
            <a:endParaRPr lang="cs-CZ" sz="2800" dirty="0" smtClean="0"/>
          </a:p>
          <a:p>
            <a:pPr lvl="2"/>
            <a:r>
              <a:rPr lang="cs-CZ" sz="2800" dirty="0" smtClean="0"/>
              <a:t>Kryoterapie sítnice</a:t>
            </a:r>
          </a:p>
          <a:p>
            <a:pPr lvl="0"/>
            <a:r>
              <a:rPr lang="cs-CZ" dirty="0" err="1" smtClean="0"/>
              <a:t>Intravitreální</a:t>
            </a:r>
            <a:r>
              <a:rPr lang="cs-CZ" dirty="0" smtClean="0"/>
              <a:t> aplikace </a:t>
            </a:r>
            <a:r>
              <a:rPr lang="cs-CZ" dirty="0" err="1" smtClean="0"/>
              <a:t>anti</a:t>
            </a:r>
            <a:r>
              <a:rPr lang="cs-CZ" dirty="0" smtClean="0"/>
              <a:t>-VEGF je indikovaná u APROP a ROP typu 1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  <p:pic>
        <p:nvPicPr>
          <p:cNvPr id="5" name="Nahraný zvuk2">
            <a:hlinkClick r:id="" action="ppaction://media"/>
          </p:cNvPr>
          <p:cNvPicPr>
            <a:picLocks noRot="1" noChangeAspect="1"/>
          </p:cNvPicPr>
          <p:nvPr>
            <a:wavAudioFile r:embed="rId2" name="Nahraný zvuk2"/>
          </p:nvPr>
        </p:nvPicPr>
        <p:blipFill>
          <a:blip r:embed="rId5"/>
          <a:stretch>
            <a:fillRect/>
          </a:stretch>
        </p:blipFill>
        <p:spPr>
          <a:xfrm>
            <a:off x="6215074" y="192880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73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Retinopatie předčasně</a:t>
            </a:r>
            <a:r>
              <a:rPr lang="cs-CZ" baseline="0" dirty="0" smtClean="0"/>
              <a:t> narozených dětí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err="1" smtClean="0"/>
              <a:t>Intravitreální</a:t>
            </a:r>
            <a:r>
              <a:rPr lang="cs-CZ" dirty="0" smtClean="0"/>
              <a:t> aplikace </a:t>
            </a:r>
            <a:r>
              <a:rPr lang="cs-CZ" dirty="0" err="1" smtClean="0"/>
              <a:t>anti</a:t>
            </a:r>
            <a:r>
              <a:rPr lang="cs-CZ" dirty="0" smtClean="0"/>
              <a:t>-VEGF je indikovaná u APROP a ROP </a:t>
            </a:r>
            <a:r>
              <a:rPr lang="cs-CZ" dirty="0" smtClean="0"/>
              <a:t>v zóně 1</a:t>
            </a:r>
          </a:p>
          <a:p>
            <a:pPr lvl="0"/>
            <a:r>
              <a:rPr lang="cs-CZ" dirty="0" smtClean="0"/>
              <a:t>Před výkonem se vždy pořizuje fotodokumentace nálezu</a:t>
            </a:r>
          </a:p>
          <a:p>
            <a:pPr lvl="0"/>
            <a:r>
              <a:rPr lang="cs-CZ" dirty="0" smtClean="0"/>
              <a:t>Dávkování závisí na typu preparátu </a:t>
            </a:r>
          </a:p>
          <a:p>
            <a:pPr lvl="0"/>
            <a:r>
              <a:rPr lang="cs-CZ" dirty="0" smtClean="0"/>
              <a:t>Aplikuje se v celkové anestezii </a:t>
            </a:r>
            <a:r>
              <a:rPr lang="cs-CZ" dirty="0" err="1" smtClean="0"/>
              <a:t>intravitreálně</a:t>
            </a:r>
            <a:r>
              <a:rPr lang="cs-CZ" dirty="0" smtClean="0"/>
              <a:t> s výplachem spojivkového vaku</a:t>
            </a:r>
          </a:p>
          <a:p>
            <a:pPr lvl="0"/>
            <a:r>
              <a:rPr lang="cs-CZ" dirty="0" smtClean="0"/>
              <a:t>Léčba umožňuje přiměřený vývoj vaskularizace sítnice  a je nižší výskyt refrakčních vad a lepší zraková ostrost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429520" y="150017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Retinopatie předčasně narozených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Souhrn doporučení:</a:t>
            </a:r>
          </a:p>
          <a:p>
            <a:r>
              <a:rPr lang="cs-CZ" dirty="0" smtClean="0"/>
              <a:t>Určit jaký typ ROP to je</a:t>
            </a:r>
          </a:p>
          <a:p>
            <a:r>
              <a:rPr lang="cs-CZ" dirty="0" smtClean="0"/>
              <a:t>Provést léčebný zákrok 24-72 hodin od stanovení </a:t>
            </a:r>
            <a:r>
              <a:rPr lang="cs-CZ" dirty="0" err="1" smtClean="0"/>
              <a:t>diagnozy</a:t>
            </a:r>
            <a:endParaRPr lang="cs-CZ" dirty="0" smtClean="0"/>
          </a:p>
          <a:p>
            <a:r>
              <a:rPr lang="cs-CZ" dirty="0" smtClean="0"/>
              <a:t>U APROP a ROP v zóně 1  nejpozději do 48 hodin</a:t>
            </a:r>
          </a:p>
          <a:p>
            <a:r>
              <a:rPr lang="cs-CZ" dirty="0" smtClean="0"/>
              <a:t>První ošetření je dáno zónou ROP 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5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800" baseline="0" dirty="0" smtClean="0">
                <a:solidFill>
                  <a:schemeClr val="tx2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Retinopatie předčasně narozených dětí (ROP)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Ambulantní dlouhodobé sledování </a:t>
            </a:r>
            <a:r>
              <a:rPr lang="cs-CZ" dirty="0" smtClean="0"/>
              <a:t>:</a:t>
            </a:r>
          </a:p>
          <a:p>
            <a:pPr lvl="1"/>
            <a:r>
              <a:rPr lang="cs-CZ" dirty="0" smtClean="0"/>
              <a:t>Kvalita zrakové ostrosti</a:t>
            </a:r>
          </a:p>
          <a:p>
            <a:pPr lvl="1"/>
            <a:r>
              <a:rPr lang="cs-CZ" dirty="0" smtClean="0"/>
              <a:t>Velikost refrakce</a:t>
            </a:r>
          </a:p>
          <a:p>
            <a:pPr lvl="1"/>
            <a:r>
              <a:rPr lang="cs-CZ" dirty="0" smtClean="0"/>
              <a:t>Schopnost a síla akomodace</a:t>
            </a:r>
          </a:p>
          <a:p>
            <a:pPr lvl="1"/>
            <a:r>
              <a:rPr lang="cs-CZ" dirty="0" smtClean="0"/>
              <a:t>Poruchy v zorném</a:t>
            </a:r>
            <a:r>
              <a:rPr lang="cs-CZ" baseline="0" dirty="0" smtClean="0"/>
              <a:t> poli</a:t>
            </a:r>
          </a:p>
          <a:p>
            <a:pPr lvl="1"/>
            <a:r>
              <a:rPr lang="cs-CZ" baseline="0" dirty="0" smtClean="0"/>
              <a:t>Kvalita kontrastní citlivosti</a:t>
            </a:r>
          </a:p>
          <a:p>
            <a:pPr lvl="1"/>
            <a:endParaRPr lang="cs-CZ" dirty="0" smtClean="0"/>
          </a:p>
          <a:p>
            <a:r>
              <a:rPr lang="cs-CZ" dirty="0" smtClean="0"/>
              <a:t>Pozdní následky : komplikovaná katarakta, sekundární glaukom, </a:t>
            </a:r>
            <a:r>
              <a:rPr lang="cs-CZ" dirty="0" err="1" smtClean="0"/>
              <a:t>atrofizace</a:t>
            </a:r>
            <a:r>
              <a:rPr lang="cs-CZ" dirty="0" smtClean="0"/>
              <a:t> </a:t>
            </a:r>
            <a:r>
              <a:rPr lang="cs-CZ" dirty="0" err="1" smtClean="0"/>
              <a:t>bulbu</a:t>
            </a:r>
            <a:r>
              <a:rPr lang="cs-CZ" dirty="0" smtClean="0"/>
              <a:t>,</a:t>
            </a:r>
            <a:r>
              <a:rPr lang="cs-CZ" dirty="0" err="1" smtClean="0"/>
              <a:t>zonulární</a:t>
            </a:r>
            <a:r>
              <a:rPr lang="cs-CZ" dirty="0" smtClean="0"/>
              <a:t> </a:t>
            </a:r>
            <a:r>
              <a:rPr lang="cs-CZ" dirty="0" err="1" smtClean="0"/>
              <a:t>keratopatie</a:t>
            </a: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572396" y="128586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Retinopatie předčasně narozených dětí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 těchto dětí je potřeba dodržet:</a:t>
            </a:r>
          </a:p>
          <a:p>
            <a:r>
              <a:rPr lang="cs-CZ" dirty="0" smtClean="0"/>
              <a:t>Správné a včasné nasazení korekce, vždy plnou korekci astigmatismu, </a:t>
            </a:r>
            <a:r>
              <a:rPr lang="cs-CZ" dirty="0" err="1" smtClean="0"/>
              <a:t>addici</a:t>
            </a:r>
            <a:r>
              <a:rPr lang="cs-CZ" dirty="0" smtClean="0"/>
              <a:t> nebo </a:t>
            </a:r>
            <a:r>
              <a:rPr lang="cs-CZ" dirty="0" err="1" smtClean="0"/>
              <a:t>hyperkorekci</a:t>
            </a:r>
            <a:r>
              <a:rPr lang="cs-CZ" dirty="0" smtClean="0"/>
              <a:t> u poruch akomodace</a:t>
            </a:r>
          </a:p>
          <a:p>
            <a:r>
              <a:rPr lang="cs-CZ" dirty="0" smtClean="0"/>
              <a:t>Okluzi u strabismu, amblyopii a asymetrie zrakové ostrosti</a:t>
            </a:r>
          </a:p>
          <a:p>
            <a:endParaRPr lang="cs-CZ" dirty="0" smtClean="0"/>
          </a:p>
          <a:p>
            <a:r>
              <a:rPr lang="cs-CZ" dirty="0" smtClean="0"/>
              <a:t>Díky dodržování pravidel léčby a dobré spolupráci všech zainteresovaných  se zvýšila kvalita života těchto dětí</a:t>
            </a:r>
          </a:p>
          <a:p>
            <a:endParaRPr lang="cs-CZ" dirty="0"/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sz="2400" dirty="0" smtClean="0"/>
              <a:t>Použitá literatura:</a:t>
            </a:r>
          </a:p>
          <a:p>
            <a:pPr>
              <a:buNone/>
            </a:pPr>
            <a:r>
              <a:rPr lang="cs-CZ" sz="2400" dirty="0" smtClean="0"/>
              <a:t>   </a:t>
            </a:r>
            <a:r>
              <a:rPr lang="cs-CZ" sz="2400" dirty="0" err="1" smtClean="0"/>
              <a:t>Zobanová</a:t>
            </a:r>
            <a:r>
              <a:rPr lang="cs-CZ" sz="2400" dirty="0" smtClean="0"/>
              <a:t>,A.: </a:t>
            </a:r>
            <a:r>
              <a:rPr lang="cs-CZ" sz="2400" dirty="0" err="1" smtClean="0"/>
              <a:t>Screening</a:t>
            </a:r>
            <a:r>
              <a:rPr lang="cs-CZ" sz="2400" dirty="0" smtClean="0"/>
              <a:t>, léčba a dlouhodobé sledování retinopatie předčasně narozených dětí v ČR, Česká a slovenská oftalmologie , 2018;253-264</a:t>
            </a:r>
            <a:endParaRPr lang="cs-CZ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28662" y="500042"/>
            <a:ext cx="7772400" cy="1643066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cs-CZ" dirty="0" smtClean="0"/>
              <a:t>Děkuji Vám za </a:t>
            </a:r>
            <a:r>
              <a:rPr lang="cs-CZ" dirty="0" smtClean="0"/>
              <a:t>pozornost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1357290" y="5072074"/>
            <a:ext cx="37862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latin typeface="+mn-lt"/>
              </a:rPr>
              <a:t>Eva </a:t>
            </a:r>
            <a:r>
              <a:rPr lang="cs-CZ" sz="1600" dirty="0" err="1" smtClean="0">
                <a:latin typeface="+mn-lt"/>
              </a:rPr>
              <a:t>Modlingerová</a:t>
            </a:r>
            <a:endParaRPr lang="cs-CZ" sz="1600" dirty="0" smtClean="0">
              <a:latin typeface="+mn-lt"/>
            </a:endParaRPr>
          </a:p>
          <a:p>
            <a:r>
              <a:rPr lang="cs-CZ" sz="1600" dirty="0" smtClean="0">
                <a:latin typeface="+mn-lt"/>
              </a:rPr>
              <a:t>e-mail:  </a:t>
            </a:r>
            <a:r>
              <a:rPr lang="cs-CZ" sz="1600" dirty="0" err="1" smtClean="0">
                <a:latin typeface="+mn-lt"/>
                <a:hlinkClick r:id="rId3"/>
              </a:rPr>
              <a:t>evamodlingerova</a:t>
            </a:r>
            <a:r>
              <a:rPr lang="cs-CZ" sz="1600" dirty="0" smtClean="0">
                <a:latin typeface="+mn-lt"/>
                <a:hlinkClick r:id="rId3"/>
              </a:rPr>
              <a:t>@</a:t>
            </a:r>
            <a:r>
              <a:rPr lang="cs-CZ" sz="1600" dirty="0" err="1" smtClean="0">
                <a:latin typeface="+mn-lt"/>
                <a:hlinkClick r:id="rId3"/>
              </a:rPr>
              <a:t>emaíl.cz</a:t>
            </a:r>
            <a:endParaRPr lang="cs-CZ" sz="1600" dirty="0" smtClean="0">
              <a:latin typeface="+mn-lt"/>
            </a:endParaRPr>
          </a:p>
          <a:p>
            <a:r>
              <a:rPr lang="cs-CZ" sz="1600" dirty="0" smtClean="0">
                <a:latin typeface="+mn-lt"/>
              </a:rPr>
              <a:t>Tel.:      602 224 334</a:t>
            </a:r>
          </a:p>
          <a:p>
            <a:r>
              <a:rPr lang="cs-CZ" sz="1600" dirty="0" smtClean="0">
                <a:latin typeface="+mn-lt"/>
              </a:rPr>
              <a:t>web:     www.ortoptika.</a:t>
            </a:r>
            <a:r>
              <a:rPr lang="cs-CZ" sz="1600" dirty="0" err="1" smtClean="0">
                <a:latin typeface="+mn-lt"/>
              </a:rPr>
              <a:t>eu</a:t>
            </a:r>
            <a:endParaRPr lang="cs-CZ" sz="1600" dirty="0">
              <a:latin typeface="+mn-lt"/>
            </a:endParaRPr>
          </a:p>
        </p:txBody>
      </p:sp>
      <p:pic>
        <p:nvPicPr>
          <p:cNvPr id="8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400" dirty="0" smtClean="0"/>
              <a:t>Retinopatie nedonošených dětí</a:t>
            </a: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2060848"/>
            <a:ext cx="7772400" cy="4263752"/>
          </a:xfrm>
        </p:spPr>
        <p:txBody>
          <a:bodyPr/>
          <a:lstStyle/>
          <a:p>
            <a:pPr lvl="0"/>
            <a:r>
              <a:rPr lang="cs-CZ" sz="2800" baseline="0" dirty="0" smtClean="0"/>
              <a:t>Retinopatie nedonošených nebo </a:t>
            </a:r>
            <a:r>
              <a:rPr lang="cs-CZ" sz="2800" baseline="0" dirty="0" smtClean="0"/>
              <a:t>předčasně narozených </a:t>
            </a:r>
            <a:r>
              <a:rPr lang="cs-CZ" sz="2800" baseline="0" dirty="0" smtClean="0"/>
              <a:t>dětí (ROP) je </a:t>
            </a:r>
            <a:r>
              <a:rPr lang="cs-CZ" sz="2800" baseline="0" dirty="0" err="1" smtClean="0"/>
              <a:t>vazoproliferativní</a:t>
            </a:r>
            <a:r>
              <a:rPr lang="cs-CZ" sz="2800" baseline="0" dirty="0" smtClean="0"/>
              <a:t> onemocnění</a:t>
            </a:r>
            <a:r>
              <a:rPr lang="cs-CZ" sz="2800" dirty="0" smtClean="0"/>
              <a:t> zasahující vývoj vaskularizace sítnice  u dětí. Úzce souvisí  s porodní váhou a gestačním věkem.</a:t>
            </a:r>
            <a:endParaRPr lang="cs-CZ" sz="2800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072198" y="150017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r>
              <a:rPr lang="cs-CZ" sz="4400" baseline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Retinopatie předčasně narozených dětí (ROP)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700808"/>
            <a:ext cx="8496944" cy="4551784"/>
          </a:xfrm>
        </p:spPr>
        <p:txBody>
          <a:bodyPr/>
          <a:lstStyle/>
          <a:p>
            <a:pPr marL="0" lvl="0" indent="0">
              <a:buNone/>
            </a:pPr>
            <a:r>
              <a:rPr lang="cs-CZ" sz="2800" baseline="0" dirty="0" smtClean="0"/>
              <a:t>Postihuje </a:t>
            </a:r>
            <a:r>
              <a:rPr lang="cs-CZ" sz="2800" baseline="0" dirty="0" smtClean="0"/>
              <a:t>:</a:t>
            </a:r>
            <a:endParaRPr lang="cs-CZ" sz="2800" baseline="0" dirty="0" smtClean="0"/>
          </a:p>
          <a:p>
            <a:pPr marL="0" lvl="0" indent="0"/>
            <a:r>
              <a:rPr lang="cs-CZ" sz="2800" baseline="0" dirty="0" smtClean="0"/>
              <a:t> Nedonošené děti s váhou</a:t>
            </a:r>
            <a:r>
              <a:rPr lang="cs-CZ" sz="2800" dirty="0" smtClean="0"/>
              <a:t>  mezi 1000-</a:t>
            </a:r>
            <a:r>
              <a:rPr lang="cs-CZ" sz="2800" baseline="0" dirty="0" smtClean="0"/>
              <a:t> 1500g, </a:t>
            </a:r>
          </a:p>
          <a:p>
            <a:pPr marL="0" lvl="0" indent="0">
              <a:buNone/>
            </a:pPr>
            <a:r>
              <a:rPr lang="cs-CZ" dirty="0" smtClean="0"/>
              <a:t>   nejčastěji to je 28-</a:t>
            </a:r>
            <a:r>
              <a:rPr lang="cs-CZ" sz="2800" baseline="0" dirty="0" smtClean="0"/>
              <a:t> </a:t>
            </a:r>
            <a:r>
              <a:rPr lang="cs-CZ" sz="2800" baseline="0" dirty="0" smtClean="0"/>
              <a:t>32.gestační týden.</a:t>
            </a:r>
          </a:p>
          <a:p>
            <a:pPr marL="0" indent="0"/>
            <a:r>
              <a:rPr lang="cs-CZ" sz="2800" baseline="0" dirty="0" smtClean="0"/>
              <a:t> extrémně nedonošení</a:t>
            </a:r>
            <a:r>
              <a:rPr lang="cs-CZ" sz="2800" dirty="0" smtClean="0"/>
              <a:t> novorozenci  s </a:t>
            </a:r>
            <a:r>
              <a:rPr lang="cs-CZ" sz="2800" dirty="0" smtClean="0"/>
              <a:t>váhou 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r>
              <a:rPr lang="cs-CZ" dirty="0" smtClean="0"/>
              <a:t>  </a:t>
            </a:r>
            <a:r>
              <a:rPr lang="cs-CZ" sz="2800" dirty="0" smtClean="0"/>
              <a:t>pod 1000 g , narozených </a:t>
            </a:r>
            <a:r>
              <a:rPr lang="cs-CZ" sz="2800" dirty="0" smtClean="0"/>
              <a:t>před </a:t>
            </a:r>
            <a:r>
              <a:rPr lang="cs-CZ" sz="2800" dirty="0" smtClean="0"/>
              <a:t>28.týdnem</a:t>
            </a:r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643702" y="171448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Retinopatie předčasně narozených 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 plodu je do 4.měsíce sítnice </a:t>
            </a:r>
            <a:r>
              <a:rPr lang="cs-CZ" dirty="0" smtClean="0"/>
              <a:t>bezcévná </a:t>
            </a:r>
          </a:p>
          <a:p>
            <a:r>
              <a:rPr lang="cs-CZ" dirty="0" smtClean="0"/>
              <a:t>začíná </a:t>
            </a:r>
            <a:r>
              <a:rPr lang="cs-CZ" dirty="0" smtClean="0"/>
              <a:t>se vyvíjet od </a:t>
            </a:r>
            <a:r>
              <a:rPr lang="cs-CZ" dirty="0" smtClean="0"/>
              <a:t>16.týdne</a:t>
            </a:r>
          </a:p>
          <a:p>
            <a:r>
              <a:rPr lang="cs-CZ" dirty="0" smtClean="0"/>
              <a:t> </a:t>
            </a:r>
            <a:r>
              <a:rPr lang="cs-CZ" dirty="0" smtClean="0"/>
              <a:t>po fyziolog.porodu je vaskularizace sítnice ukončena </a:t>
            </a:r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8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800" baseline="0" dirty="0" smtClean="0">
                <a:solidFill>
                  <a:schemeClr val="tx2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Retinopatie předčasně narozených dětí (ROP)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cs-CZ" sz="2800" baseline="0" dirty="0" smtClean="0"/>
              <a:t>Patogeneze: jsou popsány dvě fáze</a:t>
            </a:r>
          </a:p>
          <a:p>
            <a:pPr marL="0" lvl="0" indent="0"/>
            <a:r>
              <a:rPr lang="cs-CZ" sz="2800" baseline="0" dirty="0" smtClean="0"/>
              <a:t> </a:t>
            </a:r>
            <a:r>
              <a:rPr lang="cs-CZ" sz="2800" baseline="0" dirty="0" smtClean="0"/>
              <a:t>Klasická </a:t>
            </a:r>
            <a:r>
              <a:rPr lang="cs-CZ" sz="2800" baseline="0" dirty="0" smtClean="0"/>
              <a:t>teorie , přežívají pouze hlavní cévní </a:t>
            </a:r>
            <a:r>
              <a:rPr lang="cs-CZ" sz="2800" baseline="0" dirty="0" smtClean="0"/>
              <a:t>    kmeny</a:t>
            </a:r>
            <a:r>
              <a:rPr lang="cs-CZ" sz="2800" baseline="0" dirty="0" smtClean="0"/>
              <a:t>. </a:t>
            </a:r>
            <a:r>
              <a:rPr lang="cs-CZ" sz="2800" baseline="0" dirty="0" err="1" smtClean="0"/>
              <a:t>Hyperoxie</a:t>
            </a:r>
            <a:r>
              <a:rPr lang="cs-CZ" sz="2800" baseline="0" dirty="0" smtClean="0"/>
              <a:t>  vazokonstrikci prodlužuje</a:t>
            </a:r>
          </a:p>
          <a:p>
            <a:pPr marL="0" lvl="0" indent="0"/>
            <a:r>
              <a:rPr lang="cs-CZ" sz="2800" baseline="0" dirty="0" smtClean="0"/>
              <a:t>Druhá </a:t>
            </a:r>
            <a:r>
              <a:rPr lang="cs-CZ" dirty="0" smtClean="0"/>
              <a:t>teorie</a:t>
            </a:r>
            <a:r>
              <a:rPr lang="cs-CZ" sz="2800" baseline="0" dirty="0" smtClean="0"/>
              <a:t> </a:t>
            </a:r>
            <a:r>
              <a:rPr lang="cs-CZ" sz="2800" baseline="0" dirty="0" smtClean="0"/>
              <a:t>, tzv. „gap </a:t>
            </a:r>
            <a:r>
              <a:rPr lang="cs-CZ" sz="2800" baseline="0" dirty="0" err="1" smtClean="0"/>
              <a:t>junctions</a:t>
            </a:r>
            <a:r>
              <a:rPr lang="cs-CZ" sz="2800" baseline="0" dirty="0" smtClean="0"/>
              <a:t> „ prohlubuje  </a:t>
            </a:r>
            <a:r>
              <a:rPr lang="cs-CZ" sz="2800" baseline="0" dirty="0" smtClean="0"/>
              <a:t>  roli </a:t>
            </a:r>
            <a:r>
              <a:rPr lang="cs-CZ" sz="2800" baseline="0" dirty="0" smtClean="0"/>
              <a:t>oxidačního stresu  vznikem abnormálních spojů</a:t>
            </a:r>
          </a:p>
          <a:p>
            <a:pPr marL="0" lvl="0" indent="0"/>
            <a:r>
              <a:rPr lang="cs-CZ" sz="2800" baseline="0" dirty="0" smtClean="0"/>
              <a:t> Kyslík hraje klíčovou roli. Pečlivě se monitoruje  nízká saturace kyslíkem </a:t>
            </a:r>
            <a:r>
              <a:rPr lang="cs-CZ" sz="2800" dirty="0" smtClean="0"/>
              <a:t> a tím se také snižuje vznik závažné retinopatie</a:t>
            </a:r>
            <a:endParaRPr lang="cs-CZ" sz="2800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786578" y="157161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800" baseline="0" dirty="0" smtClean="0">
                <a:solidFill>
                  <a:schemeClr val="tx2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Retinopatie předčasně narozených dětí (ROP)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cs-CZ" dirty="0" smtClean="0"/>
              <a:t>Vlastní vývoj</a:t>
            </a:r>
            <a:r>
              <a:rPr lang="cs-CZ" baseline="0" dirty="0" smtClean="0"/>
              <a:t>  onemocnění má 2 fáze:</a:t>
            </a:r>
          </a:p>
          <a:p>
            <a:pPr marL="0" lvl="0" indent="0"/>
            <a:r>
              <a:rPr lang="cs-CZ" dirty="0" smtClean="0"/>
              <a:t> iniciální – avaskulární vedoucí ke chronické hypoxii sítnice</a:t>
            </a:r>
          </a:p>
          <a:p>
            <a:pPr marL="0" lvl="0" indent="0"/>
            <a:r>
              <a:rPr lang="cs-CZ" dirty="0" smtClean="0"/>
              <a:t> sekundární – </a:t>
            </a:r>
            <a:r>
              <a:rPr lang="cs-CZ" dirty="0" err="1" smtClean="0"/>
              <a:t>proliferativní</a:t>
            </a:r>
            <a:r>
              <a:rPr lang="cs-CZ" dirty="0" smtClean="0"/>
              <a:t> navozující </a:t>
            </a:r>
            <a:r>
              <a:rPr lang="cs-CZ" dirty="0" err="1" smtClean="0"/>
              <a:t>vazodilataci</a:t>
            </a:r>
            <a:r>
              <a:rPr lang="cs-CZ" dirty="0" smtClean="0"/>
              <a:t> a </a:t>
            </a:r>
            <a:r>
              <a:rPr lang="cs-CZ" dirty="0" err="1" smtClean="0"/>
              <a:t>angiogenezi</a:t>
            </a:r>
            <a:r>
              <a:rPr lang="cs-CZ" dirty="0" smtClean="0"/>
              <a:t>.</a:t>
            </a:r>
          </a:p>
          <a:p>
            <a:endParaRPr lang="cs-CZ" dirty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000892" y="157161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r>
              <a:rPr lang="cs-CZ" sz="3800" baseline="0" dirty="0" smtClean="0">
                <a:solidFill>
                  <a:schemeClr val="tx2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Retinopatie předčasně narozených dětí (ROP)</a:t>
            </a:r>
            <a:endParaRPr lang="cs-CZ" sz="4400" baseline="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5800" y="2060848"/>
            <a:ext cx="7772400" cy="4263752"/>
          </a:xfrm>
        </p:spPr>
        <p:txBody>
          <a:bodyPr/>
          <a:lstStyle/>
          <a:p>
            <a:pPr lvl="0"/>
            <a:r>
              <a:rPr lang="cs-CZ" sz="2800" baseline="0" dirty="0" smtClean="0"/>
              <a:t>Nyní se používá mezinárodní klasifikace  ROP z roku 1984 (ICROP)</a:t>
            </a:r>
          </a:p>
          <a:p>
            <a:pPr lvl="0"/>
            <a:r>
              <a:rPr lang="cs-CZ" sz="2800" baseline="0" dirty="0" smtClean="0"/>
              <a:t>Revidovaná </a:t>
            </a:r>
            <a:r>
              <a:rPr lang="cs-CZ" sz="2800" baseline="0" dirty="0" smtClean="0"/>
              <a:t>a </a:t>
            </a:r>
            <a:r>
              <a:rPr lang="cs-CZ" sz="2800" baseline="0" dirty="0" smtClean="0"/>
              <a:t>doplněná</a:t>
            </a:r>
            <a:r>
              <a:rPr lang="cs-CZ" sz="2800" dirty="0" smtClean="0"/>
              <a:t> byla</a:t>
            </a:r>
            <a:r>
              <a:rPr lang="cs-CZ" sz="2800" baseline="0" dirty="0" smtClean="0"/>
              <a:t> </a:t>
            </a:r>
            <a:r>
              <a:rPr lang="cs-CZ" sz="2800" baseline="0" dirty="0" smtClean="0"/>
              <a:t>v roce 2005</a:t>
            </a:r>
          </a:p>
          <a:p>
            <a:pPr lvl="0"/>
            <a:r>
              <a:rPr lang="cs-CZ" sz="2800" baseline="0" dirty="0" smtClean="0"/>
              <a:t>Klasifikace hodnotí</a:t>
            </a:r>
          </a:p>
          <a:p>
            <a:pPr lvl="1"/>
            <a:r>
              <a:rPr lang="cs-CZ" sz="2500" baseline="0" dirty="0" smtClean="0"/>
              <a:t>Lokalizaci změn</a:t>
            </a:r>
          </a:p>
          <a:p>
            <a:pPr lvl="1"/>
            <a:r>
              <a:rPr lang="cs-CZ" sz="2500" baseline="0" dirty="0" smtClean="0"/>
              <a:t>Rozsah postižení sítnice</a:t>
            </a:r>
          </a:p>
          <a:p>
            <a:pPr lvl="1"/>
            <a:r>
              <a:rPr lang="cs-CZ" sz="2500" baseline="0" dirty="0" smtClean="0"/>
              <a:t>Stadium závažnosti </a:t>
            </a:r>
          </a:p>
          <a:p>
            <a:pPr lvl="1"/>
            <a:r>
              <a:rPr lang="cs-CZ" sz="2500" baseline="0" dirty="0" smtClean="0"/>
              <a:t>Přítomnost tzv. plus známky onemocnění</a:t>
            </a:r>
          </a:p>
          <a:p>
            <a:pPr lvl="1"/>
            <a:r>
              <a:rPr lang="cs-CZ" sz="2500" baseline="0" dirty="0" smtClean="0"/>
              <a:t>Definuje agresivní posteriorní formu ROP (AROP)</a:t>
            </a:r>
          </a:p>
          <a:p>
            <a:pPr lvl="0"/>
            <a:endParaRPr lang="cs-CZ" sz="2800" baseline="0" dirty="0" smtClean="0"/>
          </a:p>
        </p:txBody>
      </p:sp>
      <p:pic>
        <p:nvPicPr>
          <p:cNvPr id="5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000892" y="164305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7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800" baseline="0" dirty="0" smtClean="0">
                <a:solidFill>
                  <a:schemeClr val="tx2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Retinopatie předčasně narozených dětí (ROP)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800" baseline="0" dirty="0" smtClean="0"/>
              <a:t>Lokalizace změn: čím blíže zadnímu pólu oka, tím horší prognóza</a:t>
            </a:r>
          </a:p>
          <a:p>
            <a:pPr lvl="0"/>
            <a:r>
              <a:rPr lang="cs-CZ" sz="2800" baseline="0" dirty="0" smtClean="0"/>
              <a:t>Zóna I - kruhová zóna zadního pólu s centrem ve středu terče zrakového nervu, poloměr kružnice je dvojnásobek vzdálenosti mezi zrakovým nervem a </a:t>
            </a:r>
            <a:r>
              <a:rPr lang="cs-CZ" sz="2800" baseline="0" dirty="0" err="1" smtClean="0"/>
              <a:t>makulou</a:t>
            </a:r>
            <a:endParaRPr lang="cs-CZ" sz="2800" baseline="0" dirty="0" smtClean="0"/>
          </a:p>
          <a:p>
            <a:pPr lvl="0"/>
            <a:r>
              <a:rPr lang="cs-CZ" sz="2800" baseline="0" dirty="0" smtClean="0"/>
              <a:t>Zóna II – cirkulární pás se středem v terči zrakového nervu</a:t>
            </a:r>
          </a:p>
          <a:p>
            <a:pPr lvl="0"/>
            <a:r>
              <a:rPr lang="cs-CZ" sz="2800" baseline="0" dirty="0" smtClean="0"/>
              <a:t>Zóna III – zbývající výseč srpkovitého tvaru</a:t>
            </a:r>
          </a:p>
          <a:p>
            <a:pPr lvl="0"/>
            <a:endParaRPr lang="cs-CZ" sz="2800" baseline="0" dirty="0" smtClean="0"/>
          </a:p>
        </p:txBody>
      </p:sp>
      <p:pic>
        <p:nvPicPr>
          <p:cNvPr id="4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6572264" y="150017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800" baseline="0" dirty="0" smtClean="0">
                <a:solidFill>
                  <a:schemeClr val="tx2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Retinopatie předčasně narozených dětí (ROP)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20" y="1676400"/>
            <a:ext cx="8643998" cy="4648200"/>
          </a:xfrm>
        </p:spPr>
        <p:txBody>
          <a:bodyPr/>
          <a:lstStyle/>
          <a:p>
            <a:pPr lvl="1"/>
            <a:r>
              <a:rPr lang="cs-CZ" sz="2500" baseline="0" dirty="0" smtClean="0"/>
              <a:t>I.stadium – demarkace – rostoucí cévy končí náhle v linii oddělující cévnatou  a </a:t>
            </a:r>
            <a:r>
              <a:rPr lang="cs-CZ" sz="2500" baseline="0" dirty="0" err="1" smtClean="0"/>
              <a:t>bezcevn</a:t>
            </a:r>
            <a:r>
              <a:rPr lang="cs-CZ" sz="2500" baseline="0" dirty="0" smtClean="0"/>
              <a:t>. zónu</a:t>
            </a:r>
          </a:p>
          <a:p>
            <a:pPr lvl="1"/>
            <a:r>
              <a:rPr lang="cs-CZ" sz="2500" baseline="0" dirty="0" err="1" smtClean="0"/>
              <a:t>II.stadium</a:t>
            </a:r>
            <a:r>
              <a:rPr lang="cs-CZ" sz="2500" baseline="0" dirty="0" smtClean="0"/>
              <a:t>  - </a:t>
            </a:r>
            <a:r>
              <a:rPr lang="cs-CZ" sz="2500" baseline="0" dirty="0" err="1" smtClean="0"/>
              <a:t>intraretinální</a:t>
            </a:r>
            <a:r>
              <a:rPr lang="cs-CZ" sz="2500" dirty="0" smtClean="0"/>
              <a:t> prstenec – val- hřeben , demarkační linie roste do šířky a tloušťky</a:t>
            </a:r>
            <a:endParaRPr lang="cs-CZ" sz="2500" baseline="0" dirty="0" smtClean="0"/>
          </a:p>
          <a:p>
            <a:pPr lvl="1"/>
            <a:r>
              <a:rPr lang="cs-CZ" sz="2500" baseline="0" dirty="0" err="1" smtClean="0"/>
              <a:t>III.stadium</a:t>
            </a:r>
            <a:r>
              <a:rPr lang="cs-CZ" sz="2500" baseline="0" dirty="0" smtClean="0"/>
              <a:t> – </a:t>
            </a:r>
            <a:r>
              <a:rPr lang="cs-CZ" sz="2500" baseline="0" dirty="0" err="1" smtClean="0"/>
              <a:t>extraretinální</a:t>
            </a:r>
            <a:r>
              <a:rPr lang="cs-CZ" sz="2500" dirty="0" smtClean="0"/>
              <a:t> </a:t>
            </a:r>
            <a:r>
              <a:rPr lang="cs-CZ" sz="2500" dirty="0" smtClean="0"/>
              <a:t>fibrovaskulární </a:t>
            </a:r>
            <a:r>
              <a:rPr lang="cs-CZ" sz="2500" dirty="0" smtClean="0"/>
              <a:t>proliferace, později nastává kontrakce a jizvení, tahem pak  způsobují trakční odchlípení sítnice</a:t>
            </a:r>
            <a:endParaRPr lang="cs-CZ" sz="2500" baseline="0" dirty="0" smtClean="0"/>
          </a:p>
          <a:p>
            <a:pPr lvl="1"/>
            <a:r>
              <a:rPr lang="cs-CZ" sz="2500" baseline="0" dirty="0" err="1" smtClean="0"/>
              <a:t>IV.stadium</a:t>
            </a:r>
            <a:r>
              <a:rPr lang="cs-CZ" sz="2500" baseline="0" dirty="0" smtClean="0"/>
              <a:t> – parciální</a:t>
            </a:r>
            <a:r>
              <a:rPr lang="cs-CZ" sz="2500" dirty="0" smtClean="0"/>
              <a:t> </a:t>
            </a:r>
            <a:r>
              <a:rPr lang="cs-CZ" sz="2500" dirty="0" err="1" smtClean="0"/>
              <a:t>amoce</a:t>
            </a:r>
            <a:r>
              <a:rPr lang="cs-CZ" sz="2500" dirty="0" smtClean="0"/>
              <a:t> , částečné odchlípení sítnice</a:t>
            </a:r>
            <a:endParaRPr lang="cs-CZ" sz="2500" baseline="0" dirty="0" smtClean="0"/>
          </a:p>
          <a:p>
            <a:pPr lvl="1"/>
            <a:r>
              <a:rPr lang="cs-CZ" sz="2500" baseline="0" dirty="0" smtClean="0"/>
              <a:t>V.stadium – totální </a:t>
            </a:r>
            <a:r>
              <a:rPr lang="cs-CZ" sz="2500" baseline="0" dirty="0" err="1" smtClean="0"/>
              <a:t>amoce</a:t>
            </a:r>
            <a:r>
              <a:rPr lang="cs-CZ" sz="2500" baseline="0" dirty="0" smtClean="0"/>
              <a:t> sítnice,úplné</a:t>
            </a:r>
            <a:r>
              <a:rPr lang="cs-CZ" sz="2500" dirty="0" smtClean="0"/>
              <a:t> odchlípení sítnice</a:t>
            </a:r>
            <a:endParaRPr lang="cs-CZ" sz="2500" baseline="0" dirty="0" smtClean="0"/>
          </a:p>
          <a:p>
            <a:pPr lvl="0"/>
            <a:r>
              <a:rPr lang="cs-CZ" sz="2400" baseline="0" dirty="0" smtClean="0"/>
              <a:t>Stádium ROP je podle místa s nejpokročilejšími změnami</a:t>
            </a:r>
          </a:p>
        </p:txBody>
      </p:sp>
      <p:pic>
        <p:nvPicPr>
          <p:cNvPr id="6" name="Nahraný zvuk">
            <a:hlinkClick r:id="" action="ppaction://media"/>
          </p:cNvPr>
          <p:cNvPicPr>
            <a:picLocks noRot="1" noChangeAspect="1"/>
          </p:cNvPicPr>
          <p:nvPr>
            <a:wavAudioFile r:embed="rId1" name="Nahraný zvuk"/>
          </p:nvPr>
        </p:nvPicPr>
        <p:blipFill>
          <a:blip r:embed="rId3"/>
          <a:stretch>
            <a:fillRect/>
          </a:stretch>
        </p:blipFill>
        <p:spPr>
          <a:xfrm>
            <a:off x="7286644" y="142873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3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presentace antverpy v4">
  <a:themeElements>
    <a:clrScheme name="presentace antverpy v4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FFFF"/>
      </a:accent1>
      <a:accent2>
        <a:srgbClr val="3366FF"/>
      </a:accent2>
      <a:accent3>
        <a:srgbClr val="AAAAFF"/>
      </a:accent3>
      <a:accent4>
        <a:srgbClr val="DADADA"/>
      </a:accent4>
      <a:accent5>
        <a:srgbClr val="AAFFFF"/>
      </a:accent5>
      <a:accent6>
        <a:srgbClr val="2D5CE7"/>
      </a:accent6>
      <a:hlink>
        <a:srgbClr val="FF0033"/>
      </a:hlink>
      <a:folHlink>
        <a:srgbClr val="FFFF00"/>
      </a:folHlink>
    </a:clrScheme>
    <a:fontScheme name="presentace antverpy v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resentace antverpy v4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e antverpy v4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e antverpy v4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e antverpy v4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e antverpy v4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4254</TotalTime>
  <Words>692</Words>
  <Application>Microsoft Office PowerPoint</Application>
  <PresentationFormat>Předvádění na obrazovce (4:3)</PresentationFormat>
  <Paragraphs>95</Paragraphs>
  <Slides>17</Slides>
  <Notes>1</Notes>
  <HiddenSlides>0</HiddenSlides>
  <MMClips>17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presentace antverpy v4</vt:lpstr>
      <vt:lpstr> Retinopatie nedonošených dětí (ROP)</vt:lpstr>
      <vt:lpstr>Retinopatie nedonošených dětí</vt:lpstr>
      <vt:lpstr>Retinopatie předčasně narozených dětí (ROP)</vt:lpstr>
      <vt:lpstr>Retinopatie předčasně narozených  </vt:lpstr>
      <vt:lpstr>Retinopatie předčasně narozených dětí (ROP)</vt:lpstr>
      <vt:lpstr>Retinopatie předčasně narozených dětí (ROP)</vt:lpstr>
      <vt:lpstr>Retinopatie předčasně narozených dětí (ROP)</vt:lpstr>
      <vt:lpstr>Retinopatie předčasně narozených dětí (ROP)</vt:lpstr>
      <vt:lpstr>Retinopatie předčasně narozených dětí (ROP)</vt:lpstr>
      <vt:lpstr>Retinopatie předčasně narozených dětí (ROP)</vt:lpstr>
      <vt:lpstr>Retinopatie předčasně narozených dětí (ROP)</vt:lpstr>
      <vt:lpstr>Retinopatie předčasně narozených dětí</vt:lpstr>
      <vt:lpstr>Retinopatie předčasně narozených</vt:lpstr>
      <vt:lpstr>Retinopatie předčasně narozených dětí (ROP)</vt:lpstr>
      <vt:lpstr>Retinopatie předčasně narozených dětí</vt:lpstr>
      <vt:lpstr>Snímek 16</vt:lpstr>
      <vt:lpstr>Děkuji Vám za pozornost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Bez nadpisu</dc:title>
  <dc:creator>Eva M</dc:creator>
  <cp:lastModifiedBy>Uživatel systému Windows</cp:lastModifiedBy>
  <cp:revision>414</cp:revision>
  <cp:lastPrinted>2009-05-17T14:44:56Z</cp:lastPrinted>
  <dcterms:created xsi:type="dcterms:W3CDTF">2009-02-22T09:27:42Z</dcterms:created>
  <dcterms:modified xsi:type="dcterms:W3CDTF">2021-03-13T16:14:52Z</dcterms:modified>
</cp:coreProperties>
</file>