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7" r:id="rId10"/>
    <p:sldId id="269" r:id="rId11"/>
    <p:sldId id="281" r:id="rId12"/>
    <p:sldId id="274" r:id="rId13"/>
    <p:sldId id="273" r:id="rId14"/>
    <p:sldId id="275" r:id="rId15"/>
    <p:sldId id="276" r:id="rId16"/>
    <p:sldId id="278" r:id="rId17"/>
    <p:sldId id="282" r:id="rId18"/>
  </p:sldIdLst>
  <p:sldSz cx="9144000" cy="6858000" type="screen4x3"/>
  <p:notesSz cx="6858000" cy="9144000"/>
  <p:custDataLst>
    <p:tags r:id="rId20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178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53EF17C7-5C5E-4859-A1B1-DE99C2C28F6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AFB4AABE-126A-4A96-A388-3B971221DA0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0734767-2EEC-49B6-8BFE-5384D74F4DE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DA8A4D9E-8202-423B-93F8-4A01D894719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94B581B9-13F5-41EB-BE7C-71F5A188F4A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D5FF44A9-C26F-47D6-A914-14AAB368DD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70B5BADD-338F-4D25-B698-ABD158054FA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30D7125E-2C3D-4DF8-A32B-9D1DBABF5B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47AFD1-6E37-4E9A-8E5F-7CA33D89A6AE}" type="slidenum">
              <a:rPr lang="cs-CZ" altLang="cs-CZ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7A8CF696-2177-4A2C-ABD8-E702B0E835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CFA927AC-66F7-4B28-BB54-39D69A8F1D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E98E30A5-1B3B-408F-9E50-0A1EF119E5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9D5FF0-0C06-47BE-B393-7793A7D1EC27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72BF7790-7040-4993-A839-39E925BC7D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6EC13F73-8E6E-4DE4-932B-3F69707B1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1F024F81-5ACB-4490-817A-26C73D2422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1AE7A6-983C-4E91-A32B-C5849F4F1F28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968C6A5A-A3C7-42C2-8DF8-DF40A91A51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2E60CC5D-5D17-4481-8AFE-525713CCA0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D21793CB-3DF3-4424-85A1-FDE4CA4572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EEF336-7A58-402F-BBFD-74BBD1780B0F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BD2A21C1-91BC-4016-AD85-42972EDB8E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5A94A2BD-A004-4FB9-9566-BE6B616FBA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26D5B0A-FA7D-4F99-B889-9B3ED9E94D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0D23CB-9100-475E-988C-1A6AA50AA506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BB06C2A5-46AE-4654-BFEB-B682A80D8C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882D1B8-83C4-4534-993E-439897CF44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5C6CAD71-E7B7-4B38-9899-A2D0E2CCC1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81D3E3-BBE9-43E9-B7FB-4E426C14E95E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065F3A37-E92B-4F9B-9159-924E7986C4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14CE16CD-FD18-4552-A577-448CF8EA3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DFD68DE7-202A-4D47-B09F-0F093A0E7E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81EFCE-3892-4B24-BE94-4567146C795D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FDD69B6C-3AD5-4456-B02C-EAF7512898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BEBF3BF0-1194-4703-9591-DD099004F9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5C066439-1BEC-411D-83C9-47AF2FE2C1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B30A49-5EEC-47B9-A1A7-03CF3DAF27BD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7AEB8B21-BE03-4DD2-803C-08FD0B7777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B47567FE-B887-4D73-A57B-51708D50A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A6599B7D-2420-4E18-8CC7-44937B4750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D6B6DC-7200-4095-97F5-EFEFEA439E8D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5E76DDB1-9210-4D21-9843-68A85034C1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F981B91F-C887-4A3B-9B98-61FF24C77E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925853BA-FD32-460F-B9C1-A7A84E232E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10F3D4-AE0B-4D10-8870-38017F5FD5DE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FC1D1BD-6626-4AF5-AFAF-8D72B97CDA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74BB710-B135-47D3-BE84-FAD7EAA5F8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939658A9-9BBE-471D-B1B6-3E3542B70A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8ACA4F-70DF-4AD8-9EF4-196C9FAE32BD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A37ED37-4526-409D-BAC7-2E05412BA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52D28184-7D0E-46F7-9697-552542D97D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93D51EE1-5317-4501-9D3A-89996C35EE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15A8F9-F69D-414C-8F0B-B56EB1872BB9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09ED6AA8-43AC-49CA-9BEF-FBDAFFED8D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CC4012E5-E7DB-4ADF-926D-2FCC68A0A4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3E2C774F-3A50-4E04-91B5-F512E0E973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29BDAE-DD82-4E04-886F-99AEC690EA52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D893FE1E-153E-4BA2-BE94-F2E0170D18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EF8DA50B-0188-4B36-B4E2-CD24C090AA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89BE3936-B629-4DF4-B487-5BBE19574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A50D42-5F63-4134-82D1-6EFA9B227970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D7DA899B-42E1-41C5-A6FE-361F4CD728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40EF2BA2-2988-4A30-9A8E-4EA31FF68C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C57AA9F4-386F-4981-B46B-82BB57E3F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F8D9B7-2185-4380-A393-E60636905870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B1A6D162-BEC9-4927-A4EE-5546DC813A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FEFFA8F1-50BA-4B45-854D-B1B3F14936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1BCE35C8-D882-4526-B45A-69AB7B5730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F8F7F3-0170-4A04-AA07-B7EE8B7C5C0C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73894EE-E5A2-49C1-8BCA-BCE5F0E7C4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AB8BEEAD-8C09-48DF-8061-982D1945A2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1A60562E-315D-4933-BDC5-019894AEC5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D49D6F-4680-4F20-86B5-3AC9ACA19662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594FB649-A17E-466A-977A-DB386CB68D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1BD624F4-8668-4D3F-B9C9-CCD023906A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35243A-7491-4CDE-A10B-1CEE166CB2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2EFE71-017E-4438-87EA-2CB47A7A2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FEDB8A-7163-4892-A548-ADBB1FF8DB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A232CE-C6EC-437A-8B6A-2044A989579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1713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43DD76-6B92-420B-A798-54145CE9F5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779AF9-BF17-4AFC-9C44-0AE6827067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B16501-73FE-4348-A137-7512D3B785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DC6B5A-C684-425B-A43B-FDFF2D25940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0936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1A531D-68E3-42EF-899D-E0775808E9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4B1F23-CEFD-4FE8-9F85-D3C63D2F69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EFB038-B723-4AEE-AD1E-6EBDD3F475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369DF8-3F7D-4F72-B07E-E3CCC3FB574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5910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0F1276-1F87-4F9C-92EC-ED7CB2C9F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70A22E-FAB2-4CEC-ABC2-1CF5F46DF1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5E3015-455F-494B-8E20-43B77FE6E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8DB598-26DC-469A-BA44-7A404275176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56327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6E025D3-B6E9-489E-AD3A-3C9CD5BDC5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6EC0A94-8B71-4255-98F1-3447A8B157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7785AE3-C0E2-46D9-8AD6-83A7F5CFA3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A14809-E5AE-4793-A28C-B693241718F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8732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FFAC2E5-A377-4D1A-BF76-DFFFFFB9FC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3A7469A-BF36-49BA-859A-C53E6915D7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30A865D-630B-4B0F-B7F1-BC54973DD4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5D1872-D96C-452A-8DD6-3B837E93CD3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5795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498E53-6C2C-4D08-84CB-F0158DE001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A2E3D6-36BC-452F-8506-28CC8B59CE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971E0D-9D42-433F-86B6-A4DD40F535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3DAC3F-9666-4349-8E4E-6EA058597A0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3671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C436B0-24D9-4074-B5F6-59BF71DD0E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2BEC94-4619-4682-8D2A-C847EEE9A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C5CA62-9F8A-4058-9B48-A9EA644766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2CF00-D3C7-46C9-B26A-0BBEACFE4EE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3979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2D229E-891E-43BE-9305-9819067BD2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7DFFCC-DFDC-4ECA-A7CE-5BFFF3D35E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74D47D-1989-4B74-A33E-A88DF71976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F59346-B2E9-4029-8E34-2E59BB56BEB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4041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E7E69B5-54F4-4CC7-A92F-85D236E742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E1D7183-E29B-4EA5-9208-F4BF505501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8F7D8A1-ACF5-4F23-9930-BEBE4A03E6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815E33-8B22-4733-B279-0C84BAB7B4F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9440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D10F3DC-1460-48E5-BEE4-9796E6FD6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C3EAFF0-1963-4603-8C5A-680788694C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BB8E32A-AEAC-4A05-91FC-0537346517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494F1-C9FD-441E-AE7F-C2A11755EB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2265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A80DCEF-6569-4976-8D79-8AE987A672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FA687A1-3946-4466-8763-F62167269E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FAD39EC-48B6-4F5D-83F2-9DBEB76481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2A1574-51F1-4D77-9303-ACA0B73C131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5908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879D25-5980-4EBD-8C6D-946343E5E2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9713EC-B217-4B33-ABCC-3DACEC06F7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033EEC-F344-490F-BCED-DC5A40E7B2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9F85FC-F2A6-4A99-9B90-7646CCE29AC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4031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FB1ACF-C87D-4586-9D73-82BB601A5F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16FC9A-076A-4209-B351-4A1A0282C8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7C9FB4-FBD8-44E9-8E20-9331B824A7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E0CD2-A1AD-4525-BA2A-6C6A5396D59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28382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AA59453-878B-4A02-B886-EFC1E0E75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A353761-4D44-492A-8858-23B5FED9F1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04EC5B7-84FF-4331-ACD7-A7C57B291C4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B0A41E4-0E0C-44F2-A648-F29DFCE9839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Tx/>
              <a:buNone/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96214F7-E448-4B0A-9929-CE91436D457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017D6A58-4ACC-4E8A-8565-26F16F4BCBF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4.m4a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6.m4a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6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9.m4a"/><Relationship Id="rId7" Type="http://schemas.openxmlformats.org/officeDocument/2006/relationships/image" Target="../media/image1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4a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9.m4a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9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6.png"/><Relationship Id="rId3" Type="http://schemas.openxmlformats.org/officeDocument/2006/relationships/audio" Target="../media/media10.m4a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5.png"/><Relationship Id="rId2" Type="http://schemas.microsoft.com/office/2007/relationships/media" Target="../media/media10.m4a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8.png"/><Relationship Id="rId5" Type="http://schemas.openxmlformats.org/officeDocument/2006/relationships/audio" Target="../media/media11.m4a"/><Relationship Id="rId10" Type="http://schemas.openxmlformats.org/officeDocument/2006/relationships/oleObject" Target="../embeddings/oleObject2.bin"/><Relationship Id="rId4" Type="http://schemas.microsoft.com/office/2007/relationships/media" Target="../media/media11.m4a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F8084761-A885-4E90-9C58-9184D7EBA28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1913" y="5516563"/>
            <a:ext cx="6408737" cy="1008062"/>
          </a:xfrm>
          <a:solidFill>
            <a:srgbClr val="993300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>
                <a:solidFill>
                  <a:srgbClr val="FFFFCC"/>
                </a:solidFill>
              </a:rPr>
              <a:t>Termodynamika – principy, které vládnou přírodě</a:t>
            </a:r>
          </a:p>
        </p:txBody>
      </p:sp>
      <p:pic>
        <p:nvPicPr>
          <p:cNvPr id="3075" name="Picture 5" descr="o_watt">
            <a:extLst>
              <a:ext uri="{FF2B5EF4-FFF2-40B4-BE49-F238E27FC236}">
                <a16:creationId xmlns:a16="http://schemas.microsoft.com/office/drawing/2014/main" id="{A60A1BA0-8AA0-4A53-A46E-2EB5815D3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852738"/>
            <a:ext cx="1484313" cy="1944687"/>
          </a:xfrm>
          <a:prstGeom prst="rect">
            <a:avLst/>
          </a:prstGeom>
          <a:noFill/>
          <a:ln w="762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Rectangle 6">
            <a:extLst>
              <a:ext uri="{FF2B5EF4-FFF2-40B4-BE49-F238E27FC236}">
                <a16:creationId xmlns:a16="http://schemas.microsoft.com/office/drawing/2014/main" id="{4490EF51-59FF-475C-A757-56859B069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013325"/>
            <a:ext cx="20034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5392" bIns="1269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FFCC"/>
                </a:solidFill>
              </a:rPr>
              <a:t>JAMES WATT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FFCC"/>
                </a:solidFill>
              </a:rPr>
              <a:t>19.1.1736 - 19.8.1819</a:t>
            </a:r>
            <a:endParaRPr lang="cs-CZ" altLang="cs-CZ" sz="1200"/>
          </a:p>
        </p:txBody>
      </p:sp>
      <p:pic>
        <p:nvPicPr>
          <p:cNvPr id="3077" name="Picture 8" descr="pstroj444">
            <a:extLst>
              <a:ext uri="{FF2B5EF4-FFF2-40B4-BE49-F238E27FC236}">
                <a16:creationId xmlns:a16="http://schemas.microsoft.com/office/drawing/2014/main" id="{68760A72-48E4-4248-A657-1E0466D30A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997200"/>
            <a:ext cx="30384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11">
            <a:extLst>
              <a:ext uri="{FF2B5EF4-FFF2-40B4-BE49-F238E27FC236}">
                <a16:creationId xmlns:a16="http://schemas.microsoft.com/office/drawing/2014/main" id="{E97E5960-3E4F-4C01-BEA3-C488CBE2D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04813"/>
            <a:ext cx="7993062" cy="1728787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b="1">
                <a:solidFill>
                  <a:srgbClr val="FFFFCC"/>
                </a:solidFill>
              </a:rPr>
              <a:t>Přednášky z lékařské biofyziky</a:t>
            </a:r>
            <a:br>
              <a:rPr lang="en-GB" altLang="cs-CZ" sz="4000" b="1">
                <a:solidFill>
                  <a:srgbClr val="FFFFCC"/>
                </a:solidFill>
              </a:rPr>
            </a:br>
            <a:r>
              <a:rPr lang="cs-CZ" altLang="cs-CZ" sz="2000">
                <a:solidFill>
                  <a:srgbClr val="FFFFCC"/>
                </a:solidFill>
              </a:rPr>
              <a:t>Biofyzikální ústav Lékařské fakulty</a:t>
            </a:r>
            <a:r>
              <a:rPr lang="en-GB" altLang="cs-CZ" sz="2000">
                <a:solidFill>
                  <a:srgbClr val="FFFFCC"/>
                </a:solidFill>
              </a:rPr>
              <a:t> </a:t>
            </a:r>
            <a:br>
              <a:rPr lang="en-GB" altLang="cs-CZ" sz="2000">
                <a:solidFill>
                  <a:srgbClr val="FFFFCC"/>
                </a:solidFill>
              </a:rPr>
            </a:br>
            <a:r>
              <a:rPr lang="en-GB" altLang="cs-CZ" sz="2000">
                <a:solidFill>
                  <a:srgbClr val="FFFFCC"/>
                </a:solidFill>
              </a:rPr>
              <a:t>Masaryk</a:t>
            </a:r>
            <a:r>
              <a:rPr lang="cs-CZ" altLang="cs-CZ" sz="2000">
                <a:solidFill>
                  <a:srgbClr val="FFFFCC"/>
                </a:solidFill>
              </a:rPr>
              <a:t>ovy univerzity, </a:t>
            </a:r>
            <a:r>
              <a:rPr lang="en-GB" altLang="cs-CZ" sz="2000">
                <a:solidFill>
                  <a:srgbClr val="FFFFCC"/>
                </a:solidFill>
              </a:rPr>
              <a:t>Brno</a:t>
            </a:r>
            <a:br>
              <a:rPr lang="en-GB" altLang="cs-CZ" sz="2000"/>
            </a:br>
            <a:endParaRPr lang="en-GB" altLang="cs-CZ" sz="2000"/>
          </a:p>
        </p:txBody>
      </p:sp>
      <p:pic>
        <p:nvPicPr>
          <p:cNvPr id="3079" name="Picture 13" descr="Brownian">
            <a:extLst>
              <a:ext uri="{FF2B5EF4-FFF2-40B4-BE49-F238E27FC236}">
                <a16:creationId xmlns:a16="http://schemas.microsoft.com/office/drawing/2014/main" id="{192F4D26-FAE4-4AC4-B1A8-7C7A93BC27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141663"/>
            <a:ext cx="1944688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čtverec&#10;&#10;Popis byl vytvořen automaticky">
            <a:extLst>
              <a:ext uri="{FF2B5EF4-FFF2-40B4-BE49-F238E27FC236}">
                <a16:creationId xmlns:a16="http://schemas.microsoft.com/office/drawing/2014/main" id="{0025A715-5CBF-4A3D-95E7-FF37E07FC9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094" y="1500253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3BA5D89-9C0E-4388-B272-B5BE624F4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0823" y="178698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967C1C8-CC59-4A9C-A210-8303A5365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FFFF99"/>
                </a:solidFill>
              </a:rPr>
              <a:t>2. TERMODYNAMICKÝ ZÁKON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0EB86FE-1758-4CAE-AB78-DD98412001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8229600" cy="4464050"/>
          </a:xfrm>
          <a:solidFill>
            <a:srgbClr val="993300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000">
                <a:solidFill>
                  <a:schemeClr val="bg1"/>
                </a:solidFill>
              </a:rPr>
              <a:t>2</a:t>
            </a:r>
            <a:r>
              <a:rPr lang="cs-CZ" altLang="cs-CZ" sz="2000">
                <a:solidFill>
                  <a:schemeClr val="bg1"/>
                </a:solidFill>
              </a:rPr>
              <a:t>. Termodynamický zákon (definice entropie</a:t>
            </a:r>
            <a:r>
              <a:rPr lang="en-GB" altLang="cs-CZ" sz="2000">
                <a:solidFill>
                  <a:schemeClr val="bg1"/>
                </a:solidFill>
              </a:rPr>
              <a:t> </a:t>
            </a:r>
            <a:r>
              <a:rPr lang="en-GB" altLang="cs-CZ" sz="2000" i="1">
                <a:solidFill>
                  <a:schemeClr val="bg1"/>
                </a:solidFill>
              </a:rPr>
              <a:t>S</a:t>
            </a:r>
            <a:r>
              <a:rPr lang="en-GB" altLang="cs-CZ" sz="2000">
                <a:solidFill>
                  <a:schemeClr val="bg1"/>
                </a:solidFill>
              </a:rPr>
              <a:t>):</a:t>
            </a:r>
            <a:r>
              <a:rPr lang="en-GB" altLang="cs-CZ" sz="2000" i="1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Lze ukázat, že pro systémy, které mohou vyměňovat teplo se svým okolím, platí</a:t>
            </a:r>
            <a:r>
              <a:rPr lang="en-GB" altLang="cs-CZ" sz="2000">
                <a:solidFill>
                  <a:schemeClr val="bg1"/>
                </a:solidFill>
              </a:rPr>
              <a:t>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GB" altLang="cs-CZ" sz="2000">
                <a:solidFill>
                  <a:schemeClr val="bg1"/>
                </a:solidFill>
              </a:rPr>
              <a:t> </a:t>
            </a:r>
            <a:r>
              <a:rPr lang="en-GB" altLang="cs-CZ" sz="2000" i="1">
                <a:solidFill>
                  <a:schemeClr val="bg1"/>
                </a:solidFill>
              </a:rPr>
              <a:t>dS ≥ dQ/T                    (T </a:t>
            </a:r>
            <a:r>
              <a:rPr lang="cs-CZ" altLang="cs-CZ" sz="2000" i="1">
                <a:solidFill>
                  <a:schemeClr val="bg1"/>
                </a:solidFill>
              </a:rPr>
              <a:t>je teplota</a:t>
            </a:r>
            <a:r>
              <a:rPr lang="en-GB" altLang="cs-CZ" sz="2000" i="1">
                <a:solidFill>
                  <a:schemeClr val="bg1"/>
                </a:solidFill>
              </a:rPr>
              <a:t>)</a:t>
            </a:r>
            <a:endParaRPr lang="en-GB" altLang="cs-CZ" sz="2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GB" altLang="cs-CZ" sz="2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i="1">
                <a:solidFill>
                  <a:schemeClr val="bg1"/>
                </a:solidFill>
              </a:rPr>
              <a:t>Celková entropie jakéhokoliv </a:t>
            </a:r>
            <a:r>
              <a:rPr lang="en-GB" altLang="cs-CZ" sz="2000" b="1" i="1">
                <a:solidFill>
                  <a:schemeClr val="bg1"/>
                </a:solidFill>
              </a:rPr>
              <a:t>i</a:t>
            </a:r>
            <a:r>
              <a:rPr lang="cs-CZ" altLang="cs-CZ" sz="2000" b="1" i="1">
                <a:solidFill>
                  <a:schemeClr val="bg1"/>
                </a:solidFill>
              </a:rPr>
              <a:t>zolovaného</a:t>
            </a:r>
            <a:r>
              <a:rPr lang="en-GB" altLang="cs-CZ" sz="2000" i="1">
                <a:solidFill>
                  <a:schemeClr val="bg1"/>
                </a:solidFill>
              </a:rPr>
              <a:t> termodynamic</a:t>
            </a:r>
            <a:r>
              <a:rPr lang="cs-CZ" altLang="cs-CZ" sz="2000" i="1">
                <a:solidFill>
                  <a:schemeClr val="bg1"/>
                </a:solidFill>
              </a:rPr>
              <a:t>kého systému</a:t>
            </a:r>
            <a:r>
              <a:rPr lang="en-GB" altLang="cs-CZ" sz="2000" i="1">
                <a:solidFill>
                  <a:schemeClr val="bg1"/>
                </a:solidFill>
              </a:rPr>
              <a:t> (dQ = 0) </a:t>
            </a:r>
            <a:r>
              <a:rPr lang="cs-CZ" altLang="cs-CZ" sz="2000" i="1">
                <a:solidFill>
                  <a:schemeClr val="bg1"/>
                </a:solidFill>
              </a:rPr>
              <a:t>má tendenci růst v čase, dokud nedosáhne maximální hodnoty, tj.</a:t>
            </a:r>
            <a:r>
              <a:rPr lang="en-GB" altLang="cs-CZ" sz="2000" i="1">
                <a:solidFill>
                  <a:schemeClr val="bg1"/>
                </a:solidFill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GB" altLang="cs-CZ" sz="2000">
                <a:solidFill>
                  <a:schemeClr val="bg1"/>
                </a:solidFill>
              </a:rPr>
              <a:t>d</a:t>
            </a:r>
            <a:r>
              <a:rPr lang="en-GB" altLang="cs-CZ" sz="2000" i="1">
                <a:solidFill>
                  <a:schemeClr val="bg1"/>
                </a:solidFill>
              </a:rPr>
              <a:t>S ≥ 0.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cs-CZ" sz="2000" i="1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000">
                <a:solidFill>
                  <a:schemeClr val="bg1"/>
                </a:solidFill>
              </a:rPr>
              <a:t>T</a:t>
            </a:r>
            <a:r>
              <a:rPr lang="cs-CZ" altLang="cs-CZ" sz="2000">
                <a:solidFill>
                  <a:schemeClr val="bg1"/>
                </a:solidFill>
              </a:rPr>
              <a:t>ento zákon určuje </a:t>
            </a:r>
            <a:r>
              <a:rPr lang="en-GB" altLang="cs-CZ" sz="2000">
                <a:solidFill>
                  <a:schemeClr val="bg1"/>
                </a:solidFill>
              </a:rPr>
              <a:t>“</a:t>
            </a:r>
            <a:r>
              <a:rPr lang="cs-CZ" altLang="cs-CZ" sz="2000">
                <a:solidFill>
                  <a:schemeClr val="bg1"/>
                </a:solidFill>
              </a:rPr>
              <a:t>směr</a:t>
            </a:r>
            <a:r>
              <a:rPr lang="en-GB" altLang="cs-CZ" sz="2000">
                <a:solidFill>
                  <a:schemeClr val="bg1"/>
                </a:solidFill>
              </a:rPr>
              <a:t>” </a:t>
            </a:r>
            <a:r>
              <a:rPr lang="cs-CZ" altLang="cs-CZ" sz="2000">
                <a:solidFill>
                  <a:schemeClr val="bg1"/>
                </a:solidFill>
              </a:rPr>
              <a:t>procesů probíhajících v přírodě a je jedním z nejdůležitějších přírodních zákonů</a:t>
            </a:r>
            <a:r>
              <a:rPr lang="en-GB" altLang="cs-CZ" sz="2000">
                <a:solidFill>
                  <a:schemeClr val="bg1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i="1">
                <a:solidFill>
                  <a:schemeClr val="bg1"/>
                </a:solidFill>
              </a:rPr>
              <a:t>Pouze pro vratné procesy (rovnovážné stavy) platí:</a:t>
            </a:r>
            <a:endParaRPr lang="en-GB" altLang="cs-CZ" sz="2000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000" i="1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GB" altLang="cs-CZ" sz="2000" i="1">
                <a:solidFill>
                  <a:schemeClr val="bg1"/>
                </a:solidFill>
              </a:rPr>
              <a:t>dS = 0 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E0FB7E10-E78B-4129-BBCE-3197E6062E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30" y="5517422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F3CC99-B517-4D46-8D09-4D8901BF0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90918" y="5655899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C1DD248-3164-4741-99C2-FA23F75CC7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88057" y="60340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001A305-5493-4C27-A556-60E6657C99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chemeClr val="bg1"/>
                </a:solidFill>
              </a:rPr>
              <a:t>Entropie a neuspořádanost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CF75789-F906-49AE-B3F3-778D5ABC4E8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8353425" cy="5400675"/>
          </a:xfrm>
          <a:solidFill>
            <a:srgbClr val="993300"/>
          </a:solidFill>
        </p:spPr>
        <p:txBody>
          <a:bodyPr/>
          <a:lstStyle/>
          <a:p>
            <a:pPr marL="0" indent="6350"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Entropie S termodynamického systému závisí na počtu různých možných </a:t>
            </a:r>
            <a:r>
              <a:rPr lang="cs-CZ" altLang="cs-CZ" sz="2000" i="1">
                <a:solidFill>
                  <a:schemeClr val="bg1"/>
                </a:solidFill>
              </a:rPr>
              <a:t>mikroskopických</a:t>
            </a:r>
            <a:r>
              <a:rPr lang="cs-CZ" altLang="cs-CZ" sz="2000">
                <a:solidFill>
                  <a:schemeClr val="bg1"/>
                </a:solidFill>
              </a:rPr>
              <a:t> uspořádání částic (mikrostavů), které vedou k </a:t>
            </a:r>
            <a:r>
              <a:rPr lang="cs-CZ" altLang="cs-CZ" sz="2000" u="sng">
                <a:solidFill>
                  <a:schemeClr val="bg1"/>
                </a:solidFill>
              </a:rPr>
              <a:t>témuž pozorovanému </a:t>
            </a:r>
            <a:r>
              <a:rPr lang="cs-CZ" altLang="cs-CZ" sz="2000" i="1">
                <a:solidFill>
                  <a:schemeClr val="bg1"/>
                </a:solidFill>
              </a:rPr>
              <a:t>makroskopickému</a:t>
            </a:r>
            <a:r>
              <a:rPr lang="cs-CZ" altLang="cs-CZ" sz="2000">
                <a:solidFill>
                  <a:schemeClr val="bg1"/>
                </a:solidFill>
              </a:rPr>
              <a:t> stavu termodynamického systému. Entropie systému je vyšší, je-li mikroskopické uspořádání systému více neuspořádané a nepravidelné.</a:t>
            </a:r>
          </a:p>
          <a:p>
            <a:pPr marL="0" indent="6350"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Ludwig Boltzmann odvodil tuto skutečnost vyjadřující vzorec (Boltzmannův princip):</a:t>
            </a:r>
            <a:endParaRPr lang="cs-CZ" altLang="cs-CZ" sz="2000" b="1" i="1">
              <a:solidFill>
                <a:schemeClr val="bg1"/>
              </a:solidFill>
            </a:endParaRPr>
          </a:p>
          <a:p>
            <a:pPr marL="0" indent="6350" algn="ctr" eaLnBrk="1" hangingPunct="1">
              <a:lnSpc>
                <a:spcPct val="80000"/>
              </a:lnSpc>
              <a:buFontTx/>
              <a:buNone/>
            </a:pPr>
            <a:r>
              <a:rPr lang="cs-CZ" altLang="cs-CZ" sz="2000" b="1" i="1">
                <a:solidFill>
                  <a:schemeClr val="bg1"/>
                </a:solidFill>
              </a:rPr>
              <a:t>S = k </a:t>
            </a:r>
            <a:r>
              <a:rPr lang="cs-CZ" altLang="cs-CZ" sz="2000" b="1">
                <a:solidFill>
                  <a:schemeClr val="bg1"/>
                </a:solidFill>
              </a:rPr>
              <a:t>ln</a:t>
            </a:r>
            <a:r>
              <a:rPr lang="cs-CZ" altLang="cs-CZ" sz="2000" b="1" i="1">
                <a:solidFill>
                  <a:schemeClr val="bg1"/>
                </a:solidFill>
              </a:rPr>
              <a:t>W</a:t>
            </a:r>
          </a:p>
          <a:p>
            <a:pPr marL="0" indent="6350"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Kde W je počet mikrostavů, které mohou vytvořit daný makrostav</a:t>
            </a:r>
          </a:p>
          <a:p>
            <a:pPr marL="0" indent="6350" eaLnBrk="1" hangingPunct="1">
              <a:lnSpc>
                <a:spcPct val="80000"/>
              </a:lnSpc>
              <a:buFontTx/>
              <a:buNone/>
            </a:pPr>
            <a:r>
              <a:rPr lang="cs-CZ" altLang="cs-CZ" sz="2000" i="1">
                <a:solidFill>
                  <a:schemeClr val="bg1"/>
                </a:solidFill>
              </a:rPr>
              <a:t>k</a:t>
            </a:r>
            <a:r>
              <a:rPr lang="cs-CZ" altLang="cs-CZ" sz="2000">
                <a:solidFill>
                  <a:schemeClr val="bg1"/>
                </a:solidFill>
              </a:rPr>
              <a:t> je Boltzmannova konstanta (k = R/N</a:t>
            </a:r>
            <a:r>
              <a:rPr lang="cs-CZ" altLang="cs-CZ" sz="2000" baseline="-25000">
                <a:solidFill>
                  <a:schemeClr val="bg1"/>
                </a:solidFill>
              </a:rPr>
              <a:t>A</a:t>
            </a:r>
            <a:r>
              <a:rPr lang="cs-CZ" altLang="cs-CZ" sz="2000">
                <a:solidFill>
                  <a:schemeClr val="bg1"/>
                </a:solidFill>
              </a:rPr>
              <a:t> = 1,38·10</a:t>
            </a:r>
            <a:r>
              <a:rPr lang="cs-CZ" altLang="cs-CZ" sz="2000" baseline="30000">
                <a:solidFill>
                  <a:schemeClr val="bg1"/>
                </a:solidFill>
              </a:rPr>
              <a:t>-23</a:t>
            </a:r>
            <a:r>
              <a:rPr lang="cs-CZ" altLang="cs-CZ" sz="2000">
                <a:solidFill>
                  <a:schemeClr val="bg1"/>
                </a:solidFill>
              </a:rPr>
              <a:t> J·K</a:t>
            </a:r>
            <a:r>
              <a:rPr lang="cs-CZ" altLang="cs-CZ" sz="2000" baseline="30000">
                <a:solidFill>
                  <a:schemeClr val="bg1"/>
                </a:solidFill>
              </a:rPr>
              <a:t>-1</a:t>
            </a:r>
            <a:r>
              <a:rPr lang="cs-CZ" altLang="cs-CZ" sz="2000">
                <a:solidFill>
                  <a:schemeClr val="bg1"/>
                </a:solidFill>
              </a:rPr>
              <a:t>, N</a:t>
            </a:r>
            <a:r>
              <a:rPr lang="cs-CZ" altLang="cs-CZ" sz="2000" baseline="-25000">
                <a:solidFill>
                  <a:schemeClr val="bg1"/>
                </a:solidFill>
              </a:rPr>
              <a:t>A</a:t>
            </a:r>
            <a:r>
              <a:rPr lang="cs-CZ" altLang="cs-CZ" sz="2000">
                <a:solidFill>
                  <a:schemeClr val="bg1"/>
                </a:solidFill>
              </a:rPr>
              <a:t> je Avogadrova konstanta)</a:t>
            </a:r>
          </a:p>
          <a:p>
            <a:pPr marL="0" indent="6350" eaLnBrk="1" hangingPunct="1">
              <a:lnSpc>
                <a:spcPct val="80000"/>
              </a:lnSpc>
              <a:buFontTx/>
              <a:buNone/>
            </a:pPr>
            <a:endParaRPr lang="cs-CZ" altLang="cs-CZ" sz="2000">
              <a:solidFill>
                <a:schemeClr val="bg1"/>
              </a:solidFill>
            </a:endParaRPr>
          </a:p>
          <a:p>
            <a:pPr marL="0" indent="6350" eaLnBrk="1" hangingPunct="1">
              <a:lnSpc>
                <a:spcPct val="80000"/>
              </a:lnSpc>
              <a:buFontTx/>
              <a:buNone/>
            </a:pPr>
            <a:r>
              <a:rPr lang="cs-CZ" altLang="cs-CZ" sz="2000" i="1">
                <a:solidFill>
                  <a:schemeClr val="bg1"/>
                </a:solidFill>
              </a:rPr>
              <a:t>S</a:t>
            </a:r>
            <a:r>
              <a:rPr lang="cs-CZ" altLang="cs-CZ" sz="2000">
                <a:solidFill>
                  <a:schemeClr val="bg1"/>
                </a:solidFill>
              </a:rPr>
              <a:t> je stavovou funkcí.</a:t>
            </a:r>
          </a:p>
          <a:p>
            <a:pPr marL="0" indent="6350" eaLnBrk="1" hangingPunct="1">
              <a:lnSpc>
                <a:spcPct val="80000"/>
              </a:lnSpc>
              <a:buFontTx/>
              <a:buNone/>
            </a:pPr>
            <a:endParaRPr lang="cs-CZ" altLang="cs-CZ" sz="2000" i="1">
              <a:solidFill>
                <a:schemeClr val="bg1"/>
              </a:solidFill>
            </a:endParaRPr>
          </a:p>
          <a:p>
            <a:pPr marL="0" indent="6350" eaLnBrk="1" hangingPunct="1">
              <a:lnSpc>
                <a:spcPct val="80000"/>
              </a:lnSpc>
              <a:buFontTx/>
              <a:buNone/>
            </a:pPr>
            <a:r>
              <a:rPr lang="cs-CZ" altLang="cs-CZ" sz="2000" i="1">
                <a:solidFill>
                  <a:schemeClr val="bg1"/>
                </a:solidFill>
              </a:rPr>
              <a:t>Odvození výše uvedeného vzorce je zdlouhavé a relativně obtížné. Dále bude podáno poněkud zjednodušené kvalitativní vysvětlení. </a:t>
            </a:r>
          </a:p>
          <a:p>
            <a:pPr marL="0" indent="6350" eaLnBrk="1" hangingPunct="1">
              <a:lnSpc>
                <a:spcPct val="80000"/>
              </a:lnSpc>
              <a:buFontTx/>
              <a:buNone/>
            </a:pPr>
            <a:endParaRPr lang="cs-CZ" altLang="cs-CZ" sz="2000">
              <a:solidFill>
                <a:schemeClr val="bg1"/>
              </a:solidFill>
            </a:endParaRPr>
          </a:p>
          <a:p>
            <a:pPr marL="0" indent="6350"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Předpoklad dalších úvah: </a:t>
            </a:r>
            <a:r>
              <a:rPr lang="cs-CZ" altLang="cs-CZ" sz="2000" b="1">
                <a:solidFill>
                  <a:schemeClr val="bg1"/>
                </a:solidFill>
              </a:rPr>
              <a:t>celková energie částic a jejich počet v systému se nemění.</a:t>
            </a:r>
            <a:endParaRPr lang="cs-CZ" altLang="cs-CZ" sz="2000" b="1" i="1">
              <a:solidFill>
                <a:schemeClr val="bg1"/>
              </a:solidFill>
            </a:endParaRP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E143D2A8-E591-4CC7-9662-F71052BF5C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42940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D58F739-761B-4D28-A898-49CAC97AE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41897" y="281417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08325F-4F9A-4A6B-BDC1-F4A0419F2D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4349" y="61631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6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9F5531B1-9E57-4557-A67D-D979185FA418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99"/>
                </a:solidFill>
              </a:rPr>
              <a:t>„Pokus s kuličkami“</a:t>
            </a:r>
          </a:p>
        </p:txBody>
      </p:sp>
      <p:pic>
        <p:nvPicPr>
          <p:cNvPr id="25603" name="Picture 9" descr="shoebox">
            <a:extLst>
              <a:ext uri="{FF2B5EF4-FFF2-40B4-BE49-F238E27FC236}">
                <a16:creationId xmlns:a16="http://schemas.microsoft.com/office/drawing/2014/main" id="{C66AC19C-6093-45CC-BC73-6C1A2CE0046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557338"/>
            <a:ext cx="2652712" cy="2185987"/>
          </a:xfrm>
          <a:noFill/>
        </p:spPr>
      </p:pic>
      <p:pic>
        <p:nvPicPr>
          <p:cNvPr id="34836" name="Picture 20" descr="smajlik">
            <a:extLst>
              <a:ext uri="{FF2B5EF4-FFF2-40B4-BE49-F238E27FC236}">
                <a16:creationId xmlns:a16="http://schemas.microsoft.com/office/drawing/2014/main" id="{54A72246-A021-4349-9E79-7A00732CF8A6}"/>
              </a:ext>
            </a:extLst>
          </p:cNvPr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2852738"/>
            <a:ext cx="457200" cy="457200"/>
          </a:xfrm>
          <a:noFill/>
        </p:spPr>
      </p:pic>
      <p:pic>
        <p:nvPicPr>
          <p:cNvPr id="34839" name="Picture 23" descr="smajlik">
            <a:extLst>
              <a:ext uri="{FF2B5EF4-FFF2-40B4-BE49-F238E27FC236}">
                <a16:creationId xmlns:a16="http://schemas.microsoft.com/office/drawing/2014/main" id="{44EF3A66-8F58-4DD4-9F10-C0484095B9F9}"/>
              </a:ext>
            </a:extLst>
          </p:cNvPr>
          <p:cNvPicPr>
            <a:picLocks noGrp="1" noChangeAspect="1" noChangeArrowheads="1" noCrop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488" y="1989138"/>
            <a:ext cx="457200" cy="457200"/>
          </a:xfrm>
          <a:noFill/>
        </p:spPr>
      </p:pic>
      <p:pic>
        <p:nvPicPr>
          <p:cNvPr id="34842" name="Picture 26" descr="smajlik">
            <a:extLst>
              <a:ext uri="{FF2B5EF4-FFF2-40B4-BE49-F238E27FC236}">
                <a16:creationId xmlns:a16="http://schemas.microsoft.com/office/drawing/2014/main" id="{2EE64E4A-3BE1-480F-BE7D-A0AC0D2D2B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2845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4" name="Picture 28" descr="smajlik">
            <a:extLst>
              <a:ext uri="{FF2B5EF4-FFF2-40B4-BE49-F238E27FC236}">
                <a16:creationId xmlns:a16="http://schemas.microsoft.com/office/drawing/2014/main" id="{66AD57CC-CC39-4101-A837-CED9273E0A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7082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6" name="Picture 30" descr="smajlik">
            <a:extLst>
              <a:ext uri="{FF2B5EF4-FFF2-40B4-BE49-F238E27FC236}">
                <a16:creationId xmlns:a16="http://schemas.microsoft.com/office/drawing/2014/main" id="{1E1ECB83-F9A6-4B93-A500-6D1E970044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4923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8" name="Picture 32" descr="smajlik">
            <a:extLst>
              <a:ext uri="{FF2B5EF4-FFF2-40B4-BE49-F238E27FC236}">
                <a16:creationId xmlns:a16="http://schemas.microsoft.com/office/drawing/2014/main" id="{BDA31FC9-D30D-49B2-9276-2DA0E7F547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8446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 Box 34">
            <a:extLst>
              <a:ext uri="{FF2B5EF4-FFF2-40B4-BE49-F238E27FC236}">
                <a16:creationId xmlns:a16="http://schemas.microsoft.com/office/drawing/2014/main" id="{9D0700C7-3A57-4EED-AF98-1F19D49E3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076700"/>
            <a:ext cx="7848600" cy="2682875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FFFFCC"/>
                </a:solidFill>
              </a:rPr>
              <a:t>Kuličky mohou být rozlišeny pomocí písmen nebo zůstat nerozlišeny.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FFFFCC"/>
                </a:solidFill>
              </a:rPr>
              <a:t>V krabici od bot narýsujeme čáru, rozdělující její dno na dvě stejné poloviny.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FFFFCC"/>
                </a:solidFill>
              </a:rPr>
              <a:t>Krabicí zatřepeme, a pak zaznamenáme rozmístění kuliček.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i="1">
                <a:solidFill>
                  <a:schemeClr val="bg1"/>
                </a:solidFill>
              </a:rPr>
              <a:t>Zjednodušení</a:t>
            </a:r>
            <a:r>
              <a:rPr lang="en-GB" altLang="cs-CZ" sz="2000" i="1">
                <a:solidFill>
                  <a:schemeClr val="bg1"/>
                </a:solidFill>
              </a:rPr>
              <a:t>: </a:t>
            </a:r>
            <a:r>
              <a:rPr lang="cs-CZ" altLang="cs-CZ" sz="2000" i="1">
                <a:solidFill>
                  <a:schemeClr val="bg1"/>
                </a:solidFill>
              </a:rPr>
              <a:t>zabýváme se pouze polohami kuliček, jejich hybnost nebo energii nebereme v úvahu.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01572F79-4127-49E2-AA4F-788D40C498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34938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1162C7-F4F4-4077-B642-2CAAA132E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1561" y="4397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2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bunky">
            <a:extLst>
              <a:ext uri="{FF2B5EF4-FFF2-40B4-BE49-F238E27FC236}">
                <a16:creationId xmlns:a16="http://schemas.microsoft.com/office/drawing/2014/main" id="{5EBFE575-FFA0-45C4-9856-C0E559C8A7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0"/>
            <a:ext cx="6046788" cy="6858000"/>
          </a:xfrm>
          <a:noFill/>
        </p:spPr>
      </p:pic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BAF9BA48-0A93-4EFC-AB30-8AB3DE1866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402" y="0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7CD010-8C58-49C8-9BE1-3170F5FA1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6437" y="138477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2F58CB0-C46E-47DC-9026-C97A9B80A9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05331" y="48015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52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3BDFBCE8-4227-4082-A1AF-FAD0977F07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99"/>
                </a:solidFill>
              </a:rPr>
              <a:t>Několik termínů ze statistické fyziky: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2020CBD-F0F7-4E15-A2A7-2BD95EE094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993300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FFCC"/>
                </a:solidFill>
              </a:rPr>
              <a:t>fázový prostor („dno krabice“</a:t>
            </a:r>
            <a:r>
              <a:rPr lang="en-GB" altLang="cs-CZ" sz="2000">
                <a:solidFill>
                  <a:srgbClr val="FFFFCC"/>
                </a:solidFill>
                <a:sym typeface="Wingdings" panose="05000000000000000000" pitchFamily="2" charset="2"/>
              </a:rPr>
              <a:t></a:t>
            </a:r>
            <a:r>
              <a:rPr lang="cs-CZ" altLang="cs-CZ" sz="2000">
                <a:solidFill>
                  <a:srgbClr val="FFFFCC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FFCC"/>
                </a:solidFill>
              </a:rPr>
              <a:t>buňka fázového prostoru („polovina dna krabice“</a:t>
            </a:r>
            <a:r>
              <a:rPr lang="en-GB" altLang="cs-CZ" sz="2000">
                <a:solidFill>
                  <a:srgbClr val="FFFFCC"/>
                </a:solidFill>
                <a:sym typeface="Wingdings" panose="05000000000000000000" pitchFamily="2" charset="2"/>
              </a:rPr>
              <a:t></a:t>
            </a:r>
            <a:r>
              <a:rPr lang="cs-CZ" altLang="cs-CZ" sz="2000">
                <a:solidFill>
                  <a:srgbClr val="FFFFCC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FFCC"/>
                </a:solidFill>
              </a:rPr>
              <a:t>obsazovací čísla („počty kuliček v jedné nebo druhé polovině“</a:t>
            </a:r>
            <a:r>
              <a:rPr lang="en-GB" altLang="cs-CZ" sz="2000">
                <a:solidFill>
                  <a:srgbClr val="FFFFCC"/>
                </a:solidFill>
                <a:sym typeface="Wingdings" panose="05000000000000000000" pitchFamily="2" charset="2"/>
              </a:rPr>
              <a:t></a:t>
            </a:r>
            <a:r>
              <a:rPr lang="cs-CZ" altLang="cs-CZ" sz="2000">
                <a:solidFill>
                  <a:srgbClr val="FFFFCC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FFCC"/>
                </a:solidFill>
              </a:rPr>
              <a:t>rozdělovací funkce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FFCC"/>
                </a:solidFill>
              </a:rPr>
              <a:t>mikrostav a makrostav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solidFill>
                <a:srgbClr val="FFFFCC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Věty, jejichž pravdivost je předpokládaná a ověřená praxí: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FFCC"/>
                </a:solidFill>
              </a:rPr>
              <a:t>Pravděpodobnost vzniku kteréhokoliv ze všech možných mikrostavů je stejná.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FFCC"/>
                </a:solidFill>
              </a:rPr>
              <a:t>V izolovaných systémech se s největší pravděpodobností realizuje makrostav, který je tvořen největším počtem mikrostavů.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FFCC"/>
                </a:solidFill>
              </a:rPr>
              <a:t>Počet mikrostavů, které realizují tentýž makrostav, se nazývá </a:t>
            </a:r>
            <a:r>
              <a:rPr lang="cs-CZ" altLang="cs-CZ" sz="2000" b="1">
                <a:solidFill>
                  <a:srgbClr val="FFFFCC"/>
                </a:solidFill>
              </a:rPr>
              <a:t>statistická pravděpodobnost (</a:t>
            </a:r>
            <a:r>
              <a:rPr lang="cs-CZ" altLang="cs-CZ" sz="2000" b="1" i="1">
                <a:solidFill>
                  <a:srgbClr val="FFFFCC"/>
                </a:solidFill>
              </a:rPr>
              <a:t>P</a:t>
            </a:r>
            <a:r>
              <a:rPr lang="cs-CZ" altLang="cs-CZ" sz="2000" b="1">
                <a:solidFill>
                  <a:srgbClr val="FFFFCC"/>
                </a:solidFill>
              </a:rPr>
              <a:t> či </a:t>
            </a:r>
            <a:r>
              <a:rPr lang="cs-CZ" altLang="cs-CZ" sz="2000" b="1" i="1">
                <a:solidFill>
                  <a:srgbClr val="FFFFCC"/>
                </a:solidFill>
              </a:rPr>
              <a:t>W</a:t>
            </a:r>
            <a:r>
              <a:rPr lang="cs-CZ" altLang="cs-CZ" sz="2000" b="1">
                <a:solidFill>
                  <a:srgbClr val="FFFFCC"/>
                </a:solidFill>
              </a:rPr>
              <a:t>).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FFCC"/>
                </a:solidFill>
              </a:rPr>
              <a:t>Makrostavy se od sebe liší svými obsazovacími čísly.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29BF58B1-4604-4431-892E-A95C76B94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39" y="274638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F3491FE-F698-4BD7-932B-D88EC3FAF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2045" y="52863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B359390B-296A-4694-8EFF-D276BA7BE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99"/>
                </a:solidFill>
              </a:rPr>
              <a:t>Gay-Lussacův pokus: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1253CB06-5BB9-4126-8A5F-69CFFD1F8AC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87450" y="1484313"/>
            <a:ext cx="7570788" cy="649287"/>
          </a:xfrm>
          <a:solidFill>
            <a:srgbClr val="993300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>
                <a:solidFill>
                  <a:srgbClr val="FFFFCC"/>
                </a:solidFill>
              </a:rPr>
              <a:t>(průběh nevratného děje v ideálním plynu)</a:t>
            </a:r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D669B12B-1127-4E7B-A4DA-75934470FB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2420938"/>
            <a:ext cx="6697663" cy="1728787"/>
          </a:xfrm>
          <a:noFill/>
        </p:spPr>
      </p:pic>
      <p:sp>
        <p:nvSpPr>
          <p:cNvPr id="31749" name="Text Box 6">
            <a:extLst>
              <a:ext uri="{FF2B5EF4-FFF2-40B4-BE49-F238E27FC236}">
                <a16:creationId xmlns:a16="http://schemas.microsoft.com/office/drawing/2014/main" id="{05E3DD36-8CA0-4740-A9E9-93FC6094E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581525"/>
            <a:ext cx="7416800" cy="1920875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A) Nádoba je rozdělena na dvě části. V jedné z nich se nachází stlačený ideální plyn v rovnovážném stavu.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B) Do přepážky uděláme otvor, plyn expanduje do druhé části nádoby - probíhá nevratný děj.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C) Po uplynutí (relaxačního) času se v obou částech nádoby ustaluje tmd. rovnováha.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A7D592E6-BA9D-412A-8430-DDECDE6DA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69" y="82148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2AD51CD-7A33-48DD-B604-16EB69424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9852" y="4238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9037DA0D-81A9-4534-A039-E823846C36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99"/>
                </a:solidFill>
              </a:rPr>
              <a:t>Mezi oběma myšlenými pokusy existuje analogie:</a:t>
            </a:r>
            <a:r>
              <a:rPr lang="cs-CZ" altLang="cs-CZ" sz="4000"/>
              <a:t> </a:t>
            </a:r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D6899793-72B5-414A-88B7-7CE7811095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700213"/>
            <a:ext cx="7561262" cy="4730750"/>
          </a:xfrm>
          <a:noFill/>
        </p:spPr>
      </p:pic>
      <p:sp>
        <p:nvSpPr>
          <p:cNvPr id="33796" name="Oval 6">
            <a:extLst>
              <a:ext uri="{FF2B5EF4-FFF2-40B4-BE49-F238E27FC236}">
                <a16:creationId xmlns:a16="http://schemas.microsoft.com/office/drawing/2014/main" id="{9AE561B9-4A93-4425-9EED-3C1B294B5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084763"/>
            <a:ext cx="7272337" cy="1368425"/>
          </a:xfrm>
          <a:prstGeom prst="ellipse">
            <a:avLst/>
          </a:prstGeom>
          <a:solidFill>
            <a:srgbClr val="FF0000">
              <a:alpha val="50195"/>
            </a:srgbClr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000">
              <a:solidFill>
                <a:srgbClr val="FFFFCC"/>
              </a:solidFill>
            </a:endParaRPr>
          </a:p>
        </p:txBody>
      </p:sp>
      <p:sp>
        <p:nvSpPr>
          <p:cNvPr id="33797" name="TextovéPole 6">
            <a:extLst>
              <a:ext uri="{FF2B5EF4-FFF2-40B4-BE49-F238E27FC236}">
                <a16:creationId xmlns:a16="http://schemas.microsoft.com/office/drawing/2014/main" id="{625A200E-89B3-4960-AD94-D143B44AF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3213100"/>
            <a:ext cx="2889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4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E2F23A9E-EFDC-4ED2-BE9F-AE2A1E106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142" y="4257311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A20EFC-252B-4379-BF36-981F5B50C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350" y="45989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15394177-003F-4D5D-8DD8-E2F68542811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836613"/>
            <a:ext cx="8135938" cy="4968875"/>
          </a:xfrm>
          <a:solidFill>
            <a:srgbClr val="993300"/>
          </a:solidFill>
        </p:spPr>
        <p:txBody>
          <a:bodyPr/>
          <a:lstStyle/>
          <a:p>
            <a:pPr eaLnBrk="1" hangingPunct="1"/>
            <a:r>
              <a:rPr lang="cs-CZ" altLang="cs-CZ" sz="3200" dirty="0">
                <a:solidFill>
                  <a:srgbClr val="FFFFCC"/>
                </a:solidFill>
              </a:rPr>
              <a:t>Autor: </a:t>
            </a:r>
            <a:br>
              <a:rPr lang="cs-CZ" altLang="cs-CZ" sz="3200" dirty="0">
                <a:solidFill>
                  <a:srgbClr val="FFFFCC"/>
                </a:solidFill>
              </a:rPr>
            </a:br>
            <a:r>
              <a:rPr lang="cs-CZ" altLang="cs-CZ" sz="3200" b="1" dirty="0">
                <a:solidFill>
                  <a:srgbClr val="FFFFCC"/>
                </a:solidFill>
              </a:rPr>
              <a:t>Vojtěch Mornstein</a:t>
            </a:r>
            <a:br>
              <a:rPr lang="cs-CZ" altLang="cs-CZ" sz="3200" dirty="0">
                <a:solidFill>
                  <a:srgbClr val="FFFFCC"/>
                </a:solidFill>
              </a:rPr>
            </a:br>
            <a:br>
              <a:rPr lang="cs-CZ" altLang="cs-CZ" sz="3200" dirty="0">
                <a:solidFill>
                  <a:srgbClr val="FFFFCC"/>
                </a:solidFill>
              </a:rPr>
            </a:br>
            <a:br>
              <a:rPr lang="cs-CZ" altLang="cs-CZ" sz="3200" dirty="0">
                <a:solidFill>
                  <a:srgbClr val="FFFFCC"/>
                </a:solidFill>
              </a:rPr>
            </a:br>
            <a:r>
              <a:rPr lang="cs-CZ" altLang="cs-CZ" sz="3200" dirty="0">
                <a:solidFill>
                  <a:srgbClr val="FFFFCC"/>
                </a:solidFill>
              </a:rPr>
              <a:t>Grafika: </a:t>
            </a:r>
            <a:br>
              <a:rPr lang="cs-CZ" altLang="cs-CZ" sz="3200" dirty="0">
                <a:solidFill>
                  <a:srgbClr val="FFFFCC"/>
                </a:solidFill>
              </a:rPr>
            </a:br>
            <a:r>
              <a:rPr lang="cs-CZ" altLang="cs-CZ" sz="3200" dirty="0">
                <a:solidFill>
                  <a:srgbClr val="FFFFCC"/>
                </a:solidFill>
              </a:rPr>
              <a:t>- - -</a:t>
            </a:r>
            <a:br>
              <a:rPr lang="cs-CZ" altLang="cs-CZ" sz="3200" dirty="0">
                <a:solidFill>
                  <a:srgbClr val="FFFFCC"/>
                </a:solidFill>
              </a:rPr>
            </a:br>
            <a:r>
              <a:rPr lang="cs-CZ" altLang="cs-CZ" sz="3200" dirty="0">
                <a:solidFill>
                  <a:srgbClr val="FFFFCC"/>
                </a:solidFill>
              </a:rPr>
              <a:t>Poslední revize a ozvučení: říjen 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39375 L -0.00382 -0.060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ABA52C5-C5A4-4628-8ECB-CE3D535F41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Obsah přednášky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CEF0E0C-DB15-4E31-91D9-DDDFBD56ED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29600" cy="3268662"/>
          </a:xfrm>
          <a:solidFill>
            <a:srgbClr val="993300"/>
          </a:solidFill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Vysvětlení základních pojmů termodynamiky, práce a teplo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1. a 2. termodynamický zákon</a:t>
            </a:r>
            <a:r>
              <a:rPr lang="en-GB" altLang="cs-CZ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Vysvětlení vztahu mezi entropií a neuspořádaností termodynamického systému, Boltzmannův princip</a:t>
            </a:r>
            <a:endParaRPr lang="en-GB" altLang="cs-CZ">
              <a:solidFill>
                <a:schemeClr val="bg1"/>
              </a:solidFill>
            </a:endParaRP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DA4A6144-AFAA-4EA3-B47F-BBB56A39E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04664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6A1CD7-29D5-4CC3-8CC4-297487F91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1081" y="74634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113062D-C1BC-43D9-BC61-D255F58242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62950" cy="1785937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99"/>
                </a:solidFill>
              </a:rPr>
              <a:t>Termodynamika - fyzikální obor, zabývající se přeměnami energie v makroskopických systémech.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93A7E1A-86AF-4097-830B-F9869922EB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565400"/>
            <a:ext cx="8229600" cy="3311525"/>
          </a:xfrm>
          <a:solidFill>
            <a:srgbClr val="993300"/>
          </a:solidFill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Rozvoj: 19. století - parní stroje, výbušné motory, turbíny. </a:t>
            </a:r>
          </a:p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Začátkem 20. století - základ fyzikální chemie</a:t>
            </a:r>
          </a:p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Klíč k pochopení zvláštností života - nerovnovážná termodynamika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4F6C918C-5B3F-49E3-AF9E-4D9D3FE14F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653136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2D3425-900B-4829-AF7C-9E3C114D6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1373" y="499481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A4DFEF7-E5EF-41EB-8698-2535C358C6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728787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99"/>
                </a:solidFill>
              </a:rPr>
              <a:t>TERMODYNAMICKÝ SYSTÉM - </a:t>
            </a:r>
            <a:r>
              <a:rPr lang="cs-CZ" altLang="cs-CZ" sz="3200">
                <a:solidFill>
                  <a:srgbClr val="FFFF99"/>
                </a:solidFill>
              </a:rPr>
              <a:t>jakékoliv makroskopické těleso (statistický soubor částic, ještě v 19. stol. však spojité prostředí - kontinuum)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8D85C23-301B-4EFE-A6B0-977481A1F6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565400"/>
            <a:ext cx="8229600" cy="3600450"/>
          </a:xfrm>
          <a:solidFill>
            <a:srgbClr val="993300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rgbClr val="FFFFCC"/>
                </a:solidFill>
              </a:rPr>
              <a:t>Izolovaný systém nemůže se svým okolím vyměňovat energii a částice.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rgbClr val="FFFFCC"/>
                </a:solidFill>
              </a:rPr>
              <a:t>Uzavřený systém nemůže vyměňovat částice, energii ano.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rgbClr val="FFFFCC"/>
                </a:solidFill>
              </a:rPr>
              <a:t>Otevřený systém vyměňuje částice i energii.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rgbClr val="FFFFCC"/>
                </a:solidFill>
              </a:rPr>
              <a:t>Izolovaný termodynamický systém musí dospět do rovnovážného stavu, v němž se makroskopicky nemění.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rgbClr val="FFFFCC"/>
                </a:solidFill>
              </a:rPr>
              <a:t>Existence živých systémů je neslučitelná se stavem termodynamické rovnováhy.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>
                <a:solidFill>
                  <a:srgbClr val="FFFF99"/>
                </a:solidFill>
              </a:rPr>
              <a:t>ŽIVÉ SYSTÉMY JSOU SYSTÉMY OTEVŘENÉ</a:t>
            </a: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0683D86A-379D-4415-86E4-EDEB25378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363433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4600BA-24E3-4831-A64D-2A0335D85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9073" y="569991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B08BE66-9CDB-4FAE-9383-DA1B65B4A7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99"/>
                </a:solidFill>
              </a:rPr>
              <a:t>Základní pojmy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661FD04-437E-4D39-B121-EE782D701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993300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>
                <a:solidFill>
                  <a:srgbClr val="FFFFCC"/>
                </a:solidFill>
              </a:rPr>
              <a:t>Veličiny, které popisují termodynamický systém v rovnovážném stavu, se nazývají </a:t>
            </a:r>
            <a:r>
              <a:rPr lang="cs-CZ" altLang="cs-CZ" sz="2800">
                <a:solidFill>
                  <a:schemeClr val="bg1"/>
                </a:solidFill>
              </a:rPr>
              <a:t>stavové</a:t>
            </a:r>
            <a:r>
              <a:rPr lang="cs-CZ" altLang="cs-CZ" sz="2800">
                <a:solidFill>
                  <a:srgbClr val="FFFFCC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>
                <a:solidFill>
                  <a:srgbClr val="FFFFCC"/>
                </a:solidFill>
              </a:rPr>
              <a:t>K úplnému popisu stavu termodynamického systému je nutný určitý soubor stavových veličin.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>
                <a:solidFill>
                  <a:srgbClr val="FFFFCC"/>
                </a:solidFill>
              </a:rPr>
              <a:t>Tyto veličiny jsou uváděny do vzájemného vztahu ve </a:t>
            </a:r>
            <a:r>
              <a:rPr lang="cs-CZ" altLang="cs-CZ" sz="2800">
                <a:solidFill>
                  <a:schemeClr val="bg1"/>
                </a:solidFill>
              </a:rPr>
              <a:t>stavových rovnicích</a:t>
            </a:r>
            <a:r>
              <a:rPr lang="cs-CZ" altLang="cs-CZ" sz="2800">
                <a:solidFill>
                  <a:srgbClr val="FFFFCC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>
                <a:solidFill>
                  <a:srgbClr val="FFFFCC"/>
                </a:solidFill>
              </a:rPr>
              <a:t>Nejjednodušší tmd. systém: </a:t>
            </a:r>
            <a:r>
              <a:rPr lang="cs-CZ" altLang="cs-CZ" sz="2800">
                <a:solidFill>
                  <a:schemeClr val="bg1"/>
                </a:solidFill>
              </a:rPr>
              <a:t>ideální plyn</a:t>
            </a:r>
            <a:r>
              <a:rPr lang="cs-CZ" altLang="cs-CZ" sz="2800" b="1">
                <a:solidFill>
                  <a:srgbClr val="FFFFCC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>
                <a:solidFill>
                  <a:srgbClr val="FFFF99"/>
                </a:solidFill>
              </a:rPr>
              <a:t>Stavová rovnice ideálního plynu: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4000" i="1">
                <a:solidFill>
                  <a:srgbClr val="FFFFCC"/>
                </a:solidFill>
              </a:rPr>
              <a:t>pV = nRT</a:t>
            </a:r>
            <a:r>
              <a:rPr lang="cs-CZ" altLang="cs-CZ" sz="2800"/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2800">
                <a:solidFill>
                  <a:srgbClr val="FFFFCC"/>
                </a:solidFill>
              </a:rPr>
              <a:t>[Pa, m</a:t>
            </a:r>
            <a:r>
              <a:rPr lang="cs-CZ" altLang="cs-CZ" sz="2800" baseline="30000">
                <a:solidFill>
                  <a:srgbClr val="FFFFCC"/>
                </a:solidFill>
              </a:rPr>
              <a:t>3</a:t>
            </a:r>
            <a:r>
              <a:rPr lang="cs-CZ" altLang="cs-CZ" sz="2800">
                <a:solidFill>
                  <a:srgbClr val="FFFFCC"/>
                </a:solidFill>
              </a:rPr>
              <a:t>, mol, J·K</a:t>
            </a:r>
            <a:r>
              <a:rPr lang="cs-CZ" altLang="cs-CZ" sz="2800" baseline="30000">
                <a:solidFill>
                  <a:srgbClr val="FFFFCC"/>
                </a:solidFill>
              </a:rPr>
              <a:t>-1</a:t>
            </a:r>
            <a:r>
              <a:rPr lang="cs-CZ" altLang="cs-CZ" sz="2800">
                <a:solidFill>
                  <a:srgbClr val="FFFFCC"/>
                </a:solidFill>
              </a:rPr>
              <a:t>·mol</a:t>
            </a:r>
            <a:r>
              <a:rPr lang="cs-CZ" altLang="cs-CZ" sz="2800" baseline="30000">
                <a:solidFill>
                  <a:srgbClr val="FFFFCC"/>
                </a:solidFill>
              </a:rPr>
              <a:t>-1</a:t>
            </a:r>
            <a:r>
              <a:rPr lang="cs-CZ" altLang="cs-CZ" sz="2800">
                <a:solidFill>
                  <a:srgbClr val="FFFFCC"/>
                </a:solidFill>
              </a:rPr>
              <a:t>, K]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>
              <a:solidFill>
                <a:srgbClr val="FFFF99"/>
              </a:solidFill>
            </a:endParaRP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E69BD1B0-22CE-49DD-ACCE-B913B07D8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02722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633692-6E44-4C80-A328-5C6D2E0B0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08155" y="439738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A90F5C5-44F8-4F85-8099-FBEC0B1536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4555" y="8283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F94C419-F4B5-4931-A29D-E7B6582B5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99"/>
                </a:solidFill>
              </a:rPr>
              <a:t>Reverzibilní (vratný) děj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036EF89-4133-40F8-BFB3-1157F5905C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  <a:solidFill>
            <a:srgbClr val="993300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FFFFCC"/>
                </a:solidFill>
              </a:rPr>
              <a:t>Prochází-li systém posloupností rovnovážných stavů, které se od sebe liší pouze nekonečně malými rozdíly hodnot stavových veličin, hovoříme o </a:t>
            </a:r>
            <a:r>
              <a:rPr lang="cs-CZ" altLang="cs-CZ" sz="2400">
                <a:solidFill>
                  <a:schemeClr val="bg1"/>
                </a:solidFill>
              </a:rPr>
              <a:t>reverzibilním (vratném) ději</a:t>
            </a:r>
            <a:r>
              <a:rPr lang="cs-CZ" altLang="cs-CZ" sz="2400">
                <a:solidFill>
                  <a:srgbClr val="FFFFCC"/>
                </a:solidFill>
              </a:rPr>
              <a:t>, protože při “změně znaménka” těchto rozdílů se může posloupnost těchto rovnovážných stavů realizovat v opačném sledu.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FFFFCC"/>
                </a:solidFill>
              </a:rPr>
              <a:t>Ireverzibilní (nevratný) děj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solidFill>
                  <a:schemeClr val="bg1"/>
                </a:solidFill>
              </a:rPr>
              <a:t>Kruhový děj</a:t>
            </a:r>
            <a:r>
              <a:rPr lang="cs-CZ" altLang="cs-CZ" sz="2400">
                <a:solidFill>
                  <a:srgbClr val="FFFFCC"/>
                </a:solidFill>
              </a:rPr>
              <a:t>: počáteční a konečný stav systému jsou totožné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FFFFCC"/>
                </a:solidFill>
              </a:rPr>
              <a:t>Znaménková konvence: Teplo i práci přijímanou systémem považujeme za veličiny kladné, teplo systémem odevzdávané a práci systémem konanou považujeme za veličiny záporné.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F2C89587-78A3-4B98-98AD-EE71D578C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49654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29405A-5BC7-4B7D-BBFD-7DD2E6716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4547" y="5492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8DD8355-0621-42F8-BF3C-52E4777F21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99"/>
                </a:solidFill>
              </a:rPr>
              <a:t>Práce termodynamického systému</a:t>
            </a:r>
            <a:r>
              <a:rPr lang="cs-CZ" altLang="cs-CZ" sz="4000"/>
              <a:t> 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A7B74D3-DA0E-49FB-94CA-B023D309160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81050" y="1557338"/>
            <a:ext cx="7823200" cy="5111750"/>
          </a:xfrm>
          <a:solidFill>
            <a:srgbClr val="993300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solidFill>
                  <a:schemeClr val="bg1"/>
                </a:solidFill>
              </a:rPr>
              <a:t>Objemová, též mechanická práce </a:t>
            </a:r>
            <a:r>
              <a:rPr lang="cs-CZ" altLang="cs-CZ" sz="2400" dirty="0" err="1">
                <a:solidFill>
                  <a:schemeClr val="bg1"/>
                </a:solidFill>
              </a:rPr>
              <a:t>tmd</a:t>
            </a:r>
            <a:r>
              <a:rPr lang="cs-CZ" altLang="cs-CZ" sz="2400" dirty="0">
                <a:solidFill>
                  <a:schemeClr val="bg1"/>
                </a:solidFill>
              </a:rPr>
              <a:t>. systému (“práce pístu”):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cs-CZ" sz="2800" i="1" dirty="0">
                <a:solidFill>
                  <a:schemeClr val="bg1"/>
                </a:solidFill>
              </a:rPr>
              <a:t>W =  </a:t>
            </a:r>
            <a:r>
              <a:rPr lang="en-GB" altLang="cs-CZ" sz="2800" i="1" dirty="0" err="1">
                <a:solidFill>
                  <a:schemeClr val="bg1"/>
                </a:solidFill>
              </a:rPr>
              <a:t>p</a:t>
            </a:r>
            <a:r>
              <a:rPr lang="en-GB" altLang="cs-CZ" sz="2800" dirty="0" err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GB" altLang="cs-CZ" sz="2800" i="1" dirty="0" err="1">
                <a:solidFill>
                  <a:schemeClr val="bg1"/>
                </a:solidFill>
              </a:rPr>
              <a:t>V</a:t>
            </a:r>
            <a:endParaRPr lang="en-GB" altLang="cs-CZ" i="1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GB" altLang="cs-CZ" sz="28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bg1"/>
                </a:solidFill>
              </a:rPr>
              <a:t>Elektrická práce:</a:t>
            </a:r>
            <a:endParaRPr lang="en-GB" altLang="cs-CZ" sz="2800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cs-CZ" sz="2800" i="1" dirty="0">
                <a:solidFill>
                  <a:schemeClr val="bg1"/>
                </a:solidFill>
              </a:rPr>
              <a:t>W = QU</a:t>
            </a:r>
            <a:r>
              <a:rPr lang="en-GB" altLang="cs-CZ" sz="2800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cs-CZ" sz="2400" dirty="0">
                <a:solidFill>
                  <a:schemeClr val="bg1"/>
                </a:solidFill>
              </a:rPr>
              <a:t>- </a:t>
            </a:r>
            <a:r>
              <a:rPr lang="cs-CZ" altLang="cs-CZ" sz="2400" i="1" dirty="0">
                <a:solidFill>
                  <a:schemeClr val="bg1"/>
                </a:solidFill>
              </a:rPr>
              <a:t>Práce nutná pro přenos elektrického náboje</a:t>
            </a:r>
            <a:r>
              <a:rPr lang="en-GB" altLang="cs-CZ" sz="2400" i="1" dirty="0">
                <a:solidFill>
                  <a:schemeClr val="bg1"/>
                </a:solidFill>
              </a:rPr>
              <a:t> Q </a:t>
            </a:r>
            <a:r>
              <a:rPr lang="cs-CZ" altLang="cs-CZ" sz="2400" i="1" dirty="0">
                <a:solidFill>
                  <a:schemeClr val="bg1"/>
                </a:solidFill>
              </a:rPr>
              <a:t>mezi místy o potenciálovém rozdílu</a:t>
            </a:r>
            <a:r>
              <a:rPr lang="en-GB" altLang="cs-CZ" sz="2400" i="1" dirty="0">
                <a:solidFill>
                  <a:schemeClr val="bg1"/>
                </a:solidFill>
              </a:rPr>
              <a:t> U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GB" altLang="cs-CZ" sz="2800" i="1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bg1"/>
                </a:solidFill>
              </a:rPr>
              <a:t>Chemická práce:</a:t>
            </a:r>
            <a:endParaRPr lang="en-GB" altLang="cs-CZ" sz="2800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cs-CZ" sz="2800" dirty="0">
                <a:solidFill>
                  <a:schemeClr val="bg1"/>
                </a:solidFill>
              </a:rPr>
              <a:t> </a:t>
            </a:r>
            <a:r>
              <a:rPr lang="en-GB" altLang="cs-CZ" sz="2800" i="1" dirty="0">
                <a:solidFill>
                  <a:schemeClr val="bg1"/>
                </a:solidFill>
              </a:rPr>
              <a:t>W = </a:t>
            </a:r>
            <a:r>
              <a:rPr lang="en-GB" altLang="cs-CZ" sz="2800" dirty="0" err="1">
                <a:solidFill>
                  <a:schemeClr val="bg1"/>
                </a:solidFill>
                <a:latin typeface="Symbol" panose="05050102010706020507" pitchFamily="18" charset="2"/>
              </a:rPr>
              <a:t>mD</a:t>
            </a:r>
            <a:r>
              <a:rPr lang="en-GB" altLang="cs-CZ" sz="2800" i="1" dirty="0" err="1">
                <a:solidFill>
                  <a:schemeClr val="bg1"/>
                </a:solidFill>
              </a:rPr>
              <a:t>n</a:t>
            </a:r>
            <a:endParaRPr lang="en-GB" altLang="cs-CZ" sz="2800" i="1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cs-CZ" sz="2400" dirty="0">
                <a:solidFill>
                  <a:schemeClr val="bg1"/>
                </a:solidFill>
              </a:rPr>
              <a:t>- </a:t>
            </a:r>
            <a:r>
              <a:rPr lang="cs-CZ" altLang="cs-CZ" sz="2400" i="1" dirty="0">
                <a:solidFill>
                  <a:schemeClr val="bg1"/>
                </a:solidFill>
              </a:rPr>
              <a:t>Práce potřebná k tomu, aby se zvětšilo nebo zmenšilo množství chemické látky o </a:t>
            </a:r>
            <a:r>
              <a:rPr lang="en-GB" altLang="cs-CZ" sz="2400" i="1" dirty="0" err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GB" altLang="cs-CZ" sz="2400" i="1" dirty="0" err="1">
                <a:solidFill>
                  <a:schemeClr val="bg1"/>
                </a:solidFill>
              </a:rPr>
              <a:t>n</a:t>
            </a:r>
            <a:r>
              <a:rPr lang="en-GB" altLang="cs-CZ" sz="2400" i="1" dirty="0">
                <a:solidFill>
                  <a:schemeClr val="bg1"/>
                </a:solidFill>
              </a:rPr>
              <a:t> </a:t>
            </a:r>
            <a:r>
              <a:rPr lang="cs-CZ" altLang="cs-CZ" sz="2400" i="1" dirty="0">
                <a:solidFill>
                  <a:schemeClr val="bg1"/>
                </a:solidFill>
              </a:rPr>
              <a:t>při chemické reakci</a:t>
            </a:r>
            <a:r>
              <a:rPr lang="en-GB" altLang="cs-CZ" sz="2400" i="1" dirty="0">
                <a:solidFill>
                  <a:schemeClr val="bg1"/>
                </a:solidFill>
              </a:rPr>
              <a:t>. </a:t>
            </a:r>
            <a:r>
              <a:rPr lang="en-GB" altLang="cs-CZ" sz="2400" i="1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GB" altLang="cs-CZ" sz="2400" i="1" dirty="0">
                <a:solidFill>
                  <a:schemeClr val="bg1"/>
                </a:solidFill>
              </a:rPr>
              <a:t> </a:t>
            </a:r>
            <a:r>
              <a:rPr lang="cs-CZ" altLang="cs-CZ" sz="2400" i="1" dirty="0">
                <a:solidFill>
                  <a:schemeClr val="bg1"/>
                </a:solidFill>
              </a:rPr>
              <a:t>je chemický potenciál.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9DE33929-F737-4EE7-8720-44A5BB4112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339246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944EF38-FC09-497C-8F59-C127293D8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5206" y="2477723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5110443-6A6F-4F78-932E-374EAAE16B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31606" y="283448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1D49CF8-E038-42DB-9909-61A897BAB4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99"/>
                </a:solidFill>
              </a:rPr>
              <a:t>Další důležité veličiny: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B9AAE9E-7A21-43AA-80F6-EB24231F211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412875"/>
            <a:ext cx="8208963" cy="1223963"/>
          </a:xfrm>
          <a:solidFill>
            <a:srgbClr val="993300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Termodynamická (Kelvinova, absolutní) teplota</a:t>
            </a:r>
            <a:r>
              <a:rPr lang="cs-CZ" altLang="cs-CZ" sz="2400">
                <a:solidFill>
                  <a:srgbClr val="FFFFCC"/>
                </a:solidFill>
              </a:rPr>
              <a:t> je</a:t>
            </a:r>
            <a:r>
              <a:rPr lang="cs-CZ" altLang="cs-CZ" sz="2400" b="1">
                <a:solidFill>
                  <a:srgbClr val="FFFFCC"/>
                </a:solidFill>
              </a:rPr>
              <a:t> </a:t>
            </a:r>
            <a:r>
              <a:rPr lang="cs-CZ" altLang="cs-CZ" sz="2400">
                <a:solidFill>
                  <a:srgbClr val="FFFFCC"/>
                </a:solidFill>
              </a:rPr>
              <a:t>veličina úměrná střední kinetické energii jedné částice ideálního </a:t>
            </a:r>
            <a:r>
              <a:rPr lang="cs-CZ" altLang="cs-CZ" sz="2400" i="1">
                <a:solidFill>
                  <a:srgbClr val="FFFFCC"/>
                </a:solidFill>
              </a:rPr>
              <a:t>jednoatomového</a:t>
            </a:r>
            <a:r>
              <a:rPr lang="cs-CZ" altLang="cs-CZ" sz="2400">
                <a:solidFill>
                  <a:srgbClr val="FFFFCC"/>
                </a:solidFill>
              </a:rPr>
              <a:t> plynu, definovaná vztahem:</a:t>
            </a:r>
          </a:p>
        </p:txBody>
      </p:sp>
      <p:graphicFrame>
        <p:nvGraphicFramePr>
          <p:cNvPr id="17412" name="Object 4">
            <a:extLst>
              <a:ext uri="{FF2B5EF4-FFF2-40B4-BE49-F238E27FC236}">
                <a16:creationId xmlns:a16="http://schemas.microsoft.com/office/drawing/2014/main" id="{120C89F5-5CCB-4D4F-A153-228A2FF60271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1187450" y="2924175"/>
          <a:ext cx="1685925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" name="Rastrový obraz" r:id="rId8" imgW="1685714" imgH="876190" progId="Obraz programu Malování">
                  <p:embed/>
                </p:oleObj>
              </mc:Choice>
              <mc:Fallback>
                <p:oleObj name="Rastrový obraz" r:id="rId8" imgW="1685714" imgH="876190" progId="Obraz programu Malování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2924175"/>
                        <a:ext cx="1685925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6">
            <a:extLst>
              <a:ext uri="{FF2B5EF4-FFF2-40B4-BE49-F238E27FC236}">
                <a16:creationId xmlns:a16="http://schemas.microsoft.com/office/drawing/2014/main" id="{7643E847-D06A-4B7D-8608-330202B272E4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845175" y="2841625"/>
          <a:ext cx="1812925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3" name="Rastrový obrázek" r:id="rId10" imgW="1790476" imgH="914286" progId="Paint.Picture">
                  <p:embed/>
                </p:oleObj>
              </mc:Choice>
              <mc:Fallback>
                <p:oleObj name="Rastrový obrázek" r:id="rId10" imgW="1790476" imgH="914286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5175" y="2841625"/>
                        <a:ext cx="1812925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Text Box 8">
            <a:extLst>
              <a:ext uri="{FF2B5EF4-FFF2-40B4-BE49-F238E27FC236}">
                <a16:creationId xmlns:a16="http://schemas.microsoft.com/office/drawing/2014/main" id="{FA35F314-E53D-4F57-A092-E36FD101D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2997200"/>
            <a:ext cx="2376488" cy="4572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</a:rPr>
              <a:t>pak ale platí:</a:t>
            </a:r>
          </a:p>
        </p:txBody>
      </p:sp>
      <p:sp>
        <p:nvSpPr>
          <p:cNvPr id="17415" name="Text Box 9">
            <a:extLst>
              <a:ext uri="{FF2B5EF4-FFF2-40B4-BE49-F238E27FC236}">
                <a16:creationId xmlns:a16="http://schemas.microsoft.com/office/drawing/2014/main" id="{191D6B18-C067-4073-A685-7FC5160A6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005263"/>
            <a:ext cx="7921625" cy="2447925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Vnitřní energie systému je</a:t>
            </a:r>
            <a:r>
              <a:rPr lang="cs-CZ" altLang="cs-CZ" sz="2400" b="1">
                <a:solidFill>
                  <a:schemeClr val="bg1"/>
                </a:solidFill>
              </a:rPr>
              <a:t> </a:t>
            </a:r>
            <a:r>
              <a:rPr lang="cs-CZ" altLang="cs-CZ" sz="2400">
                <a:solidFill>
                  <a:schemeClr val="bg1"/>
                </a:solidFill>
              </a:rPr>
              <a:t>součet kinetických energií všech částic, které tvoří systém, a potenciálních energií vzájemných interakcí těchto částic.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Teplo (tepelná energie)</a:t>
            </a:r>
            <a:r>
              <a:rPr lang="cs-CZ" altLang="cs-CZ" sz="2400" b="1">
                <a:solidFill>
                  <a:schemeClr val="bg1"/>
                </a:solidFill>
              </a:rPr>
              <a:t> </a:t>
            </a:r>
            <a:r>
              <a:rPr lang="cs-CZ" altLang="cs-CZ" sz="2400">
                <a:solidFill>
                  <a:schemeClr val="bg1"/>
                </a:solidFill>
              </a:rPr>
              <a:t>je ta část vnitřní energie systému, kterou si mohou vyměnit tmd. systémy s různými teplotami a která se přitom nemění v práci.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BE8D83A6-888C-4CA8-BCAB-8F327DBE0F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884" y="47690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62838C-03EC-42BD-A830-D570B8172D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26413" y="204147"/>
            <a:ext cx="406400" cy="4064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E30164-AC82-41C2-96BC-E8EA250362A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83600" y="50974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209DF4A-40E5-45DD-B66E-3918DCD89A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99"/>
                </a:solidFill>
              </a:rPr>
              <a:t>1. TERMODYNAMICKÝ ZÁKON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AE2A818-401B-4E46-BB4F-CD862C625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29600" cy="3844925"/>
          </a:xfrm>
          <a:solidFill>
            <a:srgbClr val="993300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>
                <a:solidFill>
                  <a:srgbClr val="FFFFCC"/>
                </a:solidFill>
              </a:rPr>
              <a:t>(formulace zákona zachování energie užívaná v termodynamice):</a:t>
            </a:r>
          </a:p>
          <a:p>
            <a:pPr algn="ctr" eaLnBrk="1" hangingPunct="1">
              <a:buFontTx/>
              <a:buNone/>
            </a:pPr>
            <a:r>
              <a:rPr lang="cs-CZ" altLang="cs-CZ">
                <a:solidFill>
                  <a:srgbClr val="FFFFCC"/>
                </a:solidFill>
                <a:latin typeface="Symbol" panose="05050102010706020507" pitchFamily="18" charset="2"/>
              </a:rPr>
              <a:t>D</a:t>
            </a:r>
            <a:r>
              <a:rPr lang="cs-CZ" altLang="cs-CZ" i="1">
                <a:solidFill>
                  <a:srgbClr val="FFFFCC"/>
                </a:solidFill>
              </a:rPr>
              <a:t>U = W + Q         dU = dW + dQ</a:t>
            </a:r>
          </a:p>
          <a:p>
            <a:pPr algn="ctr" eaLnBrk="1" hangingPunct="1">
              <a:buFontTx/>
              <a:buNone/>
            </a:pPr>
            <a:endParaRPr lang="cs-CZ" altLang="cs-CZ" i="1">
              <a:solidFill>
                <a:srgbClr val="FFFFCC"/>
              </a:solidFill>
            </a:endParaRPr>
          </a:p>
          <a:p>
            <a:pPr eaLnBrk="1" hangingPunct="1">
              <a:buFontTx/>
              <a:buNone/>
            </a:pPr>
            <a:r>
              <a:rPr lang="cs-CZ" altLang="cs-CZ" sz="2000" i="1">
                <a:solidFill>
                  <a:srgbClr val="FFFFCC"/>
                </a:solidFill>
              </a:rPr>
              <a:t>Čteme např.:  Vnitřní energie systému se zvýší o práci, kterou vykonalo okolí na systému, a o teplo, které systém z okolí přijal.</a:t>
            </a:r>
          </a:p>
          <a:p>
            <a:pPr eaLnBrk="1" hangingPunct="1">
              <a:buFontTx/>
              <a:buNone/>
            </a:pPr>
            <a:endParaRPr lang="cs-CZ" altLang="cs-CZ" sz="2000" i="1">
              <a:solidFill>
                <a:srgbClr val="FFFFCC"/>
              </a:solidFill>
            </a:endParaRPr>
          </a:p>
          <a:p>
            <a:pPr eaLnBrk="1" hangingPunct="1"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Vnitřní energie je stavovou veličinou, teplo a práce nejsou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2B97CA5D-BADF-4575-B464-DC057F9AF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772816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1FA73B-F0A3-4E4A-AEDE-2F5C99FFF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5097" y="206084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f3ccf779-4cd8-47a4-9aab-e26dd8c2fc53.mdb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1059</Words>
  <Application>Microsoft Office PowerPoint</Application>
  <PresentationFormat>Předvádění na obrazovce (4:3)</PresentationFormat>
  <Paragraphs>121</Paragraphs>
  <Slides>17</Slides>
  <Notes>17</Notes>
  <HiddenSlides>0</HiddenSlides>
  <MMClips>22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Symbol</vt:lpstr>
      <vt:lpstr>Výchozí návrh</vt:lpstr>
      <vt:lpstr>Rastrový obraz</vt:lpstr>
      <vt:lpstr>Rastrový obrázek</vt:lpstr>
      <vt:lpstr>Prezentace aplikace PowerPoint</vt:lpstr>
      <vt:lpstr>Obsah přednášky</vt:lpstr>
      <vt:lpstr>Termodynamika - fyzikální obor, zabývající se přeměnami energie v makroskopických systémech.</vt:lpstr>
      <vt:lpstr>TERMODYNAMICKÝ SYSTÉM - jakékoliv makroskopické těleso (statistický soubor částic, ještě v 19. stol. však spojité prostředí - kontinuum)</vt:lpstr>
      <vt:lpstr>Základní pojmy</vt:lpstr>
      <vt:lpstr>Reverzibilní (vratný) děj</vt:lpstr>
      <vt:lpstr>Práce termodynamického systému </vt:lpstr>
      <vt:lpstr>Další důležité veličiny:</vt:lpstr>
      <vt:lpstr>1. TERMODYNAMICKÝ ZÁKON</vt:lpstr>
      <vt:lpstr>2. TERMODYNAMICKÝ ZÁKON</vt:lpstr>
      <vt:lpstr>Entropie a neuspořádanost</vt:lpstr>
      <vt:lpstr>„Pokus s kuličkami“</vt:lpstr>
      <vt:lpstr>Prezentace aplikace PowerPoint</vt:lpstr>
      <vt:lpstr>Několik termínů ze statistické fyziky:</vt:lpstr>
      <vt:lpstr>Gay-Lussacův pokus:</vt:lpstr>
      <vt:lpstr>Mezi oběma myšlenými pokusy existuje analogie: </vt:lpstr>
      <vt:lpstr>Autor:  Vojtěch Mornstein   Grafika:  - - - Poslední revize a ozvučení: říjen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 Masarykova univerzita v Brně</dc:title>
  <dc:creator>doc. Mornstein</dc:creator>
  <cp:lastModifiedBy>Vojtěch Mornstein</cp:lastModifiedBy>
  <cp:revision>54</cp:revision>
  <dcterms:created xsi:type="dcterms:W3CDTF">2002-09-11T06:40:40Z</dcterms:created>
  <dcterms:modified xsi:type="dcterms:W3CDTF">2020-10-03T12:58:11Z</dcterms:modified>
</cp:coreProperties>
</file>