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52"/>
  </p:notesMasterIdLst>
  <p:handoutMasterIdLst>
    <p:handoutMasterId r:id="rId53"/>
  </p:handoutMasterIdLst>
  <p:sldIdLst>
    <p:sldId id="256" r:id="rId2"/>
    <p:sldId id="259" r:id="rId3"/>
    <p:sldId id="307" r:id="rId4"/>
    <p:sldId id="272" r:id="rId5"/>
    <p:sldId id="273" r:id="rId6"/>
    <p:sldId id="274" r:id="rId7"/>
    <p:sldId id="275" r:id="rId8"/>
    <p:sldId id="278" r:id="rId9"/>
    <p:sldId id="279" r:id="rId10"/>
    <p:sldId id="305" r:id="rId11"/>
    <p:sldId id="306" r:id="rId12"/>
    <p:sldId id="280" r:id="rId13"/>
    <p:sldId id="302" r:id="rId14"/>
    <p:sldId id="284" r:id="rId15"/>
    <p:sldId id="303" r:id="rId16"/>
    <p:sldId id="304" r:id="rId17"/>
    <p:sldId id="309" r:id="rId18"/>
    <p:sldId id="276" r:id="rId19"/>
    <p:sldId id="277" r:id="rId20"/>
    <p:sldId id="287" r:id="rId21"/>
    <p:sldId id="286" r:id="rId22"/>
    <p:sldId id="288" r:id="rId23"/>
    <p:sldId id="289" r:id="rId24"/>
    <p:sldId id="290" r:id="rId25"/>
    <p:sldId id="282" r:id="rId26"/>
    <p:sldId id="292" r:id="rId27"/>
    <p:sldId id="293" r:id="rId28"/>
    <p:sldId id="294" r:id="rId29"/>
    <p:sldId id="297" r:id="rId30"/>
    <p:sldId id="298" r:id="rId31"/>
    <p:sldId id="312" r:id="rId32"/>
    <p:sldId id="314" r:id="rId33"/>
    <p:sldId id="313" r:id="rId34"/>
    <p:sldId id="315" r:id="rId35"/>
    <p:sldId id="316" r:id="rId36"/>
    <p:sldId id="295" r:id="rId37"/>
    <p:sldId id="296" r:id="rId38"/>
    <p:sldId id="325" r:id="rId39"/>
    <p:sldId id="317" r:id="rId40"/>
    <p:sldId id="319" r:id="rId41"/>
    <p:sldId id="318" r:id="rId42"/>
    <p:sldId id="320" r:id="rId43"/>
    <p:sldId id="321" r:id="rId44"/>
    <p:sldId id="323" r:id="rId45"/>
    <p:sldId id="324" r:id="rId46"/>
    <p:sldId id="322" r:id="rId47"/>
    <p:sldId id="291" r:id="rId48"/>
    <p:sldId id="299" r:id="rId49"/>
    <p:sldId id="300" r:id="rId50"/>
    <p:sldId id="326" r:id="rId51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63" autoAdjust="0"/>
    <p:restoredTop sz="81972" autoAdjust="0"/>
  </p:normalViewPr>
  <p:slideViewPr>
    <p:cSldViewPr snapToGrid="0">
      <p:cViewPr varScale="1">
        <p:scale>
          <a:sx n="88" d="100"/>
          <a:sy n="88" d="100"/>
        </p:scale>
        <p:origin x="216" y="34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8E8B11-F7A1-40A9-A4BE-AE3A1DE4EDDF}" type="doc">
      <dgm:prSet loTypeId="urn:microsoft.com/office/officeart/2005/8/layout/hierarchy1" loCatId="hierarchy" qsTypeId="urn:microsoft.com/office/officeart/2005/8/quickstyle/simple2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EBA016B-84F9-495A-9B3D-2ED730E27C6D}">
      <dgm:prSet/>
      <dgm:spPr/>
      <dgm:t>
        <a:bodyPr/>
        <a:lstStyle/>
        <a:p>
          <a:r>
            <a:rPr lang="cs-CZ"/>
            <a:t>Mutace – genetická variabilita</a:t>
          </a:r>
          <a:endParaRPr lang="en-US"/>
        </a:p>
      </dgm:t>
    </dgm:pt>
    <dgm:pt modelId="{7EF904B3-6972-4DAF-BAD4-832B38727F3B}" type="parTrans" cxnId="{6428D2D6-1DF1-4674-AEAB-15DE54A8DA0C}">
      <dgm:prSet/>
      <dgm:spPr/>
      <dgm:t>
        <a:bodyPr/>
        <a:lstStyle/>
        <a:p>
          <a:endParaRPr lang="en-US"/>
        </a:p>
      </dgm:t>
    </dgm:pt>
    <dgm:pt modelId="{C2AE31E4-0FC2-4712-B4EF-D9F2A8C25E47}" type="sibTrans" cxnId="{6428D2D6-1DF1-4674-AEAB-15DE54A8DA0C}">
      <dgm:prSet/>
      <dgm:spPr/>
      <dgm:t>
        <a:bodyPr/>
        <a:lstStyle/>
        <a:p>
          <a:endParaRPr lang="en-US"/>
        </a:p>
      </dgm:t>
    </dgm:pt>
    <dgm:pt modelId="{1B6A87DC-656F-46C3-B914-53A6F87CB70A}">
      <dgm:prSet/>
      <dgm:spPr/>
      <dgm:t>
        <a:bodyPr/>
        <a:lstStyle/>
        <a:p>
          <a:r>
            <a:rPr lang="cs-CZ"/>
            <a:t>Vliv prostředí na stabilitu genomu</a:t>
          </a:r>
          <a:endParaRPr lang="en-US"/>
        </a:p>
      </dgm:t>
    </dgm:pt>
    <dgm:pt modelId="{BA2918B2-1F56-4689-9E7E-FA881BE309C9}" type="parTrans" cxnId="{AE0E68B6-7258-47BE-8C6C-184D944EE43B}">
      <dgm:prSet/>
      <dgm:spPr/>
      <dgm:t>
        <a:bodyPr/>
        <a:lstStyle/>
        <a:p>
          <a:endParaRPr lang="en-US"/>
        </a:p>
      </dgm:t>
    </dgm:pt>
    <dgm:pt modelId="{84EDA81E-F3AE-427E-B6DD-1732A0745D14}" type="sibTrans" cxnId="{AE0E68B6-7258-47BE-8C6C-184D944EE43B}">
      <dgm:prSet/>
      <dgm:spPr/>
      <dgm:t>
        <a:bodyPr/>
        <a:lstStyle/>
        <a:p>
          <a:endParaRPr lang="en-US"/>
        </a:p>
      </dgm:t>
    </dgm:pt>
    <dgm:pt modelId="{98BE429F-BE03-445A-BD2C-BD9E69979E5E}">
      <dgm:prSet/>
      <dgm:spPr/>
      <dgm:t>
        <a:bodyPr/>
        <a:lstStyle/>
        <a:p>
          <a:r>
            <a:rPr lang="cs-CZ"/>
            <a:t>Nutrice ve vztahu k genové expresi</a:t>
          </a:r>
          <a:endParaRPr lang="en-US"/>
        </a:p>
      </dgm:t>
    </dgm:pt>
    <dgm:pt modelId="{BA83D935-FC19-43A6-A156-45C94462D646}" type="parTrans" cxnId="{E6761F34-3557-46F2-98A2-4D5F89C8C5DA}">
      <dgm:prSet/>
      <dgm:spPr/>
      <dgm:t>
        <a:bodyPr/>
        <a:lstStyle/>
        <a:p>
          <a:endParaRPr lang="en-US"/>
        </a:p>
      </dgm:t>
    </dgm:pt>
    <dgm:pt modelId="{1646F8AF-5E96-486F-A5D1-5D3727B18298}" type="sibTrans" cxnId="{E6761F34-3557-46F2-98A2-4D5F89C8C5DA}">
      <dgm:prSet/>
      <dgm:spPr/>
      <dgm:t>
        <a:bodyPr/>
        <a:lstStyle/>
        <a:p>
          <a:endParaRPr lang="en-US"/>
        </a:p>
      </dgm:t>
    </dgm:pt>
    <dgm:pt modelId="{5179FE85-5B18-4EB9-AF64-A6C7AC818369}">
      <dgm:prSet/>
      <dgm:spPr/>
      <dgm:t>
        <a:bodyPr/>
        <a:lstStyle/>
        <a:p>
          <a:r>
            <a:rPr lang="cs-CZ"/>
            <a:t>Nutrice a dědičnost</a:t>
          </a:r>
          <a:endParaRPr lang="en-US"/>
        </a:p>
      </dgm:t>
    </dgm:pt>
    <dgm:pt modelId="{557EF020-DC12-43A7-9931-1F5DBC8BC30C}" type="parTrans" cxnId="{C795C8E7-0EA5-43E6-8B24-0748D9323C71}">
      <dgm:prSet/>
      <dgm:spPr/>
      <dgm:t>
        <a:bodyPr/>
        <a:lstStyle/>
        <a:p>
          <a:endParaRPr lang="en-US"/>
        </a:p>
      </dgm:t>
    </dgm:pt>
    <dgm:pt modelId="{17EA32C6-9ECB-488F-B7CF-8F5A90F8349A}" type="sibTrans" cxnId="{C795C8E7-0EA5-43E6-8B24-0748D9323C71}">
      <dgm:prSet/>
      <dgm:spPr/>
      <dgm:t>
        <a:bodyPr/>
        <a:lstStyle/>
        <a:p>
          <a:endParaRPr lang="en-US"/>
        </a:p>
      </dgm:t>
    </dgm:pt>
    <dgm:pt modelId="{F3B10975-F4C1-7A47-8EF9-EB0337535D06}" type="pres">
      <dgm:prSet presAssocID="{1D8E8B11-F7A1-40A9-A4BE-AE3A1DE4EDD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9AE7A27-3963-9C42-BAB6-A67C052C76A2}" type="pres">
      <dgm:prSet presAssocID="{2EBA016B-84F9-495A-9B3D-2ED730E27C6D}" presName="hierRoot1" presStyleCnt="0"/>
      <dgm:spPr/>
    </dgm:pt>
    <dgm:pt modelId="{BFC416E3-A368-D34A-AE5B-59768E621EBE}" type="pres">
      <dgm:prSet presAssocID="{2EBA016B-84F9-495A-9B3D-2ED730E27C6D}" presName="composite" presStyleCnt="0"/>
      <dgm:spPr/>
    </dgm:pt>
    <dgm:pt modelId="{5028FDCB-CAAD-5F44-9D1A-6E9BEEBB31B7}" type="pres">
      <dgm:prSet presAssocID="{2EBA016B-84F9-495A-9B3D-2ED730E27C6D}" presName="background" presStyleLbl="node0" presStyleIdx="0" presStyleCnt="4"/>
      <dgm:spPr/>
    </dgm:pt>
    <dgm:pt modelId="{5623D5B9-43CF-A34F-BDB4-8333E5C749D9}" type="pres">
      <dgm:prSet presAssocID="{2EBA016B-84F9-495A-9B3D-2ED730E27C6D}" presName="text" presStyleLbl="fgAcc0" presStyleIdx="0" presStyleCnt="4">
        <dgm:presLayoutVars>
          <dgm:chPref val="3"/>
        </dgm:presLayoutVars>
      </dgm:prSet>
      <dgm:spPr/>
    </dgm:pt>
    <dgm:pt modelId="{07906745-3336-8E48-846A-9C2FE6C689E5}" type="pres">
      <dgm:prSet presAssocID="{2EBA016B-84F9-495A-9B3D-2ED730E27C6D}" presName="hierChild2" presStyleCnt="0"/>
      <dgm:spPr/>
    </dgm:pt>
    <dgm:pt modelId="{FF09BC84-9419-B643-A878-32D52415B8F7}" type="pres">
      <dgm:prSet presAssocID="{1B6A87DC-656F-46C3-B914-53A6F87CB70A}" presName="hierRoot1" presStyleCnt="0"/>
      <dgm:spPr/>
    </dgm:pt>
    <dgm:pt modelId="{D1AAF4B1-53A5-E948-9DB0-1ED5A550A80B}" type="pres">
      <dgm:prSet presAssocID="{1B6A87DC-656F-46C3-B914-53A6F87CB70A}" presName="composite" presStyleCnt="0"/>
      <dgm:spPr/>
    </dgm:pt>
    <dgm:pt modelId="{81BB2125-8169-EE49-87D2-E8174946AA5A}" type="pres">
      <dgm:prSet presAssocID="{1B6A87DC-656F-46C3-B914-53A6F87CB70A}" presName="background" presStyleLbl="node0" presStyleIdx="1" presStyleCnt="4"/>
      <dgm:spPr/>
    </dgm:pt>
    <dgm:pt modelId="{7BA8304F-D2F4-F54F-858E-2138E0F5FD50}" type="pres">
      <dgm:prSet presAssocID="{1B6A87DC-656F-46C3-B914-53A6F87CB70A}" presName="text" presStyleLbl="fgAcc0" presStyleIdx="1" presStyleCnt="4">
        <dgm:presLayoutVars>
          <dgm:chPref val="3"/>
        </dgm:presLayoutVars>
      </dgm:prSet>
      <dgm:spPr/>
    </dgm:pt>
    <dgm:pt modelId="{3C3B227D-24B5-CB45-9E5A-F6659B45BEE5}" type="pres">
      <dgm:prSet presAssocID="{1B6A87DC-656F-46C3-B914-53A6F87CB70A}" presName="hierChild2" presStyleCnt="0"/>
      <dgm:spPr/>
    </dgm:pt>
    <dgm:pt modelId="{256837A4-11C0-5647-ABB0-4C29301210F4}" type="pres">
      <dgm:prSet presAssocID="{98BE429F-BE03-445A-BD2C-BD9E69979E5E}" presName="hierRoot1" presStyleCnt="0"/>
      <dgm:spPr/>
    </dgm:pt>
    <dgm:pt modelId="{0E0B3E35-DA06-F84B-8FE9-902E65A0F5F3}" type="pres">
      <dgm:prSet presAssocID="{98BE429F-BE03-445A-BD2C-BD9E69979E5E}" presName="composite" presStyleCnt="0"/>
      <dgm:spPr/>
    </dgm:pt>
    <dgm:pt modelId="{E998EE78-F59E-6B43-8DF5-1E1C8490F8B7}" type="pres">
      <dgm:prSet presAssocID="{98BE429F-BE03-445A-BD2C-BD9E69979E5E}" presName="background" presStyleLbl="node0" presStyleIdx="2" presStyleCnt="4"/>
      <dgm:spPr/>
    </dgm:pt>
    <dgm:pt modelId="{66C9DEF5-958B-784D-9497-E43F0DD8185B}" type="pres">
      <dgm:prSet presAssocID="{98BE429F-BE03-445A-BD2C-BD9E69979E5E}" presName="text" presStyleLbl="fgAcc0" presStyleIdx="2" presStyleCnt="4">
        <dgm:presLayoutVars>
          <dgm:chPref val="3"/>
        </dgm:presLayoutVars>
      </dgm:prSet>
      <dgm:spPr/>
    </dgm:pt>
    <dgm:pt modelId="{729C391E-4E31-6549-8C85-0BB691F69EE4}" type="pres">
      <dgm:prSet presAssocID="{98BE429F-BE03-445A-BD2C-BD9E69979E5E}" presName="hierChild2" presStyleCnt="0"/>
      <dgm:spPr/>
    </dgm:pt>
    <dgm:pt modelId="{76B37D03-ADC6-7244-A496-1755B3739501}" type="pres">
      <dgm:prSet presAssocID="{5179FE85-5B18-4EB9-AF64-A6C7AC818369}" presName="hierRoot1" presStyleCnt="0"/>
      <dgm:spPr/>
    </dgm:pt>
    <dgm:pt modelId="{33F397C5-D834-FD4F-A897-E3F6C72A44E3}" type="pres">
      <dgm:prSet presAssocID="{5179FE85-5B18-4EB9-AF64-A6C7AC818369}" presName="composite" presStyleCnt="0"/>
      <dgm:spPr/>
    </dgm:pt>
    <dgm:pt modelId="{534D3083-20C8-724B-9AAB-FEB91165773D}" type="pres">
      <dgm:prSet presAssocID="{5179FE85-5B18-4EB9-AF64-A6C7AC818369}" presName="background" presStyleLbl="node0" presStyleIdx="3" presStyleCnt="4"/>
      <dgm:spPr/>
    </dgm:pt>
    <dgm:pt modelId="{F8FA27E9-9751-CA43-85B1-BAE91E1A6692}" type="pres">
      <dgm:prSet presAssocID="{5179FE85-5B18-4EB9-AF64-A6C7AC818369}" presName="text" presStyleLbl="fgAcc0" presStyleIdx="3" presStyleCnt="4">
        <dgm:presLayoutVars>
          <dgm:chPref val="3"/>
        </dgm:presLayoutVars>
      </dgm:prSet>
      <dgm:spPr/>
    </dgm:pt>
    <dgm:pt modelId="{0CDFCE69-19B4-7642-90C7-7370F8E1B414}" type="pres">
      <dgm:prSet presAssocID="{5179FE85-5B18-4EB9-AF64-A6C7AC818369}" presName="hierChild2" presStyleCnt="0"/>
      <dgm:spPr/>
    </dgm:pt>
  </dgm:ptLst>
  <dgm:cxnLst>
    <dgm:cxn modelId="{E6761F34-3557-46F2-98A2-4D5F89C8C5DA}" srcId="{1D8E8B11-F7A1-40A9-A4BE-AE3A1DE4EDDF}" destId="{98BE429F-BE03-445A-BD2C-BD9E69979E5E}" srcOrd="2" destOrd="0" parTransId="{BA83D935-FC19-43A6-A156-45C94462D646}" sibTransId="{1646F8AF-5E96-486F-A5D1-5D3727B18298}"/>
    <dgm:cxn modelId="{938D1936-3054-6E48-8CCA-A9056E6372F2}" type="presOf" srcId="{98BE429F-BE03-445A-BD2C-BD9E69979E5E}" destId="{66C9DEF5-958B-784D-9497-E43F0DD8185B}" srcOrd="0" destOrd="0" presId="urn:microsoft.com/office/officeart/2005/8/layout/hierarchy1"/>
    <dgm:cxn modelId="{7A1A2D76-6ED0-E546-B24A-5C282FA256E4}" type="presOf" srcId="{1D8E8B11-F7A1-40A9-A4BE-AE3A1DE4EDDF}" destId="{F3B10975-F4C1-7A47-8EF9-EB0337535D06}" srcOrd="0" destOrd="0" presId="urn:microsoft.com/office/officeart/2005/8/layout/hierarchy1"/>
    <dgm:cxn modelId="{9438E178-8B1D-D043-9C6F-1154B1F9DE77}" type="presOf" srcId="{2EBA016B-84F9-495A-9B3D-2ED730E27C6D}" destId="{5623D5B9-43CF-A34F-BDB4-8333E5C749D9}" srcOrd="0" destOrd="0" presId="urn:microsoft.com/office/officeart/2005/8/layout/hierarchy1"/>
    <dgm:cxn modelId="{1F131082-4F1A-BA4D-9A0F-7D44B74A5D0A}" type="presOf" srcId="{5179FE85-5B18-4EB9-AF64-A6C7AC818369}" destId="{F8FA27E9-9751-CA43-85B1-BAE91E1A6692}" srcOrd="0" destOrd="0" presId="urn:microsoft.com/office/officeart/2005/8/layout/hierarchy1"/>
    <dgm:cxn modelId="{AE0E68B6-7258-47BE-8C6C-184D944EE43B}" srcId="{1D8E8B11-F7A1-40A9-A4BE-AE3A1DE4EDDF}" destId="{1B6A87DC-656F-46C3-B914-53A6F87CB70A}" srcOrd="1" destOrd="0" parTransId="{BA2918B2-1F56-4689-9E7E-FA881BE309C9}" sibTransId="{84EDA81E-F3AE-427E-B6DD-1732A0745D14}"/>
    <dgm:cxn modelId="{6428D2D6-1DF1-4674-AEAB-15DE54A8DA0C}" srcId="{1D8E8B11-F7A1-40A9-A4BE-AE3A1DE4EDDF}" destId="{2EBA016B-84F9-495A-9B3D-2ED730E27C6D}" srcOrd="0" destOrd="0" parTransId="{7EF904B3-6972-4DAF-BAD4-832B38727F3B}" sibTransId="{C2AE31E4-0FC2-4712-B4EF-D9F2A8C25E47}"/>
    <dgm:cxn modelId="{CC4C4ADD-5099-0745-A22C-206F6EB4FFFC}" type="presOf" srcId="{1B6A87DC-656F-46C3-B914-53A6F87CB70A}" destId="{7BA8304F-D2F4-F54F-858E-2138E0F5FD50}" srcOrd="0" destOrd="0" presId="urn:microsoft.com/office/officeart/2005/8/layout/hierarchy1"/>
    <dgm:cxn modelId="{C795C8E7-0EA5-43E6-8B24-0748D9323C71}" srcId="{1D8E8B11-F7A1-40A9-A4BE-AE3A1DE4EDDF}" destId="{5179FE85-5B18-4EB9-AF64-A6C7AC818369}" srcOrd="3" destOrd="0" parTransId="{557EF020-DC12-43A7-9931-1F5DBC8BC30C}" sibTransId="{17EA32C6-9ECB-488F-B7CF-8F5A90F8349A}"/>
    <dgm:cxn modelId="{48D792BE-DD3E-0A49-AA53-05B9F5721B53}" type="presParOf" srcId="{F3B10975-F4C1-7A47-8EF9-EB0337535D06}" destId="{B9AE7A27-3963-9C42-BAB6-A67C052C76A2}" srcOrd="0" destOrd="0" presId="urn:microsoft.com/office/officeart/2005/8/layout/hierarchy1"/>
    <dgm:cxn modelId="{CF5BBA5D-8155-F242-B9F5-563195421D13}" type="presParOf" srcId="{B9AE7A27-3963-9C42-BAB6-A67C052C76A2}" destId="{BFC416E3-A368-D34A-AE5B-59768E621EBE}" srcOrd="0" destOrd="0" presId="urn:microsoft.com/office/officeart/2005/8/layout/hierarchy1"/>
    <dgm:cxn modelId="{C52B9FC8-1053-DD47-A95D-03044C2BC2BA}" type="presParOf" srcId="{BFC416E3-A368-D34A-AE5B-59768E621EBE}" destId="{5028FDCB-CAAD-5F44-9D1A-6E9BEEBB31B7}" srcOrd="0" destOrd="0" presId="urn:microsoft.com/office/officeart/2005/8/layout/hierarchy1"/>
    <dgm:cxn modelId="{524B5657-3A61-B44E-9BF0-3B4FB7FCF231}" type="presParOf" srcId="{BFC416E3-A368-D34A-AE5B-59768E621EBE}" destId="{5623D5B9-43CF-A34F-BDB4-8333E5C749D9}" srcOrd="1" destOrd="0" presId="urn:microsoft.com/office/officeart/2005/8/layout/hierarchy1"/>
    <dgm:cxn modelId="{A6DA1611-3CC2-D247-9C19-03E3B779FA97}" type="presParOf" srcId="{B9AE7A27-3963-9C42-BAB6-A67C052C76A2}" destId="{07906745-3336-8E48-846A-9C2FE6C689E5}" srcOrd="1" destOrd="0" presId="urn:microsoft.com/office/officeart/2005/8/layout/hierarchy1"/>
    <dgm:cxn modelId="{BA11D42B-EB8B-8940-81E9-CEBD3C1053DD}" type="presParOf" srcId="{F3B10975-F4C1-7A47-8EF9-EB0337535D06}" destId="{FF09BC84-9419-B643-A878-32D52415B8F7}" srcOrd="1" destOrd="0" presId="urn:microsoft.com/office/officeart/2005/8/layout/hierarchy1"/>
    <dgm:cxn modelId="{C933D038-007E-3A41-8308-129B63E82EB6}" type="presParOf" srcId="{FF09BC84-9419-B643-A878-32D52415B8F7}" destId="{D1AAF4B1-53A5-E948-9DB0-1ED5A550A80B}" srcOrd="0" destOrd="0" presId="urn:microsoft.com/office/officeart/2005/8/layout/hierarchy1"/>
    <dgm:cxn modelId="{E4B88C1B-202A-AF4B-A60A-E07FA82A423F}" type="presParOf" srcId="{D1AAF4B1-53A5-E948-9DB0-1ED5A550A80B}" destId="{81BB2125-8169-EE49-87D2-E8174946AA5A}" srcOrd="0" destOrd="0" presId="urn:microsoft.com/office/officeart/2005/8/layout/hierarchy1"/>
    <dgm:cxn modelId="{E8E83CB8-4586-CF4F-8E6B-AC61B4E755B0}" type="presParOf" srcId="{D1AAF4B1-53A5-E948-9DB0-1ED5A550A80B}" destId="{7BA8304F-D2F4-F54F-858E-2138E0F5FD50}" srcOrd="1" destOrd="0" presId="urn:microsoft.com/office/officeart/2005/8/layout/hierarchy1"/>
    <dgm:cxn modelId="{F99FE130-EE22-8146-B28A-C9056517F149}" type="presParOf" srcId="{FF09BC84-9419-B643-A878-32D52415B8F7}" destId="{3C3B227D-24B5-CB45-9E5A-F6659B45BEE5}" srcOrd="1" destOrd="0" presId="urn:microsoft.com/office/officeart/2005/8/layout/hierarchy1"/>
    <dgm:cxn modelId="{267D3689-4DBC-0542-9E86-7128FE656BBA}" type="presParOf" srcId="{F3B10975-F4C1-7A47-8EF9-EB0337535D06}" destId="{256837A4-11C0-5647-ABB0-4C29301210F4}" srcOrd="2" destOrd="0" presId="urn:microsoft.com/office/officeart/2005/8/layout/hierarchy1"/>
    <dgm:cxn modelId="{85F7FC05-3DBF-2B40-9ED1-1584963AF4E2}" type="presParOf" srcId="{256837A4-11C0-5647-ABB0-4C29301210F4}" destId="{0E0B3E35-DA06-F84B-8FE9-902E65A0F5F3}" srcOrd="0" destOrd="0" presId="urn:microsoft.com/office/officeart/2005/8/layout/hierarchy1"/>
    <dgm:cxn modelId="{3C0CC46B-C18D-0B42-925A-DA12066C08E5}" type="presParOf" srcId="{0E0B3E35-DA06-F84B-8FE9-902E65A0F5F3}" destId="{E998EE78-F59E-6B43-8DF5-1E1C8490F8B7}" srcOrd="0" destOrd="0" presId="urn:microsoft.com/office/officeart/2005/8/layout/hierarchy1"/>
    <dgm:cxn modelId="{D5D1BBD3-8604-D242-9F80-46F8810F422D}" type="presParOf" srcId="{0E0B3E35-DA06-F84B-8FE9-902E65A0F5F3}" destId="{66C9DEF5-958B-784D-9497-E43F0DD8185B}" srcOrd="1" destOrd="0" presId="urn:microsoft.com/office/officeart/2005/8/layout/hierarchy1"/>
    <dgm:cxn modelId="{642A832B-6178-684F-9362-8E814EE9D326}" type="presParOf" srcId="{256837A4-11C0-5647-ABB0-4C29301210F4}" destId="{729C391E-4E31-6549-8C85-0BB691F69EE4}" srcOrd="1" destOrd="0" presId="urn:microsoft.com/office/officeart/2005/8/layout/hierarchy1"/>
    <dgm:cxn modelId="{4539EAEC-D349-424B-A71E-4CB0A71421BF}" type="presParOf" srcId="{F3B10975-F4C1-7A47-8EF9-EB0337535D06}" destId="{76B37D03-ADC6-7244-A496-1755B3739501}" srcOrd="3" destOrd="0" presId="urn:microsoft.com/office/officeart/2005/8/layout/hierarchy1"/>
    <dgm:cxn modelId="{0C8B0A92-A379-AE49-9759-5E5C1E7986AD}" type="presParOf" srcId="{76B37D03-ADC6-7244-A496-1755B3739501}" destId="{33F397C5-D834-FD4F-A897-E3F6C72A44E3}" srcOrd="0" destOrd="0" presId="urn:microsoft.com/office/officeart/2005/8/layout/hierarchy1"/>
    <dgm:cxn modelId="{F1274191-F096-8742-800A-02F966477EBC}" type="presParOf" srcId="{33F397C5-D834-FD4F-A897-E3F6C72A44E3}" destId="{534D3083-20C8-724B-9AAB-FEB91165773D}" srcOrd="0" destOrd="0" presId="urn:microsoft.com/office/officeart/2005/8/layout/hierarchy1"/>
    <dgm:cxn modelId="{0C726F31-BC97-DE4C-851F-941D3DACB58A}" type="presParOf" srcId="{33F397C5-D834-FD4F-A897-E3F6C72A44E3}" destId="{F8FA27E9-9751-CA43-85B1-BAE91E1A6692}" srcOrd="1" destOrd="0" presId="urn:microsoft.com/office/officeart/2005/8/layout/hierarchy1"/>
    <dgm:cxn modelId="{7C38909A-AC44-EE47-829C-8DEDE08D58DC}" type="presParOf" srcId="{76B37D03-ADC6-7244-A496-1755B3739501}" destId="{0CDFCE69-19B4-7642-90C7-7370F8E1B41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28FDCB-CAAD-5F44-9D1A-6E9BEEBB31B7}">
      <dsp:nvSpPr>
        <dsp:cNvPr id="0" name=""/>
        <dsp:cNvSpPr/>
      </dsp:nvSpPr>
      <dsp:spPr>
        <a:xfrm>
          <a:off x="3150" y="1237114"/>
          <a:ext cx="2249351" cy="14283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623D5B9-43CF-A34F-BDB4-8333E5C749D9}">
      <dsp:nvSpPr>
        <dsp:cNvPr id="0" name=""/>
        <dsp:cNvSpPr/>
      </dsp:nvSpPr>
      <dsp:spPr>
        <a:xfrm>
          <a:off x="253078" y="1474545"/>
          <a:ext cx="2249351" cy="14283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Mutace – genetická variabilita</a:t>
          </a:r>
          <a:endParaRPr lang="en-US" sz="2300" kern="1200"/>
        </a:p>
      </dsp:txBody>
      <dsp:txXfrm>
        <a:off x="294913" y="1516380"/>
        <a:ext cx="2165681" cy="1344667"/>
      </dsp:txXfrm>
    </dsp:sp>
    <dsp:sp modelId="{81BB2125-8169-EE49-87D2-E8174946AA5A}">
      <dsp:nvSpPr>
        <dsp:cNvPr id="0" name=""/>
        <dsp:cNvSpPr/>
      </dsp:nvSpPr>
      <dsp:spPr>
        <a:xfrm>
          <a:off x="2752357" y="1237114"/>
          <a:ext cx="2249351" cy="14283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BA8304F-D2F4-F54F-858E-2138E0F5FD50}">
      <dsp:nvSpPr>
        <dsp:cNvPr id="0" name=""/>
        <dsp:cNvSpPr/>
      </dsp:nvSpPr>
      <dsp:spPr>
        <a:xfrm>
          <a:off x="3002285" y="1474545"/>
          <a:ext cx="2249351" cy="14283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Vliv prostředí na stabilitu genomu</a:t>
          </a:r>
          <a:endParaRPr lang="en-US" sz="2300" kern="1200"/>
        </a:p>
      </dsp:txBody>
      <dsp:txXfrm>
        <a:off x="3044120" y="1516380"/>
        <a:ext cx="2165681" cy="1344667"/>
      </dsp:txXfrm>
    </dsp:sp>
    <dsp:sp modelId="{E998EE78-F59E-6B43-8DF5-1E1C8490F8B7}">
      <dsp:nvSpPr>
        <dsp:cNvPr id="0" name=""/>
        <dsp:cNvSpPr/>
      </dsp:nvSpPr>
      <dsp:spPr>
        <a:xfrm>
          <a:off x="5501563" y="1237114"/>
          <a:ext cx="2249351" cy="14283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6C9DEF5-958B-784D-9497-E43F0DD8185B}">
      <dsp:nvSpPr>
        <dsp:cNvPr id="0" name=""/>
        <dsp:cNvSpPr/>
      </dsp:nvSpPr>
      <dsp:spPr>
        <a:xfrm>
          <a:off x="5751491" y="1474545"/>
          <a:ext cx="2249351" cy="14283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Nutrice ve vztahu k genové expresi</a:t>
          </a:r>
          <a:endParaRPr lang="en-US" sz="2300" kern="1200"/>
        </a:p>
      </dsp:txBody>
      <dsp:txXfrm>
        <a:off x="5793326" y="1516380"/>
        <a:ext cx="2165681" cy="1344667"/>
      </dsp:txXfrm>
    </dsp:sp>
    <dsp:sp modelId="{534D3083-20C8-724B-9AAB-FEB91165773D}">
      <dsp:nvSpPr>
        <dsp:cNvPr id="0" name=""/>
        <dsp:cNvSpPr/>
      </dsp:nvSpPr>
      <dsp:spPr>
        <a:xfrm>
          <a:off x="8250770" y="1237114"/>
          <a:ext cx="2249351" cy="14283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8FA27E9-9751-CA43-85B1-BAE91E1A6692}">
      <dsp:nvSpPr>
        <dsp:cNvPr id="0" name=""/>
        <dsp:cNvSpPr/>
      </dsp:nvSpPr>
      <dsp:spPr>
        <a:xfrm>
          <a:off x="8500698" y="1474545"/>
          <a:ext cx="2249351" cy="14283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Nutrice a dědičnost</a:t>
          </a:r>
          <a:endParaRPr lang="en-US" sz="2300" kern="1200"/>
        </a:p>
      </dsp:txBody>
      <dsp:txXfrm>
        <a:off x="8542533" y="1516380"/>
        <a:ext cx="2165681" cy="13446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93/jn/135.12.3016S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93/jn/134.9.2169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amine" TargetMode="External"/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en.wikipedia.org/wiki/World_War_II" TargetMode="External"/><Relationship Id="rId4" Type="http://schemas.openxmlformats.org/officeDocument/2006/relationships/hyperlink" Target="https://en.wikipedia.org/wiki/History_of_the_Netherlands_(1939%E2%80%931945)" TargetMode="Externa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Cytosin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cs.wikipedia.org/wiki/Guanin" TargetMode="External"/><Relationship Id="rId4" Type="http://schemas.openxmlformats.org/officeDocument/2006/relationships/hyperlink" Target="https://cs.wikipedia.org/wiki/Adenin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netika-biologie.cz/centromera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Jevy stoprocentně genetické – cystická </a:t>
            </a:r>
            <a:r>
              <a:rPr lang="cs-CZ" dirty="0" err="1"/>
              <a:t>fibroza</a:t>
            </a:r>
            <a:r>
              <a:rPr lang="cs-CZ" dirty="0"/>
              <a:t>,</a:t>
            </a:r>
            <a:r>
              <a:rPr lang="cs-CZ" baseline="0" dirty="0"/>
              <a:t> Downův syndrom, pohlaví, krevní skupiny</a:t>
            </a:r>
          </a:p>
          <a:p>
            <a:r>
              <a:rPr lang="cs-CZ" baseline="0" dirty="0"/>
              <a:t>Tělesná výška –&gt; Diabetes –&gt; Nádorové onemocnění -&gt; tělesná váha -&gt; infekce -&gt; zásah bleskem (100% prostředí)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55907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Prader-Willi</a:t>
            </a:r>
            <a:r>
              <a:rPr lang="cs-CZ" dirty="0"/>
              <a:t> delece </a:t>
            </a:r>
            <a:r>
              <a:rPr lang="cs-CZ" dirty="0" err="1"/>
              <a:t>paternální</a:t>
            </a:r>
            <a:r>
              <a:rPr lang="cs-CZ" dirty="0"/>
              <a:t> chromozom – </a:t>
            </a:r>
            <a:r>
              <a:rPr lang="cs-CZ" dirty="0" err="1"/>
              <a:t>uniparentální</a:t>
            </a:r>
            <a:r>
              <a:rPr lang="cs-CZ" dirty="0"/>
              <a:t> </a:t>
            </a:r>
            <a:r>
              <a:rPr lang="cs-CZ" dirty="0" err="1"/>
              <a:t>disomie</a:t>
            </a:r>
            <a:r>
              <a:rPr lang="cs-CZ" dirty="0"/>
              <a:t> – oba chromosomy od matky.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70383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64674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http://create4future.blogspot.com/2014/10/</a:t>
            </a:r>
            <a:r>
              <a:rPr lang="cs-CZ" dirty="0" err="1"/>
              <a:t>candidate</a:t>
            </a:r>
            <a:r>
              <a:rPr lang="cs-CZ" dirty="0"/>
              <a:t>-gene-</a:t>
            </a:r>
            <a:r>
              <a:rPr lang="cs-CZ" dirty="0" err="1"/>
              <a:t>environment</a:t>
            </a:r>
            <a:r>
              <a:rPr lang="cs-CZ" dirty="0"/>
              <a:t>-</a:t>
            </a:r>
            <a:r>
              <a:rPr lang="cs-CZ" dirty="0" err="1"/>
              <a:t>interactions.html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083235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3,2 miliardy párů </a:t>
            </a:r>
            <a:r>
              <a:rPr lang="cs-CZ"/>
              <a:t>bazí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30649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cs-CZ" baseline="0" dirty="0" err="1"/>
              <a:t>Cyklobutanové</a:t>
            </a:r>
            <a:r>
              <a:rPr lang="cs-CZ" baseline="0" dirty="0"/>
              <a:t> pyrimidinové dimery</a:t>
            </a:r>
          </a:p>
          <a:p>
            <a:pPr marL="228600" indent="-228600">
              <a:buAutoNum type="arabicPeriod"/>
            </a:pPr>
            <a:r>
              <a:rPr lang="cs-CZ" baseline="0" dirty="0"/>
              <a:t>6‘ – 4‘ fotoprodukty (UVB)</a:t>
            </a:r>
          </a:p>
          <a:p>
            <a:pPr marL="228600" indent="-228600">
              <a:buAutoNum type="arabicPeriod"/>
            </a:pPr>
            <a:r>
              <a:rPr lang="cs-CZ" baseline="0" dirty="0"/>
              <a:t>Monomerní poškození pyrimidinových </a:t>
            </a:r>
            <a:r>
              <a:rPr lang="cs-CZ" baseline="0" dirty="0" err="1"/>
              <a:t>bazí</a:t>
            </a:r>
            <a:r>
              <a:rPr lang="cs-CZ" baseline="0" dirty="0"/>
              <a:t> (cytosin hydrát)</a:t>
            </a:r>
          </a:p>
          <a:p>
            <a:pPr marL="228600" indent="-228600">
              <a:buAutoNum type="arabicPeriod"/>
            </a:pPr>
            <a:r>
              <a:rPr lang="cs-CZ" baseline="0" dirty="0"/>
              <a:t>Zlomy v DNA, křížové vazby</a:t>
            </a:r>
          </a:p>
          <a:p>
            <a:pPr marL="228600" indent="-228600">
              <a:buAutoNum type="arabicPeriod"/>
            </a:pPr>
            <a:endParaRPr lang="cs-CZ" baseline="0" dirty="0"/>
          </a:p>
          <a:p>
            <a:pPr marL="0" indent="0">
              <a:buNone/>
            </a:pPr>
            <a:r>
              <a:rPr lang="cs-CZ" dirty="0" err="1">
                <a:solidFill>
                  <a:schemeClr val="bg1"/>
                </a:solidFill>
              </a:rPr>
              <a:t>Furokumariny</a:t>
            </a:r>
            <a:r>
              <a:rPr lang="cs-CZ" dirty="0">
                <a:solidFill>
                  <a:schemeClr val="bg1"/>
                </a:solidFill>
              </a:rPr>
              <a:t> – </a:t>
            </a:r>
            <a:r>
              <a:rPr lang="cs-CZ" dirty="0" err="1">
                <a:solidFill>
                  <a:schemeClr val="bg1"/>
                </a:solidFill>
              </a:rPr>
              <a:t>psoraleny</a:t>
            </a:r>
            <a:r>
              <a:rPr lang="cs-CZ" dirty="0">
                <a:solidFill>
                  <a:schemeClr val="bg1"/>
                </a:solidFill>
              </a:rPr>
              <a:t> - </a:t>
            </a:r>
            <a:r>
              <a:rPr lang="cs-CZ" dirty="0" err="1">
                <a:solidFill>
                  <a:schemeClr val="bg1"/>
                </a:solidFill>
              </a:rPr>
              <a:t>fotochemoterapie</a:t>
            </a:r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59944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Katarakta – zákal oční čočky,</a:t>
            </a:r>
            <a:endParaRPr lang="cs-CZ" baseline="0" dirty="0"/>
          </a:p>
          <a:p>
            <a:r>
              <a:rPr lang="cs-CZ" baseline="0" dirty="0" err="1"/>
              <a:t>Fotokonjuktivismus</a:t>
            </a:r>
            <a:r>
              <a:rPr lang="cs-CZ" baseline="0" dirty="0"/>
              <a:t> (zánět spojivek)</a:t>
            </a:r>
          </a:p>
          <a:p>
            <a:endParaRPr lang="cs-CZ" baseline="0" dirty="0"/>
          </a:p>
          <a:p>
            <a:r>
              <a:rPr lang="cs-CZ" baseline="0" dirty="0" err="1"/>
              <a:t>Spinocelulární</a:t>
            </a:r>
            <a:r>
              <a:rPr lang="cs-CZ" baseline="0" dirty="0"/>
              <a:t> karcinom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14515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Radioaktivita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neboli </a:t>
            </a:r>
            <a:r>
              <a:rPr lang="cs-CZ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radioaktivní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přeměna (nepřesně </a:t>
            </a:r>
            <a:r>
              <a:rPr lang="cs-CZ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radioaktivní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rozpad) je jev, při němž dochází k vnitřní přeměně složení nebo energetického stavu atomových jader, přičemž je zpravidla emitováno vysokoenergetické ionizující záření.</a:t>
            </a:r>
          </a:p>
          <a:p>
            <a:endParaRPr lang="cs-CZ" dirty="0"/>
          </a:p>
          <a:p>
            <a:r>
              <a:rPr lang="cs-CZ" dirty="0"/>
              <a:t>Radon – vyzařuje</a:t>
            </a:r>
            <a:r>
              <a:rPr lang="cs-CZ" baseline="0" dirty="0"/>
              <a:t> alfa částice – radioaktivní plyn rozpustný v tucích, usazuje se v kostní dřeni – leukemie; </a:t>
            </a:r>
          </a:p>
          <a:p>
            <a:r>
              <a:rPr lang="cs-CZ" baseline="0" dirty="0"/>
              <a:t>	- vyvřelé magnetické horniny a zeminy, stavební materiály, voda</a:t>
            </a:r>
          </a:p>
          <a:p>
            <a:r>
              <a:rPr lang="cs-CZ" baseline="0" dirty="0"/>
              <a:t>	- Hromadí se pod základy domu</a:t>
            </a:r>
          </a:p>
          <a:p>
            <a:r>
              <a:rPr lang="cs-CZ" dirty="0"/>
              <a:t>	- rakovina</a:t>
            </a:r>
            <a:r>
              <a:rPr lang="cs-CZ" baseline="0" dirty="0"/>
              <a:t> plic 84% kouření, 16% ozáření radonem a rozpadovými produkty, které zůstávají v plicích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80583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Zvýšený výskyt rakoviny </a:t>
            </a:r>
            <a:r>
              <a:rPr lang="cs-CZ"/>
              <a:t>štítné žlázy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6051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Nejvíce jsou tedy zasaženy tkáně s větším počtem mitoticky aktivních buněk</a:t>
            </a:r>
            <a:r>
              <a:rPr lang="cs-CZ" baseline="0" dirty="0"/>
              <a:t> – lymfoidní b, Hematopoetické b., zárodečný epitel a sliznice; nejméně nervové b., svalové a pojivové b.</a:t>
            </a:r>
            <a:r>
              <a:rPr lang="cs-CZ" dirty="0"/>
              <a:t> </a:t>
            </a:r>
          </a:p>
          <a:p>
            <a:r>
              <a:rPr lang="cs-CZ" dirty="0"/>
              <a:t>Rané</a:t>
            </a:r>
            <a:r>
              <a:rPr lang="cs-CZ" baseline="0" dirty="0"/>
              <a:t> stádia vývoje plodu - abort </a:t>
            </a:r>
          </a:p>
          <a:p>
            <a:endParaRPr lang="cs-CZ" baseline="0" dirty="0"/>
          </a:p>
          <a:p>
            <a:r>
              <a:rPr lang="cs-CZ" baseline="0" dirty="0"/>
              <a:t>klidové </a:t>
            </a:r>
            <a:r>
              <a:rPr lang="cs-CZ" baseline="0" dirty="0" err="1"/>
              <a:t>oocyty</a:t>
            </a:r>
            <a:r>
              <a:rPr lang="cs-CZ" baseline="0" dirty="0"/>
              <a:t> – malá vnímavost k indukci mutací ionizujícím zářením</a:t>
            </a:r>
          </a:p>
          <a:p>
            <a:r>
              <a:rPr lang="cs-CZ" baseline="0" dirty="0"/>
              <a:t>• spermie – vnímavější, mutace se akumulují ve zrajících spermatogoniích(250 rad – přechodná sterilita, 500 – 600 rad – trvalá sterilita)</a:t>
            </a:r>
          </a:p>
          <a:p>
            <a:endParaRPr lang="cs-CZ" baseline="0" dirty="0"/>
          </a:p>
          <a:p>
            <a:r>
              <a:rPr lang="cs-CZ" baseline="0" dirty="0"/>
              <a:t>Hydrolýza vody – HO hydroxylový radikál, H+ vodíkový radikál – snadno vstupují do řady reakcí</a:t>
            </a:r>
          </a:p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65690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Akutní</a:t>
            </a:r>
            <a:r>
              <a:rPr lang="cs-CZ" baseline="0" dirty="0"/>
              <a:t> nemoc z ozáření: </a:t>
            </a:r>
            <a:endParaRPr lang="cs-CZ" dirty="0"/>
          </a:p>
          <a:p>
            <a:r>
              <a:rPr lang="cs-CZ" dirty="0"/>
              <a:t>Dřeňová forma (3-5 </a:t>
            </a:r>
            <a:r>
              <a:rPr lang="cs-CZ" dirty="0" err="1"/>
              <a:t>Gy</a:t>
            </a:r>
            <a:r>
              <a:rPr lang="cs-CZ" dirty="0"/>
              <a:t>)</a:t>
            </a:r>
          </a:p>
          <a:p>
            <a:r>
              <a:rPr lang="cs-CZ" dirty="0"/>
              <a:t>• nad 300 rad – těžké postižení kostní dřeně</a:t>
            </a:r>
          </a:p>
          <a:p>
            <a:r>
              <a:rPr lang="cs-CZ" dirty="0"/>
              <a:t>útlum krvetvorby – postižení kmenových buněk krvetvorby v kostní dřeni</a:t>
            </a:r>
          </a:p>
          <a:p>
            <a:r>
              <a:rPr lang="cs-CZ" dirty="0"/>
              <a:t>• nevolnost, skleslost, bolesti hlavy</a:t>
            </a:r>
          </a:p>
          <a:p>
            <a:r>
              <a:rPr lang="cs-CZ" dirty="0"/>
              <a:t>• po období latence přicházejí projevy mikrobiálního rozsevu a krvácení</a:t>
            </a:r>
          </a:p>
          <a:p>
            <a:endParaRPr lang="cs-CZ" dirty="0"/>
          </a:p>
          <a:p>
            <a:r>
              <a:rPr lang="cs-CZ" dirty="0"/>
              <a:t>Střevní forma (kolem 8 </a:t>
            </a:r>
            <a:r>
              <a:rPr lang="cs-CZ" dirty="0" err="1"/>
              <a:t>Gy</a:t>
            </a:r>
            <a:r>
              <a:rPr lang="cs-CZ" dirty="0"/>
              <a:t> a vyšší)</a:t>
            </a:r>
          </a:p>
          <a:p>
            <a:r>
              <a:rPr lang="cs-CZ" dirty="0"/>
              <a:t>• kritickým orgánem je sliznice tenkého střeva</a:t>
            </a:r>
          </a:p>
          <a:p>
            <a:r>
              <a:rPr lang="cs-CZ" dirty="0"/>
              <a:t>• příznaky výraznější, závažné obtíže se objevují už 4.- 6. den po ozáření</a:t>
            </a:r>
          </a:p>
          <a:p>
            <a:r>
              <a:rPr lang="cs-CZ" dirty="0"/>
              <a:t>• krvavé průjmy, příznaky proděravění střevní výstelky</a:t>
            </a:r>
          </a:p>
          <a:p>
            <a:endParaRPr lang="cs-CZ" dirty="0"/>
          </a:p>
          <a:p>
            <a:r>
              <a:rPr lang="cs-CZ" dirty="0"/>
              <a:t>Nervová forma (desítky </a:t>
            </a:r>
            <a:r>
              <a:rPr lang="cs-CZ" dirty="0" err="1"/>
              <a:t>Gy</a:t>
            </a:r>
            <a:r>
              <a:rPr lang="cs-CZ" dirty="0"/>
              <a:t>)</a:t>
            </a:r>
          </a:p>
          <a:p>
            <a:r>
              <a:rPr lang="cs-CZ" dirty="0"/>
              <a:t>psychická dezorientace, zmatenost, křeče, bezvědomí, smrt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0302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Variabilita je základní podmínkou evoluce života. Výsledkem genetické variability</a:t>
            </a:r>
            <a:r>
              <a:rPr lang="cs-CZ" baseline="0" dirty="0"/>
              <a:t> je individuální identita jednotlivých druhů, tedy genetická různorodost – genetická diverzita (segregace vloh do gamet, rekombinace během crossing-overu, pohlavnost a pohlavní rozmnožování, mutace DNA, chromozomů a genomu)</a:t>
            </a:r>
            <a:endParaRPr lang="cs-CZ" dirty="0"/>
          </a:p>
          <a:p>
            <a:endParaRPr lang="cs-CZ" dirty="0"/>
          </a:p>
          <a:p>
            <a:r>
              <a:rPr lang="cs-CZ" dirty="0"/>
              <a:t>Čím</a:t>
            </a:r>
            <a:r>
              <a:rPr lang="cs-CZ" baseline="0" dirty="0"/>
              <a:t> častěji se organismus rozmnožuje, tím častěji mutuje;</a:t>
            </a:r>
          </a:p>
          <a:p>
            <a:r>
              <a:rPr lang="cs-CZ" baseline="0" dirty="0"/>
              <a:t>Roste vlivem mutagenů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40630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Thalidomid - 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uspávání a uklidnění, potlačoval bolest hlavy a léčil nachlazení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35031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Angiosarkom</a:t>
            </a:r>
            <a:r>
              <a:rPr lang="cs-CZ" baseline="0" dirty="0"/>
              <a:t> – zhoubný nádor jater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4387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Dusičnany jsou nebezpečné pro kojence – dusitany se naváží</a:t>
            </a:r>
            <a:r>
              <a:rPr lang="cs-CZ" baseline="0" dirty="0"/>
              <a:t> na krevní barvivo a vznikne </a:t>
            </a:r>
            <a:r>
              <a:rPr lang="cs-CZ" baseline="0" dirty="0" err="1"/>
              <a:t>methemoglobin</a:t>
            </a:r>
            <a:r>
              <a:rPr lang="cs-CZ" baseline="0" dirty="0"/>
              <a:t> – není schopný vázat kyslík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3608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PCB - tuky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25890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40614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05856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776522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Vay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Liang W. Go, Christine T. H. Nguyen, Diane M. Harris, Wai-Nang Paul Lee, Nutrient-Gene Interaction: Metabolic Genotype-Phenotype Relationship, </a:t>
            </a:r>
            <a:r>
              <a:rPr kumimoji="1" lang="en-GB" sz="1200" b="0" i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The Journal of Nutrition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Volume 135, Issue 12, December 2005, Pages 3016S–3020S, </a:t>
            </a:r>
            <a:r>
              <a:rPr kumimoji="1" lang="en-GB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  <a:hlinkClick r:id="rId3"/>
              </a:rPr>
              <a:t>https://doi.org/10.1093/jn/135.12.3016S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705852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02092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41526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69349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embryo-transfer studies show that it is the recipient mother rather than the donor mother that more strongly influences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fetal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growth</a:t>
            </a:r>
          </a:p>
          <a:p>
            <a:pPr marL="171450" indent="-171450">
              <a:buFontTx/>
              <a:buChar char="-"/>
            </a:pP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intrauterine environment of the individual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fetus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may be of greater importance in the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etiology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of chronic diseases in adults than the genetics of the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fetus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.</a:t>
            </a:r>
          </a:p>
          <a:p>
            <a:pPr marL="171450" indent="-171450">
              <a:buFontTx/>
              <a:buChar char="-"/>
            </a:pP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Guoyao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Wu, Fuller W.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Bazer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Timothy A. Cudd, Cynthia J.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Meininger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Thomas E. Spencer, Maternal Nutrition and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Fetal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Development, </a:t>
            </a:r>
            <a:r>
              <a:rPr kumimoji="1" lang="en-GB" sz="1200" b="0" i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The Journal of Nutrition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Volume 134, Issue 9, September 2004, Pages 2169–2172, </a:t>
            </a:r>
            <a:r>
              <a:rPr kumimoji="1" lang="en-GB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  <a:hlinkClick r:id="rId3"/>
              </a:rPr>
              <a:t>https://doi.org/10.1093/jn/134.9.2169</a:t>
            </a:r>
            <a:endParaRPr kumimoji="1" lang="en-GB" sz="1200" b="0" i="0" u="none" strike="noStrike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en-GB" dirty="0" err="1"/>
              <a:t>Některé</a:t>
            </a:r>
            <a:r>
              <a:rPr lang="en-GB" dirty="0"/>
              <a:t> </a:t>
            </a:r>
            <a:r>
              <a:rPr lang="en-GB" dirty="0" err="1"/>
              <a:t>studie</a:t>
            </a:r>
            <a:r>
              <a:rPr lang="en-GB" dirty="0"/>
              <a:t> u </a:t>
            </a:r>
            <a:r>
              <a:rPr lang="en-GB" dirty="0" err="1"/>
              <a:t>lidí</a:t>
            </a:r>
            <a:r>
              <a:rPr lang="en-GB" dirty="0"/>
              <a:t> </a:t>
            </a:r>
            <a:r>
              <a:rPr lang="en-GB" dirty="0" err="1"/>
              <a:t>prokazují</a:t>
            </a:r>
            <a:r>
              <a:rPr lang="en-GB" dirty="0"/>
              <a:t>, </a:t>
            </a:r>
            <a:r>
              <a:rPr lang="en-GB" dirty="0" err="1"/>
              <a:t>že</a:t>
            </a:r>
            <a:r>
              <a:rPr lang="en-GB" dirty="0"/>
              <a:t> </a:t>
            </a:r>
            <a:r>
              <a:rPr lang="en-GB" dirty="0" err="1"/>
              <a:t>nedostatečná</a:t>
            </a:r>
            <a:r>
              <a:rPr lang="en-GB" dirty="0"/>
              <a:t> </a:t>
            </a:r>
            <a:r>
              <a:rPr lang="en-GB" dirty="0" err="1"/>
              <a:t>výživa</a:t>
            </a:r>
            <a:r>
              <a:rPr lang="en-GB" dirty="0"/>
              <a:t> </a:t>
            </a:r>
            <a:r>
              <a:rPr lang="en-GB" dirty="0" err="1"/>
              <a:t>těhotných</a:t>
            </a:r>
            <a:r>
              <a:rPr lang="en-GB" dirty="0"/>
              <a:t> </a:t>
            </a:r>
            <a:r>
              <a:rPr lang="en-GB" dirty="0" err="1"/>
              <a:t>žen</a:t>
            </a:r>
            <a:r>
              <a:rPr lang="en-GB" dirty="0"/>
              <a:t> </a:t>
            </a:r>
            <a:r>
              <a:rPr lang="en-GB" dirty="0" err="1"/>
              <a:t>způsobuje</a:t>
            </a:r>
            <a:r>
              <a:rPr lang="en-GB" dirty="0"/>
              <a:t>, </a:t>
            </a:r>
            <a:r>
              <a:rPr lang="en-GB" dirty="0" err="1"/>
              <a:t>že</a:t>
            </a:r>
            <a:r>
              <a:rPr lang="en-GB" dirty="0"/>
              <a:t> </a:t>
            </a:r>
            <a:r>
              <a:rPr lang="en-GB" dirty="0" err="1"/>
              <a:t>jejich</a:t>
            </a:r>
            <a:r>
              <a:rPr lang="en-GB" dirty="0"/>
              <a:t> </a:t>
            </a:r>
            <a:r>
              <a:rPr lang="en-GB" dirty="0" err="1"/>
              <a:t>potomci</a:t>
            </a:r>
            <a:r>
              <a:rPr lang="en-GB" dirty="0"/>
              <a:t> </a:t>
            </a:r>
            <a:r>
              <a:rPr lang="en-GB" dirty="0" err="1"/>
              <a:t>mají</a:t>
            </a:r>
            <a:r>
              <a:rPr lang="en-GB" dirty="0"/>
              <a:t> v </a:t>
            </a:r>
            <a:r>
              <a:rPr lang="en-GB" dirty="0" err="1"/>
              <a:t>dospělosti</a:t>
            </a:r>
            <a:r>
              <a:rPr lang="en-GB" dirty="0"/>
              <a:t> </a:t>
            </a:r>
            <a:r>
              <a:rPr lang="en-GB" dirty="0" err="1"/>
              <a:t>vyšší</a:t>
            </a:r>
            <a:r>
              <a:rPr lang="en-GB" dirty="0"/>
              <a:t> </a:t>
            </a:r>
            <a:r>
              <a:rPr lang="en-GB" dirty="0" err="1"/>
              <a:t>riziko</a:t>
            </a:r>
            <a:r>
              <a:rPr lang="en-GB" dirty="0"/>
              <a:t> </a:t>
            </a:r>
            <a:r>
              <a:rPr lang="en-GB" dirty="0" err="1"/>
              <a:t>hypertenze</a:t>
            </a:r>
            <a:r>
              <a:rPr lang="en-GB" dirty="0"/>
              <a:t>, </a:t>
            </a:r>
            <a:r>
              <a:rPr lang="en-GB" dirty="0" err="1"/>
              <a:t>kardiovaskulárních</a:t>
            </a:r>
            <a:r>
              <a:rPr lang="en-GB" dirty="0"/>
              <a:t> </a:t>
            </a:r>
            <a:r>
              <a:rPr lang="en-GB" dirty="0" err="1"/>
              <a:t>onemocnění</a:t>
            </a:r>
            <a:r>
              <a:rPr lang="en-GB" dirty="0"/>
              <a:t> a </a:t>
            </a:r>
            <a:r>
              <a:rPr lang="en-GB" dirty="0" err="1"/>
              <a:t>diabetu</a:t>
            </a:r>
            <a:r>
              <a:rPr lang="en-GB" dirty="0"/>
              <a:t> </a:t>
            </a:r>
            <a:r>
              <a:rPr lang="en-GB" dirty="0" err="1"/>
              <a:t>druhého</a:t>
            </a:r>
            <a:r>
              <a:rPr lang="en-GB" dirty="0"/>
              <a:t> </a:t>
            </a:r>
            <a:r>
              <a:rPr lang="en-GB" dirty="0" err="1"/>
              <a:t>typu</a:t>
            </a:r>
            <a:r>
              <a:rPr lang="en-GB" dirty="0"/>
              <a:t> Barker DJP </a:t>
            </a:r>
            <a:r>
              <a:rPr lang="en-GB" dirty="0" err="1"/>
              <a:t>Fetal</a:t>
            </a:r>
            <a:r>
              <a:rPr lang="en-GB" dirty="0"/>
              <a:t> origins of coronary heart diseases. Brit. </a:t>
            </a:r>
            <a:r>
              <a:rPr lang="en-GB" dirty="0" err="1"/>
              <a:t>Med.J</a:t>
            </a:r>
            <a:r>
              <a:rPr lang="en-GB" dirty="0"/>
              <a:t>. 1995, 311, 171-174 Hales CN, Barker DJ The thrifty phenotype hypothesis. Br. Med. Bull. 2001, 60, 5-20</a:t>
            </a:r>
            <a:endParaRPr kumimoji="1" lang="en-GB" sz="1200" b="0" i="0" u="none" strike="noStrike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792732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http://</a:t>
            </a:r>
            <a:r>
              <a:rPr lang="cs-CZ" dirty="0" err="1"/>
              <a:t>dianamagalhesdeoliveira.blogspot.com</a:t>
            </a:r>
            <a:r>
              <a:rPr lang="cs-CZ" dirty="0"/>
              <a:t>/p/</a:t>
            </a:r>
            <a:r>
              <a:rPr lang="cs-CZ" dirty="0" err="1"/>
              <a:t>nutrigenomica.html</a:t>
            </a:r>
            <a:endParaRPr lang="cs-CZ" dirty="0"/>
          </a:p>
          <a:p>
            <a:r>
              <a:rPr lang="cs-CZ" dirty="0" err="1"/>
              <a:t>Epigenetic</a:t>
            </a:r>
            <a:r>
              <a:rPr lang="cs-CZ" dirty="0"/>
              <a:t> </a:t>
            </a:r>
            <a:r>
              <a:rPr lang="cs-CZ" dirty="0" err="1"/>
              <a:t>influences</a:t>
            </a:r>
            <a:r>
              <a:rPr lang="cs-CZ" dirty="0"/>
              <a:t> </a:t>
            </a:r>
            <a:r>
              <a:rPr lang="cs-CZ" dirty="0" err="1"/>
              <a:t>have</a:t>
            </a:r>
            <a:r>
              <a:rPr lang="cs-CZ" dirty="0"/>
              <a:t> </a:t>
            </a:r>
            <a:r>
              <a:rPr lang="cs-CZ" dirty="0" err="1"/>
              <a:t>been</a:t>
            </a:r>
            <a:r>
              <a:rPr lang="cs-CZ" dirty="0"/>
              <a:t> </a:t>
            </a:r>
            <a:r>
              <a:rPr lang="cs-CZ" dirty="0" err="1"/>
              <a:t>observed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environmental</a:t>
            </a:r>
            <a:r>
              <a:rPr lang="cs-CZ" dirty="0"/>
              <a:t> </a:t>
            </a:r>
            <a:r>
              <a:rPr lang="cs-CZ" dirty="0" err="1"/>
              <a:t>compounds</a:t>
            </a:r>
            <a:r>
              <a:rPr lang="cs-CZ" dirty="0"/>
              <a:t>, </a:t>
            </a:r>
            <a:r>
              <a:rPr lang="cs-CZ" dirty="0" err="1"/>
              <a:t>nutritional</a:t>
            </a:r>
            <a:r>
              <a:rPr lang="cs-CZ" dirty="0"/>
              <a:t> </a:t>
            </a:r>
            <a:r>
              <a:rPr lang="cs-CZ" dirty="0" err="1"/>
              <a:t>factors</a:t>
            </a:r>
            <a:r>
              <a:rPr lang="cs-CZ" dirty="0"/>
              <a:t> [45, 46] such as </a:t>
            </a:r>
            <a:r>
              <a:rPr lang="cs-CZ" dirty="0" err="1"/>
              <a:t>methyl</a:t>
            </a:r>
            <a:r>
              <a:rPr lang="cs-CZ" dirty="0"/>
              <a:t> </a:t>
            </a:r>
            <a:r>
              <a:rPr lang="cs-CZ" dirty="0" err="1"/>
              <a:t>donors</a:t>
            </a:r>
            <a:r>
              <a:rPr lang="cs-CZ" dirty="0"/>
              <a:t> (</a:t>
            </a:r>
            <a:r>
              <a:rPr lang="cs-CZ" dirty="0" err="1"/>
              <a:t>e.g</a:t>
            </a:r>
            <a:r>
              <a:rPr lang="cs-CZ" dirty="0"/>
              <a:t>. </a:t>
            </a:r>
            <a:r>
              <a:rPr lang="cs-CZ" dirty="0" err="1"/>
              <a:t>folate</a:t>
            </a:r>
            <a:r>
              <a:rPr lang="cs-CZ" dirty="0"/>
              <a:t>), </a:t>
            </a:r>
            <a:r>
              <a:rPr lang="cs-CZ" dirty="0" err="1"/>
              <a:t>inorganic</a:t>
            </a:r>
            <a:r>
              <a:rPr lang="cs-CZ" dirty="0"/>
              <a:t> </a:t>
            </a:r>
            <a:r>
              <a:rPr lang="cs-CZ" dirty="0" err="1"/>
              <a:t>contaminants</a:t>
            </a:r>
            <a:r>
              <a:rPr lang="cs-CZ" dirty="0"/>
              <a:t> such as </a:t>
            </a:r>
            <a:r>
              <a:rPr lang="cs-CZ" dirty="0" err="1"/>
              <a:t>arsenic</a:t>
            </a:r>
            <a:r>
              <a:rPr lang="cs-CZ" dirty="0"/>
              <a:t>, </a:t>
            </a:r>
            <a:r>
              <a:rPr lang="cs-CZ" dirty="0" err="1"/>
              <a:t>airborne</a:t>
            </a:r>
            <a:r>
              <a:rPr lang="cs-CZ" dirty="0"/>
              <a:t> </a:t>
            </a:r>
            <a:r>
              <a:rPr lang="cs-CZ" dirty="0" err="1"/>
              <a:t>polycyclic</a:t>
            </a:r>
            <a:r>
              <a:rPr lang="cs-CZ" dirty="0"/>
              <a:t> </a:t>
            </a:r>
            <a:r>
              <a:rPr lang="cs-CZ" dirty="0" err="1"/>
              <a:t>aromatic</a:t>
            </a:r>
            <a:r>
              <a:rPr lang="cs-CZ" dirty="0"/>
              <a:t> </a:t>
            </a:r>
            <a:r>
              <a:rPr lang="cs-CZ" dirty="0" err="1"/>
              <a:t>hydrocarbons</a:t>
            </a:r>
            <a:r>
              <a:rPr lang="cs-CZ" dirty="0"/>
              <a:t>, </a:t>
            </a:r>
            <a:r>
              <a:rPr lang="cs-CZ" dirty="0" err="1"/>
              <a:t>drugs</a:t>
            </a:r>
            <a:r>
              <a:rPr lang="cs-CZ" dirty="0"/>
              <a:t> such as </a:t>
            </a:r>
            <a:r>
              <a:rPr lang="cs-CZ" dirty="0" err="1"/>
              <a:t>cocaine</a:t>
            </a:r>
            <a:r>
              <a:rPr lang="cs-CZ" dirty="0"/>
              <a:t>, </a:t>
            </a:r>
            <a:r>
              <a:rPr lang="cs-CZ" dirty="0" err="1"/>
              <a:t>endocrine</a:t>
            </a:r>
            <a:r>
              <a:rPr lang="cs-CZ" dirty="0"/>
              <a:t> </a:t>
            </a:r>
            <a:r>
              <a:rPr lang="cs-CZ" dirty="0" err="1"/>
              <a:t>disruptors</a:t>
            </a:r>
            <a:r>
              <a:rPr lang="cs-CZ" dirty="0"/>
              <a:t> such as BPA, </a:t>
            </a:r>
            <a:r>
              <a:rPr lang="cs-CZ" dirty="0" err="1"/>
              <a:t>phytoestrogens</a:t>
            </a:r>
            <a:r>
              <a:rPr lang="cs-CZ" dirty="0"/>
              <a:t>, and </a:t>
            </a:r>
            <a:r>
              <a:rPr lang="cs-CZ" dirty="0" err="1"/>
              <a:t>chemicals</a:t>
            </a:r>
            <a:r>
              <a:rPr lang="cs-CZ" dirty="0"/>
              <a:t> </a:t>
            </a:r>
            <a:r>
              <a:rPr lang="cs-CZ" dirty="0" err="1"/>
              <a:t>used</a:t>
            </a:r>
            <a:r>
              <a:rPr lang="cs-CZ" dirty="0"/>
              <a:t> as </a:t>
            </a:r>
            <a:r>
              <a:rPr lang="cs-CZ" dirty="0" err="1"/>
              <a:t>fungicides</a:t>
            </a:r>
            <a:r>
              <a:rPr lang="cs-CZ" dirty="0"/>
              <a:t> [33]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pesticides</a:t>
            </a:r>
            <a:r>
              <a:rPr lang="cs-CZ" dirty="0"/>
              <a:t>. </a:t>
            </a:r>
            <a:r>
              <a:rPr lang="cs-CZ" dirty="0" err="1"/>
              <a:t>Some</a:t>
            </a:r>
            <a:r>
              <a:rPr lang="cs-CZ" dirty="0"/>
              <a:t> </a:t>
            </a:r>
            <a:r>
              <a:rPr lang="cs-CZ" dirty="0" err="1"/>
              <a:t>studies</a:t>
            </a:r>
            <a:r>
              <a:rPr lang="cs-CZ" dirty="0"/>
              <a:t> </a:t>
            </a:r>
            <a:r>
              <a:rPr lang="cs-CZ" dirty="0" err="1"/>
              <a:t>have</a:t>
            </a:r>
            <a:r>
              <a:rPr lang="cs-CZ" dirty="0"/>
              <a:t> </a:t>
            </a:r>
            <a:r>
              <a:rPr lang="cs-CZ" dirty="0" err="1"/>
              <a:t>also</a:t>
            </a:r>
            <a:r>
              <a:rPr lang="cs-CZ" dirty="0"/>
              <a:t> </a:t>
            </a:r>
            <a:r>
              <a:rPr lang="cs-CZ" dirty="0" err="1"/>
              <a:t>demonstrated</a:t>
            </a:r>
            <a:r>
              <a:rPr lang="cs-CZ" dirty="0"/>
              <a:t> </a:t>
            </a:r>
            <a:r>
              <a:rPr lang="cs-CZ" dirty="0" err="1"/>
              <a:t>behavioral</a:t>
            </a:r>
            <a:r>
              <a:rPr lang="cs-CZ" dirty="0"/>
              <a:t> </a:t>
            </a:r>
            <a:r>
              <a:rPr lang="cs-CZ" dirty="0" err="1"/>
              <a:t>effects</a:t>
            </a:r>
            <a:r>
              <a:rPr lang="cs-CZ" dirty="0"/>
              <a:t> on DNA </a:t>
            </a:r>
            <a:r>
              <a:rPr lang="cs-CZ" dirty="0" err="1"/>
              <a:t>methylation</a:t>
            </a:r>
            <a:r>
              <a:rPr lang="cs-CZ" dirty="0"/>
              <a:t> </a:t>
            </a:r>
            <a:r>
              <a:rPr lang="cs-CZ" dirty="0" err="1"/>
              <a:t>including</a:t>
            </a:r>
            <a:r>
              <a:rPr lang="cs-CZ" dirty="0"/>
              <a:t> </a:t>
            </a:r>
            <a:r>
              <a:rPr lang="cs-CZ" dirty="0" err="1"/>
              <a:t>maternal</a:t>
            </a:r>
            <a:r>
              <a:rPr lang="cs-CZ" dirty="0"/>
              <a:t> </a:t>
            </a:r>
            <a:r>
              <a:rPr lang="cs-CZ" dirty="0" err="1"/>
              <a:t>effects</a:t>
            </a:r>
            <a:r>
              <a:rPr lang="cs-CZ" dirty="0"/>
              <a:t> on </a:t>
            </a:r>
            <a:r>
              <a:rPr lang="cs-CZ" dirty="0" err="1"/>
              <a:t>nursing</a:t>
            </a:r>
            <a:r>
              <a:rPr lang="cs-CZ" dirty="0"/>
              <a:t> </a:t>
            </a:r>
            <a:r>
              <a:rPr lang="cs-CZ" dirty="0" err="1"/>
              <a:t>behavior</a:t>
            </a:r>
            <a:r>
              <a:rPr lang="cs-CZ" dirty="0"/>
              <a:t> [56]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depression</a:t>
            </a:r>
            <a:r>
              <a:rPr lang="cs-CZ" dirty="0"/>
              <a:t> [57]. </a:t>
            </a:r>
            <a:r>
              <a:rPr lang="cs-CZ" dirty="0" err="1"/>
              <a:t>Therefore</a:t>
            </a:r>
            <a:r>
              <a:rPr lang="cs-CZ" dirty="0"/>
              <a:t>, </a:t>
            </a:r>
            <a:r>
              <a:rPr lang="cs-CZ" dirty="0" err="1"/>
              <a:t>numerous</a:t>
            </a:r>
            <a:r>
              <a:rPr lang="cs-CZ" dirty="0"/>
              <a:t> </a:t>
            </a:r>
            <a:r>
              <a:rPr lang="cs-CZ" dirty="0" err="1"/>
              <a:t>examples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environmental</a:t>
            </a:r>
            <a:r>
              <a:rPr lang="cs-CZ" dirty="0"/>
              <a:t> </a:t>
            </a:r>
            <a:r>
              <a:rPr lang="cs-CZ" dirty="0" err="1"/>
              <a:t>factors</a:t>
            </a:r>
            <a:r>
              <a:rPr lang="cs-CZ" dirty="0"/>
              <a:t> </a:t>
            </a:r>
            <a:r>
              <a:rPr lang="cs-CZ" dirty="0" err="1"/>
              <a:t>have</a:t>
            </a:r>
            <a:r>
              <a:rPr lang="cs-CZ" dirty="0"/>
              <a:t> </a:t>
            </a:r>
            <a:r>
              <a:rPr lang="cs-CZ" dirty="0" err="1"/>
              <a:t>been</a:t>
            </a:r>
            <a:r>
              <a:rPr lang="cs-CZ" dirty="0"/>
              <a:t> </a:t>
            </a:r>
            <a:r>
              <a:rPr lang="cs-CZ" dirty="0" err="1"/>
              <a:t>shown</a:t>
            </a:r>
            <a:r>
              <a:rPr lang="cs-CZ" dirty="0"/>
              <a:t> to alter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epigenome</a:t>
            </a:r>
            <a:r>
              <a:rPr lang="cs-CZ" dirty="0"/>
              <a:t>.</a:t>
            </a:r>
          </a:p>
          <a:p>
            <a:endParaRPr lang="cs-CZ" dirty="0"/>
          </a:p>
          <a:p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Unlike </a:t>
            </a:r>
            <a:r>
              <a:rPr kumimoji="1"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behavior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or stress, diet is one of the more easily studied, and therefore better understood, environmental factors in epigenetic change.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137850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Drake </a:t>
            </a:r>
            <a:r>
              <a:rPr lang="en-GB" dirty="0" err="1"/>
              <a:t>AJ..Intergenerational</a:t>
            </a:r>
            <a:r>
              <a:rPr lang="en-GB" dirty="0"/>
              <a:t> consequences of </a:t>
            </a:r>
            <a:r>
              <a:rPr lang="en-GB" dirty="0" err="1"/>
              <a:t>fetal</a:t>
            </a:r>
            <a:r>
              <a:rPr lang="en-GB" dirty="0"/>
              <a:t> programming by in utero exposure to </a:t>
            </a:r>
            <a:r>
              <a:rPr lang="en-GB" dirty="0" err="1"/>
              <a:t>glukocorticoids</a:t>
            </a:r>
            <a:r>
              <a:rPr lang="en-GB" dirty="0"/>
              <a:t> in rats. Am J </a:t>
            </a:r>
            <a:r>
              <a:rPr lang="en-GB" dirty="0" err="1"/>
              <a:t>Physiol</a:t>
            </a:r>
            <a:r>
              <a:rPr lang="en-GB" dirty="0"/>
              <a:t> Reg </a:t>
            </a:r>
            <a:r>
              <a:rPr lang="en-GB" dirty="0" err="1"/>
              <a:t>Integr</a:t>
            </a:r>
            <a:r>
              <a:rPr lang="en-GB" dirty="0"/>
              <a:t> Comp </a:t>
            </a:r>
            <a:r>
              <a:rPr lang="en-GB" dirty="0" err="1"/>
              <a:t>Physiol</a:t>
            </a:r>
            <a:r>
              <a:rPr lang="en-GB" dirty="0"/>
              <a:t> 2005, 288, 34-38</a:t>
            </a:r>
          </a:p>
          <a:p>
            <a:r>
              <a:rPr lang="en-GB" dirty="0"/>
              <a:t>- </a:t>
            </a:r>
            <a:r>
              <a:rPr lang="en-GB" dirty="0" err="1"/>
              <a:t>Kojení</a:t>
            </a:r>
            <a:r>
              <a:rPr lang="en-GB" dirty="0"/>
              <a:t> </a:t>
            </a:r>
            <a:r>
              <a:rPr lang="en-GB" dirty="0" err="1"/>
              <a:t>může</a:t>
            </a:r>
            <a:r>
              <a:rPr lang="en-GB" dirty="0"/>
              <a:t> </a:t>
            </a:r>
            <a:r>
              <a:rPr lang="en-GB" dirty="0" err="1"/>
              <a:t>mít</a:t>
            </a:r>
            <a:r>
              <a:rPr lang="en-GB" dirty="0"/>
              <a:t> </a:t>
            </a:r>
            <a:r>
              <a:rPr lang="en-GB" dirty="0" err="1"/>
              <a:t>protektivní</a:t>
            </a:r>
            <a:r>
              <a:rPr lang="en-GB" dirty="0"/>
              <a:t> </a:t>
            </a:r>
            <a:r>
              <a:rPr lang="en-GB" dirty="0" err="1"/>
              <a:t>charakterem</a:t>
            </a:r>
            <a:r>
              <a:rPr lang="en-GB" dirty="0"/>
              <a:t> </a:t>
            </a:r>
            <a:r>
              <a:rPr lang="en-GB" dirty="0" err="1"/>
              <a:t>před</a:t>
            </a:r>
            <a:r>
              <a:rPr lang="en-GB" dirty="0"/>
              <a:t> </a:t>
            </a:r>
            <a:r>
              <a:rPr lang="en-GB" dirty="0" err="1"/>
              <a:t>rozvojem</a:t>
            </a:r>
            <a:r>
              <a:rPr lang="en-GB" dirty="0"/>
              <a:t> </a:t>
            </a:r>
            <a:r>
              <a:rPr lang="en-GB" dirty="0" err="1"/>
              <a:t>obezity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metabolického</a:t>
            </a:r>
            <a:r>
              <a:rPr lang="en-GB" dirty="0"/>
              <a:t> </a:t>
            </a:r>
            <a:r>
              <a:rPr lang="en-GB" dirty="0" err="1"/>
              <a:t>syndromu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500393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Dolinoy</a:t>
            </a:r>
            <a:r>
              <a:rPr lang="en-GB" dirty="0"/>
              <a:t> D.C., Huang D., </a:t>
            </a:r>
            <a:r>
              <a:rPr lang="en-GB" dirty="0" err="1"/>
              <a:t>Jirtle</a:t>
            </a:r>
            <a:r>
              <a:rPr lang="en-GB" dirty="0"/>
              <a:t> R.L. (2007).Maternal nutrient supplementation counteracts bisphenol A-induced DNA hypomethylation in early development. PNAS, 104: 13056-13061</a:t>
            </a:r>
          </a:p>
          <a:p>
            <a:r>
              <a:rPr lang="en-GB" dirty="0" err="1"/>
              <a:t>Bisfenolem</a:t>
            </a:r>
            <a:r>
              <a:rPr lang="en-GB" dirty="0"/>
              <a:t> A(BPA), </a:t>
            </a:r>
            <a:r>
              <a:rPr lang="en-GB" dirty="0" err="1"/>
              <a:t>sloučeninou</a:t>
            </a:r>
            <a:r>
              <a:rPr lang="en-GB" dirty="0"/>
              <a:t> </a:t>
            </a:r>
            <a:r>
              <a:rPr lang="en-GB" dirty="0" err="1"/>
              <a:t>používanou</a:t>
            </a:r>
            <a:r>
              <a:rPr lang="en-GB" dirty="0"/>
              <a:t> </a:t>
            </a:r>
            <a:r>
              <a:rPr lang="en-GB" dirty="0" err="1"/>
              <a:t>dříve</a:t>
            </a:r>
            <a:r>
              <a:rPr lang="en-GB" dirty="0"/>
              <a:t> k </a:t>
            </a:r>
            <a:r>
              <a:rPr lang="en-GB" dirty="0" err="1"/>
              <a:t>výrobě</a:t>
            </a:r>
            <a:r>
              <a:rPr lang="en-GB" dirty="0"/>
              <a:t> </a:t>
            </a:r>
            <a:r>
              <a:rPr lang="en-GB" dirty="0" err="1"/>
              <a:t>plastů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3886152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</a:t>
            </a:r>
            <a:r>
              <a:rPr lang="cs-CZ" dirty="0" err="1"/>
              <a:t>hudsonalpha.org</a:t>
            </a:r>
            <a:r>
              <a:rPr lang="cs-CZ" dirty="0"/>
              <a:t>/</a:t>
            </a:r>
            <a:r>
              <a:rPr lang="cs-CZ" dirty="0" err="1"/>
              <a:t>wp-content</a:t>
            </a:r>
            <a:r>
              <a:rPr lang="cs-CZ" dirty="0"/>
              <a:t>/</a:t>
            </a:r>
            <a:r>
              <a:rPr lang="cs-CZ" dirty="0" err="1"/>
              <a:t>uploads</a:t>
            </a:r>
            <a:r>
              <a:rPr lang="cs-CZ" dirty="0"/>
              <a:t>/2014/04/</a:t>
            </a:r>
            <a:r>
              <a:rPr lang="cs-CZ" dirty="0" err="1"/>
              <a:t>epigenetics.pdf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419290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</a:t>
            </a:r>
            <a:r>
              <a:rPr lang="cs-CZ" dirty="0" err="1"/>
              <a:t>learn.genetics.utah.edu</a:t>
            </a:r>
            <a:r>
              <a:rPr lang="cs-CZ" dirty="0"/>
              <a:t>/</a:t>
            </a:r>
            <a:r>
              <a:rPr lang="cs-CZ" dirty="0" err="1"/>
              <a:t>content</a:t>
            </a:r>
            <a:r>
              <a:rPr lang="cs-CZ" dirty="0"/>
              <a:t>/</a:t>
            </a:r>
            <a:r>
              <a:rPr lang="cs-CZ" dirty="0" err="1"/>
              <a:t>epigenetics</a:t>
            </a:r>
            <a:r>
              <a:rPr lang="cs-CZ" dirty="0"/>
              <a:t>/inheritance/</a:t>
            </a:r>
          </a:p>
          <a:p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was a </a:t>
            </a:r>
            <a:r>
              <a:rPr kumimoji="1" lang="en-GB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  <a:hlinkClick r:id="rId3" tooltip="Famine"/>
              </a:rPr>
              <a:t>famine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 that took place in the </a:t>
            </a:r>
            <a:r>
              <a:rPr kumimoji="1" lang="en-GB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  <a:hlinkClick r:id="rId4" tooltip="History of the Netherlands (1939–1945)"/>
              </a:rPr>
              <a:t>German-occupied Netherlands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especially in the densely populated western provinces north of the great rivers, during the winter of 1944–45, near the end of </a:t>
            </a:r>
            <a:r>
              <a:rPr kumimoji="1" lang="en-GB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  <a:hlinkClick r:id="rId5" tooltip="World War II"/>
              </a:rPr>
              <a:t>World War II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. The children of the women who were pregnant during the famine were smaller, as expected. However, surprisingly, when these children grew up and had children those children were thought to </a:t>
            </a:r>
            <a:r>
              <a:rPr kumimoji="1" lang="en-GB" sz="1200" b="0" i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also</a:t>
            </a:r>
            <a:r>
              <a:rPr kumimoji="1"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 be smaller than average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555371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2648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Mutace</a:t>
            </a:r>
            <a:r>
              <a:rPr lang="cs-CZ" baseline="0" dirty="0"/>
              <a:t> recesivní/ dominantní: mutace ztráty funkce (</a:t>
            </a:r>
            <a:r>
              <a:rPr lang="cs-CZ" baseline="0" dirty="0" err="1"/>
              <a:t>loss</a:t>
            </a:r>
            <a:r>
              <a:rPr lang="cs-CZ" baseline="0" dirty="0"/>
              <a:t> </a:t>
            </a:r>
            <a:r>
              <a:rPr lang="cs-CZ" baseline="0" dirty="0" err="1"/>
              <a:t>of</a:t>
            </a:r>
            <a:r>
              <a:rPr lang="cs-CZ" baseline="0" dirty="0"/>
              <a:t> </a:t>
            </a:r>
            <a:r>
              <a:rPr lang="cs-CZ" baseline="0" dirty="0" err="1"/>
              <a:t>function</a:t>
            </a:r>
            <a:r>
              <a:rPr lang="cs-CZ" baseline="0" dirty="0"/>
              <a:t>) – většinou recesivní (jediná alele je schopná zajistit dostatek funkčního proteinu); </a:t>
            </a:r>
            <a:r>
              <a:rPr lang="cs-CZ" baseline="0" dirty="0" err="1"/>
              <a:t>Haploinsufience</a:t>
            </a:r>
            <a:r>
              <a:rPr lang="cs-CZ" baseline="0" dirty="0"/>
              <a:t> (částeční funkce proteinu) – přímý patologický, dominantní efekt. Mutanta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03462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err="1"/>
              <a:t>Weissmannova</a:t>
            </a:r>
            <a:r>
              <a:rPr lang="cs-CZ" dirty="0"/>
              <a:t> bariéra</a:t>
            </a:r>
          </a:p>
          <a:p>
            <a:r>
              <a:rPr lang="cs-CZ" dirty="0"/>
              <a:t>Genetická mozaika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75348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52839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triplet „CAG", tj. 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Cytosin"/>
              </a:rPr>
              <a:t>cytosin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Adenin"/>
              </a:rPr>
              <a:t>adenin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Guanin"/>
              </a:rPr>
              <a:t>guanin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na genu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Huntingtin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který nalezneme na kratším rameni 4. chromosomu (4p16.3)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36509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35984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Der(14;21)</a:t>
            </a:r>
          </a:p>
          <a:p>
            <a:r>
              <a:rPr lang="cs-CZ" dirty="0" err="1"/>
              <a:t>Philadelfský</a:t>
            </a:r>
            <a:r>
              <a:rPr lang="cs-CZ" dirty="0"/>
              <a:t> </a:t>
            </a:r>
            <a:r>
              <a:rPr lang="cs-CZ" dirty="0" err="1"/>
              <a:t>hromozom</a:t>
            </a:r>
            <a:r>
              <a:rPr lang="cs-CZ" dirty="0"/>
              <a:t> tra(9;22)</a:t>
            </a:r>
            <a:r>
              <a:rPr lang="cs-CZ" baseline="0" dirty="0"/>
              <a:t> – reciproká</a:t>
            </a:r>
          </a:p>
          <a:p>
            <a:r>
              <a:rPr lang="cs-CZ" baseline="0" dirty="0"/>
              <a:t>T(13;14) - nejčastější</a:t>
            </a:r>
          </a:p>
          <a:p>
            <a:endParaRPr lang="cs-CZ" baseline="0" dirty="0"/>
          </a:p>
          <a:p>
            <a:r>
              <a:rPr lang="cs-CZ" dirty="0"/>
              <a:t>Duplikace</a:t>
            </a:r>
            <a:r>
              <a:rPr lang="cs-CZ" baseline="0" dirty="0"/>
              <a:t> - </a:t>
            </a:r>
            <a:r>
              <a:rPr lang="cs-CZ" dirty="0"/>
              <a:t>Znásobení úseku chromozomu. Může být způsobeno 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nerovnoměrným crossing-overem</a:t>
            </a:r>
            <a:r>
              <a:rPr lang="cs-CZ" dirty="0"/>
              <a:t>, jehož následkem dojde na jednom chromozomu k duplikaci sledovaného úseku, zatímco na druhém je tentýž úsek </a:t>
            </a:r>
            <a:r>
              <a:rPr lang="cs-CZ" dirty="0" err="1"/>
              <a:t>deletován</a:t>
            </a:r>
            <a:r>
              <a:rPr lang="cs-CZ" dirty="0"/>
              <a:t> (vizte níže).</a:t>
            </a:r>
            <a:r>
              <a:rPr lang="cs-CZ" dirty="0" err="1"/>
              <a:t>DeleceČást</a:t>
            </a:r>
            <a:r>
              <a:rPr lang="cs-CZ" dirty="0"/>
              <a:t> chromozomu chybí. </a:t>
            </a:r>
            <a:r>
              <a:rPr lang="cs-CZ" dirty="0" err="1"/>
              <a:t>Deletován</a:t>
            </a:r>
            <a:r>
              <a:rPr lang="cs-CZ" dirty="0"/>
              <a:t> může být konec raménka (potom jde o terminální deleci) nebo střední část některého z ramének chromozomu (intersticiální delece). </a:t>
            </a:r>
          </a:p>
          <a:p>
            <a:endParaRPr lang="cs-CZ" dirty="0"/>
          </a:p>
          <a:p>
            <a:r>
              <a:rPr lang="cs-CZ" dirty="0"/>
              <a:t>Delece - vznikají jako následek chromozomální nestability nebo nerovnoměrného crossing-overu (viz výše).</a:t>
            </a:r>
          </a:p>
          <a:p>
            <a:endParaRPr lang="cs-CZ" dirty="0"/>
          </a:p>
          <a:p>
            <a:r>
              <a:rPr lang="cs-CZ" dirty="0"/>
              <a:t>Inzerce- Inzerce vzniká jako následek minimálně 3 chromozomálních zlomů, kdy dojde k začlenění části chromozomu (</a:t>
            </a:r>
            <a:r>
              <a:rPr lang="cs-CZ" dirty="0" err="1"/>
              <a:t>vyštěpené</a:t>
            </a:r>
            <a:r>
              <a:rPr lang="cs-CZ" dirty="0"/>
              <a:t> z určitého chromozomu) do jiného chromozomu.</a:t>
            </a:r>
          </a:p>
          <a:p>
            <a:endParaRPr lang="cs-CZ" dirty="0"/>
          </a:p>
          <a:p>
            <a:r>
              <a:rPr lang="cs-CZ" dirty="0"/>
              <a:t>Inverze- Při inverzi dochází vlivem chromozomové nestability k </a:t>
            </a:r>
            <a:r>
              <a:rPr lang="cs-CZ" dirty="0" err="1"/>
              <a:t>vyštěpení</a:t>
            </a:r>
            <a:r>
              <a:rPr lang="cs-CZ" dirty="0"/>
              <a:t> části chromosomu, jejímu převrácení a následnému napojení. Například následkem inverze na chromozomu s původní sekvencí A-B-</a:t>
            </a:r>
            <a:r>
              <a:rPr lang="cs-CZ" b="1" dirty="0"/>
              <a:t>C-D-E-F</a:t>
            </a:r>
            <a:r>
              <a:rPr lang="cs-CZ" dirty="0"/>
              <a:t>-G-H by byla sekvence A-B-</a:t>
            </a:r>
            <a:r>
              <a:rPr lang="cs-CZ" b="1" dirty="0"/>
              <a:t>F-E-D-C</a:t>
            </a:r>
            <a:r>
              <a:rPr lang="cs-CZ" dirty="0"/>
              <a:t>-G-H (pokud je na invertované části chromozomu </a:t>
            </a:r>
            <a:r>
              <a:rPr lang="cs-CZ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Centromera"/>
              </a:rPr>
              <a:t>centromera</a:t>
            </a:r>
            <a:r>
              <a:rPr lang="cs-CZ" dirty="0"/>
              <a:t>, potom je inverze označována jako </a:t>
            </a:r>
            <a:r>
              <a:rPr lang="cs-CZ" dirty="0" err="1"/>
              <a:t>pericentrická</a:t>
            </a:r>
            <a:r>
              <a:rPr lang="cs-CZ" dirty="0"/>
              <a:t>; pokud na invertovaném úseku centromera není - jde o inverzi </a:t>
            </a:r>
            <a:r>
              <a:rPr lang="cs-CZ" dirty="0" err="1"/>
              <a:t>paracentrickou</a:t>
            </a:r>
            <a:r>
              <a:rPr lang="cs-CZ" dirty="0"/>
              <a:t>).</a:t>
            </a:r>
          </a:p>
          <a:p>
            <a:endParaRPr lang="cs-CZ" dirty="0"/>
          </a:p>
          <a:p>
            <a:r>
              <a:rPr lang="cs-CZ" dirty="0"/>
              <a:t>Translokace - Při translokaci je část chromozomu </a:t>
            </a:r>
            <a:r>
              <a:rPr lang="cs-CZ" dirty="0" err="1"/>
              <a:t>vyštěpena</a:t>
            </a:r>
            <a:r>
              <a:rPr lang="cs-CZ" dirty="0"/>
              <a:t> z původního chromozomu a připojena k jinému chromozomu. Translokace mohou být 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balancované</a:t>
            </a:r>
            <a:r>
              <a:rPr lang="cs-CZ" dirty="0"/>
              <a:t> (kdy je zachováno stejné množství genetické informace v buňce) nebo 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nebalancované</a:t>
            </a:r>
            <a:r>
              <a:rPr lang="cs-CZ" dirty="0"/>
              <a:t> (kdy původní množství není dodrženo).</a:t>
            </a:r>
            <a:br>
              <a:rPr lang="cs-CZ" dirty="0"/>
            </a:b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Reciproké</a:t>
            </a:r>
            <a:r>
              <a:rPr lang="cs-CZ" dirty="0"/>
              <a:t> translokace jsou vzájemné translokace mezi dvěma nehomologními chromozomy. Chromozomy si vymění nehomologní úseky, počet chromosomů však zůstane stejný.</a:t>
            </a:r>
            <a:br>
              <a:rPr lang="cs-CZ" dirty="0"/>
            </a:br>
            <a:r>
              <a:rPr lang="cs-CZ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Robertsonské</a:t>
            </a:r>
            <a:r>
              <a:rPr lang="cs-CZ" dirty="0"/>
              <a:t> translokace jsou zvláštní případy translokace, kdy dochází k fúzi dvou akrocentrických chromozomů (po ztrátě krátkých ramen). Jedinec s takovouto balancovanou translokací má o chromozom méně, ale původní množství genetické informace - proto většinou nemá žádné fenotypové projevy. Současně má však velmi velké riziko, že jeho děti budou postiženy nebalancovanými chromozomálními aberacemi.</a:t>
            </a:r>
            <a:br>
              <a:rPr lang="cs-CZ" dirty="0"/>
            </a:br>
            <a:endParaRPr lang="cs-CZ" dirty="0"/>
          </a:p>
          <a:p>
            <a:r>
              <a:rPr lang="cs-CZ" dirty="0"/>
              <a:t>Izochromozom</a:t>
            </a:r>
            <a:r>
              <a:rPr lang="cs-CZ" baseline="0" dirty="0"/>
              <a:t> </a:t>
            </a:r>
            <a:r>
              <a:rPr lang="cs-CZ" dirty="0"/>
              <a:t>- </a:t>
            </a:r>
            <a:r>
              <a:rPr lang="cs-CZ" dirty="0" err="1"/>
              <a:t>Isochromozom</a:t>
            </a:r>
            <a:r>
              <a:rPr lang="cs-CZ" dirty="0"/>
              <a:t> je chromozom, který má pouze dlouhá, či naopak pouze krátká raménka. Vzniká chybným mitotickým rozestupem chromozomů, kdy nedojde k rozestupu chromatid, ale do jedné </a:t>
            </a:r>
            <a:r>
              <a:rPr lang="cs-CZ" dirty="0" err="1"/>
              <a:t>dceřinné</a:t>
            </a:r>
            <a:r>
              <a:rPr lang="cs-CZ" dirty="0"/>
              <a:t> buňky se dostanou obě krátká raménka a do druhé obě raménka dlouhá. </a:t>
            </a:r>
          </a:p>
          <a:p>
            <a:endParaRPr lang="cs-CZ" dirty="0"/>
          </a:p>
          <a:p>
            <a:r>
              <a:rPr lang="cs-CZ" dirty="0"/>
              <a:t>Ring chromozom - Pokud dojde u chromozomu k deleci konců obou ramének (</a:t>
            </a:r>
            <a:r>
              <a:rPr lang="cs-CZ" dirty="0" err="1"/>
              <a:t>telomer</a:t>
            </a:r>
            <a:r>
              <a:rPr lang="cs-CZ" dirty="0"/>
              <a:t>), může se tento chromozom stočit, koncové části se spojí a vznikne "kolečko" - tedy kruhový chromozom (</a:t>
            </a:r>
            <a:r>
              <a:rPr lang="cs-CZ" i="1" dirty="0"/>
              <a:t>ring chromosome</a:t>
            </a:r>
            <a:r>
              <a:rPr lang="cs-CZ" dirty="0"/>
              <a:t>).</a:t>
            </a:r>
          </a:p>
          <a:p>
            <a:endParaRPr lang="cs-CZ" dirty="0"/>
          </a:p>
          <a:p>
            <a:r>
              <a:rPr lang="cs-CZ" dirty="0"/>
              <a:t>Fragmentace - Fragmentace je krajní případ chromozomové aberace, kdy vlivem silných mutagenů a vysoké chromozomální nestability dojde k rozpadu chromozomu na fragmenty. Buňka s takovýmto chromosomem se nemůže dále mitoticky dělit a může u ní být navozena </a:t>
            </a:r>
            <a:r>
              <a:rPr lang="cs-CZ" dirty="0" err="1"/>
              <a:t>apoptóza.Marker</a:t>
            </a:r>
            <a:r>
              <a:rPr lang="cs-CZ" dirty="0"/>
              <a:t> chromozom</a:t>
            </a:r>
          </a:p>
          <a:p>
            <a:endParaRPr lang="cs-CZ" dirty="0"/>
          </a:p>
          <a:p>
            <a:r>
              <a:rPr lang="cs-CZ" dirty="0" err="1"/>
              <a:t>Marker</a:t>
            </a:r>
            <a:r>
              <a:rPr lang="cs-CZ" dirty="0"/>
              <a:t> chromozom je malý chromozomální fragment, který získal schopnost existovat samotně jako chromozom i v průběhu mitotického dělení. Musí mít tedy funkční centromeru, jako kterýkoliv jiný chromozom.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5552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patologické fyziologie LF MU | CEITEC PřF MU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patologické fyziologie LF MU | CEITEC PřF MU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patologické fyziologie LF MU | CEITEC PřF MU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Ústav patologické fyziologie LF MU | CEITEC PřF MU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Ústav patologické fyziologie LF MU | CEITEC PřF MU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Ústav patologické fyziologie LF MU | CEITEC PřF MU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Ústav patologické fyziologie LF MU | CEITEC PřF MU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Ústav patologické fyziologie LF MU | CEITEC PřF MU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patologické fyziologie LF MU | CEITEC PřF MU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patologické fyziologie LF MU | CEITEC PřF MU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patologické fyziologie LF MU | CEITEC PřF MU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patologické fyziologie LF MU | CEITEC PřF MU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patologické fyziologie LF MU | CEITEC PřF MU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patologické fyziologie LF MU | CEITEC PřF MU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Ústav patologické fyziologie LF MU | CEITEC PřF MU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rgbClr val="0000DC"/>
                </a:solidFill>
                <a:latin typeface="Century Gothic" panose="020B0502020202020204"/>
              </a:rPr>
              <a:t>Ústav</a:t>
            </a:r>
            <a:r>
              <a:rPr lang="en-US" b="1" dirty="0">
                <a:solidFill>
                  <a:srgbClr val="0000DC"/>
                </a:solidFill>
                <a:latin typeface="Century Gothic" panose="020B0502020202020204"/>
              </a:rPr>
              <a:t> </a:t>
            </a:r>
            <a:r>
              <a:rPr lang="en-US" b="1" dirty="0" err="1">
                <a:solidFill>
                  <a:srgbClr val="0000DC"/>
                </a:solidFill>
                <a:latin typeface="Century Gothic" panose="020B0502020202020204"/>
              </a:rPr>
              <a:t>patologické</a:t>
            </a:r>
            <a:r>
              <a:rPr lang="en-US" b="1" dirty="0">
                <a:solidFill>
                  <a:srgbClr val="0000DC"/>
                </a:solidFill>
                <a:latin typeface="Century Gothic" panose="020B0502020202020204"/>
              </a:rPr>
              <a:t> </a:t>
            </a:r>
            <a:r>
              <a:rPr lang="en-US" b="1" dirty="0" err="1">
                <a:solidFill>
                  <a:srgbClr val="0000DC"/>
                </a:solidFill>
                <a:latin typeface="Century Gothic" panose="020B0502020202020204"/>
              </a:rPr>
              <a:t>fyziologie</a:t>
            </a:r>
            <a:r>
              <a:rPr lang="en-US" b="1" dirty="0">
                <a:solidFill>
                  <a:srgbClr val="0000DC"/>
                </a:solidFill>
                <a:latin typeface="Century Gothic" panose="020B0502020202020204"/>
              </a:rPr>
              <a:t> LF MU | CEITEC </a:t>
            </a:r>
            <a:r>
              <a:rPr lang="en-US" b="1" dirty="0" err="1">
                <a:solidFill>
                  <a:srgbClr val="0000DC"/>
                </a:solidFill>
                <a:latin typeface="Century Gothic" panose="020B0502020202020204"/>
              </a:rPr>
              <a:t>PřF</a:t>
            </a:r>
            <a:r>
              <a:rPr lang="en-US" b="1" dirty="0">
                <a:solidFill>
                  <a:srgbClr val="0000DC"/>
                </a:solidFill>
                <a:latin typeface="Century Gothic" panose="020B0502020202020204"/>
              </a:rPr>
              <a:t> MU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00" y="2403529"/>
            <a:ext cx="11361600" cy="1920416"/>
          </a:xfrm>
        </p:spPr>
        <p:txBody>
          <a:bodyPr/>
          <a:lstStyle/>
          <a:p>
            <a:pPr algn="ctr"/>
            <a:r>
              <a:rPr lang="cs-CZ" sz="360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Reakce genomu na vlivy prostředí: Vznik mutací </a:t>
            </a:r>
            <a:br>
              <a:rPr lang="cs-CZ" sz="360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sz="360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60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Nutrice ve vztahu k genové expresi a dědičnosti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3263342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0009" y="2325021"/>
            <a:ext cx="5060345" cy="2689211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sz="2200" dirty="0"/>
              <a:t>Efekt mutace na proteosyntézu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1646" y="1473798"/>
            <a:ext cx="5825287" cy="4546002"/>
          </a:xfrm>
        </p:spPr>
        <p:txBody>
          <a:bodyPr anchor="ctr">
            <a:noAutofit/>
          </a:bodyPr>
          <a:lstStyle/>
          <a:p>
            <a:r>
              <a:rPr lang="cs-CZ" sz="1800" b="1" dirty="0"/>
              <a:t>Mutace neměnící smysl </a:t>
            </a:r>
            <a:r>
              <a:rPr lang="cs-CZ" sz="1800" dirty="0"/>
              <a:t>(</a:t>
            </a:r>
            <a:r>
              <a:rPr lang="cs-CZ" sz="1800" dirty="0" err="1"/>
              <a:t>samesense</a:t>
            </a:r>
            <a:r>
              <a:rPr lang="cs-CZ" sz="1800" dirty="0"/>
              <a:t>, </a:t>
            </a:r>
            <a:r>
              <a:rPr lang="cs-CZ" sz="1800" dirty="0" err="1"/>
              <a:t>silent</a:t>
            </a:r>
            <a:r>
              <a:rPr lang="cs-CZ" sz="1800" dirty="0"/>
              <a:t> </a:t>
            </a:r>
            <a:r>
              <a:rPr lang="cs-CZ" sz="1800" dirty="0" err="1"/>
              <a:t>mutation</a:t>
            </a:r>
            <a:r>
              <a:rPr lang="cs-CZ" sz="1800" dirty="0"/>
              <a:t>) – je zařazena stejná aminokyselina (degenerace genetického kódu); substituce na třetí pozici tripletu</a:t>
            </a:r>
          </a:p>
          <a:p>
            <a:r>
              <a:rPr lang="cs-CZ" sz="1800" b="1" dirty="0"/>
              <a:t>Mutace měnící smysl </a:t>
            </a:r>
            <a:r>
              <a:rPr lang="cs-CZ" sz="1800" dirty="0"/>
              <a:t>(</a:t>
            </a:r>
            <a:r>
              <a:rPr lang="cs-CZ" sz="1800" dirty="0" err="1"/>
              <a:t>missense</a:t>
            </a:r>
            <a:r>
              <a:rPr lang="cs-CZ" sz="1800" dirty="0"/>
              <a:t> </a:t>
            </a:r>
            <a:r>
              <a:rPr lang="cs-CZ" sz="1800" dirty="0" err="1"/>
              <a:t>mutation</a:t>
            </a:r>
            <a:r>
              <a:rPr lang="cs-CZ" sz="1800" dirty="0"/>
              <a:t>) – dojde ke změně polypeptidového vlákna – zařazení odlišné aminokyseliny při proteosyntéze</a:t>
            </a:r>
          </a:p>
          <a:p>
            <a:r>
              <a:rPr lang="cs-CZ" sz="1800" b="1" dirty="0"/>
              <a:t>Nesmyslné mutace </a:t>
            </a:r>
            <a:r>
              <a:rPr lang="cs-CZ" sz="1800" dirty="0"/>
              <a:t>(nonsense </a:t>
            </a:r>
            <a:r>
              <a:rPr lang="cs-CZ" sz="1800" dirty="0" err="1"/>
              <a:t>mutation</a:t>
            </a:r>
            <a:r>
              <a:rPr lang="cs-CZ" sz="1800" dirty="0"/>
              <a:t>) – vznik předčasného terminačního kodonu – není dokončena syntéze polypeptidu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204C5B-646C-B64E-BB3A-1BF4B19098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patologické fyziologie LF MU | CEITEC PřF MU</a:t>
            </a:r>
            <a:endParaRPr lang="cs-C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4C322-500B-1347-A785-B16144EF0B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753294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4037" y="2298321"/>
            <a:ext cx="4345024" cy="3008929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sz="2200" dirty="0"/>
              <a:t>Dynamické mutace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094636"/>
            <a:ext cx="5211979" cy="3416300"/>
          </a:xfrm>
        </p:spPr>
        <p:txBody>
          <a:bodyPr anchor="ctr">
            <a:normAutofit/>
          </a:bodyPr>
          <a:lstStyle/>
          <a:p>
            <a:r>
              <a:rPr lang="cs-CZ" sz="1800" dirty="0"/>
              <a:t>Expanze </a:t>
            </a:r>
            <a:r>
              <a:rPr lang="cs-CZ" sz="1800" dirty="0" err="1"/>
              <a:t>repetitivních</a:t>
            </a:r>
            <a:r>
              <a:rPr lang="cs-CZ" sz="1800" dirty="0"/>
              <a:t> sekvencí (typicky expanze </a:t>
            </a:r>
            <a:r>
              <a:rPr lang="cs-CZ" sz="1800" dirty="0" err="1"/>
              <a:t>trinukleotidových</a:t>
            </a:r>
            <a:r>
              <a:rPr lang="cs-CZ" sz="1800" dirty="0"/>
              <a:t> repetic)</a:t>
            </a:r>
          </a:p>
          <a:p>
            <a:r>
              <a:rPr lang="cs-CZ" sz="1800" dirty="0"/>
              <a:t>Nepřesností při replikaci</a:t>
            </a:r>
          </a:p>
          <a:p>
            <a:r>
              <a:rPr lang="cs-CZ" sz="1800" dirty="0" err="1"/>
              <a:t>Premutace</a:t>
            </a:r>
            <a:r>
              <a:rPr lang="cs-CZ" sz="1800" dirty="0"/>
              <a:t> – dosažení kritického počtu = mutace</a:t>
            </a:r>
          </a:p>
          <a:p>
            <a:r>
              <a:rPr lang="cs-CZ" sz="1800" dirty="0" err="1"/>
              <a:t>Huntingtonova</a:t>
            </a:r>
            <a:r>
              <a:rPr lang="cs-CZ" sz="1800" dirty="0"/>
              <a:t> choroba, syndrom fragilního X chromozomu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D0204C-DD04-D440-8B53-9AE0B8546C9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patologické fyziologie LF MU | CEITEC PřF MU</a:t>
            </a:r>
            <a:endParaRPr lang="cs-C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8576C-2C6C-B248-9ACF-F3EA17373B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5652235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740" y="1576259"/>
            <a:ext cx="5075998" cy="4098869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sz="2200" dirty="0"/>
              <a:t>Chromozomové mutace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1680633"/>
            <a:ext cx="5211979" cy="4339167"/>
          </a:xfrm>
        </p:spPr>
        <p:txBody>
          <a:bodyPr anchor="ctr"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cs-CZ" sz="1800" dirty="0"/>
              <a:t>Chromozomové aberace - změny struktury a tvaru chromozomu</a:t>
            </a:r>
          </a:p>
          <a:p>
            <a:pPr>
              <a:lnSpc>
                <a:spcPct val="150000"/>
              </a:lnSpc>
            </a:pPr>
            <a:r>
              <a:rPr lang="cs-CZ" sz="1800" dirty="0"/>
              <a:t>Vznikají následkem chromozomální nestability (chromozomálních zlomů) působením nadměrnou expozicí jedince mutagenům nebo zhoršenou funkcí reparačních mechanismů</a:t>
            </a:r>
          </a:p>
          <a:p>
            <a:pPr>
              <a:lnSpc>
                <a:spcPct val="150000"/>
              </a:lnSpc>
            </a:pPr>
            <a:r>
              <a:rPr lang="cs-CZ" sz="1800" dirty="0"/>
              <a:t>Lze dělit na:	</a:t>
            </a:r>
          </a:p>
          <a:p>
            <a:pPr lvl="1">
              <a:lnSpc>
                <a:spcPct val="150000"/>
              </a:lnSpc>
            </a:pPr>
            <a:r>
              <a:rPr lang="cs-CZ" sz="1800" b="1" dirty="0"/>
              <a:t>Balancované</a:t>
            </a:r>
            <a:r>
              <a:rPr lang="cs-CZ" sz="1800" dirty="0"/>
              <a:t> – zachováno původní množství genetické informace</a:t>
            </a:r>
          </a:p>
          <a:p>
            <a:pPr lvl="1">
              <a:lnSpc>
                <a:spcPct val="150000"/>
              </a:lnSpc>
            </a:pPr>
            <a:r>
              <a:rPr lang="cs-CZ" sz="1800" b="1" dirty="0"/>
              <a:t>Nebalancované</a:t>
            </a:r>
            <a:r>
              <a:rPr lang="cs-CZ" sz="1800" dirty="0"/>
              <a:t> – není zachováno původní množství genetické informace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397A7-4CB7-F147-9E82-3CF5388F6A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patologické fyziologie LF MU | CEITEC PřF MU</a:t>
            </a:r>
            <a:endParaRPr lang="cs-C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7BA492-89EC-534C-872C-3AF802552E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552773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2917" y="3828013"/>
            <a:ext cx="3963522" cy="1575500"/>
          </a:xfrm>
          <a:prstGeom prst="roundRect">
            <a:avLst>
              <a:gd name="adj" fmla="val 1858"/>
            </a:avLst>
          </a:prstGeom>
          <a:effectLst/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/>
          <a:srcRect t="6545" r="27969" b="1399"/>
          <a:stretch/>
        </p:blipFill>
        <p:spPr>
          <a:xfrm>
            <a:off x="4434848" y="1284290"/>
            <a:ext cx="4331591" cy="2615682"/>
          </a:xfrm>
          <a:prstGeom prst="roundRect">
            <a:avLst>
              <a:gd name="adj" fmla="val 1858"/>
            </a:avLst>
          </a:prstGeom>
          <a:effectLst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3" y="563459"/>
            <a:ext cx="8825659" cy="706964"/>
          </a:xfrm>
        </p:spPr>
        <p:txBody>
          <a:bodyPr>
            <a:normAutofit/>
          </a:bodyPr>
          <a:lstStyle/>
          <a:p>
            <a:r>
              <a:rPr lang="cs-CZ" sz="2200" dirty="0"/>
              <a:t>Chromozomové aberace 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3" y="1240084"/>
            <a:ext cx="6397313" cy="4863773"/>
          </a:xfrm>
        </p:spPr>
        <p:txBody>
          <a:bodyPr anchor="ctr">
            <a:noAutofit/>
          </a:bodyPr>
          <a:lstStyle/>
          <a:p>
            <a:pPr>
              <a:lnSpc>
                <a:spcPct val="170000"/>
              </a:lnSpc>
            </a:pPr>
            <a:r>
              <a:rPr lang="cs-CZ" sz="1800" dirty="0"/>
              <a:t>Delece</a:t>
            </a:r>
          </a:p>
          <a:p>
            <a:pPr>
              <a:lnSpc>
                <a:spcPct val="170000"/>
              </a:lnSpc>
            </a:pPr>
            <a:r>
              <a:rPr lang="cs-CZ" sz="1800" dirty="0"/>
              <a:t>Duplikace  </a:t>
            </a:r>
          </a:p>
          <a:p>
            <a:pPr>
              <a:lnSpc>
                <a:spcPct val="170000"/>
              </a:lnSpc>
            </a:pPr>
            <a:r>
              <a:rPr lang="cs-CZ" sz="1800" dirty="0"/>
              <a:t>Inzerce</a:t>
            </a:r>
          </a:p>
          <a:p>
            <a:pPr>
              <a:lnSpc>
                <a:spcPct val="170000"/>
              </a:lnSpc>
            </a:pPr>
            <a:r>
              <a:rPr lang="cs-CZ" sz="1800" dirty="0"/>
              <a:t>Inverze</a:t>
            </a:r>
          </a:p>
          <a:p>
            <a:pPr>
              <a:lnSpc>
                <a:spcPct val="170000"/>
              </a:lnSpc>
            </a:pPr>
            <a:r>
              <a:rPr lang="cs-CZ" sz="1800" dirty="0"/>
              <a:t>Translokace </a:t>
            </a:r>
          </a:p>
          <a:p>
            <a:pPr lvl="1">
              <a:lnSpc>
                <a:spcPct val="170000"/>
              </a:lnSpc>
            </a:pPr>
            <a:r>
              <a:rPr lang="cs-CZ" sz="1400" dirty="0"/>
              <a:t>Reciproké translokace</a:t>
            </a:r>
          </a:p>
          <a:p>
            <a:pPr lvl="1">
              <a:lnSpc>
                <a:spcPct val="170000"/>
              </a:lnSpc>
            </a:pPr>
            <a:r>
              <a:rPr lang="cs-CZ" sz="1400" dirty="0" err="1"/>
              <a:t>Robertsonské</a:t>
            </a:r>
            <a:r>
              <a:rPr lang="cs-CZ" sz="1400" dirty="0"/>
              <a:t> translokace</a:t>
            </a:r>
          </a:p>
          <a:p>
            <a:pPr>
              <a:lnSpc>
                <a:spcPct val="170000"/>
              </a:lnSpc>
            </a:pPr>
            <a:r>
              <a:rPr lang="cs-CZ" sz="1800" dirty="0"/>
              <a:t>Izochromozom</a:t>
            </a:r>
          </a:p>
          <a:p>
            <a:pPr>
              <a:lnSpc>
                <a:spcPct val="170000"/>
              </a:lnSpc>
            </a:pPr>
            <a:r>
              <a:rPr lang="cs-CZ" sz="1800" dirty="0"/>
              <a:t>Ring chromozom</a:t>
            </a:r>
          </a:p>
          <a:p>
            <a:pPr>
              <a:lnSpc>
                <a:spcPct val="170000"/>
              </a:lnSpc>
            </a:pPr>
            <a:r>
              <a:rPr lang="cs-CZ" sz="1800" dirty="0"/>
              <a:t>Fragmentace</a:t>
            </a:r>
          </a:p>
          <a:p>
            <a:pPr>
              <a:lnSpc>
                <a:spcPct val="170000"/>
              </a:lnSpc>
            </a:pPr>
            <a:r>
              <a:rPr lang="cs-CZ" sz="1800" dirty="0" err="1"/>
              <a:t>Marker</a:t>
            </a:r>
            <a:r>
              <a:rPr lang="cs-CZ" sz="1800" dirty="0"/>
              <a:t> chromozom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6439" y="1344202"/>
            <a:ext cx="2801959" cy="215673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6440" y="3574713"/>
            <a:ext cx="2801958" cy="1828800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C309539-ECD7-214C-8350-9E36BA933E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patologické fyziologie LF MU | CEITEC PřF MU</a:t>
            </a:r>
            <a:endParaRPr lang="cs-CZ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20C350-5DB0-354D-9F7C-E4F0353177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82963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3253" y="2384818"/>
            <a:ext cx="3580439" cy="30011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276518"/>
            <a:ext cx="8825659" cy="706964"/>
          </a:xfrm>
        </p:spPr>
        <p:txBody>
          <a:bodyPr>
            <a:normAutofit/>
          </a:bodyPr>
          <a:lstStyle/>
          <a:p>
            <a:r>
              <a:rPr lang="cs-CZ" sz="2200" dirty="0"/>
              <a:t>Chromozomové aberace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14000" y="1096737"/>
            <a:ext cx="7539253" cy="4710227"/>
          </a:xfrm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cs-CZ" sz="1800" dirty="0"/>
              <a:t>Vrozené:</a:t>
            </a:r>
          </a:p>
          <a:p>
            <a:pPr lvl="1">
              <a:lnSpc>
                <a:spcPct val="150000"/>
              </a:lnSpc>
            </a:pPr>
            <a:r>
              <a:rPr lang="cs-CZ" sz="1800" b="1" dirty="0"/>
              <a:t>Syndrom kočičího křiku </a:t>
            </a:r>
            <a:r>
              <a:rPr lang="cs-CZ" sz="1800" dirty="0"/>
              <a:t>– delece 5p</a:t>
            </a:r>
          </a:p>
          <a:p>
            <a:pPr lvl="1"/>
            <a:r>
              <a:rPr lang="cs-CZ" sz="1800" dirty="0" err="1"/>
              <a:t>Mikrodeleční</a:t>
            </a:r>
            <a:r>
              <a:rPr lang="cs-CZ" sz="1800" dirty="0"/>
              <a:t> syndromy (drobné intersticiální delece DNA segmentů – 2 až 4 </a:t>
            </a:r>
            <a:r>
              <a:rPr lang="cs-CZ" sz="1800" dirty="0" err="1"/>
              <a:t>Mb</a:t>
            </a:r>
            <a:r>
              <a:rPr lang="cs-CZ" sz="1800" dirty="0"/>
              <a:t>):</a:t>
            </a:r>
          </a:p>
          <a:p>
            <a:pPr lvl="2"/>
            <a:r>
              <a:rPr lang="cs-CZ" sz="1800" b="1" dirty="0" err="1"/>
              <a:t>DiGeorgeův</a:t>
            </a:r>
            <a:r>
              <a:rPr lang="cs-CZ" sz="1800" b="1" dirty="0"/>
              <a:t> syndrom</a:t>
            </a:r>
            <a:r>
              <a:rPr lang="cs-CZ" sz="1800" dirty="0"/>
              <a:t> – 22q11.2</a:t>
            </a:r>
          </a:p>
          <a:p>
            <a:pPr lvl="2"/>
            <a:r>
              <a:rPr lang="cs-CZ" sz="1800" b="1" dirty="0" err="1"/>
              <a:t>Prader-Williho</a:t>
            </a:r>
            <a:r>
              <a:rPr lang="cs-CZ" sz="1800" dirty="0"/>
              <a:t> a </a:t>
            </a:r>
            <a:r>
              <a:rPr lang="cs-CZ" sz="1800" b="1" dirty="0" err="1"/>
              <a:t>Angelmanův</a:t>
            </a:r>
            <a:r>
              <a:rPr lang="cs-CZ" sz="1800" b="1" dirty="0"/>
              <a:t> syndrom </a:t>
            </a:r>
            <a:r>
              <a:rPr lang="cs-CZ" sz="1800" dirty="0"/>
              <a:t>– 15q11-13</a:t>
            </a:r>
          </a:p>
          <a:p>
            <a:pPr lvl="1">
              <a:lnSpc>
                <a:spcPct val="150000"/>
              </a:lnSpc>
            </a:pPr>
            <a:r>
              <a:rPr lang="cs-CZ" sz="1800" b="1" dirty="0" err="1"/>
              <a:t>Charcot</a:t>
            </a:r>
            <a:r>
              <a:rPr lang="cs-CZ" sz="1800" b="1" dirty="0"/>
              <a:t>-Marie-</a:t>
            </a:r>
            <a:r>
              <a:rPr lang="cs-CZ" sz="1800" b="1" dirty="0" err="1"/>
              <a:t>Tooth</a:t>
            </a:r>
            <a:r>
              <a:rPr lang="cs-CZ" sz="1800" dirty="0"/>
              <a:t> – tandemová duplikace na chromozomu 17</a:t>
            </a:r>
          </a:p>
          <a:p>
            <a:pPr lvl="1">
              <a:lnSpc>
                <a:spcPct val="150000"/>
              </a:lnSpc>
            </a:pPr>
            <a:endParaRPr lang="cs-CZ" sz="1800" dirty="0"/>
          </a:p>
          <a:p>
            <a:pPr>
              <a:lnSpc>
                <a:spcPct val="150000"/>
              </a:lnSpc>
            </a:pPr>
            <a:r>
              <a:rPr lang="cs-CZ" sz="1800" dirty="0"/>
              <a:t>Získané (</a:t>
            </a:r>
            <a:r>
              <a:rPr lang="cs-CZ" sz="1800" dirty="0" err="1"/>
              <a:t>onkocytogenetika</a:t>
            </a:r>
            <a:r>
              <a:rPr lang="cs-CZ" sz="1800" dirty="0"/>
              <a:t>) – nádory (leukemie, solidní nádory)</a:t>
            </a:r>
          </a:p>
          <a:p>
            <a:pPr lvl="1"/>
            <a:r>
              <a:rPr lang="cs-CZ" sz="1800" b="1" dirty="0"/>
              <a:t>T(9;22)</a:t>
            </a:r>
            <a:r>
              <a:rPr lang="cs-CZ" sz="1800" dirty="0"/>
              <a:t> – CML (Filadelfský chromozom – </a:t>
            </a:r>
            <a:r>
              <a:rPr lang="cs-CZ" sz="1800" dirty="0" err="1"/>
              <a:t>Ph</a:t>
            </a:r>
            <a:r>
              <a:rPr lang="cs-CZ" sz="1800" dirty="0"/>
              <a:t>); fúzní gen BCR/ABL na chromosomu 22, který kóduje hybridní protein p210 – iniciátor maligního procesu</a:t>
            </a:r>
          </a:p>
          <a:p>
            <a:pPr lvl="1">
              <a:lnSpc>
                <a:spcPct val="150000"/>
              </a:lnSpc>
            </a:pPr>
            <a:r>
              <a:rPr lang="cs-CZ" sz="1800" dirty="0"/>
              <a:t>Retinoblastom – </a:t>
            </a:r>
            <a:r>
              <a:rPr lang="cs-CZ" sz="1800" b="1" dirty="0" err="1"/>
              <a:t>del</a:t>
            </a:r>
            <a:r>
              <a:rPr lang="cs-CZ" sz="1800" b="1" dirty="0"/>
              <a:t>(13)(q14) </a:t>
            </a:r>
            <a:r>
              <a:rPr lang="cs-CZ" sz="1800" dirty="0"/>
              <a:t>– </a:t>
            </a:r>
            <a:r>
              <a:rPr lang="cs-CZ" sz="1800" b="1" dirty="0"/>
              <a:t>Rb1 gen</a:t>
            </a:r>
          </a:p>
          <a:p>
            <a:pPr lvl="1">
              <a:lnSpc>
                <a:spcPct val="150000"/>
              </a:lnSpc>
            </a:pPr>
            <a:r>
              <a:rPr lang="cs-CZ" sz="1800" dirty="0"/>
              <a:t>Neuroblastom – </a:t>
            </a:r>
            <a:r>
              <a:rPr lang="cs-CZ" sz="1800" b="1" dirty="0" err="1"/>
              <a:t>del</a:t>
            </a:r>
            <a:r>
              <a:rPr lang="cs-CZ" sz="1800" b="1" dirty="0"/>
              <a:t>(1)(p36)</a:t>
            </a:r>
          </a:p>
          <a:p>
            <a:pPr lvl="1">
              <a:lnSpc>
                <a:spcPct val="150000"/>
              </a:lnSpc>
            </a:pPr>
            <a:r>
              <a:rPr lang="cs-CZ" sz="1800" b="1" dirty="0"/>
              <a:t>Delece genu p53 </a:t>
            </a:r>
            <a:r>
              <a:rPr lang="cs-CZ" sz="1800" dirty="0"/>
              <a:t>(17p13) – mnoho nádorů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0261C-74C2-B949-8BE8-780ED0E970B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patologické fyziologie LF MU | CEITEC PřF MU</a:t>
            </a:r>
            <a:endParaRPr lang="cs-C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93F532-3176-8546-AD6D-3DD2049CF1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7895263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200" dirty="0"/>
              <a:t>Genomové mutace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0000" y="1854200"/>
            <a:ext cx="2794000" cy="314960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56862" y="1171576"/>
            <a:ext cx="7920000" cy="5149711"/>
          </a:xfrm>
        </p:spPr>
        <p:txBody>
          <a:bodyPr>
            <a:noAutofit/>
          </a:bodyPr>
          <a:lstStyle/>
          <a:p>
            <a:r>
              <a:rPr lang="cs-CZ" sz="1800" dirty="0"/>
              <a:t>Změny v počtu chromozomů </a:t>
            </a:r>
          </a:p>
          <a:p>
            <a:r>
              <a:rPr lang="cs-CZ" sz="1800" dirty="0"/>
              <a:t>Nejrozsáhlejší mutace – celý genom nebo jeho velká část (celé chromozomy)</a:t>
            </a:r>
          </a:p>
          <a:p>
            <a:r>
              <a:rPr lang="cs-CZ" sz="1800" b="1" dirty="0"/>
              <a:t>Polyploidie</a:t>
            </a:r>
            <a:r>
              <a:rPr lang="cs-CZ" sz="1800" dirty="0"/>
              <a:t> – znásobení celé chromozomální sady</a:t>
            </a:r>
          </a:p>
          <a:p>
            <a:pPr lvl="1"/>
            <a:r>
              <a:rPr lang="cs-CZ" sz="1400" dirty="0"/>
              <a:t>Za normálních podmínek jsou vyšší organismy diploidní (2n)</a:t>
            </a:r>
          </a:p>
          <a:p>
            <a:pPr lvl="1"/>
            <a:r>
              <a:rPr lang="cs-CZ" sz="1400" dirty="0"/>
              <a:t>Běžná u rostlin, u vyšších živočichů není slučitelná s životem</a:t>
            </a:r>
          </a:p>
          <a:p>
            <a:pPr lvl="1"/>
            <a:r>
              <a:rPr lang="cs-CZ" sz="1400" dirty="0"/>
              <a:t>Polyploidní buňky – příčně pruhované svalstvo (</a:t>
            </a:r>
            <a:r>
              <a:rPr lang="cs-CZ" sz="1400" dirty="0" err="1"/>
              <a:t>syncytia</a:t>
            </a:r>
            <a:r>
              <a:rPr lang="cs-CZ" sz="1400" dirty="0"/>
              <a:t> - mají více jader); </a:t>
            </a:r>
            <a:r>
              <a:rPr lang="cs-CZ" sz="1400" dirty="0" err="1"/>
              <a:t>hepatocyty</a:t>
            </a:r>
            <a:r>
              <a:rPr lang="cs-CZ" sz="1400" dirty="0"/>
              <a:t> – buňky s vysokou metabolickou aktivitou</a:t>
            </a:r>
          </a:p>
          <a:p>
            <a:pPr lvl="1"/>
            <a:r>
              <a:rPr lang="cs-CZ" sz="1400" dirty="0" err="1"/>
              <a:t>Nuliplodie</a:t>
            </a:r>
            <a:r>
              <a:rPr lang="cs-CZ" sz="1400" dirty="0"/>
              <a:t> – červené krvinky</a:t>
            </a:r>
          </a:p>
          <a:p>
            <a:r>
              <a:rPr lang="cs-CZ" sz="1800" b="1" dirty="0"/>
              <a:t>Aneuploidie</a:t>
            </a:r>
            <a:r>
              <a:rPr lang="cs-CZ" sz="1800" dirty="0"/>
              <a:t> – stav, kdy chybí nebo přebývá pouze některý chromozom</a:t>
            </a:r>
          </a:p>
          <a:p>
            <a:pPr lvl="1"/>
            <a:r>
              <a:rPr lang="cs-CZ" sz="1400" dirty="0"/>
              <a:t>Vzniká při buněčném dělení </a:t>
            </a:r>
            <a:r>
              <a:rPr lang="cs-CZ" sz="1400" dirty="0" err="1"/>
              <a:t>nondisjunkcí</a:t>
            </a:r>
            <a:endParaRPr lang="cs-CZ" sz="1400" dirty="0"/>
          </a:p>
          <a:p>
            <a:pPr lvl="1"/>
            <a:r>
              <a:rPr lang="cs-CZ" sz="1400" dirty="0" err="1"/>
              <a:t>Nornální</a:t>
            </a:r>
            <a:r>
              <a:rPr lang="cs-CZ" sz="1400" dirty="0"/>
              <a:t> stav je </a:t>
            </a:r>
            <a:r>
              <a:rPr lang="cs-CZ" sz="1400" dirty="0" err="1"/>
              <a:t>dizomie</a:t>
            </a:r>
            <a:endParaRPr lang="cs-CZ" sz="1400" dirty="0"/>
          </a:p>
          <a:p>
            <a:pPr lvl="1"/>
            <a:r>
              <a:rPr lang="cs-CZ" sz="1400" dirty="0"/>
              <a:t>V případě, že jeden chromozom z páru chybí – </a:t>
            </a:r>
            <a:r>
              <a:rPr lang="cs-CZ" sz="1400" dirty="0" err="1"/>
              <a:t>monozomie</a:t>
            </a:r>
            <a:endParaRPr lang="cs-CZ" sz="1400" dirty="0"/>
          </a:p>
          <a:p>
            <a:pPr lvl="1"/>
            <a:r>
              <a:rPr lang="cs-CZ" sz="1400" dirty="0"/>
              <a:t>Chromozom daného páru přebývá - </a:t>
            </a:r>
            <a:r>
              <a:rPr lang="cs-CZ" sz="1400" dirty="0" err="1"/>
              <a:t>trizomie</a:t>
            </a:r>
            <a:endParaRPr lang="cs-CZ" sz="14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23E5A-8946-D444-96AA-79491C5D244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patologické fyziologie LF MU | CEITEC PřF MU</a:t>
            </a:r>
            <a:endParaRPr lang="cs-C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EC148-1C4A-C349-B45D-FA0B4CB975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5416839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2297" r="3500" b="3"/>
          <a:stretch/>
        </p:blipFill>
        <p:spPr>
          <a:xfrm>
            <a:off x="7292219" y="2064751"/>
            <a:ext cx="4345024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6896" y="615183"/>
            <a:ext cx="8825659" cy="706964"/>
          </a:xfrm>
        </p:spPr>
        <p:txBody>
          <a:bodyPr>
            <a:normAutofit/>
          </a:bodyPr>
          <a:lstStyle/>
          <a:p>
            <a:r>
              <a:rPr lang="cs-CZ" sz="2200" dirty="0"/>
              <a:t>Nejčastější </a:t>
            </a:r>
            <a:r>
              <a:rPr lang="cs-CZ" sz="2200" dirty="0" err="1"/>
              <a:t>aneuplodie</a:t>
            </a:r>
            <a:endParaRPr lang="cs-CZ" sz="2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322147"/>
            <a:ext cx="6319429" cy="4697653"/>
          </a:xfrm>
        </p:spPr>
        <p:txBody>
          <a:bodyPr anchor="ctr"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cs-CZ" sz="1800" dirty="0"/>
              <a:t>Vrozené chromozomové aberace a aneuploidie</a:t>
            </a:r>
          </a:p>
          <a:p>
            <a:pPr lvl="1">
              <a:lnSpc>
                <a:spcPct val="150000"/>
              </a:lnSpc>
            </a:pPr>
            <a:r>
              <a:rPr lang="cs-CZ" sz="1800" dirty="0"/>
              <a:t>20 - 50 % všech početí</a:t>
            </a:r>
          </a:p>
          <a:p>
            <a:pPr lvl="1">
              <a:lnSpc>
                <a:spcPct val="150000"/>
              </a:lnSpc>
            </a:pPr>
            <a:r>
              <a:rPr lang="cs-CZ" sz="1800" dirty="0"/>
              <a:t>50 – 60 % abortů v I. Trimestru</a:t>
            </a:r>
          </a:p>
          <a:p>
            <a:pPr lvl="1">
              <a:lnSpc>
                <a:spcPct val="150000"/>
              </a:lnSpc>
            </a:pPr>
            <a:r>
              <a:rPr lang="cs-CZ" sz="1800" dirty="0"/>
              <a:t>0,56 % živě narozených dětí</a:t>
            </a:r>
          </a:p>
          <a:p>
            <a:pPr>
              <a:lnSpc>
                <a:spcPct val="150000"/>
              </a:lnSpc>
            </a:pPr>
            <a:r>
              <a:rPr lang="cs-CZ" sz="1800" b="1" dirty="0"/>
              <a:t>Downův syndrom </a:t>
            </a:r>
          </a:p>
          <a:p>
            <a:pPr lvl="1">
              <a:lnSpc>
                <a:spcPct val="150000"/>
              </a:lnSpc>
            </a:pPr>
            <a:r>
              <a:rPr lang="cs-CZ" sz="1800" dirty="0" err="1"/>
              <a:t>Trizomie</a:t>
            </a:r>
            <a:r>
              <a:rPr lang="cs-CZ" sz="1800" dirty="0"/>
              <a:t> +21</a:t>
            </a:r>
          </a:p>
          <a:p>
            <a:pPr lvl="1">
              <a:lnSpc>
                <a:spcPct val="150000"/>
              </a:lnSpc>
            </a:pPr>
            <a:r>
              <a:rPr lang="cs-CZ" sz="1800" dirty="0"/>
              <a:t>33 %  der(14;21) – </a:t>
            </a:r>
            <a:r>
              <a:rPr lang="cs-CZ" sz="1800" dirty="0" err="1"/>
              <a:t>Robertsonovská</a:t>
            </a:r>
            <a:r>
              <a:rPr lang="cs-CZ" sz="1800" dirty="0"/>
              <a:t> translokace</a:t>
            </a:r>
          </a:p>
          <a:p>
            <a:pPr>
              <a:lnSpc>
                <a:spcPct val="150000"/>
              </a:lnSpc>
            </a:pPr>
            <a:r>
              <a:rPr lang="cs-CZ" sz="1800" b="1" dirty="0" err="1"/>
              <a:t>Edvardsův</a:t>
            </a:r>
            <a:r>
              <a:rPr lang="cs-CZ" sz="1800" b="1" dirty="0"/>
              <a:t> syndrom </a:t>
            </a:r>
            <a:r>
              <a:rPr lang="cs-CZ" sz="1800" dirty="0"/>
              <a:t>+18</a:t>
            </a:r>
          </a:p>
          <a:p>
            <a:pPr>
              <a:lnSpc>
                <a:spcPct val="150000"/>
              </a:lnSpc>
            </a:pPr>
            <a:r>
              <a:rPr lang="cs-CZ" sz="1800" b="1" dirty="0" err="1"/>
              <a:t>Patauův</a:t>
            </a:r>
            <a:r>
              <a:rPr lang="cs-CZ" sz="1800" b="1" dirty="0"/>
              <a:t> syndrom</a:t>
            </a:r>
            <a:r>
              <a:rPr lang="cs-CZ" sz="1800" dirty="0"/>
              <a:t> +13</a:t>
            </a:r>
          </a:p>
          <a:p>
            <a:pPr>
              <a:lnSpc>
                <a:spcPct val="150000"/>
              </a:lnSpc>
            </a:pPr>
            <a:r>
              <a:rPr lang="cs-CZ" sz="1800" b="1" dirty="0" err="1"/>
              <a:t>Klinefelterův</a:t>
            </a:r>
            <a:r>
              <a:rPr lang="cs-CZ" sz="1800" b="1" dirty="0"/>
              <a:t> syndrom </a:t>
            </a:r>
            <a:r>
              <a:rPr lang="cs-CZ" sz="1800" dirty="0"/>
              <a:t>(47,XXY)</a:t>
            </a:r>
          </a:p>
          <a:p>
            <a:pPr>
              <a:lnSpc>
                <a:spcPct val="150000"/>
              </a:lnSpc>
            </a:pPr>
            <a:r>
              <a:rPr lang="cs-CZ" sz="1800" b="1" dirty="0" err="1"/>
              <a:t>Turnerův</a:t>
            </a:r>
            <a:r>
              <a:rPr lang="cs-CZ" sz="1800" b="1" dirty="0"/>
              <a:t> syndrom </a:t>
            </a:r>
            <a:r>
              <a:rPr lang="cs-CZ" sz="1800" dirty="0"/>
              <a:t>(45,X)</a:t>
            </a:r>
          </a:p>
          <a:p>
            <a:pPr>
              <a:lnSpc>
                <a:spcPct val="150000"/>
              </a:lnSpc>
            </a:pPr>
            <a:r>
              <a:rPr lang="cs-CZ" sz="1800" b="1" dirty="0"/>
              <a:t>Syndrom Jacobsové </a:t>
            </a:r>
            <a:r>
              <a:rPr lang="cs-CZ" sz="1800" dirty="0"/>
              <a:t>(47,XYY)</a:t>
            </a:r>
          </a:p>
          <a:p>
            <a:pPr>
              <a:lnSpc>
                <a:spcPct val="80000"/>
              </a:lnSpc>
            </a:pPr>
            <a:endParaRPr lang="cs-CZ" sz="18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2D8EC-2231-0148-81E7-B41BD6B265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patologické fyziologie LF MU | CEITEC PřF MU</a:t>
            </a:r>
            <a:endParaRPr lang="cs-C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B07DF7-1C79-0D41-A920-2188D43E3A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7498539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FFC9F3E-CEEB-E745-BDC0-80133862A0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Ústav patologické fyziologie LF MU | CEITEC PřF MU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5BEEF0-90CC-8247-8E3E-F4985AC296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17</a:t>
            </a:fld>
            <a:endParaRPr lang="cs-CZ" altLang="cs-CZ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EBE659A-24C8-EF4A-9051-458E282B0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11138"/>
            <a:ext cx="10753200" cy="451576"/>
          </a:xfrm>
        </p:spPr>
        <p:txBody>
          <a:bodyPr anchor="t">
            <a:normAutofit/>
          </a:bodyPr>
          <a:lstStyle/>
          <a:p>
            <a:pPr algn="ctr"/>
            <a:r>
              <a:rPr lang="cs-CZ" sz="2200" dirty="0"/>
              <a:t>Interakce prostředí a genomu</a:t>
            </a:r>
          </a:p>
        </p:txBody>
      </p:sp>
      <p:pic>
        <p:nvPicPr>
          <p:cNvPr id="1026" name="Picture 2" descr="Next Creation Changing Your Future?: Candidate gene-environment  interactions in breast cancer">
            <a:extLst>
              <a:ext uri="{FF2B5EF4-FFF2-40B4-BE49-F238E27FC236}">
                <a16:creationId xmlns:a16="http://schemas.microsoft.com/office/drawing/2014/main" id="{46179AF1-89D5-0243-8F93-90802FC7EFE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30400" y="995996"/>
            <a:ext cx="8331200" cy="4998721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0058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t="22884" r="3" b="13137"/>
          <a:stretch/>
        </p:blipFill>
        <p:spPr>
          <a:xfrm>
            <a:off x="8041221" y="1983593"/>
            <a:ext cx="3080048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378000"/>
            <a:ext cx="8825659" cy="706964"/>
          </a:xfrm>
        </p:spPr>
        <p:txBody>
          <a:bodyPr>
            <a:normAutofit/>
          </a:bodyPr>
          <a:lstStyle/>
          <a:p>
            <a:r>
              <a:rPr lang="cs-CZ" sz="2200" dirty="0"/>
              <a:t>Spontánní mutace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1121533"/>
            <a:ext cx="6397313" cy="5106467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cs-CZ" sz="1800" dirty="0"/>
              <a:t>Četnost spontánních mutací: 10</a:t>
            </a:r>
            <a:r>
              <a:rPr lang="cs-CZ" sz="1800" baseline="30000" dirty="0"/>
              <a:t>-5</a:t>
            </a:r>
            <a:r>
              <a:rPr lang="cs-CZ" sz="1800" dirty="0"/>
              <a:t> – 10</a:t>
            </a:r>
            <a:r>
              <a:rPr lang="cs-CZ" sz="1800" baseline="30000" dirty="0"/>
              <a:t>-10</a:t>
            </a:r>
          </a:p>
          <a:p>
            <a:pPr>
              <a:lnSpc>
                <a:spcPct val="150000"/>
              </a:lnSpc>
            </a:pPr>
            <a:r>
              <a:rPr lang="cs-CZ" sz="1800" dirty="0"/>
              <a:t>Příčiny:</a:t>
            </a:r>
          </a:p>
          <a:p>
            <a:pPr lvl="1"/>
            <a:r>
              <a:rPr lang="cs-CZ" sz="1800" b="1" dirty="0"/>
              <a:t>Mechanismy uvnitř buňky </a:t>
            </a:r>
            <a:r>
              <a:rPr lang="cs-CZ" sz="1800" dirty="0"/>
              <a:t>(replikace DNA, produkty vlastního metabolismu)</a:t>
            </a:r>
          </a:p>
          <a:p>
            <a:pPr lvl="2"/>
            <a:r>
              <a:rPr lang="cs-CZ" sz="1800" dirty="0"/>
              <a:t>Chyba DNA polymerázy (teoreticky 10</a:t>
            </a:r>
            <a:r>
              <a:rPr lang="cs-CZ" sz="1800" baseline="30000" dirty="0"/>
              <a:t>-1</a:t>
            </a:r>
            <a:r>
              <a:rPr lang="cs-CZ" sz="1800" dirty="0"/>
              <a:t>- 10</a:t>
            </a:r>
            <a:r>
              <a:rPr lang="cs-CZ" sz="1800" baseline="30000" dirty="0"/>
              <a:t>-2</a:t>
            </a:r>
            <a:r>
              <a:rPr lang="cs-CZ" sz="1800" dirty="0"/>
              <a:t> </a:t>
            </a:r>
            <a:r>
              <a:rPr lang="cs-CZ" sz="1800" dirty="0" err="1"/>
              <a:t>x</a:t>
            </a:r>
            <a:r>
              <a:rPr lang="cs-CZ" sz="1800" dirty="0"/>
              <a:t> skutečně 10</a:t>
            </a:r>
            <a:r>
              <a:rPr lang="cs-CZ" sz="1800" baseline="30000" dirty="0"/>
              <a:t>-9</a:t>
            </a:r>
            <a:r>
              <a:rPr lang="cs-CZ" sz="1800" dirty="0"/>
              <a:t> – 10</a:t>
            </a:r>
            <a:r>
              <a:rPr lang="cs-CZ" sz="1800" baseline="30000" dirty="0"/>
              <a:t>-11</a:t>
            </a:r>
            <a:r>
              <a:rPr lang="cs-CZ" sz="1800" dirty="0"/>
              <a:t> –&gt; oprava chybně zařazených bází “</a:t>
            </a:r>
            <a:r>
              <a:rPr lang="cs-CZ" sz="1800" dirty="0" err="1"/>
              <a:t>proofreading</a:t>
            </a:r>
            <a:r>
              <a:rPr lang="cs-CZ" sz="1800" dirty="0"/>
              <a:t>“)</a:t>
            </a:r>
          </a:p>
          <a:p>
            <a:pPr lvl="2">
              <a:lnSpc>
                <a:spcPct val="150000"/>
              </a:lnSpc>
            </a:pPr>
            <a:r>
              <a:rPr lang="cs-CZ" sz="1800" dirty="0"/>
              <a:t>Funkce reparačních mechanismů</a:t>
            </a:r>
          </a:p>
          <a:p>
            <a:pPr lvl="1">
              <a:lnSpc>
                <a:spcPct val="150000"/>
              </a:lnSpc>
            </a:pPr>
            <a:r>
              <a:rPr lang="cs-CZ" sz="1800" dirty="0"/>
              <a:t>Vnější faktory – </a:t>
            </a:r>
            <a:r>
              <a:rPr lang="cs-CZ" sz="1800" b="1" dirty="0"/>
              <a:t>mutageny</a:t>
            </a:r>
          </a:p>
          <a:p>
            <a:pPr lvl="2">
              <a:lnSpc>
                <a:spcPct val="150000"/>
              </a:lnSpc>
            </a:pPr>
            <a:r>
              <a:rPr lang="cs-CZ" sz="1800" b="1" dirty="0"/>
              <a:t>A) fyzikální faktory </a:t>
            </a:r>
            <a:r>
              <a:rPr lang="cs-CZ" sz="1800" dirty="0"/>
              <a:t>(10– 15 %)</a:t>
            </a:r>
          </a:p>
          <a:p>
            <a:pPr lvl="2">
              <a:lnSpc>
                <a:spcPct val="150000"/>
              </a:lnSpc>
            </a:pPr>
            <a:r>
              <a:rPr lang="cs-CZ" sz="1800" b="1" dirty="0"/>
              <a:t>B) chemické faktory </a:t>
            </a:r>
            <a:r>
              <a:rPr lang="cs-CZ" sz="1800" dirty="0"/>
              <a:t>(70 – 80 %)</a:t>
            </a:r>
          </a:p>
          <a:p>
            <a:pPr lvl="2">
              <a:lnSpc>
                <a:spcPct val="150000"/>
              </a:lnSpc>
            </a:pPr>
            <a:r>
              <a:rPr lang="cs-CZ" sz="1800" b="1" dirty="0"/>
              <a:t>C) biologické faktory </a:t>
            </a:r>
            <a:r>
              <a:rPr lang="cs-CZ" sz="1800" dirty="0"/>
              <a:t>(10 – 20 %)</a:t>
            </a:r>
          </a:p>
          <a:p>
            <a:pPr lvl="2">
              <a:lnSpc>
                <a:spcPct val="150000"/>
              </a:lnSpc>
            </a:pPr>
            <a:endParaRPr lang="cs-CZ" sz="18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8669419" y="5088942"/>
            <a:ext cx="21451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/>
              <a:t>Xeroderma</a:t>
            </a:r>
            <a:r>
              <a:rPr lang="cs-CZ" sz="1200" dirty="0"/>
              <a:t> </a:t>
            </a:r>
            <a:r>
              <a:rPr lang="cs-CZ" sz="1200" dirty="0" err="1"/>
              <a:t>pigmentosum</a:t>
            </a:r>
            <a:endParaRPr lang="cs-CZ" sz="120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CEF6AC-2890-CB4F-BAF3-0BBDE02A3A7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patologické fyziologie LF MU | CEITEC PřF MU</a:t>
            </a:r>
            <a:endParaRPr lang="cs-CZ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4D8BEE-F814-B441-95CF-AC2902C871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5593683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5359" y="460462"/>
            <a:ext cx="5124576" cy="558536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182" y="460462"/>
            <a:ext cx="4886461" cy="1120022"/>
          </a:xfrm>
        </p:spPr>
        <p:txBody>
          <a:bodyPr>
            <a:normAutofit/>
          </a:bodyPr>
          <a:lstStyle/>
          <a:p>
            <a:r>
              <a:rPr lang="cs-CZ" sz="2200" dirty="0"/>
              <a:t>Fyzikální faktory – UV záření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66000" y="1317079"/>
            <a:ext cx="5671000" cy="4463456"/>
          </a:xfrm>
        </p:spPr>
        <p:txBody>
          <a:bodyPr anchor="ctr">
            <a:normAutofit fontScale="85000" lnSpcReduction="10000"/>
          </a:bodyPr>
          <a:lstStyle/>
          <a:p>
            <a:r>
              <a:rPr lang="cs-CZ" sz="2300" dirty="0"/>
              <a:t>Elektromagnetické záření s vlnovou délkou kratší než má viditelné světlo</a:t>
            </a:r>
          </a:p>
          <a:p>
            <a:r>
              <a:rPr lang="cs-CZ" sz="2300" dirty="0"/>
              <a:t>Dávka UV záření, která snižuje </a:t>
            </a:r>
            <a:r>
              <a:rPr lang="cs-CZ" sz="2300" dirty="0" err="1"/>
              <a:t>viabilitu</a:t>
            </a:r>
            <a:r>
              <a:rPr lang="cs-CZ" sz="2300" dirty="0"/>
              <a:t> lidských fibroblastů na 1/100:</a:t>
            </a:r>
          </a:p>
          <a:p>
            <a:pPr lvl="1"/>
            <a:r>
              <a:rPr lang="cs-CZ" dirty="0"/>
              <a:t>40 - 50 J/m</a:t>
            </a:r>
            <a:r>
              <a:rPr lang="cs-CZ" baseline="30000" dirty="0"/>
              <a:t>2</a:t>
            </a:r>
            <a:r>
              <a:rPr lang="cs-CZ" dirty="0"/>
              <a:t> – UV-C </a:t>
            </a:r>
          </a:p>
          <a:p>
            <a:pPr lvl="1"/>
            <a:r>
              <a:rPr lang="cs-CZ" dirty="0"/>
              <a:t>60 - 80 J/m</a:t>
            </a:r>
            <a:r>
              <a:rPr lang="cs-CZ" baseline="30000" dirty="0"/>
              <a:t>2</a:t>
            </a:r>
            <a:r>
              <a:rPr lang="cs-CZ" dirty="0"/>
              <a:t> – UV-B</a:t>
            </a:r>
          </a:p>
          <a:p>
            <a:pPr lvl="1"/>
            <a:r>
              <a:rPr lang="cs-CZ" dirty="0"/>
              <a:t>400 – 500 J/m</a:t>
            </a:r>
            <a:r>
              <a:rPr lang="cs-CZ" baseline="30000" dirty="0"/>
              <a:t>2</a:t>
            </a:r>
            <a:r>
              <a:rPr lang="cs-CZ" dirty="0"/>
              <a:t> – UV-A</a:t>
            </a:r>
          </a:p>
          <a:p>
            <a:r>
              <a:rPr lang="cs-CZ" sz="2100" dirty="0"/>
              <a:t>Hlavní mechanismy poškození DNA po účinku UV záření:</a:t>
            </a:r>
          </a:p>
          <a:p>
            <a:pPr lvl="1"/>
            <a:r>
              <a:rPr lang="cs-CZ" dirty="0"/>
              <a:t>Vznik tzv. </a:t>
            </a:r>
            <a:r>
              <a:rPr lang="cs-CZ" dirty="0" err="1"/>
              <a:t>fotolézí</a:t>
            </a:r>
            <a:endParaRPr lang="cs-CZ" dirty="0"/>
          </a:p>
          <a:p>
            <a:pPr lvl="1"/>
            <a:r>
              <a:rPr lang="cs-CZ" dirty="0"/>
              <a:t>Poškození DNA zprostředkované působením záření a </a:t>
            </a:r>
            <a:r>
              <a:rPr lang="cs-CZ" dirty="0" err="1"/>
              <a:t>fotosenzitivátorů</a:t>
            </a:r>
            <a:r>
              <a:rPr lang="cs-CZ" dirty="0"/>
              <a:t> (např. </a:t>
            </a:r>
            <a:r>
              <a:rPr lang="cs-CZ" dirty="0" err="1"/>
              <a:t>furokumariny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Působení reaktivních kyslíkových radikálů (ROS)</a:t>
            </a:r>
          </a:p>
          <a:p>
            <a:endParaRPr lang="cs-CZ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AF09C7-7339-5E41-AAF3-4DB59CAF2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patologické fyziologie LF MU | CEITEC PřF MU</a:t>
            </a:r>
            <a:endParaRPr lang="cs-C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4B1539-79FD-9040-BAB8-F0ADC58147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885411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2" b="80723" l="2500" r="98000">
                        <a14:foregroundMark x1="26333" y1="19880" x2="29667" y2="20281"/>
                        <a14:foregroundMark x1="22667" y1="78514" x2="43167" y2="77510"/>
                        <a14:foregroundMark x1="37167" y1="75100" x2="57333" y2="77711"/>
                        <a14:foregroundMark x1="21500" y1="79116" x2="62833" y2="79518"/>
                        <a14:foregroundMark x1="92667" y1="56426" x2="58333" y2="79116"/>
                        <a14:foregroundMark x1="92833" y1="61044" x2="64833" y2="79116"/>
                        <a14:foregroundMark x1="93333" y1="61044" x2="66167" y2="80321"/>
                        <a14:foregroundMark x1="93000" y1="62851" x2="71333" y2="75904"/>
                        <a14:foregroundMark x1="95000" y1="45582" x2="67000" y2="6024"/>
                        <a14:foregroundMark x1="53000" y1="6827" x2="92833" y2="46386"/>
                        <a14:foregroundMark x1="72500" y1="20281" x2="87167" y2="37751"/>
                        <a14:foregroundMark x1="93000" y1="43775" x2="82500" y2="28916"/>
                        <a14:foregroundMark x1="47167" y1="7430" x2="7000" y2="8032"/>
                        <a14:foregroundMark x1="30667" y1="11044" x2="30667" y2="11446"/>
                        <a14:foregroundMark x1="7667" y1="19277" x2="15667" y2="57430"/>
                        <a14:foregroundMark x1="8667" y1="37349" x2="5500" y2="44779"/>
                        <a14:foregroundMark x1="24667" y1="36546" x2="18167" y2="47791"/>
                      </a14:backgroundRemoval>
                    </a14:imgEffect>
                  </a14:imgLayer>
                </a14:imgProps>
              </a:ext>
            </a:extLst>
          </a:blip>
          <a:srcRect b="17846"/>
          <a:stretch/>
        </p:blipFill>
        <p:spPr>
          <a:xfrm>
            <a:off x="1581372" y="29139"/>
            <a:ext cx="9275579" cy="6324861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7824673" y="6109223"/>
            <a:ext cx="38476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/>
              <a:t>Franks</a:t>
            </a:r>
            <a:r>
              <a:rPr lang="cs-CZ" sz="1400" dirty="0"/>
              <a:t> et al. Diabetes Care 2013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29537D-D32D-AA44-AFE5-C8128E20D9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patologické fyziologie LF MU | CEITEC PřF MU</a:t>
            </a:r>
            <a:endParaRPr lang="cs-CZ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3E655E-5498-404E-BE4F-EAC99DDAEA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990402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r="3440" b="12791"/>
          <a:stretch/>
        </p:blipFill>
        <p:spPr>
          <a:xfrm>
            <a:off x="6251782" y="2820781"/>
            <a:ext cx="5595661" cy="298173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sz="2200" dirty="0"/>
              <a:t>Biologické účinky UV záření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71274" y="1680633"/>
            <a:ext cx="5595660" cy="4720167"/>
          </a:xfrm>
        </p:spPr>
        <p:txBody>
          <a:bodyPr anchor="ctr">
            <a:normAutofit/>
          </a:bodyPr>
          <a:lstStyle/>
          <a:p>
            <a:r>
              <a:rPr lang="cs-CZ" sz="1800" dirty="0"/>
              <a:t>Příznivé účinky: tvorba vitamínu D, léčba některých chorob</a:t>
            </a:r>
          </a:p>
          <a:p>
            <a:r>
              <a:rPr lang="cs-CZ" sz="1800" dirty="0"/>
              <a:t>Škodlivé účinky: nádory kůže, předčasná stárnutí kůže, poškození očí, </a:t>
            </a:r>
            <a:r>
              <a:rPr lang="cs-CZ" sz="1800" dirty="0" err="1"/>
              <a:t>suprese</a:t>
            </a:r>
            <a:r>
              <a:rPr lang="cs-CZ" sz="1800" dirty="0"/>
              <a:t> imunitního systém</a:t>
            </a:r>
          </a:p>
          <a:p>
            <a:r>
              <a:rPr lang="cs-CZ" sz="1800" dirty="0"/>
              <a:t>Důležitá je ochrana před UV</a:t>
            </a:r>
          </a:p>
          <a:p>
            <a:pPr lvl="1"/>
            <a:r>
              <a:rPr lang="cs-CZ" sz="1800" dirty="0"/>
              <a:t>Omezení pohybu na slunci mezi 10 a 16h</a:t>
            </a:r>
          </a:p>
          <a:p>
            <a:pPr lvl="1"/>
            <a:r>
              <a:rPr lang="cs-CZ" sz="1800" dirty="0"/>
              <a:t>Sledování UV indexu</a:t>
            </a:r>
          </a:p>
          <a:p>
            <a:pPr lvl="1"/>
            <a:r>
              <a:rPr lang="cs-CZ" sz="1800" dirty="0"/>
              <a:t>Pobyt ve stínu</a:t>
            </a:r>
          </a:p>
          <a:p>
            <a:pPr lvl="1"/>
            <a:r>
              <a:rPr lang="cs-CZ" sz="1800" dirty="0"/>
              <a:t>Ochranný oděv + vhodné brýle</a:t>
            </a:r>
          </a:p>
          <a:p>
            <a:pPr lvl="1"/>
            <a:r>
              <a:rPr lang="cs-CZ" sz="1800" dirty="0"/>
              <a:t>Ochranné krémy (faktor 15+)</a:t>
            </a:r>
          </a:p>
          <a:p>
            <a:endParaRPr lang="cs-CZ" sz="18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A80752-1F76-3947-9A26-4BD23B9E3E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patologické fyziologie LF MU | CEITEC PřF MU</a:t>
            </a:r>
            <a:endParaRPr lang="cs-C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A0203D-C9CF-CB40-92F7-B71A03F7E2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628687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200" dirty="0"/>
              <a:t>Fyzikální faktory – ionizační záření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8800" y="1171576"/>
            <a:ext cx="11175956" cy="4957044"/>
          </a:xfrm>
        </p:spPr>
        <p:txBody>
          <a:bodyPr>
            <a:normAutofit fontScale="85000" lnSpcReduction="20000"/>
          </a:bodyPr>
          <a:lstStyle/>
          <a:p>
            <a:r>
              <a:rPr lang="cs-CZ" sz="2400" b="1" dirty="0"/>
              <a:t>Radioaktivita</a:t>
            </a:r>
            <a:r>
              <a:rPr lang="cs-CZ" sz="2400" dirty="0"/>
              <a:t> – důsledek radiačního rozpadu, při kterém se mění stav nebo složení atomových jader nuklidů</a:t>
            </a:r>
          </a:p>
          <a:p>
            <a:r>
              <a:rPr lang="cs-CZ" sz="2400" b="1" dirty="0"/>
              <a:t>Ionizující záření </a:t>
            </a:r>
            <a:r>
              <a:rPr lang="cs-CZ" sz="2400" dirty="0"/>
              <a:t>– meziatomový pohyb elementárních částic, které mají dostatečnou energii na ionizaci atomů</a:t>
            </a:r>
          </a:p>
          <a:p>
            <a:pPr lvl="1"/>
            <a:r>
              <a:rPr lang="cs-CZ" dirty="0"/>
              <a:t>Kvanta ionizujícího záření mají tak vysokou energii, že jsou schopna vyrážet elektrony z atomového obalu a tím látku ionizovat</a:t>
            </a:r>
          </a:p>
          <a:p>
            <a:r>
              <a:rPr lang="cs-CZ" sz="2400" dirty="0"/>
              <a:t>Typy ionizujícího záření:</a:t>
            </a:r>
          </a:p>
          <a:p>
            <a:pPr lvl="1"/>
            <a:r>
              <a:rPr lang="cs-CZ" b="1" dirty="0"/>
              <a:t>Elektromagnetické</a:t>
            </a:r>
            <a:r>
              <a:rPr lang="cs-CZ" dirty="0"/>
              <a:t> – vzniká periodickou změnou elektrického a magnetického pole, která má původ v určitém zdroji a šíří se prostorem; hmota ve formě energie v podobě fotonu (paprsky X, </a:t>
            </a:r>
            <a:r>
              <a:rPr lang="cs-CZ" dirty="0" err="1"/>
              <a:t>gamma</a:t>
            </a:r>
            <a:r>
              <a:rPr lang="cs-CZ" dirty="0"/>
              <a:t> záření)</a:t>
            </a:r>
          </a:p>
          <a:p>
            <a:pPr lvl="1"/>
            <a:r>
              <a:rPr lang="cs-CZ" b="1" dirty="0"/>
              <a:t>Korpuskulární</a:t>
            </a:r>
            <a:r>
              <a:rPr lang="cs-CZ" dirty="0"/>
              <a:t> – proud rychle letících elementárních atomových částic (elektrony, protony, neutrony, alfa částice)</a:t>
            </a:r>
          </a:p>
          <a:p>
            <a:r>
              <a:rPr lang="cs-CZ" sz="2400" dirty="0"/>
              <a:t>Zdroje záření: </a:t>
            </a:r>
          </a:p>
          <a:p>
            <a:pPr lvl="1"/>
            <a:r>
              <a:rPr lang="cs-CZ" dirty="0"/>
              <a:t>Přírodní zdroje (kosmické záření, přírodní radionuklidy)</a:t>
            </a:r>
          </a:p>
          <a:p>
            <a:pPr lvl="1"/>
            <a:r>
              <a:rPr lang="cs-CZ" dirty="0"/>
              <a:t>Umělé zdroje (lékařství – RTG, radioizotopy)</a:t>
            </a:r>
          </a:p>
          <a:p>
            <a:pPr lvl="1"/>
            <a:r>
              <a:rPr lang="cs-CZ" dirty="0"/>
              <a:t>Vnější ozáření</a:t>
            </a:r>
          </a:p>
          <a:p>
            <a:pPr lvl="1"/>
            <a:r>
              <a:rPr lang="cs-CZ" dirty="0"/>
              <a:t>Vnitřní ozáření (radionuklidy v lidském těle)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447" y="4769356"/>
            <a:ext cx="2912166" cy="181002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068447" y="6302381"/>
            <a:ext cx="23356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Radonový index v ČR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034FC-1682-2D43-97E0-B99F2A8A93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patologické fyziologie LF MU | CEITEC PřF MU</a:t>
            </a:r>
            <a:endParaRPr lang="cs-CZ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F26C20-813D-E445-923A-60C54591C4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1833260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5E9537-5FA6-D04F-9B70-A61C26AE3C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Ústav patologické fyziologie LF MU | CEITEC PřF MU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8D4BD9-542C-9949-8B40-F87BB1CCF0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22</a:t>
            </a:fld>
            <a:endParaRPr lang="cs-CZ" alt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 dirty="0"/>
              <a:t>Ionizačního záření kolem nás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29"/>
          </p:nvPr>
        </p:nvSpPr>
        <p:spPr>
          <a:xfrm>
            <a:off x="537029" y="1407886"/>
            <a:ext cx="5558971" cy="473011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600" dirty="0"/>
              <a:t>Přirozená dávka je 2,5 až 3,0 </a:t>
            </a:r>
            <a:r>
              <a:rPr lang="cs-CZ" sz="1600" dirty="0" err="1"/>
              <a:t>mSv</a:t>
            </a:r>
            <a:r>
              <a:rPr lang="cs-CZ" sz="1600" dirty="0"/>
              <a:t>/rok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cs-CZ" sz="1600" dirty="0"/>
              <a:t>Limit pro pracovníka se zářením 50mSv/rok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cs-CZ" sz="1600" dirty="0"/>
              <a:t>RTG střev 4 </a:t>
            </a:r>
            <a:r>
              <a:rPr lang="cs-CZ" sz="1600" dirty="0" err="1"/>
              <a:t>mSv</a:t>
            </a:r>
            <a:r>
              <a:rPr lang="cs-CZ" sz="1600" dirty="0"/>
              <a:t>; RTG kyčlí 1,7 </a:t>
            </a:r>
            <a:r>
              <a:rPr lang="cs-CZ" sz="1600" dirty="0" err="1"/>
              <a:t>mSv</a:t>
            </a:r>
            <a:endParaRPr lang="cs-CZ" sz="1600" dirty="0"/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cs-CZ" sz="1600" dirty="0"/>
              <a:t>3 lety nadzvukovým letadlem Praha – USA 0,38 </a:t>
            </a:r>
            <a:r>
              <a:rPr lang="cs-CZ" sz="1600" dirty="0" err="1"/>
              <a:t>mSv</a:t>
            </a:r>
            <a:endParaRPr lang="cs-CZ" sz="1600" dirty="0"/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cs-CZ" sz="1600" dirty="0"/>
              <a:t>Hodina sledování televize 0,01 </a:t>
            </a:r>
            <a:r>
              <a:rPr lang="cs-CZ" sz="1600" dirty="0" err="1"/>
              <a:t>mSv</a:t>
            </a:r>
            <a:r>
              <a:rPr lang="cs-CZ" sz="1600" dirty="0"/>
              <a:t>/rok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600" dirty="0"/>
              <a:t>Jaderná energetika 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cs-CZ" sz="1600" dirty="0"/>
              <a:t>Jaderná odpad (Dukovany – 56 tun ročně)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cs-CZ" sz="1600" dirty="0"/>
              <a:t>Havárie – únik radioaktivních látek</a:t>
            </a:r>
          </a:p>
          <a:p>
            <a:pPr lvl="2">
              <a:lnSpc>
                <a:spcPct val="90000"/>
              </a:lnSpc>
              <a:spcAft>
                <a:spcPts val="600"/>
              </a:spcAft>
            </a:pPr>
            <a:r>
              <a:rPr lang="cs-CZ" dirty="0"/>
              <a:t>Černobyl (26.4 1986) – ekvivalent 90 atom. bomb svržených na Hirošimu; radioaktivní mrak byl zachycen pracovníky JE Dukovaný 29.4; zamoření cesiem (pol. rozpadu 30 let) a jodem (pol. r. 8 dní) – cesium v potravinovém řetězci</a:t>
            </a:r>
          </a:p>
          <a:p>
            <a:pPr lvl="2">
              <a:lnSpc>
                <a:spcPct val="90000"/>
              </a:lnSpc>
              <a:spcAft>
                <a:spcPts val="600"/>
              </a:spcAft>
            </a:pPr>
            <a:r>
              <a:rPr lang="cs-CZ" dirty="0" err="1"/>
              <a:t>Fukushima</a:t>
            </a:r>
            <a:r>
              <a:rPr lang="cs-CZ" dirty="0"/>
              <a:t> (11.3.2011) – poškození 4 reaktorů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13986" r="5632" b="-2"/>
          <a:stretch/>
        </p:blipFill>
        <p:spPr>
          <a:xfrm>
            <a:off x="6253202" y="1359001"/>
            <a:ext cx="5219998" cy="41399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135023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5639" y="378000"/>
            <a:ext cx="8825659" cy="706964"/>
          </a:xfrm>
        </p:spPr>
        <p:txBody>
          <a:bodyPr>
            <a:normAutofit/>
          </a:bodyPr>
          <a:lstStyle/>
          <a:p>
            <a:r>
              <a:rPr lang="cs-CZ" sz="2200" dirty="0"/>
              <a:t>Biologické účinky ionizačního záření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55984" y="1084964"/>
            <a:ext cx="4154554" cy="5594132"/>
          </a:xfrm>
        </p:spPr>
        <p:txBody>
          <a:bodyPr anchor="ctr">
            <a:normAutofit fontScale="77500" lnSpcReduction="20000"/>
          </a:bodyPr>
          <a:lstStyle/>
          <a:p>
            <a:pPr>
              <a:lnSpc>
                <a:spcPct val="170000"/>
              </a:lnSpc>
            </a:pPr>
            <a:r>
              <a:rPr lang="cs-CZ" sz="1600" b="1" dirty="0"/>
              <a:t>Přímé účinky </a:t>
            </a:r>
            <a:r>
              <a:rPr lang="cs-CZ" sz="1600" dirty="0"/>
              <a:t>– přímý zásah biologicky důležitého místa v buňce (tzv. terče) – vznik mutací</a:t>
            </a:r>
          </a:p>
          <a:p>
            <a:pPr>
              <a:lnSpc>
                <a:spcPct val="170000"/>
              </a:lnSpc>
            </a:pPr>
            <a:r>
              <a:rPr lang="cs-CZ" sz="1600" b="1" dirty="0"/>
              <a:t>Nepřímé účinky </a:t>
            </a:r>
            <a:r>
              <a:rPr lang="cs-CZ" sz="1600" dirty="0"/>
              <a:t>– poškození kritických buněčných struktur působením volných radikálů</a:t>
            </a:r>
          </a:p>
          <a:p>
            <a:pPr>
              <a:lnSpc>
                <a:spcPct val="170000"/>
              </a:lnSpc>
            </a:pPr>
            <a:r>
              <a:rPr lang="cs-CZ" sz="1600" dirty="0"/>
              <a:t>Efektem zasažení terče jsou dvouvláknové zlomy v DNA</a:t>
            </a:r>
          </a:p>
          <a:p>
            <a:pPr>
              <a:lnSpc>
                <a:spcPct val="170000"/>
              </a:lnSpc>
            </a:pPr>
            <a:r>
              <a:rPr lang="cs-CZ" sz="1600" dirty="0"/>
              <a:t>Řídké ionizující záření (𝛃, 𝛄) – průchod dvou částic stejným místem rychle po sobě = 1 zlom – poškození závisí na druhé mocnině dávky</a:t>
            </a:r>
          </a:p>
          <a:p>
            <a:pPr>
              <a:lnSpc>
                <a:spcPct val="170000"/>
              </a:lnSpc>
            </a:pPr>
            <a:r>
              <a:rPr lang="cs-CZ" sz="1600" dirty="0"/>
              <a:t>Husté ionizující záření (𝛂, neutrony, proton) – poškození je přímo úměrné dávce – jeden průchod 1 zlom</a:t>
            </a:r>
          </a:p>
          <a:p>
            <a:pPr>
              <a:lnSpc>
                <a:spcPct val="170000"/>
              </a:lnSpc>
            </a:pPr>
            <a:r>
              <a:rPr lang="cs-CZ" sz="1400" dirty="0"/>
              <a:t>1000 – 2000 poškozených bází / 1Gy</a:t>
            </a:r>
          </a:p>
          <a:p>
            <a:pPr>
              <a:lnSpc>
                <a:spcPct val="170000"/>
              </a:lnSpc>
            </a:pPr>
            <a:r>
              <a:rPr lang="cs-CZ" sz="1400" dirty="0"/>
              <a:t>500 – 1000 </a:t>
            </a:r>
            <a:r>
              <a:rPr lang="cs-CZ" sz="1400" dirty="0" err="1"/>
              <a:t>jednořetězcových</a:t>
            </a:r>
            <a:r>
              <a:rPr lang="cs-CZ" sz="1400" dirty="0"/>
              <a:t> zlomů / 1Gy</a:t>
            </a:r>
          </a:p>
          <a:p>
            <a:pPr>
              <a:lnSpc>
                <a:spcPct val="170000"/>
              </a:lnSpc>
            </a:pPr>
            <a:r>
              <a:rPr lang="cs-CZ" sz="1400" dirty="0"/>
              <a:t>40-50 dvouvláknových zlomů / 1Gy</a:t>
            </a:r>
          </a:p>
          <a:p>
            <a:pPr>
              <a:lnSpc>
                <a:spcPct val="170000"/>
              </a:lnSpc>
            </a:pPr>
            <a:r>
              <a:rPr lang="cs-CZ" sz="1600" dirty="0"/>
              <a:t>Citlivost buňky se mění v průběhu buněčného cyklu (nejvíce v raných fázích mitózy)</a:t>
            </a:r>
          </a:p>
          <a:p>
            <a:pPr>
              <a:lnSpc>
                <a:spcPct val="170000"/>
              </a:lnSpc>
            </a:pPr>
            <a:r>
              <a:rPr lang="cs-CZ" sz="1600" dirty="0"/>
              <a:t>Celotělová dávka 0,1Gy – 1 zhoubný nádor na 200 lidí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8468" y="1724893"/>
            <a:ext cx="6277665" cy="386317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917D44-8749-6C48-9A75-F2FB0A0E8D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patologické fyziologie LF MU | CEITEC PřF MU</a:t>
            </a:r>
            <a:endParaRPr lang="cs-C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8F670-C69C-A34F-A59E-2335B5803D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5589438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6897" y="330846"/>
            <a:ext cx="8825659" cy="706964"/>
          </a:xfrm>
        </p:spPr>
        <p:txBody>
          <a:bodyPr>
            <a:normAutofit/>
          </a:bodyPr>
          <a:lstStyle/>
          <a:p>
            <a:r>
              <a:rPr lang="cs-CZ" sz="2200" dirty="0"/>
              <a:t>Účinek ionizujícího záření na člověka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1147" y="1119348"/>
            <a:ext cx="5420853" cy="3957246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6226" y="684328"/>
            <a:ext cx="7076661" cy="6312820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cs-CZ" sz="1800" b="1" dirty="0" err="1"/>
              <a:t>Intermitotická</a:t>
            </a:r>
            <a:r>
              <a:rPr lang="cs-CZ" sz="1800" b="1" dirty="0"/>
              <a:t> smrt buňky </a:t>
            </a:r>
            <a:r>
              <a:rPr lang="cs-CZ" sz="1800" dirty="0"/>
              <a:t>– vysoké dávky záření, destrukce jaderné hmoty, porucha mitochondrií, narušení iontové rovnováhy - apoptóza, nekróza</a:t>
            </a:r>
          </a:p>
          <a:p>
            <a:pPr>
              <a:lnSpc>
                <a:spcPct val="100000"/>
              </a:lnSpc>
            </a:pPr>
            <a:r>
              <a:rPr lang="cs-CZ" sz="1800" b="1" dirty="0"/>
              <a:t>Mitotická smrt </a:t>
            </a:r>
            <a:r>
              <a:rPr lang="cs-CZ" sz="1800" dirty="0"/>
              <a:t>- zástava mitózy, fragmentace chromozomů, chromozomové aberace</a:t>
            </a:r>
          </a:p>
          <a:p>
            <a:pPr>
              <a:lnSpc>
                <a:spcPct val="150000"/>
              </a:lnSpc>
            </a:pPr>
            <a:r>
              <a:rPr lang="cs-CZ" sz="1800" b="1" dirty="0"/>
              <a:t>Zástava syntézy DNA, transkripce DNA</a:t>
            </a:r>
          </a:p>
          <a:p>
            <a:pPr>
              <a:lnSpc>
                <a:spcPct val="150000"/>
              </a:lnSpc>
            </a:pPr>
            <a:r>
              <a:rPr lang="cs-CZ" sz="1800" b="1" dirty="0"/>
              <a:t>Poškození genetického materiálu</a:t>
            </a:r>
            <a:endParaRPr lang="cs-CZ" sz="1800" dirty="0"/>
          </a:p>
          <a:p>
            <a:pPr lvl="1">
              <a:lnSpc>
                <a:spcPct val="150000"/>
              </a:lnSpc>
            </a:pPr>
            <a:r>
              <a:rPr lang="cs-CZ" sz="1400" b="1" dirty="0"/>
              <a:t>Deterministické účinky </a:t>
            </a:r>
            <a:r>
              <a:rPr lang="cs-CZ" sz="1400" dirty="0"/>
              <a:t>– důsledkem poškození velkého počtu buněk</a:t>
            </a:r>
          </a:p>
          <a:p>
            <a:pPr lvl="2"/>
            <a:r>
              <a:rPr lang="cs-CZ" sz="1400" dirty="0"/>
              <a:t>Akutní nemoc z ozáření</a:t>
            </a:r>
          </a:p>
          <a:p>
            <a:pPr lvl="2"/>
            <a:r>
              <a:rPr lang="cs-CZ" sz="1400" dirty="0"/>
              <a:t>Akutní lokalizované poškození</a:t>
            </a:r>
          </a:p>
          <a:p>
            <a:pPr lvl="2"/>
            <a:r>
              <a:rPr lang="cs-CZ" sz="1400" dirty="0"/>
              <a:t>Poškození plodu </a:t>
            </a:r>
            <a:r>
              <a:rPr lang="cs-CZ" sz="1400" i="1" dirty="0"/>
              <a:t>in </a:t>
            </a:r>
            <a:r>
              <a:rPr lang="cs-CZ" sz="1400" i="1" dirty="0" err="1"/>
              <a:t>utero</a:t>
            </a:r>
            <a:endParaRPr lang="cs-CZ" sz="1400" i="1" dirty="0"/>
          </a:p>
          <a:p>
            <a:pPr lvl="2"/>
            <a:r>
              <a:rPr lang="cs-CZ" sz="1400" dirty="0"/>
              <a:t>Nenádorová pozdní poškození</a:t>
            </a:r>
          </a:p>
          <a:p>
            <a:pPr lvl="1"/>
            <a:r>
              <a:rPr lang="cs-CZ" sz="1400" b="1" dirty="0"/>
              <a:t>Stochastické účinky </a:t>
            </a:r>
            <a:r>
              <a:rPr lang="cs-CZ" sz="1400" dirty="0"/>
              <a:t>– důsledkem změny </a:t>
            </a:r>
            <a:br>
              <a:rPr lang="cs-CZ" sz="1400" dirty="0"/>
            </a:br>
            <a:r>
              <a:rPr lang="cs-CZ" sz="1400" dirty="0"/>
              <a:t>jedné nebo málo buněk</a:t>
            </a:r>
          </a:p>
          <a:p>
            <a:pPr lvl="2"/>
            <a:r>
              <a:rPr lang="cs-CZ" sz="1400" dirty="0"/>
              <a:t>Zhoubné nádory</a:t>
            </a:r>
          </a:p>
          <a:p>
            <a:pPr lvl="2"/>
            <a:r>
              <a:rPr lang="cs-CZ" sz="1400" dirty="0"/>
              <a:t>Genetické změny</a:t>
            </a:r>
          </a:p>
          <a:p>
            <a:pPr lvl="1">
              <a:lnSpc>
                <a:spcPct val="70000"/>
              </a:lnSpc>
            </a:pPr>
            <a:endParaRPr lang="cs-CZ" sz="12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4886435" y="5007052"/>
            <a:ext cx="241913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cs-CZ" sz="1600" dirty="0"/>
              <a:t>Letální dávka LD</a:t>
            </a:r>
            <a:r>
              <a:rPr lang="cs-CZ" sz="1600" baseline="-25000" dirty="0"/>
              <a:t>50</a:t>
            </a:r>
            <a:endParaRPr lang="cs-CZ" sz="1600" dirty="0"/>
          </a:p>
          <a:p>
            <a:pPr marL="628650" lvl="1" indent="-171450">
              <a:buFont typeface="Arial" charset="0"/>
              <a:buChar char="•"/>
            </a:pPr>
            <a:r>
              <a:rPr lang="cs-CZ" sz="1100" dirty="0"/>
              <a:t>Člověk 4 - 5 </a:t>
            </a:r>
            <a:r>
              <a:rPr lang="cs-CZ" sz="1100" dirty="0" err="1"/>
              <a:t>Gy</a:t>
            </a:r>
            <a:endParaRPr lang="cs-CZ" sz="1100" dirty="0"/>
          </a:p>
          <a:p>
            <a:pPr marL="628650" lvl="1" indent="-171450">
              <a:buFont typeface="Arial" charset="0"/>
              <a:buChar char="•"/>
            </a:pPr>
            <a:r>
              <a:rPr lang="cs-CZ" sz="1100" dirty="0"/>
              <a:t>Pes 2,5 - 3 </a:t>
            </a:r>
            <a:r>
              <a:rPr lang="cs-CZ" sz="1100" dirty="0" err="1"/>
              <a:t>Gy</a:t>
            </a:r>
            <a:endParaRPr lang="cs-CZ" sz="1100" dirty="0"/>
          </a:p>
          <a:p>
            <a:pPr marL="628650" lvl="1" indent="-171450">
              <a:buFont typeface="Arial" charset="0"/>
              <a:buChar char="•"/>
            </a:pPr>
            <a:r>
              <a:rPr lang="cs-CZ" sz="1100" dirty="0"/>
              <a:t>Myš 7 - 10 </a:t>
            </a:r>
            <a:r>
              <a:rPr lang="cs-CZ" sz="1100" dirty="0" err="1"/>
              <a:t>Gy</a:t>
            </a:r>
            <a:endParaRPr lang="cs-CZ" sz="1100" dirty="0"/>
          </a:p>
          <a:p>
            <a:pPr marL="628650" lvl="1" indent="-171450">
              <a:buFont typeface="Arial" charset="0"/>
              <a:buChar char="•"/>
            </a:pPr>
            <a:r>
              <a:rPr lang="cs-CZ" sz="1100" dirty="0"/>
              <a:t>Hmyz 100 - 1000 </a:t>
            </a:r>
            <a:r>
              <a:rPr lang="cs-CZ" sz="1100" dirty="0" err="1"/>
              <a:t>Gy</a:t>
            </a:r>
            <a:endParaRPr lang="cs-CZ" sz="1100" dirty="0"/>
          </a:p>
          <a:p>
            <a:pPr marL="285750" indent="-285750">
              <a:buFont typeface="Arial" charset="0"/>
              <a:buChar char="•"/>
            </a:pPr>
            <a:endParaRPr lang="cs-CZ" sz="32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06563C-3C3F-C74F-88AF-B2AADBB8EC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Ústav patologické fyziologie LF MU | CEITEC </a:t>
            </a:r>
            <a:r>
              <a:rPr lang="cs-CZ" dirty="0" err="1"/>
              <a:t>PřF</a:t>
            </a:r>
            <a:r>
              <a:rPr lang="cs-CZ" dirty="0"/>
              <a:t> MU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87C95E-0BF6-D74B-9CF2-C640DB0CAB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0489765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200" dirty="0"/>
              <a:t>Chemické mutageny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1800" b="1" dirty="0"/>
              <a:t>Chemické mutageny </a:t>
            </a:r>
            <a:r>
              <a:rPr lang="cs-CZ" sz="1800" dirty="0"/>
              <a:t>– látky, které způsobují mutace podmíněné změnou struktury DNA</a:t>
            </a:r>
          </a:p>
          <a:p>
            <a:r>
              <a:rPr lang="cs-CZ" sz="1800" b="1" dirty="0"/>
              <a:t>Karcinogeny</a:t>
            </a:r>
            <a:r>
              <a:rPr lang="cs-CZ" sz="1800" dirty="0"/>
              <a:t> – látky u kterých bylo prokázáno, že po požití, vdechování nebo působení na kůži dochází k onemocnění zhoubnými nádory. Většina karcinogenních látek má zároveň i mutagenní účinky. (Př. Benzen, </a:t>
            </a:r>
            <a:r>
              <a:rPr lang="cs-CZ" sz="1800" dirty="0" err="1"/>
              <a:t>vinilchlorid</a:t>
            </a:r>
            <a:r>
              <a:rPr lang="cs-CZ" sz="1800" dirty="0"/>
              <a:t>, polycyklické a aromatické uhlovodíky, </a:t>
            </a:r>
            <a:r>
              <a:rPr lang="cs-CZ" sz="1800" dirty="0" err="1"/>
              <a:t>nitrosaminy</a:t>
            </a:r>
            <a:r>
              <a:rPr lang="cs-CZ" sz="1800" dirty="0"/>
              <a:t>, azbest atd.</a:t>
            </a:r>
            <a:r>
              <a:rPr lang="is-IS" sz="1800" dirty="0"/>
              <a:t>)</a:t>
            </a:r>
          </a:p>
          <a:p>
            <a:r>
              <a:rPr lang="is-IS" sz="1800" b="1" dirty="0"/>
              <a:t>Teratogeny</a:t>
            </a:r>
            <a:r>
              <a:rPr lang="is-IS" sz="1800" dirty="0"/>
              <a:t> – látky vyvolávající změny plodu během těhotenství, zejména v prvních osmi týdnech (vývojové vady, malformace). Poruchy nejsou spojeny se změnou genotypu. (př. </a:t>
            </a:r>
            <a:r>
              <a:rPr lang="cs-CZ" sz="1800" dirty="0"/>
              <a:t>B</a:t>
            </a:r>
            <a:r>
              <a:rPr lang="is-IS" sz="1800" dirty="0"/>
              <a:t>enzen, aflatoxiny, ftalany, cytostatika, některé analgetika aj.)</a:t>
            </a:r>
          </a:p>
          <a:p>
            <a:r>
              <a:rPr lang="is-IS" sz="1800" b="1" dirty="0"/>
              <a:t>Promutageny</a:t>
            </a:r>
            <a:r>
              <a:rPr lang="is-IS" sz="1800" dirty="0"/>
              <a:t> – látky vyžadující ke svému účinku metabolickou aktivitu (xenobiotika)</a:t>
            </a:r>
            <a:endParaRPr lang="cs-CZ" sz="1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857ECA-E34D-8842-8226-C8480285B0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patologické fyziologie LF MU | CEITEC PřF MU</a:t>
            </a:r>
            <a:endParaRPr lang="cs-CZ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22FDF6-B14E-B74B-8F81-E08E5E9A60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8482836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sz="2200" dirty="0"/>
              <a:t>Mutageny přítomné v životním prostředí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34010" y="1991661"/>
            <a:ext cx="5617990" cy="3755640"/>
          </a:xfrm>
        </p:spPr>
        <p:txBody>
          <a:bodyPr anchor="ctr">
            <a:noAutofit/>
          </a:bodyPr>
          <a:lstStyle/>
          <a:p>
            <a:r>
              <a:rPr lang="cs-CZ" sz="1800" dirty="0"/>
              <a:t>Všeobecně rozšířené mutageny</a:t>
            </a:r>
          </a:p>
          <a:p>
            <a:pPr lvl="1"/>
            <a:r>
              <a:rPr lang="cs-CZ" sz="1800" dirty="0"/>
              <a:t>Voda</a:t>
            </a:r>
          </a:p>
          <a:p>
            <a:pPr lvl="1"/>
            <a:r>
              <a:rPr lang="cs-CZ" sz="1800" dirty="0"/>
              <a:t>Vzduch</a:t>
            </a:r>
          </a:p>
          <a:p>
            <a:pPr lvl="1"/>
            <a:r>
              <a:rPr lang="cs-CZ" sz="1800" dirty="0"/>
              <a:t>Půda</a:t>
            </a:r>
          </a:p>
          <a:p>
            <a:pPr>
              <a:lnSpc>
                <a:spcPct val="120000"/>
              </a:lnSpc>
            </a:pPr>
            <a:r>
              <a:rPr lang="cs-CZ" sz="1800" dirty="0"/>
              <a:t>Profesní expozice (mutageny jen v některých provozech)</a:t>
            </a:r>
          </a:p>
          <a:p>
            <a:pPr lvl="1"/>
            <a:r>
              <a:rPr lang="cs-CZ" sz="1800" b="1" dirty="0"/>
              <a:t>Průmysl</a:t>
            </a:r>
            <a:r>
              <a:rPr lang="cs-CZ" sz="1800" dirty="0"/>
              <a:t>: vinylchlorid – </a:t>
            </a:r>
            <a:r>
              <a:rPr lang="cs-CZ" sz="1800" dirty="0" err="1"/>
              <a:t>angiosarkom</a:t>
            </a:r>
            <a:r>
              <a:rPr lang="cs-CZ" sz="1800" dirty="0"/>
              <a:t>; </a:t>
            </a:r>
            <a:r>
              <a:rPr lang="cs-CZ" sz="1800" dirty="0" err="1"/>
              <a:t>trichlorethylen</a:t>
            </a:r>
            <a:r>
              <a:rPr lang="cs-CZ" sz="1800" dirty="0"/>
              <a:t>, </a:t>
            </a:r>
            <a:r>
              <a:rPr lang="cs-CZ" sz="1800" dirty="0" err="1"/>
              <a:t>chlorpren</a:t>
            </a:r>
            <a:r>
              <a:rPr lang="cs-CZ" sz="1800" dirty="0"/>
              <a:t>, černouhelný dehet – zdroj PAU</a:t>
            </a:r>
          </a:p>
          <a:p>
            <a:pPr lvl="1"/>
            <a:r>
              <a:rPr lang="cs-CZ" sz="1800" b="1" dirty="0"/>
              <a:t>Zemědělství</a:t>
            </a:r>
            <a:r>
              <a:rPr lang="cs-CZ" sz="1800" dirty="0"/>
              <a:t>: pesticidy organofosfáty, biostimulátory</a:t>
            </a:r>
          </a:p>
          <a:p>
            <a:pPr lvl="1"/>
            <a:r>
              <a:rPr lang="cs-CZ" sz="1800" b="1" dirty="0"/>
              <a:t>Zdravotnictví</a:t>
            </a:r>
            <a:r>
              <a:rPr lang="cs-CZ" sz="1800" dirty="0"/>
              <a:t>: inhalační anestetika, cytostatika, </a:t>
            </a:r>
            <a:r>
              <a:rPr lang="cs-CZ" sz="1800" dirty="0" err="1"/>
              <a:t>imunosupresiva</a:t>
            </a:r>
            <a:r>
              <a:rPr lang="cs-CZ" sz="1800" dirty="0"/>
              <a:t> 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00" y="2076496"/>
            <a:ext cx="5289432" cy="375564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1D31BB-1353-754E-B1D3-EA864B890C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patologické fyziologie LF MU | CEITEC PřF MU</a:t>
            </a:r>
            <a:endParaRPr lang="cs-C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3AC686-1EB0-9645-90F7-F7870FE66C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8907445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15663" r="-1" b="-1"/>
          <a:stretch/>
        </p:blipFill>
        <p:spPr>
          <a:xfrm>
            <a:off x="0" y="0"/>
            <a:ext cx="13010607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0" y="1447801"/>
            <a:ext cx="8620967" cy="855132"/>
          </a:xfrm>
        </p:spPr>
        <p:txBody>
          <a:bodyPr>
            <a:normAutofit/>
          </a:bodyPr>
          <a:lstStyle/>
          <a:p>
            <a:pPr algn="ctr"/>
            <a:r>
              <a:rPr lang="cs-CZ" sz="2200" dirty="0"/>
              <a:t>Kontaminace vody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27200" y="2446868"/>
            <a:ext cx="8254999" cy="2971800"/>
          </a:xfrm>
        </p:spPr>
        <p:txBody>
          <a:bodyPr anchor="t">
            <a:normAutofit/>
          </a:bodyPr>
          <a:lstStyle/>
          <a:p>
            <a:r>
              <a:rPr lang="cs-CZ" sz="1800" b="1" dirty="0"/>
              <a:t>Povrchová voda – pesticidy, herbicidy, dusíkaté hnojiva, insekticidy, fungicidy a jiné organické látky</a:t>
            </a:r>
          </a:p>
          <a:p>
            <a:r>
              <a:rPr lang="cs-CZ" sz="1800" b="1" dirty="0"/>
              <a:t>Desinfekce pitné vody chlorováním - vznik nízkomolekulárních látek – </a:t>
            </a:r>
            <a:r>
              <a:rPr lang="cs-CZ" sz="1800" b="1" dirty="0" err="1"/>
              <a:t>trihalomethany</a:t>
            </a:r>
            <a:r>
              <a:rPr lang="cs-CZ" sz="1800" b="1" dirty="0"/>
              <a:t> (chloroform, PCB, chlorbenzen, </a:t>
            </a:r>
            <a:r>
              <a:rPr lang="cs-CZ" sz="1800" b="1" dirty="0" err="1"/>
              <a:t>tetrachloretylen</a:t>
            </a:r>
            <a:r>
              <a:rPr lang="cs-CZ" sz="1800" b="1" dirty="0"/>
              <a:t> aj.)</a:t>
            </a:r>
          </a:p>
          <a:p>
            <a:r>
              <a:rPr lang="cs-CZ" sz="1800" b="1" dirty="0"/>
              <a:t>Zvýšená pravděpodobnost vzniku nádorů trávícího traktu a močového měchýře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13291-550D-6D4A-8CC9-FD5D35872F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patologické fyziologie LF MU | CEITEC PřF MU</a:t>
            </a:r>
            <a:endParaRPr lang="cs-C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D81491-3ECD-024B-84B9-2C43C27022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3100671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rcRect t="14264" r="-1" b="15455"/>
          <a:stretch/>
        </p:blipFill>
        <p:spPr>
          <a:xfrm>
            <a:off x="290286" y="378000"/>
            <a:ext cx="11633823" cy="621148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61232" y="867833"/>
            <a:ext cx="8620967" cy="855132"/>
          </a:xfrm>
        </p:spPr>
        <p:txBody>
          <a:bodyPr>
            <a:normAutofit/>
          </a:bodyPr>
          <a:lstStyle/>
          <a:p>
            <a:r>
              <a:rPr lang="cs-CZ" sz="2200" dirty="0"/>
              <a:t>Kontaminace ovzduší a půdy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33600" y="2090053"/>
            <a:ext cx="8254999" cy="3366052"/>
          </a:xfrm>
        </p:spPr>
        <p:txBody>
          <a:bodyPr anchor="t">
            <a:noAutofit/>
          </a:bodyPr>
          <a:lstStyle/>
          <a:p>
            <a:pPr>
              <a:lnSpc>
                <a:spcPct val="80000"/>
              </a:lnSpc>
            </a:pPr>
            <a:r>
              <a:rPr lang="cs-CZ" sz="1800" dirty="0"/>
              <a:t>Ovzduší:</a:t>
            </a:r>
          </a:p>
          <a:p>
            <a:pPr lvl="1">
              <a:lnSpc>
                <a:spcPct val="80000"/>
              </a:lnSpc>
            </a:pPr>
            <a:r>
              <a:rPr lang="cs-CZ" sz="1800" b="1" dirty="0"/>
              <a:t>Oxid siřičitý </a:t>
            </a:r>
            <a:r>
              <a:rPr lang="cs-CZ" sz="1800" dirty="0"/>
              <a:t>(HSO</a:t>
            </a:r>
            <a:r>
              <a:rPr lang="cs-CZ" sz="1800" baseline="-25000" dirty="0"/>
              <a:t>3</a:t>
            </a:r>
            <a:r>
              <a:rPr lang="cs-CZ" sz="1800" dirty="0"/>
              <a:t> a SO</a:t>
            </a:r>
            <a:r>
              <a:rPr lang="cs-CZ" sz="1800" baseline="-25000" dirty="0"/>
              <a:t>3</a:t>
            </a:r>
            <a:r>
              <a:rPr lang="cs-CZ" sz="1800" dirty="0"/>
              <a:t> – vysoce mutagenní)</a:t>
            </a:r>
          </a:p>
          <a:p>
            <a:pPr lvl="1">
              <a:lnSpc>
                <a:spcPct val="80000"/>
              </a:lnSpc>
            </a:pPr>
            <a:r>
              <a:rPr lang="cs-CZ" sz="1800" b="1" dirty="0"/>
              <a:t>Oxid dusíku</a:t>
            </a:r>
            <a:r>
              <a:rPr lang="cs-CZ" sz="1800" dirty="0"/>
              <a:t>, CO – automobily</a:t>
            </a:r>
          </a:p>
          <a:p>
            <a:pPr lvl="1">
              <a:lnSpc>
                <a:spcPct val="80000"/>
              </a:lnSpc>
            </a:pPr>
            <a:r>
              <a:rPr lang="cs-CZ" sz="1800" dirty="0"/>
              <a:t>Výskyt </a:t>
            </a:r>
            <a:r>
              <a:rPr lang="cs-CZ" sz="1800" b="1" dirty="0" err="1"/>
              <a:t>polyaromatických</a:t>
            </a:r>
            <a:r>
              <a:rPr lang="cs-CZ" sz="1800" b="1" dirty="0"/>
              <a:t> uhlovodíků </a:t>
            </a:r>
            <a:r>
              <a:rPr lang="cs-CZ" sz="1800" dirty="0"/>
              <a:t>(PAU), </a:t>
            </a:r>
            <a:r>
              <a:rPr lang="cs-CZ" sz="1800" b="1" dirty="0"/>
              <a:t>PCB</a:t>
            </a:r>
            <a:r>
              <a:rPr lang="cs-CZ" sz="1800" dirty="0"/>
              <a:t>, </a:t>
            </a:r>
            <a:r>
              <a:rPr lang="cs-CZ" sz="1800" b="1" dirty="0"/>
              <a:t>DDT</a:t>
            </a:r>
            <a:r>
              <a:rPr lang="cs-CZ" sz="1800" dirty="0"/>
              <a:t>, </a:t>
            </a:r>
            <a:r>
              <a:rPr lang="cs-CZ" sz="1800" b="1" dirty="0"/>
              <a:t>těžké kovy </a:t>
            </a:r>
            <a:r>
              <a:rPr lang="cs-CZ" sz="1800" dirty="0"/>
              <a:t>(</a:t>
            </a:r>
            <a:r>
              <a:rPr lang="cs-CZ" sz="1800" dirty="0" err="1"/>
              <a:t>Be</a:t>
            </a:r>
            <a:r>
              <a:rPr lang="cs-CZ" sz="1800" dirty="0"/>
              <a:t>, </a:t>
            </a:r>
            <a:r>
              <a:rPr lang="cs-CZ" sz="1800" dirty="0" err="1"/>
              <a:t>Cr</a:t>
            </a:r>
            <a:r>
              <a:rPr lang="cs-CZ" sz="1800" dirty="0"/>
              <a:t>, Cd, Ni As); v průmyslových oblastech emise </a:t>
            </a:r>
            <a:r>
              <a:rPr lang="cs-CZ" sz="1800" b="1" dirty="0"/>
              <a:t>benzenu</a:t>
            </a:r>
            <a:r>
              <a:rPr lang="cs-CZ" sz="1800" dirty="0"/>
              <a:t>, </a:t>
            </a:r>
            <a:r>
              <a:rPr lang="cs-CZ" sz="1800" b="1" dirty="0"/>
              <a:t>formaldehydu</a:t>
            </a:r>
            <a:r>
              <a:rPr lang="cs-CZ" sz="1800" dirty="0"/>
              <a:t>, benzínu, vinylchloridu, trichloretylenu</a:t>
            </a:r>
          </a:p>
          <a:p>
            <a:pPr lvl="1">
              <a:lnSpc>
                <a:spcPct val="80000"/>
              </a:lnSpc>
            </a:pPr>
            <a:r>
              <a:rPr lang="cs-CZ" sz="1800" b="1" dirty="0"/>
              <a:t>Přízemní ozon</a:t>
            </a:r>
            <a:r>
              <a:rPr lang="cs-CZ" sz="1800" dirty="0"/>
              <a:t>, polétavý prach</a:t>
            </a:r>
          </a:p>
          <a:p>
            <a:pPr lvl="1">
              <a:lnSpc>
                <a:spcPct val="80000"/>
              </a:lnSpc>
            </a:pPr>
            <a:r>
              <a:rPr lang="cs-CZ" sz="1800" dirty="0"/>
              <a:t>Důsledky: alergická onemocnění, nádory plic, bronchitidy, astma</a:t>
            </a:r>
          </a:p>
          <a:p>
            <a:pPr lvl="1">
              <a:lnSpc>
                <a:spcPct val="80000"/>
              </a:lnSpc>
            </a:pPr>
            <a:endParaRPr lang="cs-CZ" sz="1800" dirty="0"/>
          </a:p>
          <a:p>
            <a:pPr>
              <a:lnSpc>
                <a:spcPct val="80000"/>
              </a:lnSpc>
            </a:pPr>
            <a:r>
              <a:rPr lang="cs-CZ" sz="1800" dirty="0"/>
              <a:t>Půda:</a:t>
            </a:r>
          </a:p>
          <a:p>
            <a:pPr lvl="1">
              <a:lnSpc>
                <a:spcPct val="80000"/>
              </a:lnSpc>
            </a:pPr>
            <a:r>
              <a:rPr lang="cs-CZ" sz="1800" b="1" dirty="0"/>
              <a:t>PAU</a:t>
            </a:r>
            <a:r>
              <a:rPr lang="cs-CZ" sz="1800" dirty="0"/>
              <a:t>, </a:t>
            </a:r>
            <a:r>
              <a:rPr lang="cs-CZ" sz="1800" b="1" dirty="0"/>
              <a:t>rezidua pesticidů, herbicidů, insekticidů, fungicidů, růstových regulátorů, deriváty organických nitrosloučenin</a:t>
            </a:r>
          </a:p>
          <a:p>
            <a:pPr lvl="1">
              <a:lnSpc>
                <a:spcPct val="80000"/>
              </a:lnSpc>
            </a:pPr>
            <a:r>
              <a:rPr lang="cs-CZ" sz="1800" b="1" dirty="0"/>
              <a:t>DDT</a:t>
            </a:r>
            <a:r>
              <a:rPr lang="cs-CZ" sz="1800" dirty="0"/>
              <a:t> (kumulace v potravním řetězci – i v mateřském mléce)</a:t>
            </a:r>
          </a:p>
          <a:p>
            <a:pPr lvl="1">
              <a:lnSpc>
                <a:spcPct val="80000"/>
              </a:lnSpc>
            </a:pPr>
            <a:r>
              <a:rPr lang="cs-CZ" sz="1800" b="1" dirty="0"/>
              <a:t>Těžké kovy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57588-59D0-D448-AA14-95800666715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patologické fyziologie LF MU | CEITEC PřF MU</a:t>
            </a:r>
            <a:endParaRPr lang="cs-C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0D27E-7B23-4646-B438-8F4EC402DA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2191755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4220" y="1886343"/>
            <a:ext cx="3679323" cy="3102895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9098" y="629265"/>
            <a:ext cx="6417160" cy="1622322"/>
          </a:xfrm>
        </p:spPr>
        <p:txBody>
          <a:bodyPr>
            <a:normAutofit/>
          </a:bodyPr>
          <a:lstStyle/>
          <a:p>
            <a:r>
              <a:rPr lang="cs-CZ" sz="2200" dirty="0"/>
              <a:t>Mutageny a životní styl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7917" y="1177498"/>
            <a:ext cx="6417160" cy="3811740"/>
          </a:xfrm>
        </p:spPr>
        <p:txBody>
          <a:bodyPr anchor="ctr">
            <a:normAutofit/>
          </a:bodyPr>
          <a:lstStyle/>
          <a:p>
            <a:r>
              <a:rPr lang="cs-CZ" sz="1800" dirty="0"/>
              <a:t>Kosmetika, barvy na vlasy, laky na nehty, sprchové gely, mýdla, antiperspiranty </a:t>
            </a:r>
          </a:p>
          <a:p>
            <a:r>
              <a:rPr lang="cs-CZ" sz="1800" dirty="0"/>
              <a:t>Kouření – příčina 30 % úmrtí na nádorové onemocnění </a:t>
            </a:r>
          </a:p>
          <a:p>
            <a:pPr lvl="1"/>
            <a:r>
              <a:rPr lang="cs-CZ" sz="1800" dirty="0"/>
              <a:t>67 karcinogenů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55472C-9E8A-1348-BC34-B0126F894CF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patologické fyziologie LF MU | CEITEC PřF MU</a:t>
            </a:r>
            <a:endParaRPr lang="cs-C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7B9A7-D8CF-8245-A095-0EECD18097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874557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0F09C9E-AB75-2549-AEE7-37BA822CE5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Ústav patologické fyziologie LF MU | CEITEC PřF MU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12A0C3-EC79-5540-8560-70299F1C4E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3</a:t>
            </a:fld>
            <a:endParaRPr lang="cs-CZ" altLang="cs-CZ"/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CECDA19B-BC34-4818-A51B-45C858C335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3046044"/>
              </p:ext>
            </p:extLst>
          </p:nvPr>
        </p:nvGraphicFramePr>
        <p:xfrm>
          <a:off x="720000" y="1359001"/>
          <a:ext cx="107532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376192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200" dirty="0"/>
              <a:t>Testy mutagenity – př. </a:t>
            </a:r>
            <a:r>
              <a:rPr lang="cs-CZ" sz="2200" dirty="0" err="1"/>
              <a:t>Amesův</a:t>
            </a:r>
            <a:r>
              <a:rPr lang="cs-CZ" sz="2200" dirty="0"/>
              <a:t> test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75470" y="1507101"/>
            <a:ext cx="5841059" cy="438537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14F09D-0D04-E644-99DE-9DAFCE599E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patologické fyziologie LF MU | CEITEC PřF MU</a:t>
            </a:r>
            <a:endParaRPr lang="cs-CZ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B0EDAC-FD17-A844-926E-2069DDA3B0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9272004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054F2F3-1ED0-A44B-99F7-48A6943574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patologické fyziologie LF MU | CEITEC PřF MU</a:t>
            </a:r>
            <a:endParaRPr lang="cs-CZ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4907F6-17F5-934E-939C-A5CDBA6ED9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2CD52D8-230E-584C-95AB-6693EE4D3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Genetika</a:t>
            </a:r>
            <a:r>
              <a:rPr lang="en-US" dirty="0"/>
              <a:t> a </a:t>
            </a:r>
            <a:r>
              <a:rPr lang="en-US" dirty="0" err="1"/>
              <a:t>nutrice</a:t>
            </a:r>
            <a:endParaRPr lang="cs-CZ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0365765-1DDF-CA42-8927-45334287DF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 err="1"/>
              <a:t>Nutrienty</a:t>
            </a:r>
            <a:r>
              <a:rPr lang="cs-CZ" sz="1800" dirty="0"/>
              <a:t> ovlivňují genovou expresi a v důsledku mění fenotyp</a:t>
            </a:r>
          </a:p>
          <a:p>
            <a:r>
              <a:rPr lang="cs-CZ" sz="1800" dirty="0"/>
              <a:t>Genotyp jednotlivce předurčuje odpověď pro daný </a:t>
            </a:r>
            <a:r>
              <a:rPr lang="cs-CZ" sz="1800" dirty="0" err="1"/>
              <a:t>nutrient</a:t>
            </a:r>
            <a:endParaRPr lang="cs-CZ" sz="1800" dirty="0"/>
          </a:p>
          <a:p>
            <a:r>
              <a:rPr lang="cs-CZ" sz="1800" dirty="0"/>
              <a:t>Komplexní a oboustranné interakce</a:t>
            </a:r>
          </a:p>
          <a:p>
            <a:r>
              <a:rPr lang="cs-CZ" sz="1800" dirty="0"/>
              <a:t>Vysoká variabilita odpovědí na nutriční intervence</a:t>
            </a:r>
          </a:p>
          <a:p>
            <a:pPr lvl="1"/>
            <a:r>
              <a:rPr lang="cs-CZ" sz="1800" dirty="0"/>
              <a:t>Variabilita na úrovni genetiky, </a:t>
            </a:r>
            <a:r>
              <a:rPr lang="cs-CZ" sz="1800" dirty="0" err="1"/>
              <a:t>epigenetiky</a:t>
            </a:r>
            <a:r>
              <a:rPr lang="cs-CZ" sz="1800" dirty="0"/>
              <a:t> a stavu metabolického fenotypu</a:t>
            </a:r>
          </a:p>
          <a:p>
            <a:pPr lvl="1"/>
            <a:r>
              <a:rPr lang="cs-CZ" sz="1800" dirty="0"/>
              <a:t>Komplexní interakce genotypy, metabolického fenotypu, výživy, životního stylu a prostředí</a:t>
            </a:r>
          </a:p>
          <a:p>
            <a:r>
              <a:rPr lang="cs-CZ" sz="1800" dirty="0"/>
              <a:t>Některé </a:t>
            </a:r>
            <a:r>
              <a:rPr lang="cs-CZ" sz="1800" dirty="0" err="1"/>
              <a:t>nutrienty</a:t>
            </a:r>
            <a:r>
              <a:rPr lang="cs-CZ" sz="1800" dirty="0"/>
              <a:t>, jako vitaminy, se podílí na ochraně DNA a stabilizaci genomu</a:t>
            </a:r>
          </a:p>
          <a:p>
            <a:r>
              <a:rPr lang="cs-CZ" sz="1800" dirty="0"/>
              <a:t>Některé složky potravy, nebo jejich metabolity mohou být zdraví škodlivé či přímo mutagenní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Pouze propojení analýz individuálního metabolického genotypu a fenotypu umožní personalizovaná nutriční a dietní doporučení, které pomohou udržet zdravější nutriční stav jednotlivce a předcházet vzniku chronických onemocnění</a:t>
            </a:r>
          </a:p>
          <a:p>
            <a:endParaRPr lang="cs-CZ" sz="1800" dirty="0"/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8158456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1204BCF-D8D1-4A4A-B580-C48B2A3B498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patologické fyziologie LF MU | CEITEC PřF MU</a:t>
            </a:r>
            <a:endParaRPr lang="cs-CZ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F06E9E-876F-E343-B394-D5D1F07DBB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pic>
        <p:nvPicPr>
          <p:cNvPr id="2050" name="Picture 2" descr="Development of dietary guidelines at various stages of individual life cycle from conception, infancy, adolescence to aging, related to individual genotype and phenotype in health promotion and disease prevention.">
            <a:extLst>
              <a:ext uri="{FF2B5EF4-FFF2-40B4-BE49-F238E27FC236}">
                <a16:creationId xmlns:a16="http://schemas.microsoft.com/office/drawing/2014/main" id="{0160FDB0-7918-A94D-A7F0-874948FD813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210" y="637089"/>
            <a:ext cx="6831580" cy="4729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29B290-78FB-0640-87E1-FBFF853DDC16}"/>
              </a:ext>
            </a:extLst>
          </p:cNvPr>
          <p:cNvSpPr txBox="1"/>
          <p:nvPr/>
        </p:nvSpPr>
        <p:spPr>
          <a:xfrm>
            <a:off x="7474857" y="5689600"/>
            <a:ext cx="16401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800" dirty="0" err="1">
                <a:latin typeface="+mn-lt"/>
              </a:rPr>
              <a:t>Vay</a:t>
            </a:r>
            <a:r>
              <a:rPr lang="cs-CZ" sz="800" dirty="0">
                <a:latin typeface="+mn-lt"/>
              </a:rPr>
              <a:t> </a:t>
            </a:r>
            <a:r>
              <a:rPr lang="cs-CZ" sz="800" dirty="0" err="1">
                <a:latin typeface="+mn-lt"/>
              </a:rPr>
              <a:t>Liang</a:t>
            </a:r>
            <a:r>
              <a:rPr lang="cs-CZ" sz="800" dirty="0">
                <a:latin typeface="+mn-lt"/>
              </a:rPr>
              <a:t> W. Go, et al. 2005</a:t>
            </a:r>
          </a:p>
        </p:txBody>
      </p:sp>
    </p:spTree>
    <p:extLst>
      <p:ext uri="{BB962C8B-B14F-4D97-AF65-F5344CB8AC3E}">
        <p14:creationId xmlns:p14="http://schemas.microsoft.com/office/powerpoint/2010/main" val="20995498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8DD2CF0-2A99-8549-A023-3513AF4D039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patologické fyziologie LF MU | CEITEC PřF MU</a:t>
            </a:r>
            <a:endParaRPr lang="cs-CZ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27031B-82AE-CA4F-902A-C957084644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A59BF39-6DCA-9E42-BACE-FD57A86C9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200" dirty="0" err="1"/>
              <a:t>Nutrienty</a:t>
            </a:r>
            <a:r>
              <a:rPr lang="cs-CZ" sz="2200" dirty="0"/>
              <a:t> v regulaci genové exprese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B2496B3-27C5-E545-B9E2-15773D48D0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/>
              <a:t>Dobrá výživa je nezbytná pro zdraví, optimální růst a vývoj, a prevenci onemocnění</a:t>
            </a:r>
          </a:p>
          <a:p>
            <a:r>
              <a:rPr lang="cs-CZ" sz="1800" b="1" dirty="0"/>
              <a:t>Aminokyseliny</a:t>
            </a:r>
            <a:r>
              <a:rPr lang="cs-CZ" sz="1800" dirty="0"/>
              <a:t>: buňky jsou schopné rozpoznat změny v hladinách AA – kontrola transkripce, </a:t>
            </a:r>
            <a:r>
              <a:rPr lang="cs-CZ" sz="1800" dirty="0" err="1"/>
              <a:t>mRNA</a:t>
            </a:r>
            <a:r>
              <a:rPr lang="cs-CZ" sz="1800" dirty="0"/>
              <a:t> stabilizace, up- nebo </a:t>
            </a:r>
            <a:r>
              <a:rPr lang="cs-CZ" sz="1800" dirty="0" err="1"/>
              <a:t>downregulace</a:t>
            </a:r>
            <a:r>
              <a:rPr lang="cs-CZ" sz="1800" dirty="0"/>
              <a:t> iniciace translace</a:t>
            </a:r>
          </a:p>
          <a:p>
            <a:r>
              <a:rPr lang="cs-CZ" sz="1800" b="1" dirty="0"/>
              <a:t>Mastné kyseliny</a:t>
            </a:r>
            <a:r>
              <a:rPr lang="cs-CZ" sz="1800" dirty="0"/>
              <a:t>: modulace genové exprese (FA ovlivňují expresi receptorů PPAR – ligand-dependentní transkripční faktory)</a:t>
            </a:r>
          </a:p>
          <a:p>
            <a:pPr lvl="1"/>
            <a:r>
              <a:rPr lang="cs-CZ" sz="1800" dirty="0"/>
              <a:t>PPAR-𝛼 je významný senzor lipidů a reguluje buněčný energetický metabolismus; regulace diferenciace adipocytů</a:t>
            </a:r>
          </a:p>
          <a:p>
            <a:r>
              <a:rPr lang="cs-CZ" sz="1800" b="1" dirty="0"/>
              <a:t>Cukry</a:t>
            </a:r>
            <a:r>
              <a:rPr lang="cs-CZ" sz="1800" dirty="0"/>
              <a:t>: především dráhy spojené s glukózou – glykolytické a </a:t>
            </a:r>
            <a:r>
              <a:rPr lang="cs-CZ" sz="1800" dirty="0" err="1"/>
              <a:t>lipogenní</a:t>
            </a:r>
            <a:r>
              <a:rPr lang="cs-CZ" sz="1800" dirty="0"/>
              <a:t> dráhy. Přímé ovlivnění exprese některých enzymů, často ale alespoň částečně </a:t>
            </a:r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7159164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9D75FDF-F951-F841-BA42-5453C7D82B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patologické fyziologie LF MU | CEITEC PřF MU</a:t>
            </a:r>
            <a:endParaRPr lang="cs-CZ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D139C3-73CE-0040-8B12-428B51A2AF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B68D412-423C-1545-8A5B-CF549913B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200" dirty="0" err="1"/>
              <a:t>Nutrienty</a:t>
            </a:r>
            <a:r>
              <a:rPr lang="cs-CZ" sz="2200" dirty="0"/>
              <a:t> v regulaci genové exprese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3DCFFF-ABF3-8B4C-A44C-9934B1D53E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b="1" dirty="0"/>
              <a:t>Aminokyseliny</a:t>
            </a:r>
            <a:r>
              <a:rPr lang="cs-CZ" sz="1800" dirty="0"/>
              <a:t>: buňky jsou schopné rozpoznat změny v hladinách AA – kontrola transkripce, </a:t>
            </a:r>
            <a:r>
              <a:rPr lang="cs-CZ" sz="1800" dirty="0" err="1"/>
              <a:t>mRNA</a:t>
            </a:r>
            <a:r>
              <a:rPr lang="cs-CZ" sz="1800" dirty="0"/>
              <a:t> stabilizace, up- nebo </a:t>
            </a:r>
            <a:r>
              <a:rPr lang="cs-CZ" sz="1800" dirty="0" err="1"/>
              <a:t>downregulace</a:t>
            </a:r>
            <a:r>
              <a:rPr lang="cs-CZ" sz="1800" dirty="0"/>
              <a:t> iniciace translace</a:t>
            </a:r>
          </a:p>
          <a:p>
            <a:r>
              <a:rPr lang="cs-CZ" sz="1800" b="1" dirty="0"/>
              <a:t>Mastné kyseliny</a:t>
            </a:r>
            <a:r>
              <a:rPr lang="cs-CZ" sz="1800" dirty="0"/>
              <a:t>: modulace genové exprese (FA ovlivňují expresi receptorů PPAR – ligand-dependentní transkripční faktory)</a:t>
            </a:r>
          </a:p>
          <a:p>
            <a:pPr lvl="1"/>
            <a:r>
              <a:rPr lang="cs-CZ" sz="1800" dirty="0"/>
              <a:t>PPAR-𝛼 je významný senzor lipidů a reguluje buněčný energetický metabolismus; regulace diferenciace adipocytů</a:t>
            </a:r>
          </a:p>
          <a:p>
            <a:r>
              <a:rPr lang="cs-CZ" sz="1800" b="1" dirty="0"/>
              <a:t>Cukry</a:t>
            </a:r>
            <a:r>
              <a:rPr lang="cs-CZ" sz="1800" dirty="0"/>
              <a:t>: především dráhy spojené s glukózou – glykolytické a </a:t>
            </a:r>
            <a:r>
              <a:rPr lang="cs-CZ" sz="1800" dirty="0" err="1"/>
              <a:t>lipogenní</a:t>
            </a:r>
            <a:r>
              <a:rPr lang="cs-CZ" sz="1800" dirty="0"/>
              <a:t> dráhy. Přímé ovlivnění exprese některých enzymů, často ale alespoň částečně </a:t>
            </a:r>
          </a:p>
          <a:p>
            <a:endParaRPr lang="en-US" sz="1800" dirty="0"/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41270233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6E2B508-B6A3-8C45-A2BE-7941976C18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patologické fyziologie LF MU | CEITEC PřF MU</a:t>
            </a:r>
            <a:endParaRPr lang="cs-CZ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FEB9CC-3509-984A-83EF-D6F225BB68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76A10D6-BF7C-3E44-B767-E544D0797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200" dirty="0"/>
              <a:t>Vitaminy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AD3149B-F3F4-B640-9D50-90AB331B70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sz="1800" dirty="0"/>
              <a:t>Nedostatek může vést k </a:t>
            </a:r>
            <a:r>
              <a:rPr lang="cs-CZ" sz="1800" dirty="0" err="1"/>
              <a:t>nárustu</a:t>
            </a:r>
            <a:r>
              <a:rPr lang="cs-CZ" sz="1800" dirty="0"/>
              <a:t> poškození DNA, poruše buněk -&gt; </a:t>
            </a:r>
            <a:r>
              <a:rPr lang="cs-CZ" sz="1800" dirty="0" err="1"/>
              <a:t>stárnuní</a:t>
            </a:r>
            <a:r>
              <a:rPr lang="cs-CZ" sz="1800" dirty="0"/>
              <a:t>, vznik nádorových onemocnění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Karotenoidy (prekurzory Vit A) – antioxidační vlastnosti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B12 a </a:t>
            </a:r>
            <a:r>
              <a:rPr lang="cs-CZ" sz="1800" dirty="0" err="1"/>
              <a:t>foláty</a:t>
            </a:r>
            <a:r>
              <a:rPr lang="cs-CZ" sz="1800" dirty="0"/>
              <a:t> (</a:t>
            </a:r>
            <a:r>
              <a:rPr lang="cs-CZ" sz="1800" dirty="0" err="1"/>
              <a:t>kys</a:t>
            </a:r>
            <a:r>
              <a:rPr lang="cs-CZ" sz="1800" dirty="0"/>
              <a:t>. listová) – zásadní pro metabolismus DNA</a:t>
            </a:r>
          </a:p>
          <a:p>
            <a:pPr lvl="1"/>
            <a:r>
              <a:rPr lang="cs-CZ" sz="1800" dirty="0"/>
              <a:t>Zprostředkovává přeměnu </a:t>
            </a:r>
            <a:r>
              <a:rPr lang="cs-CZ" sz="1800" dirty="0" err="1"/>
              <a:t>dUMP</a:t>
            </a:r>
            <a:r>
              <a:rPr lang="cs-CZ" sz="1800" dirty="0"/>
              <a:t> na </a:t>
            </a:r>
            <a:r>
              <a:rPr lang="cs-CZ" sz="1800" dirty="0" err="1"/>
              <a:t>dTMP</a:t>
            </a:r>
            <a:r>
              <a:rPr lang="cs-CZ" sz="1800" dirty="0"/>
              <a:t>. V případě deficience se akumuluje </a:t>
            </a:r>
            <a:r>
              <a:rPr lang="cs-CZ" sz="1800" dirty="0" err="1"/>
              <a:t>dUMP</a:t>
            </a:r>
            <a:r>
              <a:rPr lang="cs-CZ" sz="1800" dirty="0"/>
              <a:t> a </a:t>
            </a:r>
            <a:r>
              <a:rPr lang="cs-CZ" sz="1800" dirty="0" err="1"/>
              <a:t>narůstů</a:t>
            </a:r>
            <a:r>
              <a:rPr lang="cs-CZ" sz="1800" dirty="0"/>
              <a:t> inkorporace uracilu do DNA místo tyminu – vznik zlomů na DNA a chromozomech</a:t>
            </a:r>
          </a:p>
          <a:p>
            <a:pPr lvl="1"/>
            <a:r>
              <a:rPr lang="cs-CZ" sz="1800" dirty="0"/>
              <a:t>Nedostatek spojen také s anémií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Vitamin C – silné antioxidační vlastnosti</a:t>
            </a:r>
          </a:p>
          <a:p>
            <a:pPr lvl="1"/>
            <a:r>
              <a:rPr lang="cs-CZ" sz="1800" dirty="0"/>
              <a:t>Stabilita genomu u člověka nebyla v kontextu podávání </a:t>
            </a:r>
            <a:r>
              <a:rPr lang="cs-CZ" sz="1800" dirty="0" err="1"/>
              <a:t>askorbátů</a:t>
            </a:r>
            <a:r>
              <a:rPr lang="cs-CZ" sz="1800" dirty="0"/>
              <a:t> zatím zkoumána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Vitamin D – antioxidační aktivita a stabilizace struktury chromozomů</a:t>
            </a:r>
          </a:p>
          <a:p>
            <a:pPr lvl="1"/>
            <a:r>
              <a:rPr lang="cs-CZ" sz="1800" dirty="0"/>
              <a:t>Významný vliv na metabolismus Ca</a:t>
            </a:r>
            <a:r>
              <a:rPr lang="cs-CZ" sz="1800" baseline="30000" dirty="0"/>
              <a:t>2+ </a:t>
            </a:r>
            <a:r>
              <a:rPr lang="cs-CZ" sz="1800" dirty="0"/>
              <a:t>- ovlivnění protein kináz a fosfatáz, buněčných adhezivních proteinů  a genů v Ca</a:t>
            </a:r>
            <a:r>
              <a:rPr lang="cs-CZ" sz="1800" baseline="30000" dirty="0"/>
              <a:t>2+ </a:t>
            </a:r>
            <a:r>
              <a:rPr lang="cs-CZ" sz="1800" dirty="0"/>
              <a:t>signálních drahách. 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Vitamin E (𝛼- a 𝛽-tokoferol) – vychytává lipidové peroxidové radikály a snižuje tak poškození chromozomů</a:t>
            </a:r>
          </a:p>
          <a:p>
            <a:pPr lvl="1"/>
            <a:r>
              <a:rPr lang="cs-CZ" sz="1800" dirty="0"/>
              <a:t>Zřejmě se podílí i na regulaci </a:t>
            </a:r>
            <a:r>
              <a:rPr lang="cs-CZ" sz="1800" dirty="0" err="1"/>
              <a:t>heat</a:t>
            </a:r>
            <a:r>
              <a:rPr lang="cs-CZ" sz="1800" dirty="0"/>
              <a:t> </a:t>
            </a:r>
            <a:r>
              <a:rPr lang="cs-CZ" sz="1800" dirty="0" err="1"/>
              <a:t>shock</a:t>
            </a:r>
            <a:r>
              <a:rPr lang="cs-CZ" sz="1800" dirty="0"/>
              <a:t> proteinů</a:t>
            </a:r>
          </a:p>
          <a:p>
            <a:pPr>
              <a:lnSpc>
                <a:spcPct val="100000"/>
              </a:lnSpc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9283165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200" dirty="0"/>
              <a:t>Mutagenní látky v potravě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66000" y="1490609"/>
            <a:ext cx="8825659" cy="404522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sz="1800" dirty="0"/>
              <a:t>Toxiny produkované rostlinami – ochrana před hmyzem, houbami a animálními predátory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V normální stravě se odhaduje 5 -10 000 různých přírodních chemických látek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Látky vykazující karcinogenní účinky byly nalezeny např. v koření (anýz, kmín, bazalka), ovoci, zelenině, kávě, čaji, medu či v houbách</a:t>
            </a:r>
          </a:p>
          <a:p>
            <a:pPr>
              <a:lnSpc>
                <a:spcPct val="100000"/>
              </a:lnSpc>
            </a:pPr>
            <a:r>
              <a:rPr lang="cs-CZ" sz="1800" dirty="0" err="1"/>
              <a:t>Benzpyren</a:t>
            </a:r>
            <a:r>
              <a:rPr lang="cs-CZ" sz="1800" dirty="0"/>
              <a:t> a jiné PAU – opékání masa nad otevřeným ohněm; pyrolýza proteinů a aminokyselin (heterocyklické aminy)</a:t>
            </a:r>
          </a:p>
          <a:p>
            <a:pPr>
              <a:lnSpc>
                <a:spcPct val="100000"/>
              </a:lnSpc>
            </a:pPr>
            <a:r>
              <a:rPr lang="cs-CZ" sz="1800" dirty="0" err="1"/>
              <a:t>Nitrozosloučeniny</a:t>
            </a:r>
            <a:r>
              <a:rPr lang="cs-CZ" sz="1800" dirty="0"/>
              <a:t> (teplená úprava masa obsahující dusitany)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Aflatoxiny (plesnivění potravin)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Kofein?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Umělá sladidla (cyklamáty, sacharin)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Konzervační látky (</a:t>
            </a:r>
            <a:r>
              <a:rPr lang="cs-CZ" sz="1800" dirty="0" err="1"/>
              <a:t>nitrofurany</a:t>
            </a:r>
            <a:r>
              <a:rPr lang="cs-CZ" sz="1800" dirty="0"/>
              <a:t>)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Rezidua herbicidů, pesticidů, těžkých kovů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Mykotoxiny (aflatoxin B1, aflatoxin M1 – v mléku)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Aditiva do potravin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8605" y="3416468"/>
            <a:ext cx="3213100" cy="24384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F18311-A351-194E-911B-9B92597F45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patologické fyziologie LF MU | CEITEC PřF MU</a:t>
            </a:r>
            <a:endParaRPr lang="cs-C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50A48-2E00-A444-A3D4-77290F2111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5142479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200" dirty="0"/>
              <a:t>Aditiva v potravinách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/>
              <a:t>Antioxidanty, aromatizující přísady, balící plyny, barviva, emulgátory, konzervanty, kypřící látky, kyseliny, leštící látky, nosiče a rozpouštědla, odpěňovače</a:t>
            </a:r>
          </a:p>
          <a:p>
            <a:r>
              <a:rPr lang="cs-CZ" sz="1800" dirty="0"/>
              <a:t>Přijatelný denní příjem (ADI) – množství potravinářského aditiva (v mg na kg tělesné hmotnosti), kterému může být člověk vystaven, každý den po celý život, aniž by to pro něj představovalo zdravotní riziko.</a:t>
            </a:r>
          </a:p>
          <a:p>
            <a:r>
              <a:rPr lang="cs-CZ" sz="1800" dirty="0"/>
              <a:t>Stanovení ADI </a:t>
            </a:r>
          </a:p>
          <a:p>
            <a:pPr lvl="1"/>
            <a:r>
              <a:rPr lang="cs-CZ" sz="1800" dirty="0"/>
              <a:t>Pokusy na experimentálních zvířatech – stanovení nejvyšší dávky chemické látky, při které se ještě neprojeví nežádoucí účinek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F93E3A-E6FC-3046-B94F-453576A430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patologické fyziologie LF MU | CEITEC PřF MU</a:t>
            </a:r>
            <a:endParaRPr lang="cs-CZ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F48D09-7EC4-2149-B949-89F634399B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601601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9F85741-0E8B-7443-AC8E-07A8D957F5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patologické fyziologie LF MU | CEITEC PřF MU</a:t>
            </a:r>
            <a:endParaRPr lang="cs-CZ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E1E62D-D84A-4F43-9E1D-1EE18B9079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38</a:t>
            </a:fld>
            <a:endParaRPr lang="cs-CZ" alt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2358630-645A-5247-92F7-902A73CC2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Endokrinní </a:t>
            </a:r>
            <a:r>
              <a:rPr lang="cs-CZ" dirty="0" err="1"/>
              <a:t>disruptory</a:t>
            </a:r>
            <a:endParaRPr lang="cs-CZ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7A531DB-22E7-ED41-B87B-4F4746B69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Látky, nebo směsi látek, zasahující do normálních funkcí endokrinního systému a mohou tak narušovat fyziologické funkce endogenních hormonů</a:t>
            </a:r>
          </a:p>
          <a:p>
            <a:r>
              <a:rPr lang="cs-CZ" dirty="0"/>
              <a:t>Silná afinita k některým receptorům, zejména estrogenním a androgenním – různý efekt</a:t>
            </a:r>
          </a:p>
          <a:p>
            <a:r>
              <a:rPr lang="cs-CZ" dirty="0"/>
              <a:t>Možná změna epigenetického nastavení </a:t>
            </a:r>
          </a:p>
          <a:p>
            <a:pPr lvl="1"/>
            <a:r>
              <a:rPr lang="cs-CZ" dirty="0" err="1"/>
              <a:t>Phytoestrogeny</a:t>
            </a:r>
            <a:r>
              <a:rPr lang="cs-CZ" dirty="0"/>
              <a:t> (</a:t>
            </a:r>
            <a:r>
              <a:rPr lang="cs-CZ" dirty="0" err="1"/>
              <a:t>kumestrol</a:t>
            </a:r>
            <a:r>
              <a:rPr lang="cs-CZ" dirty="0"/>
              <a:t>, </a:t>
            </a:r>
            <a:r>
              <a:rPr lang="cs-CZ" dirty="0" err="1"/>
              <a:t>ekvol</a:t>
            </a:r>
            <a:r>
              <a:rPr lang="cs-CZ" dirty="0"/>
              <a:t>, </a:t>
            </a:r>
            <a:r>
              <a:rPr lang="cs-CZ" dirty="0" err="1"/>
              <a:t>genistein</a:t>
            </a:r>
            <a:r>
              <a:rPr lang="cs-CZ" dirty="0"/>
              <a:t>) – změny metylace DNA</a:t>
            </a:r>
          </a:p>
          <a:p>
            <a:pPr lvl="1"/>
            <a:r>
              <a:rPr lang="cs-CZ" dirty="0" err="1"/>
              <a:t>Vinklozolin</a:t>
            </a:r>
            <a:r>
              <a:rPr lang="cs-CZ" dirty="0"/>
              <a:t> (fungicid), BPA – změny metylace DNA s kancerogenními procesy</a:t>
            </a:r>
          </a:p>
          <a:p>
            <a:pPr lvl="1"/>
            <a:r>
              <a:rPr lang="cs-CZ" dirty="0"/>
              <a:t>BPA – změny metylace předního mozku myší – změny chování </a:t>
            </a:r>
          </a:p>
        </p:txBody>
      </p:sp>
    </p:spTree>
    <p:extLst>
      <p:ext uri="{BB962C8B-B14F-4D97-AF65-F5344CB8AC3E}">
        <p14:creationId xmlns:p14="http://schemas.microsoft.com/office/powerpoint/2010/main" val="3968844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706C7BA-8CDC-2E48-B7FB-E67118C280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patologické fyziologie LF MU | CEITEC PřF MU</a:t>
            </a:r>
            <a:endParaRPr lang="cs-CZ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262F38-0DD7-D44B-87D5-41B103D8A3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39</a:t>
            </a:fld>
            <a:endParaRPr lang="cs-CZ" alt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06862C1-4873-974A-860A-E33A43F9C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78000"/>
            <a:ext cx="10753200" cy="451576"/>
          </a:xfrm>
        </p:spPr>
        <p:txBody>
          <a:bodyPr/>
          <a:lstStyle/>
          <a:p>
            <a:r>
              <a:rPr lang="cs-CZ" sz="2200" dirty="0"/>
              <a:t>Výživa matky a vývoj plodu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807EE42-2ECD-EA4E-8B0B-390F2EAE4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772" y="937260"/>
            <a:ext cx="6641756" cy="4139998"/>
          </a:xfrm>
        </p:spPr>
        <p:txBody>
          <a:bodyPr/>
          <a:lstStyle/>
          <a:p>
            <a:r>
              <a:rPr lang="cs-CZ" sz="1800" dirty="0"/>
              <a:t>Nutrice je hlavní environmentální faktor intrauterinního vývoje ovlivňující expresi genomu plodu, který může mít celoživotní následky</a:t>
            </a:r>
          </a:p>
          <a:p>
            <a:r>
              <a:rPr lang="cs-CZ" sz="1800" dirty="0"/>
              <a:t>Nutrice a endokrinní stav plodu vede k vývojovým adaptacím s trvalou změnou struktur, fyziologie a metabolismu potomstva – predispozice pro vznik metabolických, endokrinních a kardiovaskulárních onemocnění</a:t>
            </a:r>
          </a:p>
          <a:p>
            <a:r>
              <a:rPr lang="cs-CZ" sz="1800" dirty="0"/>
              <a:t>Nedostatečná nebo nadbytečná výživa matky snižuje prokrvení placeny a zpomaluje vývoj plodu</a:t>
            </a:r>
          </a:p>
          <a:p>
            <a:r>
              <a:rPr lang="cs-CZ" sz="1800" dirty="0"/>
              <a:t>Zásadní role výživy matky v epigenetickém nastavení – DNA metylace a histonové modifikace</a:t>
            </a:r>
          </a:p>
        </p:txBody>
      </p:sp>
      <p:pic>
        <p:nvPicPr>
          <p:cNvPr id="3074" name="Picture 2" descr="Proposed mechanisms for fetal growth restriction in underfed and overfed dams. Both maternal undernutrition and overnutrition may impair placental syntheses of NO and polyamines, and therefore placental development and utero-placental blood flows. This may result in reduced transfer of nutrients and O2 from mother to fetus, and thus fetal growth restriction. mTOR, mammalian target of rapamycin. The symbol “ ” denotes reduction.">
            <a:extLst>
              <a:ext uri="{FF2B5EF4-FFF2-40B4-BE49-F238E27FC236}">
                <a16:creationId xmlns:a16="http://schemas.microsoft.com/office/drawing/2014/main" id="{B6680EFA-E860-A94F-AD28-C17BA4CCB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528" y="829576"/>
            <a:ext cx="5153405" cy="518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D97E7B-8B28-0846-872C-9CFA45B885C3}"/>
              </a:ext>
            </a:extLst>
          </p:cNvPr>
          <p:cNvSpPr txBox="1"/>
          <p:nvPr/>
        </p:nvSpPr>
        <p:spPr>
          <a:xfrm>
            <a:off x="10360307" y="460193"/>
            <a:ext cx="36633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050" dirty="0" err="1">
                <a:latin typeface="+mn-lt"/>
              </a:rPr>
              <a:t>Guoyao</a:t>
            </a:r>
            <a:r>
              <a:rPr lang="cs-CZ" sz="1050" dirty="0">
                <a:latin typeface="+mn-lt"/>
              </a:rPr>
              <a:t> W. et al. 2004</a:t>
            </a:r>
          </a:p>
        </p:txBody>
      </p:sp>
    </p:spTree>
    <p:extLst>
      <p:ext uri="{BB962C8B-B14F-4D97-AF65-F5344CB8AC3E}">
        <p14:creationId xmlns:p14="http://schemas.microsoft.com/office/powerpoint/2010/main" val="2077623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7FA122-204D-CC42-AD5F-63761157C1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Ústav patologické fyziologie LF MU | CEITEC PřF MU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11C1D9-5B2D-CC4A-B765-8012799E69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4</a:t>
            </a:fld>
            <a:endParaRPr lang="cs-CZ" alt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 dirty="0"/>
              <a:t>Genetická variabilita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29"/>
          </p:nvPr>
        </p:nvSpPr>
        <p:spPr>
          <a:xfrm>
            <a:off x="720000" y="1701505"/>
            <a:ext cx="5531280" cy="4139998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800" b="1" dirty="0"/>
              <a:t>Mutace</a:t>
            </a:r>
            <a:r>
              <a:rPr lang="cs-CZ" sz="1800" dirty="0"/>
              <a:t> – dědičné změny genetického materiálu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cs-CZ" sz="1800" dirty="0"/>
              <a:t>Poskytují nové genetické varianty, které umožňují evoluci organismů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cs-CZ" sz="1800" dirty="0"/>
              <a:t>Obvykle náhodný neadaptivní proces, při kterém jsou podmínkami vnějšího prostředí selektováni jedinci s dříve náhodně vzniklými mutacemi 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cs-CZ" sz="1800" dirty="0"/>
              <a:t>Cílená mutageneze – výhradně pro vědecké účely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800" b="1" dirty="0"/>
              <a:t>Mutant</a:t>
            </a:r>
            <a:r>
              <a:rPr lang="cs-CZ" sz="1800" dirty="0"/>
              <a:t> – organismus se změnou v genotypu v důsledku mutace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800" b="1" dirty="0"/>
              <a:t>Mutace</a:t>
            </a:r>
            <a:r>
              <a:rPr lang="cs-CZ" sz="1800" dirty="0"/>
              <a:t> – nové alely s frekvencí nižší jak 1 %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cs-CZ" sz="18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800" b="1" dirty="0"/>
              <a:t>Polymorfismus</a:t>
            </a:r>
            <a:r>
              <a:rPr lang="cs-CZ" sz="1800" dirty="0"/>
              <a:t> – stav, kdy v populaci existují minimálně 2 genetické varianty (alely) s frekvencí vyšší jak 1 %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b="6694"/>
          <a:stretch/>
        </p:blipFill>
        <p:spPr>
          <a:xfrm>
            <a:off x="6251280" y="1701505"/>
            <a:ext cx="5219998" cy="41399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10752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C7455A2-F01A-244E-9044-B3EF63A211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patologické fyziologie LF MU | CEITEC PřF MU</a:t>
            </a:r>
            <a:endParaRPr lang="cs-CZ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B1AB4D-A199-CB40-8A34-01DE224A0E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40</a:t>
            </a:fld>
            <a:endParaRPr lang="cs-CZ" altLang="cs-CZ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91EBF28-E29F-114C-BEDD-9030C998105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852" y="238278"/>
            <a:ext cx="7986296" cy="5989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0965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19058A-595F-0C43-A363-0E8EEA1391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patologické fyziologie LF MU | CEITEC PřF MU</a:t>
            </a:r>
            <a:endParaRPr lang="cs-CZ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35BA81-D62A-9941-924B-9367DA5517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41</a:t>
            </a:fld>
            <a:endParaRPr lang="cs-CZ" alt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C5B6E9F-7B5B-CF42-BDF1-DA0FAED85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Epigenetika</a:t>
            </a:r>
            <a:r>
              <a:rPr lang="cs-CZ" dirty="0"/>
              <a:t> ve vývoji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A974C9-86A8-DB4F-8E20-2366FDB4F3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277257"/>
            <a:ext cx="10753200" cy="455474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000" dirty="0"/>
              <a:t>Epigenetické modifikace (DNA metylace, modifikace histonů) – mezigenerační programování vývoje plodu – změny metabolické homeostázy</a:t>
            </a:r>
          </a:p>
          <a:p>
            <a:r>
              <a:rPr lang="cs-CZ" sz="2000" dirty="0"/>
              <a:t>Chování matky může indukovat morfologické změny mozku a změny chování potomstva</a:t>
            </a:r>
          </a:p>
          <a:p>
            <a:pPr lvl="1"/>
            <a:r>
              <a:rPr lang="cs-CZ" sz="1600" dirty="0"/>
              <a:t>Vyšší hladiny stresových hormonů u potkanů o která matka málo pečovala – nedostatečná metylace genu pro receptor glukokortikoidů 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Nejvýraznější změny epigenetického nastavení probíhají ve stádiu embryonálního a fetálního vývoje, nicméně onemocnění a změna chování se často projeví až v dospělosti</a:t>
            </a:r>
          </a:p>
          <a:p>
            <a:pPr lvl="1"/>
            <a:r>
              <a:rPr lang="cs-CZ" sz="1200" dirty="0"/>
              <a:t>Závažná onemocnění mozku jako je autismus, schizofrenie nebo </a:t>
            </a:r>
            <a:r>
              <a:rPr lang="cs-CZ" sz="1200" dirty="0" err="1"/>
              <a:t>Rettův</a:t>
            </a:r>
            <a:r>
              <a:rPr lang="cs-CZ" sz="1200" dirty="0"/>
              <a:t> syndrom mají významný epigenetický podklad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Poškození genu často nevratný proces X epigenetické změny lze ovlivnit např. změnou výživy (</a:t>
            </a:r>
            <a:r>
              <a:rPr lang="cs-CZ" sz="2000" dirty="0" err="1"/>
              <a:t>resferatrol</a:t>
            </a:r>
            <a:r>
              <a:rPr lang="cs-CZ" sz="2000" dirty="0"/>
              <a:t> – červené víno), změnou chování (stres), či farmakoterapie</a:t>
            </a:r>
          </a:p>
          <a:p>
            <a:r>
              <a:rPr lang="cs-CZ" sz="2000" dirty="0"/>
              <a:t>Včelí matka a dělnice mají stejnou genetickou výbavu, ale rozdílnou metylaci genů</a:t>
            </a:r>
          </a:p>
          <a:p>
            <a:pPr>
              <a:lnSpc>
                <a:spcPct val="100000"/>
              </a:lnSpc>
            </a:pPr>
            <a:r>
              <a:rPr lang="en-US" sz="2000" dirty="0" err="1"/>
              <a:t>Holandský</a:t>
            </a:r>
            <a:r>
              <a:rPr lang="en-US" sz="2000" dirty="0"/>
              <a:t> </a:t>
            </a:r>
            <a:r>
              <a:rPr lang="en-US" sz="2000" dirty="0" err="1"/>
              <a:t>hladomor</a:t>
            </a:r>
            <a:r>
              <a:rPr lang="en-US" sz="2000" dirty="0"/>
              <a:t> (1944-45) – </a:t>
            </a:r>
            <a:r>
              <a:rPr lang="en-US" sz="2000" dirty="0" err="1"/>
              <a:t>potomci</a:t>
            </a:r>
            <a:r>
              <a:rPr lang="en-US" sz="2000" dirty="0"/>
              <a:t> </a:t>
            </a:r>
            <a:r>
              <a:rPr lang="en-US" sz="2000" dirty="0" err="1"/>
              <a:t>podviživených</a:t>
            </a:r>
            <a:r>
              <a:rPr lang="en-US" sz="2000" dirty="0"/>
              <a:t> </a:t>
            </a:r>
            <a:r>
              <a:rPr lang="en-US" sz="2000" dirty="0" err="1"/>
              <a:t>matek</a:t>
            </a:r>
            <a:r>
              <a:rPr lang="en-US" sz="2000" dirty="0"/>
              <a:t> </a:t>
            </a:r>
            <a:r>
              <a:rPr lang="en-US" sz="2000" dirty="0" err="1"/>
              <a:t>vykazují</a:t>
            </a:r>
            <a:r>
              <a:rPr lang="en-US" sz="2000" dirty="0"/>
              <a:t> </a:t>
            </a:r>
            <a:r>
              <a:rPr lang="en-US" sz="2000" dirty="0" err="1"/>
              <a:t>vyšší</a:t>
            </a:r>
            <a:r>
              <a:rPr lang="en-US" sz="2000" dirty="0"/>
              <a:t> </a:t>
            </a:r>
            <a:r>
              <a:rPr lang="en-US" sz="2000" dirty="0" err="1"/>
              <a:t>kardiovaskulární</a:t>
            </a:r>
            <a:r>
              <a:rPr lang="en-US" sz="2000" dirty="0"/>
              <a:t> </a:t>
            </a:r>
            <a:r>
              <a:rPr lang="en-US" sz="2000" dirty="0" err="1"/>
              <a:t>morbiditu</a:t>
            </a:r>
            <a:r>
              <a:rPr lang="en-US" sz="2000" dirty="0"/>
              <a:t>, ale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vyšší</a:t>
            </a:r>
            <a:r>
              <a:rPr lang="en-US" sz="2000" dirty="0"/>
              <a:t> </a:t>
            </a:r>
            <a:r>
              <a:rPr lang="en-US" sz="2000" dirty="0" err="1"/>
              <a:t>riziko</a:t>
            </a:r>
            <a:r>
              <a:rPr lang="en-US" sz="2000" dirty="0"/>
              <a:t> </a:t>
            </a:r>
            <a:r>
              <a:rPr lang="en-US" sz="2000" dirty="0" err="1"/>
              <a:t>metabolických</a:t>
            </a:r>
            <a:r>
              <a:rPr lang="en-US" sz="2000" dirty="0"/>
              <a:t> </a:t>
            </a:r>
            <a:r>
              <a:rPr lang="en-US" sz="2000" dirty="0" err="1"/>
              <a:t>onemocnění</a:t>
            </a:r>
            <a:r>
              <a:rPr lang="en-US" sz="2000" dirty="0"/>
              <a:t> – </a:t>
            </a:r>
            <a:r>
              <a:rPr lang="en-US" sz="2000" dirty="0" err="1"/>
              <a:t>první</a:t>
            </a:r>
            <a:r>
              <a:rPr lang="en-US" sz="2000" dirty="0"/>
              <a:t> </a:t>
            </a:r>
            <a:r>
              <a:rPr lang="en-US" sz="2000" dirty="0" err="1"/>
              <a:t>trimestr</a:t>
            </a:r>
            <a:r>
              <a:rPr lang="en-US" sz="2000" dirty="0"/>
              <a:t> je pro </a:t>
            </a:r>
            <a:r>
              <a:rPr lang="en-US" sz="2000" dirty="0" err="1"/>
              <a:t>pozdní</a:t>
            </a:r>
            <a:r>
              <a:rPr lang="en-US" sz="2000" dirty="0"/>
              <a:t> </a:t>
            </a:r>
            <a:r>
              <a:rPr lang="en-US" sz="2000" dirty="0" err="1"/>
              <a:t>vývoj</a:t>
            </a:r>
            <a:r>
              <a:rPr lang="en-US" sz="2000" dirty="0"/>
              <a:t> </a:t>
            </a:r>
            <a:r>
              <a:rPr lang="en-US" sz="2000" dirty="0" err="1"/>
              <a:t>kritický</a:t>
            </a:r>
            <a:endParaRPr lang="cs-CZ" sz="2000" dirty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4354836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0240C69-D814-4243-A81C-BF222D4EF9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Ústav patologické fyziologie LF MU | CEITEC PřF MU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AB237D-E820-EA42-AF53-AE506AC6A1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42</a:t>
            </a:fld>
            <a:endParaRPr lang="cs-CZ" altLang="cs-CZ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7CFBD6C-5DFA-4B45-AEA4-D65B03BBE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/>
              <a:t>Obezita a metabolické programování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5BD0D8F-5C26-8849-A9E8-BEFD0365EC98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701505"/>
            <a:ext cx="5219998" cy="413999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cs-CZ" dirty="0"/>
              <a:t>Nedostatek či nadbytek různých </a:t>
            </a:r>
            <a:r>
              <a:rPr lang="cs-CZ" dirty="0" err="1"/>
              <a:t>nutrientů</a:t>
            </a:r>
            <a:r>
              <a:rPr lang="cs-CZ" dirty="0"/>
              <a:t> (Vitamin A, B6, minerálních látek, sacharidů) vyvolává změny metylace DNA, a mění tak expresi genů v energetickém metabolismu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cs-CZ" dirty="0"/>
              <a:t>Př. U myší krmených </a:t>
            </a:r>
            <a:r>
              <a:rPr lang="cs-CZ" dirty="0" err="1"/>
              <a:t>Bisfenolem</a:t>
            </a:r>
            <a:r>
              <a:rPr lang="cs-CZ" dirty="0"/>
              <a:t> A nedochází k metylaci genu </a:t>
            </a:r>
            <a:r>
              <a:rPr lang="cs-CZ" dirty="0" err="1"/>
              <a:t>Agouti</a:t>
            </a:r>
            <a:r>
              <a:rPr lang="cs-CZ" dirty="0"/>
              <a:t> – potomky jsou žluté a tlusté myši se sklonem k diabetu typu II. Podáním stravy bohaté na metylové skupiny bylo potomstvo opět zdravější – hubené a šedé myši 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cs-CZ" dirty="0"/>
              <a:t>Geneticky identické myši s výrazně se lišícím fenotypem</a:t>
            </a:r>
          </a:p>
          <a:p>
            <a:pPr>
              <a:spcAft>
                <a:spcPts val="600"/>
              </a:spcAft>
            </a:pPr>
            <a:endParaRPr lang="cs-CZ" dirty="0"/>
          </a:p>
          <a:p>
            <a:pPr>
              <a:spcAft>
                <a:spcPts val="600"/>
              </a:spcAft>
            </a:pPr>
            <a:endParaRPr lang="cs-CZ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1510C90-87A3-644A-A932-56CFD562B2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4" b="2"/>
          <a:stretch/>
        </p:blipFill>
        <p:spPr bwMode="auto">
          <a:xfrm>
            <a:off x="6251280" y="1701505"/>
            <a:ext cx="5219998" cy="4139998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754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2520559-B1E6-E648-9487-541CADE3F7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patologické fyziologie LF MU | CEITEC PřF MU</a:t>
            </a:r>
            <a:endParaRPr lang="cs-CZ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44E7D-CDFB-0145-9D67-B2E7ED61FE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43</a:t>
            </a:fld>
            <a:endParaRPr lang="cs-CZ" altLang="cs-CZ" dirty="0"/>
          </a:p>
        </p:txBody>
      </p:sp>
      <p:pic>
        <p:nvPicPr>
          <p:cNvPr id="8" name="Content Placeholder 7" descr="A picture containing text, mammal, rodent&#10;&#10;Description automatically generated">
            <a:extLst>
              <a:ext uri="{FF2B5EF4-FFF2-40B4-BE49-F238E27FC236}">
                <a16:creationId xmlns:a16="http://schemas.microsoft.com/office/drawing/2014/main" id="{0784B5EF-071B-5343-8368-DEB5CD897E3E}"/>
              </a:ext>
            </a:extLst>
          </p:cNvPr>
          <p:cNvPicPr>
            <a:picLocks noGrp="1" noChangeAspect="1"/>
          </p:cNvPicPr>
          <p:nvPr>
            <p:ph idx="2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503" y="378000"/>
            <a:ext cx="7830994" cy="5368020"/>
          </a:xfrm>
        </p:spPr>
      </p:pic>
    </p:spTree>
    <p:extLst>
      <p:ext uri="{BB962C8B-B14F-4D97-AF65-F5344CB8AC3E}">
        <p14:creationId xmlns:p14="http://schemas.microsoft.com/office/powerpoint/2010/main" val="41933426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650FED1-8C53-EF45-A160-CDB136DB63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patologické fyziologie LF MU | CEITEC PřF MU</a:t>
            </a:r>
            <a:endParaRPr lang="cs-CZ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3AD676-386F-7C43-B20A-695F955398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44</a:t>
            </a:fld>
            <a:endParaRPr lang="cs-CZ" alt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C18F286-6D15-7B43-AC7D-31A9863F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439184"/>
            <a:ext cx="10753200" cy="451576"/>
          </a:xfrm>
        </p:spPr>
        <p:txBody>
          <a:bodyPr/>
          <a:lstStyle/>
          <a:p>
            <a:r>
              <a:rPr lang="cs-CZ" sz="2200" dirty="0"/>
              <a:t>Metylace DNA a strava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AF71EA4-A9A9-CE46-982C-7ACDC5D543AD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030517"/>
            <a:ext cx="7920000" cy="4564246"/>
          </a:xfrm>
        </p:spPr>
        <p:txBody>
          <a:bodyPr/>
          <a:lstStyle/>
          <a:p>
            <a:r>
              <a:rPr lang="cs-CZ" sz="1800" dirty="0"/>
              <a:t>Kyselina listová (B</a:t>
            </a:r>
            <a:r>
              <a:rPr lang="cs-CZ" sz="1800" baseline="-25000" dirty="0"/>
              <a:t>9</a:t>
            </a:r>
            <a:r>
              <a:rPr lang="cs-CZ" sz="1800" dirty="0"/>
              <a:t>)– listová zelenina, vnitřnosti, játra, droždí, semena slunečnice – syntéza </a:t>
            </a:r>
            <a:r>
              <a:rPr lang="cs-CZ" sz="1800" dirty="0" err="1"/>
              <a:t>methioninu</a:t>
            </a:r>
            <a:r>
              <a:rPr lang="cs-CZ" sz="1800" dirty="0"/>
              <a:t>, transfer methylové skupiny – konverze B</a:t>
            </a:r>
            <a:r>
              <a:rPr lang="cs-CZ" sz="1800" baseline="-25000" dirty="0"/>
              <a:t>12</a:t>
            </a:r>
            <a:r>
              <a:rPr lang="cs-CZ" sz="1800" dirty="0"/>
              <a:t> na methyl-B</a:t>
            </a:r>
            <a:r>
              <a:rPr lang="cs-CZ" sz="1800" baseline="-25000" dirty="0"/>
              <a:t>12</a:t>
            </a:r>
          </a:p>
          <a:p>
            <a:r>
              <a:rPr lang="cs-CZ" sz="1800" dirty="0"/>
              <a:t>Vit. B</a:t>
            </a:r>
            <a:r>
              <a:rPr lang="cs-CZ" sz="1800" baseline="-25000" dirty="0"/>
              <a:t>12</a:t>
            </a:r>
            <a:r>
              <a:rPr lang="cs-CZ" sz="1800" dirty="0"/>
              <a:t> – maso, ryby, játra – syntéza </a:t>
            </a:r>
            <a:r>
              <a:rPr lang="cs-CZ" sz="1800" dirty="0" err="1"/>
              <a:t>methioninu</a:t>
            </a:r>
            <a:endParaRPr lang="cs-CZ" sz="1800" dirty="0"/>
          </a:p>
          <a:p>
            <a:r>
              <a:rPr lang="cs-CZ" sz="1800" dirty="0"/>
              <a:t>Vit. B</a:t>
            </a:r>
            <a:r>
              <a:rPr lang="cs-CZ" sz="1800" baseline="-25000" dirty="0"/>
              <a:t>6</a:t>
            </a:r>
            <a:r>
              <a:rPr lang="cs-CZ" sz="1800" dirty="0"/>
              <a:t> – maso, celozrnné výrobky, zelenina, ořechy – syntéza </a:t>
            </a:r>
            <a:r>
              <a:rPr lang="cs-CZ" sz="1800" dirty="0" err="1"/>
              <a:t>methioninu</a:t>
            </a:r>
            <a:endParaRPr lang="cs-CZ" sz="1800" dirty="0"/>
          </a:p>
          <a:p>
            <a:r>
              <a:rPr lang="cs-CZ" sz="1800" dirty="0" err="1"/>
              <a:t>Methionin</a:t>
            </a:r>
            <a:r>
              <a:rPr lang="cs-CZ" sz="1800" dirty="0"/>
              <a:t> – špenát, sezam, ryby, ořechy – syntéza SAM</a:t>
            </a:r>
          </a:p>
          <a:p>
            <a:r>
              <a:rPr lang="cs-CZ" sz="1800" dirty="0"/>
              <a:t>SAM-e (S-</a:t>
            </a:r>
            <a:r>
              <a:rPr lang="cs-CZ" sz="1800" dirty="0" err="1"/>
              <a:t>adenosylmethionin</a:t>
            </a:r>
            <a:r>
              <a:rPr lang="cs-CZ" sz="1800" dirty="0"/>
              <a:t>) – doplněk stravy – primární dárce metylové skupiny</a:t>
            </a:r>
          </a:p>
          <a:p>
            <a:r>
              <a:rPr lang="cs-CZ" sz="1800" dirty="0"/>
              <a:t>Cholin – játra, vejce, sója, maso – dárce metylových skupin SAM</a:t>
            </a:r>
          </a:p>
          <a:p>
            <a:r>
              <a:rPr lang="cs-CZ" sz="1800" dirty="0" err="1"/>
              <a:t>Resveratol</a:t>
            </a:r>
            <a:r>
              <a:rPr lang="cs-CZ" sz="1800" dirty="0"/>
              <a:t> – červené víno – odstraňuje metylové skupiny z histonů</a:t>
            </a:r>
          </a:p>
          <a:p>
            <a:r>
              <a:rPr lang="cs-CZ" sz="1800" dirty="0" err="1"/>
              <a:t>Genistein</a:t>
            </a:r>
            <a:r>
              <a:rPr lang="cs-CZ" sz="1800" dirty="0"/>
              <a:t> – sója – zvyšují metylaci DNA, možná prevence rakoviny</a:t>
            </a:r>
          </a:p>
          <a:p>
            <a:endParaRPr lang="cs-CZ" sz="1800" dirty="0"/>
          </a:p>
        </p:txBody>
      </p:sp>
      <p:pic>
        <p:nvPicPr>
          <p:cNvPr id="6146" name="Picture 2" descr="Specifikace Doctor's Best SAM-e 400 mg x 0 tablet - Heureka.cz">
            <a:extLst>
              <a:ext uri="{FF2B5EF4-FFF2-40B4-BE49-F238E27FC236}">
                <a16:creationId xmlns:a16="http://schemas.microsoft.com/office/drawing/2014/main" id="{10585596-9905-8044-B3D2-DE14CBB95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000" y="2112288"/>
            <a:ext cx="3175000" cy="31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774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7B63E20-53CE-DB4C-BDD2-1B4C4BA9956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patologické fyziologie LF MU | CEITEC PřF MU</a:t>
            </a:r>
            <a:endParaRPr lang="cs-CZ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F2C9AB-262E-F141-A5B1-7408ED5F07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45</a:t>
            </a:fld>
            <a:endParaRPr lang="cs-CZ" altLang="cs-CZ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5DFE816-0FC5-B54A-8B49-C8C705D24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Je metylace řešení pro vše?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1876D26-E628-694D-8D5D-0E02FE59F9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Potlačení transkripce </a:t>
            </a:r>
            <a:r>
              <a:rPr lang="cs-CZ" dirty="0" err="1"/>
              <a:t>tumorsupresorových</a:t>
            </a:r>
            <a:r>
              <a:rPr lang="cs-CZ" dirty="0"/>
              <a:t> genů v důsledků DNA metylace – ovlivnění regulace buněčného cyklu – nádorová onemocnění</a:t>
            </a:r>
          </a:p>
          <a:p>
            <a:r>
              <a:rPr lang="cs-CZ" dirty="0" err="1"/>
              <a:t>Demetylace</a:t>
            </a:r>
            <a:r>
              <a:rPr lang="cs-CZ" dirty="0"/>
              <a:t> jako možná terapie nádorových onemocnění</a:t>
            </a:r>
          </a:p>
        </p:txBody>
      </p:sp>
    </p:spTree>
    <p:extLst>
      <p:ext uri="{BB962C8B-B14F-4D97-AF65-F5344CB8AC3E}">
        <p14:creationId xmlns:p14="http://schemas.microsoft.com/office/powerpoint/2010/main" val="6741310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184678C-81A5-994D-A059-7AF67AC1B8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Ústav patologické fyziologie LF MU | CEITEC PřF MU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1CBED5-C881-A643-9677-E0AAF27C07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 smtClean="0"/>
              <a:pPr>
                <a:spcAft>
                  <a:spcPts val="600"/>
                </a:spcAft>
              </a:pPr>
              <a:t>46</a:t>
            </a:fld>
            <a:endParaRPr lang="cs-CZ" altLang="cs-CZ"/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85FD7B92-5F94-44C6-9D25-3ACE7E2FD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US" dirty="0" err="1"/>
              <a:t>Dědičnost</a:t>
            </a:r>
            <a:r>
              <a:rPr lang="en-US" dirty="0"/>
              <a:t> </a:t>
            </a:r>
            <a:r>
              <a:rPr lang="en-US" dirty="0" err="1"/>
              <a:t>epigenetického</a:t>
            </a:r>
            <a:r>
              <a:rPr lang="en-US" dirty="0"/>
              <a:t> </a:t>
            </a:r>
            <a:r>
              <a:rPr lang="en-US" dirty="0" err="1"/>
              <a:t>nastavení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3DFE73C-E62B-5649-A8F6-05F84C0EA9EA}"/>
              </a:ext>
            </a:extLst>
          </p:cNvPr>
          <p:cNvPicPr>
            <a:picLocks noGrp="1" noChangeAspect="1"/>
          </p:cNvPicPr>
          <p:nvPr>
            <p:ph idx="2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72" y="1701505"/>
            <a:ext cx="4404253" cy="4139998"/>
          </a:xfrm>
          <a:noFill/>
        </p:spPr>
      </p:pic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FB0853E6-C7AA-4E84-9179-C57718B3ACDF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6251280" y="1701504"/>
            <a:ext cx="5219998" cy="452649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800" dirty="0" err="1"/>
              <a:t>Důkazy</a:t>
            </a:r>
            <a:r>
              <a:rPr lang="en-US" sz="1800" dirty="0"/>
              <a:t> </a:t>
            </a:r>
            <a:r>
              <a:rPr lang="en-US" sz="1800" dirty="0" err="1"/>
              <a:t>epigenetické</a:t>
            </a:r>
            <a:r>
              <a:rPr lang="en-US" sz="1800" dirty="0"/>
              <a:t> </a:t>
            </a:r>
            <a:r>
              <a:rPr lang="en-US" sz="1800" dirty="0" err="1"/>
              <a:t>dědičnosti</a:t>
            </a:r>
            <a:r>
              <a:rPr lang="en-US" sz="1800" dirty="0"/>
              <a:t> </a:t>
            </a:r>
            <a:r>
              <a:rPr lang="en-US" sz="1800" dirty="0" err="1"/>
              <a:t>dokládají</a:t>
            </a:r>
            <a:r>
              <a:rPr lang="en-US" sz="1800" dirty="0"/>
              <a:t>, </a:t>
            </a:r>
            <a:r>
              <a:rPr lang="en-US" sz="1800" dirty="0" err="1"/>
              <a:t>že</a:t>
            </a:r>
            <a:r>
              <a:rPr lang="en-US" sz="1800" dirty="0"/>
              <a:t> </a:t>
            </a:r>
            <a:r>
              <a:rPr lang="en-US" sz="1800" dirty="0" err="1"/>
              <a:t>nejen</a:t>
            </a:r>
            <a:r>
              <a:rPr lang="en-US" sz="1800" dirty="0"/>
              <a:t> </a:t>
            </a:r>
            <a:r>
              <a:rPr lang="en-US" sz="1800" dirty="0" err="1"/>
              <a:t>změny</a:t>
            </a:r>
            <a:r>
              <a:rPr lang="en-US" sz="1800" dirty="0"/>
              <a:t> v DNA </a:t>
            </a:r>
            <a:r>
              <a:rPr lang="en-US" sz="1800" dirty="0" err="1"/>
              <a:t>kódu</a:t>
            </a:r>
            <a:r>
              <a:rPr lang="en-US" sz="1800" dirty="0"/>
              <a:t> </a:t>
            </a:r>
            <a:r>
              <a:rPr lang="en-US" sz="1800" dirty="0" err="1"/>
              <a:t>jsou</a:t>
            </a:r>
            <a:r>
              <a:rPr lang="en-US" sz="1800" dirty="0"/>
              <a:t> </a:t>
            </a:r>
            <a:r>
              <a:rPr lang="en-US" sz="1800" dirty="0" err="1"/>
              <a:t>děděny</a:t>
            </a:r>
            <a:r>
              <a:rPr lang="en-US" sz="1800" dirty="0"/>
              <a:t> z </a:t>
            </a:r>
            <a:r>
              <a:rPr lang="en-US" sz="1800" dirty="0" err="1"/>
              <a:t>generace</a:t>
            </a:r>
            <a:r>
              <a:rPr lang="en-US" sz="1800" dirty="0"/>
              <a:t> </a:t>
            </a:r>
            <a:r>
              <a:rPr lang="en-US" sz="1800" dirty="0" err="1"/>
              <a:t>na</a:t>
            </a:r>
            <a:r>
              <a:rPr lang="en-US" sz="1800" dirty="0"/>
              <a:t> </a:t>
            </a:r>
            <a:r>
              <a:rPr lang="en-US" sz="1800" dirty="0" err="1"/>
              <a:t>generaci</a:t>
            </a:r>
            <a:r>
              <a:rPr lang="en-US" sz="1800" dirty="0"/>
              <a:t>, </a:t>
            </a:r>
            <a:r>
              <a:rPr lang="en-US" sz="1800" dirty="0" err="1"/>
              <a:t>i</a:t>
            </a:r>
            <a:r>
              <a:rPr lang="en-US" sz="1800" dirty="0"/>
              <a:t> </a:t>
            </a:r>
            <a:r>
              <a:rPr lang="en-US" sz="1800" dirty="0" err="1"/>
              <a:t>přes</a:t>
            </a:r>
            <a:r>
              <a:rPr lang="en-US" sz="1800" dirty="0"/>
              <a:t> </a:t>
            </a:r>
            <a:r>
              <a:rPr lang="en-US" sz="1800" dirty="0" err="1"/>
              <a:t>epigenetické</a:t>
            </a:r>
            <a:r>
              <a:rPr lang="en-US" sz="1800" dirty="0"/>
              <a:t> </a:t>
            </a:r>
            <a:r>
              <a:rPr lang="en-US" sz="1800" dirty="0" err="1"/>
              <a:t>reprogramování</a:t>
            </a:r>
            <a:r>
              <a:rPr lang="en-US" sz="1800" dirty="0"/>
              <a:t> </a:t>
            </a:r>
            <a:r>
              <a:rPr lang="en-US" sz="1800" dirty="0" err="1"/>
              <a:t>během</a:t>
            </a:r>
            <a:r>
              <a:rPr lang="en-US" sz="1800" dirty="0"/>
              <a:t> </a:t>
            </a:r>
            <a:r>
              <a:rPr lang="en-US" sz="1800" dirty="0" err="1"/>
              <a:t>vývoje</a:t>
            </a:r>
            <a:endParaRPr lang="en-US" sz="1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7651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3036" y="1895418"/>
            <a:ext cx="3763390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661404"/>
            <a:ext cx="8825659" cy="706964"/>
          </a:xfrm>
        </p:spPr>
        <p:txBody>
          <a:bodyPr>
            <a:normAutofit/>
          </a:bodyPr>
          <a:lstStyle/>
          <a:p>
            <a:r>
              <a:rPr lang="cs-CZ" sz="2200" dirty="0"/>
              <a:t>Biologické mutageny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14000" y="1146628"/>
            <a:ext cx="6494800" cy="4696485"/>
          </a:xfrm>
        </p:spPr>
        <p:txBody>
          <a:bodyPr anchor="ctr">
            <a:normAutofit fontScale="62500" lnSpcReduction="20000"/>
          </a:bodyPr>
          <a:lstStyle/>
          <a:p>
            <a:r>
              <a:rPr lang="cs-CZ" b="1" dirty="0"/>
              <a:t>Viry</a:t>
            </a:r>
            <a:r>
              <a:rPr lang="cs-CZ" dirty="0"/>
              <a:t> – některé viry (</a:t>
            </a:r>
            <a:r>
              <a:rPr lang="cs-CZ" dirty="0" err="1"/>
              <a:t>herpesviry</a:t>
            </a:r>
            <a:r>
              <a:rPr lang="cs-CZ" dirty="0"/>
              <a:t>, </a:t>
            </a:r>
            <a:r>
              <a:rPr lang="cs-CZ" dirty="0" err="1"/>
              <a:t>hepadnaviry</a:t>
            </a:r>
            <a:r>
              <a:rPr lang="cs-CZ" dirty="0"/>
              <a:t>, adenoviry, retroviry) mají schopnost integrovat se do DNA hostitelské buňky, čímž mohou porušit sekvenci některého strukturního genu, nebo jeho regulační oblasti, promotor atd.</a:t>
            </a:r>
          </a:p>
          <a:p>
            <a:r>
              <a:rPr lang="cs-CZ" b="1" dirty="0"/>
              <a:t>Mobilní genové sekvence </a:t>
            </a:r>
            <a:r>
              <a:rPr lang="cs-CZ" dirty="0"/>
              <a:t>– </a:t>
            </a:r>
            <a:r>
              <a:rPr lang="cs-CZ" dirty="0" err="1"/>
              <a:t>transpozony</a:t>
            </a:r>
            <a:r>
              <a:rPr lang="cs-CZ" dirty="0"/>
              <a:t> a </a:t>
            </a:r>
            <a:r>
              <a:rPr lang="cs-CZ" dirty="0" err="1"/>
              <a:t>retrotranspozony</a:t>
            </a:r>
            <a:r>
              <a:rPr lang="cs-CZ" dirty="0"/>
              <a:t> – mohou působit stejným mechanismem jako retroviry – tj. inzercí na “nesprávné“ místo v genomu</a:t>
            </a:r>
          </a:p>
          <a:p>
            <a:r>
              <a:rPr lang="cs-CZ" dirty="0"/>
              <a:t>Př. </a:t>
            </a:r>
            <a:r>
              <a:rPr lang="cs-CZ" b="1" dirty="0"/>
              <a:t>HPV </a:t>
            </a:r>
            <a:r>
              <a:rPr lang="cs-CZ" dirty="0"/>
              <a:t>(lidský </a:t>
            </a:r>
            <a:r>
              <a:rPr lang="cs-CZ" dirty="0" err="1"/>
              <a:t>papilomavirus</a:t>
            </a:r>
            <a:r>
              <a:rPr lang="cs-CZ" dirty="0"/>
              <a:t>) – karcinom děložního hrdla; </a:t>
            </a:r>
            <a:r>
              <a:rPr lang="cs-CZ" b="1" dirty="0"/>
              <a:t>HHV-8</a:t>
            </a:r>
            <a:r>
              <a:rPr lang="cs-CZ" dirty="0"/>
              <a:t> (lidský </a:t>
            </a:r>
            <a:r>
              <a:rPr lang="cs-CZ" dirty="0" err="1"/>
              <a:t>herpesvirus</a:t>
            </a:r>
            <a:r>
              <a:rPr lang="cs-CZ" dirty="0"/>
              <a:t> 8) </a:t>
            </a:r>
            <a:r>
              <a:rPr lang="cs-CZ" dirty="0" err="1"/>
              <a:t>Kaposiho</a:t>
            </a:r>
            <a:r>
              <a:rPr lang="cs-CZ" dirty="0"/>
              <a:t> sarkom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601CF4-17CB-CC46-8796-06EED9579E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Ústav patologické fyziologie LF MU | CEITEC </a:t>
            </a:r>
            <a:r>
              <a:rPr lang="cs-CZ" dirty="0" err="1"/>
              <a:t>PřF</a:t>
            </a:r>
            <a:r>
              <a:rPr lang="cs-CZ" dirty="0"/>
              <a:t> MU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AD461-F0C8-B549-9C7D-98DC9C3FDD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391430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2DBB04-F805-BC4B-8A76-AEBD72009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8802" y="457066"/>
            <a:ext cx="4859198" cy="5863433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4462075" cy="706964"/>
          </a:xfrm>
        </p:spPr>
        <p:txBody>
          <a:bodyPr/>
          <a:lstStyle/>
          <a:p>
            <a:r>
              <a:rPr lang="cs-CZ" sz="2200" dirty="0"/>
              <a:t>Nádorová onemocnění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1680633"/>
            <a:ext cx="5303903" cy="3416300"/>
          </a:xfrm>
        </p:spPr>
        <p:txBody>
          <a:bodyPr/>
          <a:lstStyle/>
          <a:p>
            <a:r>
              <a:rPr lang="cs-CZ" sz="1800" dirty="0"/>
              <a:t>Onemocní 10 mil. lidí ročně; umírá 7 mil. lidí ročně</a:t>
            </a:r>
          </a:p>
          <a:p>
            <a:r>
              <a:rPr lang="cs-CZ" sz="1800" dirty="0"/>
              <a:t>Příčiny vzniku – 35 % špatné stravovací návyky, 30 % kouření, 15 % dědičné faktory, 5 % nízká pohybová aktivita, infekční agens, radiace a sluneční záření, pracovní expozice, chemické škodliviny v životní, prostředí </a:t>
            </a:r>
          </a:p>
          <a:p>
            <a:r>
              <a:rPr lang="cs-CZ" sz="1800" dirty="0"/>
              <a:t>Důležitá prevence – změna individuálního životního stylu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90B506-51AF-F749-BC80-4052D500A2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patologické fyziologie LF MU | CEITEC PřF MU</a:t>
            </a:r>
            <a:endParaRPr lang="cs-C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77EDC0-0B63-4444-93EB-6B273B4B14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48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4616368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8465" y="1375460"/>
            <a:ext cx="5606933" cy="4107079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sz="2200" dirty="0" err="1"/>
              <a:t>Antikarcinogeny</a:t>
            </a:r>
            <a:r>
              <a:rPr lang="cs-CZ" sz="2200" dirty="0"/>
              <a:t> - prevence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14000" y="1702731"/>
            <a:ext cx="5840159" cy="1678143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1800" dirty="0"/>
              <a:t>Příjem rozmanité a vyvážené stravy</a:t>
            </a:r>
          </a:p>
          <a:p>
            <a:pPr>
              <a:lnSpc>
                <a:spcPct val="100000"/>
              </a:lnSpc>
            </a:pPr>
            <a:r>
              <a:rPr lang="cs-CZ" sz="1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Nejvýznamnější látky: </a:t>
            </a:r>
            <a:r>
              <a:rPr lang="cs-CZ" sz="1800" b="1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Polyfenoly</a:t>
            </a:r>
            <a:r>
              <a:rPr lang="cs-CZ" sz="1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(</a:t>
            </a:r>
            <a:r>
              <a:rPr lang="cs-CZ" sz="18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flavonoidy</a:t>
            </a:r>
            <a:r>
              <a:rPr lang="cs-CZ" sz="1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, fenolové kyseliny), </a:t>
            </a:r>
            <a:r>
              <a:rPr lang="cs-CZ" sz="18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Terpeny</a:t>
            </a:r>
            <a:r>
              <a:rPr lang="cs-CZ" sz="1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(karotenoidy, </a:t>
            </a:r>
            <a:r>
              <a:rPr lang="cs-CZ" sz="18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monoterpeny</a:t>
            </a:r>
            <a:r>
              <a:rPr lang="cs-CZ" sz="1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), </a:t>
            </a:r>
            <a:r>
              <a:rPr lang="cs-CZ" sz="18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Sirné sloučeniny </a:t>
            </a:r>
            <a:r>
              <a:rPr lang="cs-CZ" sz="1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(</a:t>
            </a:r>
            <a:r>
              <a:rPr lang="cs-CZ" sz="18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dialylsulfidy</a:t>
            </a:r>
            <a:r>
              <a:rPr lang="cs-CZ" sz="1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, </a:t>
            </a:r>
            <a:r>
              <a:rPr lang="cs-CZ" sz="18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isothiokyanáty</a:t>
            </a:r>
            <a:r>
              <a:rPr lang="cs-CZ" sz="1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), </a:t>
            </a:r>
            <a:r>
              <a:rPr lang="cs-CZ" sz="18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Saponiny</a:t>
            </a:r>
            <a:r>
              <a:rPr lang="cs-CZ" sz="1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(</a:t>
            </a:r>
            <a:r>
              <a:rPr lang="cs-CZ" sz="18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triterpenoidy</a:t>
            </a:r>
            <a:r>
              <a:rPr lang="cs-CZ" sz="1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, steroidy)</a:t>
            </a:r>
            <a:endParaRPr lang="cs-CZ" sz="1800" dirty="0"/>
          </a:p>
          <a:p>
            <a:pPr>
              <a:lnSpc>
                <a:spcPct val="100000"/>
              </a:lnSpc>
            </a:pPr>
            <a:r>
              <a:rPr lang="cs-CZ" sz="1800" dirty="0"/>
              <a:t>Příklady </a:t>
            </a:r>
            <a:r>
              <a:rPr lang="cs-CZ" sz="1800" dirty="0" err="1"/>
              <a:t>antikaricinogenních</a:t>
            </a:r>
            <a:r>
              <a:rPr lang="cs-CZ" sz="1800" dirty="0"/>
              <a:t> látek a potravin:</a:t>
            </a:r>
          </a:p>
          <a:p>
            <a:pPr lvl="1">
              <a:lnSpc>
                <a:spcPct val="80000"/>
              </a:lnSpc>
            </a:pPr>
            <a:endParaRPr lang="cs-CZ" sz="18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366602" y="3428999"/>
            <a:ext cx="5516217" cy="5021888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cs-CZ" sz="1400" dirty="0" err="1"/>
              <a:t>Kurkumin</a:t>
            </a:r>
            <a:r>
              <a:rPr lang="cs-CZ" sz="1400" dirty="0"/>
              <a:t> (kurkuma)</a:t>
            </a:r>
          </a:p>
          <a:p>
            <a:pPr lvl="1">
              <a:lnSpc>
                <a:spcPct val="150000"/>
              </a:lnSpc>
            </a:pPr>
            <a:r>
              <a:rPr lang="cs-CZ" sz="1400" dirty="0" err="1"/>
              <a:t>Delfinidin</a:t>
            </a:r>
            <a:r>
              <a:rPr lang="cs-CZ" sz="1400" dirty="0"/>
              <a:t> (borůvky)</a:t>
            </a:r>
          </a:p>
          <a:p>
            <a:pPr lvl="1">
              <a:lnSpc>
                <a:spcPct val="150000"/>
              </a:lnSpc>
            </a:pPr>
            <a:r>
              <a:rPr lang="cs-CZ" sz="1400" dirty="0" err="1"/>
              <a:t>Elágová</a:t>
            </a:r>
            <a:r>
              <a:rPr lang="cs-CZ" sz="1400" dirty="0"/>
              <a:t> kyselina (jahody)</a:t>
            </a:r>
          </a:p>
          <a:p>
            <a:pPr lvl="1">
              <a:lnSpc>
                <a:spcPct val="150000"/>
              </a:lnSpc>
            </a:pPr>
            <a:r>
              <a:rPr lang="cs-CZ" sz="1400" dirty="0"/>
              <a:t>Epigalaktochin-3-galát (zelený čaj)</a:t>
            </a:r>
          </a:p>
          <a:p>
            <a:pPr lvl="1">
              <a:lnSpc>
                <a:spcPct val="150000"/>
              </a:lnSpc>
            </a:pPr>
            <a:r>
              <a:rPr lang="cs-CZ" sz="1400" dirty="0" err="1"/>
              <a:t>Resveratrol</a:t>
            </a:r>
            <a:r>
              <a:rPr lang="cs-CZ" sz="1400" dirty="0"/>
              <a:t> (hrozny)</a:t>
            </a:r>
          </a:p>
          <a:p>
            <a:pPr lvl="1">
              <a:lnSpc>
                <a:spcPct val="150000"/>
              </a:lnSpc>
            </a:pPr>
            <a:r>
              <a:rPr lang="cs-CZ" sz="1400" dirty="0"/>
              <a:t>Limonen (citrón)</a:t>
            </a:r>
          </a:p>
          <a:p>
            <a:pPr lvl="1">
              <a:lnSpc>
                <a:spcPct val="150000"/>
              </a:lnSpc>
            </a:pPr>
            <a:endParaRPr lang="cs-CZ" sz="1400" dirty="0"/>
          </a:p>
          <a:p>
            <a:pPr lvl="1">
              <a:lnSpc>
                <a:spcPct val="150000"/>
              </a:lnSpc>
            </a:pPr>
            <a:endParaRPr lang="cs-CZ" sz="1400" dirty="0"/>
          </a:p>
          <a:p>
            <a:pPr lvl="1">
              <a:lnSpc>
                <a:spcPct val="150000"/>
              </a:lnSpc>
            </a:pPr>
            <a:endParaRPr lang="cs-CZ" sz="1400" dirty="0"/>
          </a:p>
          <a:p>
            <a:pPr lvl="1">
              <a:lnSpc>
                <a:spcPct val="150000"/>
              </a:lnSpc>
            </a:pPr>
            <a:endParaRPr lang="cs-CZ" sz="1400" dirty="0"/>
          </a:p>
          <a:p>
            <a:pPr lvl="1">
              <a:lnSpc>
                <a:spcPct val="150000"/>
              </a:lnSpc>
            </a:pPr>
            <a:endParaRPr lang="cs-CZ" sz="1400" dirty="0"/>
          </a:p>
          <a:p>
            <a:pPr lvl="1">
              <a:lnSpc>
                <a:spcPct val="150000"/>
              </a:lnSpc>
            </a:pPr>
            <a:endParaRPr lang="cs-CZ" sz="1400" dirty="0"/>
          </a:p>
          <a:p>
            <a:pPr lvl="1">
              <a:lnSpc>
                <a:spcPct val="150000"/>
              </a:lnSpc>
            </a:pPr>
            <a:endParaRPr lang="cs-CZ" sz="1400" dirty="0"/>
          </a:p>
          <a:p>
            <a:pPr lvl="1">
              <a:lnSpc>
                <a:spcPct val="150000"/>
              </a:lnSpc>
            </a:pPr>
            <a:endParaRPr lang="cs-CZ" sz="1400" dirty="0"/>
          </a:p>
          <a:p>
            <a:pPr lvl="1">
              <a:lnSpc>
                <a:spcPct val="150000"/>
              </a:lnSpc>
            </a:pPr>
            <a:r>
              <a:rPr lang="cs-CZ" sz="1400" dirty="0" err="1"/>
              <a:t>Dialylsulfid</a:t>
            </a:r>
            <a:r>
              <a:rPr lang="cs-CZ" sz="1400" dirty="0"/>
              <a:t> (česnek)</a:t>
            </a:r>
          </a:p>
          <a:p>
            <a:pPr lvl="1">
              <a:lnSpc>
                <a:spcPct val="150000"/>
              </a:lnSpc>
            </a:pPr>
            <a:r>
              <a:rPr lang="cs-CZ" sz="1400" dirty="0"/>
              <a:t>Indol-3-karbonyl (zelí)</a:t>
            </a:r>
          </a:p>
          <a:p>
            <a:pPr lvl="1">
              <a:lnSpc>
                <a:spcPct val="150000"/>
              </a:lnSpc>
            </a:pPr>
            <a:r>
              <a:rPr lang="cs-CZ" sz="1400" dirty="0" err="1"/>
              <a:t>Genistein</a:t>
            </a:r>
            <a:r>
              <a:rPr lang="cs-CZ" sz="1400" dirty="0"/>
              <a:t> (sója)</a:t>
            </a:r>
          </a:p>
          <a:p>
            <a:pPr lvl="1">
              <a:lnSpc>
                <a:spcPct val="150000"/>
              </a:lnSpc>
            </a:pPr>
            <a:r>
              <a:rPr lang="cs-CZ" sz="1400" dirty="0" err="1"/>
              <a:t>Sulforan</a:t>
            </a:r>
            <a:r>
              <a:rPr lang="cs-CZ" sz="1400" dirty="0"/>
              <a:t> (brokolice)</a:t>
            </a:r>
          </a:p>
          <a:p>
            <a:pPr lvl="1">
              <a:lnSpc>
                <a:spcPct val="150000"/>
              </a:lnSpc>
            </a:pPr>
            <a:r>
              <a:rPr lang="cs-CZ" sz="1400" dirty="0"/>
              <a:t>Lykopen (rajčata)</a:t>
            </a:r>
          </a:p>
          <a:p>
            <a:pPr lvl="1">
              <a:lnSpc>
                <a:spcPct val="150000"/>
              </a:lnSpc>
            </a:pPr>
            <a:r>
              <a:rPr lang="cs-CZ" sz="1400" dirty="0"/>
              <a:t>Vláknina</a:t>
            </a:r>
          </a:p>
          <a:p>
            <a:pPr lvl="1">
              <a:lnSpc>
                <a:spcPct val="150000"/>
              </a:lnSpc>
            </a:pPr>
            <a:r>
              <a:rPr lang="cs-CZ" sz="1400" dirty="0"/>
              <a:t>Selen </a:t>
            </a:r>
          </a:p>
          <a:p>
            <a:endParaRPr lang="cs-CZ" sz="140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5393FE-8049-9F4C-9EAB-471ABE8D8B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Ústav patologické fyziologie LF MU | CEITEC </a:t>
            </a:r>
            <a:r>
              <a:rPr lang="cs-CZ" dirty="0" err="1"/>
              <a:t>PřF</a:t>
            </a:r>
            <a:r>
              <a:rPr lang="cs-CZ" dirty="0"/>
              <a:t> MU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C0681-DDEE-E04A-9A70-3CAAFD3235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49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367548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027E7D-3ED7-B54E-B5DD-3E8723AA04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</a:pPr>
            <a:r>
              <a:rPr lang="cs-CZ" altLang="cs-CZ" kern="1200">
                <a:latin typeface="+mj-lt"/>
                <a:ea typeface="+mn-ea"/>
                <a:cs typeface="+mn-cs"/>
              </a:rPr>
              <a:t>Ústav patologické fyziologie LF MU | CEITEC PřF MU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F4DD1-5A65-A84B-8468-0937CCC3C6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b="0" kern="1200">
                <a:latin typeface="+mj-lt"/>
                <a:ea typeface="+mn-ea"/>
                <a:cs typeface="+mn-cs"/>
              </a:rPr>
              <a:pPr>
                <a:spcAft>
                  <a:spcPts val="600"/>
                </a:spcAft>
              </a:pPr>
              <a:t>5</a:t>
            </a:fld>
            <a:endParaRPr lang="cs-CZ" altLang="cs-CZ" b="0" kern="1200">
              <a:latin typeface="+mj-lt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cs-CZ" sz="2200" dirty="0"/>
              <a:t>Význam mutací z pohledu evoluce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7134559" y="5442347"/>
            <a:ext cx="5220000" cy="27157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>
              <a:lnSpc>
                <a:spcPts val="23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</a:pPr>
            <a:r>
              <a:rPr lang="cs-CZ" sz="1700" b="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Biston</a:t>
            </a:r>
            <a:r>
              <a:rPr lang="cs-CZ" sz="1700" b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700" b="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betularia</a:t>
            </a:r>
            <a:r>
              <a:rPr lang="cs-CZ" sz="1700" b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cs-CZ" sz="1700" b="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Drsnokřídlec</a:t>
            </a:r>
            <a:r>
              <a:rPr lang="cs-CZ" sz="1700" b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březový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29"/>
          </p:nvPr>
        </p:nvSpPr>
        <p:spPr>
          <a:xfrm>
            <a:off x="720000" y="1701505"/>
            <a:ext cx="5219998" cy="4139998"/>
          </a:xfrm>
        </p:spPr>
        <p:txBody>
          <a:bodyPr vert="horz" lIns="0" tIns="0" rIns="0" bIns="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800" dirty="0"/>
              <a:t>Pozitivní mutace – zdroj dědičné variability 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cs-CZ" sz="1800" dirty="0"/>
              <a:t>Selekce jedinců s výhodnými znaky – význam pro evoluci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800" dirty="0"/>
              <a:t>Negativní mutace – vznik vadných genů, stárnutí, vznik geneticky podmíněných onemocnění, tvorba nádorů atd.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800" dirty="0"/>
              <a:t>Mutace neutrální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800" dirty="0"/>
              <a:t>Mutace letální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cs-CZ" sz="1800" dirty="0"/>
              <a:t>Předpokládá se, že každý člověk nese 5 až 10 recesivně letálních mutací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1130" y="1236962"/>
            <a:ext cx="3548569" cy="4139998"/>
          </a:xfrm>
          <a:prstGeom prst="rect">
            <a:avLst/>
          </a:prstGeom>
          <a:noFill/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03819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30E5850-1E6D-4048-AAD3-51FD7AF3E7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patologické fyziologie LF MU | CEITEC PřF MU</a:t>
            </a:r>
            <a:endParaRPr lang="cs-CZ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23F0B5-D0DD-AB4F-8E96-6E369351CF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50</a:t>
            </a:fld>
            <a:endParaRPr lang="cs-CZ" alt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3D61DED-F439-5643-9DE6-4A235CA5E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Take</a:t>
            </a:r>
            <a:r>
              <a:rPr lang="cs-CZ" dirty="0"/>
              <a:t> </a:t>
            </a:r>
            <a:r>
              <a:rPr lang="cs-CZ" dirty="0" err="1"/>
              <a:t>home</a:t>
            </a:r>
            <a:r>
              <a:rPr lang="cs-CZ" dirty="0"/>
              <a:t> </a:t>
            </a:r>
            <a:r>
              <a:rPr lang="cs-CZ" dirty="0" err="1"/>
              <a:t>message</a:t>
            </a:r>
            <a:endParaRPr lang="cs-CZ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15FDAF2-7108-E346-A85B-F39D42C3BE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 err="1"/>
              <a:t>Interindividuální</a:t>
            </a:r>
            <a:r>
              <a:rPr lang="cs-CZ" sz="1800" dirty="0"/>
              <a:t> genetická a epigenetická variabilita zaručuje, že žádný jídelníček nebo nutriční doporučení nebude fungovat stejně pro všechny. </a:t>
            </a:r>
          </a:p>
          <a:p>
            <a:r>
              <a:rPr lang="cs-CZ" sz="1800" dirty="0"/>
              <a:t>Kromě dědičných faktorů mají významný vliv na odpověď k nutričním doporučením pro jednotlivce i jeho spánkové návyky, pohyb a míra stresu</a:t>
            </a:r>
          </a:p>
          <a:p>
            <a:r>
              <a:rPr lang="cs-CZ" sz="1800" dirty="0"/>
              <a:t>Nemůžeme změnit naše geny, ale můžeme ovlivnit jak spíme, jak nacházíme se stresem a do jisté míry i náš </a:t>
            </a:r>
            <a:r>
              <a:rPr lang="cs-CZ" sz="1800" dirty="0" err="1"/>
              <a:t>mikrobiom</a:t>
            </a:r>
            <a:r>
              <a:rPr lang="cs-CZ" sz="1800" dirty="0"/>
              <a:t>. Základní principy zdravého stravování a životního stylu jsou univerzální. </a:t>
            </a:r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539673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5440" r="4" b="4"/>
          <a:stretch/>
        </p:blipFill>
        <p:spPr>
          <a:xfrm>
            <a:off x="6798733" y="2775951"/>
            <a:ext cx="4345024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sz="2200" dirty="0"/>
              <a:t>Genový doping?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66000" y="1680633"/>
            <a:ext cx="5700933" cy="4339167"/>
          </a:xfrm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cs-CZ" sz="1800" dirty="0"/>
              <a:t>Gen </a:t>
            </a:r>
            <a:r>
              <a:rPr lang="cs-CZ" sz="1800" b="1" dirty="0"/>
              <a:t>ACTN3</a:t>
            </a:r>
            <a:r>
              <a:rPr lang="cs-CZ" sz="1800" dirty="0"/>
              <a:t> (Alpha-actin-3) – varianta tohoto genu je důležitá pro správnou funkci rychlých svalových vláken. Častý výskyt u sprinterů a silových atletů</a:t>
            </a:r>
          </a:p>
          <a:p>
            <a:pPr>
              <a:lnSpc>
                <a:spcPct val="150000"/>
              </a:lnSpc>
            </a:pPr>
            <a:r>
              <a:rPr lang="cs-CZ" sz="1800" dirty="0"/>
              <a:t>Mutace v genu pro receptor </a:t>
            </a:r>
            <a:r>
              <a:rPr lang="cs-CZ" sz="1800" b="1" dirty="0"/>
              <a:t>erytropoetinu</a:t>
            </a:r>
            <a:r>
              <a:rPr lang="cs-CZ" sz="1800" dirty="0"/>
              <a:t> – Finský lyžař dlouhých tratí </a:t>
            </a:r>
            <a:r>
              <a:rPr lang="cs-CZ" sz="1800" dirty="0" err="1"/>
              <a:t>Eero</a:t>
            </a:r>
            <a:r>
              <a:rPr lang="cs-CZ" sz="1800" dirty="0"/>
              <a:t> </a:t>
            </a:r>
            <a:r>
              <a:rPr lang="cs-CZ" sz="1800" dirty="0" err="1"/>
              <a:t>Mantyranta</a:t>
            </a:r>
            <a:r>
              <a:rPr lang="cs-CZ" sz="1800" dirty="0"/>
              <a:t> převyšoval normu počtu červených krvinek asi o 25 až 50 %. Zvýšená kyslíková kapacita organismu – autozomální dominantní benigní </a:t>
            </a:r>
            <a:r>
              <a:rPr lang="cs-CZ" sz="1800" dirty="0" err="1"/>
              <a:t>erytrocytóza</a:t>
            </a:r>
            <a:endParaRPr lang="cs-CZ" sz="1800" dirty="0"/>
          </a:p>
          <a:p>
            <a:pPr>
              <a:lnSpc>
                <a:spcPct val="150000"/>
              </a:lnSpc>
            </a:pPr>
            <a:r>
              <a:rPr lang="cs-CZ" sz="1800" dirty="0"/>
              <a:t>Mutace v genu pro </a:t>
            </a:r>
            <a:r>
              <a:rPr lang="cs-CZ" sz="1800" b="1" dirty="0" err="1"/>
              <a:t>apolipoprotein</a:t>
            </a:r>
            <a:r>
              <a:rPr lang="cs-CZ" sz="1800" b="1" dirty="0"/>
              <a:t> A1 </a:t>
            </a:r>
            <a:r>
              <a:rPr lang="cs-CZ" sz="1800" dirty="0"/>
              <a:t>– vychytávání cholesterolu z krve – vysoký věk obyvatel </a:t>
            </a:r>
            <a:r>
              <a:rPr lang="cs-CZ" sz="1800" dirty="0" err="1"/>
              <a:t>Limone</a:t>
            </a:r>
            <a:r>
              <a:rPr lang="cs-CZ" sz="1800" dirty="0"/>
              <a:t> </a:t>
            </a:r>
            <a:r>
              <a:rPr lang="cs-CZ" sz="1800" dirty="0" err="1"/>
              <a:t>sul</a:t>
            </a:r>
            <a:r>
              <a:rPr lang="cs-CZ" sz="1800" dirty="0"/>
              <a:t> Garda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7460990" y="6019800"/>
            <a:ext cx="30249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Cena základního balíčku cca 6000 Kč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3906A3-5588-444B-A861-EC36835A34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patologické fyziologie LF MU | CEITEC PřF MU</a:t>
            </a:r>
            <a:endParaRPr lang="cs-CZ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A30318-D4D9-CB49-B351-EC74A5ED3D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133728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303" y="2578450"/>
            <a:ext cx="5419454" cy="2221975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sz="2200" dirty="0"/>
              <a:t>Klasifikace mutací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66000" y="1573481"/>
            <a:ext cx="5700933" cy="4446319"/>
          </a:xfrm>
        </p:spPr>
        <p:txBody>
          <a:bodyPr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cs-CZ" sz="1800" dirty="0"/>
              <a:t>Spontánní </a:t>
            </a:r>
            <a:r>
              <a:rPr lang="cs-CZ" sz="1800" dirty="0" err="1"/>
              <a:t>x</a:t>
            </a:r>
            <a:r>
              <a:rPr lang="cs-CZ" sz="1800" dirty="0"/>
              <a:t> indukované</a:t>
            </a:r>
          </a:p>
          <a:p>
            <a:pPr>
              <a:lnSpc>
                <a:spcPct val="80000"/>
              </a:lnSpc>
            </a:pPr>
            <a:r>
              <a:rPr lang="cs-CZ" sz="1800" dirty="0"/>
              <a:t>Gametické </a:t>
            </a:r>
            <a:r>
              <a:rPr lang="cs-CZ" sz="1800" dirty="0" err="1"/>
              <a:t>x</a:t>
            </a:r>
            <a:r>
              <a:rPr lang="cs-CZ" sz="1800" dirty="0"/>
              <a:t> somatické</a:t>
            </a:r>
          </a:p>
          <a:p>
            <a:pPr>
              <a:lnSpc>
                <a:spcPct val="80000"/>
              </a:lnSpc>
            </a:pPr>
            <a:r>
              <a:rPr lang="cs-CZ" sz="1800" dirty="0"/>
              <a:t>Dominantní </a:t>
            </a:r>
            <a:r>
              <a:rPr lang="cs-CZ" sz="1800" dirty="0" err="1"/>
              <a:t>x</a:t>
            </a:r>
            <a:r>
              <a:rPr lang="cs-CZ" sz="1800" dirty="0"/>
              <a:t> recesivní (1:100)</a:t>
            </a:r>
          </a:p>
          <a:p>
            <a:pPr>
              <a:lnSpc>
                <a:spcPct val="80000"/>
              </a:lnSpc>
            </a:pPr>
            <a:endParaRPr lang="cs-CZ" sz="1800" dirty="0"/>
          </a:p>
          <a:p>
            <a:pPr>
              <a:lnSpc>
                <a:spcPct val="80000"/>
              </a:lnSpc>
            </a:pPr>
            <a:r>
              <a:rPr lang="cs-CZ" sz="1800" dirty="0"/>
              <a:t>Genové </a:t>
            </a:r>
            <a:r>
              <a:rPr lang="cs-CZ" sz="1800" dirty="0" err="1"/>
              <a:t>x</a:t>
            </a:r>
            <a:r>
              <a:rPr lang="cs-CZ" sz="1800" dirty="0"/>
              <a:t> chromozomové </a:t>
            </a:r>
            <a:r>
              <a:rPr lang="cs-CZ" sz="1800" dirty="0" err="1"/>
              <a:t>x</a:t>
            </a:r>
            <a:r>
              <a:rPr lang="cs-CZ" sz="1800" dirty="0"/>
              <a:t> genomové</a:t>
            </a:r>
          </a:p>
          <a:p>
            <a:pPr>
              <a:lnSpc>
                <a:spcPct val="80000"/>
              </a:lnSpc>
            </a:pPr>
            <a:r>
              <a:rPr lang="cs-CZ" sz="1800" dirty="0"/>
              <a:t>Účinek na fenotyp:</a:t>
            </a:r>
          </a:p>
          <a:p>
            <a:pPr lvl="1">
              <a:lnSpc>
                <a:spcPct val="80000"/>
              </a:lnSpc>
            </a:pPr>
            <a:r>
              <a:rPr lang="cs-CZ" sz="1800" dirty="0"/>
              <a:t>Morfologické mutace</a:t>
            </a:r>
          </a:p>
          <a:p>
            <a:pPr lvl="1">
              <a:lnSpc>
                <a:spcPct val="80000"/>
              </a:lnSpc>
            </a:pPr>
            <a:r>
              <a:rPr lang="cs-CZ" sz="1800" dirty="0"/>
              <a:t>Biochemické</a:t>
            </a:r>
          </a:p>
          <a:p>
            <a:pPr lvl="1">
              <a:lnSpc>
                <a:spcPct val="80000"/>
              </a:lnSpc>
            </a:pPr>
            <a:r>
              <a:rPr lang="cs-CZ" sz="1800" dirty="0"/>
              <a:t>Vitální -&gt; </a:t>
            </a:r>
            <a:r>
              <a:rPr lang="cs-CZ" sz="1800" dirty="0" err="1"/>
              <a:t>subvitální</a:t>
            </a:r>
            <a:r>
              <a:rPr lang="cs-CZ" sz="1800" dirty="0"/>
              <a:t> -&gt; </a:t>
            </a:r>
            <a:r>
              <a:rPr lang="cs-CZ" sz="1800" dirty="0" err="1"/>
              <a:t>semiletální</a:t>
            </a:r>
            <a:r>
              <a:rPr lang="cs-CZ" sz="1800" dirty="0"/>
              <a:t> -&gt; letální </a:t>
            </a:r>
          </a:p>
          <a:p>
            <a:pPr lvl="1">
              <a:lnSpc>
                <a:spcPct val="80000"/>
              </a:lnSpc>
            </a:pPr>
            <a:r>
              <a:rPr lang="cs-CZ" sz="1800" dirty="0"/>
              <a:t>Podmíněné (např. teplotně senzitivní mutace)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483E5B-5B5E-2D43-A442-E9AA54DA84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patologické fyziologie LF MU | CEITEC PřF MU</a:t>
            </a:r>
            <a:endParaRPr lang="cs-C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8F3AE-0E89-0B4F-B8AC-54A5189DD8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371923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4768" y="803751"/>
            <a:ext cx="4791079" cy="525049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71370" y="973668"/>
            <a:ext cx="4378362" cy="102023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200" dirty="0"/>
              <a:t>Gametické </a:t>
            </a:r>
            <a:r>
              <a:rPr lang="cs-CZ" sz="2200" dirty="0" err="1"/>
              <a:t>x</a:t>
            </a:r>
            <a:r>
              <a:rPr lang="cs-CZ" sz="2200" dirty="0"/>
              <a:t> somatické mutace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154955" y="2120900"/>
            <a:ext cx="3133726" cy="3898900"/>
          </a:xfrm>
        </p:spPr>
        <p:txBody>
          <a:bodyPr>
            <a:normAutofit/>
          </a:bodyPr>
          <a:lstStyle/>
          <a:p>
            <a:r>
              <a:rPr lang="cs-CZ" sz="1800" b="1" dirty="0"/>
              <a:t>Gametické mutace </a:t>
            </a:r>
            <a:r>
              <a:rPr lang="cs-CZ" sz="1800" dirty="0"/>
              <a:t>vznikají v gametách nebo tkáních ze kterých se diferencují pohlavní buňky</a:t>
            </a:r>
          </a:p>
          <a:p>
            <a:r>
              <a:rPr lang="cs-CZ" sz="1800" b="1" dirty="0"/>
              <a:t>Somatické mutace </a:t>
            </a:r>
            <a:r>
              <a:rPr lang="cs-CZ" sz="1800" dirty="0"/>
              <a:t>vznikají v somatických buňkách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DDE9DD-9EE7-B146-B4AB-95C3B4ADBA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patologické fyziologie LF MU | CEITEC PřF MU</a:t>
            </a:r>
            <a:endParaRPr lang="cs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94916B-FCBA-694B-A0F5-E485DE5AAB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823321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480" y="645107"/>
            <a:ext cx="3077419" cy="271038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068" y="3520086"/>
            <a:ext cx="2710389" cy="271038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9098" y="629265"/>
            <a:ext cx="5132438" cy="1622322"/>
          </a:xfrm>
        </p:spPr>
        <p:txBody>
          <a:bodyPr>
            <a:normAutofit/>
          </a:bodyPr>
          <a:lstStyle/>
          <a:p>
            <a:r>
              <a:rPr lang="cs-CZ" sz="2200" dirty="0"/>
              <a:t>Genové mutace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39098" y="1463040"/>
            <a:ext cx="6794436" cy="4767437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cs-CZ" sz="1800" dirty="0"/>
              <a:t>Změna nukleotidové sekvence na určitém místě (bodě) v genu – bodové mutace – kódující i nekódující oblasti genomu</a:t>
            </a:r>
          </a:p>
          <a:p>
            <a:pPr>
              <a:lnSpc>
                <a:spcPct val="150000"/>
              </a:lnSpc>
            </a:pPr>
            <a:r>
              <a:rPr lang="cs-CZ" sz="1800" b="1" dirty="0"/>
              <a:t>Adice (inzerce) </a:t>
            </a:r>
            <a:r>
              <a:rPr lang="cs-CZ" sz="1800" dirty="0"/>
              <a:t>– zařazení jednoho nebo více nadbytečných nukleotidových párů </a:t>
            </a:r>
          </a:p>
          <a:p>
            <a:pPr lvl="1">
              <a:lnSpc>
                <a:spcPct val="150000"/>
              </a:lnSpc>
            </a:pPr>
            <a:r>
              <a:rPr lang="cs-CZ" sz="1800" dirty="0"/>
              <a:t>Může dojit k posunu čtecího rámce</a:t>
            </a:r>
          </a:p>
          <a:p>
            <a:pPr>
              <a:lnSpc>
                <a:spcPct val="150000"/>
              </a:lnSpc>
            </a:pPr>
            <a:r>
              <a:rPr lang="cs-CZ" sz="1800" b="1" dirty="0"/>
              <a:t>Delece </a:t>
            </a:r>
            <a:r>
              <a:rPr lang="cs-CZ" sz="1800" dirty="0"/>
              <a:t>– ztráta jednoho nebo více nukleotidů původní sekvence</a:t>
            </a:r>
          </a:p>
          <a:p>
            <a:pPr lvl="1">
              <a:lnSpc>
                <a:spcPct val="150000"/>
              </a:lnSpc>
            </a:pPr>
            <a:r>
              <a:rPr lang="cs-CZ" sz="1800" dirty="0"/>
              <a:t>Může dojít k posunu čtecího rámce</a:t>
            </a:r>
          </a:p>
          <a:p>
            <a:pPr>
              <a:lnSpc>
                <a:spcPct val="150000"/>
              </a:lnSpc>
            </a:pPr>
            <a:r>
              <a:rPr lang="cs-CZ" sz="1800" b="1" dirty="0"/>
              <a:t>Substituce</a:t>
            </a:r>
            <a:r>
              <a:rPr lang="cs-CZ" sz="1800" dirty="0"/>
              <a:t> – záměna původní báze sekvence jinou bází</a:t>
            </a:r>
          </a:p>
          <a:p>
            <a:pPr lvl="1">
              <a:lnSpc>
                <a:spcPct val="150000"/>
              </a:lnSpc>
            </a:pPr>
            <a:r>
              <a:rPr lang="cs-CZ" sz="1800" b="1" dirty="0" err="1"/>
              <a:t>Tranzice</a:t>
            </a:r>
            <a:r>
              <a:rPr lang="cs-CZ" sz="1800" dirty="0"/>
              <a:t> – purinová báze za purinovou; pyrimidinová báze za pyrimidinovou</a:t>
            </a:r>
          </a:p>
          <a:p>
            <a:pPr lvl="1">
              <a:lnSpc>
                <a:spcPct val="150000"/>
              </a:lnSpc>
            </a:pPr>
            <a:r>
              <a:rPr lang="cs-CZ" sz="1800" b="1" dirty="0" err="1"/>
              <a:t>Transverze</a:t>
            </a:r>
            <a:r>
              <a:rPr lang="cs-CZ" sz="1800" dirty="0"/>
              <a:t> – purinová báze za pyrimidinovou nebo naopak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A219E9-5C7E-EE4E-AAF2-1F0D34C34C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patologické fyziologie LF MU | CEITEC PřF MU</a:t>
            </a:r>
            <a:endParaRPr lang="cs-CZ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7824BA-1268-0F4D-8DBF-260474BDF7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582284177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16-9-cz-v11.potx" id="{AF0F71E7-5DF4-4053-86E5-72B8973D7F64}" vid="{53024889-B6B7-4D78-8AB9-6C3BF509ADE5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Prezentace_MU_CZ</Template>
  <TotalTime>2540</TotalTime>
  <Words>5615</Words>
  <Application>Microsoft Macintosh PowerPoint</Application>
  <PresentationFormat>Widescreen</PresentationFormat>
  <Paragraphs>592</Paragraphs>
  <Slides>50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Arial</vt:lpstr>
      <vt:lpstr>Calibri</vt:lpstr>
      <vt:lpstr>Century Gothic</vt:lpstr>
      <vt:lpstr>Tahoma</vt:lpstr>
      <vt:lpstr>Wingdings</vt:lpstr>
      <vt:lpstr>Prezentace_MU_CZ</vt:lpstr>
      <vt:lpstr>Reakce genomu na vlivy prostředí: Vznik mutací   Nutrice ve vztahu k genové expresi a dědičnosti</vt:lpstr>
      <vt:lpstr>PowerPoint Presentation</vt:lpstr>
      <vt:lpstr>PowerPoint Presentation</vt:lpstr>
      <vt:lpstr>Genetická variabilita</vt:lpstr>
      <vt:lpstr>Význam mutací z pohledu evoluce</vt:lpstr>
      <vt:lpstr>Genový doping?</vt:lpstr>
      <vt:lpstr>Klasifikace mutací</vt:lpstr>
      <vt:lpstr>Gametické x somatické mutace</vt:lpstr>
      <vt:lpstr>Genové mutace</vt:lpstr>
      <vt:lpstr>Efekt mutace na proteosyntézu</vt:lpstr>
      <vt:lpstr>Dynamické mutace</vt:lpstr>
      <vt:lpstr>Chromozomové mutace</vt:lpstr>
      <vt:lpstr>Chromozomové aberace  </vt:lpstr>
      <vt:lpstr>Chromozomové aberace</vt:lpstr>
      <vt:lpstr>Genomové mutace</vt:lpstr>
      <vt:lpstr>Nejčastější aneuplodie</vt:lpstr>
      <vt:lpstr>Interakce prostředí a genomu</vt:lpstr>
      <vt:lpstr>Spontánní mutace</vt:lpstr>
      <vt:lpstr>Fyzikální faktory – UV záření</vt:lpstr>
      <vt:lpstr>Biologické účinky UV záření</vt:lpstr>
      <vt:lpstr>Fyzikální faktory – ionizační záření</vt:lpstr>
      <vt:lpstr>Ionizačního záření kolem nás</vt:lpstr>
      <vt:lpstr>Biologické účinky ionizačního záření</vt:lpstr>
      <vt:lpstr>Účinek ionizujícího záření na člověka</vt:lpstr>
      <vt:lpstr>Chemické mutageny</vt:lpstr>
      <vt:lpstr>Mutageny přítomné v životním prostředí</vt:lpstr>
      <vt:lpstr>Kontaminace vody</vt:lpstr>
      <vt:lpstr>Kontaminace ovzduší a půdy</vt:lpstr>
      <vt:lpstr>Mutageny a životní styl</vt:lpstr>
      <vt:lpstr>Testy mutagenity – př. Amesův test</vt:lpstr>
      <vt:lpstr>Genetika a nutrice</vt:lpstr>
      <vt:lpstr>PowerPoint Presentation</vt:lpstr>
      <vt:lpstr>Nutrienty v regulaci genové exprese</vt:lpstr>
      <vt:lpstr>Nutrienty v regulaci genové exprese</vt:lpstr>
      <vt:lpstr>Vitaminy</vt:lpstr>
      <vt:lpstr>Mutagenní látky v potravě</vt:lpstr>
      <vt:lpstr>Aditiva v potravinách</vt:lpstr>
      <vt:lpstr>Endokrinní disruptory</vt:lpstr>
      <vt:lpstr>Výživa matky a vývoj plodu</vt:lpstr>
      <vt:lpstr>PowerPoint Presentation</vt:lpstr>
      <vt:lpstr>Epigenetika ve vývoji</vt:lpstr>
      <vt:lpstr>Obezita a metabolické programování</vt:lpstr>
      <vt:lpstr>PowerPoint Presentation</vt:lpstr>
      <vt:lpstr>Metylace DNA a strava</vt:lpstr>
      <vt:lpstr>Je metylace řešení pro vše?</vt:lpstr>
      <vt:lpstr>Dědičnost epigenetického nastavení</vt:lpstr>
      <vt:lpstr>Biologické mutageny</vt:lpstr>
      <vt:lpstr>Nádorová onemocnění</vt:lpstr>
      <vt:lpstr>Antikarcinogeny - prevence</vt:lpstr>
      <vt:lpstr>Take home message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Reakce genomu na vlivy prostředí: Vznik mutací  Nutrice ve vztahu k genové expresi a dědičnosti</dc:title>
  <dc:creator>Pavel Hruška</dc:creator>
  <cp:lastModifiedBy>Pavel Hruška</cp:lastModifiedBy>
  <cp:revision>41</cp:revision>
  <cp:lastPrinted>1601-01-01T00:00:00Z</cp:lastPrinted>
  <dcterms:created xsi:type="dcterms:W3CDTF">2021-03-20T13:35:48Z</dcterms:created>
  <dcterms:modified xsi:type="dcterms:W3CDTF">2021-03-22T07:56:09Z</dcterms:modified>
</cp:coreProperties>
</file>