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98"/>
  </p:notesMasterIdLst>
  <p:handoutMasterIdLst>
    <p:handoutMasterId r:id="rId99"/>
  </p:handoutMasterIdLst>
  <p:sldIdLst>
    <p:sldId id="256" r:id="rId2"/>
    <p:sldId id="272" r:id="rId3"/>
    <p:sldId id="261" r:id="rId4"/>
    <p:sldId id="288" r:id="rId5"/>
    <p:sldId id="294" r:id="rId6"/>
    <p:sldId id="287" r:id="rId7"/>
    <p:sldId id="295" r:id="rId8"/>
    <p:sldId id="290" r:id="rId9"/>
    <p:sldId id="297" r:id="rId10"/>
    <p:sldId id="289" r:id="rId11"/>
    <p:sldId id="264" r:id="rId12"/>
    <p:sldId id="291" r:id="rId13"/>
    <p:sldId id="309" r:id="rId14"/>
    <p:sldId id="325" r:id="rId15"/>
    <p:sldId id="326" r:id="rId16"/>
    <p:sldId id="274" r:id="rId17"/>
    <p:sldId id="262" r:id="rId18"/>
    <p:sldId id="327" r:id="rId19"/>
    <p:sldId id="329" r:id="rId20"/>
    <p:sldId id="331" r:id="rId21"/>
    <p:sldId id="332" r:id="rId22"/>
    <p:sldId id="281" r:id="rId23"/>
    <p:sldId id="316" r:id="rId24"/>
    <p:sldId id="298" r:id="rId25"/>
    <p:sldId id="317" r:id="rId26"/>
    <p:sldId id="318" r:id="rId27"/>
    <p:sldId id="319" r:id="rId28"/>
    <p:sldId id="320" r:id="rId29"/>
    <p:sldId id="322" r:id="rId30"/>
    <p:sldId id="323" r:id="rId31"/>
    <p:sldId id="324" r:id="rId32"/>
    <p:sldId id="299" r:id="rId33"/>
    <p:sldId id="270" r:id="rId34"/>
    <p:sldId id="271" r:id="rId35"/>
    <p:sldId id="302" r:id="rId36"/>
    <p:sldId id="300" r:id="rId37"/>
    <p:sldId id="315" r:id="rId38"/>
    <p:sldId id="312" r:id="rId39"/>
    <p:sldId id="333" r:id="rId40"/>
    <p:sldId id="343" r:id="rId41"/>
    <p:sldId id="344" r:id="rId42"/>
    <p:sldId id="345" r:id="rId43"/>
    <p:sldId id="346" r:id="rId44"/>
    <p:sldId id="347" r:id="rId45"/>
    <p:sldId id="348" r:id="rId46"/>
    <p:sldId id="349" r:id="rId47"/>
    <p:sldId id="350" r:id="rId48"/>
    <p:sldId id="351" r:id="rId49"/>
    <p:sldId id="352" r:id="rId50"/>
    <p:sldId id="353" r:id="rId51"/>
    <p:sldId id="354" r:id="rId52"/>
    <p:sldId id="355" r:id="rId53"/>
    <p:sldId id="284" r:id="rId54"/>
    <p:sldId id="285" r:id="rId55"/>
    <p:sldId id="258" r:id="rId56"/>
    <p:sldId id="314" r:id="rId57"/>
    <p:sldId id="266" r:id="rId58"/>
    <p:sldId id="310" r:id="rId59"/>
    <p:sldId id="334" r:id="rId60"/>
    <p:sldId id="335" r:id="rId61"/>
    <p:sldId id="356" r:id="rId62"/>
    <p:sldId id="357" r:id="rId63"/>
    <p:sldId id="358" r:id="rId64"/>
    <p:sldId id="359" r:id="rId65"/>
    <p:sldId id="292" r:id="rId66"/>
    <p:sldId id="293" r:id="rId67"/>
    <p:sldId id="360" r:id="rId68"/>
    <p:sldId id="361" r:id="rId69"/>
    <p:sldId id="296" r:id="rId70"/>
    <p:sldId id="362" r:id="rId71"/>
    <p:sldId id="363" r:id="rId72"/>
    <p:sldId id="364" r:id="rId73"/>
    <p:sldId id="365" r:id="rId74"/>
    <p:sldId id="301" r:id="rId75"/>
    <p:sldId id="366" r:id="rId76"/>
    <p:sldId id="303" r:id="rId77"/>
    <p:sldId id="304" r:id="rId78"/>
    <p:sldId id="305" r:id="rId79"/>
    <p:sldId id="306" r:id="rId80"/>
    <p:sldId id="307" r:id="rId81"/>
    <p:sldId id="308" r:id="rId82"/>
    <p:sldId id="367" r:id="rId83"/>
    <p:sldId id="368" r:id="rId84"/>
    <p:sldId id="369" r:id="rId85"/>
    <p:sldId id="370" r:id="rId86"/>
    <p:sldId id="313" r:id="rId87"/>
    <p:sldId id="372" r:id="rId88"/>
    <p:sldId id="374" r:id="rId89"/>
    <p:sldId id="375" r:id="rId90"/>
    <p:sldId id="376" r:id="rId91"/>
    <p:sldId id="377" r:id="rId92"/>
    <p:sldId id="321" r:id="rId93"/>
    <p:sldId id="378" r:id="rId94"/>
    <p:sldId id="379" r:id="rId95"/>
    <p:sldId id="328" r:id="rId96"/>
    <p:sldId id="311" r:id="rId97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AC8AF"/>
    <a:srgbClr val="0000DC"/>
    <a:srgbClr val="F01928"/>
    <a:srgbClr val="9100DC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52" autoAdjust="0"/>
    <p:restoredTop sz="95768" autoAdjust="0"/>
  </p:normalViewPr>
  <p:slideViewPr>
    <p:cSldViewPr snapToGrid="0">
      <p:cViewPr varScale="1">
        <p:scale>
          <a:sx n="86" d="100"/>
          <a:sy n="86" d="100"/>
        </p:scale>
        <p:origin x="557" y="58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180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handoutMaster" Target="handoutMasters/handoutMaster1.xml"/><Relationship Id="rId10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8A9509C-2515-448A-A299-4DCEB7931539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cs-CZ"/>
        </a:p>
      </dgm:t>
    </dgm:pt>
    <dgm:pt modelId="{7D29FC7A-5BBD-4C09-8BF4-89AA3EA9855C}">
      <dgm:prSet/>
      <dgm:spPr/>
      <dgm:t>
        <a:bodyPr/>
        <a:lstStyle/>
        <a:p>
          <a:pPr rtl="0"/>
          <a:r>
            <a:rPr lang="cs-CZ" b="1" dirty="0"/>
            <a:t>FENOTYP</a:t>
          </a:r>
          <a:endParaRPr lang="cs-CZ" dirty="0"/>
        </a:p>
      </dgm:t>
    </dgm:pt>
    <dgm:pt modelId="{E7F0135D-734C-4D6C-BD73-1AD2EA34DF0D}" type="parTrans" cxnId="{9D009054-FE0E-4DD6-8628-F1A230C19C25}">
      <dgm:prSet/>
      <dgm:spPr/>
      <dgm:t>
        <a:bodyPr/>
        <a:lstStyle/>
        <a:p>
          <a:endParaRPr lang="cs-CZ"/>
        </a:p>
      </dgm:t>
    </dgm:pt>
    <dgm:pt modelId="{6996CC49-EDDB-4AB5-A2F0-C4E89DE79605}" type="sibTrans" cxnId="{9D009054-FE0E-4DD6-8628-F1A230C19C25}">
      <dgm:prSet/>
      <dgm:spPr/>
      <dgm:t>
        <a:bodyPr/>
        <a:lstStyle/>
        <a:p>
          <a:endParaRPr lang="cs-CZ"/>
        </a:p>
      </dgm:t>
    </dgm:pt>
    <dgm:pt modelId="{F3C3FCF2-F296-4660-A063-BBDF59CFFC5C}" type="pres">
      <dgm:prSet presAssocID="{A8A9509C-2515-448A-A299-4DCEB7931539}" presName="linear" presStyleCnt="0">
        <dgm:presLayoutVars>
          <dgm:animLvl val="lvl"/>
          <dgm:resizeHandles val="exact"/>
        </dgm:presLayoutVars>
      </dgm:prSet>
      <dgm:spPr/>
    </dgm:pt>
    <dgm:pt modelId="{7D3EF001-63D4-4DDB-BDD1-E9B55C2C3BE2}" type="pres">
      <dgm:prSet presAssocID="{7D29FC7A-5BBD-4C09-8BF4-89AA3EA9855C}" presName="parentText" presStyleLbl="node1" presStyleIdx="0" presStyleCnt="1" custLinFactNeighborX="11298" custLinFactNeighborY="-1328">
        <dgm:presLayoutVars>
          <dgm:chMax val="0"/>
          <dgm:bulletEnabled val="1"/>
        </dgm:presLayoutVars>
      </dgm:prSet>
      <dgm:spPr/>
    </dgm:pt>
  </dgm:ptLst>
  <dgm:cxnLst>
    <dgm:cxn modelId="{9D009054-FE0E-4DD6-8628-F1A230C19C25}" srcId="{A8A9509C-2515-448A-A299-4DCEB7931539}" destId="{7D29FC7A-5BBD-4C09-8BF4-89AA3EA9855C}" srcOrd="0" destOrd="0" parTransId="{E7F0135D-734C-4D6C-BD73-1AD2EA34DF0D}" sibTransId="{6996CC49-EDDB-4AB5-A2F0-C4E89DE79605}"/>
    <dgm:cxn modelId="{21AF04D3-2A8F-4548-83E6-40F00C8482E6}" type="presOf" srcId="{A8A9509C-2515-448A-A299-4DCEB7931539}" destId="{F3C3FCF2-F296-4660-A063-BBDF59CFFC5C}" srcOrd="0" destOrd="0" presId="urn:microsoft.com/office/officeart/2005/8/layout/vList2"/>
    <dgm:cxn modelId="{84B948F9-BE3E-45F1-8A08-DB82CE2724F9}" type="presOf" srcId="{7D29FC7A-5BBD-4C09-8BF4-89AA3EA9855C}" destId="{7D3EF001-63D4-4DDB-BDD1-E9B55C2C3BE2}" srcOrd="0" destOrd="0" presId="urn:microsoft.com/office/officeart/2005/8/layout/vList2"/>
    <dgm:cxn modelId="{425C49F3-6158-4D17-BD29-A7D59419AE60}" type="presParOf" srcId="{F3C3FCF2-F296-4660-A063-BBDF59CFFC5C}" destId="{7D3EF001-63D4-4DDB-BDD1-E9B55C2C3BE2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3EF001-63D4-4DDB-BDD1-E9B55C2C3BE2}">
      <dsp:nvSpPr>
        <dsp:cNvPr id="0" name=""/>
        <dsp:cNvSpPr/>
      </dsp:nvSpPr>
      <dsp:spPr>
        <a:xfrm>
          <a:off x="0" y="4504"/>
          <a:ext cx="1274708" cy="3510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b="1" kern="1200" dirty="0"/>
            <a:t>FENOTYP</a:t>
          </a:r>
          <a:endParaRPr lang="cs-CZ" sz="1500" kern="1200" dirty="0"/>
        </a:p>
      </dsp:txBody>
      <dsp:txXfrm>
        <a:off x="17134" y="21638"/>
        <a:ext cx="1240440" cy="31673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anose="020F0502020204030204" pitchFamily="34" charset="0"/>
              </a:defRPr>
            </a:lvl1pPr>
          </a:lstStyle>
          <a:p>
            <a:endParaRPr lang="cs-CZ" altLang="cs-CZ" dirty="0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endParaRPr lang="cs-CZ" altLang="cs-CZ" dirty="0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dirty="0"/>
              <a:t>Klepnutím lze upravit styly předlohy textu.</a:t>
            </a:r>
          </a:p>
          <a:p>
            <a:pPr lvl="1"/>
            <a:r>
              <a:rPr lang="cs-CZ" altLang="cs-CZ" dirty="0"/>
              <a:t>Druhá úroveň</a:t>
            </a:r>
          </a:p>
          <a:p>
            <a:pPr lvl="2"/>
            <a:r>
              <a:rPr lang="cs-CZ" altLang="cs-CZ" dirty="0"/>
              <a:t>Třetí úroveň</a:t>
            </a:r>
          </a:p>
          <a:p>
            <a:pPr lvl="3"/>
            <a:r>
              <a:rPr lang="cs-CZ" altLang="cs-CZ" dirty="0"/>
              <a:t>Čtvrtá úroveň</a:t>
            </a:r>
          </a:p>
          <a:p>
            <a:pPr lvl="4"/>
            <a:r>
              <a:rPr lang="cs-CZ" altLang="cs-CZ" dirty="0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anose="020F0502020204030204" pitchFamily="34" charset="0"/>
              </a:defRPr>
            </a:lvl1pPr>
          </a:lstStyle>
          <a:p>
            <a:endParaRPr lang="cs-CZ" altLang="cs-CZ" dirty="0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061A6D36-8CFB-40FE-8D60-D2050488125D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>
            <a:extLst>
              <a:ext uri="{FF2B5EF4-FFF2-40B4-BE49-F238E27FC236}">
                <a16:creationId xmlns:a16="http://schemas.microsoft.com/office/drawing/2014/main" id="{CF6EBDAC-5407-4044-87E1-084C30B9F0A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AAF666E-97CD-4EBE-989D-A6D257913144}" type="slidenum">
              <a:rPr lang="en-GB" altLang="en-US" sz="1300">
                <a:latin typeface="Calibri" panose="020F0502020204030204" pitchFamily="34" charset="0"/>
                <a:cs typeface="Calibri" panose="020F0502020204030204" pitchFamily="34" charset="0"/>
              </a:rPr>
              <a:pPr>
                <a:spcBef>
                  <a:spcPct val="0"/>
                </a:spcBef>
              </a:pPr>
              <a:t>33</a:t>
            </a:fld>
            <a:endParaRPr lang="en-GB" altLang="en-US" sz="13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891" name="Rectangle 2">
            <a:extLst>
              <a:ext uri="{FF2B5EF4-FFF2-40B4-BE49-F238E27FC236}">
                <a16:creationId xmlns:a16="http://schemas.microsoft.com/office/drawing/2014/main" id="{E4A1E184-77F4-43D8-916C-4A7AFB07103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37892" name="Rectangle 3">
            <a:extLst>
              <a:ext uri="{FF2B5EF4-FFF2-40B4-BE49-F238E27FC236}">
                <a16:creationId xmlns:a16="http://schemas.microsoft.com/office/drawing/2014/main" id="{F96BE3F8-5696-4637-9B42-B8549B3437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>
            <a:extLst>
              <a:ext uri="{FF2B5EF4-FFF2-40B4-BE49-F238E27FC236}">
                <a16:creationId xmlns:a16="http://schemas.microsoft.com/office/drawing/2014/main" id="{17C3B7AA-6ABE-4ABB-8B00-081B051B8A1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AF4339F-24AB-4686-9E5E-9876C74B80AB}" type="slidenum">
              <a:rPr lang="cs-CZ" altLang="cs-CZ"/>
              <a:pPr>
                <a:spcBef>
                  <a:spcPct val="0"/>
                </a:spcBef>
              </a:pPr>
              <a:t>71</a:t>
            </a:fld>
            <a:endParaRPr lang="cs-CZ" altLang="cs-CZ"/>
          </a:p>
        </p:txBody>
      </p:sp>
      <p:sp>
        <p:nvSpPr>
          <p:cNvPr id="17411" name="Rectangle 2">
            <a:extLst>
              <a:ext uri="{FF2B5EF4-FFF2-40B4-BE49-F238E27FC236}">
                <a16:creationId xmlns:a16="http://schemas.microsoft.com/office/drawing/2014/main" id="{029AE92A-DA61-4B3D-B9BE-0233A200BA6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2" name="Rectangle 3">
            <a:extLst>
              <a:ext uri="{FF2B5EF4-FFF2-40B4-BE49-F238E27FC236}">
                <a16:creationId xmlns:a16="http://schemas.microsoft.com/office/drawing/2014/main" id="{2CD98536-84D9-4120-AA67-54F46AC7489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cs-CZ"/>
              <a:t>Galactosemia –accumulation of galactose in the blood results in mental retardation – diets low in lactose</a:t>
            </a:r>
          </a:p>
          <a:p>
            <a:pPr eaLnBrk="1" hangingPunct="1">
              <a:spcBef>
                <a:spcPct val="0"/>
              </a:spcBef>
            </a:pPr>
            <a:r>
              <a:rPr lang="en-US" altLang="cs-CZ"/>
              <a:t>PKU – accumulation of phenylalanine in the blood results in neurological damage – diets low in phenylalanine</a:t>
            </a:r>
          </a:p>
          <a:p>
            <a:pPr eaLnBrk="1" hangingPunct="1">
              <a:spcBef>
                <a:spcPct val="0"/>
              </a:spcBef>
            </a:pPr>
            <a:r>
              <a:rPr lang="en-US" altLang="cs-CZ"/>
              <a:t>Both are single gene traits and are easy to identify and treat by changes in diet</a:t>
            </a:r>
          </a:p>
          <a:p>
            <a:pPr eaLnBrk="1" hangingPunct="1">
              <a:spcBef>
                <a:spcPct val="0"/>
              </a:spcBef>
            </a:pPr>
            <a:endParaRPr lang="en-US" altLang="cs-CZ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>
            <a:extLst>
              <a:ext uri="{FF2B5EF4-FFF2-40B4-BE49-F238E27FC236}">
                <a16:creationId xmlns:a16="http://schemas.microsoft.com/office/drawing/2014/main" id="{24B39153-16AC-4FE0-9A2C-8EC4B7F973D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AF3E09B-9836-425B-B465-8D5AF7ED7BC9}" type="slidenum">
              <a:rPr lang="cs-CZ" altLang="cs-CZ"/>
              <a:pPr>
                <a:spcBef>
                  <a:spcPct val="0"/>
                </a:spcBef>
              </a:pPr>
              <a:t>88</a:t>
            </a:fld>
            <a:endParaRPr lang="cs-CZ" altLang="cs-CZ"/>
          </a:p>
        </p:txBody>
      </p:sp>
      <p:sp>
        <p:nvSpPr>
          <p:cNvPr id="37891" name="Rectangle 2">
            <a:extLst>
              <a:ext uri="{FF2B5EF4-FFF2-40B4-BE49-F238E27FC236}">
                <a16:creationId xmlns:a16="http://schemas.microsoft.com/office/drawing/2014/main" id="{97129502-CEB4-4556-B021-7053ABE8F1E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2" name="Rectangle 3">
            <a:extLst>
              <a:ext uri="{FF2B5EF4-FFF2-40B4-BE49-F238E27FC236}">
                <a16:creationId xmlns:a16="http://schemas.microsoft.com/office/drawing/2014/main" id="{7126FDD5-8A7A-4AA9-ADAB-5B2ADD87119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cs-CZ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>
            <a:extLst>
              <a:ext uri="{FF2B5EF4-FFF2-40B4-BE49-F238E27FC236}">
                <a16:creationId xmlns:a16="http://schemas.microsoft.com/office/drawing/2014/main" id="{BD305967-AFCE-4821-B9F6-8187AEDBBC5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35A7F65-0796-4B1B-ACB6-309DC7F27B4B}" type="slidenum">
              <a:rPr lang="cs-CZ" altLang="cs-CZ"/>
              <a:pPr>
                <a:spcBef>
                  <a:spcPct val="0"/>
                </a:spcBef>
              </a:pPr>
              <a:t>89</a:t>
            </a:fld>
            <a:endParaRPr lang="cs-CZ" altLang="cs-CZ"/>
          </a:p>
        </p:txBody>
      </p:sp>
      <p:sp>
        <p:nvSpPr>
          <p:cNvPr id="39939" name="Rectangle 2">
            <a:extLst>
              <a:ext uri="{FF2B5EF4-FFF2-40B4-BE49-F238E27FC236}">
                <a16:creationId xmlns:a16="http://schemas.microsoft.com/office/drawing/2014/main" id="{12435177-32B6-405F-AFAA-9FDB71B2047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40" name="Rectangle 3">
            <a:extLst>
              <a:ext uri="{FF2B5EF4-FFF2-40B4-BE49-F238E27FC236}">
                <a16:creationId xmlns:a16="http://schemas.microsoft.com/office/drawing/2014/main" id="{A33265D5-C253-4C13-A8F8-F4D9EA77C0A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cs-CZ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>
            <a:extLst>
              <a:ext uri="{FF2B5EF4-FFF2-40B4-BE49-F238E27FC236}">
                <a16:creationId xmlns:a16="http://schemas.microsoft.com/office/drawing/2014/main" id="{079433C8-143C-47E0-92D8-9B8508FFAEF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801D558-25C1-4C72-906D-EA085A889CAD}" type="slidenum">
              <a:rPr lang="cs-CZ" altLang="cs-CZ"/>
              <a:pPr>
                <a:spcBef>
                  <a:spcPct val="0"/>
                </a:spcBef>
              </a:pPr>
              <a:t>90</a:t>
            </a:fld>
            <a:endParaRPr lang="cs-CZ" altLang="cs-CZ"/>
          </a:p>
        </p:txBody>
      </p:sp>
      <p:sp>
        <p:nvSpPr>
          <p:cNvPr id="41987" name="Rectangle 2">
            <a:extLst>
              <a:ext uri="{FF2B5EF4-FFF2-40B4-BE49-F238E27FC236}">
                <a16:creationId xmlns:a16="http://schemas.microsoft.com/office/drawing/2014/main" id="{449D7A6B-23C3-4BDB-95AA-BFD0AE22FA9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8" name="Rectangle 3">
            <a:extLst>
              <a:ext uri="{FF2B5EF4-FFF2-40B4-BE49-F238E27FC236}">
                <a16:creationId xmlns:a16="http://schemas.microsoft.com/office/drawing/2014/main" id="{9C4EA165-43BD-49C6-9E66-F6D925C8D4F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cs-CZ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>
            <a:extLst>
              <a:ext uri="{FF2B5EF4-FFF2-40B4-BE49-F238E27FC236}">
                <a16:creationId xmlns:a16="http://schemas.microsoft.com/office/drawing/2014/main" id="{EB4E2369-17A7-4958-8A70-6892B30C2A3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A50D994-182D-46E3-A170-FE3A8BC27BE8}" type="slidenum">
              <a:rPr lang="cs-CZ" altLang="cs-CZ"/>
              <a:pPr>
                <a:spcBef>
                  <a:spcPct val="0"/>
                </a:spcBef>
              </a:pPr>
              <a:t>93</a:t>
            </a:fld>
            <a:endParaRPr lang="cs-CZ" altLang="cs-CZ"/>
          </a:p>
        </p:txBody>
      </p:sp>
      <p:sp>
        <p:nvSpPr>
          <p:cNvPr id="46083" name="Rectangle 2">
            <a:extLst>
              <a:ext uri="{FF2B5EF4-FFF2-40B4-BE49-F238E27FC236}">
                <a16:creationId xmlns:a16="http://schemas.microsoft.com/office/drawing/2014/main" id="{A91DF10D-9E63-4980-A143-8772AF6A26B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4" name="Rectangle 3">
            <a:extLst>
              <a:ext uri="{FF2B5EF4-FFF2-40B4-BE49-F238E27FC236}">
                <a16:creationId xmlns:a16="http://schemas.microsoft.com/office/drawing/2014/main" id="{487C0878-8224-4E37-947D-FAED89EC1A8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cs-CZ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>
            <a:extLst>
              <a:ext uri="{FF2B5EF4-FFF2-40B4-BE49-F238E27FC236}">
                <a16:creationId xmlns:a16="http://schemas.microsoft.com/office/drawing/2014/main" id="{ED97D727-C5F0-447A-BC9C-AF2E5852652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05CB1BE-81C6-406B-928E-B53E3B70E10D}" type="slidenum">
              <a:rPr lang="en-GB" altLang="en-US" sz="1300">
                <a:latin typeface="Calibri" panose="020F0502020204030204" pitchFamily="34" charset="0"/>
                <a:cs typeface="Calibri" panose="020F0502020204030204" pitchFamily="34" charset="0"/>
              </a:rPr>
              <a:pPr>
                <a:spcBef>
                  <a:spcPct val="0"/>
                </a:spcBef>
              </a:pPr>
              <a:t>34</a:t>
            </a:fld>
            <a:endParaRPr lang="en-GB" altLang="en-US" sz="13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939" name="Rectangle 2">
            <a:extLst>
              <a:ext uri="{FF2B5EF4-FFF2-40B4-BE49-F238E27FC236}">
                <a16:creationId xmlns:a16="http://schemas.microsoft.com/office/drawing/2014/main" id="{210CAFF2-794F-4A30-B479-6446C6C4E5F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39940" name="Rectangle 3">
            <a:extLst>
              <a:ext uri="{FF2B5EF4-FFF2-40B4-BE49-F238E27FC236}">
                <a16:creationId xmlns:a16="http://schemas.microsoft.com/office/drawing/2014/main" id="{7C1DF53A-1978-4B16-90D4-0AAB5E3D5A6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EB7C974B-6FE8-4DC1-9521-4E11A22C88A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DBB04B7-CDB5-4C05-B45D-BB08DFE12C71}" type="slidenum">
              <a:rPr lang="cs-CZ" altLang="cs-CZ"/>
              <a:pPr/>
              <a:t>40</a:t>
            </a:fld>
            <a:endParaRPr lang="cs-CZ" altLang="cs-CZ"/>
          </a:p>
        </p:txBody>
      </p:sp>
      <p:sp>
        <p:nvSpPr>
          <p:cNvPr id="7170" name="Rectangle 2">
            <a:extLst>
              <a:ext uri="{FF2B5EF4-FFF2-40B4-BE49-F238E27FC236}">
                <a16:creationId xmlns:a16="http://schemas.microsoft.com/office/drawing/2014/main" id="{03512718-7E92-4BB4-94A3-455FD042F8E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/>
          <a:lstStyle/>
          <a:p>
            <a:endParaRPr lang="cs-CZ" altLang="cs-CZ"/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BB4A2EBC-06C8-4866-A661-945ECB58028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w="12700" cap="flat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</p:spTree>
    <p:extLst>
      <p:ext uri="{BB962C8B-B14F-4D97-AF65-F5344CB8AC3E}">
        <p14:creationId xmlns:p14="http://schemas.microsoft.com/office/powerpoint/2010/main" val="22781385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792FEE3E-54CD-4181-95B3-0BA5AA891EC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E6DEF45-BC45-42A4-8836-B90C719989EF}" type="slidenum">
              <a:rPr lang="cs-CZ" altLang="cs-CZ"/>
              <a:pPr/>
              <a:t>43</a:t>
            </a:fld>
            <a:endParaRPr lang="cs-CZ" altLang="cs-CZ"/>
          </a:p>
        </p:txBody>
      </p:sp>
      <p:sp>
        <p:nvSpPr>
          <p:cNvPr id="11266" name="Rectangle 2">
            <a:extLst>
              <a:ext uri="{FF2B5EF4-FFF2-40B4-BE49-F238E27FC236}">
                <a16:creationId xmlns:a16="http://schemas.microsoft.com/office/drawing/2014/main" id="{D76BB655-BD71-45E3-A7DC-D60FA101FAF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/>
          <a:lstStyle/>
          <a:p>
            <a:endParaRPr lang="cs-CZ" altLang="cs-CZ"/>
          </a:p>
        </p:txBody>
      </p:sp>
      <p:sp>
        <p:nvSpPr>
          <p:cNvPr id="11267" name="Rectangle 3">
            <a:extLst>
              <a:ext uri="{FF2B5EF4-FFF2-40B4-BE49-F238E27FC236}">
                <a16:creationId xmlns:a16="http://schemas.microsoft.com/office/drawing/2014/main" id="{24FA1ABA-DFFF-4E73-B265-651CF821C67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w="12700" cap="flat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</p:spTree>
    <p:extLst>
      <p:ext uri="{BB962C8B-B14F-4D97-AF65-F5344CB8AC3E}">
        <p14:creationId xmlns:p14="http://schemas.microsoft.com/office/powerpoint/2010/main" val="10393743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29EFDBA4-F162-498D-BAD6-FC21A825EC2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AC9D6B3-0E59-4F69-B3FD-D81003DA9A3D}" type="slidenum">
              <a:rPr lang="cs-CZ" altLang="cs-CZ"/>
              <a:pPr/>
              <a:t>44</a:t>
            </a:fld>
            <a:endParaRPr lang="cs-CZ" altLang="cs-CZ"/>
          </a:p>
        </p:txBody>
      </p:sp>
      <p:sp>
        <p:nvSpPr>
          <p:cNvPr id="15362" name="Rectangle 2">
            <a:extLst>
              <a:ext uri="{FF2B5EF4-FFF2-40B4-BE49-F238E27FC236}">
                <a16:creationId xmlns:a16="http://schemas.microsoft.com/office/drawing/2014/main" id="{AE5FCBDC-180E-4BF7-86C2-0EBAF42C759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/>
          <a:lstStyle/>
          <a:p>
            <a:endParaRPr lang="cs-CZ" altLang="cs-CZ"/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3308D6A8-F9A5-4A76-B8FB-ED8F071D337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w="12700" cap="flat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</p:spTree>
    <p:extLst>
      <p:ext uri="{BB962C8B-B14F-4D97-AF65-F5344CB8AC3E}">
        <p14:creationId xmlns:p14="http://schemas.microsoft.com/office/powerpoint/2010/main" val="31772752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42E9A979-EB86-48A8-8DF2-21822551226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8081F03-87A4-4E0C-B507-15126D5ABF9C}" type="slidenum">
              <a:rPr lang="cs-CZ" altLang="cs-CZ"/>
              <a:pPr/>
              <a:t>45</a:t>
            </a:fld>
            <a:endParaRPr lang="cs-CZ" altLang="cs-CZ"/>
          </a:p>
        </p:txBody>
      </p:sp>
      <p:sp>
        <p:nvSpPr>
          <p:cNvPr id="17410" name="Rectangle 2">
            <a:extLst>
              <a:ext uri="{FF2B5EF4-FFF2-40B4-BE49-F238E27FC236}">
                <a16:creationId xmlns:a16="http://schemas.microsoft.com/office/drawing/2014/main" id="{55CE740B-3246-4FB6-B7A5-EFB4AAAE0BE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/>
          <a:lstStyle/>
          <a:p>
            <a:endParaRPr lang="cs-CZ" altLang="cs-CZ"/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4858D199-F779-4BD8-AD49-ADC6772F982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w="12700" cap="flat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</p:spTree>
    <p:extLst>
      <p:ext uri="{BB962C8B-B14F-4D97-AF65-F5344CB8AC3E}">
        <p14:creationId xmlns:p14="http://schemas.microsoft.com/office/powerpoint/2010/main" val="9300944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804A87D5-85B1-44B2-907A-018E20DAC1D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5D87034-265F-4F18-B3F8-70512DBB6697}" type="slidenum">
              <a:rPr lang="cs-CZ" altLang="cs-CZ"/>
              <a:pPr/>
              <a:t>46</a:t>
            </a:fld>
            <a:endParaRPr lang="cs-CZ" altLang="cs-CZ"/>
          </a:p>
        </p:txBody>
      </p:sp>
      <p:sp>
        <p:nvSpPr>
          <p:cNvPr id="21506" name="Rectangle 2">
            <a:extLst>
              <a:ext uri="{FF2B5EF4-FFF2-40B4-BE49-F238E27FC236}">
                <a16:creationId xmlns:a16="http://schemas.microsoft.com/office/drawing/2014/main" id="{E8DD8004-3574-4CBB-9BFB-D09F9075E02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/>
          <a:lstStyle/>
          <a:p>
            <a:endParaRPr lang="cs-CZ" altLang="cs-CZ"/>
          </a:p>
        </p:txBody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503BE0A4-8B75-454D-85CF-5811EAADFE6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w="12700" cap="flat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</p:spTree>
    <p:extLst>
      <p:ext uri="{BB962C8B-B14F-4D97-AF65-F5344CB8AC3E}">
        <p14:creationId xmlns:p14="http://schemas.microsoft.com/office/powerpoint/2010/main" val="24283728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803079F4-37D3-4FDF-99F4-8B3C2D259B8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66A59A7-FDCA-41F1-B4A4-886DA227DF22}" type="slidenum">
              <a:rPr lang="cs-CZ" altLang="cs-CZ"/>
              <a:pPr/>
              <a:t>47</a:t>
            </a:fld>
            <a:endParaRPr lang="cs-CZ" altLang="cs-CZ"/>
          </a:p>
        </p:txBody>
      </p:sp>
      <p:sp>
        <p:nvSpPr>
          <p:cNvPr id="23554" name="Rectangle 2">
            <a:extLst>
              <a:ext uri="{FF2B5EF4-FFF2-40B4-BE49-F238E27FC236}">
                <a16:creationId xmlns:a16="http://schemas.microsoft.com/office/drawing/2014/main" id="{052F04F0-18FC-4181-A4E6-4FB6C42F247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/>
          <a:lstStyle/>
          <a:p>
            <a:endParaRPr lang="cs-CZ" altLang="cs-CZ"/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F0C3782B-58BC-4608-8FA9-0D8EAA1FBC6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w="12700" cap="flat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</p:spTree>
    <p:extLst>
      <p:ext uri="{BB962C8B-B14F-4D97-AF65-F5344CB8AC3E}">
        <p14:creationId xmlns:p14="http://schemas.microsoft.com/office/powerpoint/2010/main" val="8493941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965EBA9-ACB9-487A-AC0F-74E0AF3CAEA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F8D07D3-E368-4422-943A-4772E98F8086}" type="slidenum">
              <a:rPr lang="cs-CZ" altLang="cs-CZ"/>
              <a:pPr/>
              <a:t>48</a:t>
            </a:fld>
            <a:endParaRPr lang="cs-CZ" altLang="cs-CZ"/>
          </a:p>
        </p:txBody>
      </p:sp>
      <p:sp>
        <p:nvSpPr>
          <p:cNvPr id="25602" name="Rectangle 2">
            <a:extLst>
              <a:ext uri="{FF2B5EF4-FFF2-40B4-BE49-F238E27FC236}">
                <a16:creationId xmlns:a16="http://schemas.microsoft.com/office/drawing/2014/main" id="{FCE5FB60-C0C8-4E05-8CCC-D654EA67018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/>
          <a:lstStyle/>
          <a:p>
            <a:endParaRPr lang="cs-CZ" altLang="cs-CZ"/>
          </a:p>
        </p:txBody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id="{70B54510-6563-4037-884C-31D87FB0C35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w="12700" cap="flat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</p:spTree>
    <p:extLst>
      <p:ext uri="{BB962C8B-B14F-4D97-AF65-F5344CB8AC3E}">
        <p14:creationId xmlns:p14="http://schemas.microsoft.com/office/powerpoint/2010/main" val="15035393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 dirty="0"/>
              <a:t>Kliknutím vložíte nadpis</a:t>
            </a:r>
            <a:endParaRPr lang="cs-CZ" noProof="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46943" cy="1067390"/>
          </a:xfrm>
          <a:prstGeom prst="rect">
            <a:avLst/>
          </a:prstGeom>
        </p:spPr>
      </p:pic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,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19997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6251278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46943" cy="1067390"/>
          </a:xfrm>
          <a:prstGeom prst="rect">
            <a:avLst/>
          </a:prstGeom>
        </p:spPr>
      </p:pic>
      <p:sp>
        <p:nvSpPr>
          <p:cNvPr id="11" name="Nadpis 6">
            <a:extLst>
              <a:ext uri="{FF2B5EF4-FFF2-40B4-BE49-F238E27FC236}">
                <a16:creationId xmlns:a16="http://schemas.microsoft.com/office/drawing/2014/main" id="{210CF170-3CE8-4094-B136-F821606CD8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12" name="Podnadpis 2">
            <a:extLst>
              <a:ext uri="{FF2B5EF4-FFF2-40B4-BE49-F238E27FC236}">
                <a16:creationId xmlns:a16="http://schemas.microsoft.com/office/drawing/2014/main" id="{F805DFF4-9876-466D-A663-D549EEF8195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rgbClr val="0000DC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9" name="Zástupný symbol pro obrázek 7">
            <a:extLst>
              <a:ext uri="{FF2B5EF4-FFF2-40B4-BE49-F238E27FC236}">
                <a16:creationId xmlns:a16="http://schemas.microsoft.com/office/drawing/2014/main" id="{80C21443-92BF-4BF1-9C61-FDB664DC796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7" name="Zástupný symbol pro zápatí 1">
            <a:extLst>
              <a:ext uri="{FF2B5EF4-FFF2-40B4-BE49-F238E27FC236}">
                <a16:creationId xmlns:a16="http://schemas.microsoft.com/office/drawing/2014/main" id="{24438A88-1921-4DF2-9F65-459AAE83D1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581272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- inverzní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F585A7D-D2A5-48D6-9877-7D43E33E52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868"/>
            <a:ext cx="1546943" cy="1065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2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F585A7D-D2A5-48D6-9877-7D43E33E52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868"/>
            <a:ext cx="1546943" cy="1065653"/>
          </a:xfrm>
          <a:prstGeom prst="rect">
            <a:avLst/>
          </a:prstGeom>
        </p:spPr>
      </p:pic>
      <p:sp>
        <p:nvSpPr>
          <p:cNvPr id="10" name="Zástupný symbol pro obrázek 7">
            <a:extLst>
              <a:ext uri="{FF2B5EF4-FFF2-40B4-BE49-F238E27FC236}">
                <a16:creationId xmlns:a16="http://schemas.microsoft.com/office/drawing/2014/main" id="{05C2E24A-1A94-4B14-B9BB-CA01DE5DD20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12" name="Zástupný symbol pro zápatí 2">
            <a:extLst>
              <a:ext uri="{FF2B5EF4-FFF2-40B4-BE49-F238E27FC236}">
                <a16:creationId xmlns:a16="http://schemas.microsoft.com/office/drawing/2014/main" id="{CC921DFF-8B97-473C-919A-06F55168BD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199248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 obrázkem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rázek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5419" cy="597600"/>
          </a:xfrm>
          <a:prstGeom prst="rect">
            <a:avLst/>
          </a:prstGeom>
        </p:spPr>
      </p:pic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46E80635-6C5C-49F3-8F11-AD16586CD0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000" y="6040795"/>
            <a:ext cx="8555976" cy="510831"/>
          </a:xfrm>
        </p:spPr>
        <p:txBody>
          <a:bodyPr lIns="0" tIns="0" rIns="0" bIns="0" numCol="1" spcCol="324000">
            <a:noAutofit/>
          </a:bodyPr>
          <a:lstStyle>
            <a:lvl1pPr marL="0" marR="0" indent="0" algn="l" defTabSz="914400" rtl="0" eaLnBrk="1" fontAlgn="base" latinLnBrk="0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 sz="1500" b="0">
                <a:solidFill>
                  <a:schemeClr val="bg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</p:spTree>
    <p:extLst>
      <p:ext uri="{BB962C8B-B14F-4D97-AF65-F5344CB8AC3E}">
        <p14:creationId xmlns:p14="http://schemas.microsoft.com/office/powerpoint/2010/main" val="19642117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MED slide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5">
            <a:extLst>
              <a:ext uri="{FF2B5EF4-FFF2-40B4-BE49-F238E27FC236}">
                <a16:creationId xmlns:a16="http://schemas.microsoft.com/office/drawing/2014/main" id="{B05C908F-B8F4-4FC8-A2D7-3536612277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872" y="2014647"/>
            <a:ext cx="4106255" cy="2828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C4DCCB8A-E23F-49B6-A0BE-D9E395C4E7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956" y="2298933"/>
            <a:ext cx="8725020" cy="226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934" y="115889"/>
            <a:ext cx="11904133" cy="77787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39184" y="1268414"/>
            <a:ext cx="5755216" cy="5329237"/>
          </a:xfrm>
        </p:spPr>
        <p:txBody>
          <a:bodyPr/>
          <a:lstStyle>
            <a:lvl2pPr>
              <a:defRPr>
                <a:latin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cs-CZ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1" y="1268414"/>
            <a:ext cx="5755217" cy="2587625"/>
          </a:xfrm>
        </p:spPr>
        <p:txBody>
          <a:bodyPr/>
          <a:lstStyle>
            <a:lvl2pPr>
              <a:defRPr>
                <a:latin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cs-CZ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1" y="4008438"/>
            <a:ext cx="5755217" cy="2589212"/>
          </a:xfrm>
        </p:spPr>
        <p:txBody>
          <a:bodyPr/>
          <a:lstStyle>
            <a:lvl2pPr>
              <a:defRPr>
                <a:latin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271287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934" y="115889"/>
            <a:ext cx="11904133" cy="77787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39184" y="1268414"/>
            <a:ext cx="5755216" cy="5329237"/>
          </a:xfrm>
        </p:spPr>
        <p:txBody>
          <a:bodyPr/>
          <a:lstStyle>
            <a:lvl2pPr>
              <a:defRPr>
                <a:latin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cs-CZ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1" y="1268414"/>
            <a:ext cx="5755217" cy="2587625"/>
          </a:xfrm>
        </p:spPr>
        <p:txBody>
          <a:bodyPr/>
          <a:lstStyle>
            <a:lvl2pPr>
              <a:defRPr>
                <a:latin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cs-CZ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1" y="4008438"/>
            <a:ext cx="5755217" cy="2589212"/>
          </a:xfrm>
        </p:spPr>
        <p:txBody>
          <a:bodyPr/>
          <a:lstStyle>
            <a:lvl2pPr>
              <a:defRPr>
                <a:latin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899404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390E4E2C-8A81-45F0-A5ED-59F1EE588AF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>
                <a:latin typeface="Calibri" panose="020F0502020204030204" pitchFamily="34" charset="0"/>
              </a:defRPr>
            </a:lvl2pPr>
            <a:lvl3pPr marL="914400" indent="0">
              <a:lnSpc>
                <a:spcPct val="100000"/>
              </a:lnSpc>
              <a:buNone/>
              <a:defRPr sz="1600">
                <a:latin typeface="Calibri" panose="020F0502020204030204" pitchFamily="34" charset="0"/>
              </a:defRPr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defRPr>
                <a:latin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306346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934" y="115889"/>
            <a:ext cx="11904133" cy="77787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39184" y="1268414"/>
            <a:ext cx="5755216" cy="5329237"/>
          </a:xfrm>
        </p:spPr>
        <p:txBody>
          <a:bodyPr/>
          <a:lstStyle>
            <a:lvl2pPr>
              <a:defRPr>
                <a:latin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cs-CZ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7601" y="1268414"/>
            <a:ext cx="5755217" cy="5329237"/>
          </a:xfrm>
        </p:spPr>
        <p:txBody>
          <a:bodyPr/>
          <a:lstStyle>
            <a:lvl2pPr>
              <a:defRPr>
                <a:latin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378660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934" y="115889"/>
            <a:ext cx="11904133" cy="77787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39184" y="1268414"/>
            <a:ext cx="5755216" cy="5329237"/>
          </a:xfrm>
        </p:spPr>
        <p:txBody>
          <a:bodyPr/>
          <a:lstStyle>
            <a:lvl2pPr>
              <a:defRPr>
                <a:latin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cs-CZ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268414"/>
            <a:ext cx="5755217" cy="5329237"/>
          </a:xfrm>
        </p:spPr>
        <p:txBody>
          <a:bodyPr/>
          <a:lstStyle>
            <a:lvl2pPr>
              <a:defRPr>
                <a:latin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353754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43934" y="115888"/>
            <a:ext cx="11904133" cy="6481762"/>
          </a:xfrm>
        </p:spPr>
        <p:txBody>
          <a:bodyPr/>
          <a:lstStyle>
            <a:lvl2pPr>
              <a:defRPr>
                <a:latin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165036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088802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39184" y="1268414"/>
            <a:ext cx="5755216" cy="5329237"/>
          </a:xfrm>
        </p:spPr>
        <p:txBody>
          <a:bodyPr/>
          <a:lstStyle>
            <a:lvl1pPr>
              <a:defRPr sz="2800"/>
            </a:lvl1pPr>
            <a:lvl2pPr>
              <a:defRPr sz="2400">
                <a:latin typeface="Calibri" panose="020F0502020204030204" pitchFamily="34" charset="0"/>
              </a:defRPr>
            </a:lvl2pPr>
            <a:lvl3pPr>
              <a:defRPr sz="2000">
                <a:latin typeface="Calibri" panose="020F0502020204030204" pitchFamily="34" charset="0"/>
              </a:defRPr>
            </a:lvl3pPr>
            <a:lvl4pPr>
              <a:defRPr sz="1800">
                <a:latin typeface="Calibri" panose="020F0502020204030204" pitchFamily="34" charset="0"/>
              </a:defRPr>
            </a:lvl4pPr>
            <a:lvl5pPr>
              <a:defRPr sz="1800">
                <a:latin typeface="Calibri" panose="020F050202020403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cs-CZ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268414"/>
            <a:ext cx="5755217" cy="5329237"/>
          </a:xfrm>
        </p:spPr>
        <p:txBody>
          <a:bodyPr/>
          <a:lstStyle>
            <a:lvl1pPr>
              <a:defRPr sz="2800"/>
            </a:lvl1pPr>
            <a:lvl2pPr>
              <a:defRPr sz="2400">
                <a:latin typeface="Calibri" panose="020F0502020204030204" pitchFamily="34" charset="0"/>
              </a:defRPr>
            </a:lvl2pPr>
            <a:lvl3pPr>
              <a:defRPr sz="2000">
                <a:latin typeface="Calibri" panose="020F0502020204030204" pitchFamily="34" charset="0"/>
              </a:defRPr>
            </a:lvl3pPr>
            <a:lvl4pPr>
              <a:defRPr sz="1800">
                <a:latin typeface="Calibri" panose="020F0502020204030204" pitchFamily="34" charset="0"/>
              </a:defRPr>
            </a:lvl4pPr>
            <a:lvl5pPr>
              <a:defRPr sz="1800">
                <a:latin typeface="Calibri" panose="020F050202020403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1969723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934" y="115889"/>
            <a:ext cx="11904133" cy="77787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39184" y="1268414"/>
            <a:ext cx="5755216" cy="2587625"/>
          </a:xfrm>
        </p:spPr>
        <p:txBody>
          <a:bodyPr/>
          <a:lstStyle>
            <a:lvl2pPr>
              <a:defRPr>
                <a:latin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cs-CZ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239184" y="4008438"/>
            <a:ext cx="5755216" cy="2589212"/>
          </a:xfrm>
        </p:spPr>
        <p:txBody>
          <a:bodyPr/>
          <a:lstStyle>
            <a:lvl2pPr>
              <a:defRPr>
                <a:latin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cs-CZ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3"/>
          </p:nvPr>
        </p:nvSpPr>
        <p:spPr>
          <a:xfrm>
            <a:off x="6197601" y="1268414"/>
            <a:ext cx="5755217" cy="5329237"/>
          </a:xfrm>
        </p:spPr>
        <p:txBody>
          <a:bodyPr/>
          <a:lstStyle>
            <a:lvl2pPr>
              <a:defRPr>
                <a:latin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7589292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Nadpis bez obsah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500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cs-CZ"/>
              <a:t>Klepnutím lze upravit styl předlohy nadpisů.</a:t>
            </a:r>
            <a:endParaRPr lang="cs-CZ" dirty="0"/>
          </a:p>
        </p:txBody>
      </p:sp>
      <p:sp>
        <p:nvSpPr>
          <p:cNvPr id="3" name="Zástupný symbol pro datum 3">
            <a:extLst>
              <a:ext uri="{FF2B5EF4-FFF2-40B4-BE49-F238E27FC236}">
                <a16:creationId xmlns:a16="http://schemas.microsoft.com/office/drawing/2014/main" id="{1C03D05C-7A3C-496E-9F9C-5A48AFCB1C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8D13A4-40A7-46CA-93E7-58A518034B97}" type="datetimeFigureOut">
              <a:rPr lang="cs-CZ"/>
              <a:pPr>
                <a:defRPr/>
              </a:pPr>
              <a:t>08.03.2021</a:t>
            </a:fld>
            <a:endParaRPr lang="cs-CZ"/>
          </a:p>
        </p:txBody>
      </p:sp>
      <p:sp>
        <p:nvSpPr>
          <p:cNvPr id="4" name="Zástupný symbol pro zápatí 4">
            <a:extLst>
              <a:ext uri="{FF2B5EF4-FFF2-40B4-BE49-F238E27FC236}">
                <a16:creationId xmlns:a16="http://schemas.microsoft.com/office/drawing/2014/main" id="{8E5EEE39-3ADF-4E4A-A40B-A61B28C73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5">
            <a:extLst>
              <a:ext uri="{FF2B5EF4-FFF2-40B4-BE49-F238E27FC236}">
                <a16:creationId xmlns:a16="http://schemas.microsoft.com/office/drawing/2014/main" id="{77EA946B-FC91-4130-B0ED-C300E03F6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2EEB83-02FE-49C0-9C56-3D0C2B07B9D7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8682762"/>
      </p:ext>
    </p:extLst>
  </p:cSld>
  <p:clrMapOvr>
    <a:masterClrMapping/>
  </p:clrMapOvr>
  <p:transition>
    <p:fade thruBlk="1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dvouřádkový bez obsah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255573" y="1092245"/>
            <a:ext cx="9283259" cy="864096"/>
          </a:xfrm>
        </p:spPr>
        <p:txBody>
          <a:bodyPr/>
          <a:lstStyle>
            <a:lvl1pPr>
              <a:defRPr sz="2500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cs-CZ"/>
              <a:t>Klepnutím lze upravit styl předlohy nadpisů.</a:t>
            </a:r>
            <a:endParaRPr lang="cs-CZ" dirty="0"/>
          </a:p>
        </p:txBody>
      </p:sp>
      <p:sp>
        <p:nvSpPr>
          <p:cNvPr id="3" name="Zástupný symbol pro datum 3">
            <a:extLst>
              <a:ext uri="{FF2B5EF4-FFF2-40B4-BE49-F238E27FC236}">
                <a16:creationId xmlns:a16="http://schemas.microsoft.com/office/drawing/2014/main" id="{33EE0473-BD89-4C02-8727-8F3B488926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CAA311-AB55-4B6C-A9BF-D834F0F64715}" type="datetimeFigureOut">
              <a:rPr lang="cs-CZ"/>
              <a:pPr>
                <a:defRPr/>
              </a:pPr>
              <a:t>08.03.2021</a:t>
            </a:fld>
            <a:endParaRPr lang="cs-CZ"/>
          </a:p>
        </p:txBody>
      </p:sp>
      <p:sp>
        <p:nvSpPr>
          <p:cNvPr id="4" name="Zástupný symbol pro zápatí 4">
            <a:extLst>
              <a:ext uri="{FF2B5EF4-FFF2-40B4-BE49-F238E27FC236}">
                <a16:creationId xmlns:a16="http://schemas.microsoft.com/office/drawing/2014/main" id="{05DBD9FE-361F-43E9-93EB-59ACB2A02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5">
            <a:extLst>
              <a:ext uri="{FF2B5EF4-FFF2-40B4-BE49-F238E27FC236}">
                <a16:creationId xmlns:a16="http://schemas.microsoft.com/office/drawing/2014/main" id="{AB7A0778-73F9-4E8A-A3DB-B1493295D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E0EBA3-08C6-467F-BDF5-9C9CEC06C997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695867113"/>
      </p:ext>
    </p:extLst>
  </p:cSld>
  <p:clrMapOvr>
    <a:masterClrMapping/>
  </p:clrMapOvr>
  <p:transition>
    <p:fade thruBlk="1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jednořádkový + 2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500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cs-CZ"/>
              <a:t>Klepnutím lze upravit styl předlohy nadpisů.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255574" y="1844825"/>
            <a:ext cx="4512501" cy="4464495"/>
          </a:xfrm>
        </p:spPr>
        <p:txBody>
          <a:bodyPr/>
          <a:lstStyle>
            <a:lvl1pPr marL="269875" indent="-269875">
              <a:lnSpc>
                <a:spcPct val="100000"/>
              </a:lnSpc>
              <a:spcBef>
                <a:spcPts val="400"/>
              </a:spcBef>
              <a:spcAft>
                <a:spcPts val="1000"/>
              </a:spcAft>
              <a:buFontTx/>
              <a:buBlip>
                <a:blip r:embed="rId2"/>
              </a:buBlip>
              <a:defRPr sz="2200">
                <a:latin typeface="Arial" pitchFamily="34" charset="0"/>
                <a:cs typeface="Arial" pitchFamily="34" charset="0"/>
              </a:defRPr>
            </a:lvl1pPr>
            <a:lvl2pPr marL="542925" indent="-276225">
              <a:lnSpc>
                <a:spcPct val="100000"/>
              </a:lnSpc>
              <a:spcBef>
                <a:spcPts val="400"/>
              </a:spcBef>
              <a:spcAft>
                <a:spcPts val="200"/>
              </a:spcAft>
              <a:defRPr sz="200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 marL="715963" indent="-266700">
              <a:lnSpc>
                <a:spcPct val="100000"/>
              </a:lnSpc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896938" indent="-180975">
              <a:tabLst/>
              <a:defRPr sz="1400">
                <a:latin typeface="Arial" pitchFamily="34" charset="0"/>
                <a:cs typeface="Arial" pitchFamily="34" charset="0"/>
              </a:defRPr>
            </a:lvl4pPr>
            <a:lvl5pPr marL="1077913" indent="-180975">
              <a:defRPr sz="12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cs-CZ" dirty="0"/>
              <a:t>Klepnutím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8" name="Zástupný symbol pro obsah 2"/>
          <p:cNvSpPr>
            <a:spLocks noGrp="1"/>
          </p:cNvSpPr>
          <p:nvPr>
            <p:ph idx="13"/>
          </p:nvPr>
        </p:nvSpPr>
        <p:spPr>
          <a:xfrm>
            <a:off x="7056107" y="1844825"/>
            <a:ext cx="4512501" cy="4464495"/>
          </a:xfrm>
        </p:spPr>
        <p:txBody>
          <a:bodyPr/>
          <a:lstStyle>
            <a:lvl1pPr marL="269875" indent="-269875">
              <a:lnSpc>
                <a:spcPct val="100000"/>
              </a:lnSpc>
              <a:spcBef>
                <a:spcPts val="400"/>
              </a:spcBef>
              <a:spcAft>
                <a:spcPts val="1000"/>
              </a:spcAft>
              <a:buFontTx/>
              <a:buBlip>
                <a:blip r:embed="rId2"/>
              </a:buBlip>
              <a:defRPr sz="2200">
                <a:latin typeface="Arial" pitchFamily="34" charset="0"/>
                <a:cs typeface="Arial" pitchFamily="34" charset="0"/>
              </a:defRPr>
            </a:lvl1pPr>
            <a:lvl2pPr marL="542925" indent="-276225">
              <a:lnSpc>
                <a:spcPct val="100000"/>
              </a:lnSpc>
              <a:spcBef>
                <a:spcPts val="400"/>
              </a:spcBef>
              <a:spcAft>
                <a:spcPts val="200"/>
              </a:spcAft>
              <a:defRPr sz="200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 marL="715963" indent="-266700">
              <a:lnSpc>
                <a:spcPct val="100000"/>
              </a:lnSpc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896938" indent="-180975">
              <a:tabLst/>
              <a:defRPr sz="1400">
                <a:latin typeface="Arial" pitchFamily="34" charset="0"/>
                <a:cs typeface="Arial" pitchFamily="34" charset="0"/>
              </a:defRPr>
            </a:lvl4pPr>
            <a:lvl5pPr marL="1077913" indent="-180975">
              <a:defRPr sz="12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cs-CZ" dirty="0"/>
              <a:t>Klepnutím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5" name="Zástupný symbol pro datum 3">
            <a:extLst>
              <a:ext uri="{FF2B5EF4-FFF2-40B4-BE49-F238E27FC236}">
                <a16:creationId xmlns:a16="http://schemas.microsoft.com/office/drawing/2014/main" id="{ACC3A3E6-A60B-44BB-9B3F-14F6093E9DCA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157979-3990-450A-B58B-6D2525329EC2}" type="datetimeFigureOut">
              <a:rPr lang="cs-CZ"/>
              <a:pPr>
                <a:defRPr/>
              </a:pPr>
              <a:t>08.03.2021</a:t>
            </a:fld>
            <a:endParaRPr lang="cs-CZ"/>
          </a:p>
        </p:txBody>
      </p:sp>
      <p:sp>
        <p:nvSpPr>
          <p:cNvPr id="6" name="Zástupný symbol pro zápatí 4">
            <a:extLst>
              <a:ext uri="{FF2B5EF4-FFF2-40B4-BE49-F238E27FC236}">
                <a16:creationId xmlns:a16="http://schemas.microsoft.com/office/drawing/2014/main" id="{CFF71E86-2786-450A-8723-56A4115A66B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1DB25135-727A-416E-A10F-2F3277E4573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A5CB082A-2BE5-4D02-A16A-606F3269F598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207494935"/>
      </p:ext>
    </p:extLst>
  </p:cSld>
  <p:clrMapOvr>
    <a:masterClrMapping/>
  </p:clrMapOvr>
  <p:transition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5CA9AC87-D3DE-408C-9471-D419F47483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>
                <a:latin typeface="Calibri" panose="020F0502020204030204" pitchFamily="34" charset="0"/>
              </a:defRPr>
            </a:lvl2pPr>
            <a:lvl3pPr marL="914400" indent="0">
              <a:lnSpc>
                <a:spcPct val="100000"/>
              </a:lnSpc>
              <a:buNone/>
              <a:defRPr sz="1600">
                <a:latin typeface="Calibri" panose="020F0502020204030204" pitchFamily="34" charset="0"/>
              </a:defRPr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1D440DD4-5185-4C05-8E91-80CB3DC67394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>
                <a:latin typeface="Calibri" panose="020F0502020204030204" pitchFamily="34" charset="0"/>
              </a:defRPr>
            </a:lvl2pPr>
            <a:lvl3pPr marL="914400" indent="0">
              <a:lnSpc>
                <a:spcPct val="100000"/>
              </a:lnSpc>
              <a:buNone/>
              <a:defRPr sz="1600">
                <a:latin typeface="Calibri" panose="020F0502020204030204" pitchFamily="34" charset="0"/>
              </a:defRPr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91531ABC-E456-4507-A022-87C2E3C7A2AA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>
                <a:latin typeface="Calibri" panose="020F0502020204030204" pitchFamily="34" charset="0"/>
              </a:defRPr>
            </a:lvl2pPr>
            <a:lvl3pPr marL="914400" indent="0">
              <a:lnSpc>
                <a:spcPct val="100000"/>
              </a:lnSpc>
              <a:buNone/>
              <a:defRPr sz="1600">
                <a:latin typeface="Calibri" panose="020F0502020204030204" pitchFamily="34" charset="0"/>
              </a:defRPr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pPr lvl="0"/>
            <a:r>
              <a:rPr lang="cs-CZ" dirty="0"/>
              <a:t>Kliknutím vložíte nadpis</a:t>
            </a:r>
            <a:endParaRPr lang="cs-CZ" noProof="0" dirty="0"/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D7707F6E-62D9-4ACE-A33C-A5E15E5CDF75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>
                <a:latin typeface="Calibri" panose="020F0502020204030204" pitchFamily="34" charset="0"/>
              </a:defRPr>
            </a:lvl2pPr>
            <a:lvl3pPr marL="914400" indent="0">
              <a:lnSpc>
                <a:spcPct val="100000"/>
              </a:lnSpc>
              <a:buNone/>
              <a:defRPr sz="1600">
                <a:latin typeface="Calibri" panose="020F0502020204030204" pitchFamily="34" charset="0"/>
              </a:defRPr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911B9D34-B8F8-4804-B959-27E40687C897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>
                <a:latin typeface="Calibri" panose="020F0502020204030204" pitchFamily="34" charset="0"/>
              </a:defRPr>
            </a:lvl2pPr>
            <a:lvl3pPr marL="914400" indent="0">
              <a:lnSpc>
                <a:spcPct val="100000"/>
              </a:lnSpc>
              <a:buNone/>
              <a:defRPr sz="1600">
                <a:latin typeface="Calibri" panose="020F0502020204030204" pitchFamily="34" charset="0"/>
              </a:defRPr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s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8DF9A9-CF6E-49C8-A8BC-74FDF24B8C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E1D20B9-1A33-484F-AB08-D95E85A9CB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7A2EACA-93F7-4696-A84F-C07E4801CB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45EA606A-B012-497D-A062-93B4C5E7BD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47735" y="2596845"/>
            <a:ext cx="4125465" cy="3208441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sp>
        <p:nvSpPr>
          <p:cNvPr id="8" name="Zástupný symbol pro obrázek 7">
            <a:extLst>
              <a:ext uri="{FF2B5EF4-FFF2-40B4-BE49-F238E27FC236}">
                <a16:creationId xmlns:a16="http://schemas.microsoft.com/office/drawing/2014/main" id="{55454331-9726-47EA-9406-7071E2CA33D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29509" y="1665288"/>
            <a:ext cx="6207791" cy="4139998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A2E7788A-7319-4B13-B5BD-0D72FA9D7A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1" name="Zástupný symbol pro text 7">
            <a:extLst>
              <a:ext uri="{FF2B5EF4-FFF2-40B4-BE49-F238E27FC236}">
                <a16:creationId xmlns:a16="http://schemas.microsoft.com/office/drawing/2014/main" id="{B0741B4D-1AE5-4AB1-8AD2-5E6FAC7F6F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</p:spTree>
    <p:extLst>
      <p:ext uri="{BB962C8B-B14F-4D97-AF65-F5344CB8AC3E}">
        <p14:creationId xmlns:p14="http://schemas.microsoft.com/office/powerpoint/2010/main" val="3832835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440000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719999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8160001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51439ED6-907B-45D9-8FCC-98AE21B3C06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72000" indent="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6" name="Nadpis 12">
            <a:extLst>
              <a:ext uri="{FF2B5EF4-FFF2-40B4-BE49-F238E27FC236}">
                <a16:creationId xmlns:a16="http://schemas.microsoft.com/office/drawing/2014/main" id="{C80D1D37-E5CA-42AD-BE6B-219FAFB546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</p:spTree>
    <p:extLst>
      <p:ext uri="{BB962C8B-B14F-4D97-AF65-F5344CB8AC3E}">
        <p14:creationId xmlns:p14="http://schemas.microsoft.com/office/powerpoint/2010/main" val="3845540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Calibri" panose="020F0502020204030204" pitchFamily="34" charset="0"/>
              </a:defRPr>
            </a:lvl1pPr>
          </a:lstStyle>
          <a:p>
            <a:r>
              <a:rPr lang="cs-CZ" dirty="0"/>
              <a:t>Zápatí prezentace</a:t>
            </a:r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Calibri" panose="020F0502020204030204" pitchFamily="34" charset="0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/>
            </a:pPr>
            <a:r>
              <a:rPr lang="cs-CZ" noProof="0" dirty="0"/>
              <a:t>Kliknutím vložíte text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85" r:id="rId3"/>
    <p:sldLayoutId id="2147483674" r:id="rId4"/>
    <p:sldLayoutId id="2147483688" r:id="rId5"/>
    <p:sldLayoutId id="2147483698" r:id="rId6"/>
    <p:sldLayoutId id="2147483673" r:id="rId7"/>
    <p:sldLayoutId id="2147483675" r:id="rId8"/>
    <p:sldLayoutId id="2147483695" r:id="rId9"/>
    <p:sldLayoutId id="2147483677" r:id="rId10"/>
    <p:sldLayoutId id="2147483686" r:id="rId11"/>
    <p:sldLayoutId id="2147483697" r:id="rId12"/>
    <p:sldLayoutId id="2147483690" r:id="rId13"/>
    <p:sldLayoutId id="2147483696" r:id="rId14"/>
    <p:sldLayoutId id="2147483694" r:id="rId15"/>
    <p:sldLayoutId id="2147483692" r:id="rId16"/>
    <p:sldLayoutId id="2147483693" r:id="rId17"/>
    <p:sldLayoutId id="2147483700" r:id="rId18"/>
    <p:sldLayoutId id="2147483701" r:id="rId19"/>
    <p:sldLayoutId id="2147483702" r:id="rId20"/>
    <p:sldLayoutId id="2147483703" r:id="rId21"/>
    <p:sldLayoutId id="2147483704" r:id="rId22"/>
    <p:sldLayoutId id="2147483705" r:id="rId23"/>
    <p:sldLayoutId id="2147483706" r:id="rId24"/>
    <p:sldLayoutId id="2147483707" r:id="rId25"/>
    <p:sldLayoutId id="2147483708" r:id="rId26"/>
    <p:sldLayoutId id="2147483709" r:id="rId27"/>
    <p:sldLayoutId id="2147483710" r:id="rId28"/>
    <p:sldLayoutId id="2147483711" r:id="rId29"/>
  </p:sldLayoutIdLst>
  <p:hf hd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Calibri" panose="020F0502020204030204" pitchFamily="34" charset="0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marR="0" indent="0" algn="l" defTabSz="914400" rtl="0" eaLnBrk="1" fontAlgn="base" latinLnBrk="0" hangingPunct="1">
        <a:lnSpc>
          <a:spcPct val="114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tabLst/>
        <a:defRPr sz="2800" b="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31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35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0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5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7" Type="http://schemas.openxmlformats.org/officeDocument/2006/relationships/image" Target="../media/image59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9.x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58.emf"/><Relationship Id="rId4" Type="http://schemas.openxmlformats.org/officeDocument/2006/relationships/oleObject" Target="../embeddings/oleObject2.bin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0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0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9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20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8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72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5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0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8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wmf"/><Relationship Id="rId1" Type="http://schemas.openxmlformats.org/officeDocument/2006/relationships/slideLayout" Target="../slideLayouts/slideLayout29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wmf"/><Relationship Id="rId1" Type="http://schemas.openxmlformats.org/officeDocument/2006/relationships/slideLayout" Target="../slideLayouts/slideLayout29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7.xml"/></Relationships>
</file>

<file path=ppt/slides/_rels/slide6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6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81.wmf"/><Relationship Id="rId1" Type="http://schemas.openxmlformats.org/officeDocument/2006/relationships/slideLayout" Target="../slideLayouts/slideLayout29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0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0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gif"/><Relationship Id="rId1" Type="http://schemas.openxmlformats.org/officeDocument/2006/relationships/slideLayout" Target="../slideLayouts/slideLayout20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0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0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28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0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8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1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0.xml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jpeg"/><Relationship Id="rId3" Type="http://schemas.openxmlformats.org/officeDocument/2006/relationships/image" Target="../media/image96.gif"/><Relationship Id="rId7" Type="http://schemas.openxmlformats.org/officeDocument/2006/relationships/image" Target="../media/image9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98.png"/><Relationship Id="rId5" Type="http://schemas.openxmlformats.org/officeDocument/2006/relationships/image" Target="../media/image6.png"/><Relationship Id="rId4" Type="http://schemas.openxmlformats.org/officeDocument/2006/relationships/image" Target="../media/image97.png"/><Relationship Id="rId9" Type="http://schemas.openxmlformats.org/officeDocument/2006/relationships/image" Target="../media/image101.jpeg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1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05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98.png"/></Relationships>
</file>

<file path=ppt/slides/_rels/slide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07.jpeg"/><Relationship Id="rId7" Type="http://schemas.openxmlformats.org/officeDocument/2006/relationships/image" Target="../media/image111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A4692E60-FDF9-1E4F-A820-B4DF2F65619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9DAF3088-3E4D-9845-B71B-E817345CD82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1</a:t>
            </a:fld>
            <a:endParaRPr lang="cs-CZ" altLang="cs-CZ" noProof="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491EF5B-3067-7546-837B-2D005F3ED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200" y="2843210"/>
            <a:ext cx="11361600" cy="1171580"/>
          </a:xfrm>
        </p:spPr>
        <p:txBody>
          <a:bodyPr/>
          <a:lstStyle/>
          <a:p>
            <a:r>
              <a:rPr lang="cs-CZ" altLang="en-US" sz="4400" dirty="0"/>
              <a:t>Genetika ve výživě, úvod</a:t>
            </a:r>
            <a:endParaRPr lang="cs-CZ" dirty="0"/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BDA74EBB-06F9-2F42-BBA7-49358111EC8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Julie Dobrovolná, Ústav patologické fyziologie, MED MUNI</a:t>
            </a:r>
          </a:p>
        </p:txBody>
      </p:sp>
    </p:spTree>
    <p:extLst>
      <p:ext uri="{BB962C8B-B14F-4D97-AF65-F5344CB8AC3E}">
        <p14:creationId xmlns:p14="http://schemas.microsoft.com/office/powerpoint/2010/main" val="32633424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9">
            <a:extLst>
              <a:ext uri="{FF2B5EF4-FFF2-40B4-BE49-F238E27FC236}">
                <a16:creationId xmlns:a16="http://schemas.microsoft.com/office/drawing/2014/main" id="{827EA17E-9512-4BCA-A192-E7BA03124EA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en-US"/>
              <a:t>Genetický kód</a:t>
            </a:r>
          </a:p>
        </p:txBody>
      </p:sp>
      <p:pic>
        <p:nvPicPr>
          <p:cNvPr id="14339" name="Picture 11">
            <a:extLst>
              <a:ext uri="{FF2B5EF4-FFF2-40B4-BE49-F238E27FC236}">
                <a16:creationId xmlns:a16="http://schemas.microsoft.com/office/drawing/2014/main" id="{90C4576F-4DDB-4B1C-82F0-8E7319184C6A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03389" y="1538289"/>
            <a:ext cx="5329237" cy="4338637"/>
          </a:xfrm>
        </p:spPr>
      </p:pic>
      <p:sp>
        <p:nvSpPr>
          <p:cNvPr id="14340" name="Rectangle 10">
            <a:extLst>
              <a:ext uri="{FF2B5EF4-FFF2-40B4-BE49-F238E27FC236}">
                <a16:creationId xmlns:a16="http://schemas.microsoft.com/office/drawing/2014/main" id="{842037FB-726A-41AE-8E96-F7910C38560D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6816725" y="981076"/>
            <a:ext cx="3671888" cy="5616575"/>
          </a:xfrm>
        </p:spPr>
        <p:txBody>
          <a:bodyPr/>
          <a:lstStyle/>
          <a:p>
            <a:pPr eaLnBrk="1" hangingPunct="1"/>
            <a:r>
              <a:rPr lang="cs-CZ" altLang="en-US"/>
              <a:t>určuje pořadí AK v proteinu</a:t>
            </a:r>
          </a:p>
          <a:p>
            <a:pPr lvl="1" eaLnBrk="1" hangingPunct="1"/>
            <a:r>
              <a:rPr lang="cs-CZ" altLang="en-US" sz="2400"/>
              <a:t>univerzální</a:t>
            </a:r>
          </a:p>
          <a:p>
            <a:pPr lvl="2" eaLnBrk="1" hangingPunct="1"/>
            <a:r>
              <a:rPr lang="cs-CZ" altLang="en-US" sz="2000"/>
              <a:t>podobný princip u většiny živých organizmů</a:t>
            </a:r>
          </a:p>
          <a:p>
            <a:pPr lvl="1" eaLnBrk="1" hangingPunct="1"/>
            <a:r>
              <a:rPr lang="cs-CZ" altLang="en-US" sz="2400"/>
              <a:t>tripletový</a:t>
            </a:r>
          </a:p>
          <a:p>
            <a:pPr lvl="2" eaLnBrk="1" hangingPunct="1"/>
            <a:r>
              <a:rPr lang="cs-CZ" altLang="en-US" sz="2000"/>
              <a:t>trojkombinace z celkem 4 nukleotidů (A, C, G, T)</a:t>
            </a:r>
          </a:p>
          <a:p>
            <a:pPr lvl="1" eaLnBrk="1" hangingPunct="1"/>
            <a:r>
              <a:rPr lang="cs-CZ" altLang="en-US" sz="2400"/>
              <a:t>degenerovaný </a:t>
            </a:r>
          </a:p>
          <a:p>
            <a:pPr lvl="2" eaLnBrk="1" hangingPunct="1"/>
            <a:r>
              <a:rPr lang="cs-CZ" altLang="en-US" sz="2000"/>
              <a:t>4</a:t>
            </a:r>
            <a:r>
              <a:rPr lang="cs-CZ" altLang="en-US" sz="2000" baseline="30000"/>
              <a:t>3</a:t>
            </a:r>
            <a:r>
              <a:rPr lang="cs-CZ" altLang="en-US" sz="2000"/>
              <a:t> = 64, ale aminokyselin jen 21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0648CEE8-BA9F-4022-9551-AEC24D283A5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44308" y="107867"/>
            <a:ext cx="8928100" cy="512961"/>
          </a:xfrm>
        </p:spPr>
        <p:txBody>
          <a:bodyPr>
            <a:spAutoFit/>
          </a:bodyPr>
          <a:lstStyle/>
          <a:p>
            <a:pPr eaLnBrk="1" hangingPunct="1"/>
            <a:r>
              <a:rPr lang="cs-CZ" altLang="en-US" sz="3500" dirty="0"/>
              <a:t>Chromatin </a:t>
            </a:r>
            <a:r>
              <a:rPr lang="cs-CZ" altLang="en-US" sz="3500" dirty="0">
                <a:sym typeface="Symbol" panose="05050102010706020507" pitchFamily="18" charset="2"/>
              </a:rPr>
              <a:t></a:t>
            </a:r>
            <a:r>
              <a:rPr lang="cs-CZ" altLang="en-US" sz="3500" dirty="0"/>
              <a:t> chromatida </a:t>
            </a:r>
            <a:r>
              <a:rPr lang="cs-CZ" altLang="en-US" sz="3500" dirty="0">
                <a:sym typeface="Symbol" panose="05050102010706020507" pitchFamily="18" charset="2"/>
              </a:rPr>
              <a:t> </a:t>
            </a:r>
            <a:r>
              <a:rPr lang="cs-CZ" altLang="en-US" sz="3500" dirty="0"/>
              <a:t>chromozom</a:t>
            </a:r>
          </a:p>
        </p:txBody>
      </p:sp>
      <p:sp>
        <p:nvSpPr>
          <p:cNvPr id="15363" name="Rectangle 21">
            <a:extLst>
              <a:ext uri="{FF2B5EF4-FFF2-40B4-BE49-F238E27FC236}">
                <a16:creationId xmlns:a16="http://schemas.microsoft.com/office/drawing/2014/main" id="{6200AE6D-0E8E-417D-A334-999E24823EC7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703388" y="836613"/>
            <a:ext cx="4316412" cy="4235006"/>
          </a:xfrm>
        </p:spPr>
        <p:txBody>
          <a:bodyPr>
            <a:spAutoFit/>
          </a:bodyPr>
          <a:lstStyle/>
          <a:p>
            <a:pPr eaLnBrk="1" hangingPunct="1">
              <a:lnSpc>
                <a:spcPct val="80000"/>
              </a:lnSpc>
            </a:pPr>
            <a:r>
              <a:rPr lang="cs-CZ" altLang="en-US" sz="2000" dirty="0"/>
              <a:t>DNA je organizována v </a:t>
            </a:r>
            <a:r>
              <a:rPr lang="cs-CZ" altLang="en-US" sz="2000" b="1" dirty="0"/>
              <a:t>chromozomech</a:t>
            </a:r>
          </a:p>
          <a:p>
            <a:pPr lvl="1" eaLnBrk="1" hangingPunct="1">
              <a:lnSpc>
                <a:spcPct val="80000"/>
              </a:lnSpc>
            </a:pPr>
            <a:r>
              <a:rPr lang="cs-CZ" altLang="en-US" sz="1800" dirty="0"/>
              <a:t>chromatin + chromozomální proteiny (histony)</a:t>
            </a:r>
          </a:p>
          <a:p>
            <a:pPr eaLnBrk="1" hangingPunct="1">
              <a:lnSpc>
                <a:spcPct val="80000"/>
              </a:lnSpc>
            </a:pPr>
            <a:r>
              <a:rPr lang="cs-CZ" altLang="en-US" sz="2000" dirty="0"/>
              <a:t>chromozom = lineární sekvence genů </a:t>
            </a:r>
            <a:r>
              <a:rPr lang="cs-CZ" altLang="en-US" sz="2000" dirty="0" err="1"/>
              <a:t>přerušov</a:t>
            </a:r>
            <a:r>
              <a:rPr lang="en-GB" altLang="en-US" sz="2000" dirty="0"/>
              <a:t>a</a:t>
            </a:r>
            <a:r>
              <a:rPr lang="cs-CZ" altLang="en-US" sz="2000" dirty="0" err="1"/>
              <a:t>ných</a:t>
            </a:r>
            <a:r>
              <a:rPr lang="cs-CZ" altLang="en-US" sz="2000" dirty="0"/>
              <a:t> nekódujícími úseky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en-US" sz="2000" dirty="0"/>
              <a:t>v nedělící se buňce je chromatin rozprostřen volně v jádře</a:t>
            </a:r>
          </a:p>
          <a:p>
            <a:pPr eaLnBrk="1" hangingPunct="1">
              <a:lnSpc>
                <a:spcPct val="80000"/>
              </a:lnSpc>
            </a:pPr>
            <a:r>
              <a:rPr lang="cs-CZ" altLang="en-US" sz="2000" dirty="0"/>
              <a:t>u dělící se organizuje do viditelných chromozomů</a:t>
            </a:r>
          </a:p>
          <a:p>
            <a:pPr eaLnBrk="1" hangingPunct="1">
              <a:lnSpc>
                <a:spcPct val="80000"/>
              </a:lnSpc>
            </a:pPr>
            <a:r>
              <a:rPr lang="cs-CZ" altLang="en-US" sz="2000" dirty="0"/>
              <a:t>struktura chromozomu</a:t>
            </a:r>
          </a:p>
          <a:p>
            <a:pPr lvl="1" eaLnBrk="1" hangingPunct="1">
              <a:lnSpc>
                <a:spcPct val="80000"/>
              </a:lnSpc>
            </a:pPr>
            <a:r>
              <a:rPr lang="cs-CZ" altLang="en-US" sz="1800" dirty="0"/>
              <a:t>centromera</a:t>
            </a:r>
          </a:p>
          <a:p>
            <a:pPr lvl="1" eaLnBrk="1" hangingPunct="1">
              <a:lnSpc>
                <a:spcPct val="80000"/>
              </a:lnSpc>
            </a:pPr>
            <a:r>
              <a:rPr lang="cs-CZ" altLang="en-US" sz="1800" dirty="0" err="1"/>
              <a:t>telomery</a:t>
            </a:r>
            <a:r>
              <a:rPr lang="cs-CZ" altLang="en-US" sz="1800" dirty="0"/>
              <a:t> (raménka)</a:t>
            </a:r>
          </a:p>
          <a:p>
            <a:pPr lvl="2" eaLnBrk="1" hangingPunct="1">
              <a:lnSpc>
                <a:spcPct val="80000"/>
              </a:lnSpc>
            </a:pPr>
            <a:r>
              <a:rPr lang="cs-CZ" altLang="en-US" sz="1600" dirty="0"/>
              <a:t>dlouhé - q</a:t>
            </a:r>
          </a:p>
          <a:p>
            <a:pPr lvl="2" eaLnBrk="1" hangingPunct="1">
              <a:lnSpc>
                <a:spcPct val="80000"/>
              </a:lnSpc>
            </a:pPr>
            <a:r>
              <a:rPr lang="cs-CZ" altLang="en-US" sz="1600" dirty="0"/>
              <a:t>krátké – p</a:t>
            </a:r>
          </a:p>
          <a:p>
            <a:pPr eaLnBrk="1" hangingPunct="1">
              <a:lnSpc>
                <a:spcPct val="80000"/>
              </a:lnSpc>
            </a:pPr>
            <a:r>
              <a:rPr lang="cs-CZ" altLang="en-US" sz="2000" dirty="0"/>
              <a:t>dvě kopie daného chromozomu po replikaci (před dělením) = sesterské chromatidy</a:t>
            </a:r>
          </a:p>
        </p:txBody>
      </p:sp>
      <p:pic>
        <p:nvPicPr>
          <p:cNvPr id="15364" name="Picture 20" descr="chromosome_structure">
            <a:extLst>
              <a:ext uri="{FF2B5EF4-FFF2-40B4-BE49-F238E27FC236}">
                <a16:creationId xmlns:a16="http://schemas.microsoft.com/office/drawing/2014/main" id="{BDB4B460-BC66-458B-B440-CADA10AA2C2D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53175" y="765176"/>
            <a:ext cx="4135438" cy="5903913"/>
          </a:xfr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5" descr="chromosome(color) copy">
            <a:extLst>
              <a:ext uri="{FF2B5EF4-FFF2-40B4-BE49-F238E27FC236}">
                <a16:creationId xmlns:a16="http://schemas.microsoft.com/office/drawing/2014/main" id="{AD6D9ABB-6B02-4149-A125-B3D5F49D3EAD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06739" y="115888"/>
            <a:ext cx="5976937" cy="6481762"/>
          </a:xfr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>
            <a:extLst>
              <a:ext uri="{FF2B5EF4-FFF2-40B4-BE49-F238E27FC236}">
                <a16:creationId xmlns:a16="http://schemas.microsoft.com/office/drawing/2014/main" id="{5C54F485-EC88-4C88-A6DA-9029BA43187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8337" y="152401"/>
            <a:ext cx="8951912" cy="1143000"/>
          </a:xfrm>
        </p:spPr>
        <p:txBody>
          <a:bodyPr/>
          <a:lstStyle/>
          <a:p>
            <a:r>
              <a:rPr lang="cs-CZ" altLang="cs-CZ" dirty="0"/>
              <a:t>Buněčný cyklus</a:t>
            </a:r>
            <a:r>
              <a:rPr lang="en-US" altLang="cs-CZ" dirty="0"/>
              <a:t>                        </a:t>
            </a:r>
          </a:p>
        </p:txBody>
      </p:sp>
      <p:pic>
        <p:nvPicPr>
          <p:cNvPr id="91139" name="Picture 3">
            <a:extLst>
              <a:ext uri="{FF2B5EF4-FFF2-40B4-BE49-F238E27FC236}">
                <a16:creationId xmlns:a16="http://schemas.microsoft.com/office/drawing/2014/main" id="{A10CAB11-A69A-42E5-A9DB-4CD09A3C48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295401"/>
            <a:ext cx="5048250" cy="522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5EFBBFBD-284D-40A7-BA8B-5923DF04661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en-US"/>
              <a:t>Dělení buněk</a:t>
            </a:r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103E7EE0-CE5E-47A1-B066-2FC7EB46C563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5591175" y="1225550"/>
            <a:ext cx="4897438" cy="3865674"/>
          </a:xfrm>
        </p:spPr>
        <p:txBody>
          <a:bodyPr>
            <a:spAutoFit/>
          </a:bodyPr>
          <a:lstStyle/>
          <a:p>
            <a:pPr eaLnBrk="1" hangingPunct="1">
              <a:lnSpc>
                <a:spcPct val="80000"/>
              </a:lnSpc>
            </a:pPr>
            <a:r>
              <a:rPr lang="cs-CZ" altLang="en-US" sz="1800" b="1"/>
              <a:t>mitóza</a:t>
            </a:r>
          </a:p>
          <a:p>
            <a:pPr lvl="1" eaLnBrk="1" hangingPunct="1">
              <a:lnSpc>
                <a:spcPct val="80000"/>
              </a:lnSpc>
            </a:pPr>
            <a:r>
              <a:rPr lang="cs-CZ" altLang="en-US" sz="1600"/>
              <a:t>1 cyklus DNA replikace následuje rozdělení chromozomů a jádra (profáze </a:t>
            </a:r>
            <a:r>
              <a:rPr lang="cs-CZ" altLang="en-US" sz="1600">
                <a:sym typeface="Symbol" panose="05050102010706020507" pitchFamily="18" charset="2"/>
              </a:rPr>
              <a:t> prometafáze  metafáze  anafáze  telofáze) a násl. celé buňky (cytokineze)</a:t>
            </a:r>
          </a:p>
          <a:p>
            <a:pPr lvl="1" eaLnBrk="1" hangingPunct="1">
              <a:lnSpc>
                <a:spcPct val="80000"/>
              </a:lnSpc>
            </a:pPr>
            <a:r>
              <a:rPr lang="cs-CZ" altLang="en-US" sz="1600"/>
              <a:t>vzniknou 2 dceřinné buňky s diploidním počtem chromozomů</a:t>
            </a:r>
            <a:endParaRPr lang="cs-CZ" altLang="en-US" sz="1600">
              <a:sym typeface="Symbol" panose="05050102010706020507" pitchFamily="18" charset="2"/>
            </a:endParaRPr>
          </a:p>
          <a:p>
            <a:pPr eaLnBrk="1" hangingPunct="1">
              <a:lnSpc>
                <a:spcPct val="80000"/>
              </a:lnSpc>
            </a:pPr>
            <a:r>
              <a:rPr lang="cs-CZ" altLang="en-US" sz="1800" b="1"/>
              <a:t>meióza</a:t>
            </a:r>
          </a:p>
          <a:p>
            <a:pPr lvl="1" eaLnBrk="1" hangingPunct="1">
              <a:lnSpc>
                <a:spcPct val="80000"/>
              </a:lnSpc>
            </a:pPr>
            <a:r>
              <a:rPr lang="cs-CZ" altLang="en-US" sz="1600"/>
              <a:t>1 cyklus replikace následován 2 cykly segregace chromozomů a buněčného dělení</a:t>
            </a:r>
          </a:p>
          <a:p>
            <a:pPr lvl="2" eaLnBrk="1" hangingPunct="1">
              <a:lnSpc>
                <a:spcPct val="80000"/>
              </a:lnSpc>
            </a:pPr>
            <a:r>
              <a:rPr lang="cs-CZ" altLang="en-US" sz="1400"/>
              <a:t>1. meiotické (redukční) dělení – rozdělení homologních chromozomů</a:t>
            </a:r>
          </a:p>
          <a:p>
            <a:pPr lvl="3" eaLnBrk="1" hangingPunct="1">
              <a:lnSpc>
                <a:spcPct val="80000"/>
              </a:lnSpc>
            </a:pPr>
            <a:r>
              <a:rPr lang="cs-CZ" altLang="en-US" sz="1200"/>
              <a:t>významné – odehrává se zde meiotický crossing-over (rekombinace) – žádná z gamet není identická!</a:t>
            </a:r>
          </a:p>
          <a:p>
            <a:pPr lvl="3" eaLnBrk="1" hangingPunct="1">
              <a:lnSpc>
                <a:spcPct val="80000"/>
              </a:lnSpc>
            </a:pPr>
            <a:r>
              <a:rPr lang="cs-CZ" altLang="en-US" sz="1200"/>
              <a:t>poruchy rozestupu – např. trisomie</a:t>
            </a:r>
          </a:p>
          <a:p>
            <a:pPr lvl="2" eaLnBrk="1" hangingPunct="1">
              <a:lnSpc>
                <a:spcPct val="80000"/>
              </a:lnSpc>
            </a:pPr>
            <a:r>
              <a:rPr lang="cs-CZ" altLang="en-US" sz="1400"/>
              <a:t>2. meiotické dělení – rozestup sesterských chromatid</a:t>
            </a:r>
          </a:p>
          <a:p>
            <a:pPr lvl="1" eaLnBrk="1" hangingPunct="1">
              <a:lnSpc>
                <a:spcPct val="80000"/>
              </a:lnSpc>
            </a:pPr>
            <a:r>
              <a:rPr lang="cs-CZ" altLang="en-US" sz="1600"/>
              <a:t>2 dceřinné buňky s haploidním počtem chromozomů</a:t>
            </a:r>
          </a:p>
          <a:p>
            <a:pPr lvl="2" eaLnBrk="1" hangingPunct="1">
              <a:lnSpc>
                <a:spcPct val="80000"/>
              </a:lnSpc>
            </a:pPr>
            <a:r>
              <a:rPr lang="cs-CZ" altLang="en-US" sz="1400"/>
              <a:t>vznik pohlavních buněk (spermie, vajíčko)</a:t>
            </a:r>
          </a:p>
          <a:p>
            <a:pPr lvl="2" eaLnBrk="1" hangingPunct="1">
              <a:lnSpc>
                <a:spcPct val="80000"/>
              </a:lnSpc>
            </a:pPr>
            <a:r>
              <a:rPr lang="cs-CZ" altLang="en-US" sz="1400"/>
              <a:t>dodatečné promíchání genetického materiálu crossing-overem</a:t>
            </a:r>
          </a:p>
        </p:txBody>
      </p:sp>
      <p:pic>
        <p:nvPicPr>
          <p:cNvPr id="17412" name="Picture 4" descr="mitosis_meiosis">
            <a:extLst>
              <a:ext uri="{FF2B5EF4-FFF2-40B4-BE49-F238E27FC236}">
                <a16:creationId xmlns:a16="http://schemas.microsoft.com/office/drawing/2014/main" id="{E3F6A453-64C6-4891-97B7-4C80E0045FDE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03389" y="1052514"/>
            <a:ext cx="3825875" cy="5616575"/>
          </a:xfr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9F75E28F-51CC-4577-B9A5-1FEA27A1E37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6548" y="142484"/>
            <a:ext cx="10753200" cy="451576"/>
          </a:xfrm>
        </p:spPr>
        <p:txBody>
          <a:bodyPr/>
          <a:lstStyle/>
          <a:p>
            <a:pPr eaLnBrk="1" hangingPunct="1"/>
            <a:r>
              <a:rPr lang="cs-CZ" altLang="en-US" dirty="0"/>
              <a:t>Mitóza - detail</a:t>
            </a:r>
          </a:p>
        </p:txBody>
      </p:sp>
      <p:pic>
        <p:nvPicPr>
          <p:cNvPr id="18435" name="Picture 5" descr="Mitosis">
            <a:extLst>
              <a:ext uri="{FF2B5EF4-FFF2-40B4-BE49-F238E27FC236}">
                <a16:creationId xmlns:a16="http://schemas.microsoft.com/office/drawing/2014/main" id="{4ABD397F-CC5E-4E06-8A23-2C66D7DBE74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82939" y="981076"/>
            <a:ext cx="5540375" cy="5616575"/>
          </a:xfr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8">
            <a:extLst>
              <a:ext uri="{FF2B5EF4-FFF2-40B4-BE49-F238E27FC236}">
                <a16:creationId xmlns:a16="http://schemas.microsoft.com/office/drawing/2014/main" id="{FC5DC335-692A-4584-96D8-242C5D82C1F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en-US"/>
              <a:t>Karyotyp člověka</a:t>
            </a:r>
          </a:p>
        </p:txBody>
      </p:sp>
      <p:sp>
        <p:nvSpPr>
          <p:cNvPr id="19459" name="Rectangle 9">
            <a:extLst>
              <a:ext uri="{FF2B5EF4-FFF2-40B4-BE49-F238E27FC236}">
                <a16:creationId xmlns:a16="http://schemas.microsoft.com/office/drawing/2014/main" id="{9F1A72FD-0B1F-4818-B099-C91FDB5D39C9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703389" y="981076"/>
            <a:ext cx="5616575" cy="5616575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en-US" sz="1800"/>
              <a:t>každý biologický druh má svou charakteristickou chrom. výbavu (počet a morfologii) = </a:t>
            </a:r>
            <a:r>
              <a:rPr lang="cs-CZ" altLang="en-US" sz="1800" b="1"/>
              <a:t>karyotyp</a:t>
            </a:r>
          </a:p>
          <a:p>
            <a:pPr lvl="1" eaLnBrk="1" hangingPunct="1">
              <a:lnSpc>
                <a:spcPct val="80000"/>
              </a:lnSpc>
            </a:pPr>
            <a:r>
              <a:rPr lang="cs-CZ" altLang="en-US" sz="1600"/>
              <a:t>u člověka mají somatické  </a:t>
            </a:r>
            <a:r>
              <a:rPr lang="cs-CZ" altLang="en-US" sz="1600" b="1"/>
              <a:t>diploidní</a:t>
            </a:r>
            <a:r>
              <a:rPr lang="cs-CZ" altLang="en-US" sz="1600"/>
              <a:t> bb. 46 chromozomů </a:t>
            </a:r>
          </a:p>
          <a:p>
            <a:pPr lvl="2" eaLnBrk="1" hangingPunct="1">
              <a:lnSpc>
                <a:spcPct val="80000"/>
              </a:lnSpc>
            </a:pPr>
            <a:r>
              <a:rPr lang="cs-CZ" altLang="en-US" sz="1400"/>
              <a:t>22 párů homologních autozomů</a:t>
            </a:r>
          </a:p>
          <a:p>
            <a:pPr lvl="2" eaLnBrk="1" hangingPunct="1">
              <a:lnSpc>
                <a:spcPct val="80000"/>
              </a:lnSpc>
            </a:pPr>
            <a:r>
              <a:rPr lang="cs-CZ" altLang="en-US" sz="1400"/>
              <a:t>1 pár gonozomů (44XX nebo 44XY)</a:t>
            </a:r>
          </a:p>
          <a:p>
            <a:pPr lvl="1" eaLnBrk="1" hangingPunct="1">
              <a:lnSpc>
                <a:spcPct val="80000"/>
              </a:lnSpc>
            </a:pPr>
            <a:r>
              <a:rPr lang="cs-CZ" altLang="en-US" sz="1600"/>
              <a:t>gamety (vajíčko, spermie) 23 – </a:t>
            </a:r>
            <a:r>
              <a:rPr lang="cs-CZ" altLang="en-US" sz="1600" b="1"/>
              <a:t>haploidní</a:t>
            </a:r>
          </a:p>
          <a:p>
            <a:pPr lvl="1" eaLnBrk="1" hangingPunct="1">
              <a:lnSpc>
                <a:spcPct val="80000"/>
              </a:lnSpc>
            </a:pPr>
            <a:r>
              <a:rPr lang="cs-CZ" altLang="en-US" sz="1600"/>
              <a:t>standardní klasifikace číslováním podle velikosti</a:t>
            </a:r>
            <a:endParaRPr lang="cs-CZ" altLang="en-US" sz="1600" b="1"/>
          </a:p>
          <a:p>
            <a:pPr eaLnBrk="1" hangingPunct="1">
              <a:lnSpc>
                <a:spcPct val="80000"/>
              </a:lnSpc>
            </a:pPr>
            <a:r>
              <a:rPr lang="en-GB" altLang="en-US" sz="1800"/>
              <a:t>zpracov</a:t>
            </a:r>
            <a:r>
              <a:rPr lang="cs-CZ" altLang="en-US" sz="1800"/>
              <a:t>ání vzorku buněk pro karyotyp</a:t>
            </a:r>
            <a:endParaRPr lang="en-GB" altLang="en-US" sz="1800"/>
          </a:p>
          <a:p>
            <a:pPr lvl="1" eaLnBrk="1" hangingPunct="1">
              <a:lnSpc>
                <a:spcPct val="80000"/>
              </a:lnSpc>
            </a:pPr>
            <a:r>
              <a:rPr lang="cs-CZ" altLang="en-US" sz="1400"/>
              <a:t>nejlépe hodnotitelné jsou kondenzované chromozomy v metafázi nebo prometafázi mitózy</a:t>
            </a:r>
          </a:p>
          <a:p>
            <a:pPr lvl="2" eaLnBrk="1" hangingPunct="1">
              <a:lnSpc>
                <a:spcPct val="80000"/>
              </a:lnSpc>
            </a:pPr>
            <a:r>
              <a:rPr lang="cs-CZ" altLang="en-US" sz="1000"/>
              <a:t>lymfocyty perif. krve nutno uvést do mitózy mitogenem a zastavit v metafázi např. colchicinem</a:t>
            </a:r>
          </a:p>
          <a:p>
            <a:pPr lvl="1" eaLnBrk="1" hangingPunct="1">
              <a:lnSpc>
                <a:spcPct val="80000"/>
              </a:lnSpc>
            </a:pPr>
            <a:r>
              <a:rPr lang="cs-CZ" altLang="en-US" sz="1400"/>
              <a:t>barvením chromozomů (např. Giems) se dosáhne charakteristického pruhování a tím rozlišení jednotlivých chromozomů</a:t>
            </a:r>
          </a:p>
          <a:p>
            <a:pPr eaLnBrk="1" hangingPunct="1">
              <a:lnSpc>
                <a:spcPct val="80000"/>
              </a:lnSpc>
            </a:pPr>
            <a:r>
              <a:rPr lang="cs-CZ" altLang="en-US" sz="1800"/>
              <a:t>hodnocení karyotypu</a:t>
            </a:r>
          </a:p>
          <a:p>
            <a:pPr lvl="1" eaLnBrk="1" hangingPunct="1">
              <a:lnSpc>
                <a:spcPct val="80000"/>
              </a:lnSpc>
            </a:pPr>
            <a:r>
              <a:rPr lang="cs-CZ" altLang="en-US" sz="1600"/>
              <a:t>manuální – obarvený chromozomový “rozptyl” (nejč. mitotické lymfocyty nebo bb. plodové vody) se po obarvení vyfotí, vystřihnou a seřadí do párů</a:t>
            </a:r>
          </a:p>
          <a:p>
            <a:pPr lvl="1" eaLnBrk="1" hangingPunct="1">
              <a:lnSpc>
                <a:spcPct val="80000"/>
              </a:lnSpc>
            </a:pPr>
            <a:r>
              <a:rPr lang="cs-CZ" altLang="en-US" sz="1600"/>
              <a:t>automatizované (mikroskop + software)</a:t>
            </a:r>
          </a:p>
        </p:txBody>
      </p:sp>
      <p:pic>
        <p:nvPicPr>
          <p:cNvPr id="19460" name="Picture 13">
            <a:extLst>
              <a:ext uri="{FF2B5EF4-FFF2-40B4-BE49-F238E27FC236}">
                <a16:creationId xmlns:a16="http://schemas.microsoft.com/office/drawing/2014/main" id="{DF570745-FC32-45EA-BA29-8BC37F802A59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16813" y="4076700"/>
            <a:ext cx="2971800" cy="2476500"/>
          </a:xfrm>
        </p:spPr>
      </p:pic>
      <p:pic>
        <p:nvPicPr>
          <p:cNvPr id="19461" name="Picture 14" descr="chromosomes">
            <a:extLst>
              <a:ext uri="{FF2B5EF4-FFF2-40B4-BE49-F238E27FC236}">
                <a16:creationId xmlns:a16="http://schemas.microsoft.com/office/drawing/2014/main" id="{2B7E46E1-8F7B-44EE-856D-B9F2455A5336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35864" y="981075"/>
            <a:ext cx="3024187" cy="2927350"/>
          </a:xfr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EA112EBF-B7E3-4E80-91C8-C1269E937D0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0140" y="135521"/>
            <a:ext cx="8928100" cy="512961"/>
          </a:xfrm>
        </p:spPr>
        <p:txBody>
          <a:bodyPr>
            <a:spAutoFit/>
          </a:bodyPr>
          <a:lstStyle/>
          <a:p>
            <a:pPr eaLnBrk="1" hangingPunct="1"/>
            <a:r>
              <a:rPr lang="cs-CZ" altLang="en-US" dirty="0"/>
              <a:t>Gen </a:t>
            </a:r>
            <a:r>
              <a:rPr lang="cs-CZ" altLang="en-US" dirty="0">
                <a:sym typeface="Symbol" panose="05050102010706020507" pitchFamily="18" charset="2"/>
              </a:rPr>
              <a:t></a:t>
            </a:r>
            <a:r>
              <a:rPr lang="cs-CZ" altLang="en-US" dirty="0"/>
              <a:t> alela </a:t>
            </a:r>
            <a:r>
              <a:rPr lang="cs-CZ" altLang="en-US" dirty="0">
                <a:sym typeface="Symbol" panose="05050102010706020507" pitchFamily="18" charset="2"/>
              </a:rPr>
              <a:t></a:t>
            </a:r>
            <a:r>
              <a:rPr lang="cs-CZ" altLang="en-US" dirty="0"/>
              <a:t> </a:t>
            </a:r>
            <a:r>
              <a:rPr lang="cs-CZ" altLang="en-US" dirty="0">
                <a:sym typeface="Symbol" panose="05050102010706020507" pitchFamily="18" charset="2"/>
              </a:rPr>
              <a:t>genotyp  fenotyp</a:t>
            </a:r>
          </a:p>
        </p:txBody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C91243F3-7C87-4769-9DC8-2133D300A35F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703389" y="981076"/>
            <a:ext cx="5616575" cy="5616575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en-US" sz="1600" b="1"/>
              <a:t>gen </a:t>
            </a:r>
            <a:r>
              <a:rPr lang="cs-CZ" altLang="en-US" sz="1600"/>
              <a:t>– základní jednotka dědičnosti</a:t>
            </a:r>
          </a:p>
          <a:p>
            <a:pPr lvl="1" eaLnBrk="1" hangingPunct="1">
              <a:lnSpc>
                <a:spcPct val="80000"/>
              </a:lnSpc>
            </a:pPr>
            <a:r>
              <a:rPr lang="cs-CZ" altLang="en-US" sz="1400" b="1"/>
              <a:t>genové rodiny</a:t>
            </a:r>
          </a:p>
          <a:p>
            <a:pPr lvl="2" eaLnBrk="1" hangingPunct="1">
              <a:lnSpc>
                <a:spcPct val="80000"/>
              </a:lnSpc>
            </a:pPr>
            <a:r>
              <a:rPr lang="cs-CZ" altLang="en-US" sz="1200"/>
              <a:t>sekvenčně podobné geny, které vznikly zřejmě duplikací během evoluce</a:t>
            </a:r>
          </a:p>
          <a:p>
            <a:pPr lvl="3" eaLnBrk="1" hangingPunct="1">
              <a:lnSpc>
                <a:spcPct val="80000"/>
              </a:lnSpc>
            </a:pPr>
            <a:r>
              <a:rPr lang="cs-CZ" altLang="en-US" sz="1000"/>
              <a:t>např. geny pro hemoglobiny, imunoglobuliny, některé enzymy, …</a:t>
            </a:r>
          </a:p>
          <a:p>
            <a:pPr lvl="1" eaLnBrk="1" hangingPunct="1">
              <a:lnSpc>
                <a:spcPct val="80000"/>
              </a:lnSpc>
            </a:pPr>
            <a:r>
              <a:rPr lang="cs-CZ" altLang="en-US" sz="1400" b="1"/>
              <a:t>pseudogeny</a:t>
            </a:r>
          </a:p>
          <a:p>
            <a:pPr lvl="2" eaLnBrk="1" hangingPunct="1">
              <a:lnSpc>
                <a:spcPct val="80000"/>
              </a:lnSpc>
            </a:pPr>
            <a:r>
              <a:rPr lang="cs-CZ" altLang="en-US" sz="1200"/>
              <a:t>podobné konkrétním genům ale nefunkční</a:t>
            </a:r>
          </a:p>
          <a:p>
            <a:pPr eaLnBrk="1" hangingPunct="1">
              <a:lnSpc>
                <a:spcPct val="80000"/>
              </a:lnSpc>
            </a:pPr>
            <a:r>
              <a:rPr lang="cs-CZ" altLang="en-US" sz="1600"/>
              <a:t>každý gen je umístěn na konkrétním místě konkrétního chromozomu = </a:t>
            </a:r>
            <a:r>
              <a:rPr lang="cs-CZ" altLang="en-US" sz="1600" b="1"/>
              <a:t>lokus</a:t>
            </a:r>
            <a:r>
              <a:rPr lang="cs-CZ" altLang="en-US" sz="1600"/>
              <a:t> (např. 12q21.5)</a:t>
            </a:r>
          </a:p>
          <a:p>
            <a:pPr lvl="1" eaLnBrk="1" hangingPunct="1">
              <a:lnSpc>
                <a:spcPct val="80000"/>
              </a:lnSpc>
            </a:pPr>
            <a:r>
              <a:rPr lang="cs-CZ" altLang="en-US" sz="1400"/>
              <a:t>lokalizace genů je u všech lidí stejná, sekvence ale ne!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en-US" sz="1600" b="1"/>
              <a:t>alela</a:t>
            </a:r>
            <a:r>
              <a:rPr lang="cs-CZ" altLang="en-US" sz="1600"/>
              <a:t> – konkrétní varianta genu</a:t>
            </a:r>
          </a:p>
          <a:p>
            <a:pPr lvl="1" eaLnBrk="1" hangingPunct="1">
              <a:lnSpc>
                <a:spcPct val="80000"/>
              </a:lnSpc>
            </a:pPr>
            <a:r>
              <a:rPr lang="cs-CZ" altLang="en-US" sz="1400"/>
              <a:t>v populaci se pro naprostou většinu genů vyskytuje vícero variant (= alel), které mohou být různě časté = </a:t>
            </a:r>
            <a:r>
              <a:rPr lang="cs-CZ" altLang="en-US" sz="1400" b="1"/>
              <a:t>genetický polymorfizmus</a:t>
            </a:r>
          </a:p>
          <a:p>
            <a:pPr eaLnBrk="1" hangingPunct="1">
              <a:lnSpc>
                <a:spcPct val="80000"/>
              </a:lnSpc>
            </a:pPr>
            <a:r>
              <a:rPr lang="cs-CZ" altLang="en-US" sz="1600" b="1"/>
              <a:t>genotyp</a:t>
            </a:r>
            <a:r>
              <a:rPr lang="cs-CZ" altLang="en-US" sz="1600"/>
              <a:t> – kombinace alel v určitém lokusu na paternálním a maternálním chromozomu diploidního genomu</a:t>
            </a:r>
          </a:p>
          <a:p>
            <a:pPr eaLnBrk="1" hangingPunct="1">
              <a:lnSpc>
                <a:spcPct val="80000"/>
              </a:lnSpc>
            </a:pPr>
            <a:r>
              <a:rPr lang="cs-CZ" altLang="en-US" sz="1600" b="1"/>
              <a:t>haplotyp</a:t>
            </a:r>
            <a:r>
              <a:rPr lang="cs-CZ" altLang="en-US" sz="1600"/>
              <a:t> – lineární kombinace alel na jenom z homologních párů chromozomů</a:t>
            </a:r>
          </a:p>
          <a:p>
            <a:pPr eaLnBrk="1" hangingPunct="1">
              <a:lnSpc>
                <a:spcPct val="80000"/>
              </a:lnSpc>
            </a:pPr>
            <a:r>
              <a:rPr lang="cs-CZ" altLang="en-US" sz="1600" b="1"/>
              <a:t>fenotyp</a:t>
            </a:r>
            <a:r>
              <a:rPr lang="cs-CZ" altLang="en-US" sz="1600"/>
              <a:t> – vnější projev (vyjádření) genotypu</a:t>
            </a:r>
          </a:p>
          <a:p>
            <a:pPr lvl="1" eaLnBrk="1" hangingPunct="1">
              <a:lnSpc>
                <a:spcPct val="80000"/>
              </a:lnSpc>
            </a:pPr>
            <a:r>
              <a:rPr lang="cs-CZ" altLang="en-US" sz="1400"/>
              <a:t>znak – jednoduše měřitelná, většinou spojitá proměnná</a:t>
            </a:r>
          </a:p>
          <a:p>
            <a:pPr lvl="1" eaLnBrk="1" hangingPunct="1">
              <a:lnSpc>
                <a:spcPct val="80000"/>
              </a:lnSpc>
            </a:pPr>
            <a:r>
              <a:rPr lang="cs-CZ" altLang="en-US" sz="1400"/>
              <a:t>fenotyp – sobor znaků</a:t>
            </a:r>
          </a:p>
          <a:p>
            <a:pPr lvl="1" eaLnBrk="1" hangingPunct="1">
              <a:lnSpc>
                <a:spcPct val="80000"/>
              </a:lnSpc>
            </a:pPr>
            <a:r>
              <a:rPr lang="cs-CZ" altLang="en-US" sz="1400"/>
              <a:t>intermediární fenotyp – podobný znaku, ne vždy musí být spojitý</a:t>
            </a:r>
          </a:p>
        </p:txBody>
      </p:sp>
      <p:pic>
        <p:nvPicPr>
          <p:cNvPr id="20484" name="Picture 10" descr="allele">
            <a:extLst>
              <a:ext uri="{FF2B5EF4-FFF2-40B4-BE49-F238E27FC236}">
                <a16:creationId xmlns:a16="http://schemas.microsoft.com/office/drawing/2014/main" id="{FBC47003-24C7-4B5F-82BE-430CF81C4B94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64425" y="1557338"/>
            <a:ext cx="3024188" cy="2087562"/>
          </a:xfrm>
        </p:spPr>
      </p:pic>
      <p:pic>
        <p:nvPicPr>
          <p:cNvPr id="20485" name="Picture 11" descr="Mouse_white">
            <a:extLst>
              <a:ext uri="{FF2B5EF4-FFF2-40B4-BE49-F238E27FC236}">
                <a16:creationId xmlns:a16="http://schemas.microsoft.com/office/drawing/2014/main" id="{988C1AC9-DC93-4F05-9F98-218C87D117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5725" y="3573464"/>
            <a:ext cx="165735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12" descr="Mouse_brown">
            <a:extLst>
              <a:ext uri="{FF2B5EF4-FFF2-40B4-BE49-F238E27FC236}">
                <a16:creationId xmlns:a16="http://schemas.microsoft.com/office/drawing/2014/main" id="{4ABF57EE-A207-4816-81FB-56E07697D8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4289" y="1052514"/>
            <a:ext cx="1582737" cy="59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Picture 14" descr="Genotyp_haplotyp">
            <a:extLst>
              <a:ext uri="{FF2B5EF4-FFF2-40B4-BE49-F238E27FC236}">
                <a16:creationId xmlns:a16="http://schemas.microsoft.com/office/drawing/2014/main" id="{C3FCC16E-B428-4E51-8B46-EF759E8DEAD3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08889" y="4289425"/>
            <a:ext cx="2663825" cy="2452688"/>
          </a:xfr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2">
            <a:extLst>
              <a:ext uri="{FF2B5EF4-FFF2-40B4-BE49-F238E27FC236}">
                <a16:creationId xmlns:a16="http://schemas.microsoft.com/office/drawing/2014/main" id="{3113B1E6-0014-4300-A690-53870E40F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842" y="126442"/>
            <a:ext cx="10753200" cy="451576"/>
          </a:xfrm>
        </p:spPr>
        <p:txBody>
          <a:bodyPr/>
          <a:lstStyle/>
          <a:p>
            <a:r>
              <a:rPr lang="cs-CZ" altLang="en-US" dirty="0" err="1"/>
              <a:t>Epigenetika</a:t>
            </a:r>
            <a:endParaRPr lang="cs-CZ" altLang="en-US" dirty="0"/>
          </a:p>
        </p:txBody>
      </p:sp>
      <p:pic>
        <p:nvPicPr>
          <p:cNvPr id="21507" name="Picture 2">
            <a:extLst>
              <a:ext uri="{FF2B5EF4-FFF2-40B4-BE49-F238E27FC236}">
                <a16:creationId xmlns:a16="http://schemas.microsoft.com/office/drawing/2014/main" id="{D7FEDE0A-D594-467B-966F-DED34C722FB1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27800" y="923926"/>
            <a:ext cx="4033838" cy="58896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01CAD13-0E36-41BD-9D0D-56BF3492E7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24001" y="908050"/>
            <a:ext cx="5364163" cy="5949950"/>
          </a:xfrm>
        </p:spPr>
        <p:txBody>
          <a:bodyPr>
            <a:normAutofit fontScale="70000" lnSpcReduction="20000"/>
          </a:bodyPr>
          <a:lstStyle/>
          <a:p>
            <a:pPr>
              <a:buFont typeface="Arial" charset="0"/>
              <a:buChar char="•"/>
              <a:defRPr/>
            </a:pPr>
            <a:r>
              <a:rPr lang="cs-CZ" dirty="0"/>
              <a:t>studuje změny v genové expresi (a tedy obvykle i ve fenotypu), které nejsou způsobeny změnou nukleotidové sekvence DNA</a:t>
            </a:r>
          </a:p>
          <a:p>
            <a:pPr lvl="1">
              <a:buFont typeface="Arial" charset="0"/>
              <a:buChar char="•"/>
              <a:defRPr/>
            </a:pPr>
            <a:r>
              <a:rPr lang="cs-CZ" dirty="0"/>
              <a:t>výjimky z obecného pravidla, že dědičné fenotypické změny jsou způsobeny změnami v genech</a:t>
            </a:r>
          </a:p>
          <a:p>
            <a:pPr>
              <a:buFont typeface="Arial" charset="0"/>
              <a:buChar char="•"/>
              <a:defRPr/>
            </a:pPr>
            <a:r>
              <a:rPr lang="cs-CZ" dirty="0"/>
              <a:t>epigenetické jevy mohou být děděny </a:t>
            </a:r>
          </a:p>
          <a:p>
            <a:pPr lvl="1">
              <a:buFont typeface="Arial" charset="0"/>
              <a:buChar char="•"/>
              <a:defRPr/>
            </a:pPr>
            <a:r>
              <a:rPr lang="cs-CZ" dirty="0"/>
              <a:t>z buňky na buňku tedy jak při </a:t>
            </a:r>
            <a:r>
              <a:rPr lang="cs-CZ" b="1" dirty="0">
                <a:solidFill>
                  <a:srgbClr val="FF0000"/>
                </a:solidFill>
              </a:rPr>
              <a:t>mitóze</a:t>
            </a:r>
          </a:p>
          <a:p>
            <a:pPr lvl="1">
              <a:buFont typeface="Arial" charset="0"/>
              <a:buChar char="•"/>
              <a:defRPr/>
            </a:pPr>
            <a:r>
              <a:rPr lang="cs-CZ" dirty="0"/>
              <a:t>z generace na generaci, tj. při </a:t>
            </a:r>
            <a:r>
              <a:rPr lang="cs-CZ" b="1" dirty="0">
                <a:solidFill>
                  <a:srgbClr val="FF0000"/>
                </a:solidFill>
              </a:rPr>
              <a:t>meióze</a:t>
            </a:r>
          </a:p>
          <a:p>
            <a:pPr>
              <a:buFont typeface="Arial" charset="0"/>
              <a:buChar char="•"/>
              <a:defRPr/>
            </a:pPr>
            <a:r>
              <a:rPr lang="en-GB" dirty="0"/>
              <a:t>“</a:t>
            </a:r>
            <a:r>
              <a:rPr lang="cs-CZ" dirty="0"/>
              <a:t>epigenetický kód</a:t>
            </a:r>
            <a:r>
              <a:rPr lang="en-GB" dirty="0"/>
              <a:t>”</a:t>
            </a:r>
            <a:endParaRPr lang="cs-CZ" dirty="0"/>
          </a:p>
          <a:p>
            <a:pPr lvl="1">
              <a:buFont typeface="Arial" charset="0"/>
              <a:buChar char="•"/>
              <a:defRPr/>
            </a:pPr>
            <a:r>
              <a:rPr lang="cs-CZ" dirty="0"/>
              <a:t>přenáší se při replikaci DNA a dělení buněk (tj. identický fenotyp dceřiné buňky)</a:t>
            </a:r>
          </a:p>
          <a:p>
            <a:pPr lvl="1">
              <a:buFont typeface="Arial" charset="0"/>
              <a:buChar char="•"/>
              <a:defRPr/>
            </a:pPr>
            <a:r>
              <a:rPr lang="cs-CZ" dirty="0"/>
              <a:t>chromatin </a:t>
            </a:r>
          </a:p>
          <a:p>
            <a:pPr lvl="2">
              <a:buFont typeface="Arial" charset="0"/>
              <a:buChar char="•"/>
              <a:defRPr/>
            </a:pPr>
            <a:r>
              <a:rPr lang="cs-CZ" dirty="0"/>
              <a:t>DNA</a:t>
            </a:r>
          </a:p>
          <a:p>
            <a:pPr lvl="2">
              <a:buFont typeface="Arial" charset="0"/>
              <a:buChar char="•"/>
              <a:defRPr/>
            </a:pPr>
            <a:r>
              <a:rPr lang="cs-CZ" dirty="0"/>
              <a:t>histony</a:t>
            </a:r>
          </a:p>
          <a:p>
            <a:pPr lvl="2">
              <a:buFont typeface="Arial" charset="0"/>
              <a:buChar char="•"/>
              <a:defRPr/>
            </a:pPr>
            <a:r>
              <a:rPr lang="cs-CZ" dirty="0" err="1"/>
              <a:t>nehistonové</a:t>
            </a:r>
            <a:r>
              <a:rPr lang="cs-CZ" dirty="0"/>
              <a:t> proteiny</a:t>
            </a:r>
          </a:p>
          <a:p>
            <a:pPr lvl="1">
              <a:buFont typeface="Arial" charset="0"/>
              <a:buChar char="•"/>
              <a:defRPr/>
            </a:pPr>
            <a:r>
              <a:rPr lang="cs-CZ" dirty="0"/>
              <a:t>typy </a:t>
            </a:r>
            <a:r>
              <a:rPr lang="cs-CZ" dirty="0" err="1"/>
              <a:t>epigenet</a:t>
            </a:r>
            <a:r>
              <a:rPr lang="cs-CZ" dirty="0"/>
              <a:t>. modifikací</a:t>
            </a:r>
          </a:p>
          <a:p>
            <a:pPr lvl="2">
              <a:buFont typeface="Arial" charset="0"/>
              <a:buChar char="•"/>
              <a:defRPr/>
            </a:pPr>
            <a:r>
              <a:rPr lang="cs-CZ" dirty="0"/>
              <a:t>(1) heterochromatin = modifikace histonů </a:t>
            </a:r>
          </a:p>
          <a:p>
            <a:pPr lvl="2">
              <a:buFont typeface="Arial" charset="0"/>
              <a:buChar char="•"/>
              <a:defRPr/>
            </a:pPr>
            <a:r>
              <a:rPr lang="cs-CZ" dirty="0"/>
              <a:t>(2) </a:t>
            </a:r>
            <a:r>
              <a:rPr lang="cs-CZ" dirty="0" err="1"/>
              <a:t>euchromatin</a:t>
            </a:r>
            <a:r>
              <a:rPr lang="cs-CZ" dirty="0"/>
              <a:t> = DNA metylace</a:t>
            </a:r>
          </a:p>
          <a:p>
            <a:pPr lvl="3">
              <a:buFont typeface="Arial" charset="0"/>
              <a:buChar char="•"/>
              <a:defRPr/>
            </a:pPr>
            <a:r>
              <a:rPr lang="cs-CZ" dirty="0"/>
              <a:t>5-methylcytosin se chová analogicky při replikaci ale jinak při transkripci</a:t>
            </a:r>
          </a:p>
          <a:p>
            <a:pPr lvl="2">
              <a:buFont typeface="Arial" charset="0"/>
              <a:buChar char="•"/>
              <a:defRPr/>
            </a:pPr>
            <a:r>
              <a:rPr lang="cs-CZ" dirty="0"/>
              <a:t>(3) </a:t>
            </a:r>
            <a:r>
              <a:rPr lang="cs-CZ" dirty="0" err="1"/>
              <a:t>micro-RNAs</a:t>
            </a:r>
            <a:r>
              <a:rPr lang="en-GB" dirty="0"/>
              <a:t> (silencing)</a:t>
            </a:r>
            <a:endParaRPr lang="cs-CZ" dirty="0"/>
          </a:p>
          <a:p>
            <a:pPr lvl="3">
              <a:buFont typeface="Arial" charset="0"/>
              <a:buChar char="•"/>
              <a:defRPr/>
            </a:pPr>
            <a:r>
              <a:rPr lang="cs-CZ" dirty="0"/>
              <a:t>translace ale i DNA metylace</a:t>
            </a:r>
          </a:p>
          <a:p>
            <a:pPr lvl="2">
              <a:buFont typeface="Arial" charset="0"/>
              <a:buChar char="•"/>
              <a:defRPr/>
            </a:pPr>
            <a:r>
              <a:rPr lang="cs-CZ" dirty="0"/>
              <a:t>(4) </a:t>
            </a:r>
            <a:r>
              <a:rPr lang="cs-CZ" dirty="0" err="1"/>
              <a:t>priony</a:t>
            </a:r>
            <a:r>
              <a:rPr lang="cs-CZ" dirty="0"/>
              <a:t> </a:t>
            </a:r>
          </a:p>
          <a:p>
            <a:pPr lvl="3">
              <a:buFont typeface="Arial" charset="0"/>
              <a:buChar char="•"/>
              <a:defRPr/>
            </a:pPr>
            <a:r>
              <a:rPr lang="cs-CZ" dirty="0"/>
              <a:t>možná transmise na dceřiné buňky – ale nejasné u člověka</a:t>
            </a:r>
          </a:p>
          <a:p>
            <a:pPr>
              <a:buFont typeface="Arial" charset="0"/>
              <a:buChar char="•"/>
              <a:defRPr/>
            </a:pPr>
            <a:endParaRPr lang="cs-CZ" b="1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2">
            <a:extLst>
              <a:ext uri="{FF2B5EF4-FFF2-40B4-BE49-F238E27FC236}">
                <a16:creationId xmlns:a16="http://schemas.microsoft.com/office/drawing/2014/main" id="{FAFC1D45-E160-4DFE-A9FA-DA0F0DFBB0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en-US"/>
              <a:t>DNA metylace a modifikace histonů</a:t>
            </a:r>
          </a:p>
        </p:txBody>
      </p:sp>
      <p:sp>
        <p:nvSpPr>
          <p:cNvPr id="7" name="Zástupný symbol pro text 6">
            <a:extLst>
              <a:ext uri="{FF2B5EF4-FFF2-40B4-BE49-F238E27FC236}">
                <a16:creationId xmlns:a16="http://schemas.microsoft.com/office/drawing/2014/main" id="{0803873A-CB44-4869-A0DB-ED885FD57AC6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1631951" y="981075"/>
            <a:ext cx="5616575" cy="2952750"/>
          </a:xfrm>
        </p:spPr>
        <p:txBody>
          <a:bodyPr>
            <a:normAutofit fontScale="62500" lnSpcReduction="20000"/>
          </a:bodyPr>
          <a:lstStyle/>
          <a:p>
            <a:pPr>
              <a:buFont typeface="Arial" charset="0"/>
              <a:buChar char="•"/>
              <a:defRPr/>
            </a:pPr>
            <a:r>
              <a:rPr lang="cs-CZ" dirty="0"/>
              <a:t>oblasti DNA s </a:t>
            </a:r>
            <a:r>
              <a:rPr lang="en-GB" dirty="0"/>
              <a:t>&gt;55% CG </a:t>
            </a:r>
            <a:r>
              <a:rPr lang="cs-CZ" dirty="0"/>
              <a:t>(lineárně) </a:t>
            </a:r>
            <a:r>
              <a:rPr lang="en-GB" dirty="0"/>
              <a:t>se </a:t>
            </a:r>
            <a:r>
              <a:rPr lang="en-GB" dirty="0" err="1"/>
              <a:t>naz</a:t>
            </a:r>
            <a:r>
              <a:rPr lang="cs-CZ" dirty="0"/>
              <a:t>ý</a:t>
            </a:r>
            <a:r>
              <a:rPr lang="en-GB" dirty="0" err="1"/>
              <a:t>vaj</a:t>
            </a:r>
            <a:r>
              <a:rPr lang="cs-CZ" dirty="0"/>
              <a:t>í</a:t>
            </a:r>
            <a:r>
              <a:rPr lang="en-GB" dirty="0"/>
              <a:t> </a:t>
            </a:r>
            <a:r>
              <a:rPr lang="cs-CZ" dirty="0" err="1"/>
              <a:t>CpG</a:t>
            </a:r>
            <a:r>
              <a:rPr lang="cs-CZ" dirty="0"/>
              <a:t> oblasti </a:t>
            </a:r>
          </a:p>
          <a:p>
            <a:pPr>
              <a:buFont typeface="Arial" charset="0"/>
              <a:buChar char="•"/>
              <a:defRPr/>
            </a:pPr>
            <a:r>
              <a:rPr lang="cs-CZ" dirty="0"/>
              <a:t>cíle DNA-</a:t>
            </a:r>
            <a:r>
              <a:rPr lang="cs-CZ" dirty="0" err="1"/>
              <a:t>metyltransferáz</a:t>
            </a:r>
            <a:r>
              <a:rPr lang="cs-CZ" dirty="0"/>
              <a:t> = 5-methylcytosin</a:t>
            </a:r>
          </a:p>
          <a:p>
            <a:pPr lvl="1">
              <a:buFont typeface="Arial" charset="0"/>
              <a:buChar char="•"/>
              <a:defRPr/>
            </a:pPr>
            <a:r>
              <a:rPr lang="en-GB" dirty="0"/>
              <a:t>“</a:t>
            </a:r>
            <a:r>
              <a:rPr lang="cs-CZ" dirty="0" err="1"/>
              <a:t>maintenance</a:t>
            </a:r>
            <a:r>
              <a:rPr lang="en-GB" dirty="0"/>
              <a:t>”</a:t>
            </a:r>
            <a:r>
              <a:rPr lang="cs-CZ" dirty="0"/>
              <a:t> metylace</a:t>
            </a:r>
            <a:r>
              <a:rPr lang="en-GB" dirty="0"/>
              <a:t> </a:t>
            </a:r>
          </a:p>
          <a:p>
            <a:pPr lvl="2">
              <a:buFont typeface="Arial" charset="0"/>
              <a:buChar char="•"/>
              <a:defRPr/>
            </a:pPr>
            <a:r>
              <a:rPr lang="en-GB" dirty="0" err="1"/>
              <a:t>metyltransfer</a:t>
            </a:r>
            <a:r>
              <a:rPr lang="cs-CZ" dirty="0"/>
              <a:t>á</a:t>
            </a:r>
            <a:r>
              <a:rPr lang="en-GB" dirty="0" err="1"/>
              <a:t>zy</a:t>
            </a:r>
            <a:endParaRPr lang="cs-CZ" dirty="0"/>
          </a:p>
          <a:p>
            <a:pPr lvl="1">
              <a:buFont typeface="Arial" charset="0"/>
              <a:buChar char="•"/>
              <a:defRPr/>
            </a:pPr>
            <a:r>
              <a:rPr lang="cs-CZ" i="1" dirty="0"/>
              <a:t>de novo</a:t>
            </a:r>
            <a:r>
              <a:rPr lang="cs-CZ" dirty="0"/>
              <a:t> metylace</a:t>
            </a:r>
          </a:p>
          <a:p>
            <a:pPr>
              <a:buFont typeface="Arial" charset="0"/>
              <a:buChar char="•"/>
              <a:defRPr/>
            </a:pPr>
            <a:r>
              <a:rPr lang="cs-CZ" dirty="0"/>
              <a:t>velmi často v promotorových oblastech genů</a:t>
            </a:r>
          </a:p>
          <a:p>
            <a:pPr lvl="1">
              <a:buFont typeface="Arial" charset="0"/>
              <a:buChar char="•"/>
              <a:defRPr/>
            </a:pPr>
            <a:r>
              <a:rPr lang="cs-CZ" dirty="0"/>
              <a:t>ne u </a:t>
            </a:r>
            <a:r>
              <a:rPr lang="en-GB" dirty="0"/>
              <a:t>“</a:t>
            </a:r>
            <a:r>
              <a:rPr lang="cs-CZ" dirty="0" err="1"/>
              <a:t>housekeeping</a:t>
            </a:r>
            <a:r>
              <a:rPr lang="en-GB" dirty="0"/>
              <a:t>”</a:t>
            </a:r>
            <a:r>
              <a:rPr lang="cs-CZ" dirty="0"/>
              <a:t> genů</a:t>
            </a:r>
          </a:p>
          <a:p>
            <a:pPr>
              <a:buFont typeface="Arial" charset="0"/>
              <a:buChar char="•"/>
              <a:defRPr/>
            </a:pPr>
            <a:r>
              <a:rPr lang="cs-CZ" dirty="0"/>
              <a:t>hyper- nebo </a:t>
            </a:r>
            <a:r>
              <a:rPr lang="cs-CZ" dirty="0" err="1"/>
              <a:t>hypometylace</a:t>
            </a:r>
            <a:r>
              <a:rPr lang="cs-CZ" dirty="0"/>
              <a:t> mění </a:t>
            </a:r>
            <a:r>
              <a:rPr lang="en-GB" dirty="0"/>
              <a:t>“</a:t>
            </a:r>
            <a:r>
              <a:rPr lang="cs-CZ" dirty="0" err="1"/>
              <a:t>assembly</a:t>
            </a:r>
            <a:r>
              <a:rPr lang="en-GB" dirty="0"/>
              <a:t>”</a:t>
            </a:r>
            <a:r>
              <a:rPr lang="cs-CZ" dirty="0"/>
              <a:t> transkripčního komplexu a</a:t>
            </a:r>
            <a:r>
              <a:rPr lang="en-GB" dirty="0"/>
              <a:t> t</a:t>
            </a:r>
            <a:r>
              <a:rPr lang="cs-CZ" dirty="0" err="1"/>
              <a:t>ím</a:t>
            </a:r>
            <a:r>
              <a:rPr lang="cs-CZ" dirty="0"/>
              <a:t> intenzitu exprese</a:t>
            </a:r>
          </a:p>
          <a:p>
            <a:pPr>
              <a:buFont typeface="Arial" charset="0"/>
              <a:buChar char="•"/>
              <a:defRPr/>
            </a:pPr>
            <a:r>
              <a:rPr lang="cs-CZ" dirty="0"/>
              <a:t>spolupracuje s ostatními enzymy podílejícími se na modifikaci histonů</a:t>
            </a:r>
            <a:endParaRPr lang="en-US" dirty="0"/>
          </a:p>
        </p:txBody>
      </p:sp>
      <p:pic>
        <p:nvPicPr>
          <p:cNvPr id="22532" name="Picture 2">
            <a:extLst>
              <a:ext uri="{FF2B5EF4-FFF2-40B4-BE49-F238E27FC236}">
                <a16:creationId xmlns:a16="http://schemas.microsoft.com/office/drawing/2014/main" id="{249222D7-22BD-4DE2-A9B3-10C55627AC69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23139" y="933451"/>
            <a:ext cx="3309937" cy="37195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3" name="Picture 3">
            <a:extLst>
              <a:ext uri="{FF2B5EF4-FFF2-40B4-BE49-F238E27FC236}">
                <a16:creationId xmlns:a16="http://schemas.microsoft.com/office/drawing/2014/main" id="{97E29544-EAFC-4366-8F23-756D1B9C7E0A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82888" y="3486151"/>
            <a:ext cx="3384550" cy="3255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4" name="Picture 4">
            <a:extLst>
              <a:ext uri="{FF2B5EF4-FFF2-40B4-BE49-F238E27FC236}">
                <a16:creationId xmlns:a16="http://schemas.microsoft.com/office/drawing/2014/main" id="{D5372BE2-257B-4683-9C96-D7E22AAA2E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464" y="5084764"/>
            <a:ext cx="2122487" cy="1620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F3C670E1-687C-420C-8A97-FBC335124C5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en-US"/>
              <a:t>Genetika,  genomika</a:t>
            </a:r>
          </a:p>
        </p:txBody>
      </p:sp>
      <p:pic>
        <p:nvPicPr>
          <p:cNvPr id="6147" name="Picture 4" descr="male_fly">
            <a:extLst>
              <a:ext uri="{FF2B5EF4-FFF2-40B4-BE49-F238E27FC236}">
                <a16:creationId xmlns:a16="http://schemas.microsoft.com/office/drawing/2014/main" id="{2085AAEA-2E9D-485F-9E6F-F06EF093864A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691024">
            <a:off x="10403723" y="5315452"/>
            <a:ext cx="512762" cy="719138"/>
          </a:xfrm>
        </p:spPr>
      </p:pic>
      <p:pic>
        <p:nvPicPr>
          <p:cNvPr id="6148" name="Picture 5" descr="Mouse_white">
            <a:extLst>
              <a:ext uri="{FF2B5EF4-FFF2-40B4-BE49-F238E27FC236}">
                <a16:creationId xmlns:a16="http://schemas.microsoft.com/office/drawing/2014/main" id="{0B9433E5-323D-483C-A2C1-2B22538D8E08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93046" y="4009500"/>
            <a:ext cx="1655762" cy="504825"/>
          </a:xfrm>
        </p:spPr>
      </p:pic>
      <p:pic>
        <p:nvPicPr>
          <p:cNvPr id="6149" name="Picture 8" descr="humev_cartoon_cz">
            <a:extLst>
              <a:ext uri="{FF2B5EF4-FFF2-40B4-BE49-F238E27FC236}">
                <a16:creationId xmlns:a16="http://schemas.microsoft.com/office/drawing/2014/main" id="{4BE62C48-6029-49F0-989E-1436E02257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1" y="981075"/>
            <a:ext cx="1954213" cy="280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0" name="Rectangle 3">
            <a:extLst>
              <a:ext uri="{FF2B5EF4-FFF2-40B4-BE49-F238E27FC236}">
                <a16:creationId xmlns:a16="http://schemas.microsoft.com/office/drawing/2014/main" id="{CDA26E60-7CF5-4FCE-8E87-B45E6479E994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703388" y="981076"/>
            <a:ext cx="7345362" cy="5616575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en-US" sz="1600" b="1"/>
              <a:t>genetika</a:t>
            </a:r>
          </a:p>
          <a:p>
            <a:pPr lvl="1" eaLnBrk="1" hangingPunct="1">
              <a:lnSpc>
                <a:spcPct val="80000"/>
              </a:lnSpc>
            </a:pPr>
            <a:r>
              <a:rPr lang="cs-CZ" altLang="en-US" sz="1400"/>
              <a:t>specializovaný biologický obor zabývající se </a:t>
            </a:r>
            <a:r>
              <a:rPr lang="cs-CZ" altLang="en-US" sz="1400" b="1">
                <a:solidFill>
                  <a:schemeClr val="hlink"/>
                </a:solidFill>
              </a:rPr>
              <a:t>variabilitou</a:t>
            </a:r>
            <a:r>
              <a:rPr lang="cs-CZ" altLang="en-US" sz="1400"/>
              <a:t> a </a:t>
            </a:r>
            <a:r>
              <a:rPr lang="cs-CZ" altLang="en-US" sz="1400" b="1">
                <a:solidFill>
                  <a:schemeClr val="hlink"/>
                </a:solidFill>
              </a:rPr>
              <a:t>dědičností </a:t>
            </a:r>
            <a:r>
              <a:rPr lang="cs-CZ" altLang="en-US" sz="1400"/>
              <a:t>u všech živých organizmů</a:t>
            </a:r>
          </a:p>
          <a:p>
            <a:pPr lvl="1" eaLnBrk="1" hangingPunct="1">
              <a:lnSpc>
                <a:spcPct val="80000"/>
              </a:lnSpc>
            </a:pPr>
            <a:r>
              <a:rPr lang="cs-CZ" altLang="en-US" sz="1400" b="1"/>
              <a:t>lidská genetika</a:t>
            </a:r>
          </a:p>
          <a:p>
            <a:pPr lvl="2" eaLnBrk="1" hangingPunct="1">
              <a:lnSpc>
                <a:spcPct val="80000"/>
              </a:lnSpc>
            </a:pPr>
            <a:r>
              <a:rPr lang="cs-CZ" altLang="en-US" sz="1200"/>
              <a:t>studuje variabilitu a dědičnost u člověka</a:t>
            </a:r>
            <a:endParaRPr lang="cs-CZ" altLang="en-US" sz="1200" b="1"/>
          </a:p>
          <a:p>
            <a:pPr lvl="1" eaLnBrk="1" hangingPunct="1">
              <a:lnSpc>
                <a:spcPct val="80000"/>
              </a:lnSpc>
            </a:pPr>
            <a:r>
              <a:rPr lang="cs-CZ" altLang="en-US" sz="1400" b="1"/>
              <a:t>klinická genetika</a:t>
            </a:r>
          </a:p>
          <a:p>
            <a:pPr lvl="2" eaLnBrk="1" hangingPunct="1">
              <a:lnSpc>
                <a:spcPct val="80000"/>
              </a:lnSpc>
            </a:pPr>
            <a:r>
              <a:rPr lang="cs-CZ" altLang="en-US" sz="1200"/>
              <a:t>zabývá se genetikou patologických stavů</a:t>
            </a:r>
          </a:p>
          <a:p>
            <a:pPr lvl="3" eaLnBrk="1" hangingPunct="1">
              <a:lnSpc>
                <a:spcPct val="80000"/>
              </a:lnSpc>
            </a:pPr>
            <a:r>
              <a:rPr lang="cs-CZ" altLang="en-US" sz="1000"/>
              <a:t>diagnostika, genetické poradenství a prevencí genetických nemocí (nejen u pacienta ale celé rodiny!)</a:t>
            </a:r>
          </a:p>
          <a:p>
            <a:pPr lvl="1" eaLnBrk="1" hangingPunct="1">
              <a:lnSpc>
                <a:spcPct val="80000"/>
              </a:lnSpc>
            </a:pPr>
            <a:r>
              <a:rPr lang="cs-CZ" altLang="en-US" sz="1400" b="1"/>
              <a:t>cytogenetika</a:t>
            </a:r>
          </a:p>
          <a:p>
            <a:pPr lvl="2" eaLnBrk="1" hangingPunct="1">
              <a:lnSpc>
                <a:spcPct val="80000"/>
              </a:lnSpc>
            </a:pPr>
            <a:r>
              <a:rPr lang="cs-CZ" altLang="en-US" sz="1200"/>
              <a:t>studium chromozomů</a:t>
            </a:r>
          </a:p>
          <a:p>
            <a:pPr lvl="1" eaLnBrk="1" hangingPunct="1">
              <a:lnSpc>
                <a:spcPct val="80000"/>
              </a:lnSpc>
            </a:pPr>
            <a:r>
              <a:rPr lang="cs-CZ" altLang="en-US" sz="1400" b="1"/>
              <a:t>molekulární genetika</a:t>
            </a:r>
          </a:p>
          <a:p>
            <a:pPr lvl="2" eaLnBrk="1" hangingPunct="1">
              <a:lnSpc>
                <a:spcPct val="80000"/>
              </a:lnSpc>
            </a:pPr>
            <a:r>
              <a:rPr lang="cs-CZ" altLang="en-US" sz="1200"/>
              <a:t>studium struktury a funkce jednotlivých genů</a:t>
            </a:r>
          </a:p>
          <a:p>
            <a:pPr lvl="1" eaLnBrk="1" hangingPunct="1">
              <a:lnSpc>
                <a:spcPct val="80000"/>
              </a:lnSpc>
            </a:pPr>
            <a:r>
              <a:rPr lang="cs-CZ" altLang="en-US" sz="1400" b="1"/>
              <a:t>populační genetika</a:t>
            </a:r>
          </a:p>
          <a:p>
            <a:pPr lvl="2" eaLnBrk="1" hangingPunct="1">
              <a:lnSpc>
                <a:spcPct val="80000"/>
              </a:lnSpc>
            </a:pPr>
            <a:r>
              <a:rPr lang="cs-CZ" altLang="en-US" sz="1200"/>
              <a:t>studium proměnlivosti populací</a:t>
            </a:r>
          </a:p>
          <a:p>
            <a:pPr lvl="1" eaLnBrk="1" hangingPunct="1">
              <a:lnSpc>
                <a:spcPct val="80000"/>
              </a:lnSpc>
            </a:pPr>
            <a:r>
              <a:rPr lang="cs-CZ" altLang="en-US" sz="1400" b="1"/>
              <a:t>komparativní</a:t>
            </a:r>
            <a:r>
              <a:rPr lang="cs-CZ" altLang="en-US" sz="1400"/>
              <a:t> a </a:t>
            </a:r>
            <a:r>
              <a:rPr lang="cs-CZ" altLang="en-US" sz="1400" b="1"/>
              <a:t>evoluční genetika</a:t>
            </a:r>
          </a:p>
          <a:p>
            <a:pPr lvl="2" eaLnBrk="1" hangingPunct="1">
              <a:lnSpc>
                <a:spcPct val="80000"/>
              </a:lnSpc>
            </a:pPr>
            <a:r>
              <a:rPr lang="cs-CZ" altLang="en-US" sz="1200"/>
              <a:t>mezidruhové srovnání a studium evoluce druhů</a:t>
            </a:r>
          </a:p>
          <a:p>
            <a:pPr eaLnBrk="1" hangingPunct="1">
              <a:lnSpc>
                <a:spcPct val="80000"/>
              </a:lnSpc>
            </a:pPr>
            <a:r>
              <a:rPr lang="cs-CZ" altLang="en-US" sz="1600" b="1"/>
              <a:t>genomika</a:t>
            </a:r>
          </a:p>
          <a:p>
            <a:pPr lvl="1" eaLnBrk="1" hangingPunct="1">
              <a:lnSpc>
                <a:spcPct val="80000"/>
              </a:lnSpc>
            </a:pPr>
            <a:r>
              <a:rPr lang="cs-CZ" altLang="en-US" sz="1400"/>
              <a:t>studuje strukturu a funkci </a:t>
            </a:r>
            <a:r>
              <a:rPr lang="cs-CZ" altLang="en-US" sz="1400" b="1">
                <a:solidFill>
                  <a:srgbClr val="009999"/>
                </a:solidFill>
              </a:rPr>
              <a:t>genomů</a:t>
            </a:r>
            <a:r>
              <a:rPr lang="cs-CZ" altLang="en-US" sz="1400" b="1">
                <a:solidFill>
                  <a:srgbClr val="33CCCC"/>
                </a:solidFill>
              </a:rPr>
              <a:t> </a:t>
            </a:r>
            <a:r>
              <a:rPr lang="cs-CZ" altLang="en-US" sz="1400"/>
              <a:t>pomocí genetického mapování, sekvenování a funkční analýzy genů</a:t>
            </a:r>
          </a:p>
          <a:p>
            <a:pPr lvl="1" eaLnBrk="1" hangingPunct="1">
              <a:lnSpc>
                <a:spcPct val="80000"/>
              </a:lnSpc>
            </a:pPr>
            <a:r>
              <a:rPr lang="cs-CZ" altLang="en-US" sz="1400"/>
              <a:t>snaží se o pochopení veškeré informace obsažené v DNA živých organizmů</a:t>
            </a:r>
          </a:p>
          <a:p>
            <a:pPr lvl="2" eaLnBrk="1" hangingPunct="1">
              <a:lnSpc>
                <a:spcPct val="80000"/>
              </a:lnSpc>
            </a:pPr>
            <a:r>
              <a:rPr lang="cs-CZ" altLang="en-US" sz="1200" b="1"/>
              <a:t>strukturní genomika</a:t>
            </a:r>
            <a:r>
              <a:rPr lang="cs-CZ" altLang="en-US" sz="1200"/>
              <a:t> = pochopení struktury genomu</a:t>
            </a:r>
          </a:p>
          <a:p>
            <a:pPr lvl="3" eaLnBrk="1" hangingPunct="1">
              <a:lnSpc>
                <a:spcPct val="80000"/>
              </a:lnSpc>
            </a:pPr>
            <a:r>
              <a:rPr lang="cs-CZ" altLang="en-US" sz="1000"/>
              <a:t>konstrukce detailních genetických, fyzických a transkripčních map genomů příslušných organizmů, konečným cílem je kompletní znalost DNA sekvence (např. HUGO projekt)</a:t>
            </a:r>
            <a:endParaRPr lang="cs-CZ" altLang="en-US" sz="1000" i="1"/>
          </a:p>
          <a:p>
            <a:pPr lvl="2" eaLnBrk="1" hangingPunct="1">
              <a:lnSpc>
                <a:spcPct val="80000"/>
              </a:lnSpc>
            </a:pPr>
            <a:r>
              <a:rPr lang="cs-CZ" altLang="en-US" sz="1200" b="1"/>
              <a:t>funkční genomika</a:t>
            </a:r>
            <a:r>
              <a:rPr lang="cs-CZ" altLang="en-US" sz="1200"/>
              <a:t>  = studium funkce genů a ostatních částí genomu</a:t>
            </a:r>
          </a:p>
          <a:p>
            <a:pPr lvl="3" eaLnBrk="1" hangingPunct="1">
              <a:lnSpc>
                <a:spcPct val="80000"/>
              </a:lnSpc>
            </a:pPr>
            <a:r>
              <a:rPr lang="cs-CZ" altLang="en-US" sz="1000"/>
              <a:t>využívá poznatků strukturní genomiky a snaží se o poznání funkce genů; velmi často k tomu využívá modelové organizmy (myš, kvasinka, nematoda, Drosofila aj.) jako časově a finančně výhodnou alternativu vyšších živočichů (zejm. pro možnost studovat mnoho generací v relativně krátkém čase </a:t>
            </a:r>
          </a:p>
          <a:p>
            <a:pPr lvl="2" eaLnBrk="1" hangingPunct="1">
              <a:lnSpc>
                <a:spcPct val="80000"/>
              </a:lnSpc>
            </a:pPr>
            <a:endParaRPr lang="cs-CZ" altLang="en-US" sz="120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2">
            <a:extLst>
              <a:ext uri="{FF2B5EF4-FFF2-40B4-BE49-F238E27FC236}">
                <a16:creationId xmlns:a16="http://schemas.microsoft.com/office/drawing/2014/main" id="{D42C9716-F790-4470-BD37-D2C94CE642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118" y="111456"/>
            <a:ext cx="8928100" cy="576262"/>
          </a:xfrm>
        </p:spPr>
        <p:txBody>
          <a:bodyPr/>
          <a:lstStyle/>
          <a:p>
            <a:r>
              <a:rPr lang="cs-CZ" altLang="en-US" sz="3000" dirty="0"/>
              <a:t>Kooperace DNA metylace </a:t>
            </a:r>
            <a:r>
              <a:rPr lang="en-GB" altLang="en-US" sz="3000" dirty="0"/>
              <a:t>a</a:t>
            </a:r>
            <a:r>
              <a:rPr lang="cs-CZ" altLang="en-US" sz="3000" dirty="0"/>
              <a:t> </a:t>
            </a:r>
            <a:r>
              <a:rPr lang="cs-CZ" altLang="en-US" sz="3000" dirty="0" err="1"/>
              <a:t>modifikac</a:t>
            </a:r>
            <a:r>
              <a:rPr lang="en-GB" altLang="en-US" sz="3000" dirty="0"/>
              <a:t>e</a:t>
            </a:r>
            <a:r>
              <a:rPr lang="cs-CZ" altLang="en-US" sz="3000" dirty="0"/>
              <a:t> histonů</a:t>
            </a:r>
          </a:p>
        </p:txBody>
      </p:sp>
      <p:pic>
        <p:nvPicPr>
          <p:cNvPr id="23555" name="Picture 3">
            <a:extLst>
              <a:ext uri="{FF2B5EF4-FFF2-40B4-BE49-F238E27FC236}">
                <a16:creationId xmlns:a16="http://schemas.microsoft.com/office/drawing/2014/main" id="{792539F5-63C6-46FC-AB24-177EEAA27ED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00600" y="774701"/>
            <a:ext cx="2732088" cy="5967413"/>
          </a:xfr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806A6F5-A194-4A9A-9E92-C54DF6C7D4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59010" y="728663"/>
            <a:ext cx="8785225" cy="5516562"/>
          </a:xfrm>
        </p:spPr>
        <p:txBody>
          <a:bodyPr>
            <a:normAutofit lnSpcReduction="10000"/>
          </a:bodyPr>
          <a:lstStyle/>
          <a:p>
            <a:pPr>
              <a:buFont typeface="Arial" charset="0"/>
              <a:buChar char="•"/>
              <a:defRPr/>
            </a:pPr>
            <a:r>
              <a:rPr lang="cs-CZ" dirty="0"/>
              <a:t>fyziologicky </a:t>
            </a:r>
          </a:p>
          <a:p>
            <a:pPr lvl="1">
              <a:buFont typeface="Arial" charset="0"/>
              <a:buChar char="•"/>
              <a:defRPr/>
            </a:pPr>
            <a:r>
              <a:rPr lang="cs-CZ" dirty="0"/>
              <a:t>(1) diferenciace buněk v mnohobuněčném eukaryotickém organizmu = </a:t>
            </a:r>
            <a:r>
              <a:rPr lang="cs-CZ" dirty="0" err="1"/>
              <a:t>epigenetika</a:t>
            </a:r>
            <a:endParaRPr lang="cs-CZ" dirty="0"/>
          </a:p>
          <a:p>
            <a:pPr lvl="2">
              <a:buFont typeface="Arial" charset="0"/>
              <a:buChar char="•"/>
              <a:defRPr/>
            </a:pPr>
            <a:r>
              <a:rPr lang="cs-CZ" dirty="0"/>
              <a:t>totipotentní kmenová buňka </a:t>
            </a:r>
          </a:p>
          <a:p>
            <a:pPr lvl="3">
              <a:buFont typeface="Arial" charset="0"/>
              <a:buChar char="•"/>
              <a:defRPr/>
            </a:pPr>
            <a:r>
              <a:rPr lang="cs-CZ" dirty="0"/>
              <a:t>embryo: zygota ---</a:t>
            </a:r>
            <a:r>
              <a:rPr lang="en-GB" dirty="0"/>
              <a:t>&gt; </a:t>
            </a:r>
            <a:r>
              <a:rPr lang="en-GB" dirty="0" err="1"/>
              <a:t>blastocysta</a:t>
            </a:r>
            <a:endParaRPr lang="en-GB" dirty="0"/>
          </a:p>
          <a:p>
            <a:pPr lvl="3">
              <a:buFont typeface="Arial" charset="0"/>
              <a:buChar char="•"/>
              <a:defRPr/>
            </a:pPr>
            <a:r>
              <a:rPr lang="cs-CZ" dirty="0"/>
              <a:t>fetus: </a:t>
            </a:r>
            <a:r>
              <a:rPr lang="en-GB" dirty="0" err="1"/>
              <a:t>pluripotentn</a:t>
            </a:r>
            <a:r>
              <a:rPr lang="cs-CZ" dirty="0"/>
              <a:t>í buňky ---</a:t>
            </a:r>
            <a:r>
              <a:rPr lang="en-GB" dirty="0"/>
              <a:t>&gt; </a:t>
            </a:r>
            <a:r>
              <a:rPr lang="cs-CZ" dirty="0" err="1"/>
              <a:t>progenitorové</a:t>
            </a:r>
            <a:r>
              <a:rPr lang="cs-CZ" dirty="0"/>
              <a:t> buňky </a:t>
            </a:r>
            <a:r>
              <a:rPr lang="en-GB" dirty="0"/>
              <a:t>----&gt; </a:t>
            </a:r>
            <a:r>
              <a:rPr lang="cs-CZ" dirty="0"/>
              <a:t>diferencované buňky</a:t>
            </a:r>
          </a:p>
          <a:p>
            <a:pPr lvl="3">
              <a:buFont typeface="Arial" charset="0"/>
              <a:buChar char="•"/>
              <a:defRPr/>
            </a:pPr>
            <a:r>
              <a:rPr lang="cs-CZ" dirty="0"/>
              <a:t>regenerace diferencovaných buněk = přenos epigenetických změn </a:t>
            </a:r>
          </a:p>
          <a:p>
            <a:pPr lvl="4">
              <a:buFont typeface="Arial" charset="0"/>
              <a:buChar char="•"/>
              <a:defRPr/>
            </a:pPr>
            <a:r>
              <a:rPr lang="cs-CZ" dirty="0"/>
              <a:t>zejm. díky </a:t>
            </a:r>
            <a:r>
              <a:rPr lang="cs-CZ" dirty="0" err="1"/>
              <a:t>konformaci</a:t>
            </a:r>
            <a:r>
              <a:rPr lang="cs-CZ" dirty="0"/>
              <a:t> histonů</a:t>
            </a:r>
          </a:p>
          <a:p>
            <a:pPr lvl="4">
              <a:buFont typeface="Arial" charset="0"/>
              <a:buChar char="•"/>
              <a:defRPr/>
            </a:pPr>
            <a:r>
              <a:rPr lang="cs-CZ" dirty="0"/>
              <a:t>a setrvalé tvorbě faktorů zodpovědných za epigenetické změny</a:t>
            </a:r>
            <a:endParaRPr lang="en-GB" dirty="0"/>
          </a:p>
          <a:p>
            <a:pPr lvl="1">
              <a:buFont typeface="Arial" charset="0"/>
              <a:buChar char="•"/>
              <a:defRPr/>
            </a:pPr>
            <a:r>
              <a:rPr lang="cs-CZ" dirty="0"/>
              <a:t>(2) </a:t>
            </a:r>
            <a:r>
              <a:rPr lang="en-GB" dirty="0" err="1"/>
              <a:t>inaktivace</a:t>
            </a:r>
            <a:r>
              <a:rPr lang="en-GB" dirty="0"/>
              <a:t> </a:t>
            </a:r>
            <a:r>
              <a:rPr lang="en-GB" dirty="0" err="1"/>
              <a:t>jednoho</a:t>
            </a:r>
            <a:r>
              <a:rPr lang="en-GB" dirty="0"/>
              <a:t> z X-</a:t>
            </a:r>
            <a:r>
              <a:rPr lang="en-GB" dirty="0" err="1"/>
              <a:t>chromozom</a:t>
            </a:r>
            <a:r>
              <a:rPr lang="cs-CZ" dirty="0"/>
              <a:t>ů u žen</a:t>
            </a:r>
          </a:p>
          <a:p>
            <a:pPr lvl="1">
              <a:buFont typeface="Arial" charset="0"/>
              <a:buChar char="•"/>
              <a:defRPr/>
            </a:pPr>
            <a:r>
              <a:rPr lang="cs-CZ" dirty="0"/>
              <a:t>(3) evoluce ?????</a:t>
            </a:r>
          </a:p>
          <a:p>
            <a:pPr>
              <a:buFont typeface="Arial" charset="0"/>
              <a:buChar char="•"/>
              <a:defRPr/>
            </a:pPr>
            <a:r>
              <a:rPr lang="cs-CZ" dirty="0"/>
              <a:t>patofyziologie</a:t>
            </a:r>
          </a:p>
          <a:p>
            <a:pPr lvl="1">
              <a:buFont typeface="Arial" charset="0"/>
              <a:buChar char="•"/>
              <a:defRPr/>
            </a:pPr>
            <a:r>
              <a:rPr lang="cs-CZ" dirty="0"/>
              <a:t>(1) </a:t>
            </a:r>
            <a:r>
              <a:rPr lang="cs-CZ" dirty="0" err="1"/>
              <a:t>germinativní</a:t>
            </a:r>
            <a:r>
              <a:rPr lang="cs-CZ" dirty="0"/>
              <a:t> buňka</a:t>
            </a:r>
          </a:p>
          <a:p>
            <a:pPr lvl="2">
              <a:buFont typeface="Arial" charset="0"/>
              <a:buChar char="•"/>
              <a:defRPr/>
            </a:pPr>
            <a:r>
              <a:rPr lang="cs-CZ" dirty="0"/>
              <a:t>nemoci na základě </a:t>
            </a:r>
            <a:r>
              <a:rPr lang="cs-CZ" dirty="0" err="1"/>
              <a:t>genomického</a:t>
            </a:r>
            <a:r>
              <a:rPr lang="cs-CZ" dirty="0"/>
              <a:t> imprintingu</a:t>
            </a:r>
            <a:endParaRPr lang="en-GB" dirty="0"/>
          </a:p>
          <a:p>
            <a:pPr lvl="3">
              <a:buFont typeface="Arial" charset="0"/>
              <a:buChar char="•"/>
              <a:defRPr/>
            </a:pPr>
            <a:r>
              <a:rPr lang="cs-CZ" dirty="0"/>
              <a:t>behaviorální poruchy a mentální retardace</a:t>
            </a:r>
            <a:r>
              <a:rPr lang="en-GB" dirty="0"/>
              <a:t>!</a:t>
            </a:r>
            <a:endParaRPr lang="cs-CZ" dirty="0"/>
          </a:p>
          <a:p>
            <a:pPr lvl="4">
              <a:buFont typeface="Arial" charset="0"/>
              <a:buChar char="•"/>
              <a:defRPr/>
            </a:pPr>
            <a:r>
              <a:rPr lang="cs-CZ" dirty="0"/>
              <a:t>A</a:t>
            </a:r>
            <a:r>
              <a:rPr lang="en-GB" dirty="0" err="1"/>
              <a:t>ngelman</a:t>
            </a:r>
            <a:r>
              <a:rPr lang="cs-CZ" dirty="0" err="1"/>
              <a:t>ův</a:t>
            </a:r>
            <a:r>
              <a:rPr lang="en-GB" dirty="0"/>
              <a:t>/</a:t>
            </a:r>
            <a:r>
              <a:rPr lang="en-GB" dirty="0" err="1"/>
              <a:t>Prader</a:t>
            </a:r>
            <a:r>
              <a:rPr lang="en-GB" dirty="0"/>
              <a:t>/</a:t>
            </a:r>
            <a:r>
              <a:rPr lang="en-GB" dirty="0" err="1"/>
              <a:t>Williho</a:t>
            </a:r>
            <a:r>
              <a:rPr lang="en-GB" dirty="0"/>
              <a:t> </a:t>
            </a:r>
            <a:r>
              <a:rPr lang="en-GB" dirty="0" err="1"/>
              <a:t>syndrom</a:t>
            </a:r>
            <a:r>
              <a:rPr lang="cs-CZ" dirty="0"/>
              <a:t>, fragilní X syndrom, některé </a:t>
            </a:r>
            <a:r>
              <a:rPr lang="cs-CZ" dirty="0" err="1"/>
              <a:t>thalasémie</a:t>
            </a:r>
            <a:r>
              <a:rPr lang="cs-CZ" dirty="0"/>
              <a:t>, </a:t>
            </a:r>
          </a:p>
          <a:p>
            <a:pPr lvl="2">
              <a:buFont typeface="Arial" charset="0"/>
              <a:buChar char="•"/>
              <a:defRPr/>
            </a:pPr>
            <a:r>
              <a:rPr lang="cs-CZ" dirty="0"/>
              <a:t>fetální programování</a:t>
            </a:r>
          </a:p>
          <a:p>
            <a:pPr lvl="1">
              <a:buFont typeface="Arial" charset="0"/>
              <a:buChar char="•"/>
              <a:defRPr/>
            </a:pPr>
            <a:r>
              <a:rPr lang="cs-CZ" dirty="0"/>
              <a:t>(2) somatická buňka</a:t>
            </a:r>
          </a:p>
          <a:p>
            <a:pPr lvl="2">
              <a:buFont typeface="Arial" charset="0"/>
              <a:buChar char="•"/>
              <a:defRPr/>
            </a:pPr>
            <a:r>
              <a:rPr lang="cs-CZ" dirty="0"/>
              <a:t>nádory a další </a:t>
            </a:r>
            <a:r>
              <a:rPr lang="cs-CZ" dirty="0" err="1"/>
              <a:t>choromozomální</a:t>
            </a:r>
            <a:r>
              <a:rPr lang="cs-CZ" dirty="0"/>
              <a:t> </a:t>
            </a:r>
            <a:r>
              <a:rPr lang="cs-CZ" dirty="0" err="1"/>
              <a:t>instability</a:t>
            </a:r>
            <a:endParaRPr lang="cs-CZ" dirty="0"/>
          </a:p>
          <a:p>
            <a:pPr lvl="3">
              <a:buFont typeface="Arial" charset="0"/>
              <a:buChar char="•"/>
              <a:defRPr/>
            </a:pPr>
            <a:r>
              <a:rPr lang="en-GB" dirty="0" err="1"/>
              <a:t>hypometylace</a:t>
            </a:r>
            <a:r>
              <a:rPr lang="en-GB" dirty="0"/>
              <a:t> </a:t>
            </a:r>
            <a:r>
              <a:rPr lang="en-GB" dirty="0" err="1"/>
              <a:t>protoonkogen</a:t>
            </a:r>
            <a:r>
              <a:rPr lang="cs-CZ" dirty="0"/>
              <a:t>ů nebo </a:t>
            </a:r>
            <a:r>
              <a:rPr lang="cs-CZ" dirty="0" err="1"/>
              <a:t>hypermetylace</a:t>
            </a:r>
            <a:r>
              <a:rPr lang="cs-CZ" dirty="0"/>
              <a:t> supresorů (inaktivace </a:t>
            </a:r>
            <a:r>
              <a:rPr lang="cs-CZ" dirty="0" err="1"/>
              <a:t>Rb</a:t>
            </a:r>
            <a:r>
              <a:rPr lang="cs-CZ" dirty="0"/>
              <a:t>, p53, …)</a:t>
            </a:r>
          </a:p>
          <a:p>
            <a:pPr lvl="3">
              <a:buFont typeface="Arial" charset="0"/>
              <a:buChar char="•"/>
              <a:defRPr/>
            </a:pPr>
            <a:r>
              <a:rPr lang="cs-CZ" dirty="0" err="1"/>
              <a:t>mikrosatelitová</a:t>
            </a:r>
            <a:r>
              <a:rPr lang="cs-CZ" dirty="0"/>
              <a:t> </a:t>
            </a:r>
            <a:r>
              <a:rPr lang="cs-CZ" dirty="0" err="1"/>
              <a:t>instabilita</a:t>
            </a:r>
            <a:r>
              <a:rPr lang="cs-CZ" dirty="0"/>
              <a:t> </a:t>
            </a:r>
          </a:p>
          <a:p>
            <a:pPr lvl="2">
              <a:buFont typeface="Arial" charset="0"/>
              <a:buChar char="•"/>
              <a:defRPr/>
            </a:pPr>
            <a:r>
              <a:rPr lang="cs-CZ" dirty="0"/>
              <a:t>nenádorová onemocnění</a:t>
            </a:r>
          </a:p>
          <a:p>
            <a:pPr lvl="3">
              <a:buFont typeface="Arial" charset="0"/>
              <a:buChar char="•"/>
              <a:defRPr/>
            </a:pPr>
            <a:r>
              <a:rPr lang="cs-CZ" dirty="0"/>
              <a:t>diabetes, obezita, ateroskleróza</a:t>
            </a:r>
          </a:p>
          <a:p>
            <a:pPr>
              <a:buFont typeface="Arial" charset="0"/>
              <a:buChar char="•"/>
              <a:defRPr/>
            </a:pPr>
            <a:endParaRPr lang="cs-CZ" dirty="0"/>
          </a:p>
          <a:p>
            <a:pPr>
              <a:buFont typeface="Arial" charset="0"/>
              <a:buChar char="•"/>
              <a:defRPr/>
            </a:pPr>
            <a:endParaRPr lang="cs-CZ" dirty="0"/>
          </a:p>
        </p:txBody>
      </p:sp>
      <p:sp>
        <p:nvSpPr>
          <p:cNvPr id="24579" name="Title 2">
            <a:extLst>
              <a:ext uri="{FF2B5EF4-FFF2-40B4-BE49-F238E27FC236}">
                <a16:creationId xmlns:a16="http://schemas.microsoft.com/office/drawing/2014/main" id="{24C5D98B-08A3-431B-871A-ED139E2553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307" y="115888"/>
            <a:ext cx="11875503" cy="1225550"/>
          </a:xfrm>
        </p:spPr>
        <p:txBody>
          <a:bodyPr/>
          <a:lstStyle/>
          <a:p>
            <a:r>
              <a:rPr lang="cs-CZ" altLang="en-US" sz="3600" dirty="0" err="1"/>
              <a:t>Epigenetika</a:t>
            </a:r>
            <a:r>
              <a:rPr lang="cs-CZ" altLang="en-US" sz="3600" dirty="0"/>
              <a:t> ve fyziologickém a patofyziologickém kontextu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6237FD61-0B6D-4022-8802-513C1A1B359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en-US">
                <a:sym typeface="Symbol" panose="05050102010706020507" pitchFamily="18" charset="2"/>
              </a:rPr>
              <a:t>Lidský genom</a:t>
            </a:r>
          </a:p>
        </p:txBody>
      </p:sp>
      <p:sp>
        <p:nvSpPr>
          <p:cNvPr id="20483" name="Rectangle 4">
            <a:extLst>
              <a:ext uri="{FF2B5EF4-FFF2-40B4-BE49-F238E27FC236}">
                <a16:creationId xmlns:a16="http://schemas.microsoft.com/office/drawing/2014/main" id="{6E00185F-1317-4FA3-9D50-D90EDC7A6FA5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703388" y="1052514"/>
            <a:ext cx="4678362" cy="5545137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cs-CZ" sz="1600" b="1" dirty="0" err="1">
                <a:solidFill>
                  <a:srgbClr val="009999"/>
                </a:solidFill>
              </a:rPr>
              <a:t>Human</a:t>
            </a:r>
            <a:r>
              <a:rPr lang="cs-CZ" sz="1600" b="1" dirty="0">
                <a:solidFill>
                  <a:srgbClr val="009999"/>
                </a:solidFill>
              </a:rPr>
              <a:t> Genome Project (HUGO)</a:t>
            </a:r>
            <a:r>
              <a:rPr lang="en-GB" sz="1600" b="1" dirty="0">
                <a:solidFill>
                  <a:srgbClr val="009999"/>
                </a:solidFill>
              </a:rPr>
              <a:t> – 1990 - 2003</a:t>
            </a:r>
            <a:endParaRPr lang="cs-CZ" sz="1600" b="1" dirty="0">
              <a:solidFill>
                <a:srgbClr val="009999"/>
              </a:solidFill>
            </a:endParaRPr>
          </a:p>
          <a:p>
            <a:pPr lvl="1" eaLnBrk="1" hangingPunct="1">
              <a:lnSpc>
                <a:spcPct val="80000"/>
              </a:lnSpc>
              <a:defRPr/>
            </a:pPr>
            <a:r>
              <a:rPr lang="cs-CZ" sz="1400" dirty="0"/>
              <a:t>v haploidní genom obsahuje cca 3.3</a:t>
            </a:r>
            <a:r>
              <a:rPr lang="cs-CZ" sz="1400" dirty="0">
                <a:sym typeface="Symbol" pitchFamily="18" charset="2"/>
              </a:rPr>
              <a:t>10</a:t>
            </a:r>
            <a:r>
              <a:rPr lang="cs-CZ" sz="1400" baseline="30000" dirty="0">
                <a:sym typeface="Symbol" pitchFamily="18" charset="2"/>
              </a:rPr>
              <a:t>9</a:t>
            </a:r>
            <a:r>
              <a:rPr lang="cs-CZ" sz="1400" dirty="0">
                <a:sym typeface="Symbol" pitchFamily="18" charset="2"/>
              </a:rPr>
              <a:t> </a:t>
            </a:r>
            <a:r>
              <a:rPr lang="cs-CZ" sz="1400" dirty="0" err="1">
                <a:sym typeface="Symbol" pitchFamily="18" charset="2"/>
              </a:rPr>
              <a:t>bp</a:t>
            </a:r>
            <a:endParaRPr lang="cs-CZ" sz="1400" dirty="0">
              <a:sym typeface="Symbol" pitchFamily="18" charset="2"/>
            </a:endParaRPr>
          </a:p>
          <a:p>
            <a:pPr lvl="1" eaLnBrk="1" hangingPunct="1">
              <a:lnSpc>
                <a:spcPct val="80000"/>
              </a:lnSpc>
              <a:defRPr/>
            </a:pPr>
            <a:r>
              <a:rPr lang="cs-CZ" sz="1400" dirty="0">
                <a:sym typeface="Symbol" pitchFamily="18" charset="2"/>
              </a:rPr>
              <a:t>z </a:t>
            </a:r>
            <a:r>
              <a:rPr lang="en-GB" sz="1400" b="1" dirty="0">
                <a:solidFill>
                  <a:srgbClr val="FF0000"/>
                </a:solidFill>
                <a:sym typeface="Symbol" pitchFamily="18" charset="2"/>
              </a:rPr>
              <a:t>99.9% </a:t>
            </a:r>
            <a:r>
              <a:rPr lang="cs-CZ" sz="1400" b="1" dirty="0">
                <a:solidFill>
                  <a:srgbClr val="FF0000"/>
                </a:solidFill>
                <a:sym typeface="Symbol" pitchFamily="18" charset="2"/>
              </a:rPr>
              <a:t>identická sekvence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cs-CZ" sz="1400" dirty="0">
                <a:sym typeface="Symbol" pitchFamily="18" charset="2"/>
              </a:rPr>
              <a:t>pouze </a:t>
            </a:r>
            <a:r>
              <a:rPr lang="cs-CZ" sz="1400" b="1" dirty="0">
                <a:solidFill>
                  <a:srgbClr val="FF0000"/>
                </a:solidFill>
                <a:sym typeface="Symbol" pitchFamily="18" charset="2"/>
              </a:rPr>
              <a:t>3% jsou kódující sekvence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cs-CZ" sz="1400" dirty="0"/>
              <a:t>popsáno cca 30 000 genů </a:t>
            </a:r>
            <a:r>
              <a:rPr lang="cs-CZ" sz="1400" dirty="0" err="1"/>
              <a:t>genů</a:t>
            </a:r>
            <a:r>
              <a:rPr lang="cs-CZ" sz="1400" dirty="0"/>
              <a:t> (20 - 25 000 proteiny) </a:t>
            </a:r>
            <a:r>
              <a:rPr lang="cs-CZ" sz="1400" dirty="0" err="1"/>
              <a:t>exprimovaných</a:t>
            </a:r>
            <a:r>
              <a:rPr lang="cs-CZ" sz="1400" dirty="0"/>
              <a:t> v libovolném čase v průběhu života organizmu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cs-CZ" sz="1400" dirty="0"/>
              <a:t>~</a:t>
            </a:r>
            <a:r>
              <a:rPr lang="cs-CZ" sz="1400" b="1" dirty="0">
                <a:solidFill>
                  <a:srgbClr val="FF0000"/>
                </a:solidFill>
              </a:rPr>
              <a:t>75% </a:t>
            </a:r>
            <a:r>
              <a:rPr lang="cs-CZ" sz="1400" dirty="0"/>
              <a:t>se skládá z </a:t>
            </a:r>
            <a:r>
              <a:rPr lang="cs-CZ" sz="1400" b="1" dirty="0">
                <a:solidFill>
                  <a:srgbClr val="FF0000"/>
                </a:solidFill>
              </a:rPr>
              <a:t>jedinečné (neopakující se) sekvence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cs-CZ" sz="1400" dirty="0"/>
              <a:t>zbytek tvoří </a:t>
            </a:r>
            <a:r>
              <a:rPr lang="cs-CZ" sz="1400" dirty="0" err="1"/>
              <a:t>repetitivní</a:t>
            </a:r>
            <a:r>
              <a:rPr lang="cs-CZ" sz="1400" dirty="0"/>
              <a:t> sekvence </a:t>
            </a:r>
          </a:p>
          <a:p>
            <a:pPr lvl="2" eaLnBrk="1" hangingPunct="1">
              <a:lnSpc>
                <a:spcPct val="80000"/>
              </a:lnSpc>
              <a:defRPr/>
            </a:pPr>
            <a:r>
              <a:rPr lang="cs-CZ" sz="1200" dirty="0"/>
              <a:t>nejasná funkce, zřejmě udržují strukturu chromozomů, možná jsou “evoluční”rezervou</a:t>
            </a:r>
          </a:p>
          <a:p>
            <a:pPr lvl="2" eaLnBrk="1" hangingPunct="1">
              <a:lnSpc>
                <a:spcPct val="80000"/>
              </a:lnSpc>
              <a:defRPr/>
            </a:pPr>
            <a:r>
              <a:rPr lang="cs-CZ" sz="1200" dirty="0"/>
              <a:t>typy repetic</a:t>
            </a:r>
          </a:p>
          <a:p>
            <a:pPr lvl="3" eaLnBrk="1" hangingPunct="1">
              <a:lnSpc>
                <a:spcPct val="80000"/>
              </a:lnSpc>
              <a:defRPr/>
            </a:pPr>
            <a:r>
              <a:rPr lang="cs-CZ" sz="1000" dirty="0"/>
              <a:t>tandemové </a:t>
            </a:r>
          </a:p>
          <a:p>
            <a:pPr lvl="4" eaLnBrk="1" hangingPunct="1">
              <a:lnSpc>
                <a:spcPct val="80000"/>
              </a:lnSpc>
              <a:defRPr/>
            </a:pPr>
            <a:r>
              <a:rPr lang="cs-CZ" sz="1000" dirty="0" err="1"/>
              <a:t>mikrosatelity</a:t>
            </a:r>
            <a:endParaRPr lang="cs-CZ" sz="1000" dirty="0"/>
          </a:p>
          <a:p>
            <a:pPr lvl="4" eaLnBrk="1" hangingPunct="1">
              <a:lnSpc>
                <a:spcPct val="80000"/>
              </a:lnSpc>
              <a:defRPr/>
            </a:pPr>
            <a:r>
              <a:rPr lang="cs-CZ" sz="1000" dirty="0" err="1"/>
              <a:t>minisatelity</a:t>
            </a:r>
            <a:endParaRPr lang="cs-CZ" sz="1000" dirty="0"/>
          </a:p>
          <a:p>
            <a:pPr lvl="3" eaLnBrk="1" hangingPunct="1">
              <a:lnSpc>
                <a:spcPct val="80000"/>
              </a:lnSpc>
              <a:defRPr/>
            </a:pPr>
            <a:r>
              <a:rPr lang="cs-CZ" sz="1000" dirty="0" err="1"/>
              <a:t>Alu</a:t>
            </a:r>
            <a:r>
              <a:rPr lang="cs-CZ" sz="1000" dirty="0"/>
              <a:t>-repetice</a:t>
            </a:r>
          </a:p>
          <a:p>
            <a:pPr lvl="3" eaLnBrk="1" hangingPunct="1">
              <a:lnSpc>
                <a:spcPct val="80000"/>
              </a:lnSpc>
              <a:defRPr/>
            </a:pPr>
            <a:r>
              <a:rPr lang="cs-CZ" sz="1000" dirty="0"/>
              <a:t>L1-repetice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1600" dirty="0"/>
              <a:t>hustota genů na jednotlivých chromosomech je dost heterogenní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1600" dirty="0"/>
              <a:t>mitochondriální DNA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cs-CZ" sz="1400" dirty="0"/>
              <a:t>několik desítek genů kódujících proteiny zapojené v mitochondriálních procesech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cs-CZ" sz="1400" dirty="0"/>
              <a:t>přenos pouze od matky!</a:t>
            </a:r>
            <a:endParaRPr lang="en-GB" sz="1400" dirty="0"/>
          </a:p>
          <a:p>
            <a:pPr eaLnBrk="1" hangingPunct="1">
              <a:lnSpc>
                <a:spcPct val="80000"/>
              </a:lnSpc>
              <a:defRPr/>
            </a:pPr>
            <a:r>
              <a:rPr lang="en-GB" sz="1600" b="1" dirty="0" err="1">
                <a:solidFill>
                  <a:srgbClr val="009999"/>
                </a:solidFill>
              </a:rPr>
              <a:t>HapMap</a:t>
            </a:r>
            <a:r>
              <a:rPr lang="en-GB" sz="1600" b="1" dirty="0">
                <a:solidFill>
                  <a:srgbClr val="009999"/>
                </a:solidFill>
              </a:rPr>
              <a:t> project 2003 – 2005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cs-CZ" dirty="0"/>
              <a:t>na </a:t>
            </a:r>
            <a:r>
              <a:rPr lang="en-GB" dirty="0"/>
              <a:t>n=269 </a:t>
            </a:r>
            <a:r>
              <a:rPr lang="en-GB" dirty="0" err="1"/>
              <a:t>osob</a:t>
            </a:r>
            <a:r>
              <a:rPr lang="en-GB" dirty="0"/>
              <a:t> </a:t>
            </a:r>
            <a:r>
              <a:rPr lang="cs-CZ" dirty="0"/>
              <a:t>4 </a:t>
            </a:r>
            <a:r>
              <a:rPr lang="cs-CZ" dirty="0" err="1"/>
              <a:t>etni</a:t>
            </a:r>
            <a:r>
              <a:rPr lang="en-GB" dirty="0"/>
              <a:t>k</a:t>
            </a:r>
            <a:r>
              <a:rPr lang="cs-CZ" dirty="0"/>
              <a:t> (</a:t>
            </a:r>
            <a:r>
              <a:rPr lang="cs-CZ" dirty="0" err="1"/>
              <a:t>Yoruba</a:t>
            </a:r>
            <a:r>
              <a:rPr lang="cs-CZ" dirty="0"/>
              <a:t>, Han, </a:t>
            </a:r>
            <a:r>
              <a:rPr lang="cs-CZ" dirty="0" err="1"/>
              <a:t>Japanese</a:t>
            </a:r>
            <a:r>
              <a:rPr lang="cs-CZ" dirty="0"/>
              <a:t>, </a:t>
            </a:r>
            <a:r>
              <a:rPr lang="cs-CZ" dirty="0" err="1"/>
              <a:t>Caucasian</a:t>
            </a:r>
            <a:r>
              <a:rPr lang="cs-CZ" dirty="0"/>
              <a:t>) popisuje charakter LD a rozsah </a:t>
            </a:r>
            <a:r>
              <a:rPr lang="cs-CZ" b="1" dirty="0">
                <a:solidFill>
                  <a:srgbClr val="FF0000"/>
                </a:solidFill>
              </a:rPr>
              <a:t>genetické variability (= 0.1%)</a:t>
            </a:r>
          </a:p>
        </p:txBody>
      </p:sp>
      <p:pic>
        <p:nvPicPr>
          <p:cNvPr id="25604" name="Picture 13" descr="satelity">
            <a:extLst>
              <a:ext uri="{FF2B5EF4-FFF2-40B4-BE49-F238E27FC236}">
                <a16:creationId xmlns:a16="http://schemas.microsoft.com/office/drawing/2014/main" id="{10205DEC-4B1A-4199-8D7F-071B91141B4D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40463" y="3317876"/>
            <a:ext cx="4392612" cy="3495675"/>
          </a:xfrm>
        </p:spPr>
      </p:pic>
      <p:pic>
        <p:nvPicPr>
          <p:cNvPr id="25605" name="Picture 15" descr="GENE_COUNT">
            <a:extLst>
              <a:ext uri="{FF2B5EF4-FFF2-40B4-BE49-F238E27FC236}">
                <a16:creationId xmlns:a16="http://schemas.microsoft.com/office/drawing/2014/main" id="{9D3BBB0F-ADA0-4C43-8042-64B517BF38CB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13489" y="908051"/>
            <a:ext cx="4283075" cy="2384425"/>
          </a:xfr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id="{76517D4B-FF91-455A-9390-F60CB6241DF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86863" y="142485"/>
            <a:ext cx="10753200" cy="451576"/>
          </a:xfrm>
        </p:spPr>
        <p:txBody>
          <a:bodyPr/>
          <a:lstStyle/>
          <a:p>
            <a:pPr eaLnBrk="1" hangingPunct="1"/>
            <a:r>
              <a:rPr lang="cs-CZ" altLang="en-US" dirty="0"/>
              <a:t>Genetická variabilita (~0.1%)</a:t>
            </a:r>
          </a:p>
        </p:txBody>
      </p:sp>
      <p:pic>
        <p:nvPicPr>
          <p:cNvPr id="26627" name="Content Placeholder 7" descr="bimeiosis">
            <a:extLst>
              <a:ext uri="{FF2B5EF4-FFF2-40B4-BE49-F238E27FC236}">
                <a16:creationId xmlns:a16="http://schemas.microsoft.com/office/drawing/2014/main" id="{4E23F373-7882-419F-ACD2-26F088830E7B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95438" y="1851026"/>
            <a:ext cx="4316412" cy="4164013"/>
          </a:xfrm>
        </p:spPr>
      </p:pic>
      <p:sp>
        <p:nvSpPr>
          <p:cNvPr id="12291" name="Rectangle 3">
            <a:extLst>
              <a:ext uri="{FF2B5EF4-FFF2-40B4-BE49-F238E27FC236}">
                <a16:creationId xmlns:a16="http://schemas.microsoft.com/office/drawing/2014/main" id="{C70F5793-A79F-4037-A164-C10325213EC2}"/>
              </a:ext>
            </a:extLst>
          </p:cNvPr>
          <p:cNvSpPr>
            <a:spLocks noGrp="1" noChangeArrowheads="1"/>
          </p:cNvSpPr>
          <p:nvPr>
            <p:ph sz="half" idx="2"/>
          </p:nvPr>
        </p:nvSpPr>
        <p:spPr>
          <a:xfrm>
            <a:off x="5953125" y="928688"/>
            <a:ext cx="4535488" cy="5668962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cs-CZ" sz="2000" dirty="0"/>
              <a:t>DNA sekvence kódujících i nekódujících úseků genomu je variabilní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2000" dirty="0"/>
              <a:t>v populaci pro daný gen vyskytuje vícero variant (= alel) s různou populační frekvencí = </a:t>
            </a:r>
            <a:r>
              <a:rPr lang="cs-CZ" sz="2000" b="1" dirty="0"/>
              <a:t>genetická variabilita</a:t>
            </a:r>
            <a:r>
              <a:rPr lang="en-GB" sz="2000" dirty="0"/>
              <a:t>, </a:t>
            </a:r>
            <a:r>
              <a:rPr lang="en-GB" sz="2000" dirty="0" err="1"/>
              <a:t>kter</a:t>
            </a:r>
            <a:r>
              <a:rPr lang="cs-CZ" sz="2000" dirty="0"/>
              <a:t>á </a:t>
            </a:r>
            <a:r>
              <a:rPr lang="en-GB" sz="2000" dirty="0"/>
              <a:t>je </a:t>
            </a:r>
            <a:r>
              <a:rPr lang="cs-CZ" sz="2000" dirty="0"/>
              <a:t>výsledkem několika procesů 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cs-CZ" sz="1800" dirty="0"/>
              <a:t>1) sexuální reprodukce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cs-CZ" sz="1800" dirty="0"/>
              <a:t>2) nezávislé meiotické segregace</a:t>
            </a:r>
          </a:p>
          <a:p>
            <a:pPr lvl="2" eaLnBrk="1" hangingPunct="1">
              <a:lnSpc>
                <a:spcPct val="80000"/>
              </a:lnSpc>
              <a:defRPr/>
            </a:pPr>
            <a:r>
              <a:rPr lang="cs-CZ" sz="1600" dirty="0"/>
              <a:t>23 párů ch. </a:t>
            </a:r>
            <a:r>
              <a:rPr lang="cs-CZ" sz="1600" dirty="0">
                <a:sym typeface="Symbol" pitchFamily="18" charset="2"/>
              </a:rPr>
              <a:t> </a:t>
            </a:r>
            <a:r>
              <a:rPr lang="cs-CZ" sz="1600" dirty="0"/>
              <a:t>2</a:t>
            </a:r>
            <a:r>
              <a:rPr lang="cs-CZ" sz="1600" baseline="30000" dirty="0"/>
              <a:t>23</a:t>
            </a:r>
            <a:r>
              <a:rPr lang="cs-CZ" sz="1600" dirty="0"/>
              <a:t> kombinací = 8,388,608 různých gamet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cs-CZ" sz="1800" dirty="0"/>
              <a:t>3) rekombinace (meiotický crossing-over)</a:t>
            </a:r>
          </a:p>
          <a:p>
            <a:pPr lvl="2" eaLnBrk="1" hangingPunct="1">
              <a:lnSpc>
                <a:spcPct val="80000"/>
              </a:lnSpc>
              <a:defRPr/>
            </a:pPr>
            <a:r>
              <a:rPr lang="cs-CZ" sz="1600" dirty="0"/>
              <a:t>&gt;&gt; kombinací než 8 miliónů 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cs-CZ" sz="1800" dirty="0"/>
              <a:t>4) mutageneze </a:t>
            </a:r>
            <a:r>
              <a:rPr lang="cs-CZ" sz="1800" i="1" dirty="0"/>
              <a:t>de novo</a:t>
            </a:r>
            <a:r>
              <a:rPr lang="cs-CZ" sz="1800" dirty="0"/>
              <a:t> </a:t>
            </a:r>
          </a:p>
          <a:p>
            <a:pPr lvl="2" eaLnBrk="1" hangingPunct="1">
              <a:lnSpc>
                <a:spcPct val="80000"/>
              </a:lnSpc>
              <a:defRPr/>
            </a:pPr>
            <a:r>
              <a:rPr lang="cs-CZ" sz="1600" dirty="0"/>
              <a:t>chyba při DNA replikaci</a:t>
            </a:r>
          </a:p>
          <a:p>
            <a:pPr lvl="3" eaLnBrk="1" hangingPunct="1">
              <a:lnSpc>
                <a:spcPct val="80000"/>
              </a:lnSpc>
              <a:defRPr/>
            </a:pPr>
            <a:r>
              <a:rPr lang="cs-CZ" sz="1400" dirty="0" err="1"/>
              <a:t>proof</a:t>
            </a:r>
            <a:r>
              <a:rPr lang="cs-CZ" sz="1400" dirty="0"/>
              <a:t>-</a:t>
            </a:r>
            <a:r>
              <a:rPr lang="cs-CZ" sz="1400" dirty="0" err="1"/>
              <a:t>reading</a:t>
            </a:r>
            <a:r>
              <a:rPr lang="cs-CZ" sz="1400" dirty="0"/>
              <a:t> DNA polymerázy ani </a:t>
            </a:r>
            <a:r>
              <a:rPr lang="cs-CZ" sz="1400" dirty="0" err="1"/>
              <a:t>mismatch</a:t>
            </a:r>
            <a:r>
              <a:rPr lang="cs-CZ" sz="1400" dirty="0"/>
              <a:t> DNA </a:t>
            </a:r>
            <a:r>
              <a:rPr lang="cs-CZ" sz="1400" dirty="0" err="1"/>
              <a:t>repair</a:t>
            </a:r>
            <a:r>
              <a:rPr lang="cs-CZ" sz="1400" dirty="0"/>
              <a:t> není 100%</a:t>
            </a:r>
          </a:p>
          <a:p>
            <a:pPr lvl="2" eaLnBrk="1" hangingPunct="1">
              <a:lnSpc>
                <a:spcPct val="80000"/>
              </a:lnSpc>
              <a:defRPr/>
            </a:pPr>
            <a:r>
              <a:rPr lang="cs-CZ" sz="1600" dirty="0"/>
              <a:t>působení externích mutagenů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cs-CZ" sz="1800" dirty="0"/>
              <a:t>5) genetický drift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cs-CZ" sz="1800" dirty="0"/>
              <a:t>6) přirozená selekce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DA567338-745B-4461-A397-414B4E7874C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en-US"/>
              <a:t>Crossing-over a rekombinace</a:t>
            </a:r>
          </a:p>
        </p:txBody>
      </p:sp>
      <p:sp>
        <p:nvSpPr>
          <p:cNvPr id="27651" name="Rectangle 4">
            <a:extLst>
              <a:ext uri="{FF2B5EF4-FFF2-40B4-BE49-F238E27FC236}">
                <a16:creationId xmlns:a16="http://schemas.microsoft.com/office/drawing/2014/main" id="{A5218555-385A-46A3-AA6A-AD9C3F333F58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703389" y="908050"/>
            <a:ext cx="8785225" cy="360045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en-US" sz="1800"/>
              <a:t>při meióze získává každá gameta </a:t>
            </a:r>
            <a:r>
              <a:rPr lang="cs-CZ" altLang="en-US" sz="1800" b="1"/>
              <a:t>náhodně</a:t>
            </a:r>
            <a:r>
              <a:rPr lang="cs-CZ" altLang="en-US" sz="1800"/>
              <a:t> 1 z páru homologního chromozomu  - paternálního (CHp) nebo maternálního (CHm) </a:t>
            </a:r>
          </a:p>
          <a:p>
            <a:pPr lvl="1" eaLnBrk="1" hangingPunct="1">
              <a:lnSpc>
                <a:spcPct val="80000"/>
              </a:lnSpc>
            </a:pPr>
            <a:r>
              <a:rPr lang="cs-CZ" altLang="en-US" sz="1600"/>
              <a:t>při celkovém množství 23 páru je tedy teoreticky možných 2</a:t>
            </a:r>
            <a:r>
              <a:rPr lang="cs-CZ" altLang="en-US" sz="1600" baseline="30000"/>
              <a:t>23</a:t>
            </a:r>
            <a:r>
              <a:rPr lang="cs-CZ" altLang="en-US" sz="1600"/>
              <a:t> kombinací (= 8,388,608 různých gamet)</a:t>
            </a:r>
          </a:p>
          <a:p>
            <a:pPr eaLnBrk="1" hangingPunct="1">
              <a:lnSpc>
                <a:spcPct val="80000"/>
              </a:lnSpc>
            </a:pPr>
            <a:r>
              <a:rPr lang="cs-CZ" altLang="en-US" sz="1800"/>
              <a:t>ve skutečnosti ale gameta obsahuje směs homologního CHm a CHp chromozomu v důsledku procesů během prvního meiotického dělení = </a:t>
            </a:r>
            <a:r>
              <a:rPr lang="cs-CZ" altLang="en-US" sz="1800" b="1"/>
              <a:t>crossing-overu</a:t>
            </a:r>
            <a:r>
              <a:rPr lang="cs-CZ" altLang="en-US" sz="1800"/>
              <a:t> a </a:t>
            </a:r>
            <a:r>
              <a:rPr lang="cs-CZ" altLang="en-US" sz="1800" b="1"/>
              <a:t>rekombinace</a:t>
            </a:r>
          </a:p>
          <a:p>
            <a:pPr lvl="2" eaLnBrk="1" hangingPunct="1">
              <a:lnSpc>
                <a:spcPct val="80000"/>
              </a:lnSpc>
            </a:pPr>
            <a:r>
              <a:rPr lang="cs-CZ" altLang="en-US" sz="1400"/>
              <a:t>takže např. alely, které původně pocházely od různých prarodičů</a:t>
            </a:r>
            <a:r>
              <a:rPr lang="en-GB" altLang="en-US" sz="1400"/>
              <a:t>,</a:t>
            </a:r>
            <a:r>
              <a:rPr lang="cs-CZ" altLang="en-US" sz="1400"/>
              <a:t> mohou být na jednom chromozomu</a:t>
            </a:r>
          </a:p>
          <a:p>
            <a:pPr lvl="1" eaLnBrk="1" hangingPunct="1">
              <a:lnSpc>
                <a:spcPct val="80000"/>
              </a:lnSpc>
            </a:pPr>
            <a:r>
              <a:rPr lang="cs-CZ" altLang="en-US" sz="1600"/>
              <a:t>vzniká tedy mnohem vyšší počet kombinací než 8 miliónů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en-US" sz="1800" b="1"/>
              <a:t>pravděpodobnost rekombinace</a:t>
            </a:r>
            <a:r>
              <a:rPr lang="cs-CZ" altLang="en-US" sz="1800"/>
              <a:t> ale není pro každý úsek DNA stejná, ale záleží na vzdálenosti</a:t>
            </a:r>
          </a:p>
          <a:p>
            <a:pPr lvl="1" eaLnBrk="1" hangingPunct="1">
              <a:lnSpc>
                <a:spcPct val="80000"/>
              </a:lnSpc>
            </a:pPr>
            <a:r>
              <a:rPr lang="cs-CZ" altLang="en-US" sz="1600"/>
              <a:t>čím blíže jsou geny u sebe tím menší je pravděpodobnost rekombinace</a:t>
            </a:r>
          </a:p>
          <a:p>
            <a:pPr lvl="2" eaLnBrk="1" hangingPunct="1">
              <a:lnSpc>
                <a:spcPct val="80000"/>
              </a:lnSpc>
            </a:pPr>
            <a:r>
              <a:rPr lang="cs-CZ" altLang="en-US" sz="1400"/>
              <a:t>vzdálenost se může udávat i v centimorganech (1cM = 1% pravděpodobnost rekombinace)</a:t>
            </a:r>
          </a:p>
          <a:p>
            <a:pPr eaLnBrk="1" hangingPunct="1">
              <a:lnSpc>
                <a:spcPct val="80000"/>
              </a:lnSpc>
            </a:pPr>
            <a:endParaRPr lang="cs-CZ" altLang="en-US" sz="1800"/>
          </a:p>
        </p:txBody>
      </p:sp>
      <p:pic>
        <p:nvPicPr>
          <p:cNvPr id="27652" name="Picture 6" descr="crossingover01">
            <a:extLst>
              <a:ext uri="{FF2B5EF4-FFF2-40B4-BE49-F238E27FC236}">
                <a16:creationId xmlns:a16="http://schemas.microsoft.com/office/drawing/2014/main" id="{7A3BF5A8-94F0-42B4-825A-66D1734DB1F9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64201" y="4313238"/>
            <a:ext cx="4748213" cy="2355850"/>
          </a:xfr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>
            <a:extLst>
              <a:ext uri="{FF2B5EF4-FFF2-40B4-BE49-F238E27FC236}">
                <a16:creationId xmlns:a16="http://schemas.microsoft.com/office/drawing/2014/main" id="{50B2DD9D-997C-4606-93C5-B948E1786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184" y="126442"/>
            <a:ext cx="10753200" cy="451576"/>
          </a:xfrm>
        </p:spPr>
        <p:txBody>
          <a:bodyPr/>
          <a:lstStyle/>
          <a:p>
            <a:r>
              <a:rPr lang="cs-CZ" altLang="en-US" dirty="0" err="1"/>
              <a:t>Haplotypové</a:t>
            </a:r>
            <a:r>
              <a:rPr lang="cs-CZ" altLang="en-US" dirty="0"/>
              <a:t> bloky</a:t>
            </a:r>
          </a:p>
        </p:txBody>
      </p:sp>
      <p:sp>
        <p:nvSpPr>
          <p:cNvPr id="28675" name="Content Placeholder 2">
            <a:extLst>
              <a:ext uri="{FF2B5EF4-FFF2-40B4-BE49-F238E27FC236}">
                <a16:creationId xmlns:a16="http://schemas.microsoft.com/office/drawing/2014/main" id="{12428601-4CF1-4777-AE04-E6C7B69DB72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en-US" sz="2000"/>
              <a:t>existence </a:t>
            </a:r>
            <a:r>
              <a:rPr lang="cs-CZ" altLang="en-US" sz="2000" b="1"/>
              <a:t>haplotypů</a:t>
            </a:r>
          </a:p>
          <a:p>
            <a:pPr lvl="1" eaLnBrk="1" hangingPunct="1">
              <a:lnSpc>
                <a:spcPct val="90000"/>
              </a:lnSpc>
            </a:pPr>
            <a:r>
              <a:rPr lang="cs-CZ" altLang="en-US" sz="1800"/>
              <a:t>lineární kombinace alel (SNPs) na vícero sousedních lokusech jednoho z homologních chromozomů přenášená pohromadě (</a:t>
            </a:r>
            <a:r>
              <a:rPr lang="cs-CZ" altLang="en-US" sz="1800">
                <a:sym typeface="Symbol" panose="05050102010706020507" pitchFamily="18" charset="2"/>
              </a:rPr>
              <a:t> </a:t>
            </a:r>
            <a:r>
              <a:rPr lang="cs-CZ" altLang="en-US" sz="1800"/>
              <a:t>rekombinace)</a:t>
            </a:r>
          </a:p>
          <a:p>
            <a:pPr lvl="1" eaLnBrk="1" hangingPunct="1">
              <a:lnSpc>
                <a:spcPct val="90000"/>
              </a:lnSpc>
            </a:pPr>
            <a:r>
              <a:rPr lang="cs-CZ" altLang="en-US" sz="1800"/>
              <a:t>statistická asociace mezi DNA variantami</a:t>
            </a:r>
            <a:endParaRPr lang="en-GB" altLang="en-US" sz="1800"/>
          </a:p>
          <a:p>
            <a:pPr lvl="2" eaLnBrk="1" hangingPunct="1">
              <a:lnSpc>
                <a:spcPct val="90000"/>
              </a:lnSpc>
            </a:pPr>
            <a:r>
              <a:rPr lang="en-GB" altLang="en-US" sz="1600"/>
              <a:t>linkage disequilibrium (LD)</a:t>
            </a:r>
            <a:endParaRPr lang="cs-CZ" altLang="en-US" sz="1600"/>
          </a:p>
          <a:p>
            <a:pPr lvl="1" eaLnBrk="1" hangingPunct="1">
              <a:lnSpc>
                <a:spcPct val="90000"/>
              </a:lnSpc>
            </a:pPr>
            <a:r>
              <a:rPr lang="cs-CZ" altLang="en-US" sz="1800"/>
              <a:t>na dané chromatidě se tedy vyskytují skupiny těsně vázaných variant = </a:t>
            </a:r>
            <a:r>
              <a:rPr lang="cs-CZ" altLang="en-US" sz="1800" b="1"/>
              <a:t>haplotypové bloky</a:t>
            </a:r>
          </a:p>
          <a:p>
            <a:endParaRPr lang="cs-CZ" altLang="en-US"/>
          </a:p>
        </p:txBody>
      </p:sp>
      <p:pic>
        <p:nvPicPr>
          <p:cNvPr id="28676" name="Picture 2">
            <a:extLst>
              <a:ext uri="{FF2B5EF4-FFF2-40B4-BE49-F238E27FC236}">
                <a16:creationId xmlns:a16="http://schemas.microsoft.com/office/drawing/2014/main" id="{D49AE5F2-8547-4205-9FAB-54F5B4A13B1B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72201" y="1658939"/>
            <a:ext cx="4316413" cy="4548187"/>
          </a:xfr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>
            <a:extLst>
              <a:ext uri="{FF2B5EF4-FFF2-40B4-BE49-F238E27FC236}">
                <a16:creationId xmlns:a16="http://schemas.microsoft.com/office/drawing/2014/main" id="{8E09589F-0068-483D-AC4D-B3215F205AA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en-US"/>
              <a:t>Troška historie (antropologie)</a:t>
            </a:r>
          </a:p>
        </p:txBody>
      </p:sp>
      <p:sp>
        <p:nvSpPr>
          <p:cNvPr id="27651" name="Rectangle 4">
            <a:extLst>
              <a:ext uri="{FF2B5EF4-FFF2-40B4-BE49-F238E27FC236}">
                <a16:creationId xmlns:a16="http://schemas.microsoft.com/office/drawing/2014/main" id="{E096A07D-5E12-40ED-BDB1-9FB7C4A5A541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487487" y="981075"/>
            <a:ext cx="9109076" cy="1943100"/>
          </a:xfrm>
        </p:spPr>
        <p:txBody>
          <a:bodyPr>
            <a:normAutofit fontScale="92500"/>
          </a:bodyPr>
          <a:lstStyle/>
          <a:p>
            <a:pPr eaLnBrk="1" hangingPunct="1">
              <a:buFont typeface="Arial" charset="0"/>
              <a:buChar char="•"/>
              <a:defRPr/>
            </a:pPr>
            <a:r>
              <a:rPr lang="cs-CZ" dirty="0"/>
              <a:t>původ </a:t>
            </a:r>
            <a:r>
              <a:rPr lang="cs-CZ" dirty="0" err="1"/>
              <a:t>haplotypových</a:t>
            </a:r>
            <a:r>
              <a:rPr lang="cs-CZ" dirty="0"/>
              <a:t> bloků</a:t>
            </a:r>
          </a:p>
          <a:p>
            <a:pPr lvl="1" eaLnBrk="1" hangingPunct="1">
              <a:buFont typeface="Arial" charset="0"/>
              <a:buChar char="•"/>
              <a:defRPr/>
            </a:pPr>
            <a:r>
              <a:rPr lang="cs-CZ" sz="2400" dirty="0"/>
              <a:t>rekombinační historie </a:t>
            </a:r>
            <a:r>
              <a:rPr lang="cs-CZ" sz="2400" dirty="0" err="1"/>
              <a:t>ancestrálních</a:t>
            </a:r>
            <a:r>
              <a:rPr lang="cs-CZ" sz="2400" dirty="0"/>
              <a:t> chromozomů</a:t>
            </a:r>
          </a:p>
          <a:p>
            <a:pPr lvl="2" eaLnBrk="1" hangingPunct="1">
              <a:buFont typeface="Arial" charset="0"/>
              <a:buChar char="•"/>
              <a:defRPr/>
            </a:pPr>
            <a:r>
              <a:rPr lang="cs-CZ" sz="2000" dirty="0"/>
              <a:t>současná populace je potomstvem anatomicky moderního Homo sapiens (Afrika před cca 150 000 let) </a:t>
            </a:r>
          </a:p>
          <a:p>
            <a:pPr lvl="2" eaLnBrk="1" hangingPunct="1">
              <a:buFont typeface="Arial" charset="0"/>
              <a:buChar char="•"/>
              <a:defRPr/>
            </a:pPr>
            <a:r>
              <a:rPr lang="cs-CZ" sz="2000" dirty="0"/>
              <a:t>migrace malých populací (</a:t>
            </a:r>
            <a:r>
              <a:rPr lang="cs-CZ" sz="2000" dirty="0">
                <a:sym typeface="Symbol" pitchFamily="18" charset="2"/>
              </a:rPr>
              <a:t> </a:t>
            </a:r>
            <a:r>
              <a:rPr lang="cs-CZ" sz="2000" dirty="0" err="1"/>
              <a:t>effective</a:t>
            </a:r>
            <a:r>
              <a:rPr lang="cs-CZ" sz="2000" dirty="0"/>
              <a:t> </a:t>
            </a:r>
            <a:r>
              <a:rPr lang="cs-CZ" sz="2000" dirty="0" err="1"/>
              <a:t>breeding</a:t>
            </a:r>
            <a:r>
              <a:rPr lang="cs-CZ" sz="2000" dirty="0"/>
              <a:t> pool) + selekce + drift + “</a:t>
            </a:r>
            <a:r>
              <a:rPr lang="cs-CZ" sz="2000" dirty="0" err="1"/>
              <a:t>bottlenecks</a:t>
            </a:r>
            <a:r>
              <a:rPr lang="cs-CZ" sz="2000" dirty="0"/>
              <a:t>” aj. </a:t>
            </a:r>
            <a:r>
              <a:rPr lang="cs-CZ" sz="2000" dirty="0">
                <a:sym typeface="Symbol" pitchFamily="18" charset="2"/>
              </a:rPr>
              <a:t> většina neafrických populací je homogennějších</a:t>
            </a:r>
          </a:p>
          <a:p>
            <a:pPr lvl="1" eaLnBrk="1" hangingPunct="1">
              <a:buFont typeface="Arial" charset="0"/>
              <a:buChar char="•"/>
              <a:defRPr/>
            </a:pPr>
            <a:r>
              <a:rPr lang="cs-CZ" sz="2400" dirty="0"/>
              <a:t>současná (inter-</a:t>
            </a:r>
            <a:r>
              <a:rPr lang="cs-CZ" sz="2400" dirty="0" err="1"/>
              <a:t>breeding</a:t>
            </a:r>
            <a:r>
              <a:rPr lang="cs-CZ" sz="2400" dirty="0"/>
              <a:t>) populace = určitý počet “hybridních” chromozomů </a:t>
            </a:r>
          </a:p>
        </p:txBody>
      </p:sp>
      <p:pic>
        <p:nvPicPr>
          <p:cNvPr id="29700" name="Picture 7" descr="MigMapWKey2">
            <a:extLst>
              <a:ext uri="{FF2B5EF4-FFF2-40B4-BE49-F238E27FC236}">
                <a16:creationId xmlns:a16="http://schemas.microsoft.com/office/drawing/2014/main" id="{BCE54305-A65E-4C2D-B498-917948879922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24113" y="2849564"/>
            <a:ext cx="4608512" cy="3963987"/>
          </a:xfrm>
          <a:noFill/>
        </p:spPr>
      </p:pic>
      <p:pic>
        <p:nvPicPr>
          <p:cNvPr id="29701" name="Picture 8" descr="originofhaplotype">
            <a:extLst>
              <a:ext uri="{FF2B5EF4-FFF2-40B4-BE49-F238E27FC236}">
                <a16:creationId xmlns:a16="http://schemas.microsoft.com/office/drawing/2014/main" id="{87D9D6FE-3489-4678-90D1-1A33EF42A2EA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24789" y="2695576"/>
            <a:ext cx="2016125" cy="4117975"/>
          </a:xfr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4">
            <a:extLst>
              <a:ext uri="{FF2B5EF4-FFF2-40B4-BE49-F238E27FC236}">
                <a16:creationId xmlns:a16="http://schemas.microsoft.com/office/drawing/2014/main" id="{2DA5A74A-FD2C-483A-810B-116170B19EC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en-US"/>
              <a:t>Lidská populační historie</a:t>
            </a:r>
          </a:p>
        </p:txBody>
      </p:sp>
      <p:pic>
        <p:nvPicPr>
          <p:cNvPr id="30723" name="Picture 8">
            <a:extLst>
              <a:ext uri="{FF2B5EF4-FFF2-40B4-BE49-F238E27FC236}">
                <a16:creationId xmlns:a16="http://schemas.microsoft.com/office/drawing/2014/main" id="{9F0897F2-DA53-4103-AFF8-63AA60933203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17700" y="1052514"/>
            <a:ext cx="3886200" cy="2587625"/>
          </a:xfrm>
          <a:noFill/>
        </p:spPr>
      </p:pic>
      <p:pic>
        <p:nvPicPr>
          <p:cNvPr id="30724" name="Picture 9">
            <a:extLst>
              <a:ext uri="{FF2B5EF4-FFF2-40B4-BE49-F238E27FC236}">
                <a16:creationId xmlns:a16="http://schemas.microsoft.com/office/drawing/2014/main" id="{5875B9EE-9842-4FEE-8C7D-FF4EBCD91471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16114" y="3716338"/>
            <a:ext cx="3889375" cy="2589212"/>
          </a:xfrm>
          <a:noFill/>
        </p:spPr>
      </p:pic>
      <p:pic>
        <p:nvPicPr>
          <p:cNvPr id="30725" name="Picture 10">
            <a:extLst>
              <a:ext uri="{FF2B5EF4-FFF2-40B4-BE49-F238E27FC236}">
                <a16:creationId xmlns:a16="http://schemas.microsoft.com/office/drawing/2014/main" id="{5FD0E529-0CDE-42B2-BC61-A7DD0285945B}"/>
              </a:ext>
            </a:extLst>
          </p:cNvPr>
          <p:cNvPicPr>
            <a:picLocks noGrp="1" noChangeAspect="1" noChangeArrowheads="1"/>
          </p:cNvPicPr>
          <p:nvPr>
            <p:ph sz="half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72201" y="2495551"/>
            <a:ext cx="4316413" cy="2873375"/>
          </a:xfrm>
          <a:noFill/>
        </p:spPr>
      </p:pic>
      <p:sp>
        <p:nvSpPr>
          <p:cNvPr id="30726" name="Rectangle 11">
            <a:extLst>
              <a:ext uri="{FF2B5EF4-FFF2-40B4-BE49-F238E27FC236}">
                <a16:creationId xmlns:a16="http://schemas.microsoft.com/office/drawing/2014/main" id="{D75FA9D3-AB43-4BB7-BAA3-BF8B04C396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08888" y="6453189"/>
            <a:ext cx="29591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SzPct val="12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2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2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r>
              <a:rPr lang="en-US" altLang="en-US" sz="1200" i="1" dirty="0">
                <a:latin typeface="Arial Unicode MS" pitchFamily="34" charset="-128"/>
                <a:cs typeface="Calibri" panose="020F0502020204030204" pitchFamily="34" charset="0"/>
              </a:rPr>
              <a:t>[© 1999 Kenneth K Kidd, Yale University]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4">
            <a:extLst>
              <a:ext uri="{FF2B5EF4-FFF2-40B4-BE49-F238E27FC236}">
                <a16:creationId xmlns:a16="http://schemas.microsoft.com/office/drawing/2014/main" id="{F951C9ED-CE89-44B6-96AD-C9E8DF5C102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3992" y="0"/>
            <a:ext cx="11626850" cy="520142"/>
          </a:xfrm>
        </p:spPr>
        <p:txBody>
          <a:bodyPr wrap="square">
            <a:spAutoFit/>
          </a:bodyPr>
          <a:lstStyle/>
          <a:p>
            <a:r>
              <a:rPr lang="en-GB" altLang="en-US" dirty="0" err="1"/>
              <a:t>Evoluce</a:t>
            </a:r>
            <a:r>
              <a:rPr lang="en-GB" altLang="en-US" dirty="0"/>
              <a:t> – </a:t>
            </a:r>
            <a:r>
              <a:rPr lang="en-GB" altLang="en-US" sz="3600" dirty="0" err="1"/>
              <a:t>selekce</a:t>
            </a:r>
            <a:r>
              <a:rPr lang="en-GB" altLang="en-US" sz="3600" dirty="0"/>
              <a:t> </a:t>
            </a:r>
            <a:r>
              <a:rPr lang="en-GB" altLang="en-US" sz="3600" dirty="0" err="1"/>
              <a:t>na</a:t>
            </a:r>
            <a:r>
              <a:rPr lang="en-GB" altLang="en-US" sz="3600" dirty="0"/>
              <a:t> </a:t>
            </a:r>
            <a:r>
              <a:rPr lang="en-GB" altLang="en-US" sz="3600" dirty="0" err="1"/>
              <a:t>kontinu</a:t>
            </a:r>
            <a:r>
              <a:rPr lang="cs-CZ" altLang="en-US" sz="3600" dirty="0"/>
              <a:t>á</a:t>
            </a:r>
            <a:r>
              <a:rPr lang="en-GB" altLang="en-US" sz="3600" dirty="0"/>
              <a:t>l</a:t>
            </a:r>
            <a:r>
              <a:rPr lang="cs-CZ" altLang="en-US" sz="3600" dirty="0"/>
              <a:t>ně se</a:t>
            </a:r>
            <a:r>
              <a:rPr lang="en-GB" altLang="en-US" sz="3600" dirty="0"/>
              <a:t> </a:t>
            </a:r>
            <a:r>
              <a:rPr lang="cs-CZ" altLang="en-US" sz="3600" dirty="0"/>
              <a:t>měnící prostředí</a:t>
            </a:r>
            <a:r>
              <a:rPr lang="en-GB" altLang="en-US" sz="3600" dirty="0"/>
              <a:t>?? </a:t>
            </a:r>
          </a:p>
        </p:txBody>
      </p:sp>
      <p:pic>
        <p:nvPicPr>
          <p:cNvPr id="31747" name="Picture 6" descr="Citation8_big">
            <a:extLst>
              <a:ext uri="{FF2B5EF4-FFF2-40B4-BE49-F238E27FC236}">
                <a16:creationId xmlns:a16="http://schemas.microsoft.com/office/drawing/2014/main" id="{60ACB262-9F66-4B00-B4BC-9067E93E258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07531" y="1280319"/>
            <a:ext cx="5976938" cy="4297362"/>
          </a:xfr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4">
            <a:extLst>
              <a:ext uri="{FF2B5EF4-FFF2-40B4-BE49-F238E27FC236}">
                <a16:creationId xmlns:a16="http://schemas.microsoft.com/office/drawing/2014/main" id="{1DF1E34C-0149-4CA5-8CA6-A168E5287F2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4464" y="115887"/>
            <a:ext cx="10753200" cy="512961"/>
          </a:xfrm>
        </p:spPr>
        <p:txBody>
          <a:bodyPr>
            <a:spAutoFit/>
          </a:bodyPr>
          <a:lstStyle/>
          <a:p>
            <a:pPr eaLnBrk="1" hangingPunct="1"/>
            <a:r>
              <a:rPr lang="cs-CZ" altLang="en-US" sz="3800" dirty="0"/>
              <a:t>Klasifikace geneticky podmíněných nemocí</a:t>
            </a:r>
          </a:p>
        </p:txBody>
      </p:sp>
      <p:pic>
        <p:nvPicPr>
          <p:cNvPr id="32771" name="Picture 4">
            <a:extLst>
              <a:ext uri="{FF2B5EF4-FFF2-40B4-BE49-F238E27FC236}">
                <a16:creationId xmlns:a16="http://schemas.microsoft.com/office/drawing/2014/main" id="{E11C5116-C365-4235-847A-BE528BCFD001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66698" y="4379828"/>
            <a:ext cx="2486235" cy="170494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269" name="Rectangle 5">
            <a:extLst>
              <a:ext uri="{FF2B5EF4-FFF2-40B4-BE49-F238E27FC236}">
                <a16:creationId xmlns:a16="http://schemas.microsoft.com/office/drawing/2014/main" id="{06E28C2B-816C-46BC-868B-DF94C27ECE1E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781635" y="628848"/>
            <a:ext cx="8856663" cy="5545137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cs-CZ" dirty="0"/>
              <a:t>prakticky každá nemoc (tj. její vznik a progrese) je u daného jedince modifikována genetickou výbavou, avšak s různým podílem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fin</a:t>
            </a:r>
            <a:r>
              <a:rPr lang="cs-CZ" dirty="0"/>
              <a:t>á</a:t>
            </a:r>
            <a:r>
              <a:rPr lang="en-GB" dirty="0" err="1"/>
              <a:t>ln</a:t>
            </a:r>
            <a:r>
              <a:rPr lang="cs-CZ" dirty="0"/>
              <a:t>í</a:t>
            </a:r>
            <a:r>
              <a:rPr lang="en-GB" dirty="0"/>
              <a:t>m </a:t>
            </a:r>
            <a:r>
              <a:rPr lang="en-GB" dirty="0" err="1"/>
              <a:t>fenotypu</a:t>
            </a:r>
            <a:endParaRPr lang="cs-CZ" dirty="0"/>
          </a:p>
          <a:p>
            <a:pPr lvl="2" eaLnBrk="1" hangingPunct="1">
              <a:lnSpc>
                <a:spcPct val="80000"/>
              </a:lnSpc>
              <a:defRPr/>
            </a:pPr>
            <a:r>
              <a:rPr lang="cs-CZ" dirty="0"/>
              <a:t>snad s výjimkou úrazů, závažných intoxikací a vysoce virulentních infekcí, kde individuální genetická konstituce nehraje prakticky žádnou roli 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cs-CZ" b="1" dirty="0">
                <a:solidFill>
                  <a:schemeClr val="hlink"/>
                </a:solidFill>
              </a:rPr>
              <a:t>chromozomální poruchy</a:t>
            </a:r>
          </a:p>
          <a:p>
            <a:pPr lvl="2" eaLnBrk="1" hangingPunct="1">
              <a:lnSpc>
                <a:spcPct val="80000"/>
              </a:lnSpc>
              <a:defRPr/>
            </a:pPr>
            <a:r>
              <a:rPr lang="cs-CZ" dirty="0"/>
              <a:t>nejedná se o konkrétní chybu ale o nadbytek/nedostatek genů obsažených v celých chromozomech nebo jejich segmentech (</a:t>
            </a:r>
            <a:r>
              <a:rPr lang="en-GB" dirty="0"/>
              <a:t>“</a:t>
            </a:r>
            <a:r>
              <a:rPr lang="cs-CZ" dirty="0"/>
              <a:t>gene </a:t>
            </a:r>
            <a:r>
              <a:rPr lang="cs-CZ" dirty="0" err="1"/>
              <a:t>dosage</a:t>
            </a:r>
            <a:r>
              <a:rPr lang="en-GB" dirty="0"/>
              <a:t>”</a:t>
            </a:r>
            <a:r>
              <a:rPr lang="cs-CZ" dirty="0"/>
              <a:t> efekt)</a:t>
            </a:r>
            <a:endParaRPr lang="cs-CZ" b="1" dirty="0">
              <a:solidFill>
                <a:schemeClr val="hlink"/>
              </a:solidFill>
            </a:endParaRPr>
          </a:p>
          <a:p>
            <a:pPr lvl="1" eaLnBrk="1" hangingPunct="1">
              <a:lnSpc>
                <a:spcPct val="80000"/>
              </a:lnSpc>
              <a:defRPr/>
            </a:pPr>
            <a:r>
              <a:rPr lang="cs-CZ" b="1" dirty="0" err="1">
                <a:solidFill>
                  <a:schemeClr val="hlink"/>
                </a:solidFill>
              </a:rPr>
              <a:t>monogenní</a:t>
            </a:r>
            <a:r>
              <a:rPr lang="cs-CZ" b="1" dirty="0">
                <a:solidFill>
                  <a:schemeClr val="hlink"/>
                </a:solidFill>
              </a:rPr>
              <a:t> nemoci</a:t>
            </a:r>
          </a:p>
          <a:p>
            <a:pPr lvl="2" eaLnBrk="1" hangingPunct="1">
              <a:lnSpc>
                <a:spcPct val="80000"/>
              </a:lnSpc>
              <a:defRPr/>
            </a:pPr>
            <a:r>
              <a:rPr lang="cs-CZ" dirty="0"/>
              <a:t>jedna kritická “chyba” (tj. alela) konkrétního genu je sama </a:t>
            </a:r>
            <a:r>
              <a:rPr lang="en-US" dirty="0"/>
              <a:t>            </a:t>
            </a:r>
            <a:r>
              <a:rPr lang="cs-CZ" dirty="0"/>
              <a:t>  </a:t>
            </a:r>
            <a:r>
              <a:rPr lang="en-US" dirty="0"/>
              <a:t>                                    </a:t>
            </a:r>
            <a:r>
              <a:rPr lang="cs-CZ" dirty="0"/>
              <a:t>o sobě nebo v homozygotní</a:t>
            </a:r>
            <a:r>
              <a:rPr lang="en-US" dirty="0"/>
              <a:t> </a:t>
            </a:r>
            <a:r>
              <a:rPr lang="cs-CZ" dirty="0"/>
              <a:t>kombinaci téměř výhradně </a:t>
            </a:r>
            <a:r>
              <a:rPr lang="en-US" dirty="0"/>
              <a:t>                                          </a:t>
            </a:r>
            <a:r>
              <a:rPr lang="cs-CZ" dirty="0"/>
              <a:t>zodpovědná za rozvoj nemoci(fenotypu) nebo přenašečství a </a:t>
            </a:r>
            <a:r>
              <a:rPr lang="en-US" dirty="0"/>
              <a:t>                                       </a:t>
            </a:r>
            <a:r>
              <a:rPr lang="cs-CZ" dirty="0"/>
              <a:t>tedy zvýšenému riziku pro potomky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cs-CZ" b="1" dirty="0">
                <a:solidFill>
                  <a:schemeClr val="hlink"/>
                </a:solidFill>
              </a:rPr>
              <a:t>komplexní (</a:t>
            </a:r>
            <a:r>
              <a:rPr lang="cs-CZ" b="1" dirty="0" err="1">
                <a:solidFill>
                  <a:schemeClr val="hlink"/>
                </a:solidFill>
              </a:rPr>
              <a:t>poly</a:t>
            </a:r>
            <a:r>
              <a:rPr lang="cs-CZ" b="1" dirty="0">
                <a:solidFill>
                  <a:schemeClr val="hlink"/>
                </a:solidFill>
              </a:rPr>
              <a:t>-, </a:t>
            </a:r>
            <a:r>
              <a:rPr lang="cs-CZ" b="1" dirty="0" err="1">
                <a:solidFill>
                  <a:schemeClr val="hlink"/>
                </a:solidFill>
              </a:rPr>
              <a:t>multigenní</a:t>
            </a:r>
            <a:r>
              <a:rPr lang="cs-CZ" b="1" dirty="0">
                <a:solidFill>
                  <a:schemeClr val="hlink"/>
                </a:solidFill>
              </a:rPr>
              <a:t>)</a:t>
            </a:r>
            <a:r>
              <a:rPr lang="en-US" b="1" dirty="0">
                <a:solidFill>
                  <a:schemeClr val="hlink"/>
                </a:solidFill>
              </a:rPr>
              <a:t> </a:t>
            </a:r>
            <a:r>
              <a:rPr lang="cs-CZ" b="1" dirty="0">
                <a:solidFill>
                  <a:schemeClr val="hlink"/>
                </a:solidFill>
              </a:rPr>
              <a:t>nemoci</a:t>
            </a:r>
            <a:r>
              <a:rPr lang="en-US" b="1" dirty="0">
                <a:solidFill>
                  <a:schemeClr val="hlink"/>
                </a:solidFill>
              </a:rPr>
              <a:t> (</a:t>
            </a:r>
            <a:r>
              <a:rPr lang="en-US" b="1" dirty="0" err="1">
                <a:solidFill>
                  <a:schemeClr val="hlink"/>
                </a:solidFill>
              </a:rPr>
              <a:t>tzv</a:t>
            </a:r>
            <a:r>
              <a:rPr lang="en-US" b="1" dirty="0">
                <a:solidFill>
                  <a:schemeClr val="hlink"/>
                </a:solidFill>
              </a:rPr>
              <a:t>. </a:t>
            </a:r>
            <a:r>
              <a:rPr lang="en-US" b="1" dirty="0" err="1">
                <a:solidFill>
                  <a:schemeClr val="hlink"/>
                </a:solidFill>
              </a:rPr>
              <a:t>civiliza</a:t>
            </a:r>
            <a:r>
              <a:rPr lang="cs-CZ" b="1" dirty="0">
                <a:solidFill>
                  <a:schemeClr val="hlink"/>
                </a:solidFill>
              </a:rPr>
              <a:t>ční</a:t>
            </a:r>
            <a:r>
              <a:rPr lang="en-US" b="1" dirty="0">
                <a:solidFill>
                  <a:schemeClr val="hlink"/>
                </a:solidFill>
              </a:rPr>
              <a:t>)</a:t>
            </a:r>
            <a:endParaRPr lang="cs-CZ" b="1" dirty="0">
              <a:solidFill>
                <a:schemeClr val="hlink"/>
              </a:solidFill>
            </a:endParaRPr>
          </a:p>
          <a:p>
            <a:pPr lvl="2" eaLnBrk="1" hangingPunct="1">
              <a:lnSpc>
                <a:spcPct val="80000"/>
              </a:lnSpc>
              <a:defRPr/>
            </a:pPr>
            <a:r>
              <a:rPr lang="cs-CZ" dirty="0"/>
              <a:t>genetická dispozice podmíněná kombinací alel několika genů                                               je </a:t>
            </a:r>
            <a:r>
              <a:rPr lang="en-GB" dirty="0"/>
              <a:t>v</a:t>
            </a:r>
            <a:r>
              <a:rPr lang="cs-CZ" dirty="0"/>
              <a:t>ý</a:t>
            </a:r>
            <a:r>
              <a:rPr lang="en-GB" dirty="0" err="1"/>
              <a:t>razn</a:t>
            </a:r>
            <a:r>
              <a:rPr lang="cs-CZ" dirty="0"/>
              <a:t>ě</a:t>
            </a:r>
            <a:r>
              <a:rPr lang="en-GB" dirty="0"/>
              <a:t> </a:t>
            </a:r>
            <a:r>
              <a:rPr lang="cs-CZ" dirty="0"/>
              <a:t>manifestována prostředím a komorbiditami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710E1E2C-8936-4147-A6D3-CAE8B3F5AC9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0665" y="138708"/>
            <a:ext cx="8928100" cy="512961"/>
          </a:xfrm>
        </p:spPr>
        <p:txBody>
          <a:bodyPr>
            <a:spAutoFit/>
          </a:bodyPr>
          <a:lstStyle/>
          <a:p>
            <a:pPr eaLnBrk="1" hangingPunct="1"/>
            <a:r>
              <a:rPr lang="cs-CZ" altLang="en-US" sz="3700" dirty="0"/>
              <a:t>Chromozomální podstata dědičnosti</a:t>
            </a:r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C6C5C5EB-14A6-434C-A466-87D25C1C5D42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703389" y="908050"/>
            <a:ext cx="7056437" cy="5689600"/>
          </a:xfrm>
        </p:spPr>
        <p:txBody>
          <a:bodyPr/>
          <a:lstStyle/>
          <a:p>
            <a:pPr eaLnBrk="1" hangingPunct="1"/>
            <a:r>
              <a:rPr lang="cs-CZ" altLang="en-US" sz="2400" b="1"/>
              <a:t>DNA, RNA, proteiny</a:t>
            </a:r>
          </a:p>
          <a:p>
            <a:pPr lvl="1" eaLnBrk="1" hangingPunct="1"/>
            <a:r>
              <a:rPr lang="cs-CZ" altLang="en-US" sz="2000"/>
              <a:t>DNA nese potřebnou informaci potřebnou pro regulaci vývoje, růstu, metabolismu a reprodukce</a:t>
            </a:r>
          </a:p>
          <a:p>
            <a:pPr lvl="1" eaLnBrk="1" hangingPunct="1"/>
            <a:r>
              <a:rPr lang="cs-CZ" altLang="en-US" sz="2000"/>
              <a:t>složena z nukleotidů (zbytek kys. fosforečné, deoxyribóza a dusíkatá báze [A, G, C, T])</a:t>
            </a:r>
          </a:p>
          <a:p>
            <a:pPr lvl="2" eaLnBrk="1" hangingPunct="1"/>
            <a:r>
              <a:rPr lang="cs-CZ" altLang="en-US" sz="1800"/>
              <a:t>DNA kostra – polynukleotidový řetězec</a:t>
            </a:r>
          </a:p>
          <a:p>
            <a:pPr lvl="3" eaLnBrk="1" hangingPunct="1"/>
            <a:r>
              <a:rPr lang="cs-CZ" altLang="en-US" sz="1600"/>
              <a:t>zbytky deoxyribózy a kys. fosforečné spojené fosfodiesterovou vazbou</a:t>
            </a:r>
          </a:p>
          <a:p>
            <a:pPr lvl="2" eaLnBrk="1" hangingPunct="1"/>
            <a:r>
              <a:rPr lang="cs-CZ" altLang="en-US" sz="1800"/>
              <a:t>DNA dvojšroubovice - 2 polynukleotidové řetězce v opačné orientaci </a:t>
            </a:r>
          </a:p>
          <a:p>
            <a:pPr lvl="3" eaLnBrk="1" hangingPunct="1"/>
            <a:r>
              <a:rPr lang="cs-CZ" altLang="en-US" sz="1600"/>
              <a:t>jedno vlákno v 5’ </a:t>
            </a:r>
            <a:r>
              <a:rPr lang="cs-CZ" altLang="en-US" sz="1600">
                <a:sym typeface="Symbol" panose="05050102010706020507" pitchFamily="18" charset="2"/>
              </a:rPr>
              <a:t>  3’ směru, druhé opačně</a:t>
            </a:r>
            <a:endParaRPr lang="cs-CZ" altLang="en-US" sz="1600" b="1"/>
          </a:p>
          <a:p>
            <a:pPr lvl="3" eaLnBrk="1" hangingPunct="1"/>
            <a:r>
              <a:rPr lang="cs-CZ" altLang="en-US" sz="1600"/>
              <a:t>vodíkové vazby mezi páry bází (A</a:t>
            </a:r>
            <a:r>
              <a:rPr lang="cs-CZ" altLang="en-US" sz="1600">
                <a:sym typeface="Symbol" panose="05050102010706020507" pitchFamily="18" charset="2"/>
              </a:rPr>
              <a:t></a:t>
            </a:r>
            <a:r>
              <a:rPr lang="cs-CZ" altLang="en-US" sz="1600"/>
              <a:t>T, G</a:t>
            </a:r>
            <a:r>
              <a:rPr lang="cs-CZ" altLang="en-US" sz="1600">
                <a:sym typeface="Symbol" panose="05050102010706020507" pitchFamily="18" charset="2"/>
              </a:rPr>
              <a:t></a:t>
            </a:r>
            <a:r>
              <a:rPr lang="cs-CZ" altLang="en-US" sz="1600"/>
              <a:t>C)</a:t>
            </a:r>
          </a:p>
          <a:p>
            <a:pPr lvl="1" eaLnBrk="1" hangingPunct="1"/>
            <a:r>
              <a:rPr lang="cs-CZ" altLang="en-US" sz="2000"/>
              <a:t>dvojšroubovice se rozpadá při replikaci a transkripci</a:t>
            </a:r>
          </a:p>
          <a:p>
            <a:pPr lvl="1" eaLnBrk="1" hangingPunct="1"/>
            <a:r>
              <a:rPr lang="cs-CZ" altLang="en-US" sz="2000" b="1">
                <a:solidFill>
                  <a:srgbClr val="009999"/>
                </a:solidFill>
              </a:rPr>
              <a:t>molekulárně-biologické dogma</a:t>
            </a:r>
            <a:r>
              <a:rPr lang="cs-CZ" altLang="en-US" sz="2000"/>
              <a:t>: DNA </a:t>
            </a:r>
            <a:r>
              <a:rPr lang="cs-CZ" altLang="en-US" sz="2000">
                <a:sym typeface="Symbol" panose="05050102010706020507" pitchFamily="18" charset="2"/>
              </a:rPr>
              <a:t>  </a:t>
            </a:r>
            <a:r>
              <a:rPr lang="cs-CZ" altLang="en-US" sz="2000"/>
              <a:t>RNA </a:t>
            </a:r>
            <a:r>
              <a:rPr lang="cs-CZ" altLang="en-US" sz="2000">
                <a:sym typeface="Symbol" panose="05050102010706020507" pitchFamily="18" charset="2"/>
              </a:rPr>
              <a:t></a:t>
            </a:r>
            <a:r>
              <a:rPr lang="cs-CZ" altLang="en-US" sz="2000"/>
              <a:t>  protein </a:t>
            </a:r>
          </a:p>
        </p:txBody>
      </p:sp>
      <p:pic>
        <p:nvPicPr>
          <p:cNvPr id="7172" name="Picture 25" descr="3_37">
            <a:extLst>
              <a:ext uri="{FF2B5EF4-FFF2-40B4-BE49-F238E27FC236}">
                <a16:creationId xmlns:a16="http://schemas.microsoft.com/office/drawing/2014/main" id="{6A604460-CAFF-41DE-9890-D35B5B89A544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31550" y="395188"/>
            <a:ext cx="995362" cy="2587625"/>
          </a:xfrm>
        </p:spPr>
      </p:pic>
      <p:pic>
        <p:nvPicPr>
          <p:cNvPr id="7173" name="Picture 26" descr="3_36">
            <a:extLst>
              <a:ext uri="{FF2B5EF4-FFF2-40B4-BE49-F238E27FC236}">
                <a16:creationId xmlns:a16="http://schemas.microsoft.com/office/drawing/2014/main" id="{4DBBD52D-3AEA-4CA0-9A7C-AB0E03369876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09410" y="3254459"/>
            <a:ext cx="1563688" cy="2589212"/>
          </a:xfr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>
            <a:extLst>
              <a:ext uri="{FF2B5EF4-FFF2-40B4-BE49-F238E27FC236}">
                <a16:creationId xmlns:a16="http://schemas.microsoft.com/office/drawing/2014/main" id="{4BB7907D-0562-4A0E-8639-45B3B4F8887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en-US"/>
              <a:t>Chromozomální poruchy</a:t>
            </a:r>
          </a:p>
        </p:txBody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CEFB51EF-71C3-426B-82F6-7B6D07D14432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703388" y="1125538"/>
            <a:ext cx="6121400" cy="5732462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buFont typeface="Arial" charset="0"/>
              <a:buChar char="•"/>
              <a:defRPr/>
            </a:pPr>
            <a:r>
              <a:rPr lang="cs-CZ" sz="2000" dirty="0"/>
              <a:t>vznikají v důsledku změn genetické informace, ale na rozdíl od </a:t>
            </a:r>
            <a:r>
              <a:rPr lang="cs-CZ" sz="2000" dirty="0" err="1"/>
              <a:t>monogenních</a:t>
            </a:r>
            <a:r>
              <a:rPr lang="cs-CZ" sz="2000" dirty="0"/>
              <a:t> a komplexních se nedědí!</a:t>
            </a:r>
          </a:p>
          <a:p>
            <a:pPr eaLnBrk="1" hangingPunct="1">
              <a:lnSpc>
                <a:spcPct val="80000"/>
              </a:lnSpc>
              <a:buFont typeface="Arial" charset="0"/>
              <a:buChar char="•"/>
              <a:defRPr/>
            </a:pPr>
            <a:r>
              <a:rPr lang="cs-CZ" sz="2000" b="1" dirty="0">
                <a:solidFill>
                  <a:schemeClr val="hlink"/>
                </a:solidFill>
              </a:rPr>
              <a:t>aneuploidie</a:t>
            </a:r>
            <a:r>
              <a:rPr lang="cs-CZ" sz="2000" dirty="0"/>
              <a:t> (změna počtu chromosomů v sadě)</a:t>
            </a:r>
          </a:p>
          <a:p>
            <a:pPr lvl="1" eaLnBrk="1" hangingPunct="1">
              <a:lnSpc>
                <a:spcPct val="80000"/>
              </a:lnSpc>
              <a:buFont typeface="Arial" charset="0"/>
              <a:buChar char="•"/>
              <a:defRPr/>
            </a:pPr>
            <a:r>
              <a:rPr lang="cs-CZ" sz="1800" dirty="0"/>
              <a:t>porucha rozdělení sesterských chromozomů [meiotická non-disjunkce] </a:t>
            </a:r>
          </a:p>
          <a:p>
            <a:pPr lvl="1" eaLnBrk="1" hangingPunct="1">
              <a:lnSpc>
                <a:spcPct val="80000"/>
              </a:lnSpc>
              <a:buFont typeface="Arial" charset="0"/>
              <a:buChar char="•"/>
              <a:defRPr/>
            </a:pPr>
            <a:r>
              <a:rPr lang="cs-CZ" sz="1800" dirty="0" err="1"/>
              <a:t>monosomie</a:t>
            </a:r>
            <a:endParaRPr lang="cs-CZ" sz="1800" dirty="0"/>
          </a:p>
          <a:p>
            <a:pPr lvl="2" eaLnBrk="1" hangingPunct="1">
              <a:lnSpc>
                <a:spcPct val="80000"/>
              </a:lnSpc>
              <a:buFont typeface="Arial" charset="0"/>
              <a:buChar char="•"/>
              <a:defRPr/>
            </a:pPr>
            <a:r>
              <a:rPr lang="cs-CZ" sz="1600" dirty="0" err="1"/>
              <a:t>gonozomální</a:t>
            </a:r>
            <a:endParaRPr lang="cs-CZ" sz="1600" dirty="0"/>
          </a:p>
          <a:p>
            <a:pPr lvl="3" eaLnBrk="1" hangingPunct="1">
              <a:lnSpc>
                <a:spcPct val="80000"/>
              </a:lnSpc>
              <a:buFont typeface="Arial" charset="0"/>
              <a:buChar char="•"/>
              <a:defRPr/>
            </a:pPr>
            <a:r>
              <a:rPr lang="cs-CZ" sz="1400" dirty="0" err="1"/>
              <a:t>Turnerův</a:t>
            </a:r>
            <a:r>
              <a:rPr lang="cs-CZ" sz="1400" dirty="0"/>
              <a:t> </a:t>
            </a:r>
            <a:r>
              <a:rPr lang="cs-CZ" sz="1400" dirty="0" err="1"/>
              <a:t>sy</a:t>
            </a:r>
            <a:r>
              <a:rPr lang="cs-CZ" sz="1400" dirty="0"/>
              <a:t>. (45, X0)</a:t>
            </a:r>
          </a:p>
          <a:p>
            <a:pPr lvl="1" eaLnBrk="1" hangingPunct="1">
              <a:lnSpc>
                <a:spcPct val="80000"/>
              </a:lnSpc>
              <a:buFont typeface="Arial" charset="0"/>
              <a:buChar char="•"/>
              <a:defRPr/>
            </a:pPr>
            <a:r>
              <a:rPr lang="cs-CZ" sz="1800" dirty="0" err="1"/>
              <a:t>trisomie</a:t>
            </a:r>
            <a:r>
              <a:rPr lang="cs-CZ" sz="1800" dirty="0"/>
              <a:t> </a:t>
            </a:r>
          </a:p>
          <a:p>
            <a:pPr lvl="2" eaLnBrk="1" hangingPunct="1">
              <a:lnSpc>
                <a:spcPct val="80000"/>
              </a:lnSpc>
              <a:buFont typeface="Arial" charset="0"/>
              <a:buChar char="•"/>
              <a:defRPr/>
            </a:pPr>
            <a:r>
              <a:rPr lang="cs-CZ" sz="1600" dirty="0"/>
              <a:t>autozomální</a:t>
            </a:r>
          </a:p>
          <a:p>
            <a:pPr lvl="3" eaLnBrk="1" hangingPunct="1">
              <a:lnSpc>
                <a:spcPct val="80000"/>
              </a:lnSpc>
              <a:buFont typeface="Arial" charset="0"/>
              <a:buChar char="•"/>
              <a:defRPr/>
            </a:pPr>
            <a:r>
              <a:rPr lang="cs-CZ" sz="1400" dirty="0"/>
              <a:t>Downův </a:t>
            </a:r>
            <a:r>
              <a:rPr lang="cs-CZ" sz="1400" dirty="0" err="1"/>
              <a:t>sy</a:t>
            </a:r>
            <a:r>
              <a:rPr lang="cs-CZ" sz="1400" dirty="0"/>
              <a:t>. (47, XX/XY + 21)</a:t>
            </a:r>
          </a:p>
          <a:p>
            <a:pPr lvl="3" eaLnBrk="1" hangingPunct="1">
              <a:lnSpc>
                <a:spcPct val="80000"/>
              </a:lnSpc>
              <a:buFont typeface="Arial" charset="0"/>
              <a:buChar char="•"/>
              <a:defRPr/>
            </a:pPr>
            <a:r>
              <a:rPr lang="cs-CZ" sz="1400" dirty="0" err="1"/>
              <a:t>Edwardsův</a:t>
            </a:r>
            <a:r>
              <a:rPr lang="cs-CZ" sz="1400" dirty="0"/>
              <a:t> </a:t>
            </a:r>
            <a:r>
              <a:rPr lang="cs-CZ" sz="1400" dirty="0" err="1"/>
              <a:t>sy</a:t>
            </a:r>
            <a:r>
              <a:rPr lang="cs-CZ" sz="1400" dirty="0"/>
              <a:t>. (47, XX/XY +18)</a:t>
            </a:r>
          </a:p>
          <a:p>
            <a:pPr lvl="3" eaLnBrk="1" hangingPunct="1">
              <a:lnSpc>
                <a:spcPct val="80000"/>
              </a:lnSpc>
              <a:buFont typeface="Arial" charset="0"/>
              <a:buChar char="•"/>
              <a:defRPr/>
            </a:pPr>
            <a:r>
              <a:rPr lang="cs-CZ" sz="1400" dirty="0" err="1"/>
              <a:t>Patauův</a:t>
            </a:r>
            <a:r>
              <a:rPr lang="cs-CZ" sz="1400" dirty="0"/>
              <a:t> </a:t>
            </a:r>
            <a:r>
              <a:rPr lang="cs-CZ" sz="1400" dirty="0" err="1"/>
              <a:t>sy</a:t>
            </a:r>
            <a:r>
              <a:rPr lang="cs-CZ" sz="1400" dirty="0"/>
              <a:t>. (47, XX/XY +13) </a:t>
            </a:r>
          </a:p>
          <a:p>
            <a:pPr lvl="2" eaLnBrk="1" hangingPunct="1">
              <a:lnSpc>
                <a:spcPct val="80000"/>
              </a:lnSpc>
              <a:buFont typeface="Arial" charset="0"/>
              <a:buChar char="•"/>
              <a:defRPr/>
            </a:pPr>
            <a:r>
              <a:rPr lang="cs-CZ" sz="1600" dirty="0" err="1"/>
              <a:t>gonozomální</a:t>
            </a:r>
            <a:endParaRPr lang="cs-CZ" sz="1600" dirty="0"/>
          </a:p>
          <a:p>
            <a:pPr lvl="3" eaLnBrk="1" hangingPunct="1">
              <a:lnSpc>
                <a:spcPct val="80000"/>
              </a:lnSpc>
              <a:buFont typeface="Arial" charset="0"/>
              <a:buChar char="•"/>
              <a:defRPr/>
            </a:pPr>
            <a:r>
              <a:rPr lang="cs-CZ" sz="1400" dirty="0" err="1"/>
              <a:t>Klinefelterův</a:t>
            </a:r>
            <a:r>
              <a:rPr lang="cs-CZ" sz="1400" dirty="0"/>
              <a:t> </a:t>
            </a:r>
            <a:r>
              <a:rPr lang="cs-CZ" sz="1400" dirty="0" err="1"/>
              <a:t>sy</a:t>
            </a:r>
            <a:r>
              <a:rPr lang="cs-CZ" sz="1400" dirty="0"/>
              <a:t>. (47, XXY)</a:t>
            </a:r>
          </a:p>
          <a:p>
            <a:pPr eaLnBrk="1" hangingPunct="1">
              <a:lnSpc>
                <a:spcPct val="80000"/>
              </a:lnSpc>
              <a:buFont typeface="Arial" charset="0"/>
              <a:buChar char="•"/>
              <a:defRPr/>
            </a:pPr>
            <a:r>
              <a:rPr lang="cs-CZ" sz="2000" b="1" dirty="0">
                <a:solidFill>
                  <a:schemeClr val="hlink"/>
                </a:solidFill>
              </a:rPr>
              <a:t>polyploidie </a:t>
            </a:r>
            <a:r>
              <a:rPr lang="cs-CZ" sz="2000" dirty="0"/>
              <a:t>(porucha rozdělení celých sad nebo oplození 2 spermiemi [</a:t>
            </a:r>
            <a:r>
              <a:rPr lang="cs-CZ" sz="2000" dirty="0" err="1"/>
              <a:t>dispermie</a:t>
            </a:r>
            <a:r>
              <a:rPr lang="cs-CZ" sz="2000" dirty="0"/>
              <a:t>])</a:t>
            </a:r>
          </a:p>
          <a:p>
            <a:pPr lvl="1" eaLnBrk="1" hangingPunct="1">
              <a:lnSpc>
                <a:spcPct val="80000"/>
              </a:lnSpc>
              <a:buFont typeface="Arial" charset="0"/>
              <a:buChar char="•"/>
              <a:defRPr/>
            </a:pPr>
            <a:r>
              <a:rPr lang="cs-CZ" sz="1800" dirty="0"/>
              <a:t>u člověka neslučitelné se životem</a:t>
            </a:r>
          </a:p>
          <a:p>
            <a:pPr lvl="2" eaLnBrk="1" hangingPunct="1">
              <a:lnSpc>
                <a:spcPct val="80000"/>
              </a:lnSpc>
              <a:buFont typeface="Arial" charset="0"/>
              <a:buChar char="•"/>
              <a:defRPr/>
            </a:pPr>
            <a:r>
              <a:rPr lang="cs-CZ" sz="1600" dirty="0"/>
              <a:t>těhotenství je potraceno</a:t>
            </a:r>
          </a:p>
          <a:p>
            <a:pPr lvl="2" eaLnBrk="1" hangingPunct="1">
              <a:lnSpc>
                <a:spcPct val="80000"/>
              </a:lnSpc>
              <a:buFont typeface="Arial" charset="0"/>
              <a:buChar char="•"/>
              <a:defRPr/>
            </a:pPr>
            <a:r>
              <a:rPr lang="cs-CZ" sz="1600" dirty="0" err="1"/>
              <a:t>molla</a:t>
            </a:r>
            <a:r>
              <a:rPr lang="cs-CZ" sz="1600" dirty="0"/>
              <a:t> </a:t>
            </a:r>
            <a:r>
              <a:rPr lang="cs-CZ" sz="1600" dirty="0" err="1"/>
              <a:t>hydatidosa</a:t>
            </a:r>
            <a:r>
              <a:rPr lang="cs-CZ" sz="1600" dirty="0"/>
              <a:t> (a pak těhotenství nutno ukončit potratem)</a:t>
            </a:r>
          </a:p>
          <a:p>
            <a:pPr lvl="2" eaLnBrk="1" hangingPunct="1">
              <a:lnSpc>
                <a:spcPct val="80000"/>
              </a:lnSpc>
              <a:buFont typeface="Arial" charset="0"/>
              <a:buChar char="•"/>
              <a:defRPr/>
            </a:pPr>
            <a:r>
              <a:rPr lang="cs-CZ" sz="1600" dirty="0"/>
              <a:t>porod novorozence s </a:t>
            </a:r>
            <a:r>
              <a:rPr lang="cs-CZ" sz="1600" dirty="0" err="1"/>
              <a:t>triploidií</a:t>
            </a:r>
            <a:r>
              <a:rPr lang="cs-CZ" sz="1600" dirty="0"/>
              <a:t> – velmi časná letalita</a:t>
            </a:r>
          </a:p>
          <a:p>
            <a:pPr eaLnBrk="1" hangingPunct="1">
              <a:lnSpc>
                <a:spcPct val="80000"/>
              </a:lnSpc>
              <a:buFont typeface="Arial" charset="0"/>
              <a:buChar char="•"/>
              <a:defRPr/>
            </a:pPr>
            <a:endParaRPr lang="cs-CZ" sz="2000" dirty="0"/>
          </a:p>
        </p:txBody>
      </p:sp>
      <p:pic>
        <p:nvPicPr>
          <p:cNvPr id="33796" name="Picture 4">
            <a:extLst>
              <a:ext uri="{FF2B5EF4-FFF2-40B4-BE49-F238E27FC236}">
                <a16:creationId xmlns:a16="http://schemas.microsoft.com/office/drawing/2014/main" id="{7A774061-00E7-4D5C-8CCD-FB2BACA93801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039100" y="1196976"/>
            <a:ext cx="2520950" cy="25876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797" name="Picture 5">
            <a:extLst>
              <a:ext uri="{FF2B5EF4-FFF2-40B4-BE49-F238E27FC236}">
                <a16:creationId xmlns:a16="http://schemas.microsoft.com/office/drawing/2014/main" id="{95CDEDC2-CE5F-431F-9B8B-25C3AF3453E6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08975" y="4010025"/>
            <a:ext cx="1963738" cy="25860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Nadpis 1">
            <a:extLst>
              <a:ext uri="{FF2B5EF4-FFF2-40B4-BE49-F238E27FC236}">
                <a16:creationId xmlns:a16="http://schemas.microsoft.com/office/drawing/2014/main" id="{9A80A6B9-BCC2-4BC9-86F2-5C18C056D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50" y="61328"/>
            <a:ext cx="8928100" cy="720725"/>
          </a:xfrm>
        </p:spPr>
        <p:txBody>
          <a:bodyPr/>
          <a:lstStyle/>
          <a:p>
            <a:r>
              <a:rPr lang="cs-CZ" altLang="en-US" sz="3600" dirty="0"/>
              <a:t>Kompletní aneuploidie vs. </a:t>
            </a:r>
            <a:r>
              <a:rPr lang="cs-CZ" altLang="en-US" sz="3600" dirty="0" err="1"/>
              <a:t>mozaicismus</a:t>
            </a:r>
            <a:endParaRPr lang="en-US" altLang="en-US" sz="3600" dirty="0"/>
          </a:p>
        </p:txBody>
      </p:sp>
      <p:pic>
        <p:nvPicPr>
          <p:cNvPr id="34819" name="Zástupný symbol pro obsah 3">
            <a:extLst>
              <a:ext uri="{FF2B5EF4-FFF2-40B4-BE49-F238E27FC236}">
                <a16:creationId xmlns:a16="http://schemas.microsoft.com/office/drawing/2014/main" id="{F506D662-AE39-4748-A60D-2DB28357C6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19514" y="855664"/>
            <a:ext cx="4897437" cy="5978525"/>
          </a:xfr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>
            <a:extLst>
              <a:ext uri="{FF2B5EF4-FFF2-40B4-BE49-F238E27FC236}">
                <a16:creationId xmlns:a16="http://schemas.microsoft.com/office/drawing/2014/main" id="{2BDE5406-CF24-4F1F-918D-00FDE4498A3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6968" y="174568"/>
            <a:ext cx="10753200" cy="451576"/>
          </a:xfrm>
        </p:spPr>
        <p:txBody>
          <a:bodyPr/>
          <a:lstStyle/>
          <a:p>
            <a:r>
              <a:rPr lang="cs-CZ" altLang="en-US" dirty="0"/>
              <a:t>Typy DNA záměn</a:t>
            </a:r>
          </a:p>
        </p:txBody>
      </p:sp>
      <p:sp>
        <p:nvSpPr>
          <p:cNvPr id="35843" name="Rectangle 3">
            <a:extLst>
              <a:ext uri="{FF2B5EF4-FFF2-40B4-BE49-F238E27FC236}">
                <a16:creationId xmlns:a16="http://schemas.microsoft.com/office/drawing/2014/main" id="{DFCF343C-9EDB-452D-85B8-6286A9134D6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03389" y="1000126"/>
            <a:ext cx="8785225" cy="5857875"/>
          </a:xfrm>
        </p:spPr>
        <p:txBody>
          <a:bodyPr/>
          <a:lstStyle/>
          <a:p>
            <a:r>
              <a:rPr lang="cs-CZ" altLang="en-US" sz="1800" dirty="0"/>
              <a:t>na základě populační frekvence se tradičně rozlišují polymorfizmus a mutace </a:t>
            </a:r>
          </a:p>
          <a:p>
            <a:pPr lvl="1"/>
            <a:r>
              <a:rPr lang="cs-CZ" altLang="en-US" sz="1400" b="1" dirty="0">
                <a:solidFill>
                  <a:srgbClr val="009999"/>
                </a:solidFill>
              </a:rPr>
              <a:t>polymorfizmus</a:t>
            </a:r>
            <a:r>
              <a:rPr lang="cs-CZ" altLang="en-US" sz="1400" dirty="0"/>
              <a:t> = existence několika (přinejmenším dvou) alel pro daný gen, z nichž nejméně častá má populační frekvenci alespoň 1%</a:t>
            </a:r>
          </a:p>
          <a:p>
            <a:pPr lvl="1"/>
            <a:r>
              <a:rPr lang="cs-CZ" altLang="en-US" sz="1400" b="1" dirty="0">
                <a:solidFill>
                  <a:srgbClr val="009999"/>
                </a:solidFill>
              </a:rPr>
              <a:t>mutace</a:t>
            </a:r>
            <a:r>
              <a:rPr lang="cs-CZ" altLang="en-US" sz="1400" dirty="0"/>
              <a:t> = méně častá alela má populační frekvencí &lt;1% </a:t>
            </a:r>
          </a:p>
          <a:p>
            <a:pPr lvl="3"/>
            <a:r>
              <a:rPr lang="cs-CZ" altLang="en-US" sz="1100" dirty="0"/>
              <a:t>pozor, existuje ale značná nejednotnost v terminologii – někdy se mutací myslí záměna v kódující oblasti genu a polymorfizmem záměna v nekódující, jindy např. mutací záměna vedoucí k rozvoji patologického fenotypu, polymorfizmem záměna bez patologického důsledku</a:t>
            </a:r>
          </a:p>
          <a:p>
            <a:r>
              <a:rPr lang="cs-CZ" altLang="en-US" sz="1800" dirty="0"/>
              <a:t>typy záměn</a:t>
            </a:r>
          </a:p>
          <a:p>
            <a:pPr lvl="1"/>
            <a:r>
              <a:rPr lang="cs-CZ" altLang="en-US" sz="1400" dirty="0"/>
              <a:t>1) genomové </a:t>
            </a:r>
          </a:p>
          <a:p>
            <a:pPr lvl="2"/>
            <a:r>
              <a:rPr lang="cs-CZ" altLang="en-US" sz="1200" dirty="0"/>
              <a:t>změna počtu chromozomů (</a:t>
            </a:r>
            <a:r>
              <a:rPr lang="cs-CZ" altLang="en-US" sz="1200" dirty="0" err="1"/>
              <a:t>trisomie</a:t>
            </a:r>
            <a:r>
              <a:rPr lang="cs-CZ" altLang="en-US" sz="1200" dirty="0"/>
              <a:t>, </a:t>
            </a:r>
            <a:r>
              <a:rPr lang="cs-CZ" altLang="en-US" sz="1200" dirty="0" err="1"/>
              <a:t>monosomie</a:t>
            </a:r>
            <a:r>
              <a:rPr lang="cs-CZ" altLang="en-US" sz="1200" dirty="0"/>
              <a:t>)</a:t>
            </a:r>
          </a:p>
          <a:p>
            <a:pPr lvl="2"/>
            <a:r>
              <a:rPr lang="cs-CZ" altLang="en-US" sz="1200" dirty="0"/>
              <a:t>změny celých sad (aneuploidie, polyploidie)</a:t>
            </a:r>
          </a:p>
          <a:p>
            <a:pPr lvl="1"/>
            <a:r>
              <a:rPr lang="cs-CZ" altLang="en-US" sz="1400" dirty="0"/>
              <a:t>2) chromozomové (aberace) </a:t>
            </a:r>
          </a:p>
          <a:p>
            <a:pPr lvl="2"/>
            <a:r>
              <a:rPr lang="cs-CZ" altLang="en-US" sz="1200" dirty="0"/>
              <a:t>výrazná změna struktury jednotlivých chromozomu (duplikace, delece, inzerce, inverze, translokace)</a:t>
            </a:r>
          </a:p>
          <a:p>
            <a:pPr lvl="1"/>
            <a:r>
              <a:rPr lang="cs-CZ" altLang="en-US" sz="1400" dirty="0"/>
              <a:t>3) </a:t>
            </a:r>
            <a:r>
              <a:rPr lang="cs-CZ" altLang="en-US" sz="1400" b="1" dirty="0">
                <a:solidFill>
                  <a:srgbClr val="FF0000"/>
                </a:solidFill>
              </a:rPr>
              <a:t>genové</a:t>
            </a:r>
            <a:r>
              <a:rPr lang="cs-CZ" altLang="en-US" sz="1400" b="1" dirty="0"/>
              <a:t> – podílí se na genetické variabilitě v populaci</a:t>
            </a:r>
          </a:p>
          <a:p>
            <a:pPr lvl="2"/>
            <a:r>
              <a:rPr lang="cs-CZ" altLang="en-US" sz="1200" dirty="0"/>
              <a:t>kratší změny (1 – tisíce bází) = mutace a polymorfizmy v pravém slova smyslu</a:t>
            </a:r>
          </a:p>
          <a:p>
            <a:r>
              <a:rPr lang="cs-CZ" altLang="en-US" sz="1800" dirty="0">
                <a:solidFill>
                  <a:srgbClr val="FF0000"/>
                </a:solidFill>
              </a:rPr>
              <a:t>naprostá většina DNA záměn leží v nekódujících oblastech genomu </a:t>
            </a:r>
          </a:p>
          <a:p>
            <a:pPr lvl="1"/>
            <a:r>
              <a:rPr lang="cs-CZ" altLang="en-US" sz="1400" dirty="0"/>
              <a:t>repetitivní – </a:t>
            </a:r>
            <a:r>
              <a:rPr lang="cs-CZ" altLang="en-US" sz="1400" dirty="0" err="1"/>
              <a:t>mikrosatelity</a:t>
            </a:r>
            <a:r>
              <a:rPr lang="cs-CZ" altLang="en-US" sz="1400" dirty="0"/>
              <a:t>  </a:t>
            </a:r>
            <a:r>
              <a:rPr lang="en-GB" altLang="en-US" sz="1400" dirty="0"/>
              <a:t>CTGACTTTGAGA</a:t>
            </a:r>
            <a:r>
              <a:rPr lang="en-GB" altLang="en-US" sz="1400" b="1" u="sng" dirty="0"/>
              <a:t>CACACACACACACA</a:t>
            </a:r>
            <a:r>
              <a:rPr lang="en-GB" altLang="en-US" sz="1400" dirty="0"/>
              <a:t>TGGTCTGATGCG </a:t>
            </a:r>
            <a:endParaRPr lang="cs-CZ" altLang="en-US" sz="1400" dirty="0"/>
          </a:p>
          <a:p>
            <a:pPr lvl="1"/>
            <a:r>
              <a:rPr lang="cs-CZ" altLang="en-US" sz="1400" dirty="0"/>
              <a:t>nerepetitivní – </a:t>
            </a:r>
            <a:r>
              <a:rPr lang="cs-CZ" altLang="en-US" sz="1400" dirty="0" err="1"/>
              <a:t>SNPs</a:t>
            </a:r>
            <a:r>
              <a:rPr lang="cs-CZ" altLang="en-US" sz="1400" dirty="0"/>
              <a:t>          </a:t>
            </a:r>
            <a:r>
              <a:rPr lang="en-GB" altLang="en-US" sz="1400" dirty="0"/>
              <a:t>CTGGCTAGTCGGCTATAGC[</a:t>
            </a:r>
            <a:r>
              <a:rPr lang="en-GB" altLang="en-US" sz="1400" b="1" u="sng" dirty="0"/>
              <a:t>A/G]</a:t>
            </a:r>
            <a:r>
              <a:rPr lang="en-GB" altLang="en-US" sz="1400" dirty="0"/>
              <a:t>GTCAGGAACGTCGAG</a:t>
            </a:r>
            <a:endParaRPr lang="cs-CZ" altLang="en-US" sz="1400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>
            <a:extLst>
              <a:ext uri="{FF2B5EF4-FFF2-40B4-BE49-F238E27FC236}">
                <a16:creationId xmlns:a16="http://schemas.microsoft.com/office/drawing/2014/main" id="{808F93BB-C660-434E-A8BA-024525242C0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6182" y="71437"/>
            <a:ext cx="8928100" cy="475195"/>
          </a:xfrm>
        </p:spPr>
        <p:txBody>
          <a:bodyPr>
            <a:spAutoFit/>
          </a:bodyPr>
          <a:lstStyle/>
          <a:p>
            <a:pPr eaLnBrk="1" hangingPunct="1"/>
            <a:r>
              <a:rPr lang="cs-CZ" altLang="en-US" sz="3100" dirty="0"/>
              <a:t>Klasifikace genových mutací/polymorfizmů</a:t>
            </a:r>
          </a:p>
        </p:txBody>
      </p:sp>
      <p:sp>
        <p:nvSpPr>
          <p:cNvPr id="36867" name="Rectangle 3">
            <a:extLst>
              <a:ext uri="{FF2B5EF4-FFF2-40B4-BE49-F238E27FC236}">
                <a16:creationId xmlns:a16="http://schemas.microsoft.com/office/drawing/2014/main" id="{AB348DEF-947B-4CD7-8505-A00D54FEC2B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03389" y="765175"/>
            <a:ext cx="8785225" cy="6021388"/>
          </a:xfrm>
        </p:spPr>
        <p:txBody>
          <a:bodyPr/>
          <a:lstStyle/>
          <a:p>
            <a:pPr marL="469900" indent="-469900">
              <a:lnSpc>
                <a:spcPct val="80000"/>
              </a:lnSpc>
            </a:pPr>
            <a:r>
              <a:rPr lang="cs-CZ" altLang="en-US" sz="1600"/>
              <a:t>bodové (tranzice a transverze) </a:t>
            </a:r>
          </a:p>
          <a:p>
            <a:pPr marL="908050" lvl="1" indent="-436563">
              <a:lnSpc>
                <a:spcPct val="80000"/>
              </a:lnSpc>
            </a:pPr>
            <a:r>
              <a:rPr lang="cs-CZ" altLang="en-US" sz="1400"/>
              <a:t>nejč. bi-alelické </a:t>
            </a:r>
            <a:r>
              <a:rPr lang="cs-CZ" altLang="en-US" sz="1400" b="1">
                <a:solidFill>
                  <a:srgbClr val="009999"/>
                </a:solidFill>
              </a:rPr>
              <a:t>jednonukleotidové polymorfizmy</a:t>
            </a:r>
            <a:r>
              <a:rPr lang="cs-CZ" altLang="en-US" sz="1400">
                <a:solidFill>
                  <a:srgbClr val="009999"/>
                </a:solidFill>
              </a:rPr>
              <a:t> </a:t>
            </a:r>
            <a:r>
              <a:rPr lang="cs-CZ" altLang="en-US" sz="1400"/>
              <a:t>(angl. single nucleotide polymorphisms, tzv. SNP) – cca 100 000 v lidském genomu</a:t>
            </a:r>
          </a:p>
          <a:p>
            <a:pPr marL="469900" indent="-469900">
              <a:lnSpc>
                <a:spcPct val="80000"/>
              </a:lnSpc>
            </a:pPr>
            <a:r>
              <a:rPr lang="cs-CZ" altLang="en-US" sz="1600"/>
              <a:t>délkové</a:t>
            </a:r>
          </a:p>
          <a:p>
            <a:pPr marL="908050" lvl="1" indent="-436563">
              <a:lnSpc>
                <a:spcPct val="80000"/>
              </a:lnSpc>
            </a:pPr>
            <a:r>
              <a:rPr lang="cs-CZ" altLang="en-US" sz="1400"/>
              <a:t>repetice</a:t>
            </a:r>
          </a:p>
          <a:p>
            <a:pPr marL="1304925" lvl="2" indent="-395288">
              <a:lnSpc>
                <a:spcPct val="80000"/>
              </a:lnSpc>
            </a:pPr>
            <a:r>
              <a:rPr lang="cs-CZ" altLang="en-US" sz="1200"/>
              <a:t>nejč. </a:t>
            </a:r>
            <a:r>
              <a:rPr lang="cs-CZ" altLang="en-US" sz="1200" b="1">
                <a:solidFill>
                  <a:srgbClr val="009999"/>
                </a:solidFill>
              </a:rPr>
              <a:t>mikrosatelity</a:t>
            </a:r>
            <a:r>
              <a:rPr lang="cs-CZ" altLang="en-US" sz="1200" b="1"/>
              <a:t> </a:t>
            </a:r>
            <a:r>
              <a:rPr lang="cs-CZ" altLang="en-US" sz="1200"/>
              <a:t>(např. CA</a:t>
            </a:r>
            <a:r>
              <a:rPr lang="cs-CZ" altLang="en-US" sz="1200" baseline="-25000"/>
              <a:t>12</a:t>
            </a:r>
            <a:r>
              <a:rPr lang="cs-CZ" altLang="en-US" sz="1200"/>
              <a:t>)</a:t>
            </a:r>
          </a:p>
          <a:p>
            <a:pPr marL="908050" lvl="1" indent="-436563">
              <a:lnSpc>
                <a:spcPct val="80000"/>
              </a:lnSpc>
            </a:pPr>
            <a:r>
              <a:rPr lang="cs-CZ" altLang="en-US" sz="1400"/>
              <a:t>delece (1bp – MB)</a:t>
            </a:r>
          </a:p>
          <a:p>
            <a:pPr marL="908050" lvl="1" indent="-436563">
              <a:lnSpc>
                <a:spcPct val="80000"/>
              </a:lnSpc>
            </a:pPr>
            <a:r>
              <a:rPr lang="cs-CZ" altLang="en-US" sz="1400"/>
              <a:t>inzerce + duplikace</a:t>
            </a:r>
          </a:p>
          <a:p>
            <a:pPr marL="908050" lvl="1" indent="-436563">
              <a:lnSpc>
                <a:spcPct val="80000"/>
              </a:lnSpc>
            </a:pPr>
            <a:r>
              <a:rPr lang="cs-CZ" altLang="en-US" sz="1400"/>
              <a:t>inverze</a:t>
            </a:r>
          </a:p>
          <a:p>
            <a:pPr marL="908050" lvl="1" indent="-436563">
              <a:lnSpc>
                <a:spcPct val="80000"/>
              </a:lnSpc>
            </a:pPr>
            <a:r>
              <a:rPr lang="cs-CZ" altLang="en-US" sz="1400"/>
              <a:t>translokace</a:t>
            </a:r>
          </a:p>
          <a:p>
            <a:pPr marL="469900" indent="-469900">
              <a:lnSpc>
                <a:spcPct val="80000"/>
              </a:lnSpc>
            </a:pPr>
            <a:r>
              <a:rPr lang="cs-CZ" altLang="en-US" sz="1600"/>
              <a:t>funkční dopad substitucí – podle lokalizace v genu!</a:t>
            </a:r>
          </a:p>
          <a:p>
            <a:pPr marL="908050" lvl="1" indent="-436563">
              <a:lnSpc>
                <a:spcPct val="80000"/>
              </a:lnSpc>
            </a:pPr>
            <a:r>
              <a:rPr lang="cs-CZ" altLang="en-US" sz="1400"/>
              <a:t>v kódující oblasti (exonech)</a:t>
            </a:r>
          </a:p>
          <a:p>
            <a:pPr marL="1304925" lvl="2" indent="-395288">
              <a:lnSpc>
                <a:spcPct val="80000"/>
              </a:lnSpc>
            </a:pPr>
            <a:r>
              <a:rPr lang="cs-CZ" altLang="en-US" sz="1200"/>
              <a:t>žádný (tzv. silent)</a:t>
            </a:r>
          </a:p>
          <a:p>
            <a:pPr marL="1304925" lvl="2" indent="-395288">
              <a:lnSpc>
                <a:spcPct val="80000"/>
              </a:lnSpc>
            </a:pPr>
            <a:r>
              <a:rPr lang="cs-CZ" altLang="en-US" sz="1200"/>
              <a:t>substitucí vytvořen stop-kodon (tzv. nonsense) – např. thalasemie</a:t>
            </a:r>
          </a:p>
          <a:p>
            <a:pPr marL="1304925" lvl="2" indent="-395288">
              <a:lnSpc>
                <a:spcPct val="80000"/>
              </a:lnSpc>
            </a:pPr>
            <a:r>
              <a:rPr lang="cs-CZ" altLang="en-US" sz="1200"/>
              <a:t>záměna aminokyseliny (tzv. missense) – např. patologické hemoglobiny</a:t>
            </a:r>
          </a:p>
          <a:p>
            <a:pPr marL="1304925" lvl="2" indent="-395288">
              <a:lnSpc>
                <a:spcPct val="80000"/>
              </a:lnSpc>
            </a:pPr>
            <a:r>
              <a:rPr lang="cs-CZ" altLang="en-US" sz="1200"/>
              <a:t>změna čtecího rámce (tzv. frameshift) – např. Duchennova muskulární dystrofie, Tay-Sachs</a:t>
            </a:r>
          </a:p>
          <a:p>
            <a:pPr marL="1304925" lvl="2" indent="-395288">
              <a:lnSpc>
                <a:spcPct val="80000"/>
              </a:lnSpc>
            </a:pPr>
            <a:r>
              <a:rPr lang="cs-CZ" altLang="en-US" sz="1200"/>
              <a:t>expanse trinukleotidových repeticí – např. Huntingtonova choroba</a:t>
            </a:r>
          </a:p>
          <a:p>
            <a:pPr marL="1304925" lvl="2" indent="-395288">
              <a:lnSpc>
                <a:spcPct val="80000"/>
              </a:lnSpc>
            </a:pPr>
            <a:r>
              <a:rPr lang="cs-CZ" altLang="en-US" sz="1200"/>
              <a:t>delece vede ke zkrácení proteinu – např. cystická fibróza </a:t>
            </a:r>
          </a:p>
          <a:p>
            <a:pPr marL="1304925" lvl="2" indent="-395288">
              <a:lnSpc>
                <a:spcPct val="80000"/>
              </a:lnSpc>
            </a:pPr>
            <a:r>
              <a:rPr lang="cs-CZ" altLang="en-US" sz="1200"/>
              <a:t>ke změně místa sestřihu</a:t>
            </a:r>
          </a:p>
          <a:p>
            <a:pPr marL="1693863" lvl="3" indent="-387350">
              <a:lnSpc>
                <a:spcPct val="80000"/>
              </a:lnSpc>
            </a:pPr>
            <a:r>
              <a:rPr lang="cs-CZ" altLang="en-US" sz="1000"/>
              <a:t>výsledkem může být kvalitativní efekt (např. různá primární, sekundární a terciární struktura, aktivita proteinu, afinita, …)</a:t>
            </a:r>
          </a:p>
          <a:p>
            <a:pPr marL="908050" lvl="1" indent="-436563">
              <a:lnSpc>
                <a:spcPct val="80000"/>
              </a:lnSpc>
            </a:pPr>
            <a:r>
              <a:rPr lang="cs-CZ" altLang="en-US" sz="1400"/>
              <a:t>v nekódujících oblastech</a:t>
            </a:r>
          </a:p>
          <a:p>
            <a:pPr marL="1304925" lvl="2" indent="-395288">
              <a:lnSpc>
                <a:spcPct val="80000"/>
              </a:lnSpc>
            </a:pPr>
            <a:r>
              <a:rPr lang="cs-CZ" altLang="en-US" sz="1200"/>
              <a:t>5’ UTR (tj. promotor genu) = kvantitativní efekt (např. různá intenzita transkripce)</a:t>
            </a:r>
          </a:p>
          <a:p>
            <a:pPr marL="1304925" lvl="2" indent="-395288">
              <a:lnSpc>
                <a:spcPct val="80000"/>
              </a:lnSpc>
            </a:pPr>
            <a:r>
              <a:rPr lang="cs-CZ" altLang="en-US" sz="1200"/>
              <a:t>introny - kvalitativní efekt (změna sestřihového místa) nebo kvantitativní efekt (vazba represorů nebo enhancerů)</a:t>
            </a:r>
          </a:p>
          <a:p>
            <a:pPr marL="908050" lvl="1" indent="-436563">
              <a:lnSpc>
                <a:spcPct val="80000"/>
              </a:lnSpc>
            </a:pPr>
            <a:r>
              <a:rPr lang="cs-CZ" altLang="en-US" sz="1400"/>
              <a:t>3’ UTR - efekt na stabilitu mRNA</a:t>
            </a:r>
          </a:p>
          <a:p>
            <a:pPr marL="1693863" lvl="3" indent="-387350">
              <a:lnSpc>
                <a:spcPct val="80000"/>
              </a:lnSpc>
            </a:pPr>
            <a:r>
              <a:rPr lang="cs-CZ" altLang="en-US" sz="1000"/>
              <a:t>výsledkem může být znásobení dávky genu (tzv. gene-dosage effect)</a:t>
            </a:r>
          </a:p>
          <a:p>
            <a:pPr marL="469900" indent="-469900">
              <a:lnSpc>
                <a:spcPct val="80000"/>
              </a:lnSpc>
            </a:pPr>
            <a:r>
              <a:rPr lang="cs-CZ" altLang="en-US" sz="1600"/>
              <a:t>důsledky</a:t>
            </a:r>
          </a:p>
          <a:p>
            <a:pPr marL="908050" lvl="1" indent="-436563">
              <a:lnSpc>
                <a:spcPct val="80000"/>
              </a:lnSpc>
            </a:pPr>
            <a:r>
              <a:rPr lang="cs-CZ" altLang="en-US" sz="1400"/>
              <a:t>gamety  </a:t>
            </a:r>
            <a:r>
              <a:rPr lang="cs-CZ" altLang="en-US" sz="1400">
                <a:sym typeface="Symbol" panose="05050102010706020507" pitchFamily="18" charset="2"/>
              </a:rPr>
              <a:t> </a:t>
            </a:r>
            <a:r>
              <a:rPr lang="cs-CZ" altLang="en-US" sz="1400" b="1">
                <a:sym typeface="Symbol" panose="05050102010706020507" pitchFamily="18" charset="2"/>
              </a:rPr>
              <a:t>fyziologická variabilita a </a:t>
            </a:r>
            <a:r>
              <a:rPr lang="cs-CZ" altLang="en-US" sz="1400" b="1"/>
              <a:t>geneticky podmíněné nemoci</a:t>
            </a:r>
          </a:p>
          <a:p>
            <a:pPr marL="908050" lvl="1" indent="-436563">
              <a:lnSpc>
                <a:spcPct val="80000"/>
              </a:lnSpc>
            </a:pPr>
            <a:r>
              <a:rPr lang="cs-CZ" altLang="en-US" sz="1400"/>
              <a:t>somatické bb. </a:t>
            </a:r>
            <a:r>
              <a:rPr lang="cs-CZ" altLang="en-US" sz="1400">
                <a:sym typeface="Symbol" panose="05050102010706020507" pitchFamily="18" charset="2"/>
              </a:rPr>
              <a:t> </a:t>
            </a:r>
            <a:r>
              <a:rPr lang="cs-CZ" altLang="en-US" sz="1400" b="1"/>
              <a:t>nádory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4">
            <a:extLst>
              <a:ext uri="{FF2B5EF4-FFF2-40B4-BE49-F238E27FC236}">
                <a16:creationId xmlns:a16="http://schemas.microsoft.com/office/drawing/2014/main" id="{C83B1697-2D28-423A-8F56-C63497627DC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3138" y="107586"/>
            <a:ext cx="10753200" cy="451576"/>
          </a:xfrm>
        </p:spPr>
        <p:txBody>
          <a:bodyPr/>
          <a:lstStyle/>
          <a:p>
            <a:pPr eaLnBrk="1" hangingPunct="1"/>
            <a:r>
              <a:rPr lang="cs-CZ" altLang="en-US" dirty="0" err="1"/>
              <a:t>Missense</a:t>
            </a:r>
            <a:r>
              <a:rPr lang="cs-CZ" altLang="en-US" dirty="0"/>
              <a:t> a </a:t>
            </a:r>
            <a:r>
              <a:rPr lang="cs-CZ" altLang="en-US" dirty="0" err="1"/>
              <a:t>frameshift</a:t>
            </a:r>
            <a:r>
              <a:rPr lang="cs-CZ" altLang="en-US" dirty="0"/>
              <a:t> substituce</a:t>
            </a:r>
          </a:p>
        </p:txBody>
      </p:sp>
      <p:pic>
        <p:nvPicPr>
          <p:cNvPr id="38915" name="Picture 8" descr="mutace">
            <a:extLst>
              <a:ext uri="{FF2B5EF4-FFF2-40B4-BE49-F238E27FC236}">
                <a16:creationId xmlns:a16="http://schemas.microsoft.com/office/drawing/2014/main" id="{CB74B450-D950-4EA6-B2C0-2FEBF8889944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40038" y="1123951"/>
            <a:ext cx="2679700" cy="5400675"/>
          </a:xfrm>
        </p:spPr>
      </p:pic>
      <p:pic>
        <p:nvPicPr>
          <p:cNvPr id="38916" name="Picture 9" descr="InsertionDeletion">
            <a:extLst>
              <a:ext uri="{FF2B5EF4-FFF2-40B4-BE49-F238E27FC236}">
                <a16:creationId xmlns:a16="http://schemas.microsoft.com/office/drawing/2014/main" id="{56029F33-7CCB-4D8D-B57B-3FC24ABB6BC1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30925" y="1260476"/>
            <a:ext cx="4173538" cy="5192713"/>
          </a:xfr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>
            <a:extLst>
              <a:ext uri="{FF2B5EF4-FFF2-40B4-BE49-F238E27FC236}">
                <a16:creationId xmlns:a16="http://schemas.microsoft.com/office/drawing/2014/main" id="{90632E29-B0A7-4D11-9B94-23A91A7C56F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en-US"/>
              <a:t>Mikrosatelity</a:t>
            </a:r>
          </a:p>
        </p:txBody>
      </p:sp>
      <p:pic>
        <p:nvPicPr>
          <p:cNvPr id="40963" name="Picture 6" descr="species_compare_vasopres_f">
            <a:extLst>
              <a:ext uri="{FF2B5EF4-FFF2-40B4-BE49-F238E27FC236}">
                <a16:creationId xmlns:a16="http://schemas.microsoft.com/office/drawing/2014/main" id="{EF97304D-8C50-455F-90C0-34B61EE81DBD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27801" y="2619375"/>
            <a:ext cx="3889375" cy="2444750"/>
          </a:xfrm>
        </p:spPr>
      </p:pic>
      <p:pic>
        <p:nvPicPr>
          <p:cNvPr id="40964" name="Picture 7" descr="anatomyJ1">
            <a:extLst>
              <a:ext uri="{FF2B5EF4-FFF2-40B4-BE49-F238E27FC236}">
                <a16:creationId xmlns:a16="http://schemas.microsoft.com/office/drawing/2014/main" id="{20DE6EAF-95FC-4ED4-AF93-39D15BDFB886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47851" y="1339851"/>
            <a:ext cx="4494213" cy="4537075"/>
          </a:xfr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>
            <a:extLst>
              <a:ext uri="{FF2B5EF4-FFF2-40B4-BE49-F238E27FC236}">
                <a16:creationId xmlns:a16="http://schemas.microsoft.com/office/drawing/2014/main" id="{37464212-3FE0-4455-8F8E-920919467E6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en-US"/>
              <a:t>Interindividuální variabilita</a:t>
            </a:r>
          </a:p>
        </p:txBody>
      </p:sp>
      <p:sp>
        <p:nvSpPr>
          <p:cNvPr id="41987" name="Rectangle 3">
            <a:extLst>
              <a:ext uri="{FF2B5EF4-FFF2-40B4-BE49-F238E27FC236}">
                <a16:creationId xmlns:a16="http://schemas.microsoft.com/office/drawing/2014/main" id="{548850E8-153D-4D2F-898A-0C8BB3DFCFC5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703388" y="981076"/>
            <a:ext cx="6337300" cy="561657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en-US" sz="2000"/>
              <a:t>fyziologická </a:t>
            </a:r>
            <a:r>
              <a:rPr lang="cs-CZ" altLang="en-US" sz="2000" b="1"/>
              <a:t>interindividuální variabilita</a:t>
            </a:r>
            <a:r>
              <a:rPr lang="cs-CZ" altLang="en-US" sz="2000"/>
              <a:t> znaků je důsledkem genetické variability</a:t>
            </a:r>
          </a:p>
          <a:p>
            <a:pPr lvl="1" eaLnBrk="1" hangingPunct="1">
              <a:lnSpc>
                <a:spcPct val="90000"/>
              </a:lnSpc>
            </a:pPr>
            <a:r>
              <a:rPr lang="cs-CZ" altLang="en-US" sz="1800"/>
              <a:t>pokud působí na daný znak hodně faktorů, které se vzájemně neovlivňují, blíží se populační distribuce normálnímu rozložení</a:t>
            </a:r>
          </a:p>
          <a:p>
            <a:pPr lvl="1" eaLnBrk="1" hangingPunct="1">
              <a:lnSpc>
                <a:spcPct val="90000"/>
              </a:lnSpc>
            </a:pPr>
            <a:r>
              <a:rPr lang="cs-CZ" altLang="en-US" sz="1800"/>
              <a:t>pokud je jeden faktor významně silnější něž ostatní, nebo pokud jsou mezi nimi interakce, je pak distribuce asymetrická, více vrcholová aj.</a:t>
            </a:r>
          </a:p>
          <a:p>
            <a:pPr eaLnBrk="1" hangingPunct="1">
              <a:lnSpc>
                <a:spcPct val="90000"/>
              </a:lnSpc>
            </a:pPr>
            <a:r>
              <a:rPr lang="cs-CZ" altLang="en-US" sz="2000"/>
              <a:t>interindividuální variabilita daného znaku je přítomna v celé populaci (tedy zdravých i nemocných) </a:t>
            </a:r>
          </a:p>
          <a:p>
            <a:pPr lvl="1" eaLnBrk="1" hangingPunct="1">
              <a:lnSpc>
                <a:spcPct val="90000"/>
              </a:lnSpc>
            </a:pPr>
            <a:r>
              <a:rPr lang="cs-CZ" altLang="en-US" sz="1800"/>
              <a:t>nemoc jako plynulá funkce znaku</a:t>
            </a:r>
          </a:p>
          <a:p>
            <a:pPr eaLnBrk="1" hangingPunct="1">
              <a:lnSpc>
                <a:spcPct val="90000"/>
              </a:lnSpc>
            </a:pPr>
            <a:r>
              <a:rPr lang="cs-CZ" altLang="en-US" sz="2000"/>
              <a:t>etiologie nemocí</a:t>
            </a:r>
          </a:p>
          <a:p>
            <a:pPr lvl="1" eaLnBrk="1" hangingPunct="1">
              <a:lnSpc>
                <a:spcPct val="90000"/>
              </a:lnSpc>
            </a:pPr>
            <a:r>
              <a:rPr lang="cs-CZ" altLang="en-US" sz="1800"/>
              <a:t>nemoc “z jedné velké příčiny” </a:t>
            </a:r>
            <a:r>
              <a:rPr lang="cs-CZ" altLang="en-US" sz="1800">
                <a:sym typeface="Symbol" panose="05050102010706020507" pitchFamily="18" charset="2"/>
              </a:rPr>
              <a:t> nemoc multifaktoriální</a:t>
            </a:r>
            <a:r>
              <a:rPr lang="cs-CZ" altLang="en-US" sz="1800"/>
              <a:t> </a:t>
            </a:r>
          </a:p>
          <a:p>
            <a:pPr lvl="2" eaLnBrk="1" hangingPunct="1">
              <a:lnSpc>
                <a:spcPct val="90000"/>
              </a:lnSpc>
            </a:pPr>
            <a:r>
              <a:rPr lang="cs-CZ" altLang="en-US" sz="1600"/>
              <a:t>dominantní příčinou nebo částí z mnoha příčin můžou být faktory genetické, pak specificky hovoříme o monogenních a komplexních nemocech</a:t>
            </a:r>
          </a:p>
        </p:txBody>
      </p:sp>
      <p:pic>
        <p:nvPicPr>
          <p:cNvPr id="41988" name="Picture 4" descr="ist2_973479_friendly_faces">
            <a:extLst>
              <a:ext uri="{FF2B5EF4-FFF2-40B4-BE49-F238E27FC236}">
                <a16:creationId xmlns:a16="http://schemas.microsoft.com/office/drawing/2014/main" id="{E5F8C8CE-2064-4340-89DB-8DBD25F4A44C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80364" y="1052514"/>
            <a:ext cx="2579687" cy="2579687"/>
          </a:xfr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>
            <a:extLst>
              <a:ext uri="{FF2B5EF4-FFF2-40B4-BE49-F238E27FC236}">
                <a16:creationId xmlns:a16="http://schemas.microsoft.com/office/drawing/2014/main" id="{6D46D257-AD1C-4526-9932-1F6C6944829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3992" y="277309"/>
            <a:ext cx="11811334" cy="493084"/>
          </a:xfrm>
        </p:spPr>
        <p:txBody>
          <a:bodyPr wrap="square">
            <a:spAutoFit/>
          </a:bodyPr>
          <a:lstStyle/>
          <a:p>
            <a:pPr eaLnBrk="1" hangingPunct="1"/>
            <a:r>
              <a:rPr lang="cs-CZ" altLang="en-US" sz="3200" dirty="0"/>
              <a:t>Nemoci podle počtu etiologických faktorů a genetické podmíněnosti</a:t>
            </a:r>
          </a:p>
        </p:txBody>
      </p:sp>
      <p:graphicFrame>
        <p:nvGraphicFramePr>
          <p:cNvPr id="43011" name="Object 25">
            <a:extLst>
              <a:ext uri="{FF2B5EF4-FFF2-40B4-BE49-F238E27FC236}">
                <a16:creationId xmlns:a16="http://schemas.microsoft.com/office/drawing/2014/main" id="{3FF2A9FF-7CB1-47F5-801E-08A9FB9929D5}"/>
              </a:ext>
            </a:extLst>
          </p:cNvPr>
          <p:cNvGraphicFramePr>
            <a:graphicFrameLocks noGrp="1" noChangeAspect="1"/>
          </p:cNvGraphicFramePr>
          <p:nvPr>
            <p:ph sz="half" idx="1"/>
          </p:nvPr>
        </p:nvGraphicFramePr>
        <p:xfrm>
          <a:off x="1703388" y="2508251"/>
          <a:ext cx="4316412" cy="2849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isio" r:id="rId2" imgW="6870192" imgH="4536034" progId="Visio.Drawing.11">
                  <p:embed/>
                </p:oleObj>
              </mc:Choice>
              <mc:Fallback>
                <p:oleObj name="Visio" r:id="rId2" imgW="6870192" imgH="4536034" progId="Visio.Drawing.11">
                  <p:embed/>
                  <p:pic>
                    <p:nvPicPr>
                      <p:cNvPr id="43011" name="Object 25">
                        <a:extLst>
                          <a:ext uri="{FF2B5EF4-FFF2-40B4-BE49-F238E27FC236}">
                            <a16:creationId xmlns:a16="http://schemas.microsoft.com/office/drawing/2014/main" id="{3FF2A9FF-7CB1-47F5-801E-08A9FB9929D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03388" y="2508251"/>
                        <a:ext cx="4316412" cy="2849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2842" name="Object 26">
            <a:extLst>
              <a:ext uri="{FF2B5EF4-FFF2-40B4-BE49-F238E27FC236}">
                <a16:creationId xmlns:a16="http://schemas.microsoft.com/office/drawing/2014/main" id="{890C953F-C51D-4982-8A69-A9B6E2E55B7A}"/>
              </a:ext>
            </a:extLst>
          </p:cNvPr>
          <p:cNvGraphicFramePr>
            <a:graphicFrameLocks noGrp="1" noChangeAspect="1"/>
          </p:cNvGraphicFramePr>
          <p:nvPr>
            <p:ph sz="quarter" idx="2"/>
          </p:nvPr>
        </p:nvGraphicFramePr>
        <p:xfrm>
          <a:off x="6370639" y="1268414"/>
          <a:ext cx="3919537" cy="2587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isio" r:id="rId4" imgW="6870192" imgH="4536034" progId="Visio.Drawing.11">
                  <p:embed/>
                </p:oleObj>
              </mc:Choice>
              <mc:Fallback>
                <p:oleObj name="Visio" r:id="rId4" imgW="6870192" imgH="4536034" progId="Visio.Drawing.11">
                  <p:embed/>
                  <p:pic>
                    <p:nvPicPr>
                      <p:cNvPr id="162842" name="Object 26">
                        <a:extLst>
                          <a:ext uri="{FF2B5EF4-FFF2-40B4-BE49-F238E27FC236}">
                            <a16:creationId xmlns:a16="http://schemas.microsoft.com/office/drawing/2014/main" id="{890C953F-C51D-4982-8A69-A9B6E2E55B7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70639" y="1268414"/>
                        <a:ext cx="3919537" cy="2587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2846" name="Object 30">
            <a:extLst>
              <a:ext uri="{FF2B5EF4-FFF2-40B4-BE49-F238E27FC236}">
                <a16:creationId xmlns:a16="http://schemas.microsoft.com/office/drawing/2014/main" id="{48EEFED0-6A46-4609-85F4-3C040AF57F75}"/>
              </a:ext>
            </a:extLst>
          </p:cNvPr>
          <p:cNvGraphicFramePr>
            <a:graphicFrameLocks noGrp="1" noChangeAspect="1"/>
          </p:cNvGraphicFramePr>
          <p:nvPr>
            <p:ph sz="quarter" idx="3"/>
          </p:nvPr>
        </p:nvGraphicFramePr>
        <p:xfrm>
          <a:off x="6369051" y="4008438"/>
          <a:ext cx="3922713" cy="2589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isio" r:id="rId6" imgW="6870192" imgH="4536034" progId="Visio.Drawing.11">
                  <p:embed/>
                </p:oleObj>
              </mc:Choice>
              <mc:Fallback>
                <p:oleObj name="Visio" r:id="rId6" imgW="6870192" imgH="4536034" progId="Visio.Drawing.11">
                  <p:embed/>
                  <p:pic>
                    <p:nvPicPr>
                      <p:cNvPr id="162846" name="Object 30">
                        <a:extLst>
                          <a:ext uri="{FF2B5EF4-FFF2-40B4-BE49-F238E27FC236}">
                            <a16:creationId xmlns:a16="http://schemas.microsoft.com/office/drawing/2014/main" id="{48EEFED0-6A46-4609-85F4-3C040AF57F7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69051" y="4008438"/>
                        <a:ext cx="3922713" cy="25892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62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62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>
            <a:extLst>
              <a:ext uri="{FF2B5EF4-FFF2-40B4-BE49-F238E27FC236}">
                <a16:creationId xmlns:a16="http://schemas.microsoft.com/office/drawing/2014/main" id="{325C9366-36D0-4185-906C-FC847C7344D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1601" y="260349"/>
            <a:ext cx="12192000" cy="992451"/>
          </a:xfrm>
        </p:spPr>
        <p:txBody>
          <a:bodyPr wrap="square">
            <a:spAutoFit/>
          </a:bodyPr>
          <a:lstStyle/>
          <a:p>
            <a:pPr eaLnBrk="1" hangingPunct="1"/>
            <a:r>
              <a:rPr lang="cs-CZ" altLang="en-US" sz="2800" dirty="0"/>
              <a:t>Z čeho lze poznat, že na vzniku určité nemoci (IM fenotypu) se podílí genetické faktory?</a:t>
            </a:r>
          </a:p>
        </p:txBody>
      </p:sp>
      <p:pic>
        <p:nvPicPr>
          <p:cNvPr id="44035" name="Picture 2">
            <a:extLst>
              <a:ext uri="{FF2B5EF4-FFF2-40B4-BE49-F238E27FC236}">
                <a16:creationId xmlns:a16="http://schemas.microsoft.com/office/drawing/2014/main" id="{16969052-54BC-489F-BD4D-6A874FB8A08A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28813" y="1414464"/>
            <a:ext cx="3867150" cy="5038725"/>
          </a:xfrm>
        </p:spPr>
      </p:pic>
      <p:sp>
        <p:nvSpPr>
          <p:cNvPr id="8195" name="Rectangle 3">
            <a:extLst>
              <a:ext uri="{FF2B5EF4-FFF2-40B4-BE49-F238E27FC236}">
                <a16:creationId xmlns:a16="http://schemas.microsoft.com/office/drawing/2014/main" id="{CE3BC695-9DBF-437C-A06F-D474C144ED36}"/>
              </a:ext>
            </a:extLst>
          </p:cNvPr>
          <p:cNvSpPr>
            <a:spLocks noGrp="1" noChangeArrowheads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cs-CZ" sz="2000" dirty="0"/>
              <a:t>binární fenotyp (ano/ne) 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cs-CZ" sz="1800" dirty="0"/>
              <a:t>familiární agregace 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cs-CZ" sz="1600" dirty="0"/>
              <a:t>prevalence v rodinách postižených probandů &gt; prevalence v </a:t>
            </a:r>
            <a:r>
              <a:rPr lang="cs-CZ" sz="1600" dirty="0" err="1"/>
              <a:t>celk</a:t>
            </a:r>
            <a:r>
              <a:rPr lang="cs-CZ" sz="1600" dirty="0"/>
              <a:t>. populaci</a:t>
            </a:r>
          </a:p>
          <a:p>
            <a:pPr lvl="3" eaLnBrk="1" hangingPunct="1">
              <a:lnSpc>
                <a:spcPct val="90000"/>
              </a:lnSpc>
              <a:defRPr/>
            </a:pPr>
            <a:r>
              <a:rPr lang="cs-CZ" sz="1200" dirty="0"/>
              <a:t>platí jak pro </a:t>
            </a:r>
            <a:r>
              <a:rPr lang="cs-CZ" sz="1200" dirty="0" err="1"/>
              <a:t>monogenní</a:t>
            </a:r>
            <a:r>
              <a:rPr lang="cs-CZ" sz="1200" dirty="0"/>
              <a:t> tak komplexní nemoci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cs-CZ" sz="1800" dirty="0"/>
              <a:t>segregační analýza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cs-CZ" sz="1600" dirty="0"/>
              <a:t>nalezení modelu dědičnosti daného fenotypu rodinách (tj. recesivní nebo dominantní)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cs-CZ" sz="1600" dirty="0"/>
              <a:t>pouze u </a:t>
            </a:r>
            <a:r>
              <a:rPr lang="cs-CZ" sz="1600" dirty="0" err="1"/>
              <a:t>monogenních</a:t>
            </a:r>
            <a:r>
              <a:rPr lang="cs-CZ" sz="1600" dirty="0"/>
              <a:t> (pro “major” geny)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sz="2000" dirty="0"/>
              <a:t>spojitý fenotyp (jak moc)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cs-CZ" sz="1800" dirty="0" err="1"/>
              <a:t>intra</a:t>
            </a:r>
            <a:r>
              <a:rPr lang="cs-CZ" sz="1800" dirty="0"/>
              <a:t>-</a:t>
            </a:r>
            <a:r>
              <a:rPr lang="cs-CZ" sz="1800" dirty="0" err="1"/>
              <a:t>family</a:t>
            </a:r>
            <a:r>
              <a:rPr lang="cs-CZ" sz="1800" dirty="0"/>
              <a:t> </a:t>
            </a:r>
            <a:r>
              <a:rPr lang="cs-CZ" sz="1800" dirty="0" err="1"/>
              <a:t>correlation</a:t>
            </a:r>
            <a:r>
              <a:rPr lang="cs-CZ" sz="1800" dirty="0"/>
              <a:t> </a:t>
            </a:r>
            <a:r>
              <a:rPr lang="cs-CZ" sz="1800" dirty="0" err="1"/>
              <a:t>coefficient</a:t>
            </a:r>
            <a:endParaRPr lang="cs-CZ" sz="1800" dirty="0"/>
          </a:p>
          <a:p>
            <a:pPr lvl="2" eaLnBrk="1" hangingPunct="1">
              <a:lnSpc>
                <a:spcPct val="90000"/>
              </a:lnSpc>
              <a:defRPr/>
            </a:pPr>
            <a:r>
              <a:rPr lang="cs-CZ" sz="1600" dirty="0"/>
              <a:t>proporce </a:t>
            </a:r>
            <a:r>
              <a:rPr lang="cs-CZ" sz="1600" dirty="0" err="1"/>
              <a:t>celk</a:t>
            </a:r>
            <a:r>
              <a:rPr lang="cs-CZ" sz="1600" dirty="0"/>
              <a:t>. variability ve fenotypu způsobená variabilitou mezi rodinami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cs-CZ" sz="1800" dirty="0" err="1"/>
              <a:t>heritabilita</a:t>
            </a:r>
            <a:endParaRPr lang="cs-CZ" sz="1800" dirty="0"/>
          </a:p>
          <a:p>
            <a:pPr lvl="2" eaLnBrk="1" hangingPunct="1">
              <a:lnSpc>
                <a:spcPct val="90000"/>
              </a:lnSpc>
              <a:defRPr/>
            </a:pPr>
            <a:r>
              <a:rPr lang="cs-CZ" sz="1600" dirty="0"/>
              <a:t>procento variability fenotypu v důsledku variability genotypu (studie na dvojčatech MZT, DZT)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4">
            <a:extLst>
              <a:ext uri="{FF2B5EF4-FFF2-40B4-BE49-F238E27FC236}">
                <a16:creationId xmlns:a16="http://schemas.microsoft.com/office/drawing/2014/main" id="{E17B1F20-27BF-4436-A59F-B22EF1ADD28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en-US"/>
              <a:t>Monogenní nemoci (ano </a:t>
            </a:r>
            <a:r>
              <a:rPr lang="en-GB" altLang="en-US"/>
              <a:t>/ ne</a:t>
            </a:r>
            <a:r>
              <a:rPr lang="cs-CZ" altLang="en-US"/>
              <a:t>)</a:t>
            </a:r>
          </a:p>
        </p:txBody>
      </p:sp>
      <p:sp>
        <p:nvSpPr>
          <p:cNvPr id="45059" name="Rectangle 5">
            <a:extLst>
              <a:ext uri="{FF2B5EF4-FFF2-40B4-BE49-F238E27FC236}">
                <a16:creationId xmlns:a16="http://schemas.microsoft.com/office/drawing/2014/main" id="{8999508A-E6C8-481B-ABE8-99E54BE19327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703388" y="981076"/>
            <a:ext cx="7129462" cy="5876925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en-US" sz="1400"/>
              <a:t>onemocnění je důsledkem </a:t>
            </a:r>
            <a:r>
              <a:rPr lang="cs-CZ" altLang="en-US" sz="1400" b="1"/>
              <a:t>mutace v jediném lokusu </a:t>
            </a:r>
            <a:r>
              <a:rPr lang="cs-CZ" altLang="en-US" sz="1400"/>
              <a:t>(= jednolokusové)</a:t>
            </a:r>
          </a:p>
          <a:p>
            <a:pPr eaLnBrk="1" hangingPunct="1">
              <a:lnSpc>
                <a:spcPct val="80000"/>
              </a:lnSpc>
            </a:pPr>
            <a:r>
              <a:rPr lang="cs-CZ" altLang="en-US" sz="1400"/>
              <a:t>přenos mutace (a fenotypu) odpovídá Mendelovým zákonům (= mendelistické nemoci)</a:t>
            </a:r>
          </a:p>
          <a:p>
            <a:pPr lvl="1" eaLnBrk="1" hangingPunct="1">
              <a:lnSpc>
                <a:spcPct val="80000"/>
              </a:lnSpc>
            </a:pPr>
            <a:r>
              <a:rPr lang="cs-CZ" altLang="en-US" sz="1200"/>
              <a:t>konstrukce rodokmenů</a:t>
            </a:r>
          </a:p>
          <a:p>
            <a:pPr eaLnBrk="1" hangingPunct="1">
              <a:lnSpc>
                <a:spcPct val="80000"/>
              </a:lnSpc>
            </a:pPr>
            <a:r>
              <a:rPr lang="cs-CZ" altLang="en-US" sz="1400"/>
              <a:t>typy přenosu</a:t>
            </a:r>
          </a:p>
          <a:p>
            <a:pPr lvl="1" eaLnBrk="1" hangingPunct="1">
              <a:lnSpc>
                <a:spcPct val="80000"/>
              </a:lnSpc>
            </a:pPr>
            <a:r>
              <a:rPr lang="cs-CZ" altLang="en-US" sz="1200"/>
              <a:t>autozomální</a:t>
            </a:r>
          </a:p>
          <a:p>
            <a:pPr lvl="2" eaLnBrk="1" hangingPunct="1">
              <a:lnSpc>
                <a:spcPct val="80000"/>
              </a:lnSpc>
            </a:pPr>
            <a:r>
              <a:rPr lang="cs-CZ" altLang="en-US" sz="1000"/>
              <a:t>geny na obou autozomech aktivní</a:t>
            </a:r>
          </a:p>
          <a:p>
            <a:pPr lvl="1" eaLnBrk="1" hangingPunct="1">
              <a:lnSpc>
                <a:spcPct val="80000"/>
              </a:lnSpc>
            </a:pPr>
            <a:r>
              <a:rPr lang="cs-CZ" altLang="en-US" sz="1200"/>
              <a:t>gonozomální (X-chromozom vázané)</a:t>
            </a:r>
          </a:p>
          <a:p>
            <a:pPr lvl="2" eaLnBrk="1" hangingPunct="1">
              <a:lnSpc>
                <a:spcPct val="80000"/>
              </a:lnSpc>
            </a:pPr>
            <a:r>
              <a:rPr lang="cs-CZ" altLang="en-US" sz="1000"/>
              <a:t>muži hemizygotní</a:t>
            </a:r>
          </a:p>
          <a:p>
            <a:pPr lvl="2" eaLnBrk="1" hangingPunct="1">
              <a:lnSpc>
                <a:spcPct val="80000"/>
              </a:lnSpc>
            </a:pPr>
            <a:r>
              <a:rPr lang="cs-CZ" altLang="en-US" sz="1000"/>
              <a:t>u žen 1 X-chromozom inaktivován!!</a:t>
            </a:r>
          </a:p>
          <a:p>
            <a:pPr lvl="1" eaLnBrk="1" hangingPunct="1">
              <a:lnSpc>
                <a:spcPct val="80000"/>
              </a:lnSpc>
            </a:pPr>
            <a:r>
              <a:rPr lang="cs-CZ" altLang="en-US" sz="1200"/>
              <a:t>(imprinting, mozaicizmus)</a:t>
            </a:r>
          </a:p>
          <a:p>
            <a:pPr eaLnBrk="1" hangingPunct="1">
              <a:lnSpc>
                <a:spcPct val="80000"/>
              </a:lnSpc>
            </a:pPr>
            <a:r>
              <a:rPr lang="cs-CZ" altLang="en-US" sz="1400"/>
              <a:t>podle projevu genotypu ve fenotypu</a:t>
            </a:r>
          </a:p>
          <a:p>
            <a:pPr lvl="1" eaLnBrk="1" hangingPunct="1">
              <a:lnSpc>
                <a:spcPct val="80000"/>
              </a:lnSpc>
            </a:pPr>
            <a:r>
              <a:rPr lang="cs-CZ" altLang="en-US" sz="1200"/>
              <a:t>recesivní </a:t>
            </a:r>
          </a:p>
          <a:p>
            <a:pPr lvl="2" eaLnBrk="1" hangingPunct="1">
              <a:lnSpc>
                <a:spcPct val="80000"/>
              </a:lnSpc>
            </a:pPr>
            <a:r>
              <a:rPr lang="cs-CZ" altLang="en-US" sz="1000"/>
              <a:t>nemoc jen u mutovaného homozygota</a:t>
            </a:r>
          </a:p>
          <a:p>
            <a:pPr lvl="1" eaLnBrk="1" hangingPunct="1">
              <a:lnSpc>
                <a:spcPct val="80000"/>
              </a:lnSpc>
            </a:pPr>
            <a:r>
              <a:rPr lang="cs-CZ" altLang="en-US" sz="1200"/>
              <a:t>dominantní</a:t>
            </a:r>
          </a:p>
          <a:p>
            <a:pPr lvl="2" eaLnBrk="1" hangingPunct="1">
              <a:lnSpc>
                <a:spcPct val="80000"/>
              </a:lnSpc>
            </a:pPr>
            <a:r>
              <a:rPr lang="cs-CZ" altLang="en-US" sz="1000"/>
              <a:t>nemoc stejná u heterozygota a mutovaného homozygota</a:t>
            </a:r>
          </a:p>
          <a:p>
            <a:pPr lvl="1" eaLnBrk="1" hangingPunct="1">
              <a:lnSpc>
                <a:spcPct val="80000"/>
              </a:lnSpc>
            </a:pPr>
            <a:r>
              <a:rPr lang="cs-CZ" altLang="en-US" sz="1200"/>
              <a:t>neúplně dominantní</a:t>
            </a:r>
          </a:p>
          <a:p>
            <a:pPr lvl="2" eaLnBrk="1" hangingPunct="1">
              <a:lnSpc>
                <a:spcPct val="80000"/>
              </a:lnSpc>
            </a:pPr>
            <a:r>
              <a:rPr lang="cs-CZ" altLang="en-US" sz="1000"/>
              <a:t>odstupňovaná tíže nemoci u heterozygota a mutovaného homozygota</a:t>
            </a:r>
          </a:p>
          <a:p>
            <a:pPr lvl="1" eaLnBrk="1" hangingPunct="1">
              <a:lnSpc>
                <a:spcPct val="80000"/>
              </a:lnSpc>
            </a:pPr>
            <a:r>
              <a:rPr lang="cs-CZ" altLang="en-US" sz="1200"/>
              <a:t>kodominantní</a:t>
            </a:r>
          </a:p>
          <a:p>
            <a:pPr lvl="2" eaLnBrk="1" hangingPunct="1">
              <a:lnSpc>
                <a:spcPct val="80000"/>
              </a:lnSpc>
            </a:pPr>
            <a:r>
              <a:rPr lang="cs-CZ" altLang="en-US" sz="1000"/>
              <a:t>jak normální tak patologická alela jsou vyjádřeny ve fenotypu</a:t>
            </a:r>
          </a:p>
          <a:p>
            <a:pPr eaLnBrk="1" hangingPunct="1">
              <a:lnSpc>
                <a:spcPct val="80000"/>
              </a:lnSpc>
            </a:pPr>
            <a:r>
              <a:rPr lang="cs-CZ" altLang="en-US" sz="1400"/>
              <a:t>doposud známé shrnuje OMIM (On-line Mendelian Inheritance in Man)</a:t>
            </a:r>
          </a:p>
          <a:p>
            <a:pPr lvl="1" eaLnBrk="1" hangingPunct="1">
              <a:lnSpc>
                <a:spcPct val="80000"/>
              </a:lnSpc>
            </a:pPr>
            <a:r>
              <a:rPr lang="cs-CZ" altLang="en-US" sz="1200"/>
              <a:t>~6000 klinicky významných fenotypů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en-US" sz="1400"/>
              <a:t>typické znaky</a:t>
            </a:r>
          </a:p>
          <a:p>
            <a:pPr lvl="1" eaLnBrk="1" hangingPunct="1">
              <a:lnSpc>
                <a:spcPct val="80000"/>
              </a:lnSpc>
            </a:pPr>
            <a:r>
              <a:rPr lang="cs-CZ" altLang="en-US" sz="1200"/>
              <a:t>časná manifestace (dětství)</a:t>
            </a:r>
          </a:p>
          <a:p>
            <a:pPr lvl="1" eaLnBrk="1" hangingPunct="1">
              <a:lnSpc>
                <a:spcPct val="80000"/>
              </a:lnSpc>
            </a:pPr>
            <a:r>
              <a:rPr lang="cs-CZ" altLang="en-US" sz="1200"/>
              <a:t>malá frekvence v populaci</a:t>
            </a:r>
          </a:p>
          <a:p>
            <a:pPr lvl="1" eaLnBrk="1" hangingPunct="1">
              <a:lnSpc>
                <a:spcPct val="80000"/>
              </a:lnSpc>
            </a:pPr>
            <a:r>
              <a:rPr lang="cs-CZ" altLang="en-US" sz="1200"/>
              <a:t>většinou výrazně patologické</a:t>
            </a:r>
          </a:p>
          <a:p>
            <a:pPr lvl="1" eaLnBrk="1" hangingPunct="1">
              <a:lnSpc>
                <a:spcPct val="80000"/>
              </a:lnSpc>
            </a:pPr>
            <a:endParaRPr lang="cs-CZ" altLang="en-US" sz="1200"/>
          </a:p>
        </p:txBody>
      </p:sp>
      <p:pic>
        <p:nvPicPr>
          <p:cNvPr id="45060" name="Picture 8" descr="pedigree">
            <a:extLst>
              <a:ext uri="{FF2B5EF4-FFF2-40B4-BE49-F238E27FC236}">
                <a16:creationId xmlns:a16="http://schemas.microsoft.com/office/drawing/2014/main" id="{CD7B9E57-28BA-41A0-BC06-347E37AC3ACE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16726" y="1628775"/>
            <a:ext cx="3636963" cy="2235200"/>
          </a:xfr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5968BC95-501D-48A8-97B8-E54AFD252F2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31950" y="115889"/>
            <a:ext cx="8928100" cy="512961"/>
          </a:xfrm>
        </p:spPr>
        <p:txBody>
          <a:bodyPr>
            <a:spAutoFit/>
          </a:bodyPr>
          <a:lstStyle/>
          <a:p>
            <a:pPr eaLnBrk="1" hangingPunct="1"/>
            <a:r>
              <a:rPr lang="cs-CZ" altLang="en-US" sz="3600"/>
              <a:t>Nukleosid </a:t>
            </a:r>
            <a:r>
              <a:rPr lang="cs-CZ" altLang="en-US" sz="3600">
                <a:sym typeface="Symbol" panose="05050102010706020507" pitchFamily="18" charset="2"/>
              </a:rPr>
              <a:t></a:t>
            </a:r>
            <a:r>
              <a:rPr lang="cs-CZ" altLang="en-US" sz="3600"/>
              <a:t> nukleotid </a:t>
            </a:r>
            <a:r>
              <a:rPr lang="cs-CZ" altLang="en-US" sz="3600">
                <a:sym typeface="Symbol" panose="05050102010706020507" pitchFamily="18" charset="2"/>
              </a:rPr>
              <a:t></a:t>
            </a:r>
            <a:r>
              <a:rPr lang="cs-CZ" altLang="en-US" sz="3600"/>
              <a:t> báze </a:t>
            </a:r>
            <a:r>
              <a:rPr lang="cs-CZ" altLang="en-US" sz="3600">
                <a:sym typeface="Symbol" panose="05050102010706020507" pitchFamily="18" charset="2"/>
              </a:rPr>
              <a:t></a:t>
            </a:r>
            <a:r>
              <a:rPr lang="cs-CZ" altLang="en-US" sz="3600"/>
              <a:t> DNA</a:t>
            </a:r>
          </a:p>
        </p:txBody>
      </p:sp>
      <p:pic>
        <p:nvPicPr>
          <p:cNvPr id="8195" name="Picture 3" descr="dna">
            <a:extLst>
              <a:ext uri="{FF2B5EF4-FFF2-40B4-BE49-F238E27FC236}">
                <a16:creationId xmlns:a16="http://schemas.microsoft.com/office/drawing/2014/main" id="{6157B92C-8784-43A3-B3BC-074A3F30F352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17700" y="1125539"/>
            <a:ext cx="3887788" cy="5329237"/>
          </a:xfrm>
        </p:spPr>
      </p:pic>
      <p:pic>
        <p:nvPicPr>
          <p:cNvPr id="8196" name="Picture 4" descr="pyri">
            <a:extLst>
              <a:ext uri="{FF2B5EF4-FFF2-40B4-BE49-F238E27FC236}">
                <a16:creationId xmlns:a16="http://schemas.microsoft.com/office/drawing/2014/main" id="{37482A99-996E-4E88-9969-C18E21156972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27800" y="1125538"/>
            <a:ext cx="3462338" cy="2482850"/>
          </a:xfrm>
        </p:spPr>
      </p:pic>
      <p:pic>
        <p:nvPicPr>
          <p:cNvPr id="8197" name="Picture 5" descr="puri">
            <a:extLst>
              <a:ext uri="{FF2B5EF4-FFF2-40B4-BE49-F238E27FC236}">
                <a16:creationId xmlns:a16="http://schemas.microsoft.com/office/drawing/2014/main" id="{FA48EA4B-5983-4AD4-AE8D-BF8E5F2C1F7C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32550" y="3998913"/>
            <a:ext cx="3551238" cy="2525712"/>
          </a:xfr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>
            <a:extLst>
              <a:ext uri="{FF2B5EF4-FFF2-40B4-BE49-F238E27FC236}">
                <a16:creationId xmlns:a16="http://schemas.microsoft.com/office/drawing/2014/main" id="{DAB2C953-E8A3-4F73-BD55-5649F59FFC5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0487" tIns="44450" rIns="90487" bIns="44450" rtlCol="0">
            <a:noAutofit/>
          </a:bodyPr>
          <a:lstStyle/>
          <a:p>
            <a:pPr>
              <a:lnSpc>
                <a:spcPct val="90000"/>
              </a:lnSpc>
            </a:pPr>
            <a:r>
              <a:rPr lang="cs-CZ" altLang="cs-CZ"/>
              <a:t>Zakladatel klasické genetiky</a:t>
            </a:r>
            <a:endParaRPr lang="en-US" altLang="cs-CZ"/>
          </a:p>
          <a:p>
            <a:pPr>
              <a:lnSpc>
                <a:spcPct val="90000"/>
              </a:lnSpc>
            </a:pPr>
            <a:r>
              <a:rPr lang="en-US" altLang="cs-CZ"/>
              <a:t>Johan Mendel </a:t>
            </a:r>
            <a:r>
              <a:rPr lang="cs-CZ" altLang="cs-CZ"/>
              <a:t>narozen</a:t>
            </a:r>
            <a:r>
              <a:rPr lang="en-US" altLang="cs-CZ"/>
              <a:t> 1822 </a:t>
            </a:r>
            <a:r>
              <a:rPr lang="cs-CZ" altLang="cs-CZ"/>
              <a:t>v selské rodině na severu Moravy, která v té době byla součástí Rakousko-Uherské monarchie. </a:t>
            </a:r>
          </a:p>
          <a:p>
            <a:pPr>
              <a:lnSpc>
                <a:spcPct val="90000"/>
              </a:lnSpc>
            </a:pPr>
            <a:r>
              <a:rPr lang="cs-CZ" altLang="cs-CZ"/>
              <a:t>Rakouský augustiniánský mnich</a:t>
            </a:r>
            <a:r>
              <a:rPr lang="en-US" altLang="cs-CZ"/>
              <a:t> (</a:t>
            </a:r>
            <a:r>
              <a:rPr lang="cs-CZ" altLang="cs-CZ"/>
              <a:t>působil v Brně, kde mu bylo umožněno velkorysým nadřízeným, opatem F.C. Nappem pracovat a bádat)</a:t>
            </a:r>
            <a:endParaRPr lang="en-US" altLang="cs-CZ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D36AF008-84AC-42C1-A9D1-3E16174234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Gregor Mendel</a:t>
            </a:r>
          </a:p>
        </p:txBody>
      </p:sp>
    </p:spTree>
    <p:extLst>
      <p:ext uri="{BB962C8B-B14F-4D97-AF65-F5344CB8AC3E}">
        <p14:creationId xmlns:p14="http://schemas.microsoft.com/office/powerpoint/2010/main" val="377427292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7" grpId="0" build="p" autoUpdateAnimBg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3">
            <a:extLst>
              <a:ext uri="{FF2B5EF4-FFF2-40B4-BE49-F238E27FC236}">
                <a16:creationId xmlns:a16="http://schemas.microsoft.com/office/drawing/2014/main" id="{3FD22D17-A0B1-4132-824E-1ED11946705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52600" y="1524000"/>
            <a:ext cx="8763000" cy="4114800"/>
          </a:xfrm>
          <a:noFill/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0487" tIns="44450" rIns="90487" bIns="44450" rtlCol="0">
            <a:noAutofit/>
          </a:bodyPr>
          <a:lstStyle/>
          <a:p>
            <a:r>
              <a:rPr lang="cs-CZ" altLang="cs-CZ" sz="2400" dirty="0"/>
              <a:t>Od roku </a:t>
            </a:r>
            <a:r>
              <a:rPr lang="en-US" altLang="cs-CZ" sz="2400" dirty="0"/>
              <a:t>1856 Mendel </a:t>
            </a:r>
            <a:r>
              <a:rPr lang="cs-CZ" altLang="cs-CZ" sz="2400" dirty="0"/>
              <a:t>studoval hrách, který pěstoval v zahradě vedle opatství, kde žil (Mendelovo náměstí v Brně)</a:t>
            </a:r>
            <a:endParaRPr lang="en-US" altLang="cs-CZ" sz="2400" dirty="0"/>
          </a:p>
          <a:p>
            <a:r>
              <a:rPr lang="cs-CZ" altLang="cs-CZ" sz="2400" dirty="0"/>
              <a:t>Podařilo se mu prokázat, že znaky, které sledoval, se chovaly podle přesných matematických principů a vyvrátil tak teorii „míchaných znaků“</a:t>
            </a:r>
            <a:r>
              <a:rPr lang="en-US" altLang="cs-CZ" sz="2400" dirty="0"/>
              <a:t>.</a:t>
            </a:r>
          </a:p>
          <a:p>
            <a:r>
              <a:rPr lang="en-US" altLang="cs-CZ" sz="2400" dirty="0"/>
              <a:t>Mendel</a:t>
            </a:r>
            <a:r>
              <a:rPr lang="cs-CZ" altLang="cs-CZ" sz="2400" dirty="0"/>
              <a:t>ova práce byla znovuobjevena v roce 1900 třemi botaniky</a:t>
            </a:r>
            <a:endParaRPr lang="en-US" altLang="cs-CZ" sz="2400" dirty="0"/>
          </a:p>
          <a:p>
            <a:pPr lvl="1"/>
            <a:r>
              <a:rPr lang="en-US" altLang="cs-CZ" sz="2400" i="1" dirty="0"/>
              <a:t>Carl Correns (</a:t>
            </a:r>
            <a:r>
              <a:rPr lang="cs-CZ" altLang="cs-CZ" sz="2400" i="1" dirty="0"/>
              <a:t>Německo</a:t>
            </a:r>
            <a:r>
              <a:rPr lang="en-US" altLang="cs-CZ" sz="2400" i="1" dirty="0"/>
              <a:t>)</a:t>
            </a:r>
          </a:p>
          <a:p>
            <a:pPr lvl="1"/>
            <a:r>
              <a:rPr lang="en-US" altLang="cs-CZ" sz="2400" i="1" dirty="0"/>
              <a:t>Erich von </a:t>
            </a:r>
            <a:r>
              <a:rPr lang="en-US" altLang="cs-CZ" sz="2400" i="1" dirty="0" err="1"/>
              <a:t>Tschermak</a:t>
            </a:r>
            <a:r>
              <a:rPr lang="en-US" altLang="cs-CZ" sz="2400" i="1" dirty="0"/>
              <a:t> (</a:t>
            </a:r>
            <a:r>
              <a:rPr lang="cs-CZ" altLang="cs-CZ" sz="2400" i="1" dirty="0"/>
              <a:t>Rakousko</a:t>
            </a:r>
            <a:r>
              <a:rPr lang="en-US" altLang="cs-CZ" sz="2400" i="1" dirty="0"/>
              <a:t>)</a:t>
            </a:r>
          </a:p>
          <a:p>
            <a:pPr lvl="1"/>
            <a:r>
              <a:rPr lang="en-US" altLang="cs-CZ" sz="2400" i="1" dirty="0"/>
              <a:t>Hugo de Vries (Ho</a:t>
            </a:r>
            <a:r>
              <a:rPr lang="cs-CZ" altLang="cs-CZ" sz="2400" i="1" dirty="0" err="1"/>
              <a:t>landsko</a:t>
            </a:r>
            <a:r>
              <a:rPr lang="en-US" altLang="cs-CZ" sz="2400" i="1" dirty="0"/>
              <a:t>)</a:t>
            </a: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3147A8BA-FB7D-4B1A-88A6-601DE9655D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Gregor Mendel</a:t>
            </a:r>
          </a:p>
        </p:txBody>
      </p:sp>
    </p:spTree>
    <p:extLst>
      <p:ext uri="{BB962C8B-B14F-4D97-AF65-F5344CB8AC3E}">
        <p14:creationId xmlns:p14="http://schemas.microsoft.com/office/powerpoint/2010/main" val="419019213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1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5" grpId="0" build="p" autoUpdateAnimBg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>
            <a:extLst>
              <a:ext uri="{FF2B5EF4-FFF2-40B4-BE49-F238E27FC236}">
                <a16:creationId xmlns:a16="http://schemas.microsoft.com/office/drawing/2014/main" id="{BD9C6FF4-512D-4A2D-9579-41B4B9FA559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0487" tIns="44450" rIns="90487" bIns="44450" rtlCol="0">
            <a:noAutofit/>
          </a:bodyPr>
          <a:lstStyle/>
          <a:p>
            <a:r>
              <a:rPr lang="en-US" altLang="cs-CZ" dirty="0"/>
              <a:t>1866 </a:t>
            </a:r>
            <a:r>
              <a:rPr lang="cs-CZ" altLang="cs-CZ" dirty="0"/>
              <a:t>publikoval svoje dílo</a:t>
            </a:r>
            <a:endParaRPr lang="en-US" altLang="cs-CZ" dirty="0"/>
          </a:p>
          <a:p>
            <a:r>
              <a:rPr lang="en-US" altLang="cs-CZ" dirty="0"/>
              <a:t>1875 </a:t>
            </a:r>
            <a:r>
              <a:rPr lang="cs-CZ" altLang="cs-CZ" dirty="0"/>
              <a:t>poprvé popsána mitóza</a:t>
            </a:r>
            <a:endParaRPr lang="en-US" altLang="cs-CZ" dirty="0"/>
          </a:p>
          <a:p>
            <a:r>
              <a:rPr lang="en-US" altLang="cs-CZ" dirty="0"/>
              <a:t>1890</a:t>
            </a:r>
            <a:r>
              <a:rPr lang="cs-CZ" altLang="cs-CZ" dirty="0"/>
              <a:t> poprvé popsána meióza</a:t>
            </a:r>
          </a:p>
          <a:p>
            <a:r>
              <a:rPr lang="cs-CZ" altLang="cs-CZ" dirty="0"/>
              <a:t>1</a:t>
            </a:r>
            <a:r>
              <a:rPr lang="en-US" altLang="cs-CZ" dirty="0"/>
              <a:t>900 </a:t>
            </a:r>
            <a:r>
              <a:rPr lang="cs-CZ" altLang="cs-CZ" dirty="0"/>
              <a:t>znovuobjeveno Mendelovo dílo</a:t>
            </a:r>
            <a:endParaRPr lang="en-US" altLang="cs-CZ" dirty="0"/>
          </a:p>
          <a:p>
            <a:r>
              <a:rPr lang="en-US" altLang="cs-CZ" dirty="0"/>
              <a:t>1902 Walter Sutton, Theodore </a:t>
            </a:r>
            <a:r>
              <a:rPr lang="en-US" altLang="cs-CZ" dirty="0" err="1"/>
              <a:t>Boveri</a:t>
            </a:r>
            <a:r>
              <a:rPr lang="en-US" altLang="cs-CZ" dirty="0"/>
              <a:t> </a:t>
            </a:r>
            <a:r>
              <a:rPr lang="cs-CZ" altLang="cs-CZ" dirty="0"/>
              <a:t> ad další popsali paralelu mezi chováním chromosomů a alel</a:t>
            </a:r>
            <a:r>
              <a:rPr lang="en-US" altLang="cs-CZ" dirty="0"/>
              <a:t>.</a:t>
            </a: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5F5AD581-8A38-43DA-8AA3-BD02A49A17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Historické souvislosti</a:t>
            </a:r>
          </a:p>
        </p:txBody>
      </p:sp>
    </p:spTree>
    <p:extLst>
      <p:ext uri="{BB962C8B-B14F-4D97-AF65-F5344CB8AC3E}">
        <p14:creationId xmlns:p14="http://schemas.microsoft.com/office/powerpoint/2010/main" val="59110446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9" grpId="0" build="p" autoUpdateAnimBg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3">
            <a:extLst>
              <a:ext uri="{FF2B5EF4-FFF2-40B4-BE49-F238E27FC236}">
                <a16:creationId xmlns:a16="http://schemas.microsoft.com/office/drawing/2014/main" id="{AA8CF0A3-B78B-4CE9-8B48-DDEBD1DA9CE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20000" y="1880937"/>
            <a:ext cx="8534400" cy="4114800"/>
          </a:xfrm>
          <a:noFill/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0487" tIns="44450" rIns="90487" bIns="44450" rtlCol="0">
            <a:noAutofit/>
          </a:bodyPr>
          <a:lstStyle/>
          <a:p>
            <a:r>
              <a:rPr lang="en-US" altLang="cs-CZ" sz="2400" dirty="0"/>
              <a:t>Mendel </a:t>
            </a:r>
            <a:r>
              <a:rPr lang="cs-CZ" altLang="cs-CZ" sz="2400" dirty="0"/>
              <a:t>použil pro studium genetiky hrách, protože</a:t>
            </a:r>
            <a:r>
              <a:rPr lang="en-US" altLang="cs-CZ" sz="2400" dirty="0"/>
              <a:t>:</a:t>
            </a:r>
          </a:p>
          <a:p>
            <a:r>
              <a:rPr lang="cs-CZ" altLang="cs-CZ" sz="2400" dirty="0"/>
              <a:t>Byly komerčně dostupné vhodné odrůdy</a:t>
            </a:r>
            <a:r>
              <a:rPr lang="en-US" altLang="cs-CZ" sz="2400" dirty="0"/>
              <a:t> </a:t>
            </a:r>
          </a:p>
          <a:p>
            <a:r>
              <a:rPr lang="cs-CZ" altLang="cs-CZ" sz="2400" dirty="0"/>
              <a:t>Hrách je jednoduché pěstovat</a:t>
            </a:r>
            <a:endParaRPr lang="en-US" altLang="cs-CZ" sz="2400" dirty="0"/>
          </a:p>
          <a:p>
            <a:r>
              <a:rPr lang="cs-CZ" altLang="cs-CZ" sz="2400" dirty="0"/>
              <a:t>Hrách má mnoho pozorovatelných znaků</a:t>
            </a:r>
            <a:r>
              <a:rPr lang="en-US" altLang="cs-CZ" sz="2400" dirty="0"/>
              <a:t>:</a:t>
            </a:r>
            <a:endParaRPr lang="cs-CZ" altLang="cs-CZ" sz="2400" dirty="0"/>
          </a:p>
          <a:p>
            <a:endParaRPr lang="en-US" altLang="cs-CZ" sz="2400" dirty="0"/>
          </a:p>
          <a:p>
            <a:pPr lvl="1"/>
            <a:r>
              <a:rPr lang="cs-CZ" altLang="cs-CZ" sz="2400" i="1" dirty="0"/>
              <a:t>Barva semen</a:t>
            </a:r>
            <a:r>
              <a:rPr lang="en-US" altLang="cs-CZ" sz="2400" i="1" dirty="0"/>
              <a:t> – </a:t>
            </a:r>
            <a:r>
              <a:rPr lang="cs-CZ" altLang="cs-CZ" sz="2400" i="1" dirty="0"/>
              <a:t>zelená nebo žlutá</a:t>
            </a:r>
            <a:endParaRPr lang="en-US" altLang="cs-CZ" sz="2400" i="1" dirty="0"/>
          </a:p>
          <a:p>
            <a:pPr lvl="1"/>
            <a:r>
              <a:rPr lang="cs-CZ" altLang="cs-CZ" sz="2400" i="1" dirty="0"/>
              <a:t>Tvar semen</a:t>
            </a:r>
            <a:r>
              <a:rPr lang="en-US" altLang="cs-CZ" sz="2400" i="1" dirty="0"/>
              <a:t> – </a:t>
            </a:r>
            <a:r>
              <a:rPr lang="cs-CZ" altLang="cs-CZ" sz="2400" i="1" dirty="0"/>
              <a:t>okrouhlá nebo svraštělá</a:t>
            </a:r>
            <a:endParaRPr lang="en-US" altLang="cs-CZ" sz="2400" i="1" dirty="0"/>
          </a:p>
          <a:p>
            <a:pPr lvl="1"/>
            <a:r>
              <a:rPr lang="cs-CZ" altLang="cs-CZ" sz="2400" i="1" dirty="0"/>
              <a:t>Barva lusku</a:t>
            </a:r>
            <a:r>
              <a:rPr lang="en-US" altLang="cs-CZ" sz="2400" i="1" dirty="0"/>
              <a:t> – </a:t>
            </a:r>
            <a:r>
              <a:rPr lang="cs-CZ" altLang="cs-CZ" sz="2400" i="1" dirty="0"/>
              <a:t>zelená nebo žlutá</a:t>
            </a:r>
            <a:endParaRPr lang="en-US" altLang="cs-CZ" sz="2400" i="1" dirty="0"/>
          </a:p>
          <a:p>
            <a:pPr lvl="1"/>
            <a:r>
              <a:rPr lang="cs-CZ" altLang="cs-CZ" sz="2400" i="1" dirty="0"/>
              <a:t>Tvar lusku</a:t>
            </a:r>
            <a:r>
              <a:rPr lang="en-US" altLang="cs-CZ" sz="2400" i="1" dirty="0"/>
              <a:t> – </a:t>
            </a:r>
            <a:r>
              <a:rPr lang="cs-CZ" altLang="cs-CZ" sz="2400" i="1" dirty="0"/>
              <a:t>hladký nebo svraštělý</a:t>
            </a:r>
            <a:endParaRPr lang="en-US" altLang="cs-CZ" sz="2400" i="1" dirty="0"/>
          </a:p>
          <a:p>
            <a:pPr lvl="1"/>
            <a:r>
              <a:rPr lang="cs-CZ" altLang="cs-CZ" sz="2400" i="1" dirty="0"/>
              <a:t>Barva květů</a:t>
            </a:r>
            <a:r>
              <a:rPr lang="en-US" altLang="cs-CZ" sz="2400" i="1" dirty="0"/>
              <a:t> –</a:t>
            </a:r>
            <a:r>
              <a:rPr lang="cs-CZ" altLang="cs-CZ" sz="2400" i="1" dirty="0"/>
              <a:t> bílá nebo červená</a:t>
            </a:r>
            <a:endParaRPr lang="en-US" altLang="cs-CZ" sz="2400" i="1" dirty="0"/>
          </a:p>
          <a:p>
            <a:pPr lvl="1"/>
            <a:r>
              <a:rPr lang="cs-CZ" altLang="cs-CZ" sz="2400" i="1" dirty="0"/>
              <a:t>Pozice květů</a:t>
            </a:r>
            <a:r>
              <a:rPr lang="en-US" altLang="cs-CZ" sz="2400" i="1" dirty="0"/>
              <a:t> – </a:t>
            </a:r>
            <a:r>
              <a:rPr lang="en-US" altLang="cs-CZ" sz="2400" i="1" dirty="0" err="1"/>
              <a:t>Axi</a:t>
            </a:r>
            <a:r>
              <a:rPr lang="cs-CZ" altLang="cs-CZ" sz="2400" i="1" dirty="0" err="1"/>
              <a:t>ální</a:t>
            </a:r>
            <a:r>
              <a:rPr lang="cs-CZ" altLang="cs-CZ" sz="2400" i="1" dirty="0"/>
              <a:t> nebo terminální</a:t>
            </a:r>
            <a:endParaRPr lang="en-US" altLang="cs-CZ" sz="2400" i="1" dirty="0"/>
          </a:p>
          <a:p>
            <a:pPr lvl="1"/>
            <a:r>
              <a:rPr lang="cs-CZ" altLang="cs-CZ" sz="2400" i="1" dirty="0"/>
              <a:t>Rozměr květiny</a:t>
            </a:r>
            <a:r>
              <a:rPr lang="en-US" altLang="cs-CZ" sz="2400" i="1" dirty="0"/>
              <a:t> – </a:t>
            </a:r>
            <a:r>
              <a:rPr lang="cs-CZ" altLang="cs-CZ" sz="2400" i="1" dirty="0"/>
              <a:t>Vysoká nebo trpasličí</a:t>
            </a:r>
            <a:endParaRPr lang="en-US" altLang="cs-CZ" sz="2400" i="1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C055659E-D72D-4E9C-8D01-25488BC44F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Proč hrách? 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0D752F09-78CC-49D5-ADC4-56C9D13DDD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9493" y="2687052"/>
            <a:ext cx="3034907" cy="2309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65032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2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2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2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2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24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24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24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3" grpId="0" build="p" bldLvl="2" autoUpdateAnimBg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3">
            <a:extLst>
              <a:ext uri="{FF2B5EF4-FFF2-40B4-BE49-F238E27FC236}">
                <a16:creationId xmlns:a16="http://schemas.microsoft.com/office/drawing/2014/main" id="{5FE5CEEF-3121-4F6C-BE8D-BDFDA2CF291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09800" y="990600"/>
            <a:ext cx="7772400" cy="2362200"/>
          </a:xfrm>
          <a:noFill/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0487" tIns="44450" rIns="90487" bIns="44450" rtlCol="0">
            <a:noAutofit/>
          </a:bodyPr>
          <a:lstStyle/>
          <a:p>
            <a:r>
              <a:rPr lang="cs-CZ" altLang="cs-CZ" dirty="0"/>
              <a:t>Květiny hrachu jsou takové konstituce, že se v typickém případě samoopylují </a:t>
            </a:r>
          </a:p>
          <a:p>
            <a:r>
              <a:rPr lang="cs-CZ" altLang="cs-CZ" dirty="0"/>
              <a:t>Díky tomu lze relativně jednoduše kontrolovat křížení u této rostliny</a:t>
            </a:r>
            <a:endParaRPr lang="en-US" altLang="cs-CZ" dirty="0"/>
          </a:p>
        </p:txBody>
      </p:sp>
      <p:grpSp>
        <p:nvGrpSpPr>
          <p:cNvPr id="14340" name="Group 4">
            <a:extLst>
              <a:ext uri="{FF2B5EF4-FFF2-40B4-BE49-F238E27FC236}">
                <a16:creationId xmlns:a16="http://schemas.microsoft.com/office/drawing/2014/main" id="{9192F578-10AC-42DA-AC83-89A4752CE7E7}"/>
              </a:ext>
            </a:extLst>
          </p:cNvPr>
          <p:cNvGrpSpPr>
            <a:grpSpLocks/>
          </p:cNvGrpSpPr>
          <p:nvPr/>
        </p:nvGrpSpPr>
        <p:grpSpPr bwMode="auto">
          <a:xfrm>
            <a:off x="7251701" y="4022725"/>
            <a:ext cx="1101725" cy="812800"/>
            <a:chOff x="3608" y="2534"/>
            <a:chExt cx="694" cy="512"/>
          </a:xfrm>
        </p:grpSpPr>
        <p:sp>
          <p:nvSpPr>
            <p:cNvPr id="14341" name="Text Box 5">
              <a:extLst>
                <a:ext uri="{FF2B5EF4-FFF2-40B4-BE49-F238E27FC236}">
                  <a16:creationId xmlns:a16="http://schemas.microsoft.com/office/drawing/2014/main" id="{5007F088-2835-4448-851D-3EA437A68C6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86" y="2534"/>
              <a:ext cx="61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cs-CZ" altLang="cs-CZ" dirty="0">
                  <a:latin typeface="Times" panose="02020603050405020304" pitchFamily="18" charset="0"/>
                  <a:cs typeface="Calibri" panose="020F0502020204030204" pitchFamily="34" charset="0"/>
                </a:rPr>
                <a:t>Blizna</a:t>
              </a:r>
              <a:endParaRPr lang="en-US" altLang="cs-CZ" dirty="0">
                <a:latin typeface="Times" panose="020206030504050203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14342" name="Line 6">
              <a:extLst>
                <a:ext uri="{FF2B5EF4-FFF2-40B4-BE49-F238E27FC236}">
                  <a16:creationId xmlns:a16="http://schemas.microsoft.com/office/drawing/2014/main" id="{BF9FECEC-D61A-499D-989E-9645F393B7D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608" y="2784"/>
              <a:ext cx="184" cy="262"/>
            </a:xfrm>
            <a:prstGeom prst="line">
              <a:avLst/>
            </a:prstGeom>
            <a:noFill/>
            <a:ln w="38100">
              <a:solidFill>
                <a:schemeClr val="folHlink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4343" name="Group 7">
            <a:extLst>
              <a:ext uri="{FF2B5EF4-FFF2-40B4-BE49-F238E27FC236}">
                <a16:creationId xmlns:a16="http://schemas.microsoft.com/office/drawing/2014/main" id="{5948EEA0-D298-4455-8594-D4F45672580F}"/>
              </a:ext>
            </a:extLst>
          </p:cNvPr>
          <p:cNvGrpSpPr>
            <a:grpSpLocks/>
          </p:cNvGrpSpPr>
          <p:nvPr/>
        </p:nvGrpSpPr>
        <p:grpSpPr bwMode="auto">
          <a:xfrm>
            <a:off x="2574925" y="3340100"/>
            <a:ext cx="4703763" cy="3644900"/>
            <a:chOff x="662" y="2104"/>
            <a:chExt cx="2963" cy="2296"/>
          </a:xfrm>
          <a:solidFill>
            <a:schemeClr val="accent4">
              <a:lumMod val="20000"/>
              <a:lumOff val="80000"/>
            </a:schemeClr>
          </a:solidFill>
        </p:grpSpPr>
        <p:grpSp>
          <p:nvGrpSpPr>
            <p:cNvPr id="14344" name="Group 8">
              <a:extLst>
                <a:ext uri="{FF2B5EF4-FFF2-40B4-BE49-F238E27FC236}">
                  <a16:creationId xmlns:a16="http://schemas.microsoft.com/office/drawing/2014/main" id="{FFC29D0A-0C9E-42A2-BAD9-4A1167135F1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72" y="2104"/>
              <a:ext cx="1753" cy="2296"/>
              <a:chOff x="1872" y="2104"/>
              <a:chExt cx="1753" cy="2296"/>
            </a:xfrm>
            <a:grpFill/>
          </p:grpSpPr>
          <p:sp>
            <p:nvSpPr>
              <p:cNvPr id="14345" name="Freeform 9">
                <a:extLst>
                  <a:ext uri="{FF2B5EF4-FFF2-40B4-BE49-F238E27FC236}">
                    <a16:creationId xmlns:a16="http://schemas.microsoft.com/office/drawing/2014/main" id="{A3F8F16E-6277-4F3E-85BF-121BB50035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8" y="2104"/>
                <a:ext cx="1407" cy="1736"/>
              </a:xfrm>
              <a:custGeom>
                <a:avLst/>
                <a:gdLst>
                  <a:gd name="T0" fmla="*/ 585 w 1217"/>
                  <a:gd name="T1" fmla="*/ 56 h 1240"/>
                  <a:gd name="T2" fmla="*/ 441 w 1217"/>
                  <a:gd name="T3" fmla="*/ 104 h 1240"/>
                  <a:gd name="T4" fmla="*/ 297 w 1217"/>
                  <a:gd name="T5" fmla="*/ 56 h 1240"/>
                  <a:gd name="T6" fmla="*/ 249 w 1217"/>
                  <a:gd name="T7" fmla="*/ 200 h 1240"/>
                  <a:gd name="T8" fmla="*/ 105 w 1217"/>
                  <a:gd name="T9" fmla="*/ 296 h 1240"/>
                  <a:gd name="T10" fmla="*/ 9 w 1217"/>
                  <a:gd name="T11" fmla="*/ 440 h 1240"/>
                  <a:gd name="T12" fmla="*/ 57 w 1217"/>
                  <a:gd name="T13" fmla="*/ 920 h 1240"/>
                  <a:gd name="T14" fmla="*/ 297 w 1217"/>
                  <a:gd name="T15" fmla="*/ 1016 h 1240"/>
                  <a:gd name="T16" fmla="*/ 297 w 1217"/>
                  <a:gd name="T17" fmla="*/ 1208 h 1240"/>
                  <a:gd name="T18" fmla="*/ 441 w 1217"/>
                  <a:gd name="T19" fmla="*/ 1208 h 1240"/>
                  <a:gd name="T20" fmla="*/ 633 w 1217"/>
                  <a:gd name="T21" fmla="*/ 1064 h 1240"/>
                  <a:gd name="T22" fmla="*/ 825 w 1217"/>
                  <a:gd name="T23" fmla="*/ 1208 h 1240"/>
                  <a:gd name="T24" fmla="*/ 1161 w 1217"/>
                  <a:gd name="T25" fmla="*/ 1112 h 1240"/>
                  <a:gd name="T26" fmla="*/ 1113 w 1217"/>
                  <a:gd name="T27" fmla="*/ 1016 h 1240"/>
                  <a:gd name="T28" fmla="*/ 1161 w 1217"/>
                  <a:gd name="T29" fmla="*/ 872 h 1240"/>
                  <a:gd name="T30" fmla="*/ 1113 w 1217"/>
                  <a:gd name="T31" fmla="*/ 728 h 1240"/>
                  <a:gd name="T32" fmla="*/ 1209 w 1217"/>
                  <a:gd name="T33" fmla="*/ 392 h 1240"/>
                  <a:gd name="T34" fmla="*/ 1065 w 1217"/>
                  <a:gd name="T35" fmla="*/ 296 h 1240"/>
                  <a:gd name="T36" fmla="*/ 1017 w 1217"/>
                  <a:gd name="T37" fmla="*/ 152 h 1240"/>
                  <a:gd name="T38" fmla="*/ 825 w 1217"/>
                  <a:gd name="T39" fmla="*/ 104 h 1240"/>
                  <a:gd name="T40" fmla="*/ 681 w 1217"/>
                  <a:gd name="T41" fmla="*/ 8 h 1240"/>
                  <a:gd name="T42" fmla="*/ 585 w 1217"/>
                  <a:gd name="T43" fmla="*/ 56 h 1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217" h="1240">
                    <a:moveTo>
                      <a:pt x="585" y="56"/>
                    </a:moveTo>
                    <a:cubicBezTo>
                      <a:pt x="545" y="72"/>
                      <a:pt x="489" y="104"/>
                      <a:pt x="441" y="104"/>
                    </a:cubicBezTo>
                    <a:cubicBezTo>
                      <a:pt x="393" y="104"/>
                      <a:pt x="329" y="40"/>
                      <a:pt x="297" y="56"/>
                    </a:cubicBezTo>
                    <a:cubicBezTo>
                      <a:pt x="265" y="72"/>
                      <a:pt x="281" y="160"/>
                      <a:pt x="249" y="200"/>
                    </a:cubicBezTo>
                    <a:cubicBezTo>
                      <a:pt x="217" y="240"/>
                      <a:pt x="145" y="256"/>
                      <a:pt x="105" y="296"/>
                    </a:cubicBezTo>
                    <a:cubicBezTo>
                      <a:pt x="65" y="336"/>
                      <a:pt x="17" y="335"/>
                      <a:pt x="9" y="440"/>
                    </a:cubicBezTo>
                    <a:cubicBezTo>
                      <a:pt x="0" y="544"/>
                      <a:pt x="9" y="824"/>
                      <a:pt x="57" y="920"/>
                    </a:cubicBezTo>
                    <a:cubicBezTo>
                      <a:pt x="105" y="1016"/>
                      <a:pt x="257" y="968"/>
                      <a:pt x="297" y="1016"/>
                    </a:cubicBezTo>
                    <a:cubicBezTo>
                      <a:pt x="337" y="1064"/>
                      <a:pt x="273" y="1176"/>
                      <a:pt x="297" y="1208"/>
                    </a:cubicBezTo>
                    <a:cubicBezTo>
                      <a:pt x="321" y="1240"/>
                      <a:pt x="385" y="1232"/>
                      <a:pt x="441" y="1208"/>
                    </a:cubicBezTo>
                    <a:cubicBezTo>
                      <a:pt x="497" y="1184"/>
                      <a:pt x="569" y="1064"/>
                      <a:pt x="633" y="1064"/>
                    </a:cubicBezTo>
                    <a:cubicBezTo>
                      <a:pt x="697" y="1064"/>
                      <a:pt x="737" y="1200"/>
                      <a:pt x="825" y="1208"/>
                    </a:cubicBezTo>
                    <a:cubicBezTo>
                      <a:pt x="913" y="1216"/>
                      <a:pt x="1112" y="1144"/>
                      <a:pt x="1161" y="1112"/>
                    </a:cubicBezTo>
                    <a:cubicBezTo>
                      <a:pt x="1209" y="1079"/>
                      <a:pt x="1113" y="1056"/>
                      <a:pt x="1113" y="1016"/>
                    </a:cubicBezTo>
                    <a:cubicBezTo>
                      <a:pt x="1113" y="976"/>
                      <a:pt x="1161" y="920"/>
                      <a:pt x="1161" y="872"/>
                    </a:cubicBezTo>
                    <a:cubicBezTo>
                      <a:pt x="1161" y="824"/>
                      <a:pt x="1105" y="808"/>
                      <a:pt x="1113" y="728"/>
                    </a:cubicBezTo>
                    <a:cubicBezTo>
                      <a:pt x="1121" y="648"/>
                      <a:pt x="1217" y="464"/>
                      <a:pt x="1209" y="392"/>
                    </a:cubicBezTo>
                    <a:cubicBezTo>
                      <a:pt x="1201" y="320"/>
                      <a:pt x="1097" y="336"/>
                      <a:pt x="1065" y="296"/>
                    </a:cubicBezTo>
                    <a:cubicBezTo>
                      <a:pt x="1033" y="256"/>
                      <a:pt x="1057" y="184"/>
                      <a:pt x="1017" y="152"/>
                    </a:cubicBezTo>
                    <a:cubicBezTo>
                      <a:pt x="977" y="120"/>
                      <a:pt x="881" y="128"/>
                      <a:pt x="825" y="104"/>
                    </a:cubicBezTo>
                    <a:cubicBezTo>
                      <a:pt x="769" y="80"/>
                      <a:pt x="720" y="15"/>
                      <a:pt x="681" y="8"/>
                    </a:cubicBezTo>
                    <a:cubicBezTo>
                      <a:pt x="641" y="0"/>
                      <a:pt x="625" y="40"/>
                      <a:pt x="585" y="56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346" name="Freeform 10">
                <a:extLst>
                  <a:ext uri="{FF2B5EF4-FFF2-40B4-BE49-F238E27FC236}">
                    <a16:creationId xmlns:a16="http://schemas.microsoft.com/office/drawing/2014/main" id="{49179C1B-7CA5-4B04-ABA3-60B824AC00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98" y="2904"/>
                <a:ext cx="1127" cy="807"/>
              </a:xfrm>
              <a:custGeom>
                <a:avLst/>
                <a:gdLst>
                  <a:gd name="T0" fmla="*/ 72 w 1127"/>
                  <a:gd name="T1" fmla="*/ 392 h 807"/>
                  <a:gd name="T2" fmla="*/ 408 w 1127"/>
                  <a:gd name="T3" fmla="*/ 152 h 807"/>
                  <a:gd name="T4" fmla="*/ 648 w 1127"/>
                  <a:gd name="T5" fmla="*/ 104 h 807"/>
                  <a:gd name="T6" fmla="*/ 888 w 1127"/>
                  <a:gd name="T7" fmla="*/ 8 h 807"/>
                  <a:gd name="T8" fmla="*/ 1032 w 1127"/>
                  <a:gd name="T9" fmla="*/ 56 h 807"/>
                  <a:gd name="T10" fmla="*/ 1080 w 1127"/>
                  <a:gd name="T11" fmla="*/ 296 h 807"/>
                  <a:gd name="T12" fmla="*/ 984 w 1127"/>
                  <a:gd name="T13" fmla="*/ 728 h 807"/>
                  <a:gd name="T14" fmla="*/ 216 w 1127"/>
                  <a:gd name="T15" fmla="*/ 776 h 807"/>
                  <a:gd name="T16" fmla="*/ 24 w 1127"/>
                  <a:gd name="T17" fmla="*/ 584 h 807"/>
                  <a:gd name="T18" fmla="*/ 72 w 1127"/>
                  <a:gd name="T19" fmla="*/ 392 h 8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27" h="807">
                    <a:moveTo>
                      <a:pt x="72" y="392"/>
                    </a:moveTo>
                    <a:cubicBezTo>
                      <a:pt x="136" y="319"/>
                      <a:pt x="312" y="200"/>
                      <a:pt x="408" y="152"/>
                    </a:cubicBezTo>
                    <a:cubicBezTo>
                      <a:pt x="504" y="104"/>
                      <a:pt x="568" y="127"/>
                      <a:pt x="648" y="104"/>
                    </a:cubicBezTo>
                    <a:cubicBezTo>
                      <a:pt x="727" y="80"/>
                      <a:pt x="824" y="15"/>
                      <a:pt x="888" y="8"/>
                    </a:cubicBezTo>
                    <a:cubicBezTo>
                      <a:pt x="951" y="0"/>
                      <a:pt x="999" y="7"/>
                      <a:pt x="1032" y="56"/>
                    </a:cubicBezTo>
                    <a:cubicBezTo>
                      <a:pt x="1064" y="104"/>
                      <a:pt x="1087" y="184"/>
                      <a:pt x="1080" y="296"/>
                    </a:cubicBezTo>
                    <a:cubicBezTo>
                      <a:pt x="1072" y="407"/>
                      <a:pt x="1127" y="648"/>
                      <a:pt x="984" y="728"/>
                    </a:cubicBezTo>
                    <a:cubicBezTo>
                      <a:pt x="840" y="807"/>
                      <a:pt x="375" y="799"/>
                      <a:pt x="216" y="776"/>
                    </a:cubicBezTo>
                    <a:cubicBezTo>
                      <a:pt x="56" y="752"/>
                      <a:pt x="47" y="647"/>
                      <a:pt x="24" y="584"/>
                    </a:cubicBezTo>
                    <a:cubicBezTo>
                      <a:pt x="0" y="520"/>
                      <a:pt x="7" y="464"/>
                      <a:pt x="72" y="392"/>
                    </a:cubicBez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347" name="Freeform 11">
                <a:extLst>
                  <a:ext uri="{FF2B5EF4-FFF2-40B4-BE49-F238E27FC236}">
                    <a16:creationId xmlns:a16="http://schemas.microsoft.com/office/drawing/2014/main" id="{7E71018A-5FCB-4FC7-9DC0-7FD1404FB1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96" y="3408"/>
                <a:ext cx="439" cy="992"/>
              </a:xfrm>
              <a:custGeom>
                <a:avLst/>
                <a:gdLst>
                  <a:gd name="T0" fmla="*/ 336 w 439"/>
                  <a:gd name="T1" fmla="*/ 32 h 896"/>
                  <a:gd name="T2" fmla="*/ 432 w 439"/>
                  <a:gd name="T3" fmla="*/ 32 h 896"/>
                  <a:gd name="T4" fmla="*/ 384 w 439"/>
                  <a:gd name="T5" fmla="*/ 128 h 896"/>
                  <a:gd name="T6" fmla="*/ 240 w 439"/>
                  <a:gd name="T7" fmla="*/ 272 h 896"/>
                  <a:gd name="T8" fmla="*/ 96 w 439"/>
                  <a:gd name="T9" fmla="*/ 800 h 896"/>
                  <a:gd name="T10" fmla="*/ 0 w 439"/>
                  <a:gd name="T11" fmla="*/ 800 h 896"/>
                  <a:gd name="T12" fmla="*/ 96 w 439"/>
                  <a:gd name="T13" fmla="*/ 224 h 896"/>
                  <a:gd name="T14" fmla="*/ 336 w 439"/>
                  <a:gd name="T15" fmla="*/ 32 h 8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39" h="896">
                    <a:moveTo>
                      <a:pt x="336" y="32"/>
                    </a:moveTo>
                    <a:cubicBezTo>
                      <a:pt x="391" y="0"/>
                      <a:pt x="424" y="16"/>
                      <a:pt x="432" y="32"/>
                    </a:cubicBezTo>
                    <a:cubicBezTo>
                      <a:pt x="439" y="47"/>
                      <a:pt x="416" y="88"/>
                      <a:pt x="384" y="128"/>
                    </a:cubicBezTo>
                    <a:cubicBezTo>
                      <a:pt x="352" y="168"/>
                      <a:pt x="287" y="160"/>
                      <a:pt x="240" y="272"/>
                    </a:cubicBezTo>
                    <a:cubicBezTo>
                      <a:pt x="192" y="383"/>
                      <a:pt x="135" y="712"/>
                      <a:pt x="96" y="800"/>
                    </a:cubicBezTo>
                    <a:cubicBezTo>
                      <a:pt x="56" y="887"/>
                      <a:pt x="0" y="896"/>
                      <a:pt x="0" y="800"/>
                    </a:cubicBezTo>
                    <a:cubicBezTo>
                      <a:pt x="0" y="704"/>
                      <a:pt x="40" y="351"/>
                      <a:pt x="96" y="224"/>
                    </a:cubicBezTo>
                    <a:cubicBezTo>
                      <a:pt x="151" y="96"/>
                      <a:pt x="280" y="63"/>
                      <a:pt x="336" y="32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348" name="Freeform 12">
                <a:extLst>
                  <a:ext uri="{FF2B5EF4-FFF2-40B4-BE49-F238E27FC236}">
                    <a16:creationId xmlns:a16="http://schemas.microsoft.com/office/drawing/2014/main" id="{B1CAB499-488A-4097-8328-05050CDE15A8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2688" y="3552"/>
                <a:ext cx="192" cy="280"/>
              </a:xfrm>
              <a:custGeom>
                <a:avLst/>
                <a:gdLst>
                  <a:gd name="T0" fmla="*/ 24 w 168"/>
                  <a:gd name="T1" fmla="*/ 40 h 280"/>
                  <a:gd name="T2" fmla="*/ 24 w 168"/>
                  <a:gd name="T3" fmla="*/ 280 h 280"/>
                  <a:gd name="T4" fmla="*/ 168 w 168"/>
                  <a:gd name="T5" fmla="*/ 40 h 280"/>
                  <a:gd name="T6" fmla="*/ 24 w 168"/>
                  <a:gd name="T7" fmla="*/ 40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8" h="280">
                    <a:moveTo>
                      <a:pt x="24" y="40"/>
                    </a:moveTo>
                    <a:cubicBezTo>
                      <a:pt x="0" y="79"/>
                      <a:pt x="0" y="280"/>
                      <a:pt x="24" y="280"/>
                    </a:cubicBezTo>
                    <a:cubicBezTo>
                      <a:pt x="48" y="280"/>
                      <a:pt x="168" y="80"/>
                      <a:pt x="168" y="40"/>
                    </a:cubicBezTo>
                    <a:cubicBezTo>
                      <a:pt x="168" y="0"/>
                      <a:pt x="47" y="0"/>
                      <a:pt x="24" y="40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349" name="Freeform 13">
                <a:extLst>
                  <a:ext uri="{FF2B5EF4-FFF2-40B4-BE49-F238E27FC236}">
                    <a16:creationId xmlns:a16="http://schemas.microsoft.com/office/drawing/2014/main" id="{70E596F1-E2E2-402E-AF64-BC28F79936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44" y="3552"/>
                <a:ext cx="192" cy="280"/>
              </a:xfrm>
              <a:custGeom>
                <a:avLst/>
                <a:gdLst>
                  <a:gd name="T0" fmla="*/ 24 w 168"/>
                  <a:gd name="T1" fmla="*/ 40 h 280"/>
                  <a:gd name="T2" fmla="*/ 24 w 168"/>
                  <a:gd name="T3" fmla="*/ 280 h 280"/>
                  <a:gd name="T4" fmla="*/ 168 w 168"/>
                  <a:gd name="T5" fmla="*/ 40 h 280"/>
                  <a:gd name="T6" fmla="*/ 24 w 168"/>
                  <a:gd name="T7" fmla="*/ 40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8" h="280">
                    <a:moveTo>
                      <a:pt x="24" y="40"/>
                    </a:moveTo>
                    <a:cubicBezTo>
                      <a:pt x="0" y="79"/>
                      <a:pt x="0" y="280"/>
                      <a:pt x="24" y="280"/>
                    </a:cubicBezTo>
                    <a:cubicBezTo>
                      <a:pt x="48" y="280"/>
                      <a:pt x="168" y="80"/>
                      <a:pt x="168" y="40"/>
                    </a:cubicBezTo>
                    <a:cubicBezTo>
                      <a:pt x="168" y="0"/>
                      <a:pt x="47" y="0"/>
                      <a:pt x="24" y="40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350" name="Freeform 14">
                <a:extLst>
                  <a:ext uri="{FF2B5EF4-FFF2-40B4-BE49-F238E27FC236}">
                    <a16:creationId xmlns:a16="http://schemas.microsoft.com/office/drawing/2014/main" id="{575D2481-4486-4155-80D8-EDC65700C2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7" y="3096"/>
                <a:ext cx="932" cy="500"/>
              </a:xfrm>
              <a:custGeom>
                <a:avLst/>
                <a:gdLst>
                  <a:gd name="T0" fmla="*/ 153 w 880"/>
                  <a:gd name="T1" fmla="*/ 264 h 464"/>
                  <a:gd name="T2" fmla="*/ 9 w 880"/>
                  <a:gd name="T3" fmla="*/ 408 h 464"/>
                  <a:gd name="T4" fmla="*/ 201 w 880"/>
                  <a:gd name="T5" fmla="*/ 456 h 464"/>
                  <a:gd name="T6" fmla="*/ 489 w 880"/>
                  <a:gd name="T7" fmla="*/ 360 h 464"/>
                  <a:gd name="T8" fmla="*/ 537 w 880"/>
                  <a:gd name="T9" fmla="*/ 312 h 464"/>
                  <a:gd name="T10" fmla="*/ 777 w 880"/>
                  <a:gd name="T11" fmla="*/ 216 h 464"/>
                  <a:gd name="T12" fmla="*/ 873 w 880"/>
                  <a:gd name="T13" fmla="*/ 24 h 464"/>
                  <a:gd name="T14" fmla="*/ 825 w 880"/>
                  <a:gd name="T15" fmla="*/ 72 h 464"/>
                  <a:gd name="T16" fmla="*/ 729 w 880"/>
                  <a:gd name="T17" fmla="*/ 168 h 464"/>
                  <a:gd name="T18" fmla="*/ 505 w 880"/>
                  <a:gd name="T19" fmla="*/ 248 h 464"/>
                  <a:gd name="T20" fmla="*/ 441 w 880"/>
                  <a:gd name="T21" fmla="*/ 216 h 464"/>
                  <a:gd name="T22" fmla="*/ 153 w 880"/>
                  <a:gd name="T23" fmla="*/ 264 h 4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80" h="464">
                    <a:moveTo>
                      <a:pt x="153" y="264"/>
                    </a:moveTo>
                    <a:cubicBezTo>
                      <a:pt x="80" y="296"/>
                      <a:pt x="0" y="375"/>
                      <a:pt x="9" y="408"/>
                    </a:cubicBezTo>
                    <a:cubicBezTo>
                      <a:pt x="17" y="440"/>
                      <a:pt x="121" y="464"/>
                      <a:pt x="201" y="456"/>
                    </a:cubicBezTo>
                    <a:cubicBezTo>
                      <a:pt x="281" y="448"/>
                      <a:pt x="433" y="384"/>
                      <a:pt x="489" y="360"/>
                    </a:cubicBezTo>
                    <a:cubicBezTo>
                      <a:pt x="545" y="336"/>
                      <a:pt x="489" y="336"/>
                      <a:pt x="537" y="312"/>
                    </a:cubicBezTo>
                    <a:cubicBezTo>
                      <a:pt x="585" y="288"/>
                      <a:pt x="721" y="264"/>
                      <a:pt x="777" y="216"/>
                    </a:cubicBezTo>
                    <a:cubicBezTo>
                      <a:pt x="833" y="168"/>
                      <a:pt x="865" y="47"/>
                      <a:pt x="873" y="24"/>
                    </a:cubicBezTo>
                    <a:cubicBezTo>
                      <a:pt x="880" y="0"/>
                      <a:pt x="849" y="48"/>
                      <a:pt x="825" y="72"/>
                    </a:cubicBezTo>
                    <a:cubicBezTo>
                      <a:pt x="801" y="96"/>
                      <a:pt x="782" y="138"/>
                      <a:pt x="729" y="168"/>
                    </a:cubicBezTo>
                    <a:cubicBezTo>
                      <a:pt x="675" y="197"/>
                      <a:pt x="553" y="240"/>
                      <a:pt x="505" y="248"/>
                    </a:cubicBezTo>
                    <a:cubicBezTo>
                      <a:pt x="457" y="256"/>
                      <a:pt x="499" y="213"/>
                      <a:pt x="441" y="216"/>
                    </a:cubicBezTo>
                    <a:cubicBezTo>
                      <a:pt x="382" y="218"/>
                      <a:pt x="225" y="231"/>
                      <a:pt x="153" y="264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351" name="Freeform 15">
                <a:extLst>
                  <a:ext uri="{FF2B5EF4-FFF2-40B4-BE49-F238E27FC236}">
                    <a16:creationId xmlns:a16="http://schemas.microsoft.com/office/drawing/2014/main" id="{A3C77A92-46F7-4D9C-99C3-7A402C3D28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4" y="3072"/>
                <a:ext cx="97" cy="96"/>
              </a:xfrm>
              <a:custGeom>
                <a:avLst/>
                <a:gdLst>
                  <a:gd name="T0" fmla="*/ 24 w 223"/>
                  <a:gd name="T1" fmla="*/ 272 h 279"/>
                  <a:gd name="T2" fmla="*/ 72 w 223"/>
                  <a:gd name="T3" fmla="*/ 32 h 279"/>
                  <a:gd name="T4" fmla="*/ 216 w 223"/>
                  <a:gd name="T5" fmla="*/ 80 h 279"/>
                  <a:gd name="T6" fmla="*/ 24 w 223"/>
                  <a:gd name="T7" fmla="*/ 272 h 2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3" h="279">
                    <a:moveTo>
                      <a:pt x="24" y="272"/>
                    </a:moveTo>
                    <a:cubicBezTo>
                      <a:pt x="0" y="264"/>
                      <a:pt x="40" y="64"/>
                      <a:pt x="72" y="32"/>
                    </a:cubicBezTo>
                    <a:cubicBezTo>
                      <a:pt x="104" y="0"/>
                      <a:pt x="223" y="40"/>
                      <a:pt x="216" y="80"/>
                    </a:cubicBezTo>
                    <a:cubicBezTo>
                      <a:pt x="208" y="119"/>
                      <a:pt x="47" y="279"/>
                      <a:pt x="24" y="272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352" name="Freeform 16">
                <a:extLst>
                  <a:ext uri="{FF2B5EF4-FFF2-40B4-BE49-F238E27FC236}">
                    <a16:creationId xmlns:a16="http://schemas.microsoft.com/office/drawing/2014/main" id="{3DE69C46-009E-4CA8-98B8-18DFE44579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05" y="3120"/>
                <a:ext cx="511" cy="485"/>
              </a:xfrm>
              <a:custGeom>
                <a:avLst/>
                <a:gdLst>
                  <a:gd name="T0" fmla="*/ 31 w 713"/>
                  <a:gd name="T1" fmla="*/ 470 h 523"/>
                  <a:gd name="T2" fmla="*/ 591 w 713"/>
                  <a:gd name="T3" fmla="*/ 174 h 523"/>
                  <a:gd name="T4" fmla="*/ 659 w 713"/>
                  <a:gd name="T5" fmla="*/ 2 h 523"/>
                  <a:gd name="T6" fmla="*/ 647 w 713"/>
                  <a:gd name="T7" fmla="*/ 166 h 523"/>
                  <a:gd name="T8" fmla="*/ 263 w 713"/>
                  <a:gd name="T9" fmla="*/ 390 h 523"/>
                  <a:gd name="T10" fmla="*/ 39 w 713"/>
                  <a:gd name="T11" fmla="*/ 510 h 523"/>
                  <a:gd name="T12" fmla="*/ 31 w 713"/>
                  <a:gd name="T13" fmla="*/ 470 h 5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3" h="523">
                    <a:moveTo>
                      <a:pt x="31" y="470"/>
                    </a:moveTo>
                    <a:cubicBezTo>
                      <a:pt x="123" y="414"/>
                      <a:pt x="486" y="252"/>
                      <a:pt x="591" y="174"/>
                    </a:cubicBezTo>
                    <a:cubicBezTo>
                      <a:pt x="695" y="96"/>
                      <a:pt x="649" y="3"/>
                      <a:pt x="659" y="2"/>
                    </a:cubicBezTo>
                    <a:cubicBezTo>
                      <a:pt x="668" y="0"/>
                      <a:pt x="713" y="101"/>
                      <a:pt x="647" y="166"/>
                    </a:cubicBezTo>
                    <a:cubicBezTo>
                      <a:pt x="581" y="230"/>
                      <a:pt x="364" y="332"/>
                      <a:pt x="263" y="390"/>
                    </a:cubicBezTo>
                    <a:cubicBezTo>
                      <a:pt x="161" y="447"/>
                      <a:pt x="77" y="496"/>
                      <a:pt x="39" y="510"/>
                    </a:cubicBezTo>
                    <a:cubicBezTo>
                      <a:pt x="0" y="523"/>
                      <a:pt x="32" y="478"/>
                      <a:pt x="31" y="470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353" name="Freeform 17">
                <a:extLst>
                  <a:ext uri="{FF2B5EF4-FFF2-40B4-BE49-F238E27FC236}">
                    <a16:creationId xmlns:a16="http://schemas.microsoft.com/office/drawing/2014/main" id="{F8904712-003A-4B15-8B9C-8848811E95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05" y="3082"/>
                <a:ext cx="713" cy="523"/>
              </a:xfrm>
              <a:custGeom>
                <a:avLst/>
                <a:gdLst>
                  <a:gd name="T0" fmla="*/ 31 w 713"/>
                  <a:gd name="T1" fmla="*/ 470 h 523"/>
                  <a:gd name="T2" fmla="*/ 591 w 713"/>
                  <a:gd name="T3" fmla="*/ 174 h 523"/>
                  <a:gd name="T4" fmla="*/ 659 w 713"/>
                  <a:gd name="T5" fmla="*/ 2 h 523"/>
                  <a:gd name="T6" fmla="*/ 647 w 713"/>
                  <a:gd name="T7" fmla="*/ 166 h 523"/>
                  <a:gd name="T8" fmla="*/ 263 w 713"/>
                  <a:gd name="T9" fmla="*/ 390 h 523"/>
                  <a:gd name="T10" fmla="*/ 39 w 713"/>
                  <a:gd name="T11" fmla="*/ 510 h 523"/>
                  <a:gd name="T12" fmla="*/ 31 w 713"/>
                  <a:gd name="T13" fmla="*/ 470 h 5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3" h="523">
                    <a:moveTo>
                      <a:pt x="31" y="470"/>
                    </a:moveTo>
                    <a:cubicBezTo>
                      <a:pt x="123" y="414"/>
                      <a:pt x="486" y="252"/>
                      <a:pt x="591" y="174"/>
                    </a:cubicBezTo>
                    <a:cubicBezTo>
                      <a:pt x="695" y="96"/>
                      <a:pt x="649" y="3"/>
                      <a:pt x="659" y="2"/>
                    </a:cubicBezTo>
                    <a:cubicBezTo>
                      <a:pt x="668" y="0"/>
                      <a:pt x="713" y="101"/>
                      <a:pt x="647" y="166"/>
                    </a:cubicBezTo>
                    <a:cubicBezTo>
                      <a:pt x="581" y="230"/>
                      <a:pt x="364" y="332"/>
                      <a:pt x="263" y="390"/>
                    </a:cubicBezTo>
                    <a:cubicBezTo>
                      <a:pt x="161" y="447"/>
                      <a:pt x="77" y="496"/>
                      <a:pt x="39" y="510"/>
                    </a:cubicBezTo>
                    <a:cubicBezTo>
                      <a:pt x="0" y="523"/>
                      <a:pt x="32" y="478"/>
                      <a:pt x="31" y="470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354" name="Freeform 18">
                <a:extLst>
                  <a:ext uri="{FF2B5EF4-FFF2-40B4-BE49-F238E27FC236}">
                    <a16:creationId xmlns:a16="http://schemas.microsoft.com/office/drawing/2014/main" id="{6CB0F6B8-5EAF-4D3C-855F-EEA49FEF7B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6" y="3152"/>
                <a:ext cx="384" cy="405"/>
              </a:xfrm>
              <a:custGeom>
                <a:avLst/>
                <a:gdLst>
                  <a:gd name="T0" fmla="*/ 31 w 713"/>
                  <a:gd name="T1" fmla="*/ 470 h 523"/>
                  <a:gd name="T2" fmla="*/ 591 w 713"/>
                  <a:gd name="T3" fmla="*/ 174 h 523"/>
                  <a:gd name="T4" fmla="*/ 659 w 713"/>
                  <a:gd name="T5" fmla="*/ 2 h 523"/>
                  <a:gd name="T6" fmla="*/ 647 w 713"/>
                  <a:gd name="T7" fmla="*/ 166 h 523"/>
                  <a:gd name="T8" fmla="*/ 263 w 713"/>
                  <a:gd name="T9" fmla="*/ 390 h 523"/>
                  <a:gd name="T10" fmla="*/ 39 w 713"/>
                  <a:gd name="T11" fmla="*/ 510 h 523"/>
                  <a:gd name="T12" fmla="*/ 31 w 713"/>
                  <a:gd name="T13" fmla="*/ 470 h 5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3" h="523">
                    <a:moveTo>
                      <a:pt x="31" y="470"/>
                    </a:moveTo>
                    <a:cubicBezTo>
                      <a:pt x="123" y="414"/>
                      <a:pt x="486" y="252"/>
                      <a:pt x="591" y="174"/>
                    </a:cubicBezTo>
                    <a:cubicBezTo>
                      <a:pt x="695" y="96"/>
                      <a:pt x="649" y="3"/>
                      <a:pt x="659" y="2"/>
                    </a:cubicBezTo>
                    <a:cubicBezTo>
                      <a:pt x="668" y="0"/>
                      <a:pt x="713" y="101"/>
                      <a:pt x="647" y="166"/>
                    </a:cubicBezTo>
                    <a:cubicBezTo>
                      <a:pt x="581" y="230"/>
                      <a:pt x="364" y="332"/>
                      <a:pt x="263" y="390"/>
                    </a:cubicBezTo>
                    <a:cubicBezTo>
                      <a:pt x="161" y="447"/>
                      <a:pt x="77" y="496"/>
                      <a:pt x="39" y="510"/>
                    </a:cubicBezTo>
                    <a:cubicBezTo>
                      <a:pt x="0" y="523"/>
                      <a:pt x="32" y="478"/>
                      <a:pt x="31" y="470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355" name="Freeform 19">
                <a:extLst>
                  <a:ext uri="{FF2B5EF4-FFF2-40B4-BE49-F238E27FC236}">
                    <a16:creationId xmlns:a16="http://schemas.microsoft.com/office/drawing/2014/main" id="{CF23FADE-9AA4-4082-AC44-386E6CE079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77" y="3120"/>
                <a:ext cx="535" cy="437"/>
              </a:xfrm>
              <a:custGeom>
                <a:avLst/>
                <a:gdLst>
                  <a:gd name="T0" fmla="*/ 31 w 713"/>
                  <a:gd name="T1" fmla="*/ 470 h 523"/>
                  <a:gd name="T2" fmla="*/ 591 w 713"/>
                  <a:gd name="T3" fmla="*/ 174 h 523"/>
                  <a:gd name="T4" fmla="*/ 659 w 713"/>
                  <a:gd name="T5" fmla="*/ 2 h 523"/>
                  <a:gd name="T6" fmla="*/ 647 w 713"/>
                  <a:gd name="T7" fmla="*/ 166 h 523"/>
                  <a:gd name="T8" fmla="*/ 263 w 713"/>
                  <a:gd name="T9" fmla="*/ 390 h 523"/>
                  <a:gd name="T10" fmla="*/ 39 w 713"/>
                  <a:gd name="T11" fmla="*/ 510 h 523"/>
                  <a:gd name="T12" fmla="*/ 31 w 713"/>
                  <a:gd name="T13" fmla="*/ 470 h 5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3" h="523">
                    <a:moveTo>
                      <a:pt x="31" y="470"/>
                    </a:moveTo>
                    <a:cubicBezTo>
                      <a:pt x="123" y="414"/>
                      <a:pt x="486" y="252"/>
                      <a:pt x="591" y="174"/>
                    </a:cubicBezTo>
                    <a:cubicBezTo>
                      <a:pt x="695" y="96"/>
                      <a:pt x="649" y="3"/>
                      <a:pt x="659" y="2"/>
                    </a:cubicBezTo>
                    <a:cubicBezTo>
                      <a:pt x="668" y="0"/>
                      <a:pt x="713" y="101"/>
                      <a:pt x="647" y="166"/>
                    </a:cubicBezTo>
                    <a:cubicBezTo>
                      <a:pt x="581" y="230"/>
                      <a:pt x="364" y="332"/>
                      <a:pt x="263" y="390"/>
                    </a:cubicBezTo>
                    <a:cubicBezTo>
                      <a:pt x="161" y="447"/>
                      <a:pt x="77" y="496"/>
                      <a:pt x="39" y="510"/>
                    </a:cubicBezTo>
                    <a:cubicBezTo>
                      <a:pt x="0" y="523"/>
                      <a:pt x="32" y="478"/>
                      <a:pt x="31" y="470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356" name="Freeform 20">
                <a:extLst>
                  <a:ext uri="{FF2B5EF4-FFF2-40B4-BE49-F238E27FC236}">
                    <a16:creationId xmlns:a16="http://schemas.microsoft.com/office/drawing/2014/main" id="{2EDE1E2C-53C0-41C1-8932-FEACF3B57E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42" y="3060"/>
                <a:ext cx="51" cy="52"/>
              </a:xfrm>
              <a:custGeom>
                <a:avLst/>
                <a:gdLst>
                  <a:gd name="T0" fmla="*/ 56 w 111"/>
                  <a:gd name="T1" fmla="*/ 112 h 112"/>
                  <a:gd name="T2" fmla="*/ 8 w 111"/>
                  <a:gd name="T3" fmla="*/ 16 h 112"/>
                  <a:gd name="T4" fmla="*/ 104 w 111"/>
                  <a:gd name="T5" fmla="*/ 16 h 112"/>
                  <a:gd name="T6" fmla="*/ 56 w 111"/>
                  <a:gd name="T7" fmla="*/ 112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1" h="112">
                    <a:moveTo>
                      <a:pt x="56" y="112"/>
                    </a:moveTo>
                    <a:cubicBezTo>
                      <a:pt x="40" y="112"/>
                      <a:pt x="0" y="31"/>
                      <a:pt x="8" y="16"/>
                    </a:cubicBezTo>
                    <a:cubicBezTo>
                      <a:pt x="15" y="0"/>
                      <a:pt x="96" y="0"/>
                      <a:pt x="104" y="16"/>
                    </a:cubicBezTo>
                    <a:cubicBezTo>
                      <a:pt x="111" y="31"/>
                      <a:pt x="72" y="112"/>
                      <a:pt x="56" y="112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357" name="Freeform 21">
                <a:extLst>
                  <a:ext uri="{FF2B5EF4-FFF2-40B4-BE49-F238E27FC236}">
                    <a16:creationId xmlns:a16="http://schemas.microsoft.com/office/drawing/2014/main" id="{2E6370E1-0B43-4CCA-93F5-CF5B86CD49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48" y="3086"/>
                <a:ext cx="51" cy="52"/>
              </a:xfrm>
              <a:custGeom>
                <a:avLst/>
                <a:gdLst>
                  <a:gd name="T0" fmla="*/ 56 w 111"/>
                  <a:gd name="T1" fmla="*/ 112 h 112"/>
                  <a:gd name="T2" fmla="*/ 8 w 111"/>
                  <a:gd name="T3" fmla="*/ 16 h 112"/>
                  <a:gd name="T4" fmla="*/ 104 w 111"/>
                  <a:gd name="T5" fmla="*/ 16 h 112"/>
                  <a:gd name="T6" fmla="*/ 56 w 111"/>
                  <a:gd name="T7" fmla="*/ 112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1" h="112">
                    <a:moveTo>
                      <a:pt x="56" y="112"/>
                    </a:moveTo>
                    <a:cubicBezTo>
                      <a:pt x="40" y="112"/>
                      <a:pt x="0" y="31"/>
                      <a:pt x="8" y="16"/>
                    </a:cubicBezTo>
                    <a:cubicBezTo>
                      <a:pt x="15" y="0"/>
                      <a:pt x="96" y="0"/>
                      <a:pt x="104" y="16"/>
                    </a:cubicBezTo>
                    <a:cubicBezTo>
                      <a:pt x="111" y="31"/>
                      <a:pt x="72" y="112"/>
                      <a:pt x="56" y="112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358" name="Freeform 22">
                <a:extLst>
                  <a:ext uri="{FF2B5EF4-FFF2-40B4-BE49-F238E27FC236}">
                    <a16:creationId xmlns:a16="http://schemas.microsoft.com/office/drawing/2014/main" id="{5B08EF49-E9D8-43EC-B57A-EA5E429727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54" y="3086"/>
                <a:ext cx="51" cy="52"/>
              </a:xfrm>
              <a:custGeom>
                <a:avLst/>
                <a:gdLst>
                  <a:gd name="T0" fmla="*/ 56 w 111"/>
                  <a:gd name="T1" fmla="*/ 112 h 112"/>
                  <a:gd name="T2" fmla="*/ 8 w 111"/>
                  <a:gd name="T3" fmla="*/ 16 h 112"/>
                  <a:gd name="T4" fmla="*/ 104 w 111"/>
                  <a:gd name="T5" fmla="*/ 16 h 112"/>
                  <a:gd name="T6" fmla="*/ 56 w 111"/>
                  <a:gd name="T7" fmla="*/ 112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1" h="112">
                    <a:moveTo>
                      <a:pt x="56" y="112"/>
                    </a:moveTo>
                    <a:cubicBezTo>
                      <a:pt x="40" y="112"/>
                      <a:pt x="0" y="31"/>
                      <a:pt x="8" y="16"/>
                    </a:cubicBezTo>
                    <a:cubicBezTo>
                      <a:pt x="15" y="0"/>
                      <a:pt x="96" y="0"/>
                      <a:pt x="104" y="16"/>
                    </a:cubicBezTo>
                    <a:cubicBezTo>
                      <a:pt x="111" y="31"/>
                      <a:pt x="72" y="112"/>
                      <a:pt x="56" y="112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359" name="Freeform 23">
                <a:extLst>
                  <a:ext uri="{FF2B5EF4-FFF2-40B4-BE49-F238E27FC236}">
                    <a16:creationId xmlns:a16="http://schemas.microsoft.com/office/drawing/2014/main" id="{8A2406EB-2BD5-4234-8F21-F03973541B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64" y="3112"/>
                <a:ext cx="51" cy="52"/>
              </a:xfrm>
              <a:custGeom>
                <a:avLst/>
                <a:gdLst>
                  <a:gd name="T0" fmla="*/ 56 w 111"/>
                  <a:gd name="T1" fmla="*/ 112 h 112"/>
                  <a:gd name="T2" fmla="*/ 8 w 111"/>
                  <a:gd name="T3" fmla="*/ 16 h 112"/>
                  <a:gd name="T4" fmla="*/ 104 w 111"/>
                  <a:gd name="T5" fmla="*/ 16 h 112"/>
                  <a:gd name="T6" fmla="*/ 56 w 111"/>
                  <a:gd name="T7" fmla="*/ 112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1" h="112">
                    <a:moveTo>
                      <a:pt x="56" y="112"/>
                    </a:moveTo>
                    <a:cubicBezTo>
                      <a:pt x="40" y="112"/>
                      <a:pt x="0" y="31"/>
                      <a:pt x="8" y="16"/>
                    </a:cubicBezTo>
                    <a:cubicBezTo>
                      <a:pt x="15" y="0"/>
                      <a:pt x="96" y="0"/>
                      <a:pt x="104" y="16"/>
                    </a:cubicBezTo>
                    <a:cubicBezTo>
                      <a:pt x="111" y="31"/>
                      <a:pt x="72" y="112"/>
                      <a:pt x="56" y="112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360" name="Freeform 24">
                <a:extLst>
                  <a:ext uri="{FF2B5EF4-FFF2-40B4-BE49-F238E27FC236}">
                    <a16:creationId xmlns:a16="http://schemas.microsoft.com/office/drawing/2014/main" id="{821DA1AE-6D03-4478-8B0F-8DD90926DF48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1872" y="2928"/>
                <a:ext cx="846" cy="713"/>
              </a:xfrm>
              <a:custGeom>
                <a:avLst/>
                <a:gdLst>
                  <a:gd name="T0" fmla="*/ 96 w 1168"/>
                  <a:gd name="T1" fmla="*/ 361 h 713"/>
                  <a:gd name="T2" fmla="*/ 624 w 1168"/>
                  <a:gd name="T3" fmla="*/ 73 h 713"/>
                  <a:gd name="T4" fmla="*/ 1104 w 1168"/>
                  <a:gd name="T5" fmla="*/ 73 h 713"/>
                  <a:gd name="T6" fmla="*/ 1008 w 1168"/>
                  <a:gd name="T7" fmla="*/ 505 h 713"/>
                  <a:gd name="T8" fmla="*/ 336 w 1168"/>
                  <a:gd name="T9" fmla="*/ 697 h 713"/>
                  <a:gd name="T10" fmla="*/ 48 w 1168"/>
                  <a:gd name="T11" fmla="*/ 601 h 713"/>
                  <a:gd name="T12" fmla="*/ 96 w 1168"/>
                  <a:gd name="T13" fmla="*/ 361 h 7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68" h="713">
                    <a:moveTo>
                      <a:pt x="96" y="361"/>
                    </a:moveTo>
                    <a:cubicBezTo>
                      <a:pt x="192" y="273"/>
                      <a:pt x="456" y="120"/>
                      <a:pt x="624" y="73"/>
                    </a:cubicBezTo>
                    <a:cubicBezTo>
                      <a:pt x="791" y="25"/>
                      <a:pt x="1039" y="0"/>
                      <a:pt x="1104" y="73"/>
                    </a:cubicBezTo>
                    <a:cubicBezTo>
                      <a:pt x="1168" y="145"/>
                      <a:pt x="1135" y="401"/>
                      <a:pt x="1008" y="505"/>
                    </a:cubicBezTo>
                    <a:cubicBezTo>
                      <a:pt x="880" y="608"/>
                      <a:pt x="496" y="681"/>
                      <a:pt x="336" y="697"/>
                    </a:cubicBezTo>
                    <a:cubicBezTo>
                      <a:pt x="176" y="713"/>
                      <a:pt x="87" y="656"/>
                      <a:pt x="48" y="601"/>
                    </a:cubicBezTo>
                    <a:cubicBezTo>
                      <a:pt x="8" y="545"/>
                      <a:pt x="0" y="449"/>
                      <a:pt x="96" y="361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4361" name="Text Box 25">
              <a:extLst>
                <a:ext uri="{FF2B5EF4-FFF2-40B4-BE49-F238E27FC236}">
                  <a16:creationId xmlns:a16="http://schemas.microsoft.com/office/drawing/2014/main" id="{271FF5C5-92E0-40ED-BDBF-BC65AFD6470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2" y="2678"/>
              <a:ext cx="1325" cy="288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cs-CZ" altLang="cs-CZ" dirty="0">
                  <a:latin typeface="Times" panose="02020603050405020304" pitchFamily="18" charset="0"/>
                  <a:cs typeface="Calibri" panose="020F0502020204030204" pitchFamily="34" charset="0"/>
                </a:rPr>
                <a:t>Rostlina hrachu</a:t>
              </a:r>
              <a:endParaRPr lang="en-US" altLang="cs-CZ" dirty="0">
                <a:latin typeface="Times" panose="020206030504050203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4362" name="Group 26">
            <a:extLst>
              <a:ext uri="{FF2B5EF4-FFF2-40B4-BE49-F238E27FC236}">
                <a16:creationId xmlns:a16="http://schemas.microsoft.com/office/drawing/2014/main" id="{B1E26F43-6EFD-4BBE-B40B-1DDF7A7C66C8}"/>
              </a:ext>
            </a:extLst>
          </p:cNvPr>
          <p:cNvGrpSpPr>
            <a:grpSpLocks/>
          </p:cNvGrpSpPr>
          <p:nvPr/>
        </p:nvGrpSpPr>
        <p:grpSpPr bwMode="auto">
          <a:xfrm>
            <a:off x="6400800" y="3200400"/>
            <a:ext cx="1862138" cy="1600200"/>
            <a:chOff x="3072" y="2016"/>
            <a:chExt cx="1173" cy="1008"/>
          </a:xfrm>
        </p:grpSpPr>
        <p:sp>
          <p:nvSpPr>
            <p:cNvPr id="14363" name="Text Box 27">
              <a:extLst>
                <a:ext uri="{FF2B5EF4-FFF2-40B4-BE49-F238E27FC236}">
                  <a16:creationId xmlns:a16="http://schemas.microsoft.com/office/drawing/2014/main" id="{129E2B38-9130-4935-91CE-9F0A0EC71F1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56" y="2016"/>
              <a:ext cx="789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cs-CZ" altLang="cs-CZ" dirty="0">
                  <a:latin typeface="Times" panose="02020603050405020304" pitchFamily="18" charset="0"/>
                  <a:cs typeface="Calibri" panose="020F0502020204030204" pitchFamily="34" charset="0"/>
                </a:rPr>
                <a:t>Prašníky</a:t>
              </a:r>
              <a:endParaRPr lang="en-US" altLang="cs-CZ" dirty="0">
                <a:latin typeface="Times" panose="02020603050405020304" pitchFamily="18" charset="0"/>
                <a:cs typeface="Calibri" panose="020F0502020204030204" pitchFamily="34" charset="0"/>
              </a:endParaRPr>
            </a:p>
          </p:txBody>
        </p:sp>
        <p:grpSp>
          <p:nvGrpSpPr>
            <p:cNvPr id="14364" name="Group 28">
              <a:extLst>
                <a:ext uri="{FF2B5EF4-FFF2-40B4-BE49-F238E27FC236}">
                  <a16:creationId xmlns:a16="http://schemas.microsoft.com/office/drawing/2014/main" id="{01BF8B91-BE7A-4A0D-82C8-1C5FA05F5FC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72" y="2256"/>
              <a:ext cx="480" cy="768"/>
              <a:chOff x="3072" y="2256"/>
              <a:chExt cx="480" cy="768"/>
            </a:xfrm>
          </p:grpSpPr>
          <p:sp>
            <p:nvSpPr>
              <p:cNvPr id="14365" name="AutoShape 29">
                <a:extLst>
                  <a:ext uri="{FF2B5EF4-FFF2-40B4-BE49-F238E27FC236}">
                    <a16:creationId xmlns:a16="http://schemas.microsoft.com/office/drawing/2014/main" id="{C7DF6F32-EB72-4B19-B8A6-B0AE2B641811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 flipV="1">
                <a:off x="3192" y="2808"/>
                <a:ext cx="96" cy="336"/>
              </a:xfrm>
              <a:prstGeom prst="leftBrace">
                <a:avLst>
                  <a:gd name="adj1" fmla="val 29167"/>
                  <a:gd name="adj2" fmla="val 50000"/>
                </a:avLst>
              </a:prstGeom>
              <a:noFill/>
              <a:ln w="38100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366" name="Line 30">
                <a:extLst>
                  <a:ext uri="{FF2B5EF4-FFF2-40B4-BE49-F238E27FC236}">
                    <a16:creationId xmlns:a16="http://schemas.microsoft.com/office/drawing/2014/main" id="{A38658C5-BD2D-4C80-B875-ACD2D8F910D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240" y="2256"/>
                <a:ext cx="312" cy="668"/>
              </a:xfrm>
              <a:prstGeom prst="line">
                <a:avLst/>
              </a:prstGeom>
              <a:noFill/>
              <a:ln w="38100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sp>
        <p:nvSpPr>
          <p:cNvPr id="3" name="Nadpis 2">
            <a:extLst>
              <a:ext uri="{FF2B5EF4-FFF2-40B4-BE49-F238E27FC236}">
                <a16:creationId xmlns:a16="http://schemas.microsoft.com/office/drawing/2014/main" id="{FAB7201C-0453-4FEC-BE9B-585831ADCC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400" y="456474"/>
            <a:ext cx="10753200" cy="451576"/>
          </a:xfrm>
        </p:spPr>
        <p:txBody>
          <a:bodyPr/>
          <a:lstStyle/>
          <a:p>
            <a:r>
              <a:rPr lang="cs-CZ" dirty="0"/>
              <a:t>Proč hrách? </a:t>
            </a:r>
          </a:p>
        </p:txBody>
      </p:sp>
    </p:spTree>
    <p:extLst>
      <p:ext uri="{BB962C8B-B14F-4D97-AF65-F5344CB8AC3E}">
        <p14:creationId xmlns:p14="http://schemas.microsoft.com/office/powerpoint/2010/main" val="1158993692"/>
      </p:ext>
    </p:extLst>
  </p:cSld>
  <p:clrMapOvr>
    <a:masterClrMapping/>
  </p:clrMapOvr>
  <p:transition>
    <p:wip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7" name="Group 3">
            <a:extLst>
              <a:ext uri="{FF2B5EF4-FFF2-40B4-BE49-F238E27FC236}">
                <a16:creationId xmlns:a16="http://schemas.microsoft.com/office/drawing/2014/main" id="{071512E2-06A0-4E49-8228-9D859FE0B987}"/>
              </a:ext>
            </a:extLst>
          </p:cNvPr>
          <p:cNvGrpSpPr>
            <a:grpSpLocks/>
          </p:cNvGrpSpPr>
          <p:nvPr/>
        </p:nvGrpSpPr>
        <p:grpSpPr bwMode="auto">
          <a:xfrm>
            <a:off x="7391401" y="3343275"/>
            <a:ext cx="2817813" cy="3644900"/>
            <a:chOff x="3696" y="2106"/>
            <a:chExt cx="1775" cy="2296"/>
          </a:xfrm>
        </p:grpSpPr>
        <p:sp>
          <p:nvSpPr>
            <p:cNvPr id="16388" name="Freeform 4">
              <a:extLst>
                <a:ext uri="{FF2B5EF4-FFF2-40B4-BE49-F238E27FC236}">
                  <a16:creationId xmlns:a16="http://schemas.microsoft.com/office/drawing/2014/main" id="{B4F2BF12-CE32-46DD-9979-C9DD0A96C8DA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408" y="3410"/>
              <a:ext cx="439" cy="992"/>
            </a:xfrm>
            <a:custGeom>
              <a:avLst/>
              <a:gdLst>
                <a:gd name="T0" fmla="*/ 336 w 439"/>
                <a:gd name="T1" fmla="*/ 32 h 896"/>
                <a:gd name="T2" fmla="*/ 432 w 439"/>
                <a:gd name="T3" fmla="*/ 32 h 896"/>
                <a:gd name="T4" fmla="*/ 384 w 439"/>
                <a:gd name="T5" fmla="*/ 128 h 896"/>
                <a:gd name="T6" fmla="*/ 240 w 439"/>
                <a:gd name="T7" fmla="*/ 272 h 896"/>
                <a:gd name="T8" fmla="*/ 96 w 439"/>
                <a:gd name="T9" fmla="*/ 800 h 896"/>
                <a:gd name="T10" fmla="*/ 0 w 439"/>
                <a:gd name="T11" fmla="*/ 800 h 896"/>
                <a:gd name="T12" fmla="*/ 96 w 439"/>
                <a:gd name="T13" fmla="*/ 224 h 896"/>
                <a:gd name="T14" fmla="*/ 336 w 439"/>
                <a:gd name="T15" fmla="*/ 32 h 8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39" h="896">
                  <a:moveTo>
                    <a:pt x="336" y="32"/>
                  </a:moveTo>
                  <a:cubicBezTo>
                    <a:pt x="391" y="0"/>
                    <a:pt x="424" y="16"/>
                    <a:pt x="432" y="32"/>
                  </a:cubicBezTo>
                  <a:cubicBezTo>
                    <a:pt x="439" y="47"/>
                    <a:pt x="416" y="88"/>
                    <a:pt x="384" y="128"/>
                  </a:cubicBezTo>
                  <a:cubicBezTo>
                    <a:pt x="352" y="168"/>
                    <a:pt x="287" y="160"/>
                    <a:pt x="240" y="272"/>
                  </a:cubicBezTo>
                  <a:cubicBezTo>
                    <a:pt x="192" y="383"/>
                    <a:pt x="135" y="712"/>
                    <a:pt x="96" y="800"/>
                  </a:cubicBezTo>
                  <a:cubicBezTo>
                    <a:pt x="56" y="887"/>
                    <a:pt x="0" y="896"/>
                    <a:pt x="0" y="800"/>
                  </a:cubicBezTo>
                  <a:cubicBezTo>
                    <a:pt x="0" y="704"/>
                    <a:pt x="40" y="351"/>
                    <a:pt x="96" y="224"/>
                  </a:cubicBezTo>
                  <a:cubicBezTo>
                    <a:pt x="151" y="96"/>
                    <a:pt x="280" y="63"/>
                    <a:pt x="336" y="32"/>
                  </a:cubicBezTo>
                  <a:close/>
                </a:path>
              </a:pathLst>
            </a:custGeom>
            <a:gradFill rotWithShape="0">
              <a:gsLst>
                <a:gs pos="0">
                  <a:srgbClr val="00CC00"/>
                </a:gs>
                <a:gs pos="100000">
                  <a:srgbClr val="008000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389" name="Freeform 5">
              <a:extLst>
                <a:ext uri="{FF2B5EF4-FFF2-40B4-BE49-F238E27FC236}">
                  <a16:creationId xmlns:a16="http://schemas.microsoft.com/office/drawing/2014/main" id="{01B8DF72-10A2-482E-A0E6-E793BB8A92B8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3968" y="2106"/>
              <a:ext cx="1407" cy="1736"/>
            </a:xfrm>
            <a:custGeom>
              <a:avLst/>
              <a:gdLst>
                <a:gd name="T0" fmla="*/ 585 w 1217"/>
                <a:gd name="T1" fmla="*/ 56 h 1240"/>
                <a:gd name="T2" fmla="*/ 441 w 1217"/>
                <a:gd name="T3" fmla="*/ 104 h 1240"/>
                <a:gd name="T4" fmla="*/ 297 w 1217"/>
                <a:gd name="T5" fmla="*/ 56 h 1240"/>
                <a:gd name="T6" fmla="*/ 249 w 1217"/>
                <a:gd name="T7" fmla="*/ 200 h 1240"/>
                <a:gd name="T8" fmla="*/ 105 w 1217"/>
                <a:gd name="T9" fmla="*/ 296 h 1240"/>
                <a:gd name="T10" fmla="*/ 9 w 1217"/>
                <a:gd name="T11" fmla="*/ 440 h 1240"/>
                <a:gd name="T12" fmla="*/ 57 w 1217"/>
                <a:gd name="T13" fmla="*/ 920 h 1240"/>
                <a:gd name="T14" fmla="*/ 297 w 1217"/>
                <a:gd name="T15" fmla="*/ 1016 h 1240"/>
                <a:gd name="T16" fmla="*/ 297 w 1217"/>
                <a:gd name="T17" fmla="*/ 1208 h 1240"/>
                <a:gd name="T18" fmla="*/ 441 w 1217"/>
                <a:gd name="T19" fmla="*/ 1208 h 1240"/>
                <a:gd name="T20" fmla="*/ 633 w 1217"/>
                <a:gd name="T21" fmla="*/ 1064 h 1240"/>
                <a:gd name="T22" fmla="*/ 825 w 1217"/>
                <a:gd name="T23" fmla="*/ 1208 h 1240"/>
                <a:gd name="T24" fmla="*/ 1161 w 1217"/>
                <a:gd name="T25" fmla="*/ 1112 h 1240"/>
                <a:gd name="T26" fmla="*/ 1113 w 1217"/>
                <a:gd name="T27" fmla="*/ 1016 h 1240"/>
                <a:gd name="T28" fmla="*/ 1161 w 1217"/>
                <a:gd name="T29" fmla="*/ 872 h 1240"/>
                <a:gd name="T30" fmla="*/ 1113 w 1217"/>
                <a:gd name="T31" fmla="*/ 728 h 1240"/>
                <a:gd name="T32" fmla="*/ 1209 w 1217"/>
                <a:gd name="T33" fmla="*/ 392 h 1240"/>
                <a:gd name="T34" fmla="*/ 1065 w 1217"/>
                <a:gd name="T35" fmla="*/ 296 h 1240"/>
                <a:gd name="T36" fmla="*/ 1017 w 1217"/>
                <a:gd name="T37" fmla="*/ 152 h 1240"/>
                <a:gd name="T38" fmla="*/ 825 w 1217"/>
                <a:gd name="T39" fmla="*/ 104 h 1240"/>
                <a:gd name="T40" fmla="*/ 681 w 1217"/>
                <a:gd name="T41" fmla="*/ 8 h 1240"/>
                <a:gd name="T42" fmla="*/ 585 w 1217"/>
                <a:gd name="T43" fmla="*/ 56 h 1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217" h="1240">
                  <a:moveTo>
                    <a:pt x="585" y="56"/>
                  </a:moveTo>
                  <a:cubicBezTo>
                    <a:pt x="545" y="72"/>
                    <a:pt x="489" y="104"/>
                    <a:pt x="441" y="104"/>
                  </a:cubicBezTo>
                  <a:cubicBezTo>
                    <a:pt x="393" y="104"/>
                    <a:pt x="329" y="40"/>
                    <a:pt x="297" y="56"/>
                  </a:cubicBezTo>
                  <a:cubicBezTo>
                    <a:pt x="265" y="72"/>
                    <a:pt x="281" y="160"/>
                    <a:pt x="249" y="200"/>
                  </a:cubicBezTo>
                  <a:cubicBezTo>
                    <a:pt x="217" y="240"/>
                    <a:pt x="145" y="256"/>
                    <a:pt x="105" y="296"/>
                  </a:cubicBezTo>
                  <a:cubicBezTo>
                    <a:pt x="65" y="336"/>
                    <a:pt x="17" y="335"/>
                    <a:pt x="9" y="440"/>
                  </a:cubicBezTo>
                  <a:cubicBezTo>
                    <a:pt x="0" y="544"/>
                    <a:pt x="9" y="824"/>
                    <a:pt x="57" y="920"/>
                  </a:cubicBezTo>
                  <a:cubicBezTo>
                    <a:pt x="105" y="1016"/>
                    <a:pt x="257" y="968"/>
                    <a:pt x="297" y="1016"/>
                  </a:cubicBezTo>
                  <a:cubicBezTo>
                    <a:pt x="337" y="1064"/>
                    <a:pt x="273" y="1176"/>
                    <a:pt x="297" y="1208"/>
                  </a:cubicBezTo>
                  <a:cubicBezTo>
                    <a:pt x="321" y="1240"/>
                    <a:pt x="385" y="1232"/>
                    <a:pt x="441" y="1208"/>
                  </a:cubicBezTo>
                  <a:cubicBezTo>
                    <a:pt x="497" y="1184"/>
                    <a:pt x="569" y="1064"/>
                    <a:pt x="633" y="1064"/>
                  </a:cubicBezTo>
                  <a:cubicBezTo>
                    <a:pt x="697" y="1064"/>
                    <a:pt x="737" y="1200"/>
                    <a:pt x="825" y="1208"/>
                  </a:cubicBezTo>
                  <a:cubicBezTo>
                    <a:pt x="913" y="1216"/>
                    <a:pt x="1112" y="1144"/>
                    <a:pt x="1161" y="1112"/>
                  </a:cubicBezTo>
                  <a:cubicBezTo>
                    <a:pt x="1209" y="1079"/>
                    <a:pt x="1113" y="1056"/>
                    <a:pt x="1113" y="1016"/>
                  </a:cubicBezTo>
                  <a:cubicBezTo>
                    <a:pt x="1113" y="976"/>
                    <a:pt x="1161" y="920"/>
                    <a:pt x="1161" y="872"/>
                  </a:cubicBezTo>
                  <a:cubicBezTo>
                    <a:pt x="1161" y="824"/>
                    <a:pt x="1105" y="808"/>
                    <a:pt x="1113" y="728"/>
                  </a:cubicBezTo>
                  <a:cubicBezTo>
                    <a:pt x="1121" y="648"/>
                    <a:pt x="1217" y="464"/>
                    <a:pt x="1209" y="392"/>
                  </a:cubicBezTo>
                  <a:cubicBezTo>
                    <a:pt x="1201" y="320"/>
                    <a:pt x="1097" y="336"/>
                    <a:pt x="1065" y="296"/>
                  </a:cubicBezTo>
                  <a:cubicBezTo>
                    <a:pt x="1033" y="256"/>
                    <a:pt x="1057" y="184"/>
                    <a:pt x="1017" y="152"/>
                  </a:cubicBezTo>
                  <a:cubicBezTo>
                    <a:pt x="977" y="120"/>
                    <a:pt x="881" y="128"/>
                    <a:pt x="825" y="104"/>
                  </a:cubicBezTo>
                  <a:cubicBezTo>
                    <a:pt x="769" y="80"/>
                    <a:pt x="720" y="15"/>
                    <a:pt x="681" y="8"/>
                  </a:cubicBezTo>
                  <a:cubicBezTo>
                    <a:pt x="641" y="0"/>
                    <a:pt x="625" y="40"/>
                    <a:pt x="585" y="56"/>
                  </a:cubicBezTo>
                  <a:close/>
                </a:path>
              </a:pathLst>
            </a:custGeom>
            <a:gradFill rotWithShape="0">
              <a:gsLst>
                <a:gs pos="0">
                  <a:srgbClr val="9900FF"/>
                </a:gs>
                <a:gs pos="100000">
                  <a:srgbClr val="9900FF">
                    <a:gamma/>
                    <a:shade val="7176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390" name="Freeform 6">
              <a:extLst>
                <a:ext uri="{FF2B5EF4-FFF2-40B4-BE49-F238E27FC236}">
                  <a16:creationId xmlns:a16="http://schemas.microsoft.com/office/drawing/2014/main" id="{06D72201-3DC8-4479-A9CF-EF98FEEF01F2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3696" y="2826"/>
              <a:ext cx="1127" cy="807"/>
            </a:xfrm>
            <a:custGeom>
              <a:avLst/>
              <a:gdLst>
                <a:gd name="T0" fmla="*/ 72 w 1127"/>
                <a:gd name="T1" fmla="*/ 392 h 807"/>
                <a:gd name="T2" fmla="*/ 408 w 1127"/>
                <a:gd name="T3" fmla="*/ 152 h 807"/>
                <a:gd name="T4" fmla="*/ 648 w 1127"/>
                <a:gd name="T5" fmla="*/ 104 h 807"/>
                <a:gd name="T6" fmla="*/ 888 w 1127"/>
                <a:gd name="T7" fmla="*/ 8 h 807"/>
                <a:gd name="T8" fmla="*/ 1032 w 1127"/>
                <a:gd name="T9" fmla="*/ 56 h 807"/>
                <a:gd name="T10" fmla="*/ 1080 w 1127"/>
                <a:gd name="T11" fmla="*/ 296 h 807"/>
                <a:gd name="T12" fmla="*/ 984 w 1127"/>
                <a:gd name="T13" fmla="*/ 728 h 807"/>
                <a:gd name="T14" fmla="*/ 216 w 1127"/>
                <a:gd name="T15" fmla="*/ 776 h 807"/>
                <a:gd name="T16" fmla="*/ 24 w 1127"/>
                <a:gd name="T17" fmla="*/ 584 h 807"/>
                <a:gd name="T18" fmla="*/ 72 w 1127"/>
                <a:gd name="T19" fmla="*/ 392 h 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27" h="807">
                  <a:moveTo>
                    <a:pt x="72" y="392"/>
                  </a:moveTo>
                  <a:cubicBezTo>
                    <a:pt x="136" y="319"/>
                    <a:pt x="312" y="200"/>
                    <a:pt x="408" y="152"/>
                  </a:cubicBezTo>
                  <a:cubicBezTo>
                    <a:pt x="504" y="104"/>
                    <a:pt x="568" y="127"/>
                    <a:pt x="648" y="104"/>
                  </a:cubicBezTo>
                  <a:cubicBezTo>
                    <a:pt x="727" y="80"/>
                    <a:pt x="824" y="15"/>
                    <a:pt x="888" y="8"/>
                  </a:cubicBezTo>
                  <a:cubicBezTo>
                    <a:pt x="951" y="0"/>
                    <a:pt x="999" y="7"/>
                    <a:pt x="1032" y="56"/>
                  </a:cubicBezTo>
                  <a:cubicBezTo>
                    <a:pt x="1064" y="104"/>
                    <a:pt x="1087" y="184"/>
                    <a:pt x="1080" y="296"/>
                  </a:cubicBezTo>
                  <a:cubicBezTo>
                    <a:pt x="1072" y="407"/>
                    <a:pt x="1127" y="648"/>
                    <a:pt x="984" y="728"/>
                  </a:cubicBezTo>
                  <a:cubicBezTo>
                    <a:pt x="840" y="807"/>
                    <a:pt x="375" y="799"/>
                    <a:pt x="216" y="776"/>
                  </a:cubicBezTo>
                  <a:cubicBezTo>
                    <a:pt x="56" y="752"/>
                    <a:pt x="47" y="647"/>
                    <a:pt x="24" y="584"/>
                  </a:cubicBezTo>
                  <a:cubicBezTo>
                    <a:pt x="0" y="520"/>
                    <a:pt x="7" y="464"/>
                    <a:pt x="72" y="392"/>
                  </a:cubicBezTo>
                  <a:close/>
                </a:path>
              </a:pathLst>
            </a:custGeom>
            <a:gradFill rotWithShape="0">
              <a:gsLst>
                <a:gs pos="0">
                  <a:srgbClr val="9999FF">
                    <a:gamma/>
                    <a:shade val="65490"/>
                    <a:invGamma/>
                  </a:srgbClr>
                </a:gs>
                <a:gs pos="100000">
                  <a:srgbClr val="9999F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391" name="Freeform 7">
              <a:extLst>
                <a:ext uri="{FF2B5EF4-FFF2-40B4-BE49-F238E27FC236}">
                  <a16:creationId xmlns:a16="http://schemas.microsoft.com/office/drawing/2014/main" id="{90436E54-8C16-4F9F-BE18-626068CB98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463" y="3554"/>
              <a:ext cx="192" cy="280"/>
            </a:xfrm>
            <a:custGeom>
              <a:avLst/>
              <a:gdLst>
                <a:gd name="T0" fmla="*/ 24 w 168"/>
                <a:gd name="T1" fmla="*/ 40 h 280"/>
                <a:gd name="T2" fmla="*/ 24 w 168"/>
                <a:gd name="T3" fmla="*/ 280 h 280"/>
                <a:gd name="T4" fmla="*/ 168 w 168"/>
                <a:gd name="T5" fmla="*/ 40 h 280"/>
                <a:gd name="T6" fmla="*/ 24 w 168"/>
                <a:gd name="T7" fmla="*/ 40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8" h="280">
                  <a:moveTo>
                    <a:pt x="24" y="40"/>
                  </a:moveTo>
                  <a:cubicBezTo>
                    <a:pt x="0" y="79"/>
                    <a:pt x="0" y="280"/>
                    <a:pt x="24" y="280"/>
                  </a:cubicBezTo>
                  <a:cubicBezTo>
                    <a:pt x="48" y="280"/>
                    <a:pt x="168" y="80"/>
                    <a:pt x="168" y="40"/>
                  </a:cubicBezTo>
                  <a:cubicBezTo>
                    <a:pt x="168" y="0"/>
                    <a:pt x="47" y="0"/>
                    <a:pt x="24" y="40"/>
                  </a:cubicBezTo>
                  <a:close/>
                </a:path>
              </a:pathLst>
            </a:custGeom>
            <a:gradFill rotWithShape="0">
              <a:gsLst>
                <a:gs pos="0">
                  <a:srgbClr val="008000"/>
                </a:gs>
                <a:gs pos="100000">
                  <a:srgbClr val="00CC00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392" name="Freeform 8">
              <a:extLst>
                <a:ext uri="{FF2B5EF4-FFF2-40B4-BE49-F238E27FC236}">
                  <a16:creationId xmlns:a16="http://schemas.microsoft.com/office/drawing/2014/main" id="{0779FC8B-81EE-4182-B3E0-88DB7FF43DC2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607" y="3554"/>
              <a:ext cx="192" cy="280"/>
            </a:xfrm>
            <a:custGeom>
              <a:avLst/>
              <a:gdLst>
                <a:gd name="T0" fmla="*/ 24 w 168"/>
                <a:gd name="T1" fmla="*/ 40 h 280"/>
                <a:gd name="T2" fmla="*/ 24 w 168"/>
                <a:gd name="T3" fmla="*/ 280 h 280"/>
                <a:gd name="T4" fmla="*/ 168 w 168"/>
                <a:gd name="T5" fmla="*/ 40 h 280"/>
                <a:gd name="T6" fmla="*/ 24 w 168"/>
                <a:gd name="T7" fmla="*/ 40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8" h="280">
                  <a:moveTo>
                    <a:pt x="24" y="40"/>
                  </a:moveTo>
                  <a:cubicBezTo>
                    <a:pt x="0" y="79"/>
                    <a:pt x="0" y="280"/>
                    <a:pt x="24" y="280"/>
                  </a:cubicBezTo>
                  <a:cubicBezTo>
                    <a:pt x="48" y="280"/>
                    <a:pt x="168" y="80"/>
                    <a:pt x="168" y="40"/>
                  </a:cubicBezTo>
                  <a:cubicBezTo>
                    <a:pt x="168" y="0"/>
                    <a:pt x="47" y="0"/>
                    <a:pt x="24" y="40"/>
                  </a:cubicBezTo>
                  <a:close/>
                </a:path>
              </a:pathLst>
            </a:custGeom>
            <a:gradFill rotWithShape="0">
              <a:gsLst>
                <a:gs pos="0">
                  <a:srgbClr val="008000"/>
                </a:gs>
                <a:gs pos="100000">
                  <a:srgbClr val="00CC00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393" name="Freeform 9">
              <a:extLst>
                <a:ext uri="{FF2B5EF4-FFF2-40B4-BE49-F238E27FC236}">
                  <a16:creationId xmlns:a16="http://schemas.microsoft.com/office/drawing/2014/main" id="{E0FA152A-A2DC-4598-B027-32CC32EAC44E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3784" y="3098"/>
              <a:ext cx="932" cy="500"/>
            </a:xfrm>
            <a:custGeom>
              <a:avLst/>
              <a:gdLst>
                <a:gd name="T0" fmla="*/ 153 w 880"/>
                <a:gd name="T1" fmla="*/ 264 h 464"/>
                <a:gd name="T2" fmla="*/ 9 w 880"/>
                <a:gd name="T3" fmla="*/ 408 h 464"/>
                <a:gd name="T4" fmla="*/ 201 w 880"/>
                <a:gd name="T5" fmla="*/ 456 h 464"/>
                <a:gd name="T6" fmla="*/ 489 w 880"/>
                <a:gd name="T7" fmla="*/ 360 h 464"/>
                <a:gd name="T8" fmla="*/ 537 w 880"/>
                <a:gd name="T9" fmla="*/ 312 h 464"/>
                <a:gd name="T10" fmla="*/ 777 w 880"/>
                <a:gd name="T11" fmla="*/ 216 h 464"/>
                <a:gd name="T12" fmla="*/ 873 w 880"/>
                <a:gd name="T13" fmla="*/ 24 h 464"/>
                <a:gd name="T14" fmla="*/ 825 w 880"/>
                <a:gd name="T15" fmla="*/ 72 h 464"/>
                <a:gd name="T16" fmla="*/ 729 w 880"/>
                <a:gd name="T17" fmla="*/ 168 h 464"/>
                <a:gd name="T18" fmla="*/ 505 w 880"/>
                <a:gd name="T19" fmla="*/ 248 h 464"/>
                <a:gd name="T20" fmla="*/ 441 w 880"/>
                <a:gd name="T21" fmla="*/ 216 h 464"/>
                <a:gd name="T22" fmla="*/ 153 w 880"/>
                <a:gd name="T23" fmla="*/ 264 h 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80" h="464">
                  <a:moveTo>
                    <a:pt x="153" y="264"/>
                  </a:moveTo>
                  <a:cubicBezTo>
                    <a:pt x="80" y="296"/>
                    <a:pt x="0" y="375"/>
                    <a:pt x="9" y="408"/>
                  </a:cubicBezTo>
                  <a:cubicBezTo>
                    <a:pt x="17" y="440"/>
                    <a:pt x="121" y="464"/>
                    <a:pt x="201" y="456"/>
                  </a:cubicBezTo>
                  <a:cubicBezTo>
                    <a:pt x="281" y="448"/>
                    <a:pt x="433" y="384"/>
                    <a:pt x="489" y="360"/>
                  </a:cubicBezTo>
                  <a:cubicBezTo>
                    <a:pt x="545" y="336"/>
                    <a:pt x="489" y="336"/>
                    <a:pt x="537" y="312"/>
                  </a:cubicBezTo>
                  <a:cubicBezTo>
                    <a:pt x="585" y="288"/>
                    <a:pt x="721" y="264"/>
                    <a:pt x="777" y="216"/>
                  </a:cubicBezTo>
                  <a:cubicBezTo>
                    <a:pt x="833" y="168"/>
                    <a:pt x="865" y="47"/>
                    <a:pt x="873" y="24"/>
                  </a:cubicBezTo>
                  <a:cubicBezTo>
                    <a:pt x="880" y="0"/>
                    <a:pt x="849" y="48"/>
                    <a:pt x="825" y="72"/>
                  </a:cubicBezTo>
                  <a:cubicBezTo>
                    <a:pt x="801" y="96"/>
                    <a:pt x="782" y="138"/>
                    <a:pt x="729" y="168"/>
                  </a:cubicBezTo>
                  <a:cubicBezTo>
                    <a:pt x="675" y="197"/>
                    <a:pt x="553" y="240"/>
                    <a:pt x="505" y="248"/>
                  </a:cubicBezTo>
                  <a:cubicBezTo>
                    <a:pt x="457" y="256"/>
                    <a:pt x="499" y="213"/>
                    <a:pt x="441" y="216"/>
                  </a:cubicBezTo>
                  <a:cubicBezTo>
                    <a:pt x="382" y="218"/>
                    <a:pt x="225" y="231"/>
                    <a:pt x="153" y="264"/>
                  </a:cubicBezTo>
                  <a:close/>
                </a:path>
              </a:pathLst>
            </a:custGeom>
            <a:gradFill rotWithShape="0">
              <a:gsLst>
                <a:gs pos="0">
                  <a:srgbClr val="00CC00"/>
                </a:gs>
                <a:gs pos="100000">
                  <a:srgbClr val="008000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394" name="Freeform 10">
              <a:extLst>
                <a:ext uri="{FF2B5EF4-FFF2-40B4-BE49-F238E27FC236}">
                  <a16:creationId xmlns:a16="http://schemas.microsoft.com/office/drawing/2014/main" id="{06D77509-37D4-4C23-B253-6EEE13BD436C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3742" y="3074"/>
              <a:ext cx="97" cy="96"/>
            </a:xfrm>
            <a:custGeom>
              <a:avLst/>
              <a:gdLst>
                <a:gd name="T0" fmla="*/ 24 w 223"/>
                <a:gd name="T1" fmla="*/ 272 h 279"/>
                <a:gd name="T2" fmla="*/ 72 w 223"/>
                <a:gd name="T3" fmla="*/ 32 h 279"/>
                <a:gd name="T4" fmla="*/ 216 w 223"/>
                <a:gd name="T5" fmla="*/ 80 h 279"/>
                <a:gd name="T6" fmla="*/ 24 w 223"/>
                <a:gd name="T7" fmla="*/ 272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3" h="279">
                  <a:moveTo>
                    <a:pt x="24" y="272"/>
                  </a:moveTo>
                  <a:cubicBezTo>
                    <a:pt x="0" y="264"/>
                    <a:pt x="40" y="64"/>
                    <a:pt x="72" y="32"/>
                  </a:cubicBezTo>
                  <a:cubicBezTo>
                    <a:pt x="104" y="0"/>
                    <a:pt x="223" y="40"/>
                    <a:pt x="216" y="80"/>
                  </a:cubicBezTo>
                  <a:cubicBezTo>
                    <a:pt x="208" y="119"/>
                    <a:pt x="47" y="279"/>
                    <a:pt x="24" y="272"/>
                  </a:cubicBezTo>
                  <a:close/>
                </a:path>
              </a:pathLst>
            </a:custGeom>
            <a:gradFill rotWithShape="0">
              <a:gsLst>
                <a:gs pos="0">
                  <a:schemeClr val="tx2"/>
                </a:gs>
                <a:gs pos="100000">
                  <a:schemeClr val="tx2">
                    <a:gamma/>
                    <a:shade val="68627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395" name="Freeform 11">
              <a:extLst>
                <a:ext uri="{FF2B5EF4-FFF2-40B4-BE49-F238E27FC236}">
                  <a16:creationId xmlns:a16="http://schemas.microsoft.com/office/drawing/2014/main" id="{18DE4E99-51AA-4BD9-A913-E5940D1AE135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127" y="3122"/>
              <a:ext cx="511" cy="485"/>
            </a:xfrm>
            <a:custGeom>
              <a:avLst/>
              <a:gdLst>
                <a:gd name="T0" fmla="*/ 31 w 713"/>
                <a:gd name="T1" fmla="*/ 470 h 523"/>
                <a:gd name="T2" fmla="*/ 591 w 713"/>
                <a:gd name="T3" fmla="*/ 174 h 523"/>
                <a:gd name="T4" fmla="*/ 659 w 713"/>
                <a:gd name="T5" fmla="*/ 2 h 523"/>
                <a:gd name="T6" fmla="*/ 647 w 713"/>
                <a:gd name="T7" fmla="*/ 166 h 523"/>
                <a:gd name="T8" fmla="*/ 263 w 713"/>
                <a:gd name="T9" fmla="*/ 390 h 523"/>
                <a:gd name="T10" fmla="*/ 39 w 713"/>
                <a:gd name="T11" fmla="*/ 510 h 523"/>
                <a:gd name="T12" fmla="*/ 31 w 713"/>
                <a:gd name="T13" fmla="*/ 470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13" h="523">
                  <a:moveTo>
                    <a:pt x="31" y="470"/>
                  </a:moveTo>
                  <a:cubicBezTo>
                    <a:pt x="123" y="414"/>
                    <a:pt x="486" y="252"/>
                    <a:pt x="591" y="174"/>
                  </a:cubicBezTo>
                  <a:cubicBezTo>
                    <a:pt x="695" y="96"/>
                    <a:pt x="649" y="3"/>
                    <a:pt x="659" y="2"/>
                  </a:cubicBezTo>
                  <a:cubicBezTo>
                    <a:pt x="668" y="0"/>
                    <a:pt x="713" y="101"/>
                    <a:pt x="647" y="166"/>
                  </a:cubicBezTo>
                  <a:cubicBezTo>
                    <a:pt x="581" y="230"/>
                    <a:pt x="364" y="332"/>
                    <a:pt x="263" y="390"/>
                  </a:cubicBezTo>
                  <a:cubicBezTo>
                    <a:pt x="161" y="447"/>
                    <a:pt x="77" y="496"/>
                    <a:pt x="39" y="510"/>
                  </a:cubicBezTo>
                  <a:cubicBezTo>
                    <a:pt x="0" y="523"/>
                    <a:pt x="32" y="478"/>
                    <a:pt x="31" y="470"/>
                  </a:cubicBezTo>
                  <a:close/>
                </a:path>
              </a:pathLst>
            </a:custGeom>
            <a:gradFill rotWithShape="0">
              <a:gsLst>
                <a:gs pos="0">
                  <a:srgbClr val="00CC00"/>
                </a:gs>
                <a:gs pos="100000">
                  <a:srgbClr val="00CC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396" name="Freeform 12">
              <a:extLst>
                <a:ext uri="{FF2B5EF4-FFF2-40B4-BE49-F238E27FC236}">
                  <a16:creationId xmlns:a16="http://schemas.microsoft.com/office/drawing/2014/main" id="{A2FB868A-E6E2-4301-820E-9648FE8F13AC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3925" y="3084"/>
              <a:ext cx="713" cy="523"/>
            </a:xfrm>
            <a:custGeom>
              <a:avLst/>
              <a:gdLst>
                <a:gd name="T0" fmla="*/ 31 w 713"/>
                <a:gd name="T1" fmla="*/ 470 h 523"/>
                <a:gd name="T2" fmla="*/ 591 w 713"/>
                <a:gd name="T3" fmla="*/ 174 h 523"/>
                <a:gd name="T4" fmla="*/ 659 w 713"/>
                <a:gd name="T5" fmla="*/ 2 h 523"/>
                <a:gd name="T6" fmla="*/ 647 w 713"/>
                <a:gd name="T7" fmla="*/ 166 h 523"/>
                <a:gd name="T8" fmla="*/ 263 w 713"/>
                <a:gd name="T9" fmla="*/ 390 h 523"/>
                <a:gd name="T10" fmla="*/ 39 w 713"/>
                <a:gd name="T11" fmla="*/ 510 h 523"/>
                <a:gd name="T12" fmla="*/ 31 w 713"/>
                <a:gd name="T13" fmla="*/ 470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13" h="523">
                  <a:moveTo>
                    <a:pt x="31" y="470"/>
                  </a:moveTo>
                  <a:cubicBezTo>
                    <a:pt x="123" y="414"/>
                    <a:pt x="486" y="252"/>
                    <a:pt x="591" y="174"/>
                  </a:cubicBezTo>
                  <a:cubicBezTo>
                    <a:pt x="695" y="96"/>
                    <a:pt x="649" y="3"/>
                    <a:pt x="659" y="2"/>
                  </a:cubicBezTo>
                  <a:cubicBezTo>
                    <a:pt x="668" y="0"/>
                    <a:pt x="713" y="101"/>
                    <a:pt x="647" y="166"/>
                  </a:cubicBezTo>
                  <a:cubicBezTo>
                    <a:pt x="581" y="230"/>
                    <a:pt x="364" y="332"/>
                    <a:pt x="263" y="390"/>
                  </a:cubicBezTo>
                  <a:cubicBezTo>
                    <a:pt x="161" y="447"/>
                    <a:pt x="77" y="496"/>
                    <a:pt x="39" y="510"/>
                  </a:cubicBezTo>
                  <a:cubicBezTo>
                    <a:pt x="0" y="523"/>
                    <a:pt x="32" y="478"/>
                    <a:pt x="31" y="470"/>
                  </a:cubicBezTo>
                  <a:close/>
                </a:path>
              </a:pathLst>
            </a:custGeom>
            <a:gradFill rotWithShape="0">
              <a:gsLst>
                <a:gs pos="0">
                  <a:srgbClr val="00CC00"/>
                </a:gs>
                <a:gs pos="100000">
                  <a:srgbClr val="00CC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397" name="Freeform 13">
              <a:extLst>
                <a:ext uri="{FF2B5EF4-FFF2-40B4-BE49-F238E27FC236}">
                  <a16:creationId xmlns:a16="http://schemas.microsoft.com/office/drawing/2014/main" id="{98515D59-B138-43B0-BAEE-7F748ABE8BF6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223" y="3154"/>
              <a:ext cx="384" cy="405"/>
            </a:xfrm>
            <a:custGeom>
              <a:avLst/>
              <a:gdLst>
                <a:gd name="T0" fmla="*/ 31 w 713"/>
                <a:gd name="T1" fmla="*/ 470 h 523"/>
                <a:gd name="T2" fmla="*/ 591 w 713"/>
                <a:gd name="T3" fmla="*/ 174 h 523"/>
                <a:gd name="T4" fmla="*/ 659 w 713"/>
                <a:gd name="T5" fmla="*/ 2 h 523"/>
                <a:gd name="T6" fmla="*/ 647 w 713"/>
                <a:gd name="T7" fmla="*/ 166 h 523"/>
                <a:gd name="T8" fmla="*/ 263 w 713"/>
                <a:gd name="T9" fmla="*/ 390 h 523"/>
                <a:gd name="T10" fmla="*/ 39 w 713"/>
                <a:gd name="T11" fmla="*/ 510 h 523"/>
                <a:gd name="T12" fmla="*/ 31 w 713"/>
                <a:gd name="T13" fmla="*/ 470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13" h="523">
                  <a:moveTo>
                    <a:pt x="31" y="470"/>
                  </a:moveTo>
                  <a:cubicBezTo>
                    <a:pt x="123" y="414"/>
                    <a:pt x="486" y="252"/>
                    <a:pt x="591" y="174"/>
                  </a:cubicBezTo>
                  <a:cubicBezTo>
                    <a:pt x="695" y="96"/>
                    <a:pt x="649" y="3"/>
                    <a:pt x="659" y="2"/>
                  </a:cubicBezTo>
                  <a:cubicBezTo>
                    <a:pt x="668" y="0"/>
                    <a:pt x="713" y="101"/>
                    <a:pt x="647" y="166"/>
                  </a:cubicBezTo>
                  <a:cubicBezTo>
                    <a:pt x="581" y="230"/>
                    <a:pt x="364" y="332"/>
                    <a:pt x="263" y="390"/>
                  </a:cubicBezTo>
                  <a:cubicBezTo>
                    <a:pt x="161" y="447"/>
                    <a:pt x="77" y="496"/>
                    <a:pt x="39" y="510"/>
                  </a:cubicBezTo>
                  <a:cubicBezTo>
                    <a:pt x="0" y="523"/>
                    <a:pt x="32" y="478"/>
                    <a:pt x="31" y="470"/>
                  </a:cubicBezTo>
                  <a:close/>
                </a:path>
              </a:pathLst>
            </a:custGeom>
            <a:gradFill rotWithShape="0">
              <a:gsLst>
                <a:gs pos="0">
                  <a:srgbClr val="00CC00"/>
                </a:gs>
                <a:gs pos="100000">
                  <a:srgbClr val="00CC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398" name="Freeform 14">
              <a:extLst>
                <a:ext uri="{FF2B5EF4-FFF2-40B4-BE49-F238E27FC236}">
                  <a16:creationId xmlns:a16="http://schemas.microsoft.com/office/drawing/2014/main" id="{A61EB5AF-54BF-4E6F-BF29-DA07B6F01A89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031" y="3122"/>
              <a:ext cx="535" cy="437"/>
            </a:xfrm>
            <a:custGeom>
              <a:avLst/>
              <a:gdLst>
                <a:gd name="T0" fmla="*/ 31 w 713"/>
                <a:gd name="T1" fmla="*/ 470 h 523"/>
                <a:gd name="T2" fmla="*/ 591 w 713"/>
                <a:gd name="T3" fmla="*/ 174 h 523"/>
                <a:gd name="T4" fmla="*/ 659 w 713"/>
                <a:gd name="T5" fmla="*/ 2 h 523"/>
                <a:gd name="T6" fmla="*/ 647 w 713"/>
                <a:gd name="T7" fmla="*/ 166 h 523"/>
                <a:gd name="T8" fmla="*/ 263 w 713"/>
                <a:gd name="T9" fmla="*/ 390 h 523"/>
                <a:gd name="T10" fmla="*/ 39 w 713"/>
                <a:gd name="T11" fmla="*/ 510 h 523"/>
                <a:gd name="T12" fmla="*/ 31 w 713"/>
                <a:gd name="T13" fmla="*/ 470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13" h="523">
                  <a:moveTo>
                    <a:pt x="31" y="470"/>
                  </a:moveTo>
                  <a:cubicBezTo>
                    <a:pt x="123" y="414"/>
                    <a:pt x="486" y="252"/>
                    <a:pt x="591" y="174"/>
                  </a:cubicBezTo>
                  <a:cubicBezTo>
                    <a:pt x="695" y="96"/>
                    <a:pt x="649" y="3"/>
                    <a:pt x="659" y="2"/>
                  </a:cubicBezTo>
                  <a:cubicBezTo>
                    <a:pt x="668" y="0"/>
                    <a:pt x="713" y="101"/>
                    <a:pt x="647" y="166"/>
                  </a:cubicBezTo>
                  <a:cubicBezTo>
                    <a:pt x="581" y="230"/>
                    <a:pt x="364" y="332"/>
                    <a:pt x="263" y="390"/>
                  </a:cubicBezTo>
                  <a:cubicBezTo>
                    <a:pt x="161" y="447"/>
                    <a:pt x="77" y="496"/>
                    <a:pt x="39" y="510"/>
                  </a:cubicBezTo>
                  <a:cubicBezTo>
                    <a:pt x="0" y="523"/>
                    <a:pt x="32" y="478"/>
                    <a:pt x="31" y="470"/>
                  </a:cubicBezTo>
                  <a:close/>
                </a:path>
              </a:pathLst>
            </a:custGeom>
            <a:gradFill rotWithShape="0">
              <a:gsLst>
                <a:gs pos="0">
                  <a:srgbClr val="00CC00"/>
                </a:gs>
                <a:gs pos="100000">
                  <a:srgbClr val="00CC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399" name="Freeform 15">
              <a:extLst>
                <a:ext uri="{FF2B5EF4-FFF2-40B4-BE49-F238E27FC236}">
                  <a16:creationId xmlns:a16="http://schemas.microsoft.com/office/drawing/2014/main" id="{F8B0DAEB-9FC6-456B-9A04-1880DD3C73BD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3950" y="3062"/>
              <a:ext cx="51" cy="52"/>
            </a:xfrm>
            <a:custGeom>
              <a:avLst/>
              <a:gdLst>
                <a:gd name="T0" fmla="*/ 56 w 111"/>
                <a:gd name="T1" fmla="*/ 112 h 112"/>
                <a:gd name="T2" fmla="*/ 8 w 111"/>
                <a:gd name="T3" fmla="*/ 16 h 112"/>
                <a:gd name="T4" fmla="*/ 104 w 111"/>
                <a:gd name="T5" fmla="*/ 16 h 112"/>
                <a:gd name="T6" fmla="*/ 56 w 111"/>
                <a:gd name="T7" fmla="*/ 1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1" h="112">
                  <a:moveTo>
                    <a:pt x="56" y="112"/>
                  </a:moveTo>
                  <a:cubicBezTo>
                    <a:pt x="40" y="112"/>
                    <a:pt x="0" y="31"/>
                    <a:pt x="8" y="16"/>
                  </a:cubicBezTo>
                  <a:cubicBezTo>
                    <a:pt x="15" y="0"/>
                    <a:pt x="96" y="0"/>
                    <a:pt x="104" y="16"/>
                  </a:cubicBezTo>
                  <a:cubicBezTo>
                    <a:pt x="111" y="31"/>
                    <a:pt x="72" y="112"/>
                    <a:pt x="56" y="112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tx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400" name="Freeform 16">
              <a:extLst>
                <a:ext uri="{FF2B5EF4-FFF2-40B4-BE49-F238E27FC236}">
                  <a16:creationId xmlns:a16="http://schemas.microsoft.com/office/drawing/2014/main" id="{71B22AD3-660A-4BD4-A7E0-7095DFAB6992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044" y="3088"/>
              <a:ext cx="51" cy="52"/>
            </a:xfrm>
            <a:custGeom>
              <a:avLst/>
              <a:gdLst>
                <a:gd name="T0" fmla="*/ 56 w 111"/>
                <a:gd name="T1" fmla="*/ 112 h 112"/>
                <a:gd name="T2" fmla="*/ 8 w 111"/>
                <a:gd name="T3" fmla="*/ 16 h 112"/>
                <a:gd name="T4" fmla="*/ 104 w 111"/>
                <a:gd name="T5" fmla="*/ 16 h 112"/>
                <a:gd name="T6" fmla="*/ 56 w 111"/>
                <a:gd name="T7" fmla="*/ 1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1" h="112">
                  <a:moveTo>
                    <a:pt x="56" y="112"/>
                  </a:moveTo>
                  <a:cubicBezTo>
                    <a:pt x="40" y="112"/>
                    <a:pt x="0" y="31"/>
                    <a:pt x="8" y="16"/>
                  </a:cubicBezTo>
                  <a:cubicBezTo>
                    <a:pt x="15" y="0"/>
                    <a:pt x="96" y="0"/>
                    <a:pt x="104" y="16"/>
                  </a:cubicBezTo>
                  <a:cubicBezTo>
                    <a:pt x="111" y="31"/>
                    <a:pt x="72" y="112"/>
                    <a:pt x="56" y="112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tx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401" name="Freeform 17">
              <a:extLst>
                <a:ext uri="{FF2B5EF4-FFF2-40B4-BE49-F238E27FC236}">
                  <a16:creationId xmlns:a16="http://schemas.microsoft.com/office/drawing/2014/main" id="{F8026516-1EB8-4476-8502-2E5F374C546C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138" y="3088"/>
              <a:ext cx="51" cy="52"/>
            </a:xfrm>
            <a:custGeom>
              <a:avLst/>
              <a:gdLst>
                <a:gd name="T0" fmla="*/ 56 w 111"/>
                <a:gd name="T1" fmla="*/ 112 h 112"/>
                <a:gd name="T2" fmla="*/ 8 w 111"/>
                <a:gd name="T3" fmla="*/ 16 h 112"/>
                <a:gd name="T4" fmla="*/ 104 w 111"/>
                <a:gd name="T5" fmla="*/ 16 h 112"/>
                <a:gd name="T6" fmla="*/ 56 w 111"/>
                <a:gd name="T7" fmla="*/ 1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1" h="112">
                  <a:moveTo>
                    <a:pt x="56" y="112"/>
                  </a:moveTo>
                  <a:cubicBezTo>
                    <a:pt x="40" y="112"/>
                    <a:pt x="0" y="31"/>
                    <a:pt x="8" y="16"/>
                  </a:cubicBezTo>
                  <a:cubicBezTo>
                    <a:pt x="15" y="0"/>
                    <a:pt x="96" y="0"/>
                    <a:pt x="104" y="16"/>
                  </a:cubicBezTo>
                  <a:cubicBezTo>
                    <a:pt x="111" y="31"/>
                    <a:pt x="72" y="112"/>
                    <a:pt x="56" y="112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tx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402" name="Freeform 18">
              <a:extLst>
                <a:ext uri="{FF2B5EF4-FFF2-40B4-BE49-F238E27FC236}">
                  <a16:creationId xmlns:a16="http://schemas.microsoft.com/office/drawing/2014/main" id="{E80EA744-46F5-4E2E-977A-7ADBFC8B0809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228" y="3114"/>
              <a:ext cx="51" cy="52"/>
            </a:xfrm>
            <a:custGeom>
              <a:avLst/>
              <a:gdLst>
                <a:gd name="T0" fmla="*/ 56 w 111"/>
                <a:gd name="T1" fmla="*/ 112 h 112"/>
                <a:gd name="T2" fmla="*/ 8 w 111"/>
                <a:gd name="T3" fmla="*/ 16 h 112"/>
                <a:gd name="T4" fmla="*/ 104 w 111"/>
                <a:gd name="T5" fmla="*/ 16 h 112"/>
                <a:gd name="T6" fmla="*/ 56 w 111"/>
                <a:gd name="T7" fmla="*/ 1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1" h="112">
                  <a:moveTo>
                    <a:pt x="56" y="112"/>
                  </a:moveTo>
                  <a:cubicBezTo>
                    <a:pt x="40" y="112"/>
                    <a:pt x="0" y="31"/>
                    <a:pt x="8" y="16"/>
                  </a:cubicBezTo>
                  <a:cubicBezTo>
                    <a:pt x="15" y="0"/>
                    <a:pt x="96" y="0"/>
                    <a:pt x="104" y="16"/>
                  </a:cubicBezTo>
                  <a:cubicBezTo>
                    <a:pt x="111" y="31"/>
                    <a:pt x="72" y="112"/>
                    <a:pt x="56" y="112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tx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403" name="Freeform 19">
              <a:extLst>
                <a:ext uri="{FF2B5EF4-FFF2-40B4-BE49-F238E27FC236}">
                  <a16:creationId xmlns:a16="http://schemas.microsoft.com/office/drawing/2014/main" id="{69B290C0-27AB-48B8-93BC-D7CD6E2E7CC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5" y="2930"/>
              <a:ext cx="846" cy="713"/>
            </a:xfrm>
            <a:custGeom>
              <a:avLst/>
              <a:gdLst>
                <a:gd name="T0" fmla="*/ 96 w 1168"/>
                <a:gd name="T1" fmla="*/ 361 h 713"/>
                <a:gd name="T2" fmla="*/ 624 w 1168"/>
                <a:gd name="T3" fmla="*/ 73 h 713"/>
                <a:gd name="T4" fmla="*/ 1104 w 1168"/>
                <a:gd name="T5" fmla="*/ 73 h 713"/>
                <a:gd name="T6" fmla="*/ 1008 w 1168"/>
                <a:gd name="T7" fmla="*/ 505 h 713"/>
                <a:gd name="T8" fmla="*/ 336 w 1168"/>
                <a:gd name="T9" fmla="*/ 697 h 713"/>
                <a:gd name="T10" fmla="*/ 48 w 1168"/>
                <a:gd name="T11" fmla="*/ 601 h 713"/>
                <a:gd name="T12" fmla="*/ 96 w 1168"/>
                <a:gd name="T13" fmla="*/ 361 h 7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68" h="713">
                  <a:moveTo>
                    <a:pt x="96" y="361"/>
                  </a:moveTo>
                  <a:cubicBezTo>
                    <a:pt x="192" y="273"/>
                    <a:pt x="456" y="120"/>
                    <a:pt x="624" y="73"/>
                  </a:cubicBezTo>
                  <a:cubicBezTo>
                    <a:pt x="791" y="25"/>
                    <a:pt x="1039" y="0"/>
                    <a:pt x="1104" y="73"/>
                  </a:cubicBezTo>
                  <a:cubicBezTo>
                    <a:pt x="1168" y="145"/>
                    <a:pt x="1135" y="401"/>
                    <a:pt x="1008" y="505"/>
                  </a:cubicBezTo>
                  <a:cubicBezTo>
                    <a:pt x="880" y="608"/>
                    <a:pt x="496" y="681"/>
                    <a:pt x="336" y="697"/>
                  </a:cubicBezTo>
                  <a:cubicBezTo>
                    <a:pt x="176" y="713"/>
                    <a:pt x="87" y="656"/>
                    <a:pt x="48" y="601"/>
                  </a:cubicBezTo>
                  <a:cubicBezTo>
                    <a:pt x="8" y="545"/>
                    <a:pt x="0" y="449"/>
                    <a:pt x="96" y="361"/>
                  </a:cubicBezTo>
                  <a:close/>
                </a:path>
              </a:pathLst>
            </a:custGeom>
            <a:gradFill rotWithShape="0">
              <a:gsLst>
                <a:gs pos="0">
                  <a:srgbClr val="9999FF">
                    <a:gamma/>
                    <a:shade val="71765"/>
                    <a:invGamma/>
                  </a:srgbClr>
                </a:gs>
                <a:gs pos="100000">
                  <a:srgbClr val="9999F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6404" name="Group 20">
            <a:extLst>
              <a:ext uri="{FF2B5EF4-FFF2-40B4-BE49-F238E27FC236}">
                <a16:creationId xmlns:a16="http://schemas.microsoft.com/office/drawing/2014/main" id="{A103BF97-CAF9-4ACC-888D-93AD98780087}"/>
              </a:ext>
            </a:extLst>
          </p:cNvPr>
          <p:cNvGrpSpPr>
            <a:grpSpLocks/>
          </p:cNvGrpSpPr>
          <p:nvPr/>
        </p:nvGrpSpPr>
        <p:grpSpPr bwMode="auto">
          <a:xfrm>
            <a:off x="1824583" y="3352800"/>
            <a:ext cx="2817813" cy="3644900"/>
            <a:chOff x="1872" y="2104"/>
            <a:chExt cx="1775" cy="2296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6405" name="Freeform 21">
              <a:extLst>
                <a:ext uri="{FF2B5EF4-FFF2-40B4-BE49-F238E27FC236}">
                  <a16:creationId xmlns:a16="http://schemas.microsoft.com/office/drawing/2014/main" id="{8DFF740C-B192-4C24-A639-2E0ECC960EA7}"/>
                </a:ext>
              </a:extLst>
            </p:cNvPr>
            <p:cNvSpPr>
              <a:spLocks/>
            </p:cNvSpPr>
            <p:nvPr/>
          </p:nvSpPr>
          <p:spPr bwMode="auto">
            <a:xfrm>
              <a:off x="1968" y="2104"/>
              <a:ext cx="1407" cy="1736"/>
            </a:xfrm>
            <a:custGeom>
              <a:avLst/>
              <a:gdLst>
                <a:gd name="T0" fmla="*/ 585 w 1217"/>
                <a:gd name="T1" fmla="*/ 56 h 1240"/>
                <a:gd name="T2" fmla="*/ 441 w 1217"/>
                <a:gd name="T3" fmla="*/ 104 h 1240"/>
                <a:gd name="T4" fmla="*/ 297 w 1217"/>
                <a:gd name="T5" fmla="*/ 56 h 1240"/>
                <a:gd name="T6" fmla="*/ 249 w 1217"/>
                <a:gd name="T7" fmla="*/ 200 h 1240"/>
                <a:gd name="T8" fmla="*/ 105 w 1217"/>
                <a:gd name="T9" fmla="*/ 296 h 1240"/>
                <a:gd name="T10" fmla="*/ 9 w 1217"/>
                <a:gd name="T11" fmla="*/ 440 h 1240"/>
                <a:gd name="T12" fmla="*/ 57 w 1217"/>
                <a:gd name="T13" fmla="*/ 920 h 1240"/>
                <a:gd name="T14" fmla="*/ 297 w 1217"/>
                <a:gd name="T15" fmla="*/ 1016 h 1240"/>
                <a:gd name="T16" fmla="*/ 297 w 1217"/>
                <a:gd name="T17" fmla="*/ 1208 h 1240"/>
                <a:gd name="T18" fmla="*/ 441 w 1217"/>
                <a:gd name="T19" fmla="*/ 1208 h 1240"/>
                <a:gd name="T20" fmla="*/ 633 w 1217"/>
                <a:gd name="T21" fmla="*/ 1064 h 1240"/>
                <a:gd name="T22" fmla="*/ 825 w 1217"/>
                <a:gd name="T23" fmla="*/ 1208 h 1240"/>
                <a:gd name="T24" fmla="*/ 1161 w 1217"/>
                <a:gd name="T25" fmla="*/ 1112 h 1240"/>
                <a:gd name="T26" fmla="*/ 1113 w 1217"/>
                <a:gd name="T27" fmla="*/ 1016 h 1240"/>
                <a:gd name="T28" fmla="*/ 1161 w 1217"/>
                <a:gd name="T29" fmla="*/ 872 h 1240"/>
                <a:gd name="T30" fmla="*/ 1113 w 1217"/>
                <a:gd name="T31" fmla="*/ 728 h 1240"/>
                <a:gd name="T32" fmla="*/ 1209 w 1217"/>
                <a:gd name="T33" fmla="*/ 392 h 1240"/>
                <a:gd name="T34" fmla="*/ 1065 w 1217"/>
                <a:gd name="T35" fmla="*/ 296 h 1240"/>
                <a:gd name="T36" fmla="*/ 1017 w 1217"/>
                <a:gd name="T37" fmla="*/ 152 h 1240"/>
                <a:gd name="T38" fmla="*/ 825 w 1217"/>
                <a:gd name="T39" fmla="*/ 104 h 1240"/>
                <a:gd name="T40" fmla="*/ 681 w 1217"/>
                <a:gd name="T41" fmla="*/ 8 h 1240"/>
                <a:gd name="T42" fmla="*/ 585 w 1217"/>
                <a:gd name="T43" fmla="*/ 56 h 1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217" h="1240">
                  <a:moveTo>
                    <a:pt x="585" y="56"/>
                  </a:moveTo>
                  <a:cubicBezTo>
                    <a:pt x="545" y="72"/>
                    <a:pt x="489" y="104"/>
                    <a:pt x="441" y="104"/>
                  </a:cubicBezTo>
                  <a:cubicBezTo>
                    <a:pt x="393" y="104"/>
                    <a:pt x="329" y="40"/>
                    <a:pt x="297" y="56"/>
                  </a:cubicBezTo>
                  <a:cubicBezTo>
                    <a:pt x="265" y="72"/>
                    <a:pt x="281" y="160"/>
                    <a:pt x="249" y="200"/>
                  </a:cubicBezTo>
                  <a:cubicBezTo>
                    <a:pt x="217" y="240"/>
                    <a:pt x="145" y="256"/>
                    <a:pt x="105" y="296"/>
                  </a:cubicBezTo>
                  <a:cubicBezTo>
                    <a:pt x="65" y="336"/>
                    <a:pt x="17" y="335"/>
                    <a:pt x="9" y="440"/>
                  </a:cubicBezTo>
                  <a:cubicBezTo>
                    <a:pt x="0" y="544"/>
                    <a:pt x="9" y="824"/>
                    <a:pt x="57" y="920"/>
                  </a:cubicBezTo>
                  <a:cubicBezTo>
                    <a:pt x="105" y="1016"/>
                    <a:pt x="257" y="968"/>
                    <a:pt x="297" y="1016"/>
                  </a:cubicBezTo>
                  <a:cubicBezTo>
                    <a:pt x="337" y="1064"/>
                    <a:pt x="273" y="1176"/>
                    <a:pt x="297" y="1208"/>
                  </a:cubicBezTo>
                  <a:cubicBezTo>
                    <a:pt x="321" y="1240"/>
                    <a:pt x="385" y="1232"/>
                    <a:pt x="441" y="1208"/>
                  </a:cubicBezTo>
                  <a:cubicBezTo>
                    <a:pt x="497" y="1184"/>
                    <a:pt x="569" y="1064"/>
                    <a:pt x="633" y="1064"/>
                  </a:cubicBezTo>
                  <a:cubicBezTo>
                    <a:pt x="697" y="1064"/>
                    <a:pt x="737" y="1200"/>
                    <a:pt x="825" y="1208"/>
                  </a:cubicBezTo>
                  <a:cubicBezTo>
                    <a:pt x="913" y="1216"/>
                    <a:pt x="1112" y="1144"/>
                    <a:pt x="1161" y="1112"/>
                  </a:cubicBezTo>
                  <a:cubicBezTo>
                    <a:pt x="1209" y="1079"/>
                    <a:pt x="1113" y="1056"/>
                    <a:pt x="1113" y="1016"/>
                  </a:cubicBezTo>
                  <a:cubicBezTo>
                    <a:pt x="1113" y="976"/>
                    <a:pt x="1161" y="920"/>
                    <a:pt x="1161" y="872"/>
                  </a:cubicBezTo>
                  <a:cubicBezTo>
                    <a:pt x="1161" y="824"/>
                    <a:pt x="1105" y="808"/>
                    <a:pt x="1113" y="728"/>
                  </a:cubicBezTo>
                  <a:cubicBezTo>
                    <a:pt x="1121" y="648"/>
                    <a:pt x="1217" y="464"/>
                    <a:pt x="1209" y="392"/>
                  </a:cubicBezTo>
                  <a:cubicBezTo>
                    <a:pt x="1201" y="320"/>
                    <a:pt x="1097" y="336"/>
                    <a:pt x="1065" y="296"/>
                  </a:cubicBezTo>
                  <a:cubicBezTo>
                    <a:pt x="1033" y="256"/>
                    <a:pt x="1057" y="184"/>
                    <a:pt x="1017" y="152"/>
                  </a:cubicBezTo>
                  <a:cubicBezTo>
                    <a:pt x="977" y="120"/>
                    <a:pt x="881" y="128"/>
                    <a:pt x="825" y="104"/>
                  </a:cubicBezTo>
                  <a:cubicBezTo>
                    <a:pt x="769" y="80"/>
                    <a:pt x="720" y="15"/>
                    <a:pt x="681" y="8"/>
                  </a:cubicBezTo>
                  <a:cubicBezTo>
                    <a:pt x="641" y="0"/>
                    <a:pt x="625" y="40"/>
                    <a:pt x="585" y="56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406" name="Freeform 22">
              <a:extLst>
                <a:ext uri="{FF2B5EF4-FFF2-40B4-BE49-F238E27FC236}">
                  <a16:creationId xmlns:a16="http://schemas.microsoft.com/office/drawing/2014/main" id="{2D6B54C8-3992-433C-B840-5EEB28FFBB15}"/>
                </a:ext>
              </a:extLst>
            </p:cNvPr>
            <p:cNvSpPr>
              <a:spLocks/>
            </p:cNvSpPr>
            <p:nvPr/>
          </p:nvSpPr>
          <p:spPr bwMode="auto">
            <a:xfrm>
              <a:off x="2520" y="2824"/>
              <a:ext cx="1127" cy="807"/>
            </a:xfrm>
            <a:custGeom>
              <a:avLst/>
              <a:gdLst>
                <a:gd name="T0" fmla="*/ 72 w 1127"/>
                <a:gd name="T1" fmla="*/ 392 h 807"/>
                <a:gd name="T2" fmla="*/ 408 w 1127"/>
                <a:gd name="T3" fmla="*/ 152 h 807"/>
                <a:gd name="T4" fmla="*/ 648 w 1127"/>
                <a:gd name="T5" fmla="*/ 104 h 807"/>
                <a:gd name="T6" fmla="*/ 888 w 1127"/>
                <a:gd name="T7" fmla="*/ 8 h 807"/>
                <a:gd name="T8" fmla="*/ 1032 w 1127"/>
                <a:gd name="T9" fmla="*/ 56 h 807"/>
                <a:gd name="T10" fmla="*/ 1080 w 1127"/>
                <a:gd name="T11" fmla="*/ 296 h 807"/>
                <a:gd name="T12" fmla="*/ 984 w 1127"/>
                <a:gd name="T13" fmla="*/ 728 h 807"/>
                <a:gd name="T14" fmla="*/ 216 w 1127"/>
                <a:gd name="T15" fmla="*/ 776 h 807"/>
                <a:gd name="T16" fmla="*/ 24 w 1127"/>
                <a:gd name="T17" fmla="*/ 584 h 807"/>
                <a:gd name="T18" fmla="*/ 72 w 1127"/>
                <a:gd name="T19" fmla="*/ 392 h 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27" h="807">
                  <a:moveTo>
                    <a:pt x="72" y="392"/>
                  </a:moveTo>
                  <a:cubicBezTo>
                    <a:pt x="136" y="319"/>
                    <a:pt x="312" y="200"/>
                    <a:pt x="408" y="152"/>
                  </a:cubicBezTo>
                  <a:cubicBezTo>
                    <a:pt x="504" y="104"/>
                    <a:pt x="568" y="127"/>
                    <a:pt x="648" y="104"/>
                  </a:cubicBezTo>
                  <a:cubicBezTo>
                    <a:pt x="727" y="80"/>
                    <a:pt x="824" y="15"/>
                    <a:pt x="888" y="8"/>
                  </a:cubicBezTo>
                  <a:cubicBezTo>
                    <a:pt x="951" y="0"/>
                    <a:pt x="999" y="7"/>
                    <a:pt x="1032" y="56"/>
                  </a:cubicBezTo>
                  <a:cubicBezTo>
                    <a:pt x="1064" y="104"/>
                    <a:pt x="1087" y="184"/>
                    <a:pt x="1080" y="296"/>
                  </a:cubicBezTo>
                  <a:cubicBezTo>
                    <a:pt x="1072" y="407"/>
                    <a:pt x="1127" y="648"/>
                    <a:pt x="984" y="728"/>
                  </a:cubicBezTo>
                  <a:cubicBezTo>
                    <a:pt x="840" y="807"/>
                    <a:pt x="375" y="799"/>
                    <a:pt x="216" y="776"/>
                  </a:cubicBezTo>
                  <a:cubicBezTo>
                    <a:pt x="56" y="752"/>
                    <a:pt x="47" y="647"/>
                    <a:pt x="24" y="584"/>
                  </a:cubicBezTo>
                  <a:cubicBezTo>
                    <a:pt x="0" y="520"/>
                    <a:pt x="7" y="464"/>
                    <a:pt x="72" y="392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407" name="Freeform 23">
              <a:extLst>
                <a:ext uri="{FF2B5EF4-FFF2-40B4-BE49-F238E27FC236}">
                  <a16:creationId xmlns:a16="http://schemas.microsoft.com/office/drawing/2014/main" id="{5710AA13-70BD-4227-A53C-C4FB3A63B787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6" y="3408"/>
              <a:ext cx="439" cy="992"/>
            </a:xfrm>
            <a:custGeom>
              <a:avLst/>
              <a:gdLst>
                <a:gd name="T0" fmla="*/ 336 w 439"/>
                <a:gd name="T1" fmla="*/ 32 h 896"/>
                <a:gd name="T2" fmla="*/ 432 w 439"/>
                <a:gd name="T3" fmla="*/ 32 h 896"/>
                <a:gd name="T4" fmla="*/ 384 w 439"/>
                <a:gd name="T5" fmla="*/ 128 h 896"/>
                <a:gd name="T6" fmla="*/ 240 w 439"/>
                <a:gd name="T7" fmla="*/ 272 h 896"/>
                <a:gd name="T8" fmla="*/ 96 w 439"/>
                <a:gd name="T9" fmla="*/ 800 h 896"/>
                <a:gd name="T10" fmla="*/ 0 w 439"/>
                <a:gd name="T11" fmla="*/ 800 h 896"/>
                <a:gd name="T12" fmla="*/ 96 w 439"/>
                <a:gd name="T13" fmla="*/ 224 h 896"/>
                <a:gd name="T14" fmla="*/ 336 w 439"/>
                <a:gd name="T15" fmla="*/ 32 h 8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39" h="896">
                  <a:moveTo>
                    <a:pt x="336" y="32"/>
                  </a:moveTo>
                  <a:cubicBezTo>
                    <a:pt x="391" y="0"/>
                    <a:pt x="424" y="16"/>
                    <a:pt x="432" y="32"/>
                  </a:cubicBezTo>
                  <a:cubicBezTo>
                    <a:pt x="439" y="47"/>
                    <a:pt x="416" y="88"/>
                    <a:pt x="384" y="128"/>
                  </a:cubicBezTo>
                  <a:cubicBezTo>
                    <a:pt x="352" y="168"/>
                    <a:pt x="287" y="160"/>
                    <a:pt x="240" y="272"/>
                  </a:cubicBezTo>
                  <a:cubicBezTo>
                    <a:pt x="192" y="383"/>
                    <a:pt x="135" y="712"/>
                    <a:pt x="96" y="800"/>
                  </a:cubicBezTo>
                  <a:cubicBezTo>
                    <a:pt x="56" y="887"/>
                    <a:pt x="0" y="896"/>
                    <a:pt x="0" y="800"/>
                  </a:cubicBezTo>
                  <a:cubicBezTo>
                    <a:pt x="0" y="704"/>
                    <a:pt x="40" y="351"/>
                    <a:pt x="96" y="224"/>
                  </a:cubicBezTo>
                  <a:cubicBezTo>
                    <a:pt x="151" y="96"/>
                    <a:pt x="280" y="63"/>
                    <a:pt x="336" y="32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408" name="Freeform 24">
              <a:extLst>
                <a:ext uri="{FF2B5EF4-FFF2-40B4-BE49-F238E27FC236}">
                  <a16:creationId xmlns:a16="http://schemas.microsoft.com/office/drawing/2014/main" id="{CF371569-A1A0-4B98-B703-3DA54996EE59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688" y="3552"/>
              <a:ext cx="192" cy="280"/>
            </a:xfrm>
            <a:custGeom>
              <a:avLst/>
              <a:gdLst>
                <a:gd name="T0" fmla="*/ 24 w 168"/>
                <a:gd name="T1" fmla="*/ 40 h 280"/>
                <a:gd name="T2" fmla="*/ 24 w 168"/>
                <a:gd name="T3" fmla="*/ 280 h 280"/>
                <a:gd name="T4" fmla="*/ 168 w 168"/>
                <a:gd name="T5" fmla="*/ 40 h 280"/>
                <a:gd name="T6" fmla="*/ 24 w 168"/>
                <a:gd name="T7" fmla="*/ 40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8" h="280">
                  <a:moveTo>
                    <a:pt x="24" y="40"/>
                  </a:moveTo>
                  <a:cubicBezTo>
                    <a:pt x="0" y="79"/>
                    <a:pt x="0" y="280"/>
                    <a:pt x="24" y="280"/>
                  </a:cubicBezTo>
                  <a:cubicBezTo>
                    <a:pt x="48" y="280"/>
                    <a:pt x="168" y="80"/>
                    <a:pt x="168" y="40"/>
                  </a:cubicBezTo>
                  <a:cubicBezTo>
                    <a:pt x="168" y="0"/>
                    <a:pt x="47" y="0"/>
                    <a:pt x="24" y="4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409" name="Freeform 25">
              <a:extLst>
                <a:ext uri="{FF2B5EF4-FFF2-40B4-BE49-F238E27FC236}">
                  <a16:creationId xmlns:a16="http://schemas.microsoft.com/office/drawing/2014/main" id="{A842B50B-4129-456E-BEBF-591164EF6B1F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4" y="3552"/>
              <a:ext cx="192" cy="280"/>
            </a:xfrm>
            <a:custGeom>
              <a:avLst/>
              <a:gdLst>
                <a:gd name="T0" fmla="*/ 24 w 168"/>
                <a:gd name="T1" fmla="*/ 40 h 280"/>
                <a:gd name="T2" fmla="*/ 24 w 168"/>
                <a:gd name="T3" fmla="*/ 280 h 280"/>
                <a:gd name="T4" fmla="*/ 168 w 168"/>
                <a:gd name="T5" fmla="*/ 40 h 280"/>
                <a:gd name="T6" fmla="*/ 24 w 168"/>
                <a:gd name="T7" fmla="*/ 40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8" h="280">
                  <a:moveTo>
                    <a:pt x="24" y="40"/>
                  </a:moveTo>
                  <a:cubicBezTo>
                    <a:pt x="0" y="79"/>
                    <a:pt x="0" y="280"/>
                    <a:pt x="24" y="280"/>
                  </a:cubicBezTo>
                  <a:cubicBezTo>
                    <a:pt x="48" y="280"/>
                    <a:pt x="168" y="80"/>
                    <a:pt x="168" y="40"/>
                  </a:cubicBezTo>
                  <a:cubicBezTo>
                    <a:pt x="168" y="0"/>
                    <a:pt x="47" y="0"/>
                    <a:pt x="24" y="4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410" name="Freeform 26">
              <a:extLst>
                <a:ext uri="{FF2B5EF4-FFF2-40B4-BE49-F238E27FC236}">
                  <a16:creationId xmlns:a16="http://schemas.microsoft.com/office/drawing/2014/main" id="{04B8B4E8-AC53-499C-ADD0-EB8F03D39FA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27" y="3096"/>
              <a:ext cx="932" cy="500"/>
            </a:xfrm>
            <a:custGeom>
              <a:avLst/>
              <a:gdLst>
                <a:gd name="T0" fmla="*/ 153 w 880"/>
                <a:gd name="T1" fmla="*/ 264 h 464"/>
                <a:gd name="T2" fmla="*/ 9 w 880"/>
                <a:gd name="T3" fmla="*/ 408 h 464"/>
                <a:gd name="T4" fmla="*/ 201 w 880"/>
                <a:gd name="T5" fmla="*/ 456 h 464"/>
                <a:gd name="T6" fmla="*/ 489 w 880"/>
                <a:gd name="T7" fmla="*/ 360 h 464"/>
                <a:gd name="T8" fmla="*/ 537 w 880"/>
                <a:gd name="T9" fmla="*/ 312 h 464"/>
                <a:gd name="T10" fmla="*/ 777 w 880"/>
                <a:gd name="T11" fmla="*/ 216 h 464"/>
                <a:gd name="T12" fmla="*/ 873 w 880"/>
                <a:gd name="T13" fmla="*/ 24 h 464"/>
                <a:gd name="T14" fmla="*/ 825 w 880"/>
                <a:gd name="T15" fmla="*/ 72 h 464"/>
                <a:gd name="T16" fmla="*/ 729 w 880"/>
                <a:gd name="T17" fmla="*/ 168 h 464"/>
                <a:gd name="T18" fmla="*/ 505 w 880"/>
                <a:gd name="T19" fmla="*/ 248 h 464"/>
                <a:gd name="T20" fmla="*/ 441 w 880"/>
                <a:gd name="T21" fmla="*/ 216 h 464"/>
                <a:gd name="T22" fmla="*/ 153 w 880"/>
                <a:gd name="T23" fmla="*/ 264 h 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80" h="464">
                  <a:moveTo>
                    <a:pt x="153" y="264"/>
                  </a:moveTo>
                  <a:cubicBezTo>
                    <a:pt x="80" y="296"/>
                    <a:pt x="0" y="375"/>
                    <a:pt x="9" y="408"/>
                  </a:cubicBezTo>
                  <a:cubicBezTo>
                    <a:pt x="17" y="440"/>
                    <a:pt x="121" y="464"/>
                    <a:pt x="201" y="456"/>
                  </a:cubicBezTo>
                  <a:cubicBezTo>
                    <a:pt x="281" y="448"/>
                    <a:pt x="433" y="384"/>
                    <a:pt x="489" y="360"/>
                  </a:cubicBezTo>
                  <a:cubicBezTo>
                    <a:pt x="545" y="336"/>
                    <a:pt x="489" y="336"/>
                    <a:pt x="537" y="312"/>
                  </a:cubicBezTo>
                  <a:cubicBezTo>
                    <a:pt x="585" y="288"/>
                    <a:pt x="721" y="264"/>
                    <a:pt x="777" y="216"/>
                  </a:cubicBezTo>
                  <a:cubicBezTo>
                    <a:pt x="833" y="168"/>
                    <a:pt x="865" y="47"/>
                    <a:pt x="873" y="24"/>
                  </a:cubicBezTo>
                  <a:cubicBezTo>
                    <a:pt x="880" y="0"/>
                    <a:pt x="849" y="48"/>
                    <a:pt x="825" y="72"/>
                  </a:cubicBezTo>
                  <a:cubicBezTo>
                    <a:pt x="801" y="96"/>
                    <a:pt x="782" y="138"/>
                    <a:pt x="729" y="168"/>
                  </a:cubicBezTo>
                  <a:cubicBezTo>
                    <a:pt x="675" y="197"/>
                    <a:pt x="553" y="240"/>
                    <a:pt x="505" y="248"/>
                  </a:cubicBezTo>
                  <a:cubicBezTo>
                    <a:pt x="457" y="256"/>
                    <a:pt x="499" y="213"/>
                    <a:pt x="441" y="216"/>
                  </a:cubicBezTo>
                  <a:cubicBezTo>
                    <a:pt x="382" y="218"/>
                    <a:pt x="225" y="231"/>
                    <a:pt x="153" y="264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411" name="Freeform 27">
              <a:extLst>
                <a:ext uri="{FF2B5EF4-FFF2-40B4-BE49-F238E27FC236}">
                  <a16:creationId xmlns:a16="http://schemas.microsoft.com/office/drawing/2014/main" id="{63766B5E-5393-4AAB-9E93-E87E9A0F9E9D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4" y="3072"/>
              <a:ext cx="97" cy="96"/>
            </a:xfrm>
            <a:custGeom>
              <a:avLst/>
              <a:gdLst>
                <a:gd name="T0" fmla="*/ 24 w 223"/>
                <a:gd name="T1" fmla="*/ 272 h 279"/>
                <a:gd name="T2" fmla="*/ 72 w 223"/>
                <a:gd name="T3" fmla="*/ 32 h 279"/>
                <a:gd name="T4" fmla="*/ 216 w 223"/>
                <a:gd name="T5" fmla="*/ 80 h 279"/>
                <a:gd name="T6" fmla="*/ 24 w 223"/>
                <a:gd name="T7" fmla="*/ 272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3" h="279">
                  <a:moveTo>
                    <a:pt x="24" y="272"/>
                  </a:moveTo>
                  <a:cubicBezTo>
                    <a:pt x="0" y="264"/>
                    <a:pt x="40" y="64"/>
                    <a:pt x="72" y="32"/>
                  </a:cubicBezTo>
                  <a:cubicBezTo>
                    <a:pt x="104" y="0"/>
                    <a:pt x="223" y="40"/>
                    <a:pt x="216" y="80"/>
                  </a:cubicBezTo>
                  <a:cubicBezTo>
                    <a:pt x="208" y="119"/>
                    <a:pt x="47" y="279"/>
                    <a:pt x="24" y="272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412" name="Freeform 28">
              <a:extLst>
                <a:ext uri="{FF2B5EF4-FFF2-40B4-BE49-F238E27FC236}">
                  <a16:creationId xmlns:a16="http://schemas.microsoft.com/office/drawing/2014/main" id="{8647E372-1D42-4A5B-BB07-3C532A226A41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5" y="3120"/>
              <a:ext cx="511" cy="485"/>
            </a:xfrm>
            <a:custGeom>
              <a:avLst/>
              <a:gdLst>
                <a:gd name="T0" fmla="*/ 31 w 713"/>
                <a:gd name="T1" fmla="*/ 470 h 523"/>
                <a:gd name="T2" fmla="*/ 591 w 713"/>
                <a:gd name="T3" fmla="*/ 174 h 523"/>
                <a:gd name="T4" fmla="*/ 659 w 713"/>
                <a:gd name="T5" fmla="*/ 2 h 523"/>
                <a:gd name="T6" fmla="*/ 647 w 713"/>
                <a:gd name="T7" fmla="*/ 166 h 523"/>
                <a:gd name="T8" fmla="*/ 263 w 713"/>
                <a:gd name="T9" fmla="*/ 390 h 523"/>
                <a:gd name="T10" fmla="*/ 39 w 713"/>
                <a:gd name="T11" fmla="*/ 510 h 523"/>
                <a:gd name="T12" fmla="*/ 31 w 713"/>
                <a:gd name="T13" fmla="*/ 470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13" h="523">
                  <a:moveTo>
                    <a:pt x="31" y="470"/>
                  </a:moveTo>
                  <a:cubicBezTo>
                    <a:pt x="123" y="414"/>
                    <a:pt x="486" y="252"/>
                    <a:pt x="591" y="174"/>
                  </a:cubicBezTo>
                  <a:cubicBezTo>
                    <a:pt x="695" y="96"/>
                    <a:pt x="649" y="3"/>
                    <a:pt x="659" y="2"/>
                  </a:cubicBezTo>
                  <a:cubicBezTo>
                    <a:pt x="668" y="0"/>
                    <a:pt x="713" y="101"/>
                    <a:pt x="647" y="166"/>
                  </a:cubicBezTo>
                  <a:cubicBezTo>
                    <a:pt x="581" y="230"/>
                    <a:pt x="364" y="332"/>
                    <a:pt x="263" y="390"/>
                  </a:cubicBezTo>
                  <a:cubicBezTo>
                    <a:pt x="161" y="447"/>
                    <a:pt x="77" y="496"/>
                    <a:pt x="39" y="510"/>
                  </a:cubicBezTo>
                  <a:cubicBezTo>
                    <a:pt x="0" y="523"/>
                    <a:pt x="32" y="478"/>
                    <a:pt x="31" y="47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413" name="Freeform 29">
              <a:extLst>
                <a:ext uri="{FF2B5EF4-FFF2-40B4-BE49-F238E27FC236}">
                  <a16:creationId xmlns:a16="http://schemas.microsoft.com/office/drawing/2014/main" id="{0CA2672E-85DE-4244-99A5-E3EF9351431F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5" y="3082"/>
              <a:ext cx="713" cy="523"/>
            </a:xfrm>
            <a:custGeom>
              <a:avLst/>
              <a:gdLst>
                <a:gd name="T0" fmla="*/ 31 w 713"/>
                <a:gd name="T1" fmla="*/ 470 h 523"/>
                <a:gd name="T2" fmla="*/ 591 w 713"/>
                <a:gd name="T3" fmla="*/ 174 h 523"/>
                <a:gd name="T4" fmla="*/ 659 w 713"/>
                <a:gd name="T5" fmla="*/ 2 h 523"/>
                <a:gd name="T6" fmla="*/ 647 w 713"/>
                <a:gd name="T7" fmla="*/ 166 h 523"/>
                <a:gd name="T8" fmla="*/ 263 w 713"/>
                <a:gd name="T9" fmla="*/ 390 h 523"/>
                <a:gd name="T10" fmla="*/ 39 w 713"/>
                <a:gd name="T11" fmla="*/ 510 h 523"/>
                <a:gd name="T12" fmla="*/ 31 w 713"/>
                <a:gd name="T13" fmla="*/ 470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13" h="523">
                  <a:moveTo>
                    <a:pt x="31" y="470"/>
                  </a:moveTo>
                  <a:cubicBezTo>
                    <a:pt x="123" y="414"/>
                    <a:pt x="486" y="252"/>
                    <a:pt x="591" y="174"/>
                  </a:cubicBezTo>
                  <a:cubicBezTo>
                    <a:pt x="695" y="96"/>
                    <a:pt x="649" y="3"/>
                    <a:pt x="659" y="2"/>
                  </a:cubicBezTo>
                  <a:cubicBezTo>
                    <a:pt x="668" y="0"/>
                    <a:pt x="713" y="101"/>
                    <a:pt x="647" y="166"/>
                  </a:cubicBezTo>
                  <a:cubicBezTo>
                    <a:pt x="581" y="230"/>
                    <a:pt x="364" y="332"/>
                    <a:pt x="263" y="390"/>
                  </a:cubicBezTo>
                  <a:cubicBezTo>
                    <a:pt x="161" y="447"/>
                    <a:pt x="77" y="496"/>
                    <a:pt x="39" y="510"/>
                  </a:cubicBezTo>
                  <a:cubicBezTo>
                    <a:pt x="0" y="523"/>
                    <a:pt x="32" y="478"/>
                    <a:pt x="31" y="47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414" name="Freeform 30">
              <a:extLst>
                <a:ext uri="{FF2B5EF4-FFF2-40B4-BE49-F238E27FC236}">
                  <a16:creationId xmlns:a16="http://schemas.microsoft.com/office/drawing/2014/main" id="{BF6E515F-0D7F-4EA4-BB08-F3DA559D33B9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6" y="3152"/>
              <a:ext cx="384" cy="405"/>
            </a:xfrm>
            <a:custGeom>
              <a:avLst/>
              <a:gdLst>
                <a:gd name="T0" fmla="*/ 31 w 713"/>
                <a:gd name="T1" fmla="*/ 470 h 523"/>
                <a:gd name="T2" fmla="*/ 591 w 713"/>
                <a:gd name="T3" fmla="*/ 174 h 523"/>
                <a:gd name="T4" fmla="*/ 659 w 713"/>
                <a:gd name="T5" fmla="*/ 2 h 523"/>
                <a:gd name="T6" fmla="*/ 647 w 713"/>
                <a:gd name="T7" fmla="*/ 166 h 523"/>
                <a:gd name="T8" fmla="*/ 263 w 713"/>
                <a:gd name="T9" fmla="*/ 390 h 523"/>
                <a:gd name="T10" fmla="*/ 39 w 713"/>
                <a:gd name="T11" fmla="*/ 510 h 523"/>
                <a:gd name="T12" fmla="*/ 31 w 713"/>
                <a:gd name="T13" fmla="*/ 470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13" h="523">
                  <a:moveTo>
                    <a:pt x="31" y="470"/>
                  </a:moveTo>
                  <a:cubicBezTo>
                    <a:pt x="123" y="414"/>
                    <a:pt x="486" y="252"/>
                    <a:pt x="591" y="174"/>
                  </a:cubicBezTo>
                  <a:cubicBezTo>
                    <a:pt x="695" y="96"/>
                    <a:pt x="649" y="3"/>
                    <a:pt x="659" y="2"/>
                  </a:cubicBezTo>
                  <a:cubicBezTo>
                    <a:pt x="668" y="0"/>
                    <a:pt x="713" y="101"/>
                    <a:pt x="647" y="166"/>
                  </a:cubicBezTo>
                  <a:cubicBezTo>
                    <a:pt x="581" y="230"/>
                    <a:pt x="364" y="332"/>
                    <a:pt x="263" y="390"/>
                  </a:cubicBezTo>
                  <a:cubicBezTo>
                    <a:pt x="161" y="447"/>
                    <a:pt x="77" y="496"/>
                    <a:pt x="39" y="510"/>
                  </a:cubicBezTo>
                  <a:cubicBezTo>
                    <a:pt x="0" y="523"/>
                    <a:pt x="32" y="478"/>
                    <a:pt x="31" y="47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415" name="Freeform 31">
              <a:extLst>
                <a:ext uri="{FF2B5EF4-FFF2-40B4-BE49-F238E27FC236}">
                  <a16:creationId xmlns:a16="http://schemas.microsoft.com/office/drawing/2014/main" id="{D6AAE381-416D-4417-BC31-1472767A4002}"/>
                </a:ext>
              </a:extLst>
            </p:cNvPr>
            <p:cNvSpPr>
              <a:spLocks/>
            </p:cNvSpPr>
            <p:nvPr/>
          </p:nvSpPr>
          <p:spPr bwMode="auto">
            <a:xfrm>
              <a:off x="2777" y="3120"/>
              <a:ext cx="535" cy="437"/>
            </a:xfrm>
            <a:custGeom>
              <a:avLst/>
              <a:gdLst>
                <a:gd name="T0" fmla="*/ 31 w 713"/>
                <a:gd name="T1" fmla="*/ 470 h 523"/>
                <a:gd name="T2" fmla="*/ 591 w 713"/>
                <a:gd name="T3" fmla="*/ 174 h 523"/>
                <a:gd name="T4" fmla="*/ 659 w 713"/>
                <a:gd name="T5" fmla="*/ 2 h 523"/>
                <a:gd name="T6" fmla="*/ 647 w 713"/>
                <a:gd name="T7" fmla="*/ 166 h 523"/>
                <a:gd name="T8" fmla="*/ 263 w 713"/>
                <a:gd name="T9" fmla="*/ 390 h 523"/>
                <a:gd name="T10" fmla="*/ 39 w 713"/>
                <a:gd name="T11" fmla="*/ 510 h 523"/>
                <a:gd name="T12" fmla="*/ 31 w 713"/>
                <a:gd name="T13" fmla="*/ 470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13" h="523">
                  <a:moveTo>
                    <a:pt x="31" y="470"/>
                  </a:moveTo>
                  <a:cubicBezTo>
                    <a:pt x="123" y="414"/>
                    <a:pt x="486" y="252"/>
                    <a:pt x="591" y="174"/>
                  </a:cubicBezTo>
                  <a:cubicBezTo>
                    <a:pt x="695" y="96"/>
                    <a:pt x="649" y="3"/>
                    <a:pt x="659" y="2"/>
                  </a:cubicBezTo>
                  <a:cubicBezTo>
                    <a:pt x="668" y="0"/>
                    <a:pt x="713" y="101"/>
                    <a:pt x="647" y="166"/>
                  </a:cubicBezTo>
                  <a:cubicBezTo>
                    <a:pt x="581" y="230"/>
                    <a:pt x="364" y="332"/>
                    <a:pt x="263" y="390"/>
                  </a:cubicBezTo>
                  <a:cubicBezTo>
                    <a:pt x="161" y="447"/>
                    <a:pt x="77" y="496"/>
                    <a:pt x="39" y="510"/>
                  </a:cubicBezTo>
                  <a:cubicBezTo>
                    <a:pt x="0" y="523"/>
                    <a:pt x="32" y="478"/>
                    <a:pt x="31" y="47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416" name="Freeform 32">
              <a:extLst>
                <a:ext uri="{FF2B5EF4-FFF2-40B4-BE49-F238E27FC236}">
                  <a16:creationId xmlns:a16="http://schemas.microsoft.com/office/drawing/2014/main" id="{F906DE78-A4FD-433F-A7E0-06AE5BCE5367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2" y="3060"/>
              <a:ext cx="51" cy="52"/>
            </a:xfrm>
            <a:custGeom>
              <a:avLst/>
              <a:gdLst>
                <a:gd name="T0" fmla="*/ 56 w 111"/>
                <a:gd name="T1" fmla="*/ 112 h 112"/>
                <a:gd name="T2" fmla="*/ 8 w 111"/>
                <a:gd name="T3" fmla="*/ 16 h 112"/>
                <a:gd name="T4" fmla="*/ 104 w 111"/>
                <a:gd name="T5" fmla="*/ 16 h 112"/>
                <a:gd name="T6" fmla="*/ 56 w 111"/>
                <a:gd name="T7" fmla="*/ 1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1" h="112">
                  <a:moveTo>
                    <a:pt x="56" y="112"/>
                  </a:moveTo>
                  <a:cubicBezTo>
                    <a:pt x="40" y="112"/>
                    <a:pt x="0" y="31"/>
                    <a:pt x="8" y="16"/>
                  </a:cubicBezTo>
                  <a:cubicBezTo>
                    <a:pt x="15" y="0"/>
                    <a:pt x="96" y="0"/>
                    <a:pt x="104" y="16"/>
                  </a:cubicBezTo>
                  <a:cubicBezTo>
                    <a:pt x="111" y="31"/>
                    <a:pt x="72" y="112"/>
                    <a:pt x="56" y="112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417" name="Freeform 33">
              <a:extLst>
                <a:ext uri="{FF2B5EF4-FFF2-40B4-BE49-F238E27FC236}">
                  <a16:creationId xmlns:a16="http://schemas.microsoft.com/office/drawing/2014/main" id="{535ED895-597A-4630-B96F-2CA37BFE6A3D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8" y="3086"/>
              <a:ext cx="51" cy="52"/>
            </a:xfrm>
            <a:custGeom>
              <a:avLst/>
              <a:gdLst>
                <a:gd name="T0" fmla="*/ 56 w 111"/>
                <a:gd name="T1" fmla="*/ 112 h 112"/>
                <a:gd name="T2" fmla="*/ 8 w 111"/>
                <a:gd name="T3" fmla="*/ 16 h 112"/>
                <a:gd name="T4" fmla="*/ 104 w 111"/>
                <a:gd name="T5" fmla="*/ 16 h 112"/>
                <a:gd name="T6" fmla="*/ 56 w 111"/>
                <a:gd name="T7" fmla="*/ 1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1" h="112">
                  <a:moveTo>
                    <a:pt x="56" y="112"/>
                  </a:moveTo>
                  <a:cubicBezTo>
                    <a:pt x="40" y="112"/>
                    <a:pt x="0" y="31"/>
                    <a:pt x="8" y="16"/>
                  </a:cubicBezTo>
                  <a:cubicBezTo>
                    <a:pt x="15" y="0"/>
                    <a:pt x="96" y="0"/>
                    <a:pt x="104" y="16"/>
                  </a:cubicBezTo>
                  <a:cubicBezTo>
                    <a:pt x="111" y="31"/>
                    <a:pt x="72" y="112"/>
                    <a:pt x="56" y="112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418" name="Freeform 34">
              <a:extLst>
                <a:ext uri="{FF2B5EF4-FFF2-40B4-BE49-F238E27FC236}">
                  <a16:creationId xmlns:a16="http://schemas.microsoft.com/office/drawing/2014/main" id="{958CD207-541F-4682-BBD8-D4481F1A3BB5}"/>
                </a:ext>
              </a:extLst>
            </p:cNvPr>
            <p:cNvSpPr>
              <a:spLocks/>
            </p:cNvSpPr>
            <p:nvPr/>
          </p:nvSpPr>
          <p:spPr bwMode="auto">
            <a:xfrm>
              <a:off x="3154" y="3086"/>
              <a:ext cx="51" cy="52"/>
            </a:xfrm>
            <a:custGeom>
              <a:avLst/>
              <a:gdLst>
                <a:gd name="T0" fmla="*/ 56 w 111"/>
                <a:gd name="T1" fmla="*/ 112 h 112"/>
                <a:gd name="T2" fmla="*/ 8 w 111"/>
                <a:gd name="T3" fmla="*/ 16 h 112"/>
                <a:gd name="T4" fmla="*/ 104 w 111"/>
                <a:gd name="T5" fmla="*/ 16 h 112"/>
                <a:gd name="T6" fmla="*/ 56 w 111"/>
                <a:gd name="T7" fmla="*/ 1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1" h="112">
                  <a:moveTo>
                    <a:pt x="56" y="112"/>
                  </a:moveTo>
                  <a:cubicBezTo>
                    <a:pt x="40" y="112"/>
                    <a:pt x="0" y="31"/>
                    <a:pt x="8" y="16"/>
                  </a:cubicBezTo>
                  <a:cubicBezTo>
                    <a:pt x="15" y="0"/>
                    <a:pt x="96" y="0"/>
                    <a:pt x="104" y="16"/>
                  </a:cubicBezTo>
                  <a:cubicBezTo>
                    <a:pt x="111" y="31"/>
                    <a:pt x="72" y="112"/>
                    <a:pt x="56" y="112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419" name="Freeform 35">
              <a:extLst>
                <a:ext uri="{FF2B5EF4-FFF2-40B4-BE49-F238E27FC236}">
                  <a16:creationId xmlns:a16="http://schemas.microsoft.com/office/drawing/2014/main" id="{72CAE912-C163-4629-9BC6-0B4132E31CD1}"/>
                </a:ext>
              </a:extLst>
            </p:cNvPr>
            <p:cNvSpPr>
              <a:spLocks/>
            </p:cNvSpPr>
            <p:nvPr/>
          </p:nvSpPr>
          <p:spPr bwMode="auto">
            <a:xfrm>
              <a:off x="3064" y="3112"/>
              <a:ext cx="51" cy="52"/>
            </a:xfrm>
            <a:custGeom>
              <a:avLst/>
              <a:gdLst>
                <a:gd name="T0" fmla="*/ 56 w 111"/>
                <a:gd name="T1" fmla="*/ 112 h 112"/>
                <a:gd name="T2" fmla="*/ 8 w 111"/>
                <a:gd name="T3" fmla="*/ 16 h 112"/>
                <a:gd name="T4" fmla="*/ 104 w 111"/>
                <a:gd name="T5" fmla="*/ 16 h 112"/>
                <a:gd name="T6" fmla="*/ 56 w 111"/>
                <a:gd name="T7" fmla="*/ 1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1" h="112">
                  <a:moveTo>
                    <a:pt x="56" y="112"/>
                  </a:moveTo>
                  <a:cubicBezTo>
                    <a:pt x="40" y="112"/>
                    <a:pt x="0" y="31"/>
                    <a:pt x="8" y="16"/>
                  </a:cubicBezTo>
                  <a:cubicBezTo>
                    <a:pt x="15" y="0"/>
                    <a:pt x="96" y="0"/>
                    <a:pt x="104" y="16"/>
                  </a:cubicBezTo>
                  <a:cubicBezTo>
                    <a:pt x="111" y="31"/>
                    <a:pt x="72" y="112"/>
                    <a:pt x="56" y="112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420" name="Freeform 36">
              <a:extLst>
                <a:ext uri="{FF2B5EF4-FFF2-40B4-BE49-F238E27FC236}">
                  <a16:creationId xmlns:a16="http://schemas.microsoft.com/office/drawing/2014/main" id="{03D17685-1093-48F7-88D6-3E29BE9EF5BF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872" y="2928"/>
              <a:ext cx="846" cy="713"/>
            </a:xfrm>
            <a:custGeom>
              <a:avLst/>
              <a:gdLst>
                <a:gd name="T0" fmla="*/ 96 w 1168"/>
                <a:gd name="T1" fmla="*/ 361 h 713"/>
                <a:gd name="T2" fmla="*/ 624 w 1168"/>
                <a:gd name="T3" fmla="*/ 73 h 713"/>
                <a:gd name="T4" fmla="*/ 1104 w 1168"/>
                <a:gd name="T5" fmla="*/ 73 h 713"/>
                <a:gd name="T6" fmla="*/ 1008 w 1168"/>
                <a:gd name="T7" fmla="*/ 505 h 713"/>
                <a:gd name="T8" fmla="*/ 336 w 1168"/>
                <a:gd name="T9" fmla="*/ 697 h 713"/>
                <a:gd name="T10" fmla="*/ 48 w 1168"/>
                <a:gd name="T11" fmla="*/ 601 h 713"/>
                <a:gd name="T12" fmla="*/ 96 w 1168"/>
                <a:gd name="T13" fmla="*/ 361 h 7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68" h="713">
                  <a:moveTo>
                    <a:pt x="96" y="361"/>
                  </a:moveTo>
                  <a:cubicBezTo>
                    <a:pt x="192" y="273"/>
                    <a:pt x="456" y="120"/>
                    <a:pt x="624" y="73"/>
                  </a:cubicBezTo>
                  <a:cubicBezTo>
                    <a:pt x="791" y="25"/>
                    <a:pt x="1039" y="0"/>
                    <a:pt x="1104" y="73"/>
                  </a:cubicBezTo>
                  <a:cubicBezTo>
                    <a:pt x="1168" y="145"/>
                    <a:pt x="1135" y="401"/>
                    <a:pt x="1008" y="505"/>
                  </a:cubicBezTo>
                  <a:cubicBezTo>
                    <a:pt x="880" y="608"/>
                    <a:pt x="496" y="681"/>
                    <a:pt x="336" y="697"/>
                  </a:cubicBezTo>
                  <a:cubicBezTo>
                    <a:pt x="176" y="713"/>
                    <a:pt x="87" y="656"/>
                    <a:pt x="48" y="601"/>
                  </a:cubicBezTo>
                  <a:cubicBezTo>
                    <a:pt x="8" y="545"/>
                    <a:pt x="0" y="449"/>
                    <a:pt x="96" y="361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6421" name="Rectangle 37">
            <a:extLst>
              <a:ext uri="{FF2B5EF4-FFF2-40B4-BE49-F238E27FC236}">
                <a16:creationId xmlns:a16="http://schemas.microsoft.com/office/drawing/2014/main" id="{C56958AE-8CE8-4FDE-8507-2998F196E5E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09800" y="990600"/>
            <a:ext cx="7772400" cy="2362200"/>
          </a:xfrm>
          <a:noFill/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0487" tIns="44450" rIns="90487" bIns="44450" rtlCol="0">
            <a:noAutofit/>
          </a:bodyPr>
          <a:lstStyle/>
          <a:p>
            <a:r>
              <a:rPr lang="cs-CZ" altLang="cs-CZ" dirty="0"/>
              <a:t>Odstraněním prašníků z jedné rostliny a umělého oplodnění za pomocí opylovacího kartáčku lze dosáhnout u hrachu snadno kontrolovaného křížení.</a:t>
            </a:r>
            <a:endParaRPr lang="en-US" altLang="cs-CZ" dirty="0"/>
          </a:p>
        </p:txBody>
      </p:sp>
      <p:grpSp>
        <p:nvGrpSpPr>
          <p:cNvPr id="16422" name="Group 38">
            <a:extLst>
              <a:ext uri="{FF2B5EF4-FFF2-40B4-BE49-F238E27FC236}">
                <a16:creationId xmlns:a16="http://schemas.microsoft.com/office/drawing/2014/main" id="{3E8FCB6F-2212-41D4-B2D2-2CB0E342F7CD}"/>
              </a:ext>
            </a:extLst>
          </p:cNvPr>
          <p:cNvGrpSpPr>
            <a:grpSpLocks/>
          </p:cNvGrpSpPr>
          <p:nvPr/>
        </p:nvGrpSpPr>
        <p:grpSpPr bwMode="auto">
          <a:xfrm rot="21363649" flipH="1">
            <a:off x="3429000" y="4343400"/>
            <a:ext cx="3124200" cy="1144588"/>
            <a:chOff x="1710" y="2027"/>
            <a:chExt cx="2054" cy="828"/>
          </a:xfrm>
        </p:grpSpPr>
        <p:grpSp>
          <p:nvGrpSpPr>
            <p:cNvPr id="16423" name="Group 39">
              <a:extLst>
                <a:ext uri="{FF2B5EF4-FFF2-40B4-BE49-F238E27FC236}">
                  <a16:creationId xmlns:a16="http://schemas.microsoft.com/office/drawing/2014/main" id="{CF9D8DCF-7997-4405-96E1-BF475277075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10" y="2238"/>
              <a:ext cx="2054" cy="590"/>
              <a:chOff x="1710" y="2238"/>
              <a:chExt cx="2054" cy="590"/>
            </a:xfrm>
          </p:grpSpPr>
          <p:sp>
            <p:nvSpPr>
              <p:cNvPr id="16424" name="Freeform 40">
                <a:extLst>
                  <a:ext uri="{FF2B5EF4-FFF2-40B4-BE49-F238E27FC236}">
                    <a16:creationId xmlns:a16="http://schemas.microsoft.com/office/drawing/2014/main" id="{FA9A6C10-5A0A-4089-89A7-96C40D703AA7}"/>
                  </a:ext>
                </a:extLst>
              </p:cNvPr>
              <p:cNvSpPr>
                <a:spLocks/>
              </p:cNvSpPr>
              <p:nvPr/>
            </p:nvSpPr>
            <p:spPr bwMode="auto">
              <a:xfrm rot="19707389">
                <a:off x="1710" y="2295"/>
                <a:ext cx="856" cy="533"/>
              </a:xfrm>
              <a:custGeom>
                <a:avLst/>
                <a:gdLst>
                  <a:gd name="T0" fmla="*/ 1544 w 1592"/>
                  <a:gd name="T1" fmla="*/ 648 h 992"/>
                  <a:gd name="T2" fmla="*/ 440 w 1592"/>
                  <a:gd name="T3" fmla="*/ 72 h 992"/>
                  <a:gd name="T4" fmla="*/ 152 w 1592"/>
                  <a:gd name="T5" fmla="*/ 216 h 992"/>
                  <a:gd name="T6" fmla="*/ 104 w 1592"/>
                  <a:gd name="T7" fmla="*/ 696 h 992"/>
                  <a:gd name="T8" fmla="*/ 776 w 1592"/>
                  <a:gd name="T9" fmla="*/ 984 h 992"/>
                  <a:gd name="T10" fmla="*/ 1496 w 1592"/>
                  <a:gd name="T11" fmla="*/ 648 h 992"/>
                  <a:gd name="T12" fmla="*/ 1352 w 1592"/>
                  <a:gd name="T13" fmla="*/ 648 h 992"/>
                  <a:gd name="T14" fmla="*/ 392 w 1592"/>
                  <a:gd name="T15" fmla="*/ 216 h 992"/>
                  <a:gd name="T16" fmla="*/ 200 w 1592"/>
                  <a:gd name="T17" fmla="*/ 600 h 992"/>
                  <a:gd name="T18" fmla="*/ 824 w 1592"/>
                  <a:gd name="T19" fmla="*/ 840 h 992"/>
                  <a:gd name="T20" fmla="*/ 1304 w 1592"/>
                  <a:gd name="T21" fmla="*/ 600 h 9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592" h="992">
                    <a:moveTo>
                      <a:pt x="1544" y="648"/>
                    </a:moveTo>
                    <a:cubicBezTo>
                      <a:pt x="1107" y="395"/>
                      <a:pt x="671" y="143"/>
                      <a:pt x="440" y="72"/>
                    </a:cubicBezTo>
                    <a:cubicBezTo>
                      <a:pt x="208" y="0"/>
                      <a:pt x="207" y="112"/>
                      <a:pt x="152" y="216"/>
                    </a:cubicBezTo>
                    <a:cubicBezTo>
                      <a:pt x="96" y="319"/>
                      <a:pt x="0" y="568"/>
                      <a:pt x="104" y="696"/>
                    </a:cubicBezTo>
                    <a:cubicBezTo>
                      <a:pt x="207" y="823"/>
                      <a:pt x="544" y="992"/>
                      <a:pt x="776" y="984"/>
                    </a:cubicBezTo>
                    <a:cubicBezTo>
                      <a:pt x="1008" y="976"/>
                      <a:pt x="1399" y="704"/>
                      <a:pt x="1496" y="648"/>
                    </a:cubicBezTo>
                    <a:cubicBezTo>
                      <a:pt x="1592" y="591"/>
                      <a:pt x="1536" y="720"/>
                      <a:pt x="1352" y="648"/>
                    </a:cubicBezTo>
                    <a:cubicBezTo>
                      <a:pt x="1168" y="576"/>
                      <a:pt x="583" y="223"/>
                      <a:pt x="392" y="216"/>
                    </a:cubicBezTo>
                    <a:cubicBezTo>
                      <a:pt x="200" y="208"/>
                      <a:pt x="128" y="496"/>
                      <a:pt x="200" y="600"/>
                    </a:cubicBezTo>
                    <a:cubicBezTo>
                      <a:pt x="271" y="703"/>
                      <a:pt x="640" y="840"/>
                      <a:pt x="824" y="840"/>
                    </a:cubicBezTo>
                    <a:cubicBezTo>
                      <a:pt x="1008" y="840"/>
                      <a:pt x="1156" y="720"/>
                      <a:pt x="1304" y="600"/>
                    </a:cubicBezTo>
                  </a:path>
                </a:pathLst>
              </a:custGeom>
              <a:gradFill rotWithShape="0">
                <a:gsLst>
                  <a:gs pos="0">
                    <a:srgbClr val="DDDDDD">
                      <a:gamma/>
                      <a:shade val="62745"/>
                      <a:invGamma/>
                    </a:srgbClr>
                  </a:gs>
                  <a:gs pos="100000">
                    <a:srgbClr val="DDDDDD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6425" name="Freeform 41">
                <a:extLst>
                  <a:ext uri="{FF2B5EF4-FFF2-40B4-BE49-F238E27FC236}">
                    <a16:creationId xmlns:a16="http://schemas.microsoft.com/office/drawing/2014/main" id="{1B5EBE17-3B61-411B-B558-73C56F05BC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8" y="2238"/>
                <a:ext cx="1376" cy="275"/>
              </a:xfrm>
              <a:custGeom>
                <a:avLst/>
                <a:gdLst>
                  <a:gd name="T0" fmla="*/ 1376 w 1376"/>
                  <a:gd name="T1" fmla="*/ 94 h 275"/>
                  <a:gd name="T2" fmla="*/ 0 w 1376"/>
                  <a:gd name="T3" fmla="*/ 275 h 275"/>
                  <a:gd name="T4" fmla="*/ 0 w 1376"/>
                  <a:gd name="T5" fmla="*/ 194 h 275"/>
                  <a:gd name="T6" fmla="*/ 1291 w 1376"/>
                  <a:gd name="T7" fmla="*/ 0 h 275"/>
                  <a:gd name="T8" fmla="*/ 1376 w 1376"/>
                  <a:gd name="T9" fmla="*/ 94 h 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76" h="275">
                    <a:moveTo>
                      <a:pt x="1376" y="94"/>
                    </a:moveTo>
                    <a:lnTo>
                      <a:pt x="0" y="275"/>
                    </a:lnTo>
                    <a:lnTo>
                      <a:pt x="0" y="194"/>
                    </a:lnTo>
                    <a:lnTo>
                      <a:pt x="1291" y="0"/>
                    </a:lnTo>
                    <a:lnTo>
                      <a:pt x="1376" y="94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DDDDDD">
                      <a:gamma/>
                      <a:shade val="77647"/>
                      <a:invGamma/>
                    </a:srgbClr>
                  </a:gs>
                  <a:gs pos="100000">
                    <a:srgbClr val="DDDDDD"/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6426" name="Group 42">
              <a:extLst>
                <a:ext uri="{FF2B5EF4-FFF2-40B4-BE49-F238E27FC236}">
                  <a16:creationId xmlns:a16="http://schemas.microsoft.com/office/drawing/2014/main" id="{AC7E79D7-36C9-4B3C-AB7F-DC6F01BF039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10" y="2027"/>
              <a:ext cx="1998" cy="828"/>
              <a:chOff x="1710" y="2027"/>
              <a:chExt cx="1998" cy="828"/>
            </a:xfrm>
          </p:grpSpPr>
          <p:sp>
            <p:nvSpPr>
              <p:cNvPr id="16427" name="Freeform 43">
                <a:extLst>
                  <a:ext uri="{FF2B5EF4-FFF2-40B4-BE49-F238E27FC236}">
                    <a16:creationId xmlns:a16="http://schemas.microsoft.com/office/drawing/2014/main" id="{BE4E54AE-1438-4EF8-870F-8D2355A193C6}"/>
                  </a:ext>
                </a:extLst>
              </p:cNvPr>
              <p:cNvSpPr>
                <a:spLocks/>
              </p:cNvSpPr>
              <p:nvPr/>
            </p:nvSpPr>
            <p:spPr bwMode="auto">
              <a:xfrm rot="2089189" flipV="1">
                <a:off x="1710" y="2027"/>
                <a:ext cx="856" cy="533"/>
              </a:xfrm>
              <a:custGeom>
                <a:avLst/>
                <a:gdLst>
                  <a:gd name="T0" fmla="*/ 1544 w 1592"/>
                  <a:gd name="T1" fmla="*/ 648 h 992"/>
                  <a:gd name="T2" fmla="*/ 440 w 1592"/>
                  <a:gd name="T3" fmla="*/ 72 h 992"/>
                  <a:gd name="T4" fmla="*/ 152 w 1592"/>
                  <a:gd name="T5" fmla="*/ 216 h 992"/>
                  <a:gd name="T6" fmla="*/ 104 w 1592"/>
                  <a:gd name="T7" fmla="*/ 696 h 992"/>
                  <a:gd name="T8" fmla="*/ 776 w 1592"/>
                  <a:gd name="T9" fmla="*/ 984 h 992"/>
                  <a:gd name="T10" fmla="*/ 1496 w 1592"/>
                  <a:gd name="T11" fmla="*/ 648 h 992"/>
                  <a:gd name="T12" fmla="*/ 1352 w 1592"/>
                  <a:gd name="T13" fmla="*/ 648 h 992"/>
                  <a:gd name="T14" fmla="*/ 392 w 1592"/>
                  <a:gd name="T15" fmla="*/ 216 h 992"/>
                  <a:gd name="T16" fmla="*/ 200 w 1592"/>
                  <a:gd name="T17" fmla="*/ 600 h 992"/>
                  <a:gd name="T18" fmla="*/ 824 w 1592"/>
                  <a:gd name="T19" fmla="*/ 840 h 992"/>
                  <a:gd name="T20" fmla="*/ 1304 w 1592"/>
                  <a:gd name="T21" fmla="*/ 600 h 9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592" h="992">
                    <a:moveTo>
                      <a:pt x="1544" y="648"/>
                    </a:moveTo>
                    <a:cubicBezTo>
                      <a:pt x="1107" y="395"/>
                      <a:pt x="671" y="143"/>
                      <a:pt x="440" y="72"/>
                    </a:cubicBezTo>
                    <a:cubicBezTo>
                      <a:pt x="208" y="0"/>
                      <a:pt x="207" y="112"/>
                      <a:pt x="152" y="216"/>
                    </a:cubicBezTo>
                    <a:cubicBezTo>
                      <a:pt x="96" y="319"/>
                      <a:pt x="0" y="568"/>
                      <a:pt x="104" y="696"/>
                    </a:cubicBezTo>
                    <a:cubicBezTo>
                      <a:pt x="207" y="823"/>
                      <a:pt x="544" y="992"/>
                      <a:pt x="776" y="984"/>
                    </a:cubicBezTo>
                    <a:cubicBezTo>
                      <a:pt x="1008" y="976"/>
                      <a:pt x="1399" y="704"/>
                      <a:pt x="1496" y="648"/>
                    </a:cubicBezTo>
                    <a:cubicBezTo>
                      <a:pt x="1592" y="591"/>
                      <a:pt x="1536" y="720"/>
                      <a:pt x="1352" y="648"/>
                    </a:cubicBezTo>
                    <a:cubicBezTo>
                      <a:pt x="1168" y="576"/>
                      <a:pt x="583" y="223"/>
                      <a:pt x="392" y="216"/>
                    </a:cubicBezTo>
                    <a:cubicBezTo>
                      <a:pt x="200" y="208"/>
                      <a:pt x="128" y="496"/>
                      <a:pt x="200" y="600"/>
                    </a:cubicBezTo>
                    <a:cubicBezTo>
                      <a:pt x="271" y="703"/>
                      <a:pt x="640" y="840"/>
                      <a:pt x="824" y="840"/>
                    </a:cubicBezTo>
                    <a:cubicBezTo>
                      <a:pt x="1008" y="840"/>
                      <a:pt x="1156" y="720"/>
                      <a:pt x="1304" y="600"/>
                    </a:cubicBezTo>
                  </a:path>
                </a:pathLst>
              </a:custGeom>
              <a:gradFill rotWithShape="0">
                <a:gsLst>
                  <a:gs pos="0">
                    <a:srgbClr val="DDDDDD"/>
                  </a:gs>
                  <a:gs pos="100000">
                    <a:srgbClr val="DDDDDD">
                      <a:gamma/>
                      <a:shade val="62745"/>
                      <a:invGamma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16428" name="Group 44">
                <a:extLst>
                  <a:ext uri="{FF2B5EF4-FFF2-40B4-BE49-F238E27FC236}">
                    <a16:creationId xmlns:a16="http://schemas.microsoft.com/office/drawing/2014/main" id="{C0F50DBE-7CC2-4E2B-9DAA-D67F6BEA6B3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-914969">
                <a:off x="2426" y="2184"/>
                <a:ext cx="1282" cy="671"/>
                <a:chOff x="816" y="1584"/>
                <a:chExt cx="2384" cy="1248"/>
              </a:xfrm>
            </p:grpSpPr>
            <p:sp>
              <p:nvSpPr>
                <p:cNvPr id="16429" name="Freeform 45">
                  <a:extLst>
                    <a:ext uri="{FF2B5EF4-FFF2-40B4-BE49-F238E27FC236}">
                      <a16:creationId xmlns:a16="http://schemas.microsoft.com/office/drawing/2014/main" id="{1A99A69D-4010-4C77-8B49-42E25DBBE3B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16" y="1584"/>
                  <a:ext cx="2352" cy="1248"/>
                </a:xfrm>
                <a:custGeom>
                  <a:avLst/>
                  <a:gdLst>
                    <a:gd name="T0" fmla="*/ 2352 w 2352"/>
                    <a:gd name="T1" fmla="*/ 1152 h 1248"/>
                    <a:gd name="T2" fmla="*/ 48 w 2352"/>
                    <a:gd name="T3" fmla="*/ 0 h 1248"/>
                    <a:gd name="T4" fmla="*/ 0 w 2352"/>
                    <a:gd name="T5" fmla="*/ 144 h 1248"/>
                    <a:gd name="T6" fmla="*/ 2160 w 2352"/>
                    <a:gd name="T7" fmla="*/ 1248 h 1248"/>
                    <a:gd name="T8" fmla="*/ 2352 w 2352"/>
                    <a:gd name="T9" fmla="*/ 1152 h 12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52" h="1248">
                      <a:moveTo>
                        <a:pt x="2352" y="1152"/>
                      </a:moveTo>
                      <a:lnTo>
                        <a:pt x="48" y="0"/>
                      </a:lnTo>
                      <a:lnTo>
                        <a:pt x="0" y="144"/>
                      </a:lnTo>
                      <a:lnTo>
                        <a:pt x="2160" y="1248"/>
                      </a:lnTo>
                      <a:lnTo>
                        <a:pt x="2352" y="1152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DDDDDD">
                        <a:gamma/>
                        <a:shade val="77647"/>
                        <a:invGamma/>
                      </a:srgbClr>
                    </a:gs>
                    <a:gs pos="100000">
                      <a:srgbClr val="DDDDDD"/>
                    </a:gs>
                  </a:gsLst>
                  <a:lin ang="189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s-CZ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6430" name="Freeform 46">
                  <a:extLst>
                    <a:ext uri="{FF2B5EF4-FFF2-40B4-BE49-F238E27FC236}">
                      <a16:creationId xmlns:a16="http://schemas.microsoft.com/office/drawing/2014/main" id="{5ACFBCBF-3D70-428B-9BE7-83CD513A2AE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36" y="1824"/>
                  <a:ext cx="1864" cy="912"/>
                </a:xfrm>
                <a:custGeom>
                  <a:avLst/>
                  <a:gdLst>
                    <a:gd name="T0" fmla="*/ 56 w 1864"/>
                    <a:gd name="T1" fmla="*/ 60 h 912"/>
                    <a:gd name="T2" fmla="*/ 1832 w 1864"/>
                    <a:gd name="T3" fmla="*/ 912 h 912"/>
                    <a:gd name="T4" fmla="*/ 1864 w 1864"/>
                    <a:gd name="T5" fmla="*/ 888 h 912"/>
                    <a:gd name="T6" fmla="*/ 0 w 1864"/>
                    <a:gd name="T7" fmla="*/ 0 h 912"/>
                    <a:gd name="T8" fmla="*/ 56 w 1864"/>
                    <a:gd name="T9" fmla="*/ 60 h 9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64" h="912">
                      <a:moveTo>
                        <a:pt x="56" y="60"/>
                      </a:moveTo>
                      <a:lnTo>
                        <a:pt x="1832" y="912"/>
                      </a:lnTo>
                      <a:lnTo>
                        <a:pt x="1864" y="888"/>
                      </a:lnTo>
                      <a:lnTo>
                        <a:pt x="0" y="0"/>
                      </a:lnTo>
                      <a:lnTo>
                        <a:pt x="56" y="60"/>
                      </a:lnTo>
                      <a:close/>
                    </a:path>
                  </a:pathLst>
                </a:custGeom>
                <a:solidFill>
                  <a:srgbClr val="DDDDDD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s-CZ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  <p:sp>
          <p:nvSpPr>
            <p:cNvPr id="16431" name="Oval 47">
              <a:extLst>
                <a:ext uri="{FF2B5EF4-FFF2-40B4-BE49-F238E27FC236}">
                  <a16:creationId xmlns:a16="http://schemas.microsoft.com/office/drawing/2014/main" id="{58750C4F-154C-4516-B7C0-B801DAFE1F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36" y="2396"/>
              <a:ext cx="97" cy="97"/>
            </a:xfrm>
            <a:prstGeom prst="ellipse">
              <a:avLst/>
            </a:prstGeom>
            <a:gradFill rotWithShape="0">
              <a:gsLst>
                <a:gs pos="0">
                  <a:srgbClr val="DDDDDD">
                    <a:gamma/>
                    <a:shade val="46275"/>
                    <a:invGamma/>
                  </a:srgbClr>
                </a:gs>
                <a:gs pos="100000">
                  <a:srgbClr val="DDDDDD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" name="Nadpis 2">
            <a:extLst>
              <a:ext uri="{FF2B5EF4-FFF2-40B4-BE49-F238E27FC236}">
                <a16:creationId xmlns:a16="http://schemas.microsoft.com/office/drawing/2014/main" id="{DFAADD2B-2A2E-431B-AF14-BADFB5611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884" y="179116"/>
            <a:ext cx="10753200" cy="451576"/>
          </a:xfrm>
        </p:spPr>
        <p:txBody>
          <a:bodyPr/>
          <a:lstStyle/>
          <a:p>
            <a:r>
              <a:rPr lang="cs-CZ" dirty="0"/>
              <a:t>Proč hrách? </a:t>
            </a:r>
          </a:p>
        </p:txBody>
      </p:sp>
    </p:spTree>
    <p:extLst>
      <p:ext uri="{BB962C8B-B14F-4D97-AF65-F5344CB8AC3E}">
        <p14:creationId xmlns:p14="http://schemas.microsoft.com/office/powerpoint/2010/main" val="295571628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4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4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4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4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4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21" grpId="0" build="p" autoUpdateAnimBg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3" name="Group 3">
            <a:extLst>
              <a:ext uri="{FF2B5EF4-FFF2-40B4-BE49-F238E27FC236}">
                <a16:creationId xmlns:a16="http://schemas.microsoft.com/office/drawing/2014/main" id="{C80D876E-E25A-428D-9567-06A3F292C4D2}"/>
              </a:ext>
            </a:extLst>
          </p:cNvPr>
          <p:cNvGrpSpPr>
            <a:grpSpLocks/>
          </p:cNvGrpSpPr>
          <p:nvPr/>
        </p:nvGrpSpPr>
        <p:grpSpPr bwMode="auto">
          <a:xfrm>
            <a:off x="2057401" y="3429000"/>
            <a:ext cx="2817813" cy="3644900"/>
            <a:chOff x="336" y="2160"/>
            <a:chExt cx="1775" cy="2296"/>
          </a:xfrm>
          <a:solidFill>
            <a:schemeClr val="accent4"/>
          </a:solidFill>
        </p:grpSpPr>
        <p:sp>
          <p:nvSpPr>
            <p:cNvPr id="20484" name="Freeform 4">
              <a:extLst>
                <a:ext uri="{FF2B5EF4-FFF2-40B4-BE49-F238E27FC236}">
                  <a16:creationId xmlns:a16="http://schemas.microsoft.com/office/drawing/2014/main" id="{3A58BF53-54F1-4E66-AC84-43D12A87000F}"/>
                </a:ext>
              </a:extLst>
            </p:cNvPr>
            <p:cNvSpPr>
              <a:spLocks/>
            </p:cNvSpPr>
            <p:nvPr/>
          </p:nvSpPr>
          <p:spPr bwMode="auto">
            <a:xfrm>
              <a:off x="432" y="2160"/>
              <a:ext cx="1407" cy="1736"/>
            </a:xfrm>
            <a:custGeom>
              <a:avLst/>
              <a:gdLst>
                <a:gd name="T0" fmla="*/ 585 w 1217"/>
                <a:gd name="T1" fmla="*/ 56 h 1240"/>
                <a:gd name="T2" fmla="*/ 441 w 1217"/>
                <a:gd name="T3" fmla="*/ 104 h 1240"/>
                <a:gd name="T4" fmla="*/ 297 w 1217"/>
                <a:gd name="T5" fmla="*/ 56 h 1240"/>
                <a:gd name="T6" fmla="*/ 249 w 1217"/>
                <a:gd name="T7" fmla="*/ 200 h 1240"/>
                <a:gd name="T8" fmla="*/ 105 w 1217"/>
                <a:gd name="T9" fmla="*/ 296 h 1240"/>
                <a:gd name="T10" fmla="*/ 9 w 1217"/>
                <a:gd name="T11" fmla="*/ 440 h 1240"/>
                <a:gd name="T12" fmla="*/ 57 w 1217"/>
                <a:gd name="T13" fmla="*/ 920 h 1240"/>
                <a:gd name="T14" fmla="*/ 297 w 1217"/>
                <a:gd name="T15" fmla="*/ 1016 h 1240"/>
                <a:gd name="T16" fmla="*/ 297 w 1217"/>
                <a:gd name="T17" fmla="*/ 1208 h 1240"/>
                <a:gd name="T18" fmla="*/ 441 w 1217"/>
                <a:gd name="T19" fmla="*/ 1208 h 1240"/>
                <a:gd name="T20" fmla="*/ 633 w 1217"/>
                <a:gd name="T21" fmla="*/ 1064 h 1240"/>
                <a:gd name="T22" fmla="*/ 825 w 1217"/>
                <a:gd name="T23" fmla="*/ 1208 h 1240"/>
                <a:gd name="T24" fmla="*/ 1161 w 1217"/>
                <a:gd name="T25" fmla="*/ 1112 h 1240"/>
                <a:gd name="T26" fmla="*/ 1113 w 1217"/>
                <a:gd name="T27" fmla="*/ 1016 h 1240"/>
                <a:gd name="T28" fmla="*/ 1161 w 1217"/>
                <a:gd name="T29" fmla="*/ 872 h 1240"/>
                <a:gd name="T30" fmla="*/ 1113 w 1217"/>
                <a:gd name="T31" fmla="*/ 728 h 1240"/>
                <a:gd name="T32" fmla="*/ 1209 w 1217"/>
                <a:gd name="T33" fmla="*/ 392 h 1240"/>
                <a:gd name="T34" fmla="*/ 1065 w 1217"/>
                <a:gd name="T35" fmla="*/ 296 h 1240"/>
                <a:gd name="T36" fmla="*/ 1017 w 1217"/>
                <a:gd name="T37" fmla="*/ 152 h 1240"/>
                <a:gd name="T38" fmla="*/ 825 w 1217"/>
                <a:gd name="T39" fmla="*/ 104 h 1240"/>
                <a:gd name="T40" fmla="*/ 681 w 1217"/>
                <a:gd name="T41" fmla="*/ 8 h 1240"/>
                <a:gd name="T42" fmla="*/ 585 w 1217"/>
                <a:gd name="T43" fmla="*/ 56 h 1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217" h="1240">
                  <a:moveTo>
                    <a:pt x="585" y="56"/>
                  </a:moveTo>
                  <a:cubicBezTo>
                    <a:pt x="545" y="72"/>
                    <a:pt x="489" y="104"/>
                    <a:pt x="441" y="104"/>
                  </a:cubicBezTo>
                  <a:cubicBezTo>
                    <a:pt x="393" y="104"/>
                    <a:pt x="329" y="40"/>
                    <a:pt x="297" y="56"/>
                  </a:cubicBezTo>
                  <a:cubicBezTo>
                    <a:pt x="265" y="72"/>
                    <a:pt x="281" y="160"/>
                    <a:pt x="249" y="200"/>
                  </a:cubicBezTo>
                  <a:cubicBezTo>
                    <a:pt x="217" y="240"/>
                    <a:pt x="145" y="256"/>
                    <a:pt x="105" y="296"/>
                  </a:cubicBezTo>
                  <a:cubicBezTo>
                    <a:pt x="65" y="336"/>
                    <a:pt x="17" y="335"/>
                    <a:pt x="9" y="440"/>
                  </a:cubicBezTo>
                  <a:cubicBezTo>
                    <a:pt x="0" y="544"/>
                    <a:pt x="9" y="824"/>
                    <a:pt x="57" y="920"/>
                  </a:cubicBezTo>
                  <a:cubicBezTo>
                    <a:pt x="105" y="1016"/>
                    <a:pt x="257" y="968"/>
                    <a:pt x="297" y="1016"/>
                  </a:cubicBezTo>
                  <a:cubicBezTo>
                    <a:pt x="337" y="1064"/>
                    <a:pt x="273" y="1176"/>
                    <a:pt x="297" y="1208"/>
                  </a:cubicBezTo>
                  <a:cubicBezTo>
                    <a:pt x="321" y="1240"/>
                    <a:pt x="385" y="1232"/>
                    <a:pt x="441" y="1208"/>
                  </a:cubicBezTo>
                  <a:cubicBezTo>
                    <a:pt x="497" y="1184"/>
                    <a:pt x="569" y="1064"/>
                    <a:pt x="633" y="1064"/>
                  </a:cubicBezTo>
                  <a:cubicBezTo>
                    <a:pt x="697" y="1064"/>
                    <a:pt x="737" y="1200"/>
                    <a:pt x="825" y="1208"/>
                  </a:cubicBezTo>
                  <a:cubicBezTo>
                    <a:pt x="913" y="1216"/>
                    <a:pt x="1112" y="1144"/>
                    <a:pt x="1161" y="1112"/>
                  </a:cubicBezTo>
                  <a:cubicBezTo>
                    <a:pt x="1209" y="1079"/>
                    <a:pt x="1113" y="1056"/>
                    <a:pt x="1113" y="1016"/>
                  </a:cubicBezTo>
                  <a:cubicBezTo>
                    <a:pt x="1113" y="976"/>
                    <a:pt x="1161" y="920"/>
                    <a:pt x="1161" y="872"/>
                  </a:cubicBezTo>
                  <a:cubicBezTo>
                    <a:pt x="1161" y="824"/>
                    <a:pt x="1105" y="808"/>
                    <a:pt x="1113" y="728"/>
                  </a:cubicBezTo>
                  <a:cubicBezTo>
                    <a:pt x="1121" y="648"/>
                    <a:pt x="1217" y="464"/>
                    <a:pt x="1209" y="392"/>
                  </a:cubicBezTo>
                  <a:cubicBezTo>
                    <a:pt x="1201" y="320"/>
                    <a:pt x="1097" y="336"/>
                    <a:pt x="1065" y="296"/>
                  </a:cubicBezTo>
                  <a:cubicBezTo>
                    <a:pt x="1033" y="256"/>
                    <a:pt x="1057" y="184"/>
                    <a:pt x="1017" y="152"/>
                  </a:cubicBezTo>
                  <a:cubicBezTo>
                    <a:pt x="977" y="120"/>
                    <a:pt x="881" y="128"/>
                    <a:pt x="825" y="104"/>
                  </a:cubicBezTo>
                  <a:cubicBezTo>
                    <a:pt x="769" y="80"/>
                    <a:pt x="720" y="15"/>
                    <a:pt x="681" y="8"/>
                  </a:cubicBezTo>
                  <a:cubicBezTo>
                    <a:pt x="641" y="0"/>
                    <a:pt x="625" y="40"/>
                    <a:pt x="585" y="56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485" name="Freeform 5">
              <a:extLst>
                <a:ext uri="{FF2B5EF4-FFF2-40B4-BE49-F238E27FC236}">
                  <a16:creationId xmlns:a16="http://schemas.microsoft.com/office/drawing/2014/main" id="{8C4CEBB7-DD67-40AB-A6B1-8FCF184A5892}"/>
                </a:ext>
              </a:extLst>
            </p:cNvPr>
            <p:cNvSpPr>
              <a:spLocks/>
            </p:cNvSpPr>
            <p:nvPr/>
          </p:nvSpPr>
          <p:spPr bwMode="auto">
            <a:xfrm>
              <a:off x="984" y="2880"/>
              <a:ext cx="1127" cy="807"/>
            </a:xfrm>
            <a:custGeom>
              <a:avLst/>
              <a:gdLst>
                <a:gd name="T0" fmla="*/ 72 w 1127"/>
                <a:gd name="T1" fmla="*/ 392 h 807"/>
                <a:gd name="T2" fmla="*/ 408 w 1127"/>
                <a:gd name="T3" fmla="*/ 152 h 807"/>
                <a:gd name="T4" fmla="*/ 648 w 1127"/>
                <a:gd name="T5" fmla="*/ 104 h 807"/>
                <a:gd name="T6" fmla="*/ 888 w 1127"/>
                <a:gd name="T7" fmla="*/ 8 h 807"/>
                <a:gd name="T8" fmla="*/ 1032 w 1127"/>
                <a:gd name="T9" fmla="*/ 56 h 807"/>
                <a:gd name="T10" fmla="*/ 1080 w 1127"/>
                <a:gd name="T11" fmla="*/ 296 h 807"/>
                <a:gd name="T12" fmla="*/ 984 w 1127"/>
                <a:gd name="T13" fmla="*/ 728 h 807"/>
                <a:gd name="T14" fmla="*/ 216 w 1127"/>
                <a:gd name="T15" fmla="*/ 776 h 807"/>
                <a:gd name="T16" fmla="*/ 24 w 1127"/>
                <a:gd name="T17" fmla="*/ 584 h 807"/>
                <a:gd name="T18" fmla="*/ 72 w 1127"/>
                <a:gd name="T19" fmla="*/ 392 h 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27" h="807">
                  <a:moveTo>
                    <a:pt x="72" y="392"/>
                  </a:moveTo>
                  <a:cubicBezTo>
                    <a:pt x="136" y="319"/>
                    <a:pt x="312" y="200"/>
                    <a:pt x="408" y="152"/>
                  </a:cubicBezTo>
                  <a:cubicBezTo>
                    <a:pt x="504" y="104"/>
                    <a:pt x="568" y="127"/>
                    <a:pt x="648" y="104"/>
                  </a:cubicBezTo>
                  <a:cubicBezTo>
                    <a:pt x="727" y="80"/>
                    <a:pt x="824" y="15"/>
                    <a:pt x="888" y="8"/>
                  </a:cubicBezTo>
                  <a:cubicBezTo>
                    <a:pt x="951" y="0"/>
                    <a:pt x="999" y="7"/>
                    <a:pt x="1032" y="56"/>
                  </a:cubicBezTo>
                  <a:cubicBezTo>
                    <a:pt x="1064" y="104"/>
                    <a:pt x="1087" y="184"/>
                    <a:pt x="1080" y="296"/>
                  </a:cubicBezTo>
                  <a:cubicBezTo>
                    <a:pt x="1072" y="407"/>
                    <a:pt x="1127" y="648"/>
                    <a:pt x="984" y="728"/>
                  </a:cubicBezTo>
                  <a:cubicBezTo>
                    <a:pt x="840" y="807"/>
                    <a:pt x="375" y="799"/>
                    <a:pt x="216" y="776"/>
                  </a:cubicBezTo>
                  <a:cubicBezTo>
                    <a:pt x="56" y="752"/>
                    <a:pt x="47" y="647"/>
                    <a:pt x="24" y="584"/>
                  </a:cubicBezTo>
                  <a:cubicBezTo>
                    <a:pt x="0" y="520"/>
                    <a:pt x="7" y="464"/>
                    <a:pt x="72" y="392"/>
                  </a:cubicBez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486" name="Freeform 6">
              <a:extLst>
                <a:ext uri="{FF2B5EF4-FFF2-40B4-BE49-F238E27FC236}">
                  <a16:creationId xmlns:a16="http://schemas.microsoft.com/office/drawing/2014/main" id="{C12200FE-10BC-48F7-A5A6-206AFC8C9D0D}"/>
                </a:ext>
              </a:extLst>
            </p:cNvPr>
            <p:cNvSpPr>
              <a:spLocks/>
            </p:cNvSpPr>
            <p:nvPr/>
          </p:nvSpPr>
          <p:spPr bwMode="auto">
            <a:xfrm>
              <a:off x="960" y="3464"/>
              <a:ext cx="439" cy="992"/>
            </a:xfrm>
            <a:custGeom>
              <a:avLst/>
              <a:gdLst>
                <a:gd name="T0" fmla="*/ 336 w 439"/>
                <a:gd name="T1" fmla="*/ 32 h 896"/>
                <a:gd name="T2" fmla="*/ 432 w 439"/>
                <a:gd name="T3" fmla="*/ 32 h 896"/>
                <a:gd name="T4" fmla="*/ 384 w 439"/>
                <a:gd name="T5" fmla="*/ 128 h 896"/>
                <a:gd name="T6" fmla="*/ 240 w 439"/>
                <a:gd name="T7" fmla="*/ 272 h 896"/>
                <a:gd name="T8" fmla="*/ 96 w 439"/>
                <a:gd name="T9" fmla="*/ 800 h 896"/>
                <a:gd name="T10" fmla="*/ 0 w 439"/>
                <a:gd name="T11" fmla="*/ 800 h 896"/>
                <a:gd name="T12" fmla="*/ 96 w 439"/>
                <a:gd name="T13" fmla="*/ 224 h 896"/>
                <a:gd name="T14" fmla="*/ 336 w 439"/>
                <a:gd name="T15" fmla="*/ 32 h 8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39" h="896">
                  <a:moveTo>
                    <a:pt x="336" y="32"/>
                  </a:moveTo>
                  <a:cubicBezTo>
                    <a:pt x="391" y="0"/>
                    <a:pt x="424" y="16"/>
                    <a:pt x="432" y="32"/>
                  </a:cubicBezTo>
                  <a:cubicBezTo>
                    <a:pt x="439" y="47"/>
                    <a:pt x="416" y="88"/>
                    <a:pt x="384" y="128"/>
                  </a:cubicBezTo>
                  <a:cubicBezTo>
                    <a:pt x="352" y="168"/>
                    <a:pt x="287" y="160"/>
                    <a:pt x="240" y="272"/>
                  </a:cubicBezTo>
                  <a:cubicBezTo>
                    <a:pt x="192" y="383"/>
                    <a:pt x="135" y="712"/>
                    <a:pt x="96" y="800"/>
                  </a:cubicBezTo>
                  <a:cubicBezTo>
                    <a:pt x="56" y="887"/>
                    <a:pt x="0" y="896"/>
                    <a:pt x="0" y="800"/>
                  </a:cubicBezTo>
                  <a:cubicBezTo>
                    <a:pt x="0" y="704"/>
                    <a:pt x="40" y="351"/>
                    <a:pt x="96" y="224"/>
                  </a:cubicBezTo>
                  <a:cubicBezTo>
                    <a:pt x="151" y="96"/>
                    <a:pt x="280" y="63"/>
                    <a:pt x="336" y="32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487" name="Freeform 7">
              <a:extLst>
                <a:ext uri="{FF2B5EF4-FFF2-40B4-BE49-F238E27FC236}">
                  <a16:creationId xmlns:a16="http://schemas.microsoft.com/office/drawing/2014/main" id="{A3579B43-804B-47FE-8282-D765015553ED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152" y="3608"/>
              <a:ext cx="192" cy="280"/>
            </a:xfrm>
            <a:custGeom>
              <a:avLst/>
              <a:gdLst>
                <a:gd name="T0" fmla="*/ 24 w 168"/>
                <a:gd name="T1" fmla="*/ 40 h 280"/>
                <a:gd name="T2" fmla="*/ 24 w 168"/>
                <a:gd name="T3" fmla="*/ 280 h 280"/>
                <a:gd name="T4" fmla="*/ 168 w 168"/>
                <a:gd name="T5" fmla="*/ 40 h 280"/>
                <a:gd name="T6" fmla="*/ 24 w 168"/>
                <a:gd name="T7" fmla="*/ 40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8" h="280">
                  <a:moveTo>
                    <a:pt x="24" y="40"/>
                  </a:moveTo>
                  <a:cubicBezTo>
                    <a:pt x="0" y="79"/>
                    <a:pt x="0" y="280"/>
                    <a:pt x="24" y="280"/>
                  </a:cubicBezTo>
                  <a:cubicBezTo>
                    <a:pt x="48" y="280"/>
                    <a:pt x="168" y="80"/>
                    <a:pt x="168" y="40"/>
                  </a:cubicBezTo>
                  <a:cubicBezTo>
                    <a:pt x="168" y="0"/>
                    <a:pt x="47" y="0"/>
                    <a:pt x="24" y="4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488" name="Freeform 8">
              <a:extLst>
                <a:ext uri="{FF2B5EF4-FFF2-40B4-BE49-F238E27FC236}">
                  <a16:creationId xmlns:a16="http://schemas.microsoft.com/office/drawing/2014/main" id="{C2F06964-9350-49C2-BC45-F967CE4CFAF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8" y="3608"/>
              <a:ext cx="192" cy="280"/>
            </a:xfrm>
            <a:custGeom>
              <a:avLst/>
              <a:gdLst>
                <a:gd name="T0" fmla="*/ 24 w 168"/>
                <a:gd name="T1" fmla="*/ 40 h 280"/>
                <a:gd name="T2" fmla="*/ 24 w 168"/>
                <a:gd name="T3" fmla="*/ 280 h 280"/>
                <a:gd name="T4" fmla="*/ 168 w 168"/>
                <a:gd name="T5" fmla="*/ 40 h 280"/>
                <a:gd name="T6" fmla="*/ 24 w 168"/>
                <a:gd name="T7" fmla="*/ 40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8" h="280">
                  <a:moveTo>
                    <a:pt x="24" y="40"/>
                  </a:moveTo>
                  <a:cubicBezTo>
                    <a:pt x="0" y="79"/>
                    <a:pt x="0" y="280"/>
                    <a:pt x="24" y="280"/>
                  </a:cubicBezTo>
                  <a:cubicBezTo>
                    <a:pt x="48" y="280"/>
                    <a:pt x="168" y="80"/>
                    <a:pt x="168" y="40"/>
                  </a:cubicBezTo>
                  <a:cubicBezTo>
                    <a:pt x="168" y="0"/>
                    <a:pt x="47" y="0"/>
                    <a:pt x="24" y="4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489" name="Freeform 9">
              <a:extLst>
                <a:ext uri="{FF2B5EF4-FFF2-40B4-BE49-F238E27FC236}">
                  <a16:creationId xmlns:a16="http://schemas.microsoft.com/office/drawing/2014/main" id="{6629A690-A554-410E-959A-C4E3701B988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1" y="3152"/>
              <a:ext cx="932" cy="500"/>
            </a:xfrm>
            <a:custGeom>
              <a:avLst/>
              <a:gdLst>
                <a:gd name="T0" fmla="*/ 153 w 880"/>
                <a:gd name="T1" fmla="*/ 264 h 464"/>
                <a:gd name="T2" fmla="*/ 9 w 880"/>
                <a:gd name="T3" fmla="*/ 408 h 464"/>
                <a:gd name="T4" fmla="*/ 201 w 880"/>
                <a:gd name="T5" fmla="*/ 456 h 464"/>
                <a:gd name="T6" fmla="*/ 489 w 880"/>
                <a:gd name="T7" fmla="*/ 360 h 464"/>
                <a:gd name="T8" fmla="*/ 537 w 880"/>
                <a:gd name="T9" fmla="*/ 312 h 464"/>
                <a:gd name="T10" fmla="*/ 777 w 880"/>
                <a:gd name="T11" fmla="*/ 216 h 464"/>
                <a:gd name="T12" fmla="*/ 873 w 880"/>
                <a:gd name="T13" fmla="*/ 24 h 464"/>
                <a:gd name="T14" fmla="*/ 825 w 880"/>
                <a:gd name="T15" fmla="*/ 72 h 464"/>
                <a:gd name="T16" fmla="*/ 729 w 880"/>
                <a:gd name="T17" fmla="*/ 168 h 464"/>
                <a:gd name="T18" fmla="*/ 505 w 880"/>
                <a:gd name="T19" fmla="*/ 248 h 464"/>
                <a:gd name="T20" fmla="*/ 441 w 880"/>
                <a:gd name="T21" fmla="*/ 216 h 464"/>
                <a:gd name="T22" fmla="*/ 153 w 880"/>
                <a:gd name="T23" fmla="*/ 264 h 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80" h="464">
                  <a:moveTo>
                    <a:pt x="153" y="264"/>
                  </a:moveTo>
                  <a:cubicBezTo>
                    <a:pt x="80" y="296"/>
                    <a:pt x="0" y="375"/>
                    <a:pt x="9" y="408"/>
                  </a:cubicBezTo>
                  <a:cubicBezTo>
                    <a:pt x="17" y="440"/>
                    <a:pt x="121" y="464"/>
                    <a:pt x="201" y="456"/>
                  </a:cubicBezTo>
                  <a:cubicBezTo>
                    <a:pt x="281" y="448"/>
                    <a:pt x="433" y="384"/>
                    <a:pt x="489" y="360"/>
                  </a:cubicBezTo>
                  <a:cubicBezTo>
                    <a:pt x="545" y="336"/>
                    <a:pt x="489" y="336"/>
                    <a:pt x="537" y="312"/>
                  </a:cubicBezTo>
                  <a:cubicBezTo>
                    <a:pt x="585" y="288"/>
                    <a:pt x="721" y="264"/>
                    <a:pt x="777" y="216"/>
                  </a:cubicBezTo>
                  <a:cubicBezTo>
                    <a:pt x="833" y="168"/>
                    <a:pt x="865" y="47"/>
                    <a:pt x="873" y="24"/>
                  </a:cubicBezTo>
                  <a:cubicBezTo>
                    <a:pt x="880" y="0"/>
                    <a:pt x="849" y="48"/>
                    <a:pt x="825" y="72"/>
                  </a:cubicBezTo>
                  <a:cubicBezTo>
                    <a:pt x="801" y="96"/>
                    <a:pt x="782" y="138"/>
                    <a:pt x="729" y="168"/>
                  </a:cubicBezTo>
                  <a:cubicBezTo>
                    <a:pt x="675" y="197"/>
                    <a:pt x="553" y="240"/>
                    <a:pt x="505" y="248"/>
                  </a:cubicBezTo>
                  <a:cubicBezTo>
                    <a:pt x="457" y="256"/>
                    <a:pt x="499" y="213"/>
                    <a:pt x="441" y="216"/>
                  </a:cubicBezTo>
                  <a:cubicBezTo>
                    <a:pt x="382" y="218"/>
                    <a:pt x="225" y="231"/>
                    <a:pt x="153" y="264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490" name="Freeform 10">
              <a:extLst>
                <a:ext uri="{FF2B5EF4-FFF2-40B4-BE49-F238E27FC236}">
                  <a16:creationId xmlns:a16="http://schemas.microsoft.com/office/drawing/2014/main" id="{7815BE53-19BC-4025-81B6-6DC94D4DB5EB}"/>
                </a:ext>
              </a:extLst>
            </p:cNvPr>
            <p:cNvSpPr>
              <a:spLocks/>
            </p:cNvSpPr>
            <p:nvPr/>
          </p:nvSpPr>
          <p:spPr bwMode="auto">
            <a:xfrm>
              <a:off x="1968" y="3128"/>
              <a:ext cx="97" cy="96"/>
            </a:xfrm>
            <a:custGeom>
              <a:avLst/>
              <a:gdLst>
                <a:gd name="T0" fmla="*/ 24 w 223"/>
                <a:gd name="T1" fmla="*/ 272 h 279"/>
                <a:gd name="T2" fmla="*/ 72 w 223"/>
                <a:gd name="T3" fmla="*/ 32 h 279"/>
                <a:gd name="T4" fmla="*/ 216 w 223"/>
                <a:gd name="T5" fmla="*/ 80 h 279"/>
                <a:gd name="T6" fmla="*/ 24 w 223"/>
                <a:gd name="T7" fmla="*/ 272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3" h="279">
                  <a:moveTo>
                    <a:pt x="24" y="272"/>
                  </a:moveTo>
                  <a:cubicBezTo>
                    <a:pt x="0" y="264"/>
                    <a:pt x="40" y="64"/>
                    <a:pt x="72" y="32"/>
                  </a:cubicBezTo>
                  <a:cubicBezTo>
                    <a:pt x="104" y="0"/>
                    <a:pt x="223" y="40"/>
                    <a:pt x="216" y="80"/>
                  </a:cubicBezTo>
                  <a:cubicBezTo>
                    <a:pt x="208" y="119"/>
                    <a:pt x="47" y="279"/>
                    <a:pt x="24" y="272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491" name="Freeform 11">
              <a:extLst>
                <a:ext uri="{FF2B5EF4-FFF2-40B4-BE49-F238E27FC236}">
                  <a16:creationId xmlns:a16="http://schemas.microsoft.com/office/drawing/2014/main" id="{B657DE0C-75AA-4A10-A5DC-5E495BBCF7F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9" y="3176"/>
              <a:ext cx="511" cy="485"/>
            </a:xfrm>
            <a:custGeom>
              <a:avLst/>
              <a:gdLst>
                <a:gd name="T0" fmla="*/ 31 w 713"/>
                <a:gd name="T1" fmla="*/ 470 h 523"/>
                <a:gd name="T2" fmla="*/ 591 w 713"/>
                <a:gd name="T3" fmla="*/ 174 h 523"/>
                <a:gd name="T4" fmla="*/ 659 w 713"/>
                <a:gd name="T5" fmla="*/ 2 h 523"/>
                <a:gd name="T6" fmla="*/ 647 w 713"/>
                <a:gd name="T7" fmla="*/ 166 h 523"/>
                <a:gd name="T8" fmla="*/ 263 w 713"/>
                <a:gd name="T9" fmla="*/ 390 h 523"/>
                <a:gd name="T10" fmla="*/ 39 w 713"/>
                <a:gd name="T11" fmla="*/ 510 h 523"/>
                <a:gd name="T12" fmla="*/ 31 w 713"/>
                <a:gd name="T13" fmla="*/ 470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13" h="523">
                  <a:moveTo>
                    <a:pt x="31" y="470"/>
                  </a:moveTo>
                  <a:cubicBezTo>
                    <a:pt x="123" y="414"/>
                    <a:pt x="486" y="252"/>
                    <a:pt x="591" y="174"/>
                  </a:cubicBezTo>
                  <a:cubicBezTo>
                    <a:pt x="695" y="96"/>
                    <a:pt x="649" y="3"/>
                    <a:pt x="659" y="2"/>
                  </a:cubicBezTo>
                  <a:cubicBezTo>
                    <a:pt x="668" y="0"/>
                    <a:pt x="713" y="101"/>
                    <a:pt x="647" y="166"/>
                  </a:cubicBezTo>
                  <a:cubicBezTo>
                    <a:pt x="581" y="230"/>
                    <a:pt x="364" y="332"/>
                    <a:pt x="263" y="390"/>
                  </a:cubicBezTo>
                  <a:cubicBezTo>
                    <a:pt x="161" y="447"/>
                    <a:pt x="77" y="496"/>
                    <a:pt x="39" y="510"/>
                  </a:cubicBezTo>
                  <a:cubicBezTo>
                    <a:pt x="0" y="523"/>
                    <a:pt x="32" y="478"/>
                    <a:pt x="31" y="47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492" name="Freeform 12">
              <a:extLst>
                <a:ext uri="{FF2B5EF4-FFF2-40B4-BE49-F238E27FC236}">
                  <a16:creationId xmlns:a16="http://schemas.microsoft.com/office/drawing/2014/main" id="{936272E5-770C-45E2-A2FC-537AD04642F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9" y="3138"/>
              <a:ext cx="713" cy="523"/>
            </a:xfrm>
            <a:custGeom>
              <a:avLst/>
              <a:gdLst>
                <a:gd name="T0" fmla="*/ 31 w 713"/>
                <a:gd name="T1" fmla="*/ 470 h 523"/>
                <a:gd name="T2" fmla="*/ 591 w 713"/>
                <a:gd name="T3" fmla="*/ 174 h 523"/>
                <a:gd name="T4" fmla="*/ 659 w 713"/>
                <a:gd name="T5" fmla="*/ 2 h 523"/>
                <a:gd name="T6" fmla="*/ 647 w 713"/>
                <a:gd name="T7" fmla="*/ 166 h 523"/>
                <a:gd name="T8" fmla="*/ 263 w 713"/>
                <a:gd name="T9" fmla="*/ 390 h 523"/>
                <a:gd name="T10" fmla="*/ 39 w 713"/>
                <a:gd name="T11" fmla="*/ 510 h 523"/>
                <a:gd name="T12" fmla="*/ 31 w 713"/>
                <a:gd name="T13" fmla="*/ 470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13" h="523">
                  <a:moveTo>
                    <a:pt x="31" y="470"/>
                  </a:moveTo>
                  <a:cubicBezTo>
                    <a:pt x="123" y="414"/>
                    <a:pt x="486" y="252"/>
                    <a:pt x="591" y="174"/>
                  </a:cubicBezTo>
                  <a:cubicBezTo>
                    <a:pt x="695" y="96"/>
                    <a:pt x="649" y="3"/>
                    <a:pt x="659" y="2"/>
                  </a:cubicBezTo>
                  <a:cubicBezTo>
                    <a:pt x="668" y="0"/>
                    <a:pt x="713" y="101"/>
                    <a:pt x="647" y="166"/>
                  </a:cubicBezTo>
                  <a:cubicBezTo>
                    <a:pt x="581" y="230"/>
                    <a:pt x="364" y="332"/>
                    <a:pt x="263" y="390"/>
                  </a:cubicBezTo>
                  <a:cubicBezTo>
                    <a:pt x="161" y="447"/>
                    <a:pt x="77" y="496"/>
                    <a:pt x="39" y="510"/>
                  </a:cubicBezTo>
                  <a:cubicBezTo>
                    <a:pt x="0" y="523"/>
                    <a:pt x="32" y="478"/>
                    <a:pt x="31" y="47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493" name="Freeform 13">
              <a:extLst>
                <a:ext uri="{FF2B5EF4-FFF2-40B4-BE49-F238E27FC236}">
                  <a16:creationId xmlns:a16="http://schemas.microsoft.com/office/drawing/2014/main" id="{67B43C82-7201-4382-AE00-F09D308B27D6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0" y="3208"/>
              <a:ext cx="384" cy="405"/>
            </a:xfrm>
            <a:custGeom>
              <a:avLst/>
              <a:gdLst>
                <a:gd name="T0" fmla="*/ 31 w 713"/>
                <a:gd name="T1" fmla="*/ 470 h 523"/>
                <a:gd name="T2" fmla="*/ 591 w 713"/>
                <a:gd name="T3" fmla="*/ 174 h 523"/>
                <a:gd name="T4" fmla="*/ 659 w 713"/>
                <a:gd name="T5" fmla="*/ 2 h 523"/>
                <a:gd name="T6" fmla="*/ 647 w 713"/>
                <a:gd name="T7" fmla="*/ 166 h 523"/>
                <a:gd name="T8" fmla="*/ 263 w 713"/>
                <a:gd name="T9" fmla="*/ 390 h 523"/>
                <a:gd name="T10" fmla="*/ 39 w 713"/>
                <a:gd name="T11" fmla="*/ 510 h 523"/>
                <a:gd name="T12" fmla="*/ 31 w 713"/>
                <a:gd name="T13" fmla="*/ 470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13" h="523">
                  <a:moveTo>
                    <a:pt x="31" y="470"/>
                  </a:moveTo>
                  <a:cubicBezTo>
                    <a:pt x="123" y="414"/>
                    <a:pt x="486" y="252"/>
                    <a:pt x="591" y="174"/>
                  </a:cubicBezTo>
                  <a:cubicBezTo>
                    <a:pt x="695" y="96"/>
                    <a:pt x="649" y="3"/>
                    <a:pt x="659" y="2"/>
                  </a:cubicBezTo>
                  <a:cubicBezTo>
                    <a:pt x="668" y="0"/>
                    <a:pt x="713" y="101"/>
                    <a:pt x="647" y="166"/>
                  </a:cubicBezTo>
                  <a:cubicBezTo>
                    <a:pt x="581" y="230"/>
                    <a:pt x="364" y="332"/>
                    <a:pt x="263" y="390"/>
                  </a:cubicBezTo>
                  <a:cubicBezTo>
                    <a:pt x="161" y="447"/>
                    <a:pt x="77" y="496"/>
                    <a:pt x="39" y="510"/>
                  </a:cubicBezTo>
                  <a:cubicBezTo>
                    <a:pt x="0" y="523"/>
                    <a:pt x="32" y="478"/>
                    <a:pt x="31" y="47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494" name="Freeform 14">
              <a:extLst>
                <a:ext uri="{FF2B5EF4-FFF2-40B4-BE49-F238E27FC236}">
                  <a16:creationId xmlns:a16="http://schemas.microsoft.com/office/drawing/2014/main" id="{5701479B-93A9-4F51-9D82-25A9778942E3}"/>
                </a:ext>
              </a:extLst>
            </p:cNvPr>
            <p:cNvSpPr>
              <a:spLocks/>
            </p:cNvSpPr>
            <p:nvPr/>
          </p:nvSpPr>
          <p:spPr bwMode="auto">
            <a:xfrm>
              <a:off x="1241" y="3176"/>
              <a:ext cx="535" cy="437"/>
            </a:xfrm>
            <a:custGeom>
              <a:avLst/>
              <a:gdLst>
                <a:gd name="T0" fmla="*/ 31 w 713"/>
                <a:gd name="T1" fmla="*/ 470 h 523"/>
                <a:gd name="T2" fmla="*/ 591 w 713"/>
                <a:gd name="T3" fmla="*/ 174 h 523"/>
                <a:gd name="T4" fmla="*/ 659 w 713"/>
                <a:gd name="T5" fmla="*/ 2 h 523"/>
                <a:gd name="T6" fmla="*/ 647 w 713"/>
                <a:gd name="T7" fmla="*/ 166 h 523"/>
                <a:gd name="T8" fmla="*/ 263 w 713"/>
                <a:gd name="T9" fmla="*/ 390 h 523"/>
                <a:gd name="T10" fmla="*/ 39 w 713"/>
                <a:gd name="T11" fmla="*/ 510 h 523"/>
                <a:gd name="T12" fmla="*/ 31 w 713"/>
                <a:gd name="T13" fmla="*/ 470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13" h="523">
                  <a:moveTo>
                    <a:pt x="31" y="470"/>
                  </a:moveTo>
                  <a:cubicBezTo>
                    <a:pt x="123" y="414"/>
                    <a:pt x="486" y="252"/>
                    <a:pt x="591" y="174"/>
                  </a:cubicBezTo>
                  <a:cubicBezTo>
                    <a:pt x="695" y="96"/>
                    <a:pt x="649" y="3"/>
                    <a:pt x="659" y="2"/>
                  </a:cubicBezTo>
                  <a:cubicBezTo>
                    <a:pt x="668" y="0"/>
                    <a:pt x="713" y="101"/>
                    <a:pt x="647" y="166"/>
                  </a:cubicBezTo>
                  <a:cubicBezTo>
                    <a:pt x="581" y="230"/>
                    <a:pt x="364" y="332"/>
                    <a:pt x="263" y="390"/>
                  </a:cubicBezTo>
                  <a:cubicBezTo>
                    <a:pt x="161" y="447"/>
                    <a:pt x="77" y="496"/>
                    <a:pt x="39" y="510"/>
                  </a:cubicBezTo>
                  <a:cubicBezTo>
                    <a:pt x="0" y="523"/>
                    <a:pt x="32" y="478"/>
                    <a:pt x="31" y="47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495" name="Freeform 15">
              <a:extLst>
                <a:ext uri="{FF2B5EF4-FFF2-40B4-BE49-F238E27FC236}">
                  <a16:creationId xmlns:a16="http://schemas.microsoft.com/office/drawing/2014/main" id="{C43A5DAD-02F6-4021-BA28-38D6BF77C8F6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336" y="2984"/>
              <a:ext cx="846" cy="713"/>
            </a:xfrm>
            <a:custGeom>
              <a:avLst/>
              <a:gdLst>
                <a:gd name="T0" fmla="*/ 96 w 1168"/>
                <a:gd name="T1" fmla="*/ 361 h 713"/>
                <a:gd name="T2" fmla="*/ 624 w 1168"/>
                <a:gd name="T3" fmla="*/ 73 h 713"/>
                <a:gd name="T4" fmla="*/ 1104 w 1168"/>
                <a:gd name="T5" fmla="*/ 73 h 713"/>
                <a:gd name="T6" fmla="*/ 1008 w 1168"/>
                <a:gd name="T7" fmla="*/ 505 h 713"/>
                <a:gd name="T8" fmla="*/ 336 w 1168"/>
                <a:gd name="T9" fmla="*/ 697 h 713"/>
                <a:gd name="T10" fmla="*/ 48 w 1168"/>
                <a:gd name="T11" fmla="*/ 601 h 713"/>
                <a:gd name="T12" fmla="*/ 96 w 1168"/>
                <a:gd name="T13" fmla="*/ 361 h 7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68" h="713">
                  <a:moveTo>
                    <a:pt x="96" y="361"/>
                  </a:moveTo>
                  <a:cubicBezTo>
                    <a:pt x="192" y="273"/>
                    <a:pt x="456" y="120"/>
                    <a:pt x="624" y="73"/>
                  </a:cubicBezTo>
                  <a:cubicBezTo>
                    <a:pt x="791" y="25"/>
                    <a:pt x="1039" y="0"/>
                    <a:pt x="1104" y="73"/>
                  </a:cubicBezTo>
                  <a:cubicBezTo>
                    <a:pt x="1168" y="145"/>
                    <a:pt x="1135" y="401"/>
                    <a:pt x="1008" y="505"/>
                  </a:cubicBezTo>
                  <a:cubicBezTo>
                    <a:pt x="880" y="608"/>
                    <a:pt x="496" y="681"/>
                    <a:pt x="336" y="697"/>
                  </a:cubicBezTo>
                  <a:cubicBezTo>
                    <a:pt x="176" y="713"/>
                    <a:pt x="87" y="656"/>
                    <a:pt x="48" y="601"/>
                  </a:cubicBezTo>
                  <a:cubicBezTo>
                    <a:pt x="8" y="545"/>
                    <a:pt x="0" y="449"/>
                    <a:pt x="96" y="361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0496" name="Rectangle 16">
            <a:extLst>
              <a:ext uri="{FF2B5EF4-FFF2-40B4-BE49-F238E27FC236}">
                <a16:creationId xmlns:a16="http://schemas.microsoft.com/office/drawing/2014/main" id="{9363960A-64C0-4048-A0E6-033EC0D3262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09800" y="990600"/>
            <a:ext cx="7772400" cy="2362200"/>
          </a:xfrm>
          <a:noFill/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0487" tIns="44450" rIns="90487" bIns="44450" rtlCol="0">
            <a:noAutofit/>
          </a:bodyPr>
          <a:lstStyle/>
          <a:p>
            <a:r>
              <a:rPr lang="cs-CZ" altLang="cs-CZ"/>
              <a:t>Odstraněním prašníků z jedné rostliny a umělého oplodnění za pomocí opylovacího kartáčku lze dosáhnout u hrachu snadno kontrolovaného křížení.</a:t>
            </a:r>
            <a:endParaRPr lang="en-US" altLang="cs-CZ"/>
          </a:p>
        </p:txBody>
      </p:sp>
      <p:grpSp>
        <p:nvGrpSpPr>
          <p:cNvPr id="20497" name="Group 17">
            <a:extLst>
              <a:ext uri="{FF2B5EF4-FFF2-40B4-BE49-F238E27FC236}">
                <a16:creationId xmlns:a16="http://schemas.microsoft.com/office/drawing/2014/main" id="{733A8B8C-E6C2-405B-8F69-D0CAA1F11C93}"/>
              </a:ext>
            </a:extLst>
          </p:cNvPr>
          <p:cNvGrpSpPr>
            <a:grpSpLocks/>
          </p:cNvGrpSpPr>
          <p:nvPr/>
        </p:nvGrpSpPr>
        <p:grpSpPr bwMode="auto">
          <a:xfrm>
            <a:off x="7391401" y="3343275"/>
            <a:ext cx="2817813" cy="3644900"/>
            <a:chOff x="3696" y="2106"/>
            <a:chExt cx="1775" cy="2296"/>
          </a:xfrm>
        </p:grpSpPr>
        <p:sp>
          <p:nvSpPr>
            <p:cNvPr id="20498" name="Freeform 18">
              <a:extLst>
                <a:ext uri="{FF2B5EF4-FFF2-40B4-BE49-F238E27FC236}">
                  <a16:creationId xmlns:a16="http://schemas.microsoft.com/office/drawing/2014/main" id="{9FF909B0-C6C5-4D11-9350-0DDFB13ED454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3968" y="2106"/>
              <a:ext cx="1407" cy="1736"/>
            </a:xfrm>
            <a:custGeom>
              <a:avLst/>
              <a:gdLst>
                <a:gd name="T0" fmla="*/ 585 w 1217"/>
                <a:gd name="T1" fmla="*/ 56 h 1240"/>
                <a:gd name="T2" fmla="*/ 441 w 1217"/>
                <a:gd name="T3" fmla="*/ 104 h 1240"/>
                <a:gd name="T4" fmla="*/ 297 w 1217"/>
                <a:gd name="T5" fmla="*/ 56 h 1240"/>
                <a:gd name="T6" fmla="*/ 249 w 1217"/>
                <a:gd name="T7" fmla="*/ 200 h 1240"/>
                <a:gd name="T8" fmla="*/ 105 w 1217"/>
                <a:gd name="T9" fmla="*/ 296 h 1240"/>
                <a:gd name="T10" fmla="*/ 9 w 1217"/>
                <a:gd name="T11" fmla="*/ 440 h 1240"/>
                <a:gd name="T12" fmla="*/ 57 w 1217"/>
                <a:gd name="T13" fmla="*/ 920 h 1240"/>
                <a:gd name="T14" fmla="*/ 297 w 1217"/>
                <a:gd name="T15" fmla="*/ 1016 h 1240"/>
                <a:gd name="T16" fmla="*/ 297 w 1217"/>
                <a:gd name="T17" fmla="*/ 1208 h 1240"/>
                <a:gd name="T18" fmla="*/ 441 w 1217"/>
                <a:gd name="T19" fmla="*/ 1208 h 1240"/>
                <a:gd name="T20" fmla="*/ 633 w 1217"/>
                <a:gd name="T21" fmla="*/ 1064 h 1240"/>
                <a:gd name="T22" fmla="*/ 825 w 1217"/>
                <a:gd name="T23" fmla="*/ 1208 h 1240"/>
                <a:gd name="T24" fmla="*/ 1161 w 1217"/>
                <a:gd name="T25" fmla="*/ 1112 h 1240"/>
                <a:gd name="T26" fmla="*/ 1113 w 1217"/>
                <a:gd name="T27" fmla="*/ 1016 h 1240"/>
                <a:gd name="T28" fmla="*/ 1161 w 1217"/>
                <a:gd name="T29" fmla="*/ 872 h 1240"/>
                <a:gd name="T30" fmla="*/ 1113 w 1217"/>
                <a:gd name="T31" fmla="*/ 728 h 1240"/>
                <a:gd name="T32" fmla="*/ 1209 w 1217"/>
                <a:gd name="T33" fmla="*/ 392 h 1240"/>
                <a:gd name="T34" fmla="*/ 1065 w 1217"/>
                <a:gd name="T35" fmla="*/ 296 h 1240"/>
                <a:gd name="T36" fmla="*/ 1017 w 1217"/>
                <a:gd name="T37" fmla="*/ 152 h 1240"/>
                <a:gd name="T38" fmla="*/ 825 w 1217"/>
                <a:gd name="T39" fmla="*/ 104 h 1240"/>
                <a:gd name="T40" fmla="*/ 681 w 1217"/>
                <a:gd name="T41" fmla="*/ 8 h 1240"/>
                <a:gd name="T42" fmla="*/ 585 w 1217"/>
                <a:gd name="T43" fmla="*/ 56 h 1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217" h="1240">
                  <a:moveTo>
                    <a:pt x="585" y="56"/>
                  </a:moveTo>
                  <a:cubicBezTo>
                    <a:pt x="545" y="72"/>
                    <a:pt x="489" y="104"/>
                    <a:pt x="441" y="104"/>
                  </a:cubicBezTo>
                  <a:cubicBezTo>
                    <a:pt x="393" y="104"/>
                    <a:pt x="329" y="40"/>
                    <a:pt x="297" y="56"/>
                  </a:cubicBezTo>
                  <a:cubicBezTo>
                    <a:pt x="265" y="72"/>
                    <a:pt x="281" y="160"/>
                    <a:pt x="249" y="200"/>
                  </a:cubicBezTo>
                  <a:cubicBezTo>
                    <a:pt x="217" y="240"/>
                    <a:pt x="145" y="256"/>
                    <a:pt x="105" y="296"/>
                  </a:cubicBezTo>
                  <a:cubicBezTo>
                    <a:pt x="65" y="336"/>
                    <a:pt x="17" y="335"/>
                    <a:pt x="9" y="440"/>
                  </a:cubicBezTo>
                  <a:cubicBezTo>
                    <a:pt x="0" y="544"/>
                    <a:pt x="9" y="824"/>
                    <a:pt x="57" y="920"/>
                  </a:cubicBezTo>
                  <a:cubicBezTo>
                    <a:pt x="105" y="1016"/>
                    <a:pt x="257" y="968"/>
                    <a:pt x="297" y="1016"/>
                  </a:cubicBezTo>
                  <a:cubicBezTo>
                    <a:pt x="337" y="1064"/>
                    <a:pt x="273" y="1176"/>
                    <a:pt x="297" y="1208"/>
                  </a:cubicBezTo>
                  <a:cubicBezTo>
                    <a:pt x="321" y="1240"/>
                    <a:pt x="385" y="1232"/>
                    <a:pt x="441" y="1208"/>
                  </a:cubicBezTo>
                  <a:cubicBezTo>
                    <a:pt x="497" y="1184"/>
                    <a:pt x="569" y="1064"/>
                    <a:pt x="633" y="1064"/>
                  </a:cubicBezTo>
                  <a:cubicBezTo>
                    <a:pt x="697" y="1064"/>
                    <a:pt x="737" y="1200"/>
                    <a:pt x="825" y="1208"/>
                  </a:cubicBezTo>
                  <a:cubicBezTo>
                    <a:pt x="913" y="1216"/>
                    <a:pt x="1112" y="1144"/>
                    <a:pt x="1161" y="1112"/>
                  </a:cubicBezTo>
                  <a:cubicBezTo>
                    <a:pt x="1209" y="1079"/>
                    <a:pt x="1113" y="1056"/>
                    <a:pt x="1113" y="1016"/>
                  </a:cubicBezTo>
                  <a:cubicBezTo>
                    <a:pt x="1113" y="976"/>
                    <a:pt x="1161" y="920"/>
                    <a:pt x="1161" y="872"/>
                  </a:cubicBezTo>
                  <a:cubicBezTo>
                    <a:pt x="1161" y="824"/>
                    <a:pt x="1105" y="808"/>
                    <a:pt x="1113" y="728"/>
                  </a:cubicBezTo>
                  <a:cubicBezTo>
                    <a:pt x="1121" y="648"/>
                    <a:pt x="1217" y="464"/>
                    <a:pt x="1209" y="392"/>
                  </a:cubicBezTo>
                  <a:cubicBezTo>
                    <a:pt x="1201" y="320"/>
                    <a:pt x="1097" y="336"/>
                    <a:pt x="1065" y="296"/>
                  </a:cubicBezTo>
                  <a:cubicBezTo>
                    <a:pt x="1033" y="256"/>
                    <a:pt x="1057" y="184"/>
                    <a:pt x="1017" y="152"/>
                  </a:cubicBezTo>
                  <a:cubicBezTo>
                    <a:pt x="977" y="120"/>
                    <a:pt x="881" y="128"/>
                    <a:pt x="825" y="104"/>
                  </a:cubicBezTo>
                  <a:cubicBezTo>
                    <a:pt x="769" y="80"/>
                    <a:pt x="720" y="15"/>
                    <a:pt x="681" y="8"/>
                  </a:cubicBezTo>
                  <a:cubicBezTo>
                    <a:pt x="641" y="0"/>
                    <a:pt x="625" y="40"/>
                    <a:pt x="585" y="56"/>
                  </a:cubicBezTo>
                  <a:close/>
                </a:path>
              </a:pathLst>
            </a:custGeom>
            <a:gradFill rotWithShape="0">
              <a:gsLst>
                <a:gs pos="0">
                  <a:srgbClr val="9900FF"/>
                </a:gs>
                <a:gs pos="100000">
                  <a:srgbClr val="9900FF">
                    <a:gamma/>
                    <a:shade val="7176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499" name="Freeform 19">
              <a:extLst>
                <a:ext uri="{FF2B5EF4-FFF2-40B4-BE49-F238E27FC236}">
                  <a16:creationId xmlns:a16="http://schemas.microsoft.com/office/drawing/2014/main" id="{A4C0A903-49FC-4BD4-9B37-32DA02ED9DF9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3696" y="2826"/>
              <a:ext cx="1127" cy="807"/>
            </a:xfrm>
            <a:custGeom>
              <a:avLst/>
              <a:gdLst>
                <a:gd name="T0" fmla="*/ 72 w 1127"/>
                <a:gd name="T1" fmla="*/ 392 h 807"/>
                <a:gd name="T2" fmla="*/ 408 w 1127"/>
                <a:gd name="T3" fmla="*/ 152 h 807"/>
                <a:gd name="T4" fmla="*/ 648 w 1127"/>
                <a:gd name="T5" fmla="*/ 104 h 807"/>
                <a:gd name="T6" fmla="*/ 888 w 1127"/>
                <a:gd name="T7" fmla="*/ 8 h 807"/>
                <a:gd name="T8" fmla="*/ 1032 w 1127"/>
                <a:gd name="T9" fmla="*/ 56 h 807"/>
                <a:gd name="T10" fmla="*/ 1080 w 1127"/>
                <a:gd name="T11" fmla="*/ 296 h 807"/>
                <a:gd name="T12" fmla="*/ 984 w 1127"/>
                <a:gd name="T13" fmla="*/ 728 h 807"/>
                <a:gd name="T14" fmla="*/ 216 w 1127"/>
                <a:gd name="T15" fmla="*/ 776 h 807"/>
                <a:gd name="T16" fmla="*/ 24 w 1127"/>
                <a:gd name="T17" fmla="*/ 584 h 807"/>
                <a:gd name="T18" fmla="*/ 72 w 1127"/>
                <a:gd name="T19" fmla="*/ 392 h 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27" h="807">
                  <a:moveTo>
                    <a:pt x="72" y="392"/>
                  </a:moveTo>
                  <a:cubicBezTo>
                    <a:pt x="136" y="319"/>
                    <a:pt x="312" y="200"/>
                    <a:pt x="408" y="152"/>
                  </a:cubicBezTo>
                  <a:cubicBezTo>
                    <a:pt x="504" y="104"/>
                    <a:pt x="568" y="127"/>
                    <a:pt x="648" y="104"/>
                  </a:cubicBezTo>
                  <a:cubicBezTo>
                    <a:pt x="727" y="80"/>
                    <a:pt x="824" y="15"/>
                    <a:pt x="888" y="8"/>
                  </a:cubicBezTo>
                  <a:cubicBezTo>
                    <a:pt x="951" y="0"/>
                    <a:pt x="999" y="7"/>
                    <a:pt x="1032" y="56"/>
                  </a:cubicBezTo>
                  <a:cubicBezTo>
                    <a:pt x="1064" y="104"/>
                    <a:pt x="1087" y="184"/>
                    <a:pt x="1080" y="296"/>
                  </a:cubicBezTo>
                  <a:cubicBezTo>
                    <a:pt x="1072" y="407"/>
                    <a:pt x="1127" y="648"/>
                    <a:pt x="984" y="728"/>
                  </a:cubicBezTo>
                  <a:cubicBezTo>
                    <a:pt x="840" y="807"/>
                    <a:pt x="375" y="799"/>
                    <a:pt x="216" y="776"/>
                  </a:cubicBezTo>
                  <a:cubicBezTo>
                    <a:pt x="56" y="752"/>
                    <a:pt x="47" y="647"/>
                    <a:pt x="24" y="584"/>
                  </a:cubicBezTo>
                  <a:cubicBezTo>
                    <a:pt x="0" y="520"/>
                    <a:pt x="7" y="464"/>
                    <a:pt x="72" y="392"/>
                  </a:cubicBezTo>
                  <a:close/>
                </a:path>
              </a:pathLst>
            </a:custGeom>
            <a:gradFill rotWithShape="0">
              <a:gsLst>
                <a:gs pos="0">
                  <a:srgbClr val="9999FF">
                    <a:gamma/>
                    <a:shade val="65490"/>
                    <a:invGamma/>
                  </a:srgbClr>
                </a:gs>
                <a:gs pos="100000">
                  <a:srgbClr val="9999F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500" name="Freeform 20">
              <a:extLst>
                <a:ext uri="{FF2B5EF4-FFF2-40B4-BE49-F238E27FC236}">
                  <a16:creationId xmlns:a16="http://schemas.microsoft.com/office/drawing/2014/main" id="{4DE46A15-D183-431B-83AA-5D7DBFD28B01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408" y="3410"/>
              <a:ext cx="439" cy="992"/>
            </a:xfrm>
            <a:custGeom>
              <a:avLst/>
              <a:gdLst>
                <a:gd name="T0" fmla="*/ 336 w 439"/>
                <a:gd name="T1" fmla="*/ 32 h 896"/>
                <a:gd name="T2" fmla="*/ 432 w 439"/>
                <a:gd name="T3" fmla="*/ 32 h 896"/>
                <a:gd name="T4" fmla="*/ 384 w 439"/>
                <a:gd name="T5" fmla="*/ 128 h 896"/>
                <a:gd name="T6" fmla="*/ 240 w 439"/>
                <a:gd name="T7" fmla="*/ 272 h 896"/>
                <a:gd name="T8" fmla="*/ 96 w 439"/>
                <a:gd name="T9" fmla="*/ 800 h 896"/>
                <a:gd name="T10" fmla="*/ 0 w 439"/>
                <a:gd name="T11" fmla="*/ 800 h 896"/>
                <a:gd name="T12" fmla="*/ 96 w 439"/>
                <a:gd name="T13" fmla="*/ 224 h 896"/>
                <a:gd name="T14" fmla="*/ 336 w 439"/>
                <a:gd name="T15" fmla="*/ 32 h 8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39" h="896">
                  <a:moveTo>
                    <a:pt x="336" y="32"/>
                  </a:moveTo>
                  <a:cubicBezTo>
                    <a:pt x="391" y="0"/>
                    <a:pt x="424" y="16"/>
                    <a:pt x="432" y="32"/>
                  </a:cubicBezTo>
                  <a:cubicBezTo>
                    <a:pt x="439" y="47"/>
                    <a:pt x="416" y="88"/>
                    <a:pt x="384" y="128"/>
                  </a:cubicBezTo>
                  <a:cubicBezTo>
                    <a:pt x="352" y="168"/>
                    <a:pt x="287" y="160"/>
                    <a:pt x="240" y="272"/>
                  </a:cubicBezTo>
                  <a:cubicBezTo>
                    <a:pt x="192" y="383"/>
                    <a:pt x="135" y="712"/>
                    <a:pt x="96" y="800"/>
                  </a:cubicBezTo>
                  <a:cubicBezTo>
                    <a:pt x="56" y="887"/>
                    <a:pt x="0" y="896"/>
                    <a:pt x="0" y="800"/>
                  </a:cubicBezTo>
                  <a:cubicBezTo>
                    <a:pt x="0" y="704"/>
                    <a:pt x="40" y="351"/>
                    <a:pt x="96" y="224"/>
                  </a:cubicBezTo>
                  <a:cubicBezTo>
                    <a:pt x="151" y="96"/>
                    <a:pt x="280" y="63"/>
                    <a:pt x="336" y="32"/>
                  </a:cubicBezTo>
                  <a:close/>
                </a:path>
              </a:pathLst>
            </a:custGeom>
            <a:gradFill rotWithShape="0">
              <a:gsLst>
                <a:gs pos="0">
                  <a:srgbClr val="00CC00"/>
                </a:gs>
                <a:gs pos="100000">
                  <a:srgbClr val="008000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501" name="Freeform 21">
              <a:extLst>
                <a:ext uri="{FF2B5EF4-FFF2-40B4-BE49-F238E27FC236}">
                  <a16:creationId xmlns:a16="http://schemas.microsoft.com/office/drawing/2014/main" id="{06C9B2AB-827C-498D-8D2D-05282197D7CB}"/>
                </a:ext>
              </a:extLst>
            </p:cNvPr>
            <p:cNvSpPr>
              <a:spLocks/>
            </p:cNvSpPr>
            <p:nvPr/>
          </p:nvSpPr>
          <p:spPr bwMode="auto">
            <a:xfrm>
              <a:off x="4463" y="3554"/>
              <a:ext cx="192" cy="280"/>
            </a:xfrm>
            <a:custGeom>
              <a:avLst/>
              <a:gdLst>
                <a:gd name="T0" fmla="*/ 24 w 168"/>
                <a:gd name="T1" fmla="*/ 40 h 280"/>
                <a:gd name="T2" fmla="*/ 24 w 168"/>
                <a:gd name="T3" fmla="*/ 280 h 280"/>
                <a:gd name="T4" fmla="*/ 168 w 168"/>
                <a:gd name="T5" fmla="*/ 40 h 280"/>
                <a:gd name="T6" fmla="*/ 24 w 168"/>
                <a:gd name="T7" fmla="*/ 40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8" h="280">
                  <a:moveTo>
                    <a:pt x="24" y="40"/>
                  </a:moveTo>
                  <a:cubicBezTo>
                    <a:pt x="0" y="79"/>
                    <a:pt x="0" y="280"/>
                    <a:pt x="24" y="280"/>
                  </a:cubicBezTo>
                  <a:cubicBezTo>
                    <a:pt x="48" y="280"/>
                    <a:pt x="168" y="80"/>
                    <a:pt x="168" y="40"/>
                  </a:cubicBezTo>
                  <a:cubicBezTo>
                    <a:pt x="168" y="0"/>
                    <a:pt x="47" y="0"/>
                    <a:pt x="24" y="40"/>
                  </a:cubicBezTo>
                  <a:close/>
                </a:path>
              </a:pathLst>
            </a:custGeom>
            <a:gradFill rotWithShape="0">
              <a:gsLst>
                <a:gs pos="0">
                  <a:srgbClr val="008000"/>
                </a:gs>
                <a:gs pos="100000">
                  <a:srgbClr val="00CC00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502" name="Freeform 22">
              <a:extLst>
                <a:ext uri="{FF2B5EF4-FFF2-40B4-BE49-F238E27FC236}">
                  <a16:creationId xmlns:a16="http://schemas.microsoft.com/office/drawing/2014/main" id="{379EE153-0AA6-4FA8-96DA-425C2EC7033E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607" y="3554"/>
              <a:ext cx="192" cy="280"/>
            </a:xfrm>
            <a:custGeom>
              <a:avLst/>
              <a:gdLst>
                <a:gd name="T0" fmla="*/ 24 w 168"/>
                <a:gd name="T1" fmla="*/ 40 h 280"/>
                <a:gd name="T2" fmla="*/ 24 w 168"/>
                <a:gd name="T3" fmla="*/ 280 h 280"/>
                <a:gd name="T4" fmla="*/ 168 w 168"/>
                <a:gd name="T5" fmla="*/ 40 h 280"/>
                <a:gd name="T6" fmla="*/ 24 w 168"/>
                <a:gd name="T7" fmla="*/ 40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8" h="280">
                  <a:moveTo>
                    <a:pt x="24" y="40"/>
                  </a:moveTo>
                  <a:cubicBezTo>
                    <a:pt x="0" y="79"/>
                    <a:pt x="0" y="280"/>
                    <a:pt x="24" y="280"/>
                  </a:cubicBezTo>
                  <a:cubicBezTo>
                    <a:pt x="48" y="280"/>
                    <a:pt x="168" y="80"/>
                    <a:pt x="168" y="40"/>
                  </a:cubicBezTo>
                  <a:cubicBezTo>
                    <a:pt x="168" y="0"/>
                    <a:pt x="47" y="0"/>
                    <a:pt x="24" y="40"/>
                  </a:cubicBezTo>
                  <a:close/>
                </a:path>
              </a:pathLst>
            </a:custGeom>
            <a:gradFill rotWithShape="0">
              <a:gsLst>
                <a:gs pos="0">
                  <a:srgbClr val="008000"/>
                </a:gs>
                <a:gs pos="100000">
                  <a:srgbClr val="00CC00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503" name="Freeform 23">
              <a:extLst>
                <a:ext uri="{FF2B5EF4-FFF2-40B4-BE49-F238E27FC236}">
                  <a16:creationId xmlns:a16="http://schemas.microsoft.com/office/drawing/2014/main" id="{55DC1B61-E30B-407F-A4F0-B589834C961C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3784" y="3098"/>
              <a:ext cx="932" cy="500"/>
            </a:xfrm>
            <a:custGeom>
              <a:avLst/>
              <a:gdLst>
                <a:gd name="T0" fmla="*/ 153 w 880"/>
                <a:gd name="T1" fmla="*/ 264 h 464"/>
                <a:gd name="T2" fmla="*/ 9 w 880"/>
                <a:gd name="T3" fmla="*/ 408 h 464"/>
                <a:gd name="T4" fmla="*/ 201 w 880"/>
                <a:gd name="T5" fmla="*/ 456 h 464"/>
                <a:gd name="T6" fmla="*/ 489 w 880"/>
                <a:gd name="T7" fmla="*/ 360 h 464"/>
                <a:gd name="T8" fmla="*/ 537 w 880"/>
                <a:gd name="T9" fmla="*/ 312 h 464"/>
                <a:gd name="T10" fmla="*/ 777 w 880"/>
                <a:gd name="T11" fmla="*/ 216 h 464"/>
                <a:gd name="T12" fmla="*/ 873 w 880"/>
                <a:gd name="T13" fmla="*/ 24 h 464"/>
                <a:gd name="T14" fmla="*/ 825 w 880"/>
                <a:gd name="T15" fmla="*/ 72 h 464"/>
                <a:gd name="T16" fmla="*/ 729 w 880"/>
                <a:gd name="T17" fmla="*/ 168 h 464"/>
                <a:gd name="T18" fmla="*/ 505 w 880"/>
                <a:gd name="T19" fmla="*/ 248 h 464"/>
                <a:gd name="T20" fmla="*/ 441 w 880"/>
                <a:gd name="T21" fmla="*/ 216 h 464"/>
                <a:gd name="T22" fmla="*/ 153 w 880"/>
                <a:gd name="T23" fmla="*/ 264 h 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80" h="464">
                  <a:moveTo>
                    <a:pt x="153" y="264"/>
                  </a:moveTo>
                  <a:cubicBezTo>
                    <a:pt x="80" y="296"/>
                    <a:pt x="0" y="375"/>
                    <a:pt x="9" y="408"/>
                  </a:cubicBezTo>
                  <a:cubicBezTo>
                    <a:pt x="17" y="440"/>
                    <a:pt x="121" y="464"/>
                    <a:pt x="201" y="456"/>
                  </a:cubicBezTo>
                  <a:cubicBezTo>
                    <a:pt x="281" y="448"/>
                    <a:pt x="433" y="384"/>
                    <a:pt x="489" y="360"/>
                  </a:cubicBezTo>
                  <a:cubicBezTo>
                    <a:pt x="545" y="336"/>
                    <a:pt x="489" y="336"/>
                    <a:pt x="537" y="312"/>
                  </a:cubicBezTo>
                  <a:cubicBezTo>
                    <a:pt x="585" y="288"/>
                    <a:pt x="721" y="264"/>
                    <a:pt x="777" y="216"/>
                  </a:cubicBezTo>
                  <a:cubicBezTo>
                    <a:pt x="833" y="168"/>
                    <a:pt x="865" y="47"/>
                    <a:pt x="873" y="24"/>
                  </a:cubicBezTo>
                  <a:cubicBezTo>
                    <a:pt x="880" y="0"/>
                    <a:pt x="849" y="48"/>
                    <a:pt x="825" y="72"/>
                  </a:cubicBezTo>
                  <a:cubicBezTo>
                    <a:pt x="801" y="96"/>
                    <a:pt x="782" y="138"/>
                    <a:pt x="729" y="168"/>
                  </a:cubicBezTo>
                  <a:cubicBezTo>
                    <a:pt x="675" y="197"/>
                    <a:pt x="553" y="240"/>
                    <a:pt x="505" y="248"/>
                  </a:cubicBezTo>
                  <a:cubicBezTo>
                    <a:pt x="457" y="256"/>
                    <a:pt x="499" y="213"/>
                    <a:pt x="441" y="216"/>
                  </a:cubicBezTo>
                  <a:cubicBezTo>
                    <a:pt x="382" y="218"/>
                    <a:pt x="225" y="231"/>
                    <a:pt x="153" y="264"/>
                  </a:cubicBezTo>
                  <a:close/>
                </a:path>
              </a:pathLst>
            </a:custGeom>
            <a:gradFill rotWithShape="0">
              <a:gsLst>
                <a:gs pos="0">
                  <a:srgbClr val="00CC00"/>
                </a:gs>
                <a:gs pos="100000">
                  <a:srgbClr val="008000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504" name="Freeform 24">
              <a:extLst>
                <a:ext uri="{FF2B5EF4-FFF2-40B4-BE49-F238E27FC236}">
                  <a16:creationId xmlns:a16="http://schemas.microsoft.com/office/drawing/2014/main" id="{B329BD66-4945-4E1D-A5B5-53CCD8E99C4B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3742" y="3074"/>
              <a:ext cx="97" cy="96"/>
            </a:xfrm>
            <a:custGeom>
              <a:avLst/>
              <a:gdLst>
                <a:gd name="T0" fmla="*/ 24 w 223"/>
                <a:gd name="T1" fmla="*/ 272 h 279"/>
                <a:gd name="T2" fmla="*/ 72 w 223"/>
                <a:gd name="T3" fmla="*/ 32 h 279"/>
                <a:gd name="T4" fmla="*/ 216 w 223"/>
                <a:gd name="T5" fmla="*/ 80 h 279"/>
                <a:gd name="T6" fmla="*/ 24 w 223"/>
                <a:gd name="T7" fmla="*/ 272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3" h="279">
                  <a:moveTo>
                    <a:pt x="24" y="272"/>
                  </a:moveTo>
                  <a:cubicBezTo>
                    <a:pt x="0" y="264"/>
                    <a:pt x="40" y="64"/>
                    <a:pt x="72" y="32"/>
                  </a:cubicBezTo>
                  <a:cubicBezTo>
                    <a:pt x="104" y="0"/>
                    <a:pt x="223" y="40"/>
                    <a:pt x="216" y="80"/>
                  </a:cubicBezTo>
                  <a:cubicBezTo>
                    <a:pt x="208" y="119"/>
                    <a:pt x="47" y="279"/>
                    <a:pt x="24" y="272"/>
                  </a:cubicBezTo>
                  <a:close/>
                </a:path>
              </a:pathLst>
            </a:custGeom>
            <a:gradFill rotWithShape="0">
              <a:gsLst>
                <a:gs pos="0">
                  <a:schemeClr val="tx2"/>
                </a:gs>
                <a:gs pos="100000">
                  <a:schemeClr val="tx2">
                    <a:gamma/>
                    <a:shade val="68627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505" name="Freeform 25">
              <a:extLst>
                <a:ext uri="{FF2B5EF4-FFF2-40B4-BE49-F238E27FC236}">
                  <a16:creationId xmlns:a16="http://schemas.microsoft.com/office/drawing/2014/main" id="{0B542684-0313-4B24-9024-6D2CB5A65C71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127" y="3122"/>
              <a:ext cx="511" cy="485"/>
            </a:xfrm>
            <a:custGeom>
              <a:avLst/>
              <a:gdLst>
                <a:gd name="T0" fmla="*/ 31 w 713"/>
                <a:gd name="T1" fmla="*/ 470 h 523"/>
                <a:gd name="T2" fmla="*/ 591 w 713"/>
                <a:gd name="T3" fmla="*/ 174 h 523"/>
                <a:gd name="T4" fmla="*/ 659 w 713"/>
                <a:gd name="T5" fmla="*/ 2 h 523"/>
                <a:gd name="T6" fmla="*/ 647 w 713"/>
                <a:gd name="T7" fmla="*/ 166 h 523"/>
                <a:gd name="T8" fmla="*/ 263 w 713"/>
                <a:gd name="T9" fmla="*/ 390 h 523"/>
                <a:gd name="T10" fmla="*/ 39 w 713"/>
                <a:gd name="T11" fmla="*/ 510 h 523"/>
                <a:gd name="T12" fmla="*/ 31 w 713"/>
                <a:gd name="T13" fmla="*/ 470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13" h="523">
                  <a:moveTo>
                    <a:pt x="31" y="470"/>
                  </a:moveTo>
                  <a:cubicBezTo>
                    <a:pt x="123" y="414"/>
                    <a:pt x="486" y="252"/>
                    <a:pt x="591" y="174"/>
                  </a:cubicBezTo>
                  <a:cubicBezTo>
                    <a:pt x="695" y="96"/>
                    <a:pt x="649" y="3"/>
                    <a:pt x="659" y="2"/>
                  </a:cubicBezTo>
                  <a:cubicBezTo>
                    <a:pt x="668" y="0"/>
                    <a:pt x="713" y="101"/>
                    <a:pt x="647" y="166"/>
                  </a:cubicBezTo>
                  <a:cubicBezTo>
                    <a:pt x="581" y="230"/>
                    <a:pt x="364" y="332"/>
                    <a:pt x="263" y="390"/>
                  </a:cubicBezTo>
                  <a:cubicBezTo>
                    <a:pt x="161" y="447"/>
                    <a:pt x="77" y="496"/>
                    <a:pt x="39" y="510"/>
                  </a:cubicBezTo>
                  <a:cubicBezTo>
                    <a:pt x="0" y="523"/>
                    <a:pt x="32" y="478"/>
                    <a:pt x="31" y="470"/>
                  </a:cubicBezTo>
                  <a:close/>
                </a:path>
              </a:pathLst>
            </a:custGeom>
            <a:gradFill rotWithShape="0">
              <a:gsLst>
                <a:gs pos="0">
                  <a:srgbClr val="00CC00"/>
                </a:gs>
                <a:gs pos="100000">
                  <a:srgbClr val="00CC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506" name="Freeform 26">
              <a:extLst>
                <a:ext uri="{FF2B5EF4-FFF2-40B4-BE49-F238E27FC236}">
                  <a16:creationId xmlns:a16="http://schemas.microsoft.com/office/drawing/2014/main" id="{2D7FD2F4-6055-48ED-B11B-2781E0E1E5DC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3925" y="3084"/>
              <a:ext cx="713" cy="523"/>
            </a:xfrm>
            <a:custGeom>
              <a:avLst/>
              <a:gdLst>
                <a:gd name="T0" fmla="*/ 31 w 713"/>
                <a:gd name="T1" fmla="*/ 470 h 523"/>
                <a:gd name="T2" fmla="*/ 591 w 713"/>
                <a:gd name="T3" fmla="*/ 174 h 523"/>
                <a:gd name="T4" fmla="*/ 659 w 713"/>
                <a:gd name="T5" fmla="*/ 2 h 523"/>
                <a:gd name="T6" fmla="*/ 647 w 713"/>
                <a:gd name="T7" fmla="*/ 166 h 523"/>
                <a:gd name="T8" fmla="*/ 263 w 713"/>
                <a:gd name="T9" fmla="*/ 390 h 523"/>
                <a:gd name="T10" fmla="*/ 39 w 713"/>
                <a:gd name="T11" fmla="*/ 510 h 523"/>
                <a:gd name="T12" fmla="*/ 31 w 713"/>
                <a:gd name="T13" fmla="*/ 470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13" h="523">
                  <a:moveTo>
                    <a:pt x="31" y="470"/>
                  </a:moveTo>
                  <a:cubicBezTo>
                    <a:pt x="123" y="414"/>
                    <a:pt x="486" y="252"/>
                    <a:pt x="591" y="174"/>
                  </a:cubicBezTo>
                  <a:cubicBezTo>
                    <a:pt x="695" y="96"/>
                    <a:pt x="649" y="3"/>
                    <a:pt x="659" y="2"/>
                  </a:cubicBezTo>
                  <a:cubicBezTo>
                    <a:pt x="668" y="0"/>
                    <a:pt x="713" y="101"/>
                    <a:pt x="647" y="166"/>
                  </a:cubicBezTo>
                  <a:cubicBezTo>
                    <a:pt x="581" y="230"/>
                    <a:pt x="364" y="332"/>
                    <a:pt x="263" y="390"/>
                  </a:cubicBezTo>
                  <a:cubicBezTo>
                    <a:pt x="161" y="447"/>
                    <a:pt x="77" y="496"/>
                    <a:pt x="39" y="510"/>
                  </a:cubicBezTo>
                  <a:cubicBezTo>
                    <a:pt x="0" y="523"/>
                    <a:pt x="32" y="478"/>
                    <a:pt x="31" y="470"/>
                  </a:cubicBezTo>
                  <a:close/>
                </a:path>
              </a:pathLst>
            </a:custGeom>
            <a:gradFill rotWithShape="0">
              <a:gsLst>
                <a:gs pos="0">
                  <a:srgbClr val="00CC00"/>
                </a:gs>
                <a:gs pos="100000">
                  <a:srgbClr val="00CC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507" name="Freeform 27">
              <a:extLst>
                <a:ext uri="{FF2B5EF4-FFF2-40B4-BE49-F238E27FC236}">
                  <a16:creationId xmlns:a16="http://schemas.microsoft.com/office/drawing/2014/main" id="{FD49070E-3CEC-474C-AEC2-5B416F9FBCBB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223" y="3154"/>
              <a:ext cx="384" cy="405"/>
            </a:xfrm>
            <a:custGeom>
              <a:avLst/>
              <a:gdLst>
                <a:gd name="T0" fmla="*/ 31 w 713"/>
                <a:gd name="T1" fmla="*/ 470 h 523"/>
                <a:gd name="T2" fmla="*/ 591 w 713"/>
                <a:gd name="T3" fmla="*/ 174 h 523"/>
                <a:gd name="T4" fmla="*/ 659 w 713"/>
                <a:gd name="T5" fmla="*/ 2 h 523"/>
                <a:gd name="T6" fmla="*/ 647 w 713"/>
                <a:gd name="T7" fmla="*/ 166 h 523"/>
                <a:gd name="T8" fmla="*/ 263 w 713"/>
                <a:gd name="T9" fmla="*/ 390 h 523"/>
                <a:gd name="T10" fmla="*/ 39 w 713"/>
                <a:gd name="T11" fmla="*/ 510 h 523"/>
                <a:gd name="T12" fmla="*/ 31 w 713"/>
                <a:gd name="T13" fmla="*/ 470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13" h="523">
                  <a:moveTo>
                    <a:pt x="31" y="470"/>
                  </a:moveTo>
                  <a:cubicBezTo>
                    <a:pt x="123" y="414"/>
                    <a:pt x="486" y="252"/>
                    <a:pt x="591" y="174"/>
                  </a:cubicBezTo>
                  <a:cubicBezTo>
                    <a:pt x="695" y="96"/>
                    <a:pt x="649" y="3"/>
                    <a:pt x="659" y="2"/>
                  </a:cubicBezTo>
                  <a:cubicBezTo>
                    <a:pt x="668" y="0"/>
                    <a:pt x="713" y="101"/>
                    <a:pt x="647" y="166"/>
                  </a:cubicBezTo>
                  <a:cubicBezTo>
                    <a:pt x="581" y="230"/>
                    <a:pt x="364" y="332"/>
                    <a:pt x="263" y="390"/>
                  </a:cubicBezTo>
                  <a:cubicBezTo>
                    <a:pt x="161" y="447"/>
                    <a:pt x="77" y="496"/>
                    <a:pt x="39" y="510"/>
                  </a:cubicBezTo>
                  <a:cubicBezTo>
                    <a:pt x="0" y="523"/>
                    <a:pt x="32" y="478"/>
                    <a:pt x="31" y="470"/>
                  </a:cubicBezTo>
                  <a:close/>
                </a:path>
              </a:pathLst>
            </a:custGeom>
            <a:gradFill rotWithShape="0">
              <a:gsLst>
                <a:gs pos="0">
                  <a:srgbClr val="00CC00"/>
                </a:gs>
                <a:gs pos="100000">
                  <a:srgbClr val="00CC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508" name="Freeform 28">
              <a:extLst>
                <a:ext uri="{FF2B5EF4-FFF2-40B4-BE49-F238E27FC236}">
                  <a16:creationId xmlns:a16="http://schemas.microsoft.com/office/drawing/2014/main" id="{55E7B6C1-1E29-484C-8827-7B67A2C37D28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031" y="3122"/>
              <a:ext cx="535" cy="437"/>
            </a:xfrm>
            <a:custGeom>
              <a:avLst/>
              <a:gdLst>
                <a:gd name="T0" fmla="*/ 31 w 713"/>
                <a:gd name="T1" fmla="*/ 470 h 523"/>
                <a:gd name="T2" fmla="*/ 591 w 713"/>
                <a:gd name="T3" fmla="*/ 174 h 523"/>
                <a:gd name="T4" fmla="*/ 659 w 713"/>
                <a:gd name="T5" fmla="*/ 2 h 523"/>
                <a:gd name="T6" fmla="*/ 647 w 713"/>
                <a:gd name="T7" fmla="*/ 166 h 523"/>
                <a:gd name="T8" fmla="*/ 263 w 713"/>
                <a:gd name="T9" fmla="*/ 390 h 523"/>
                <a:gd name="T10" fmla="*/ 39 w 713"/>
                <a:gd name="T11" fmla="*/ 510 h 523"/>
                <a:gd name="T12" fmla="*/ 31 w 713"/>
                <a:gd name="T13" fmla="*/ 470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13" h="523">
                  <a:moveTo>
                    <a:pt x="31" y="470"/>
                  </a:moveTo>
                  <a:cubicBezTo>
                    <a:pt x="123" y="414"/>
                    <a:pt x="486" y="252"/>
                    <a:pt x="591" y="174"/>
                  </a:cubicBezTo>
                  <a:cubicBezTo>
                    <a:pt x="695" y="96"/>
                    <a:pt x="649" y="3"/>
                    <a:pt x="659" y="2"/>
                  </a:cubicBezTo>
                  <a:cubicBezTo>
                    <a:pt x="668" y="0"/>
                    <a:pt x="713" y="101"/>
                    <a:pt x="647" y="166"/>
                  </a:cubicBezTo>
                  <a:cubicBezTo>
                    <a:pt x="581" y="230"/>
                    <a:pt x="364" y="332"/>
                    <a:pt x="263" y="390"/>
                  </a:cubicBezTo>
                  <a:cubicBezTo>
                    <a:pt x="161" y="447"/>
                    <a:pt x="77" y="496"/>
                    <a:pt x="39" y="510"/>
                  </a:cubicBezTo>
                  <a:cubicBezTo>
                    <a:pt x="0" y="523"/>
                    <a:pt x="32" y="478"/>
                    <a:pt x="31" y="470"/>
                  </a:cubicBezTo>
                  <a:close/>
                </a:path>
              </a:pathLst>
            </a:custGeom>
            <a:gradFill rotWithShape="0">
              <a:gsLst>
                <a:gs pos="0">
                  <a:srgbClr val="00CC00"/>
                </a:gs>
                <a:gs pos="100000">
                  <a:srgbClr val="00CC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509" name="Freeform 29">
              <a:extLst>
                <a:ext uri="{FF2B5EF4-FFF2-40B4-BE49-F238E27FC236}">
                  <a16:creationId xmlns:a16="http://schemas.microsoft.com/office/drawing/2014/main" id="{C6FC01C6-FCF9-4781-A1AF-0148305E6623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3950" y="3062"/>
              <a:ext cx="51" cy="52"/>
            </a:xfrm>
            <a:custGeom>
              <a:avLst/>
              <a:gdLst>
                <a:gd name="T0" fmla="*/ 56 w 111"/>
                <a:gd name="T1" fmla="*/ 112 h 112"/>
                <a:gd name="T2" fmla="*/ 8 w 111"/>
                <a:gd name="T3" fmla="*/ 16 h 112"/>
                <a:gd name="T4" fmla="*/ 104 w 111"/>
                <a:gd name="T5" fmla="*/ 16 h 112"/>
                <a:gd name="T6" fmla="*/ 56 w 111"/>
                <a:gd name="T7" fmla="*/ 1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1" h="112">
                  <a:moveTo>
                    <a:pt x="56" y="112"/>
                  </a:moveTo>
                  <a:cubicBezTo>
                    <a:pt x="40" y="112"/>
                    <a:pt x="0" y="31"/>
                    <a:pt x="8" y="16"/>
                  </a:cubicBezTo>
                  <a:cubicBezTo>
                    <a:pt x="15" y="0"/>
                    <a:pt x="96" y="0"/>
                    <a:pt x="104" y="16"/>
                  </a:cubicBezTo>
                  <a:cubicBezTo>
                    <a:pt x="111" y="31"/>
                    <a:pt x="72" y="112"/>
                    <a:pt x="56" y="112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tx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510" name="Freeform 30">
              <a:extLst>
                <a:ext uri="{FF2B5EF4-FFF2-40B4-BE49-F238E27FC236}">
                  <a16:creationId xmlns:a16="http://schemas.microsoft.com/office/drawing/2014/main" id="{E890974E-31EC-4E12-BC71-2AECA9CF71B2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044" y="3088"/>
              <a:ext cx="51" cy="52"/>
            </a:xfrm>
            <a:custGeom>
              <a:avLst/>
              <a:gdLst>
                <a:gd name="T0" fmla="*/ 56 w 111"/>
                <a:gd name="T1" fmla="*/ 112 h 112"/>
                <a:gd name="T2" fmla="*/ 8 w 111"/>
                <a:gd name="T3" fmla="*/ 16 h 112"/>
                <a:gd name="T4" fmla="*/ 104 w 111"/>
                <a:gd name="T5" fmla="*/ 16 h 112"/>
                <a:gd name="T6" fmla="*/ 56 w 111"/>
                <a:gd name="T7" fmla="*/ 1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1" h="112">
                  <a:moveTo>
                    <a:pt x="56" y="112"/>
                  </a:moveTo>
                  <a:cubicBezTo>
                    <a:pt x="40" y="112"/>
                    <a:pt x="0" y="31"/>
                    <a:pt x="8" y="16"/>
                  </a:cubicBezTo>
                  <a:cubicBezTo>
                    <a:pt x="15" y="0"/>
                    <a:pt x="96" y="0"/>
                    <a:pt x="104" y="16"/>
                  </a:cubicBezTo>
                  <a:cubicBezTo>
                    <a:pt x="111" y="31"/>
                    <a:pt x="72" y="112"/>
                    <a:pt x="56" y="112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tx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511" name="Freeform 31">
              <a:extLst>
                <a:ext uri="{FF2B5EF4-FFF2-40B4-BE49-F238E27FC236}">
                  <a16:creationId xmlns:a16="http://schemas.microsoft.com/office/drawing/2014/main" id="{1E2CB86D-F9D8-48B4-946F-545F44DEBD62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138" y="3088"/>
              <a:ext cx="51" cy="52"/>
            </a:xfrm>
            <a:custGeom>
              <a:avLst/>
              <a:gdLst>
                <a:gd name="T0" fmla="*/ 56 w 111"/>
                <a:gd name="T1" fmla="*/ 112 h 112"/>
                <a:gd name="T2" fmla="*/ 8 w 111"/>
                <a:gd name="T3" fmla="*/ 16 h 112"/>
                <a:gd name="T4" fmla="*/ 104 w 111"/>
                <a:gd name="T5" fmla="*/ 16 h 112"/>
                <a:gd name="T6" fmla="*/ 56 w 111"/>
                <a:gd name="T7" fmla="*/ 1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1" h="112">
                  <a:moveTo>
                    <a:pt x="56" y="112"/>
                  </a:moveTo>
                  <a:cubicBezTo>
                    <a:pt x="40" y="112"/>
                    <a:pt x="0" y="31"/>
                    <a:pt x="8" y="16"/>
                  </a:cubicBezTo>
                  <a:cubicBezTo>
                    <a:pt x="15" y="0"/>
                    <a:pt x="96" y="0"/>
                    <a:pt x="104" y="16"/>
                  </a:cubicBezTo>
                  <a:cubicBezTo>
                    <a:pt x="111" y="31"/>
                    <a:pt x="72" y="112"/>
                    <a:pt x="56" y="112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tx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512" name="Freeform 32">
              <a:extLst>
                <a:ext uri="{FF2B5EF4-FFF2-40B4-BE49-F238E27FC236}">
                  <a16:creationId xmlns:a16="http://schemas.microsoft.com/office/drawing/2014/main" id="{A927BD8C-D0BA-48BB-A661-64EDEAB76233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228" y="3114"/>
              <a:ext cx="51" cy="52"/>
            </a:xfrm>
            <a:custGeom>
              <a:avLst/>
              <a:gdLst>
                <a:gd name="T0" fmla="*/ 56 w 111"/>
                <a:gd name="T1" fmla="*/ 112 h 112"/>
                <a:gd name="T2" fmla="*/ 8 w 111"/>
                <a:gd name="T3" fmla="*/ 16 h 112"/>
                <a:gd name="T4" fmla="*/ 104 w 111"/>
                <a:gd name="T5" fmla="*/ 16 h 112"/>
                <a:gd name="T6" fmla="*/ 56 w 111"/>
                <a:gd name="T7" fmla="*/ 1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1" h="112">
                  <a:moveTo>
                    <a:pt x="56" y="112"/>
                  </a:moveTo>
                  <a:cubicBezTo>
                    <a:pt x="40" y="112"/>
                    <a:pt x="0" y="31"/>
                    <a:pt x="8" y="16"/>
                  </a:cubicBezTo>
                  <a:cubicBezTo>
                    <a:pt x="15" y="0"/>
                    <a:pt x="96" y="0"/>
                    <a:pt x="104" y="16"/>
                  </a:cubicBezTo>
                  <a:cubicBezTo>
                    <a:pt x="111" y="31"/>
                    <a:pt x="72" y="112"/>
                    <a:pt x="56" y="112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tx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513" name="Freeform 33">
              <a:extLst>
                <a:ext uri="{FF2B5EF4-FFF2-40B4-BE49-F238E27FC236}">
                  <a16:creationId xmlns:a16="http://schemas.microsoft.com/office/drawing/2014/main" id="{A197CEF5-9CA4-4878-B799-BF36191F54AF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5" y="2930"/>
              <a:ext cx="846" cy="713"/>
            </a:xfrm>
            <a:custGeom>
              <a:avLst/>
              <a:gdLst>
                <a:gd name="T0" fmla="*/ 96 w 1168"/>
                <a:gd name="T1" fmla="*/ 361 h 713"/>
                <a:gd name="T2" fmla="*/ 624 w 1168"/>
                <a:gd name="T3" fmla="*/ 73 h 713"/>
                <a:gd name="T4" fmla="*/ 1104 w 1168"/>
                <a:gd name="T5" fmla="*/ 73 h 713"/>
                <a:gd name="T6" fmla="*/ 1008 w 1168"/>
                <a:gd name="T7" fmla="*/ 505 h 713"/>
                <a:gd name="T8" fmla="*/ 336 w 1168"/>
                <a:gd name="T9" fmla="*/ 697 h 713"/>
                <a:gd name="T10" fmla="*/ 48 w 1168"/>
                <a:gd name="T11" fmla="*/ 601 h 713"/>
                <a:gd name="T12" fmla="*/ 96 w 1168"/>
                <a:gd name="T13" fmla="*/ 361 h 7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68" h="713">
                  <a:moveTo>
                    <a:pt x="96" y="361"/>
                  </a:moveTo>
                  <a:cubicBezTo>
                    <a:pt x="192" y="273"/>
                    <a:pt x="456" y="120"/>
                    <a:pt x="624" y="73"/>
                  </a:cubicBezTo>
                  <a:cubicBezTo>
                    <a:pt x="791" y="25"/>
                    <a:pt x="1039" y="0"/>
                    <a:pt x="1104" y="73"/>
                  </a:cubicBezTo>
                  <a:cubicBezTo>
                    <a:pt x="1168" y="145"/>
                    <a:pt x="1135" y="401"/>
                    <a:pt x="1008" y="505"/>
                  </a:cubicBezTo>
                  <a:cubicBezTo>
                    <a:pt x="880" y="608"/>
                    <a:pt x="496" y="681"/>
                    <a:pt x="336" y="697"/>
                  </a:cubicBezTo>
                  <a:cubicBezTo>
                    <a:pt x="176" y="713"/>
                    <a:pt x="87" y="656"/>
                    <a:pt x="48" y="601"/>
                  </a:cubicBezTo>
                  <a:cubicBezTo>
                    <a:pt x="8" y="545"/>
                    <a:pt x="0" y="449"/>
                    <a:pt x="96" y="361"/>
                  </a:cubicBezTo>
                  <a:close/>
                </a:path>
              </a:pathLst>
            </a:custGeom>
            <a:gradFill rotWithShape="0">
              <a:gsLst>
                <a:gs pos="0">
                  <a:srgbClr val="9999FF">
                    <a:gamma/>
                    <a:shade val="71765"/>
                    <a:invGamma/>
                  </a:srgbClr>
                </a:gs>
                <a:gs pos="100000">
                  <a:srgbClr val="9999F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0514" name="Group 34">
            <a:extLst>
              <a:ext uri="{FF2B5EF4-FFF2-40B4-BE49-F238E27FC236}">
                <a16:creationId xmlns:a16="http://schemas.microsoft.com/office/drawing/2014/main" id="{08FB8BA2-C339-44D8-996F-7A486BB8DB2A}"/>
              </a:ext>
            </a:extLst>
          </p:cNvPr>
          <p:cNvGrpSpPr>
            <a:grpSpLocks/>
          </p:cNvGrpSpPr>
          <p:nvPr/>
        </p:nvGrpSpPr>
        <p:grpSpPr bwMode="auto">
          <a:xfrm>
            <a:off x="7851775" y="-76200"/>
            <a:ext cx="2217738" cy="4994275"/>
            <a:chOff x="3986" y="-48"/>
            <a:chExt cx="1397" cy="3146"/>
          </a:xfrm>
        </p:grpSpPr>
        <p:sp>
          <p:nvSpPr>
            <p:cNvPr id="20515" name="Freeform 35">
              <a:extLst>
                <a:ext uri="{FF2B5EF4-FFF2-40B4-BE49-F238E27FC236}">
                  <a16:creationId xmlns:a16="http://schemas.microsoft.com/office/drawing/2014/main" id="{15CF2540-8662-49DE-814A-48B69F134065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4" y="-48"/>
              <a:ext cx="1159" cy="2775"/>
            </a:xfrm>
            <a:custGeom>
              <a:avLst/>
              <a:gdLst>
                <a:gd name="T0" fmla="*/ 1056 w 1159"/>
                <a:gd name="T1" fmla="*/ 192 h 2775"/>
                <a:gd name="T2" fmla="*/ 144 w 1159"/>
                <a:gd name="T3" fmla="*/ 2400 h 2775"/>
                <a:gd name="T4" fmla="*/ 192 w 1159"/>
                <a:gd name="T5" fmla="*/ 2448 h 2775"/>
                <a:gd name="T6" fmla="*/ 768 w 1159"/>
                <a:gd name="T7" fmla="*/ 1248 h 2775"/>
                <a:gd name="T8" fmla="*/ 1056 w 1159"/>
                <a:gd name="T9" fmla="*/ 192 h 27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59" h="2775">
                  <a:moveTo>
                    <a:pt x="1056" y="192"/>
                  </a:moveTo>
                  <a:cubicBezTo>
                    <a:pt x="952" y="383"/>
                    <a:pt x="287" y="2024"/>
                    <a:pt x="144" y="2400"/>
                  </a:cubicBezTo>
                  <a:cubicBezTo>
                    <a:pt x="0" y="2775"/>
                    <a:pt x="88" y="2639"/>
                    <a:pt x="192" y="2448"/>
                  </a:cubicBezTo>
                  <a:cubicBezTo>
                    <a:pt x="295" y="2256"/>
                    <a:pt x="624" y="1623"/>
                    <a:pt x="768" y="1248"/>
                  </a:cubicBezTo>
                  <a:cubicBezTo>
                    <a:pt x="911" y="872"/>
                    <a:pt x="1159" y="0"/>
                    <a:pt x="1056" y="192"/>
                  </a:cubicBezTo>
                  <a:close/>
                </a:path>
              </a:pathLst>
            </a:custGeom>
            <a:gradFill rotWithShape="0">
              <a:gsLst>
                <a:gs pos="0">
                  <a:schemeClr val="tx2"/>
                </a:gs>
                <a:gs pos="100000">
                  <a:schemeClr val="tx2">
                    <a:gamma/>
                    <a:tint val="0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516" name="Freeform 36">
              <a:extLst>
                <a:ext uri="{FF2B5EF4-FFF2-40B4-BE49-F238E27FC236}">
                  <a16:creationId xmlns:a16="http://schemas.microsoft.com/office/drawing/2014/main" id="{C668A75F-8147-44BD-8FC5-458AB88F3F15}"/>
                </a:ext>
              </a:extLst>
            </p:cNvPr>
            <p:cNvSpPr>
              <a:spLocks/>
            </p:cNvSpPr>
            <p:nvPr/>
          </p:nvSpPr>
          <p:spPr bwMode="auto">
            <a:xfrm>
              <a:off x="3986" y="2711"/>
              <a:ext cx="244" cy="387"/>
            </a:xfrm>
            <a:custGeom>
              <a:avLst/>
              <a:gdLst>
                <a:gd name="T0" fmla="*/ 244 w 244"/>
                <a:gd name="T1" fmla="*/ 25 h 387"/>
                <a:gd name="T2" fmla="*/ 196 w 244"/>
                <a:gd name="T3" fmla="*/ 73 h 387"/>
                <a:gd name="T4" fmla="*/ 112 w 244"/>
                <a:gd name="T5" fmla="*/ 181 h 387"/>
                <a:gd name="T6" fmla="*/ 42 w 244"/>
                <a:gd name="T7" fmla="*/ 349 h 387"/>
                <a:gd name="T8" fmla="*/ 10 w 244"/>
                <a:gd name="T9" fmla="*/ 379 h 387"/>
                <a:gd name="T10" fmla="*/ 100 w 244"/>
                <a:gd name="T11" fmla="*/ 361 h 387"/>
                <a:gd name="T12" fmla="*/ 210 w 244"/>
                <a:gd name="T13" fmla="*/ 217 h 387"/>
                <a:gd name="T14" fmla="*/ 244 w 244"/>
                <a:gd name="T15" fmla="*/ 25 h 3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4" h="387">
                  <a:moveTo>
                    <a:pt x="244" y="25"/>
                  </a:moveTo>
                  <a:cubicBezTo>
                    <a:pt x="240" y="0"/>
                    <a:pt x="218" y="47"/>
                    <a:pt x="196" y="73"/>
                  </a:cubicBezTo>
                  <a:cubicBezTo>
                    <a:pt x="174" y="99"/>
                    <a:pt x="137" y="135"/>
                    <a:pt x="112" y="181"/>
                  </a:cubicBezTo>
                  <a:cubicBezTo>
                    <a:pt x="86" y="226"/>
                    <a:pt x="58" y="316"/>
                    <a:pt x="42" y="349"/>
                  </a:cubicBezTo>
                  <a:cubicBezTo>
                    <a:pt x="25" y="381"/>
                    <a:pt x="0" y="377"/>
                    <a:pt x="10" y="379"/>
                  </a:cubicBezTo>
                  <a:cubicBezTo>
                    <a:pt x="19" y="380"/>
                    <a:pt x="66" y="387"/>
                    <a:pt x="100" y="361"/>
                  </a:cubicBezTo>
                  <a:cubicBezTo>
                    <a:pt x="133" y="334"/>
                    <a:pt x="186" y="273"/>
                    <a:pt x="210" y="217"/>
                  </a:cubicBezTo>
                  <a:cubicBezTo>
                    <a:pt x="234" y="161"/>
                    <a:pt x="237" y="64"/>
                    <a:pt x="244" y="25"/>
                  </a:cubicBezTo>
                  <a:close/>
                </a:path>
              </a:pathLst>
            </a:custGeom>
            <a:gradFill rotWithShape="0">
              <a:gsLst>
                <a:gs pos="0">
                  <a:srgbClr val="CC6600"/>
                </a:gs>
                <a:gs pos="100000">
                  <a:srgbClr val="CC6600">
                    <a:gamma/>
                    <a:shade val="46275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517" name="Freeform 37">
              <a:extLst>
                <a:ext uri="{FF2B5EF4-FFF2-40B4-BE49-F238E27FC236}">
                  <a16:creationId xmlns:a16="http://schemas.microsoft.com/office/drawing/2014/main" id="{36F4D6CC-388A-42D5-9841-EDED1BE80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0" y="2308"/>
              <a:ext cx="260" cy="476"/>
            </a:xfrm>
            <a:custGeom>
              <a:avLst/>
              <a:gdLst>
                <a:gd name="T0" fmla="*/ 184 w 260"/>
                <a:gd name="T1" fmla="*/ 0 h 476"/>
                <a:gd name="T2" fmla="*/ 260 w 260"/>
                <a:gd name="T3" fmla="*/ 38 h 476"/>
                <a:gd name="T4" fmla="*/ 34 w 260"/>
                <a:gd name="T5" fmla="*/ 476 h 476"/>
                <a:gd name="T6" fmla="*/ 0 w 260"/>
                <a:gd name="T7" fmla="*/ 464 h 476"/>
                <a:gd name="T8" fmla="*/ 184 w 260"/>
                <a:gd name="T9" fmla="*/ 0 h 4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0" h="476">
                  <a:moveTo>
                    <a:pt x="184" y="0"/>
                  </a:moveTo>
                  <a:lnTo>
                    <a:pt x="260" y="38"/>
                  </a:lnTo>
                  <a:lnTo>
                    <a:pt x="34" y="476"/>
                  </a:lnTo>
                  <a:lnTo>
                    <a:pt x="0" y="464"/>
                  </a:lnTo>
                  <a:lnTo>
                    <a:pt x="184" y="0"/>
                  </a:lnTo>
                  <a:close/>
                </a:path>
              </a:pathLst>
            </a:custGeom>
            <a:gradFill rotWithShape="0">
              <a:gsLst>
                <a:gs pos="0">
                  <a:srgbClr val="DDDDDD"/>
                </a:gs>
                <a:gs pos="100000">
                  <a:srgbClr val="DDDDDD">
                    <a:gamma/>
                    <a:shade val="71765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0518" name="Group 38">
            <a:extLst>
              <a:ext uri="{FF2B5EF4-FFF2-40B4-BE49-F238E27FC236}">
                <a16:creationId xmlns:a16="http://schemas.microsoft.com/office/drawing/2014/main" id="{3B4B8386-92B4-49C5-BAC7-A7519354D4C1}"/>
              </a:ext>
            </a:extLst>
          </p:cNvPr>
          <p:cNvGrpSpPr>
            <a:grpSpLocks/>
          </p:cNvGrpSpPr>
          <p:nvPr/>
        </p:nvGrpSpPr>
        <p:grpSpPr bwMode="auto">
          <a:xfrm>
            <a:off x="7832726" y="4651376"/>
            <a:ext cx="320675" cy="296863"/>
            <a:chOff x="1946" y="2994"/>
            <a:chExt cx="202" cy="187"/>
          </a:xfrm>
        </p:grpSpPr>
        <p:sp>
          <p:nvSpPr>
            <p:cNvPr id="20519" name="Text Box 39">
              <a:extLst>
                <a:ext uri="{FF2B5EF4-FFF2-40B4-BE49-F238E27FC236}">
                  <a16:creationId xmlns:a16="http://schemas.microsoft.com/office/drawing/2014/main" id="{ACD5CB75-87C9-4419-8DD1-FEF202034B3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68" y="3024"/>
              <a:ext cx="132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cs-CZ" sz="800" dirty="0">
                  <a:solidFill>
                    <a:schemeClr val="accent2"/>
                  </a:solidFill>
                  <a:latin typeface="Times" panose="02020603050405020304" pitchFamily="18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20520" name="Text Box 40">
              <a:extLst>
                <a:ext uri="{FF2B5EF4-FFF2-40B4-BE49-F238E27FC236}">
                  <a16:creationId xmlns:a16="http://schemas.microsoft.com/office/drawing/2014/main" id="{E467B4A7-3D01-49BA-A273-9613B0089A5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16" y="3024"/>
              <a:ext cx="132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cs-CZ" sz="800" dirty="0">
                  <a:solidFill>
                    <a:schemeClr val="accent2"/>
                  </a:solidFill>
                  <a:latin typeface="Times" panose="02020603050405020304" pitchFamily="18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20521" name="Text Box 41">
              <a:extLst>
                <a:ext uri="{FF2B5EF4-FFF2-40B4-BE49-F238E27FC236}">
                  <a16:creationId xmlns:a16="http://schemas.microsoft.com/office/drawing/2014/main" id="{AB08CA38-68A0-403A-8399-DA40C4DC6EE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90" y="3012"/>
              <a:ext cx="132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cs-CZ" sz="800" dirty="0">
                  <a:solidFill>
                    <a:schemeClr val="accent2"/>
                  </a:solidFill>
                  <a:latin typeface="Times" panose="02020603050405020304" pitchFamily="18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20522" name="Text Box 42">
              <a:extLst>
                <a:ext uri="{FF2B5EF4-FFF2-40B4-BE49-F238E27FC236}">
                  <a16:creationId xmlns:a16="http://schemas.microsoft.com/office/drawing/2014/main" id="{E4E5EBCE-1B03-44D6-99B4-145BA737817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02" y="3024"/>
              <a:ext cx="132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cs-CZ" sz="800" dirty="0">
                  <a:solidFill>
                    <a:schemeClr val="accent2"/>
                  </a:solidFill>
                  <a:latin typeface="Times" panose="02020603050405020304" pitchFamily="18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20523" name="Text Box 43">
              <a:extLst>
                <a:ext uri="{FF2B5EF4-FFF2-40B4-BE49-F238E27FC236}">
                  <a16:creationId xmlns:a16="http://schemas.microsoft.com/office/drawing/2014/main" id="{9516D131-987C-4731-9132-AD1D4D0D15A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46" y="3044"/>
              <a:ext cx="132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cs-CZ" sz="800" dirty="0">
                  <a:solidFill>
                    <a:schemeClr val="accent2"/>
                  </a:solidFill>
                  <a:latin typeface="Times" panose="02020603050405020304" pitchFamily="18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20524" name="Text Box 44">
              <a:extLst>
                <a:ext uri="{FF2B5EF4-FFF2-40B4-BE49-F238E27FC236}">
                  <a16:creationId xmlns:a16="http://schemas.microsoft.com/office/drawing/2014/main" id="{53D900A4-9CAF-493D-BE3C-8B1455D1D39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82" y="3040"/>
              <a:ext cx="132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cs-CZ" sz="800" dirty="0">
                  <a:solidFill>
                    <a:schemeClr val="accent2"/>
                  </a:solidFill>
                  <a:latin typeface="Times" panose="02020603050405020304" pitchFamily="18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20525" name="Text Box 45">
              <a:extLst>
                <a:ext uri="{FF2B5EF4-FFF2-40B4-BE49-F238E27FC236}">
                  <a16:creationId xmlns:a16="http://schemas.microsoft.com/office/drawing/2014/main" id="{E513693D-0802-4E20-8829-4691E748396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68" y="3002"/>
              <a:ext cx="132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cs-CZ" sz="800" dirty="0">
                  <a:solidFill>
                    <a:schemeClr val="accent2"/>
                  </a:solidFill>
                  <a:latin typeface="Times" panose="02020603050405020304" pitchFamily="18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20526" name="Text Box 46">
              <a:extLst>
                <a:ext uri="{FF2B5EF4-FFF2-40B4-BE49-F238E27FC236}">
                  <a16:creationId xmlns:a16="http://schemas.microsoft.com/office/drawing/2014/main" id="{AE058862-84A9-4C31-9FA1-C8398C8C544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60" y="3046"/>
              <a:ext cx="132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cs-CZ" sz="800" dirty="0">
                  <a:solidFill>
                    <a:schemeClr val="accent2"/>
                  </a:solidFill>
                  <a:latin typeface="Times" panose="02020603050405020304" pitchFamily="18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20527" name="Text Box 47">
              <a:extLst>
                <a:ext uri="{FF2B5EF4-FFF2-40B4-BE49-F238E27FC236}">
                  <a16:creationId xmlns:a16="http://schemas.microsoft.com/office/drawing/2014/main" id="{5D67418C-1BC3-4F00-AAAF-6E162093646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50" y="3028"/>
              <a:ext cx="132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cs-CZ" sz="800" dirty="0">
                  <a:solidFill>
                    <a:schemeClr val="accent2"/>
                  </a:solidFill>
                  <a:latin typeface="Times" panose="02020603050405020304" pitchFamily="18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20528" name="Text Box 48">
              <a:extLst>
                <a:ext uri="{FF2B5EF4-FFF2-40B4-BE49-F238E27FC236}">
                  <a16:creationId xmlns:a16="http://schemas.microsoft.com/office/drawing/2014/main" id="{83D04676-1604-4D0C-B2F2-774ED25E7C3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06" y="2998"/>
              <a:ext cx="132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cs-CZ" sz="800" dirty="0">
                  <a:solidFill>
                    <a:schemeClr val="accent2"/>
                  </a:solidFill>
                  <a:latin typeface="Times" panose="02020603050405020304" pitchFamily="18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20529" name="Text Box 49">
              <a:extLst>
                <a:ext uri="{FF2B5EF4-FFF2-40B4-BE49-F238E27FC236}">
                  <a16:creationId xmlns:a16="http://schemas.microsoft.com/office/drawing/2014/main" id="{81D4BCEB-588B-456D-B1E2-9BDEE9A9F84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68" y="2994"/>
              <a:ext cx="132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cs-CZ" sz="800" dirty="0">
                  <a:solidFill>
                    <a:schemeClr val="accent2"/>
                  </a:solidFill>
                  <a:latin typeface="Times" panose="02020603050405020304" pitchFamily="18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20530" name="Text Box 50">
              <a:extLst>
                <a:ext uri="{FF2B5EF4-FFF2-40B4-BE49-F238E27FC236}">
                  <a16:creationId xmlns:a16="http://schemas.microsoft.com/office/drawing/2014/main" id="{4BBC6EAD-A882-45B9-AF01-967D7DA572D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96" y="3042"/>
              <a:ext cx="132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cs-CZ" sz="800" dirty="0">
                  <a:solidFill>
                    <a:schemeClr val="accent2"/>
                  </a:solidFill>
                  <a:latin typeface="Times" panose="02020603050405020304" pitchFamily="18" charset="0"/>
                  <a:cs typeface="Calibri" panose="020F0502020204030204" pitchFamily="34" charset="0"/>
                </a:rPr>
                <a:t>.</a:t>
              </a:r>
            </a:p>
          </p:txBody>
        </p:sp>
      </p:grpSp>
      <p:sp>
        <p:nvSpPr>
          <p:cNvPr id="3" name="Nadpis 2">
            <a:extLst>
              <a:ext uri="{FF2B5EF4-FFF2-40B4-BE49-F238E27FC236}">
                <a16:creationId xmlns:a16="http://schemas.microsoft.com/office/drawing/2014/main" id="{060572F4-AF33-444E-9D3E-F6FC9E38CD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769" y="432661"/>
            <a:ext cx="10753200" cy="451576"/>
          </a:xfrm>
        </p:spPr>
        <p:txBody>
          <a:bodyPr/>
          <a:lstStyle/>
          <a:p>
            <a:r>
              <a:rPr lang="cs-CZ" dirty="0"/>
              <a:t>Proč hrách? </a:t>
            </a:r>
          </a:p>
        </p:txBody>
      </p:sp>
    </p:spTree>
    <p:extLst>
      <p:ext uri="{BB962C8B-B14F-4D97-AF65-F5344CB8AC3E}">
        <p14:creationId xmlns:p14="http://schemas.microsoft.com/office/powerpoint/2010/main" val="283890525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31" name="Group 3">
            <a:extLst>
              <a:ext uri="{FF2B5EF4-FFF2-40B4-BE49-F238E27FC236}">
                <a16:creationId xmlns:a16="http://schemas.microsoft.com/office/drawing/2014/main" id="{0D5CEB7B-F04A-48EE-B938-A9EDD588BDFE}"/>
              </a:ext>
            </a:extLst>
          </p:cNvPr>
          <p:cNvGrpSpPr>
            <a:grpSpLocks/>
          </p:cNvGrpSpPr>
          <p:nvPr/>
        </p:nvGrpSpPr>
        <p:grpSpPr bwMode="auto">
          <a:xfrm>
            <a:off x="7391401" y="3343275"/>
            <a:ext cx="2817813" cy="3644900"/>
            <a:chOff x="3696" y="2106"/>
            <a:chExt cx="1775" cy="2296"/>
          </a:xfrm>
        </p:grpSpPr>
        <p:sp>
          <p:nvSpPr>
            <p:cNvPr id="22532" name="Freeform 4">
              <a:extLst>
                <a:ext uri="{FF2B5EF4-FFF2-40B4-BE49-F238E27FC236}">
                  <a16:creationId xmlns:a16="http://schemas.microsoft.com/office/drawing/2014/main" id="{6A7765EA-E22A-4F17-AD4B-F90A98B7552A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3968" y="2106"/>
              <a:ext cx="1407" cy="1736"/>
            </a:xfrm>
            <a:custGeom>
              <a:avLst/>
              <a:gdLst>
                <a:gd name="T0" fmla="*/ 585 w 1217"/>
                <a:gd name="T1" fmla="*/ 56 h 1240"/>
                <a:gd name="T2" fmla="*/ 441 w 1217"/>
                <a:gd name="T3" fmla="*/ 104 h 1240"/>
                <a:gd name="T4" fmla="*/ 297 w 1217"/>
                <a:gd name="T5" fmla="*/ 56 h 1240"/>
                <a:gd name="T6" fmla="*/ 249 w 1217"/>
                <a:gd name="T7" fmla="*/ 200 h 1240"/>
                <a:gd name="T8" fmla="*/ 105 w 1217"/>
                <a:gd name="T9" fmla="*/ 296 h 1240"/>
                <a:gd name="T10" fmla="*/ 9 w 1217"/>
                <a:gd name="T11" fmla="*/ 440 h 1240"/>
                <a:gd name="T12" fmla="*/ 57 w 1217"/>
                <a:gd name="T13" fmla="*/ 920 h 1240"/>
                <a:gd name="T14" fmla="*/ 297 w 1217"/>
                <a:gd name="T15" fmla="*/ 1016 h 1240"/>
                <a:gd name="T16" fmla="*/ 297 w 1217"/>
                <a:gd name="T17" fmla="*/ 1208 h 1240"/>
                <a:gd name="T18" fmla="*/ 441 w 1217"/>
                <a:gd name="T19" fmla="*/ 1208 h 1240"/>
                <a:gd name="T20" fmla="*/ 633 w 1217"/>
                <a:gd name="T21" fmla="*/ 1064 h 1240"/>
                <a:gd name="T22" fmla="*/ 825 w 1217"/>
                <a:gd name="T23" fmla="*/ 1208 h 1240"/>
                <a:gd name="T24" fmla="*/ 1161 w 1217"/>
                <a:gd name="T25" fmla="*/ 1112 h 1240"/>
                <a:gd name="T26" fmla="*/ 1113 w 1217"/>
                <a:gd name="T27" fmla="*/ 1016 h 1240"/>
                <a:gd name="T28" fmla="*/ 1161 w 1217"/>
                <a:gd name="T29" fmla="*/ 872 h 1240"/>
                <a:gd name="T30" fmla="*/ 1113 w 1217"/>
                <a:gd name="T31" fmla="*/ 728 h 1240"/>
                <a:gd name="T32" fmla="*/ 1209 w 1217"/>
                <a:gd name="T33" fmla="*/ 392 h 1240"/>
                <a:gd name="T34" fmla="*/ 1065 w 1217"/>
                <a:gd name="T35" fmla="*/ 296 h 1240"/>
                <a:gd name="T36" fmla="*/ 1017 w 1217"/>
                <a:gd name="T37" fmla="*/ 152 h 1240"/>
                <a:gd name="T38" fmla="*/ 825 w 1217"/>
                <a:gd name="T39" fmla="*/ 104 h 1240"/>
                <a:gd name="T40" fmla="*/ 681 w 1217"/>
                <a:gd name="T41" fmla="*/ 8 h 1240"/>
                <a:gd name="T42" fmla="*/ 585 w 1217"/>
                <a:gd name="T43" fmla="*/ 56 h 1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217" h="1240">
                  <a:moveTo>
                    <a:pt x="585" y="56"/>
                  </a:moveTo>
                  <a:cubicBezTo>
                    <a:pt x="545" y="72"/>
                    <a:pt x="489" y="104"/>
                    <a:pt x="441" y="104"/>
                  </a:cubicBezTo>
                  <a:cubicBezTo>
                    <a:pt x="393" y="104"/>
                    <a:pt x="329" y="40"/>
                    <a:pt x="297" y="56"/>
                  </a:cubicBezTo>
                  <a:cubicBezTo>
                    <a:pt x="265" y="72"/>
                    <a:pt x="281" y="160"/>
                    <a:pt x="249" y="200"/>
                  </a:cubicBezTo>
                  <a:cubicBezTo>
                    <a:pt x="217" y="240"/>
                    <a:pt x="145" y="256"/>
                    <a:pt x="105" y="296"/>
                  </a:cubicBezTo>
                  <a:cubicBezTo>
                    <a:pt x="65" y="336"/>
                    <a:pt x="17" y="335"/>
                    <a:pt x="9" y="440"/>
                  </a:cubicBezTo>
                  <a:cubicBezTo>
                    <a:pt x="0" y="544"/>
                    <a:pt x="9" y="824"/>
                    <a:pt x="57" y="920"/>
                  </a:cubicBezTo>
                  <a:cubicBezTo>
                    <a:pt x="105" y="1016"/>
                    <a:pt x="257" y="968"/>
                    <a:pt x="297" y="1016"/>
                  </a:cubicBezTo>
                  <a:cubicBezTo>
                    <a:pt x="337" y="1064"/>
                    <a:pt x="273" y="1176"/>
                    <a:pt x="297" y="1208"/>
                  </a:cubicBezTo>
                  <a:cubicBezTo>
                    <a:pt x="321" y="1240"/>
                    <a:pt x="385" y="1232"/>
                    <a:pt x="441" y="1208"/>
                  </a:cubicBezTo>
                  <a:cubicBezTo>
                    <a:pt x="497" y="1184"/>
                    <a:pt x="569" y="1064"/>
                    <a:pt x="633" y="1064"/>
                  </a:cubicBezTo>
                  <a:cubicBezTo>
                    <a:pt x="697" y="1064"/>
                    <a:pt x="737" y="1200"/>
                    <a:pt x="825" y="1208"/>
                  </a:cubicBezTo>
                  <a:cubicBezTo>
                    <a:pt x="913" y="1216"/>
                    <a:pt x="1112" y="1144"/>
                    <a:pt x="1161" y="1112"/>
                  </a:cubicBezTo>
                  <a:cubicBezTo>
                    <a:pt x="1209" y="1079"/>
                    <a:pt x="1113" y="1056"/>
                    <a:pt x="1113" y="1016"/>
                  </a:cubicBezTo>
                  <a:cubicBezTo>
                    <a:pt x="1113" y="976"/>
                    <a:pt x="1161" y="920"/>
                    <a:pt x="1161" y="872"/>
                  </a:cubicBezTo>
                  <a:cubicBezTo>
                    <a:pt x="1161" y="824"/>
                    <a:pt x="1105" y="808"/>
                    <a:pt x="1113" y="728"/>
                  </a:cubicBezTo>
                  <a:cubicBezTo>
                    <a:pt x="1121" y="648"/>
                    <a:pt x="1217" y="464"/>
                    <a:pt x="1209" y="392"/>
                  </a:cubicBezTo>
                  <a:cubicBezTo>
                    <a:pt x="1201" y="320"/>
                    <a:pt x="1097" y="336"/>
                    <a:pt x="1065" y="296"/>
                  </a:cubicBezTo>
                  <a:cubicBezTo>
                    <a:pt x="1033" y="256"/>
                    <a:pt x="1057" y="184"/>
                    <a:pt x="1017" y="152"/>
                  </a:cubicBezTo>
                  <a:cubicBezTo>
                    <a:pt x="977" y="120"/>
                    <a:pt x="881" y="128"/>
                    <a:pt x="825" y="104"/>
                  </a:cubicBezTo>
                  <a:cubicBezTo>
                    <a:pt x="769" y="80"/>
                    <a:pt x="720" y="15"/>
                    <a:pt x="681" y="8"/>
                  </a:cubicBezTo>
                  <a:cubicBezTo>
                    <a:pt x="641" y="0"/>
                    <a:pt x="625" y="40"/>
                    <a:pt x="585" y="56"/>
                  </a:cubicBezTo>
                  <a:close/>
                </a:path>
              </a:pathLst>
            </a:custGeom>
            <a:gradFill rotWithShape="0">
              <a:gsLst>
                <a:gs pos="0">
                  <a:srgbClr val="9900FF"/>
                </a:gs>
                <a:gs pos="100000">
                  <a:srgbClr val="9900FF">
                    <a:gamma/>
                    <a:shade val="7176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533" name="Freeform 5">
              <a:extLst>
                <a:ext uri="{FF2B5EF4-FFF2-40B4-BE49-F238E27FC236}">
                  <a16:creationId xmlns:a16="http://schemas.microsoft.com/office/drawing/2014/main" id="{26C1F040-DCA9-47FE-ABB5-F3B96049DD1D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3696" y="2826"/>
              <a:ext cx="1127" cy="807"/>
            </a:xfrm>
            <a:custGeom>
              <a:avLst/>
              <a:gdLst>
                <a:gd name="T0" fmla="*/ 72 w 1127"/>
                <a:gd name="T1" fmla="*/ 392 h 807"/>
                <a:gd name="T2" fmla="*/ 408 w 1127"/>
                <a:gd name="T3" fmla="*/ 152 h 807"/>
                <a:gd name="T4" fmla="*/ 648 w 1127"/>
                <a:gd name="T5" fmla="*/ 104 h 807"/>
                <a:gd name="T6" fmla="*/ 888 w 1127"/>
                <a:gd name="T7" fmla="*/ 8 h 807"/>
                <a:gd name="T8" fmla="*/ 1032 w 1127"/>
                <a:gd name="T9" fmla="*/ 56 h 807"/>
                <a:gd name="T10" fmla="*/ 1080 w 1127"/>
                <a:gd name="T11" fmla="*/ 296 h 807"/>
                <a:gd name="T12" fmla="*/ 984 w 1127"/>
                <a:gd name="T13" fmla="*/ 728 h 807"/>
                <a:gd name="T14" fmla="*/ 216 w 1127"/>
                <a:gd name="T15" fmla="*/ 776 h 807"/>
                <a:gd name="T16" fmla="*/ 24 w 1127"/>
                <a:gd name="T17" fmla="*/ 584 h 807"/>
                <a:gd name="T18" fmla="*/ 72 w 1127"/>
                <a:gd name="T19" fmla="*/ 392 h 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27" h="807">
                  <a:moveTo>
                    <a:pt x="72" y="392"/>
                  </a:moveTo>
                  <a:cubicBezTo>
                    <a:pt x="136" y="319"/>
                    <a:pt x="312" y="200"/>
                    <a:pt x="408" y="152"/>
                  </a:cubicBezTo>
                  <a:cubicBezTo>
                    <a:pt x="504" y="104"/>
                    <a:pt x="568" y="127"/>
                    <a:pt x="648" y="104"/>
                  </a:cubicBezTo>
                  <a:cubicBezTo>
                    <a:pt x="727" y="80"/>
                    <a:pt x="824" y="15"/>
                    <a:pt x="888" y="8"/>
                  </a:cubicBezTo>
                  <a:cubicBezTo>
                    <a:pt x="951" y="0"/>
                    <a:pt x="999" y="7"/>
                    <a:pt x="1032" y="56"/>
                  </a:cubicBezTo>
                  <a:cubicBezTo>
                    <a:pt x="1064" y="104"/>
                    <a:pt x="1087" y="184"/>
                    <a:pt x="1080" y="296"/>
                  </a:cubicBezTo>
                  <a:cubicBezTo>
                    <a:pt x="1072" y="407"/>
                    <a:pt x="1127" y="648"/>
                    <a:pt x="984" y="728"/>
                  </a:cubicBezTo>
                  <a:cubicBezTo>
                    <a:pt x="840" y="807"/>
                    <a:pt x="375" y="799"/>
                    <a:pt x="216" y="776"/>
                  </a:cubicBezTo>
                  <a:cubicBezTo>
                    <a:pt x="56" y="752"/>
                    <a:pt x="47" y="647"/>
                    <a:pt x="24" y="584"/>
                  </a:cubicBezTo>
                  <a:cubicBezTo>
                    <a:pt x="0" y="520"/>
                    <a:pt x="7" y="464"/>
                    <a:pt x="72" y="392"/>
                  </a:cubicBezTo>
                  <a:close/>
                </a:path>
              </a:pathLst>
            </a:custGeom>
            <a:gradFill rotWithShape="0">
              <a:gsLst>
                <a:gs pos="0">
                  <a:srgbClr val="9999FF">
                    <a:gamma/>
                    <a:shade val="65490"/>
                    <a:invGamma/>
                  </a:srgbClr>
                </a:gs>
                <a:gs pos="100000">
                  <a:srgbClr val="9999F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534" name="Freeform 6">
              <a:extLst>
                <a:ext uri="{FF2B5EF4-FFF2-40B4-BE49-F238E27FC236}">
                  <a16:creationId xmlns:a16="http://schemas.microsoft.com/office/drawing/2014/main" id="{81EF0A12-B069-4E25-B7BC-B10A0F194305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408" y="3410"/>
              <a:ext cx="439" cy="992"/>
            </a:xfrm>
            <a:custGeom>
              <a:avLst/>
              <a:gdLst>
                <a:gd name="T0" fmla="*/ 336 w 439"/>
                <a:gd name="T1" fmla="*/ 32 h 896"/>
                <a:gd name="T2" fmla="*/ 432 w 439"/>
                <a:gd name="T3" fmla="*/ 32 h 896"/>
                <a:gd name="T4" fmla="*/ 384 w 439"/>
                <a:gd name="T5" fmla="*/ 128 h 896"/>
                <a:gd name="T6" fmla="*/ 240 w 439"/>
                <a:gd name="T7" fmla="*/ 272 h 896"/>
                <a:gd name="T8" fmla="*/ 96 w 439"/>
                <a:gd name="T9" fmla="*/ 800 h 896"/>
                <a:gd name="T10" fmla="*/ 0 w 439"/>
                <a:gd name="T11" fmla="*/ 800 h 896"/>
                <a:gd name="T12" fmla="*/ 96 w 439"/>
                <a:gd name="T13" fmla="*/ 224 h 896"/>
                <a:gd name="T14" fmla="*/ 336 w 439"/>
                <a:gd name="T15" fmla="*/ 32 h 8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39" h="896">
                  <a:moveTo>
                    <a:pt x="336" y="32"/>
                  </a:moveTo>
                  <a:cubicBezTo>
                    <a:pt x="391" y="0"/>
                    <a:pt x="424" y="16"/>
                    <a:pt x="432" y="32"/>
                  </a:cubicBezTo>
                  <a:cubicBezTo>
                    <a:pt x="439" y="47"/>
                    <a:pt x="416" y="88"/>
                    <a:pt x="384" y="128"/>
                  </a:cubicBezTo>
                  <a:cubicBezTo>
                    <a:pt x="352" y="168"/>
                    <a:pt x="287" y="160"/>
                    <a:pt x="240" y="272"/>
                  </a:cubicBezTo>
                  <a:cubicBezTo>
                    <a:pt x="192" y="383"/>
                    <a:pt x="135" y="712"/>
                    <a:pt x="96" y="800"/>
                  </a:cubicBezTo>
                  <a:cubicBezTo>
                    <a:pt x="56" y="887"/>
                    <a:pt x="0" y="896"/>
                    <a:pt x="0" y="800"/>
                  </a:cubicBezTo>
                  <a:cubicBezTo>
                    <a:pt x="0" y="704"/>
                    <a:pt x="40" y="351"/>
                    <a:pt x="96" y="224"/>
                  </a:cubicBezTo>
                  <a:cubicBezTo>
                    <a:pt x="151" y="96"/>
                    <a:pt x="280" y="63"/>
                    <a:pt x="336" y="32"/>
                  </a:cubicBezTo>
                  <a:close/>
                </a:path>
              </a:pathLst>
            </a:custGeom>
            <a:gradFill rotWithShape="0">
              <a:gsLst>
                <a:gs pos="0">
                  <a:srgbClr val="00CC00"/>
                </a:gs>
                <a:gs pos="100000">
                  <a:srgbClr val="008000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535" name="Freeform 7">
              <a:extLst>
                <a:ext uri="{FF2B5EF4-FFF2-40B4-BE49-F238E27FC236}">
                  <a16:creationId xmlns:a16="http://schemas.microsoft.com/office/drawing/2014/main" id="{2281E183-1259-4D25-A951-109D273E742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63" y="3554"/>
              <a:ext cx="192" cy="280"/>
            </a:xfrm>
            <a:custGeom>
              <a:avLst/>
              <a:gdLst>
                <a:gd name="T0" fmla="*/ 24 w 168"/>
                <a:gd name="T1" fmla="*/ 40 h 280"/>
                <a:gd name="T2" fmla="*/ 24 w 168"/>
                <a:gd name="T3" fmla="*/ 280 h 280"/>
                <a:gd name="T4" fmla="*/ 168 w 168"/>
                <a:gd name="T5" fmla="*/ 40 h 280"/>
                <a:gd name="T6" fmla="*/ 24 w 168"/>
                <a:gd name="T7" fmla="*/ 40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8" h="280">
                  <a:moveTo>
                    <a:pt x="24" y="40"/>
                  </a:moveTo>
                  <a:cubicBezTo>
                    <a:pt x="0" y="79"/>
                    <a:pt x="0" y="280"/>
                    <a:pt x="24" y="280"/>
                  </a:cubicBezTo>
                  <a:cubicBezTo>
                    <a:pt x="48" y="280"/>
                    <a:pt x="168" y="80"/>
                    <a:pt x="168" y="40"/>
                  </a:cubicBezTo>
                  <a:cubicBezTo>
                    <a:pt x="168" y="0"/>
                    <a:pt x="47" y="0"/>
                    <a:pt x="24" y="40"/>
                  </a:cubicBezTo>
                  <a:close/>
                </a:path>
              </a:pathLst>
            </a:custGeom>
            <a:gradFill rotWithShape="0">
              <a:gsLst>
                <a:gs pos="0">
                  <a:srgbClr val="008000"/>
                </a:gs>
                <a:gs pos="100000">
                  <a:srgbClr val="00CC00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536" name="Freeform 8">
              <a:extLst>
                <a:ext uri="{FF2B5EF4-FFF2-40B4-BE49-F238E27FC236}">
                  <a16:creationId xmlns:a16="http://schemas.microsoft.com/office/drawing/2014/main" id="{9BF69931-8C9E-4771-BA7E-D7A65961B532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607" y="3554"/>
              <a:ext cx="192" cy="280"/>
            </a:xfrm>
            <a:custGeom>
              <a:avLst/>
              <a:gdLst>
                <a:gd name="T0" fmla="*/ 24 w 168"/>
                <a:gd name="T1" fmla="*/ 40 h 280"/>
                <a:gd name="T2" fmla="*/ 24 w 168"/>
                <a:gd name="T3" fmla="*/ 280 h 280"/>
                <a:gd name="T4" fmla="*/ 168 w 168"/>
                <a:gd name="T5" fmla="*/ 40 h 280"/>
                <a:gd name="T6" fmla="*/ 24 w 168"/>
                <a:gd name="T7" fmla="*/ 40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8" h="280">
                  <a:moveTo>
                    <a:pt x="24" y="40"/>
                  </a:moveTo>
                  <a:cubicBezTo>
                    <a:pt x="0" y="79"/>
                    <a:pt x="0" y="280"/>
                    <a:pt x="24" y="280"/>
                  </a:cubicBezTo>
                  <a:cubicBezTo>
                    <a:pt x="48" y="280"/>
                    <a:pt x="168" y="80"/>
                    <a:pt x="168" y="40"/>
                  </a:cubicBezTo>
                  <a:cubicBezTo>
                    <a:pt x="168" y="0"/>
                    <a:pt x="47" y="0"/>
                    <a:pt x="24" y="40"/>
                  </a:cubicBezTo>
                  <a:close/>
                </a:path>
              </a:pathLst>
            </a:custGeom>
            <a:gradFill rotWithShape="0">
              <a:gsLst>
                <a:gs pos="0">
                  <a:srgbClr val="008000"/>
                </a:gs>
                <a:gs pos="100000">
                  <a:srgbClr val="00CC00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537" name="Freeform 9">
              <a:extLst>
                <a:ext uri="{FF2B5EF4-FFF2-40B4-BE49-F238E27FC236}">
                  <a16:creationId xmlns:a16="http://schemas.microsoft.com/office/drawing/2014/main" id="{BB062EAE-955C-4A10-B17D-2A15CDCAA6E5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3784" y="3098"/>
              <a:ext cx="932" cy="500"/>
            </a:xfrm>
            <a:custGeom>
              <a:avLst/>
              <a:gdLst>
                <a:gd name="T0" fmla="*/ 153 w 880"/>
                <a:gd name="T1" fmla="*/ 264 h 464"/>
                <a:gd name="T2" fmla="*/ 9 w 880"/>
                <a:gd name="T3" fmla="*/ 408 h 464"/>
                <a:gd name="T4" fmla="*/ 201 w 880"/>
                <a:gd name="T5" fmla="*/ 456 h 464"/>
                <a:gd name="T6" fmla="*/ 489 w 880"/>
                <a:gd name="T7" fmla="*/ 360 h 464"/>
                <a:gd name="T8" fmla="*/ 537 w 880"/>
                <a:gd name="T9" fmla="*/ 312 h 464"/>
                <a:gd name="T10" fmla="*/ 777 w 880"/>
                <a:gd name="T11" fmla="*/ 216 h 464"/>
                <a:gd name="T12" fmla="*/ 873 w 880"/>
                <a:gd name="T13" fmla="*/ 24 h 464"/>
                <a:gd name="T14" fmla="*/ 825 w 880"/>
                <a:gd name="T15" fmla="*/ 72 h 464"/>
                <a:gd name="T16" fmla="*/ 729 w 880"/>
                <a:gd name="T17" fmla="*/ 168 h 464"/>
                <a:gd name="T18" fmla="*/ 505 w 880"/>
                <a:gd name="T19" fmla="*/ 248 h 464"/>
                <a:gd name="T20" fmla="*/ 441 w 880"/>
                <a:gd name="T21" fmla="*/ 216 h 464"/>
                <a:gd name="T22" fmla="*/ 153 w 880"/>
                <a:gd name="T23" fmla="*/ 264 h 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80" h="464">
                  <a:moveTo>
                    <a:pt x="153" y="264"/>
                  </a:moveTo>
                  <a:cubicBezTo>
                    <a:pt x="80" y="296"/>
                    <a:pt x="0" y="375"/>
                    <a:pt x="9" y="408"/>
                  </a:cubicBezTo>
                  <a:cubicBezTo>
                    <a:pt x="17" y="440"/>
                    <a:pt x="121" y="464"/>
                    <a:pt x="201" y="456"/>
                  </a:cubicBezTo>
                  <a:cubicBezTo>
                    <a:pt x="281" y="448"/>
                    <a:pt x="433" y="384"/>
                    <a:pt x="489" y="360"/>
                  </a:cubicBezTo>
                  <a:cubicBezTo>
                    <a:pt x="545" y="336"/>
                    <a:pt x="489" y="336"/>
                    <a:pt x="537" y="312"/>
                  </a:cubicBezTo>
                  <a:cubicBezTo>
                    <a:pt x="585" y="288"/>
                    <a:pt x="721" y="264"/>
                    <a:pt x="777" y="216"/>
                  </a:cubicBezTo>
                  <a:cubicBezTo>
                    <a:pt x="833" y="168"/>
                    <a:pt x="865" y="47"/>
                    <a:pt x="873" y="24"/>
                  </a:cubicBezTo>
                  <a:cubicBezTo>
                    <a:pt x="880" y="0"/>
                    <a:pt x="849" y="48"/>
                    <a:pt x="825" y="72"/>
                  </a:cubicBezTo>
                  <a:cubicBezTo>
                    <a:pt x="801" y="96"/>
                    <a:pt x="782" y="138"/>
                    <a:pt x="729" y="168"/>
                  </a:cubicBezTo>
                  <a:cubicBezTo>
                    <a:pt x="675" y="197"/>
                    <a:pt x="553" y="240"/>
                    <a:pt x="505" y="248"/>
                  </a:cubicBezTo>
                  <a:cubicBezTo>
                    <a:pt x="457" y="256"/>
                    <a:pt x="499" y="213"/>
                    <a:pt x="441" y="216"/>
                  </a:cubicBezTo>
                  <a:cubicBezTo>
                    <a:pt x="382" y="218"/>
                    <a:pt x="225" y="231"/>
                    <a:pt x="153" y="264"/>
                  </a:cubicBezTo>
                  <a:close/>
                </a:path>
              </a:pathLst>
            </a:custGeom>
            <a:gradFill rotWithShape="0">
              <a:gsLst>
                <a:gs pos="0">
                  <a:srgbClr val="00CC00"/>
                </a:gs>
                <a:gs pos="100000">
                  <a:srgbClr val="008000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538" name="Freeform 10">
              <a:extLst>
                <a:ext uri="{FF2B5EF4-FFF2-40B4-BE49-F238E27FC236}">
                  <a16:creationId xmlns:a16="http://schemas.microsoft.com/office/drawing/2014/main" id="{8B21B656-2111-4C59-8457-46C31074C5CB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3742" y="3074"/>
              <a:ext cx="97" cy="96"/>
            </a:xfrm>
            <a:custGeom>
              <a:avLst/>
              <a:gdLst>
                <a:gd name="T0" fmla="*/ 24 w 223"/>
                <a:gd name="T1" fmla="*/ 272 h 279"/>
                <a:gd name="T2" fmla="*/ 72 w 223"/>
                <a:gd name="T3" fmla="*/ 32 h 279"/>
                <a:gd name="T4" fmla="*/ 216 w 223"/>
                <a:gd name="T5" fmla="*/ 80 h 279"/>
                <a:gd name="T6" fmla="*/ 24 w 223"/>
                <a:gd name="T7" fmla="*/ 272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3" h="279">
                  <a:moveTo>
                    <a:pt x="24" y="272"/>
                  </a:moveTo>
                  <a:cubicBezTo>
                    <a:pt x="0" y="264"/>
                    <a:pt x="40" y="64"/>
                    <a:pt x="72" y="32"/>
                  </a:cubicBezTo>
                  <a:cubicBezTo>
                    <a:pt x="104" y="0"/>
                    <a:pt x="223" y="40"/>
                    <a:pt x="216" y="80"/>
                  </a:cubicBezTo>
                  <a:cubicBezTo>
                    <a:pt x="208" y="119"/>
                    <a:pt x="47" y="279"/>
                    <a:pt x="24" y="272"/>
                  </a:cubicBezTo>
                  <a:close/>
                </a:path>
              </a:pathLst>
            </a:custGeom>
            <a:gradFill rotWithShape="0">
              <a:gsLst>
                <a:gs pos="0">
                  <a:schemeClr val="tx2"/>
                </a:gs>
                <a:gs pos="100000">
                  <a:schemeClr val="tx2">
                    <a:gamma/>
                    <a:shade val="68627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539" name="Freeform 11">
              <a:extLst>
                <a:ext uri="{FF2B5EF4-FFF2-40B4-BE49-F238E27FC236}">
                  <a16:creationId xmlns:a16="http://schemas.microsoft.com/office/drawing/2014/main" id="{2DF65DB8-D7FF-4DE3-A944-FB0C2FA0703F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127" y="3122"/>
              <a:ext cx="511" cy="485"/>
            </a:xfrm>
            <a:custGeom>
              <a:avLst/>
              <a:gdLst>
                <a:gd name="T0" fmla="*/ 31 w 713"/>
                <a:gd name="T1" fmla="*/ 470 h 523"/>
                <a:gd name="T2" fmla="*/ 591 w 713"/>
                <a:gd name="T3" fmla="*/ 174 h 523"/>
                <a:gd name="T4" fmla="*/ 659 w 713"/>
                <a:gd name="T5" fmla="*/ 2 h 523"/>
                <a:gd name="T6" fmla="*/ 647 w 713"/>
                <a:gd name="T7" fmla="*/ 166 h 523"/>
                <a:gd name="T8" fmla="*/ 263 w 713"/>
                <a:gd name="T9" fmla="*/ 390 h 523"/>
                <a:gd name="T10" fmla="*/ 39 w 713"/>
                <a:gd name="T11" fmla="*/ 510 h 523"/>
                <a:gd name="T12" fmla="*/ 31 w 713"/>
                <a:gd name="T13" fmla="*/ 470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13" h="523">
                  <a:moveTo>
                    <a:pt x="31" y="470"/>
                  </a:moveTo>
                  <a:cubicBezTo>
                    <a:pt x="123" y="414"/>
                    <a:pt x="486" y="252"/>
                    <a:pt x="591" y="174"/>
                  </a:cubicBezTo>
                  <a:cubicBezTo>
                    <a:pt x="695" y="96"/>
                    <a:pt x="649" y="3"/>
                    <a:pt x="659" y="2"/>
                  </a:cubicBezTo>
                  <a:cubicBezTo>
                    <a:pt x="668" y="0"/>
                    <a:pt x="713" y="101"/>
                    <a:pt x="647" y="166"/>
                  </a:cubicBezTo>
                  <a:cubicBezTo>
                    <a:pt x="581" y="230"/>
                    <a:pt x="364" y="332"/>
                    <a:pt x="263" y="390"/>
                  </a:cubicBezTo>
                  <a:cubicBezTo>
                    <a:pt x="161" y="447"/>
                    <a:pt x="77" y="496"/>
                    <a:pt x="39" y="510"/>
                  </a:cubicBezTo>
                  <a:cubicBezTo>
                    <a:pt x="0" y="523"/>
                    <a:pt x="32" y="478"/>
                    <a:pt x="31" y="470"/>
                  </a:cubicBezTo>
                  <a:close/>
                </a:path>
              </a:pathLst>
            </a:custGeom>
            <a:gradFill rotWithShape="0">
              <a:gsLst>
                <a:gs pos="0">
                  <a:srgbClr val="00CC00"/>
                </a:gs>
                <a:gs pos="100000">
                  <a:srgbClr val="00CC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540" name="Freeform 12">
              <a:extLst>
                <a:ext uri="{FF2B5EF4-FFF2-40B4-BE49-F238E27FC236}">
                  <a16:creationId xmlns:a16="http://schemas.microsoft.com/office/drawing/2014/main" id="{5EDA3CA8-2D68-4D33-86A6-0EAFB63CFFEE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3925" y="3084"/>
              <a:ext cx="713" cy="523"/>
            </a:xfrm>
            <a:custGeom>
              <a:avLst/>
              <a:gdLst>
                <a:gd name="T0" fmla="*/ 31 w 713"/>
                <a:gd name="T1" fmla="*/ 470 h 523"/>
                <a:gd name="T2" fmla="*/ 591 w 713"/>
                <a:gd name="T3" fmla="*/ 174 h 523"/>
                <a:gd name="T4" fmla="*/ 659 w 713"/>
                <a:gd name="T5" fmla="*/ 2 h 523"/>
                <a:gd name="T6" fmla="*/ 647 w 713"/>
                <a:gd name="T7" fmla="*/ 166 h 523"/>
                <a:gd name="T8" fmla="*/ 263 w 713"/>
                <a:gd name="T9" fmla="*/ 390 h 523"/>
                <a:gd name="T10" fmla="*/ 39 w 713"/>
                <a:gd name="T11" fmla="*/ 510 h 523"/>
                <a:gd name="T12" fmla="*/ 31 w 713"/>
                <a:gd name="T13" fmla="*/ 470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13" h="523">
                  <a:moveTo>
                    <a:pt x="31" y="470"/>
                  </a:moveTo>
                  <a:cubicBezTo>
                    <a:pt x="123" y="414"/>
                    <a:pt x="486" y="252"/>
                    <a:pt x="591" y="174"/>
                  </a:cubicBezTo>
                  <a:cubicBezTo>
                    <a:pt x="695" y="96"/>
                    <a:pt x="649" y="3"/>
                    <a:pt x="659" y="2"/>
                  </a:cubicBezTo>
                  <a:cubicBezTo>
                    <a:pt x="668" y="0"/>
                    <a:pt x="713" y="101"/>
                    <a:pt x="647" y="166"/>
                  </a:cubicBezTo>
                  <a:cubicBezTo>
                    <a:pt x="581" y="230"/>
                    <a:pt x="364" y="332"/>
                    <a:pt x="263" y="390"/>
                  </a:cubicBezTo>
                  <a:cubicBezTo>
                    <a:pt x="161" y="447"/>
                    <a:pt x="77" y="496"/>
                    <a:pt x="39" y="510"/>
                  </a:cubicBezTo>
                  <a:cubicBezTo>
                    <a:pt x="0" y="523"/>
                    <a:pt x="32" y="478"/>
                    <a:pt x="31" y="470"/>
                  </a:cubicBezTo>
                  <a:close/>
                </a:path>
              </a:pathLst>
            </a:custGeom>
            <a:gradFill rotWithShape="0">
              <a:gsLst>
                <a:gs pos="0">
                  <a:srgbClr val="00CC00"/>
                </a:gs>
                <a:gs pos="100000">
                  <a:srgbClr val="00CC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541" name="Freeform 13">
              <a:extLst>
                <a:ext uri="{FF2B5EF4-FFF2-40B4-BE49-F238E27FC236}">
                  <a16:creationId xmlns:a16="http://schemas.microsoft.com/office/drawing/2014/main" id="{2E895077-A853-4FA7-A9E5-C1B7B5E21A00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223" y="3154"/>
              <a:ext cx="384" cy="405"/>
            </a:xfrm>
            <a:custGeom>
              <a:avLst/>
              <a:gdLst>
                <a:gd name="T0" fmla="*/ 31 w 713"/>
                <a:gd name="T1" fmla="*/ 470 h 523"/>
                <a:gd name="T2" fmla="*/ 591 w 713"/>
                <a:gd name="T3" fmla="*/ 174 h 523"/>
                <a:gd name="T4" fmla="*/ 659 w 713"/>
                <a:gd name="T5" fmla="*/ 2 h 523"/>
                <a:gd name="T6" fmla="*/ 647 w 713"/>
                <a:gd name="T7" fmla="*/ 166 h 523"/>
                <a:gd name="T8" fmla="*/ 263 w 713"/>
                <a:gd name="T9" fmla="*/ 390 h 523"/>
                <a:gd name="T10" fmla="*/ 39 w 713"/>
                <a:gd name="T11" fmla="*/ 510 h 523"/>
                <a:gd name="T12" fmla="*/ 31 w 713"/>
                <a:gd name="T13" fmla="*/ 470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13" h="523">
                  <a:moveTo>
                    <a:pt x="31" y="470"/>
                  </a:moveTo>
                  <a:cubicBezTo>
                    <a:pt x="123" y="414"/>
                    <a:pt x="486" y="252"/>
                    <a:pt x="591" y="174"/>
                  </a:cubicBezTo>
                  <a:cubicBezTo>
                    <a:pt x="695" y="96"/>
                    <a:pt x="649" y="3"/>
                    <a:pt x="659" y="2"/>
                  </a:cubicBezTo>
                  <a:cubicBezTo>
                    <a:pt x="668" y="0"/>
                    <a:pt x="713" y="101"/>
                    <a:pt x="647" y="166"/>
                  </a:cubicBezTo>
                  <a:cubicBezTo>
                    <a:pt x="581" y="230"/>
                    <a:pt x="364" y="332"/>
                    <a:pt x="263" y="390"/>
                  </a:cubicBezTo>
                  <a:cubicBezTo>
                    <a:pt x="161" y="447"/>
                    <a:pt x="77" y="496"/>
                    <a:pt x="39" y="510"/>
                  </a:cubicBezTo>
                  <a:cubicBezTo>
                    <a:pt x="0" y="523"/>
                    <a:pt x="32" y="478"/>
                    <a:pt x="31" y="470"/>
                  </a:cubicBezTo>
                  <a:close/>
                </a:path>
              </a:pathLst>
            </a:custGeom>
            <a:gradFill rotWithShape="0">
              <a:gsLst>
                <a:gs pos="0">
                  <a:srgbClr val="00CC00"/>
                </a:gs>
                <a:gs pos="100000">
                  <a:srgbClr val="00CC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542" name="Freeform 14">
              <a:extLst>
                <a:ext uri="{FF2B5EF4-FFF2-40B4-BE49-F238E27FC236}">
                  <a16:creationId xmlns:a16="http://schemas.microsoft.com/office/drawing/2014/main" id="{31C020EB-ACB6-4E38-BDDD-551DFFCA25C7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031" y="3122"/>
              <a:ext cx="535" cy="437"/>
            </a:xfrm>
            <a:custGeom>
              <a:avLst/>
              <a:gdLst>
                <a:gd name="T0" fmla="*/ 31 w 713"/>
                <a:gd name="T1" fmla="*/ 470 h 523"/>
                <a:gd name="T2" fmla="*/ 591 w 713"/>
                <a:gd name="T3" fmla="*/ 174 h 523"/>
                <a:gd name="T4" fmla="*/ 659 w 713"/>
                <a:gd name="T5" fmla="*/ 2 h 523"/>
                <a:gd name="T6" fmla="*/ 647 w 713"/>
                <a:gd name="T7" fmla="*/ 166 h 523"/>
                <a:gd name="T8" fmla="*/ 263 w 713"/>
                <a:gd name="T9" fmla="*/ 390 h 523"/>
                <a:gd name="T10" fmla="*/ 39 w 713"/>
                <a:gd name="T11" fmla="*/ 510 h 523"/>
                <a:gd name="T12" fmla="*/ 31 w 713"/>
                <a:gd name="T13" fmla="*/ 470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13" h="523">
                  <a:moveTo>
                    <a:pt x="31" y="470"/>
                  </a:moveTo>
                  <a:cubicBezTo>
                    <a:pt x="123" y="414"/>
                    <a:pt x="486" y="252"/>
                    <a:pt x="591" y="174"/>
                  </a:cubicBezTo>
                  <a:cubicBezTo>
                    <a:pt x="695" y="96"/>
                    <a:pt x="649" y="3"/>
                    <a:pt x="659" y="2"/>
                  </a:cubicBezTo>
                  <a:cubicBezTo>
                    <a:pt x="668" y="0"/>
                    <a:pt x="713" y="101"/>
                    <a:pt x="647" y="166"/>
                  </a:cubicBezTo>
                  <a:cubicBezTo>
                    <a:pt x="581" y="230"/>
                    <a:pt x="364" y="332"/>
                    <a:pt x="263" y="390"/>
                  </a:cubicBezTo>
                  <a:cubicBezTo>
                    <a:pt x="161" y="447"/>
                    <a:pt x="77" y="496"/>
                    <a:pt x="39" y="510"/>
                  </a:cubicBezTo>
                  <a:cubicBezTo>
                    <a:pt x="0" y="523"/>
                    <a:pt x="32" y="478"/>
                    <a:pt x="31" y="470"/>
                  </a:cubicBezTo>
                  <a:close/>
                </a:path>
              </a:pathLst>
            </a:custGeom>
            <a:gradFill rotWithShape="0">
              <a:gsLst>
                <a:gs pos="0">
                  <a:srgbClr val="00CC00"/>
                </a:gs>
                <a:gs pos="100000">
                  <a:srgbClr val="00CC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543" name="Freeform 15">
              <a:extLst>
                <a:ext uri="{FF2B5EF4-FFF2-40B4-BE49-F238E27FC236}">
                  <a16:creationId xmlns:a16="http://schemas.microsoft.com/office/drawing/2014/main" id="{6778F226-2B59-4129-AE5B-F340D6AA441A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3950" y="3062"/>
              <a:ext cx="51" cy="52"/>
            </a:xfrm>
            <a:custGeom>
              <a:avLst/>
              <a:gdLst>
                <a:gd name="T0" fmla="*/ 56 w 111"/>
                <a:gd name="T1" fmla="*/ 112 h 112"/>
                <a:gd name="T2" fmla="*/ 8 w 111"/>
                <a:gd name="T3" fmla="*/ 16 h 112"/>
                <a:gd name="T4" fmla="*/ 104 w 111"/>
                <a:gd name="T5" fmla="*/ 16 h 112"/>
                <a:gd name="T6" fmla="*/ 56 w 111"/>
                <a:gd name="T7" fmla="*/ 1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1" h="112">
                  <a:moveTo>
                    <a:pt x="56" y="112"/>
                  </a:moveTo>
                  <a:cubicBezTo>
                    <a:pt x="40" y="112"/>
                    <a:pt x="0" y="31"/>
                    <a:pt x="8" y="16"/>
                  </a:cubicBezTo>
                  <a:cubicBezTo>
                    <a:pt x="15" y="0"/>
                    <a:pt x="96" y="0"/>
                    <a:pt x="104" y="16"/>
                  </a:cubicBezTo>
                  <a:cubicBezTo>
                    <a:pt x="111" y="31"/>
                    <a:pt x="72" y="112"/>
                    <a:pt x="56" y="112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tx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544" name="Freeform 16">
              <a:extLst>
                <a:ext uri="{FF2B5EF4-FFF2-40B4-BE49-F238E27FC236}">
                  <a16:creationId xmlns:a16="http://schemas.microsoft.com/office/drawing/2014/main" id="{4352D618-85A6-46A9-B877-38DB65CB11F2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044" y="3088"/>
              <a:ext cx="51" cy="52"/>
            </a:xfrm>
            <a:custGeom>
              <a:avLst/>
              <a:gdLst>
                <a:gd name="T0" fmla="*/ 56 w 111"/>
                <a:gd name="T1" fmla="*/ 112 h 112"/>
                <a:gd name="T2" fmla="*/ 8 w 111"/>
                <a:gd name="T3" fmla="*/ 16 h 112"/>
                <a:gd name="T4" fmla="*/ 104 w 111"/>
                <a:gd name="T5" fmla="*/ 16 h 112"/>
                <a:gd name="T6" fmla="*/ 56 w 111"/>
                <a:gd name="T7" fmla="*/ 1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1" h="112">
                  <a:moveTo>
                    <a:pt x="56" y="112"/>
                  </a:moveTo>
                  <a:cubicBezTo>
                    <a:pt x="40" y="112"/>
                    <a:pt x="0" y="31"/>
                    <a:pt x="8" y="16"/>
                  </a:cubicBezTo>
                  <a:cubicBezTo>
                    <a:pt x="15" y="0"/>
                    <a:pt x="96" y="0"/>
                    <a:pt x="104" y="16"/>
                  </a:cubicBezTo>
                  <a:cubicBezTo>
                    <a:pt x="111" y="31"/>
                    <a:pt x="72" y="112"/>
                    <a:pt x="56" y="112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tx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545" name="Freeform 17">
              <a:extLst>
                <a:ext uri="{FF2B5EF4-FFF2-40B4-BE49-F238E27FC236}">
                  <a16:creationId xmlns:a16="http://schemas.microsoft.com/office/drawing/2014/main" id="{4A92623D-0F5C-49BB-B42E-3383AE087AB9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138" y="3088"/>
              <a:ext cx="51" cy="52"/>
            </a:xfrm>
            <a:custGeom>
              <a:avLst/>
              <a:gdLst>
                <a:gd name="T0" fmla="*/ 56 w 111"/>
                <a:gd name="T1" fmla="*/ 112 h 112"/>
                <a:gd name="T2" fmla="*/ 8 w 111"/>
                <a:gd name="T3" fmla="*/ 16 h 112"/>
                <a:gd name="T4" fmla="*/ 104 w 111"/>
                <a:gd name="T5" fmla="*/ 16 h 112"/>
                <a:gd name="T6" fmla="*/ 56 w 111"/>
                <a:gd name="T7" fmla="*/ 1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1" h="112">
                  <a:moveTo>
                    <a:pt x="56" y="112"/>
                  </a:moveTo>
                  <a:cubicBezTo>
                    <a:pt x="40" y="112"/>
                    <a:pt x="0" y="31"/>
                    <a:pt x="8" y="16"/>
                  </a:cubicBezTo>
                  <a:cubicBezTo>
                    <a:pt x="15" y="0"/>
                    <a:pt x="96" y="0"/>
                    <a:pt x="104" y="16"/>
                  </a:cubicBezTo>
                  <a:cubicBezTo>
                    <a:pt x="111" y="31"/>
                    <a:pt x="72" y="112"/>
                    <a:pt x="56" y="112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tx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546" name="Freeform 18">
              <a:extLst>
                <a:ext uri="{FF2B5EF4-FFF2-40B4-BE49-F238E27FC236}">
                  <a16:creationId xmlns:a16="http://schemas.microsoft.com/office/drawing/2014/main" id="{E5F5EB8F-F25E-4763-8BAC-9738B8487055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228" y="3114"/>
              <a:ext cx="51" cy="52"/>
            </a:xfrm>
            <a:custGeom>
              <a:avLst/>
              <a:gdLst>
                <a:gd name="T0" fmla="*/ 56 w 111"/>
                <a:gd name="T1" fmla="*/ 112 h 112"/>
                <a:gd name="T2" fmla="*/ 8 w 111"/>
                <a:gd name="T3" fmla="*/ 16 h 112"/>
                <a:gd name="T4" fmla="*/ 104 w 111"/>
                <a:gd name="T5" fmla="*/ 16 h 112"/>
                <a:gd name="T6" fmla="*/ 56 w 111"/>
                <a:gd name="T7" fmla="*/ 1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1" h="112">
                  <a:moveTo>
                    <a:pt x="56" y="112"/>
                  </a:moveTo>
                  <a:cubicBezTo>
                    <a:pt x="40" y="112"/>
                    <a:pt x="0" y="31"/>
                    <a:pt x="8" y="16"/>
                  </a:cubicBezTo>
                  <a:cubicBezTo>
                    <a:pt x="15" y="0"/>
                    <a:pt x="96" y="0"/>
                    <a:pt x="104" y="16"/>
                  </a:cubicBezTo>
                  <a:cubicBezTo>
                    <a:pt x="111" y="31"/>
                    <a:pt x="72" y="112"/>
                    <a:pt x="56" y="112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tx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547" name="Freeform 19">
              <a:extLst>
                <a:ext uri="{FF2B5EF4-FFF2-40B4-BE49-F238E27FC236}">
                  <a16:creationId xmlns:a16="http://schemas.microsoft.com/office/drawing/2014/main" id="{0F2D2CB7-140F-4DDE-8116-4516372BB819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5" y="2930"/>
              <a:ext cx="846" cy="713"/>
            </a:xfrm>
            <a:custGeom>
              <a:avLst/>
              <a:gdLst>
                <a:gd name="T0" fmla="*/ 96 w 1168"/>
                <a:gd name="T1" fmla="*/ 361 h 713"/>
                <a:gd name="T2" fmla="*/ 624 w 1168"/>
                <a:gd name="T3" fmla="*/ 73 h 713"/>
                <a:gd name="T4" fmla="*/ 1104 w 1168"/>
                <a:gd name="T5" fmla="*/ 73 h 713"/>
                <a:gd name="T6" fmla="*/ 1008 w 1168"/>
                <a:gd name="T7" fmla="*/ 505 h 713"/>
                <a:gd name="T8" fmla="*/ 336 w 1168"/>
                <a:gd name="T9" fmla="*/ 697 h 713"/>
                <a:gd name="T10" fmla="*/ 48 w 1168"/>
                <a:gd name="T11" fmla="*/ 601 h 713"/>
                <a:gd name="T12" fmla="*/ 96 w 1168"/>
                <a:gd name="T13" fmla="*/ 361 h 7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68" h="713">
                  <a:moveTo>
                    <a:pt x="96" y="361"/>
                  </a:moveTo>
                  <a:cubicBezTo>
                    <a:pt x="192" y="273"/>
                    <a:pt x="456" y="120"/>
                    <a:pt x="624" y="73"/>
                  </a:cubicBezTo>
                  <a:cubicBezTo>
                    <a:pt x="791" y="25"/>
                    <a:pt x="1039" y="0"/>
                    <a:pt x="1104" y="73"/>
                  </a:cubicBezTo>
                  <a:cubicBezTo>
                    <a:pt x="1168" y="145"/>
                    <a:pt x="1135" y="401"/>
                    <a:pt x="1008" y="505"/>
                  </a:cubicBezTo>
                  <a:cubicBezTo>
                    <a:pt x="880" y="608"/>
                    <a:pt x="496" y="681"/>
                    <a:pt x="336" y="697"/>
                  </a:cubicBezTo>
                  <a:cubicBezTo>
                    <a:pt x="176" y="713"/>
                    <a:pt x="87" y="656"/>
                    <a:pt x="48" y="601"/>
                  </a:cubicBezTo>
                  <a:cubicBezTo>
                    <a:pt x="8" y="545"/>
                    <a:pt x="0" y="449"/>
                    <a:pt x="96" y="361"/>
                  </a:cubicBezTo>
                  <a:close/>
                </a:path>
              </a:pathLst>
            </a:custGeom>
            <a:gradFill rotWithShape="0">
              <a:gsLst>
                <a:gs pos="0">
                  <a:srgbClr val="9999FF">
                    <a:gamma/>
                    <a:shade val="71765"/>
                    <a:invGamma/>
                  </a:srgbClr>
                </a:gs>
                <a:gs pos="100000">
                  <a:srgbClr val="9999F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2548" name="Group 20">
            <a:extLst>
              <a:ext uri="{FF2B5EF4-FFF2-40B4-BE49-F238E27FC236}">
                <a16:creationId xmlns:a16="http://schemas.microsoft.com/office/drawing/2014/main" id="{383E55A2-85DD-4132-AD63-CE593CC12881}"/>
              </a:ext>
            </a:extLst>
          </p:cNvPr>
          <p:cNvGrpSpPr>
            <a:grpSpLocks/>
          </p:cNvGrpSpPr>
          <p:nvPr/>
        </p:nvGrpSpPr>
        <p:grpSpPr bwMode="auto">
          <a:xfrm>
            <a:off x="2100263" y="3343275"/>
            <a:ext cx="2817813" cy="3644900"/>
            <a:chOff x="336" y="2160"/>
            <a:chExt cx="1775" cy="2296"/>
          </a:xfrm>
          <a:solidFill>
            <a:schemeClr val="accent4"/>
          </a:solidFill>
        </p:grpSpPr>
        <p:sp>
          <p:nvSpPr>
            <p:cNvPr id="22549" name="Freeform 21">
              <a:extLst>
                <a:ext uri="{FF2B5EF4-FFF2-40B4-BE49-F238E27FC236}">
                  <a16:creationId xmlns:a16="http://schemas.microsoft.com/office/drawing/2014/main" id="{1A070A63-F530-42D3-9571-9E95F451BFA5}"/>
                </a:ext>
              </a:extLst>
            </p:cNvPr>
            <p:cNvSpPr>
              <a:spLocks/>
            </p:cNvSpPr>
            <p:nvPr/>
          </p:nvSpPr>
          <p:spPr bwMode="auto">
            <a:xfrm>
              <a:off x="432" y="2160"/>
              <a:ext cx="1407" cy="1736"/>
            </a:xfrm>
            <a:custGeom>
              <a:avLst/>
              <a:gdLst>
                <a:gd name="T0" fmla="*/ 585 w 1217"/>
                <a:gd name="T1" fmla="*/ 56 h 1240"/>
                <a:gd name="T2" fmla="*/ 441 w 1217"/>
                <a:gd name="T3" fmla="*/ 104 h 1240"/>
                <a:gd name="T4" fmla="*/ 297 w 1217"/>
                <a:gd name="T5" fmla="*/ 56 h 1240"/>
                <a:gd name="T6" fmla="*/ 249 w 1217"/>
                <a:gd name="T7" fmla="*/ 200 h 1240"/>
                <a:gd name="T8" fmla="*/ 105 w 1217"/>
                <a:gd name="T9" fmla="*/ 296 h 1240"/>
                <a:gd name="T10" fmla="*/ 9 w 1217"/>
                <a:gd name="T11" fmla="*/ 440 h 1240"/>
                <a:gd name="T12" fmla="*/ 57 w 1217"/>
                <a:gd name="T13" fmla="*/ 920 h 1240"/>
                <a:gd name="T14" fmla="*/ 297 w 1217"/>
                <a:gd name="T15" fmla="*/ 1016 h 1240"/>
                <a:gd name="T16" fmla="*/ 297 w 1217"/>
                <a:gd name="T17" fmla="*/ 1208 h 1240"/>
                <a:gd name="T18" fmla="*/ 441 w 1217"/>
                <a:gd name="T19" fmla="*/ 1208 h 1240"/>
                <a:gd name="T20" fmla="*/ 633 w 1217"/>
                <a:gd name="T21" fmla="*/ 1064 h 1240"/>
                <a:gd name="T22" fmla="*/ 825 w 1217"/>
                <a:gd name="T23" fmla="*/ 1208 h 1240"/>
                <a:gd name="T24" fmla="*/ 1161 w 1217"/>
                <a:gd name="T25" fmla="*/ 1112 h 1240"/>
                <a:gd name="T26" fmla="*/ 1113 w 1217"/>
                <a:gd name="T27" fmla="*/ 1016 h 1240"/>
                <a:gd name="T28" fmla="*/ 1161 w 1217"/>
                <a:gd name="T29" fmla="*/ 872 h 1240"/>
                <a:gd name="T30" fmla="*/ 1113 w 1217"/>
                <a:gd name="T31" fmla="*/ 728 h 1240"/>
                <a:gd name="T32" fmla="*/ 1209 w 1217"/>
                <a:gd name="T33" fmla="*/ 392 h 1240"/>
                <a:gd name="T34" fmla="*/ 1065 w 1217"/>
                <a:gd name="T35" fmla="*/ 296 h 1240"/>
                <a:gd name="T36" fmla="*/ 1017 w 1217"/>
                <a:gd name="T37" fmla="*/ 152 h 1240"/>
                <a:gd name="T38" fmla="*/ 825 w 1217"/>
                <a:gd name="T39" fmla="*/ 104 h 1240"/>
                <a:gd name="T40" fmla="*/ 681 w 1217"/>
                <a:gd name="T41" fmla="*/ 8 h 1240"/>
                <a:gd name="T42" fmla="*/ 585 w 1217"/>
                <a:gd name="T43" fmla="*/ 56 h 1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217" h="1240">
                  <a:moveTo>
                    <a:pt x="585" y="56"/>
                  </a:moveTo>
                  <a:cubicBezTo>
                    <a:pt x="545" y="72"/>
                    <a:pt x="489" y="104"/>
                    <a:pt x="441" y="104"/>
                  </a:cubicBezTo>
                  <a:cubicBezTo>
                    <a:pt x="393" y="104"/>
                    <a:pt x="329" y="40"/>
                    <a:pt x="297" y="56"/>
                  </a:cubicBezTo>
                  <a:cubicBezTo>
                    <a:pt x="265" y="72"/>
                    <a:pt x="281" y="160"/>
                    <a:pt x="249" y="200"/>
                  </a:cubicBezTo>
                  <a:cubicBezTo>
                    <a:pt x="217" y="240"/>
                    <a:pt x="145" y="256"/>
                    <a:pt x="105" y="296"/>
                  </a:cubicBezTo>
                  <a:cubicBezTo>
                    <a:pt x="65" y="336"/>
                    <a:pt x="17" y="335"/>
                    <a:pt x="9" y="440"/>
                  </a:cubicBezTo>
                  <a:cubicBezTo>
                    <a:pt x="0" y="544"/>
                    <a:pt x="9" y="824"/>
                    <a:pt x="57" y="920"/>
                  </a:cubicBezTo>
                  <a:cubicBezTo>
                    <a:pt x="105" y="1016"/>
                    <a:pt x="257" y="968"/>
                    <a:pt x="297" y="1016"/>
                  </a:cubicBezTo>
                  <a:cubicBezTo>
                    <a:pt x="337" y="1064"/>
                    <a:pt x="273" y="1176"/>
                    <a:pt x="297" y="1208"/>
                  </a:cubicBezTo>
                  <a:cubicBezTo>
                    <a:pt x="321" y="1240"/>
                    <a:pt x="385" y="1232"/>
                    <a:pt x="441" y="1208"/>
                  </a:cubicBezTo>
                  <a:cubicBezTo>
                    <a:pt x="497" y="1184"/>
                    <a:pt x="569" y="1064"/>
                    <a:pt x="633" y="1064"/>
                  </a:cubicBezTo>
                  <a:cubicBezTo>
                    <a:pt x="697" y="1064"/>
                    <a:pt x="737" y="1200"/>
                    <a:pt x="825" y="1208"/>
                  </a:cubicBezTo>
                  <a:cubicBezTo>
                    <a:pt x="913" y="1216"/>
                    <a:pt x="1112" y="1144"/>
                    <a:pt x="1161" y="1112"/>
                  </a:cubicBezTo>
                  <a:cubicBezTo>
                    <a:pt x="1209" y="1079"/>
                    <a:pt x="1113" y="1056"/>
                    <a:pt x="1113" y="1016"/>
                  </a:cubicBezTo>
                  <a:cubicBezTo>
                    <a:pt x="1113" y="976"/>
                    <a:pt x="1161" y="920"/>
                    <a:pt x="1161" y="872"/>
                  </a:cubicBezTo>
                  <a:cubicBezTo>
                    <a:pt x="1161" y="824"/>
                    <a:pt x="1105" y="808"/>
                    <a:pt x="1113" y="728"/>
                  </a:cubicBezTo>
                  <a:cubicBezTo>
                    <a:pt x="1121" y="648"/>
                    <a:pt x="1217" y="464"/>
                    <a:pt x="1209" y="392"/>
                  </a:cubicBezTo>
                  <a:cubicBezTo>
                    <a:pt x="1201" y="320"/>
                    <a:pt x="1097" y="336"/>
                    <a:pt x="1065" y="296"/>
                  </a:cubicBezTo>
                  <a:cubicBezTo>
                    <a:pt x="1033" y="256"/>
                    <a:pt x="1057" y="184"/>
                    <a:pt x="1017" y="152"/>
                  </a:cubicBezTo>
                  <a:cubicBezTo>
                    <a:pt x="977" y="120"/>
                    <a:pt x="881" y="128"/>
                    <a:pt x="825" y="104"/>
                  </a:cubicBezTo>
                  <a:cubicBezTo>
                    <a:pt x="769" y="80"/>
                    <a:pt x="720" y="15"/>
                    <a:pt x="681" y="8"/>
                  </a:cubicBezTo>
                  <a:cubicBezTo>
                    <a:pt x="641" y="0"/>
                    <a:pt x="625" y="40"/>
                    <a:pt x="585" y="56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550" name="Freeform 22">
              <a:extLst>
                <a:ext uri="{FF2B5EF4-FFF2-40B4-BE49-F238E27FC236}">
                  <a16:creationId xmlns:a16="http://schemas.microsoft.com/office/drawing/2014/main" id="{CBFE79ED-C5CC-4009-A310-0E6DCB575B22}"/>
                </a:ext>
              </a:extLst>
            </p:cNvPr>
            <p:cNvSpPr>
              <a:spLocks/>
            </p:cNvSpPr>
            <p:nvPr/>
          </p:nvSpPr>
          <p:spPr bwMode="auto">
            <a:xfrm>
              <a:off x="984" y="2880"/>
              <a:ext cx="1127" cy="807"/>
            </a:xfrm>
            <a:custGeom>
              <a:avLst/>
              <a:gdLst>
                <a:gd name="T0" fmla="*/ 72 w 1127"/>
                <a:gd name="T1" fmla="*/ 392 h 807"/>
                <a:gd name="T2" fmla="*/ 408 w 1127"/>
                <a:gd name="T3" fmla="*/ 152 h 807"/>
                <a:gd name="T4" fmla="*/ 648 w 1127"/>
                <a:gd name="T5" fmla="*/ 104 h 807"/>
                <a:gd name="T6" fmla="*/ 888 w 1127"/>
                <a:gd name="T7" fmla="*/ 8 h 807"/>
                <a:gd name="T8" fmla="*/ 1032 w 1127"/>
                <a:gd name="T9" fmla="*/ 56 h 807"/>
                <a:gd name="T10" fmla="*/ 1080 w 1127"/>
                <a:gd name="T11" fmla="*/ 296 h 807"/>
                <a:gd name="T12" fmla="*/ 984 w 1127"/>
                <a:gd name="T13" fmla="*/ 728 h 807"/>
                <a:gd name="T14" fmla="*/ 216 w 1127"/>
                <a:gd name="T15" fmla="*/ 776 h 807"/>
                <a:gd name="T16" fmla="*/ 24 w 1127"/>
                <a:gd name="T17" fmla="*/ 584 h 807"/>
                <a:gd name="T18" fmla="*/ 72 w 1127"/>
                <a:gd name="T19" fmla="*/ 392 h 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27" h="807">
                  <a:moveTo>
                    <a:pt x="72" y="392"/>
                  </a:moveTo>
                  <a:cubicBezTo>
                    <a:pt x="136" y="319"/>
                    <a:pt x="312" y="200"/>
                    <a:pt x="408" y="152"/>
                  </a:cubicBezTo>
                  <a:cubicBezTo>
                    <a:pt x="504" y="104"/>
                    <a:pt x="568" y="127"/>
                    <a:pt x="648" y="104"/>
                  </a:cubicBezTo>
                  <a:cubicBezTo>
                    <a:pt x="727" y="80"/>
                    <a:pt x="824" y="15"/>
                    <a:pt x="888" y="8"/>
                  </a:cubicBezTo>
                  <a:cubicBezTo>
                    <a:pt x="951" y="0"/>
                    <a:pt x="999" y="7"/>
                    <a:pt x="1032" y="56"/>
                  </a:cubicBezTo>
                  <a:cubicBezTo>
                    <a:pt x="1064" y="104"/>
                    <a:pt x="1087" y="184"/>
                    <a:pt x="1080" y="296"/>
                  </a:cubicBezTo>
                  <a:cubicBezTo>
                    <a:pt x="1072" y="407"/>
                    <a:pt x="1127" y="648"/>
                    <a:pt x="984" y="728"/>
                  </a:cubicBezTo>
                  <a:cubicBezTo>
                    <a:pt x="840" y="807"/>
                    <a:pt x="375" y="799"/>
                    <a:pt x="216" y="776"/>
                  </a:cubicBezTo>
                  <a:cubicBezTo>
                    <a:pt x="56" y="752"/>
                    <a:pt x="47" y="647"/>
                    <a:pt x="24" y="584"/>
                  </a:cubicBezTo>
                  <a:cubicBezTo>
                    <a:pt x="0" y="520"/>
                    <a:pt x="7" y="464"/>
                    <a:pt x="72" y="392"/>
                  </a:cubicBez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551" name="Freeform 23">
              <a:extLst>
                <a:ext uri="{FF2B5EF4-FFF2-40B4-BE49-F238E27FC236}">
                  <a16:creationId xmlns:a16="http://schemas.microsoft.com/office/drawing/2014/main" id="{15CFCA29-FF2B-408A-94F6-BCBFBD0353DE}"/>
                </a:ext>
              </a:extLst>
            </p:cNvPr>
            <p:cNvSpPr>
              <a:spLocks/>
            </p:cNvSpPr>
            <p:nvPr/>
          </p:nvSpPr>
          <p:spPr bwMode="auto">
            <a:xfrm>
              <a:off x="960" y="3464"/>
              <a:ext cx="439" cy="992"/>
            </a:xfrm>
            <a:custGeom>
              <a:avLst/>
              <a:gdLst>
                <a:gd name="T0" fmla="*/ 336 w 439"/>
                <a:gd name="T1" fmla="*/ 32 h 896"/>
                <a:gd name="T2" fmla="*/ 432 w 439"/>
                <a:gd name="T3" fmla="*/ 32 h 896"/>
                <a:gd name="T4" fmla="*/ 384 w 439"/>
                <a:gd name="T5" fmla="*/ 128 h 896"/>
                <a:gd name="T6" fmla="*/ 240 w 439"/>
                <a:gd name="T7" fmla="*/ 272 h 896"/>
                <a:gd name="T8" fmla="*/ 96 w 439"/>
                <a:gd name="T9" fmla="*/ 800 h 896"/>
                <a:gd name="T10" fmla="*/ 0 w 439"/>
                <a:gd name="T11" fmla="*/ 800 h 896"/>
                <a:gd name="T12" fmla="*/ 96 w 439"/>
                <a:gd name="T13" fmla="*/ 224 h 896"/>
                <a:gd name="T14" fmla="*/ 336 w 439"/>
                <a:gd name="T15" fmla="*/ 32 h 8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39" h="896">
                  <a:moveTo>
                    <a:pt x="336" y="32"/>
                  </a:moveTo>
                  <a:cubicBezTo>
                    <a:pt x="391" y="0"/>
                    <a:pt x="424" y="16"/>
                    <a:pt x="432" y="32"/>
                  </a:cubicBezTo>
                  <a:cubicBezTo>
                    <a:pt x="439" y="47"/>
                    <a:pt x="416" y="88"/>
                    <a:pt x="384" y="128"/>
                  </a:cubicBezTo>
                  <a:cubicBezTo>
                    <a:pt x="352" y="168"/>
                    <a:pt x="287" y="160"/>
                    <a:pt x="240" y="272"/>
                  </a:cubicBezTo>
                  <a:cubicBezTo>
                    <a:pt x="192" y="383"/>
                    <a:pt x="135" y="712"/>
                    <a:pt x="96" y="800"/>
                  </a:cubicBezTo>
                  <a:cubicBezTo>
                    <a:pt x="56" y="887"/>
                    <a:pt x="0" y="896"/>
                    <a:pt x="0" y="800"/>
                  </a:cubicBezTo>
                  <a:cubicBezTo>
                    <a:pt x="0" y="704"/>
                    <a:pt x="40" y="351"/>
                    <a:pt x="96" y="224"/>
                  </a:cubicBezTo>
                  <a:cubicBezTo>
                    <a:pt x="151" y="96"/>
                    <a:pt x="280" y="63"/>
                    <a:pt x="336" y="32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552" name="Freeform 24">
              <a:extLst>
                <a:ext uri="{FF2B5EF4-FFF2-40B4-BE49-F238E27FC236}">
                  <a16:creationId xmlns:a16="http://schemas.microsoft.com/office/drawing/2014/main" id="{B7756D08-B659-45C8-B14D-0EABD7630489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152" y="3608"/>
              <a:ext cx="192" cy="280"/>
            </a:xfrm>
            <a:custGeom>
              <a:avLst/>
              <a:gdLst>
                <a:gd name="T0" fmla="*/ 24 w 168"/>
                <a:gd name="T1" fmla="*/ 40 h 280"/>
                <a:gd name="T2" fmla="*/ 24 w 168"/>
                <a:gd name="T3" fmla="*/ 280 h 280"/>
                <a:gd name="T4" fmla="*/ 168 w 168"/>
                <a:gd name="T5" fmla="*/ 40 h 280"/>
                <a:gd name="T6" fmla="*/ 24 w 168"/>
                <a:gd name="T7" fmla="*/ 40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8" h="280">
                  <a:moveTo>
                    <a:pt x="24" y="40"/>
                  </a:moveTo>
                  <a:cubicBezTo>
                    <a:pt x="0" y="79"/>
                    <a:pt x="0" y="280"/>
                    <a:pt x="24" y="280"/>
                  </a:cubicBezTo>
                  <a:cubicBezTo>
                    <a:pt x="48" y="280"/>
                    <a:pt x="168" y="80"/>
                    <a:pt x="168" y="40"/>
                  </a:cubicBezTo>
                  <a:cubicBezTo>
                    <a:pt x="168" y="0"/>
                    <a:pt x="47" y="0"/>
                    <a:pt x="24" y="4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553" name="Freeform 25">
              <a:extLst>
                <a:ext uri="{FF2B5EF4-FFF2-40B4-BE49-F238E27FC236}">
                  <a16:creationId xmlns:a16="http://schemas.microsoft.com/office/drawing/2014/main" id="{C14C9C22-FBB0-4E17-A921-2D5BE83B58C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8" y="3608"/>
              <a:ext cx="192" cy="280"/>
            </a:xfrm>
            <a:custGeom>
              <a:avLst/>
              <a:gdLst>
                <a:gd name="T0" fmla="*/ 24 w 168"/>
                <a:gd name="T1" fmla="*/ 40 h 280"/>
                <a:gd name="T2" fmla="*/ 24 w 168"/>
                <a:gd name="T3" fmla="*/ 280 h 280"/>
                <a:gd name="T4" fmla="*/ 168 w 168"/>
                <a:gd name="T5" fmla="*/ 40 h 280"/>
                <a:gd name="T6" fmla="*/ 24 w 168"/>
                <a:gd name="T7" fmla="*/ 40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8" h="280">
                  <a:moveTo>
                    <a:pt x="24" y="40"/>
                  </a:moveTo>
                  <a:cubicBezTo>
                    <a:pt x="0" y="79"/>
                    <a:pt x="0" y="280"/>
                    <a:pt x="24" y="280"/>
                  </a:cubicBezTo>
                  <a:cubicBezTo>
                    <a:pt x="48" y="280"/>
                    <a:pt x="168" y="80"/>
                    <a:pt x="168" y="40"/>
                  </a:cubicBezTo>
                  <a:cubicBezTo>
                    <a:pt x="168" y="0"/>
                    <a:pt x="47" y="0"/>
                    <a:pt x="24" y="4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554" name="Freeform 26">
              <a:extLst>
                <a:ext uri="{FF2B5EF4-FFF2-40B4-BE49-F238E27FC236}">
                  <a16:creationId xmlns:a16="http://schemas.microsoft.com/office/drawing/2014/main" id="{6585C330-77E0-4E48-9DB8-D9E60935CFA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1" y="3152"/>
              <a:ext cx="932" cy="500"/>
            </a:xfrm>
            <a:custGeom>
              <a:avLst/>
              <a:gdLst>
                <a:gd name="T0" fmla="*/ 153 w 880"/>
                <a:gd name="T1" fmla="*/ 264 h 464"/>
                <a:gd name="T2" fmla="*/ 9 w 880"/>
                <a:gd name="T3" fmla="*/ 408 h 464"/>
                <a:gd name="T4" fmla="*/ 201 w 880"/>
                <a:gd name="T5" fmla="*/ 456 h 464"/>
                <a:gd name="T6" fmla="*/ 489 w 880"/>
                <a:gd name="T7" fmla="*/ 360 h 464"/>
                <a:gd name="T8" fmla="*/ 537 w 880"/>
                <a:gd name="T9" fmla="*/ 312 h 464"/>
                <a:gd name="T10" fmla="*/ 777 w 880"/>
                <a:gd name="T11" fmla="*/ 216 h 464"/>
                <a:gd name="T12" fmla="*/ 873 w 880"/>
                <a:gd name="T13" fmla="*/ 24 h 464"/>
                <a:gd name="T14" fmla="*/ 825 w 880"/>
                <a:gd name="T15" fmla="*/ 72 h 464"/>
                <a:gd name="T16" fmla="*/ 729 w 880"/>
                <a:gd name="T17" fmla="*/ 168 h 464"/>
                <a:gd name="T18" fmla="*/ 505 w 880"/>
                <a:gd name="T19" fmla="*/ 248 h 464"/>
                <a:gd name="T20" fmla="*/ 441 w 880"/>
                <a:gd name="T21" fmla="*/ 216 h 464"/>
                <a:gd name="T22" fmla="*/ 153 w 880"/>
                <a:gd name="T23" fmla="*/ 264 h 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80" h="464">
                  <a:moveTo>
                    <a:pt x="153" y="264"/>
                  </a:moveTo>
                  <a:cubicBezTo>
                    <a:pt x="80" y="296"/>
                    <a:pt x="0" y="375"/>
                    <a:pt x="9" y="408"/>
                  </a:cubicBezTo>
                  <a:cubicBezTo>
                    <a:pt x="17" y="440"/>
                    <a:pt x="121" y="464"/>
                    <a:pt x="201" y="456"/>
                  </a:cubicBezTo>
                  <a:cubicBezTo>
                    <a:pt x="281" y="448"/>
                    <a:pt x="433" y="384"/>
                    <a:pt x="489" y="360"/>
                  </a:cubicBezTo>
                  <a:cubicBezTo>
                    <a:pt x="545" y="336"/>
                    <a:pt x="489" y="336"/>
                    <a:pt x="537" y="312"/>
                  </a:cubicBezTo>
                  <a:cubicBezTo>
                    <a:pt x="585" y="288"/>
                    <a:pt x="721" y="264"/>
                    <a:pt x="777" y="216"/>
                  </a:cubicBezTo>
                  <a:cubicBezTo>
                    <a:pt x="833" y="168"/>
                    <a:pt x="865" y="47"/>
                    <a:pt x="873" y="24"/>
                  </a:cubicBezTo>
                  <a:cubicBezTo>
                    <a:pt x="880" y="0"/>
                    <a:pt x="849" y="48"/>
                    <a:pt x="825" y="72"/>
                  </a:cubicBezTo>
                  <a:cubicBezTo>
                    <a:pt x="801" y="96"/>
                    <a:pt x="782" y="138"/>
                    <a:pt x="729" y="168"/>
                  </a:cubicBezTo>
                  <a:cubicBezTo>
                    <a:pt x="675" y="197"/>
                    <a:pt x="553" y="240"/>
                    <a:pt x="505" y="248"/>
                  </a:cubicBezTo>
                  <a:cubicBezTo>
                    <a:pt x="457" y="256"/>
                    <a:pt x="499" y="213"/>
                    <a:pt x="441" y="216"/>
                  </a:cubicBezTo>
                  <a:cubicBezTo>
                    <a:pt x="382" y="218"/>
                    <a:pt x="225" y="231"/>
                    <a:pt x="153" y="264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555" name="Freeform 27">
              <a:extLst>
                <a:ext uri="{FF2B5EF4-FFF2-40B4-BE49-F238E27FC236}">
                  <a16:creationId xmlns:a16="http://schemas.microsoft.com/office/drawing/2014/main" id="{A4A0F3F7-7D53-42B4-A09A-75A997089E04}"/>
                </a:ext>
              </a:extLst>
            </p:cNvPr>
            <p:cNvSpPr>
              <a:spLocks/>
            </p:cNvSpPr>
            <p:nvPr/>
          </p:nvSpPr>
          <p:spPr bwMode="auto">
            <a:xfrm>
              <a:off x="1968" y="3128"/>
              <a:ext cx="97" cy="96"/>
            </a:xfrm>
            <a:custGeom>
              <a:avLst/>
              <a:gdLst>
                <a:gd name="T0" fmla="*/ 24 w 223"/>
                <a:gd name="T1" fmla="*/ 272 h 279"/>
                <a:gd name="T2" fmla="*/ 72 w 223"/>
                <a:gd name="T3" fmla="*/ 32 h 279"/>
                <a:gd name="T4" fmla="*/ 216 w 223"/>
                <a:gd name="T5" fmla="*/ 80 h 279"/>
                <a:gd name="T6" fmla="*/ 24 w 223"/>
                <a:gd name="T7" fmla="*/ 272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3" h="279">
                  <a:moveTo>
                    <a:pt x="24" y="272"/>
                  </a:moveTo>
                  <a:cubicBezTo>
                    <a:pt x="0" y="264"/>
                    <a:pt x="40" y="64"/>
                    <a:pt x="72" y="32"/>
                  </a:cubicBezTo>
                  <a:cubicBezTo>
                    <a:pt x="104" y="0"/>
                    <a:pt x="223" y="40"/>
                    <a:pt x="216" y="80"/>
                  </a:cubicBezTo>
                  <a:cubicBezTo>
                    <a:pt x="208" y="119"/>
                    <a:pt x="47" y="279"/>
                    <a:pt x="24" y="272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556" name="Freeform 28">
              <a:extLst>
                <a:ext uri="{FF2B5EF4-FFF2-40B4-BE49-F238E27FC236}">
                  <a16:creationId xmlns:a16="http://schemas.microsoft.com/office/drawing/2014/main" id="{3B55B0CA-3FB1-4D0D-8EDF-8AD6ACCA0F3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9" y="3176"/>
              <a:ext cx="511" cy="485"/>
            </a:xfrm>
            <a:custGeom>
              <a:avLst/>
              <a:gdLst>
                <a:gd name="T0" fmla="*/ 31 w 713"/>
                <a:gd name="T1" fmla="*/ 470 h 523"/>
                <a:gd name="T2" fmla="*/ 591 w 713"/>
                <a:gd name="T3" fmla="*/ 174 h 523"/>
                <a:gd name="T4" fmla="*/ 659 w 713"/>
                <a:gd name="T5" fmla="*/ 2 h 523"/>
                <a:gd name="T6" fmla="*/ 647 w 713"/>
                <a:gd name="T7" fmla="*/ 166 h 523"/>
                <a:gd name="T8" fmla="*/ 263 w 713"/>
                <a:gd name="T9" fmla="*/ 390 h 523"/>
                <a:gd name="T10" fmla="*/ 39 w 713"/>
                <a:gd name="T11" fmla="*/ 510 h 523"/>
                <a:gd name="T12" fmla="*/ 31 w 713"/>
                <a:gd name="T13" fmla="*/ 470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13" h="523">
                  <a:moveTo>
                    <a:pt x="31" y="470"/>
                  </a:moveTo>
                  <a:cubicBezTo>
                    <a:pt x="123" y="414"/>
                    <a:pt x="486" y="252"/>
                    <a:pt x="591" y="174"/>
                  </a:cubicBezTo>
                  <a:cubicBezTo>
                    <a:pt x="695" y="96"/>
                    <a:pt x="649" y="3"/>
                    <a:pt x="659" y="2"/>
                  </a:cubicBezTo>
                  <a:cubicBezTo>
                    <a:pt x="668" y="0"/>
                    <a:pt x="713" y="101"/>
                    <a:pt x="647" y="166"/>
                  </a:cubicBezTo>
                  <a:cubicBezTo>
                    <a:pt x="581" y="230"/>
                    <a:pt x="364" y="332"/>
                    <a:pt x="263" y="390"/>
                  </a:cubicBezTo>
                  <a:cubicBezTo>
                    <a:pt x="161" y="447"/>
                    <a:pt x="77" y="496"/>
                    <a:pt x="39" y="510"/>
                  </a:cubicBezTo>
                  <a:cubicBezTo>
                    <a:pt x="0" y="523"/>
                    <a:pt x="32" y="478"/>
                    <a:pt x="31" y="47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557" name="Freeform 29">
              <a:extLst>
                <a:ext uri="{FF2B5EF4-FFF2-40B4-BE49-F238E27FC236}">
                  <a16:creationId xmlns:a16="http://schemas.microsoft.com/office/drawing/2014/main" id="{5DF4CB50-25EA-4F24-81DC-CED9A99C05A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9" y="3138"/>
              <a:ext cx="713" cy="523"/>
            </a:xfrm>
            <a:custGeom>
              <a:avLst/>
              <a:gdLst>
                <a:gd name="T0" fmla="*/ 31 w 713"/>
                <a:gd name="T1" fmla="*/ 470 h 523"/>
                <a:gd name="T2" fmla="*/ 591 w 713"/>
                <a:gd name="T3" fmla="*/ 174 h 523"/>
                <a:gd name="T4" fmla="*/ 659 w 713"/>
                <a:gd name="T5" fmla="*/ 2 h 523"/>
                <a:gd name="T6" fmla="*/ 647 w 713"/>
                <a:gd name="T7" fmla="*/ 166 h 523"/>
                <a:gd name="T8" fmla="*/ 263 w 713"/>
                <a:gd name="T9" fmla="*/ 390 h 523"/>
                <a:gd name="T10" fmla="*/ 39 w 713"/>
                <a:gd name="T11" fmla="*/ 510 h 523"/>
                <a:gd name="T12" fmla="*/ 31 w 713"/>
                <a:gd name="T13" fmla="*/ 470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13" h="523">
                  <a:moveTo>
                    <a:pt x="31" y="470"/>
                  </a:moveTo>
                  <a:cubicBezTo>
                    <a:pt x="123" y="414"/>
                    <a:pt x="486" y="252"/>
                    <a:pt x="591" y="174"/>
                  </a:cubicBezTo>
                  <a:cubicBezTo>
                    <a:pt x="695" y="96"/>
                    <a:pt x="649" y="3"/>
                    <a:pt x="659" y="2"/>
                  </a:cubicBezTo>
                  <a:cubicBezTo>
                    <a:pt x="668" y="0"/>
                    <a:pt x="713" y="101"/>
                    <a:pt x="647" y="166"/>
                  </a:cubicBezTo>
                  <a:cubicBezTo>
                    <a:pt x="581" y="230"/>
                    <a:pt x="364" y="332"/>
                    <a:pt x="263" y="390"/>
                  </a:cubicBezTo>
                  <a:cubicBezTo>
                    <a:pt x="161" y="447"/>
                    <a:pt x="77" y="496"/>
                    <a:pt x="39" y="510"/>
                  </a:cubicBezTo>
                  <a:cubicBezTo>
                    <a:pt x="0" y="523"/>
                    <a:pt x="32" y="478"/>
                    <a:pt x="31" y="47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558" name="Freeform 30">
              <a:extLst>
                <a:ext uri="{FF2B5EF4-FFF2-40B4-BE49-F238E27FC236}">
                  <a16:creationId xmlns:a16="http://schemas.microsoft.com/office/drawing/2014/main" id="{C6B4BFF1-724E-4483-8DA8-EF63DE0C9D7F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0" y="3208"/>
              <a:ext cx="384" cy="405"/>
            </a:xfrm>
            <a:custGeom>
              <a:avLst/>
              <a:gdLst>
                <a:gd name="T0" fmla="*/ 31 w 713"/>
                <a:gd name="T1" fmla="*/ 470 h 523"/>
                <a:gd name="T2" fmla="*/ 591 w 713"/>
                <a:gd name="T3" fmla="*/ 174 h 523"/>
                <a:gd name="T4" fmla="*/ 659 w 713"/>
                <a:gd name="T5" fmla="*/ 2 h 523"/>
                <a:gd name="T6" fmla="*/ 647 w 713"/>
                <a:gd name="T7" fmla="*/ 166 h 523"/>
                <a:gd name="T8" fmla="*/ 263 w 713"/>
                <a:gd name="T9" fmla="*/ 390 h 523"/>
                <a:gd name="T10" fmla="*/ 39 w 713"/>
                <a:gd name="T11" fmla="*/ 510 h 523"/>
                <a:gd name="T12" fmla="*/ 31 w 713"/>
                <a:gd name="T13" fmla="*/ 470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13" h="523">
                  <a:moveTo>
                    <a:pt x="31" y="470"/>
                  </a:moveTo>
                  <a:cubicBezTo>
                    <a:pt x="123" y="414"/>
                    <a:pt x="486" y="252"/>
                    <a:pt x="591" y="174"/>
                  </a:cubicBezTo>
                  <a:cubicBezTo>
                    <a:pt x="695" y="96"/>
                    <a:pt x="649" y="3"/>
                    <a:pt x="659" y="2"/>
                  </a:cubicBezTo>
                  <a:cubicBezTo>
                    <a:pt x="668" y="0"/>
                    <a:pt x="713" y="101"/>
                    <a:pt x="647" y="166"/>
                  </a:cubicBezTo>
                  <a:cubicBezTo>
                    <a:pt x="581" y="230"/>
                    <a:pt x="364" y="332"/>
                    <a:pt x="263" y="390"/>
                  </a:cubicBezTo>
                  <a:cubicBezTo>
                    <a:pt x="161" y="447"/>
                    <a:pt x="77" y="496"/>
                    <a:pt x="39" y="510"/>
                  </a:cubicBezTo>
                  <a:cubicBezTo>
                    <a:pt x="0" y="523"/>
                    <a:pt x="32" y="478"/>
                    <a:pt x="31" y="47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559" name="Freeform 31">
              <a:extLst>
                <a:ext uri="{FF2B5EF4-FFF2-40B4-BE49-F238E27FC236}">
                  <a16:creationId xmlns:a16="http://schemas.microsoft.com/office/drawing/2014/main" id="{CDC149D3-450B-4902-9784-B6544DCBA66A}"/>
                </a:ext>
              </a:extLst>
            </p:cNvPr>
            <p:cNvSpPr>
              <a:spLocks/>
            </p:cNvSpPr>
            <p:nvPr/>
          </p:nvSpPr>
          <p:spPr bwMode="auto">
            <a:xfrm>
              <a:off x="1241" y="3176"/>
              <a:ext cx="535" cy="437"/>
            </a:xfrm>
            <a:custGeom>
              <a:avLst/>
              <a:gdLst>
                <a:gd name="T0" fmla="*/ 31 w 713"/>
                <a:gd name="T1" fmla="*/ 470 h 523"/>
                <a:gd name="T2" fmla="*/ 591 w 713"/>
                <a:gd name="T3" fmla="*/ 174 h 523"/>
                <a:gd name="T4" fmla="*/ 659 w 713"/>
                <a:gd name="T5" fmla="*/ 2 h 523"/>
                <a:gd name="T6" fmla="*/ 647 w 713"/>
                <a:gd name="T7" fmla="*/ 166 h 523"/>
                <a:gd name="T8" fmla="*/ 263 w 713"/>
                <a:gd name="T9" fmla="*/ 390 h 523"/>
                <a:gd name="T10" fmla="*/ 39 w 713"/>
                <a:gd name="T11" fmla="*/ 510 h 523"/>
                <a:gd name="T12" fmla="*/ 31 w 713"/>
                <a:gd name="T13" fmla="*/ 470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13" h="523">
                  <a:moveTo>
                    <a:pt x="31" y="470"/>
                  </a:moveTo>
                  <a:cubicBezTo>
                    <a:pt x="123" y="414"/>
                    <a:pt x="486" y="252"/>
                    <a:pt x="591" y="174"/>
                  </a:cubicBezTo>
                  <a:cubicBezTo>
                    <a:pt x="695" y="96"/>
                    <a:pt x="649" y="3"/>
                    <a:pt x="659" y="2"/>
                  </a:cubicBezTo>
                  <a:cubicBezTo>
                    <a:pt x="668" y="0"/>
                    <a:pt x="713" y="101"/>
                    <a:pt x="647" y="166"/>
                  </a:cubicBezTo>
                  <a:cubicBezTo>
                    <a:pt x="581" y="230"/>
                    <a:pt x="364" y="332"/>
                    <a:pt x="263" y="390"/>
                  </a:cubicBezTo>
                  <a:cubicBezTo>
                    <a:pt x="161" y="447"/>
                    <a:pt x="77" y="496"/>
                    <a:pt x="39" y="510"/>
                  </a:cubicBezTo>
                  <a:cubicBezTo>
                    <a:pt x="0" y="523"/>
                    <a:pt x="32" y="478"/>
                    <a:pt x="31" y="47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560" name="Freeform 32">
              <a:extLst>
                <a:ext uri="{FF2B5EF4-FFF2-40B4-BE49-F238E27FC236}">
                  <a16:creationId xmlns:a16="http://schemas.microsoft.com/office/drawing/2014/main" id="{5A9FD68A-DA18-4689-A5FA-FC4F310CC7D8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336" y="2984"/>
              <a:ext cx="846" cy="713"/>
            </a:xfrm>
            <a:custGeom>
              <a:avLst/>
              <a:gdLst>
                <a:gd name="T0" fmla="*/ 96 w 1168"/>
                <a:gd name="T1" fmla="*/ 361 h 713"/>
                <a:gd name="T2" fmla="*/ 624 w 1168"/>
                <a:gd name="T3" fmla="*/ 73 h 713"/>
                <a:gd name="T4" fmla="*/ 1104 w 1168"/>
                <a:gd name="T5" fmla="*/ 73 h 713"/>
                <a:gd name="T6" fmla="*/ 1008 w 1168"/>
                <a:gd name="T7" fmla="*/ 505 h 713"/>
                <a:gd name="T8" fmla="*/ 336 w 1168"/>
                <a:gd name="T9" fmla="*/ 697 h 713"/>
                <a:gd name="T10" fmla="*/ 48 w 1168"/>
                <a:gd name="T11" fmla="*/ 601 h 713"/>
                <a:gd name="T12" fmla="*/ 96 w 1168"/>
                <a:gd name="T13" fmla="*/ 361 h 7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68" h="713">
                  <a:moveTo>
                    <a:pt x="96" y="361"/>
                  </a:moveTo>
                  <a:cubicBezTo>
                    <a:pt x="192" y="273"/>
                    <a:pt x="456" y="120"/>
                    <a:pt x="624" y="73"/>
                  </a:cubicBezTo>
                  <a:cubicBezTo>
                    <a:pt x="791" y="25"/>
                    <a:pt x="1039" y="0"/>
                    <a:pt x="1104" y="73"/>
                  </a:cubicBezTo>
                  <a:cubicBezTo>
                    <a:pt x="1168" y="145"/>
                    <a:pt x="1135" y="401"/>
                    <a:pt x="1008" y="505"/>
                  </a:cubicBezTo>
                  <a:cubicBezTo>
                    <a:pt x="880" y="608"/>
                    <a:pt x="496" y="681"/>
                    <a:pt x="336" y="697"/>
                  </a:cubicBezTo>
                  <a:cubicBezTo>
                    <a:pt x="176" y="713"/>
                    <a:pt x="87" y="656"/>
                    <a:pt x="48" y="601"/>
                  </a:cubicBezTo>
                  <a:cubicBezTo>
                    <a:pt x="8" y="545"/>
                    <a:pt x="0" y="449"/>
                    <a:pt x="96" y="361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2561" name="Rectangle 33">
            <a:extLst>
              <a:ext uri="{FF2B5EF4-FFF2-40B4-BE49-F238E27FC236}">
                <a16:creationId xmlns:a16="http://schemas.microsoft.com/office/drawing/2014/main" id="{7D40CE64-E778-41E1-A498-09E873AF6DE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09800" y="990600"/>
            <a:ext cx="7772400" cy="2362200"/>
          </a:xfrm>
          <a:noFill/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0487" tIns="44450" rIns="90487" bIns="44450" rtlCol="0">
            <a:noAutofit/>
          </a:bodyPr>
          <a:lstStyle/>
          <a:p>
            <a:r>
              <a:rPr lang="cs-CZ" altLang="cs-CZ" dirty="0"/>
              <a:t>Odstraněním prašníků z jedné rostliny a umělého oplodnění za pomocí opylovacího kartáčku lze dosáhnout u hrachu snadno kontrolovaného křížení.</a:t>
            </a:r>
            <a:endParaRPr lang="en-US" altLang="cs-CZ" dirty="0"/>
          </a:p>
        </p:txBody>
      </p:sp>
      <p:grpSp>
        <p:nvGrpSpPr>
          <p:cNvPr id="22562" name="Group 34">
            <a:extLst>
              <a:ext uri="{FF2B5EF4-FFF2-40B4-BE49-F238E27FC236}">
                <a16:creationId xmlns:a16="http://schemas.microsoft.com/office/drawing/2014/main" id="{216B30AF-E0CB-4C10-9175-74E21A68953A}"/>
              </a:ext>
            </a:extLst>
          </p:cNvPr>
          <p:cNvGrpSpPr>
            <a:grpSpLocks/>
          </p:cNvGrpSpPr>
          <p:nvPr/>
        </p:nvGrpSpPr>
        <p:grpSpPr bwMode="auto">
          <a:xfrm>
            <a:off x="4648200" y="1"/>
            <a:ext cx="2217738" cy="4994275"/>
            <a:chOff x="3986" y="-48"/>
            <a:chExt cx="1397" cy="3146"/>
          </a:xfrm>
        </p:grpSpPr>
        <p:sp>
          <p:nvSpPr>
            <p:cNvPr id="22563" name="Freeform 35">
              <a:extLst>
                <a:ext uri="{FF2B5EF4-FFF2-40B4-BE49-F238E27FC236}">
                  <a16:creationId xmlns:a16="http://schemas.microsoft.com/office/drawing/2014/main" id="{243F62CD-20BD-42D1-AFDF-A496AE460726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4" y="-48"/>
              <a:ext cx="1159" cy="2775"/>
            </a:xfrm>
            <a:custGeom>
              <a:avLst/>
              <a:gdLst>
                <a:gd name="T0" fmla="*/ 1056 w 1159"/>
                <a:gd name="T1" fmla="*/ 192 h 2775"/>
                <a:gd name="T2" fmla="*/ 144 w 1159"/>
                <a:gd name="T3" fmla="*/ 2400 h 2775"/>
                <a:gd name="T4" fmla="*/ 192 w 1159"/>
                <a:gd name="T5" fmla="*/ 2448 h 2775"/>
                <a:gd name="T6" fmla="*/ 768 w 1159"/>
                <a:gd name="T7" fmla="*/ 1248 h 2775"/>
                <a:gd name="T8" fmla="*/ 1056 w 1159"/>
                <a:gd name="T9" fmla="*/ 192 h 27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59" h="2775">
                  <a:moveTo>
                    <a:pt x="1056" y="192"/>
                  </a:moveTo>
                  <a:cubicBezTo>
                    <a:pt x="952" y="383"/>
                    <a:pt x="287" y="2024"/>
                    <a:pt x="144" y="2400"/>
                  </a:cubicBezTo>
                  <a:cubicBezTo>
                    <a:pt x="0" y="2775"/>
                    <a:pt x="88" y="2639"/>
                    <a:pt x="192" y="2448"/>
                  </a:cubicBezTo>
                  <a:cubicBezTo>
                    <a:pt x="295" y="2256"/>
                    <a:pt x="624" y="1623"/>
                    <a:pt x="768" y="1248"/>
                  </a:cubicBezTo>
                  <a:cubicBezTo>
                    <a:pt x="911" y="872"/>
                    <a:pt x="1159" y="0"/>
                    <a:pt x="1056" y="192"/>
                  </a:cubicBezTo>
                  <a:close/>
                </a:path>
              </a:pathLst>
            </a:custGeom>
            <a:gradFill rotWithShape="0">
              <a:gsLst>
                <a:gs pos="0">
                  <a:schemeClr val="tx2"/>
                </a:gs>
                <a:gs pos="100000">
                  <a:schemeClr val="tx2">
                    <a:gamma/>
                    <a:tint val="0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564" name="Freeform 36">
              <a:extLst>
                <a:ext uri="{FF2B5EF4-FFF2-40B4-BE49-F238E27FC236}">
                  <a16:creationId xmlns:a16="http://schemas.microsoft.com/office/drawing/2014/main" id="{F87223CC-B49B-4FA1-990A-2F92E0173541}"/>
                </a:ext>
              </a:extLst>
            </p:cNvPr>
            <p:cNvSpPr>
              <a:spLocks/>
            </p:cNvSpPr>
            <p:nvPr/>
          </p:nvSpPr>
          <p:spPr bwMode="auto">
            <a:xfrm>
              <a:off x="3986" y="2711"/>
              <a:ext cx="244" cy="387"/>
            </a:xfrm>
            <a:custGeom>
              <a:avLst/>
              <a:gdLst>
                <a:gd name="T0" fmla="*/ 244 w 244"/>
                <a:gd name="T1" fmla="*/ 25 h 387"/>
                <a:gd name="T2" fmla="*/ 196 w 244"/>
                <a:gd name="T3" fmla="*/ 73 h 387"/>
                <a:gd name="T4" fmla="*/ 112 w 244"/>
                <a:gd name="T5" fmla="*/ 181 h 387"/>
                <a:gd name="T6" fmla="*/ 42 w 244"/>
                <a:gd name="T7" fmla="*/ 349 h 387"/>
                <a:gd name="T8" fmla="*/ 10 w 244"/>
                <a:gd name="T9" fmla="*/ 379 h 387"/>
                <a:gd name="T10" fmla="*/ 100 w 244"/>
                <a:gd name="T11" fmla="*/ 361 h 387"/>
                <a:gd name="T12" fmla="*/ 210 w 244"/>
                <a:gd name="T13" fmla="*/ 217 h 387"/>
                <a:gd name="T14" fmla="*/ 244 w 244"/>
                <a:gd name="T15" fmla="*/ 25 h 3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4" h="387">
                  <a:moveTo>
                    <a:pt x="244" y="25"/>
                  </a:moveTo>
                  <a:cubicBezTo>
                    <a:pt x="240" y="0"/>
                    <a:pt x="218" y="47"/>
                    <a:pt x="196" y="73"/>
                  </a:cubicBezTo>
                  <a:cubicBezTo>
                    <a:pt x="174" y="99"/>
                    <a:pt x="137" y="135"/>
                    <a:pt x="112" y="181"/>
                  </a:cubicBezTo>
                  <a:cubicBezTo>
                    <a:pt x="86" y="226"/>
                    <a:pt x="58" y="316"/>
                    <a:pt x="42" y="349"/>
                  </a:cubicBezTo>
                  <a:cubicBezTo>
                    <a:pt x="25" y="381"/>
                    <a:pt x="0" y="377"/>
                    <a:pt x="10" y="379"/>
                  </a:cubicBezTo>
                  <a:cubicBezTo>
                    <a:pt x="19" y="380"/>
                    <a:pt x="66" y="387"/>
                    <a:pt x="100" y="361"/>
                  </a:cubicBezTo>
                  <a:cubicBezTo>
                    <a:pt x="133" y="334"/>
                    <a:pt x="186" y="273"/>
                    <a:pt x="210" y="217"/>
                  </a:cubicBezTo>
                  <a:cubicBezTo>
                    <a:pt x="234" y="161"/>
                    <a:pt x="237" y="64"/>
                    <a:pt x="244" y="25"/>
                  </a:cubicBezTo>
                  <a:close/>
                </a:path>
              </a:pathLst>
            </a:custGeom>
            <a:gradFill rotWithShape="0">
              <a:gsLst>
                <a:gs pos="0">
                  <a:srgbClr val="CC6600"/>
                </a:gs>
                <a:gs pos="100000">
                  <a:srgbClr val="CC6600">
                    <a:gamma/>
                    <a:shade val="46275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565" name="Freeform 37">
              <a:extLst>
                <a:ext uri="{FF2B5EF4-FFF2-40B4-BE49-F238E27FC236}">
                  <a16:creationId xmlns:a16="http://schemas.microsoft.com/office/drawing/2014/main" id="{0C2BAFC3-1367-4B0C-859C-9A2346DE669E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0" y="2308"/>
              <a:ext cx="260" cy="476"/>
            </a:xfrm>
            <a:custGeom>
              <a:avLst/>
              <a:gdLst>
                <a:gd name="T0" fmla="*/ 184 w 260"/>
                <a:gd name="T1" fmla="*/ 0 h 476"/>
                <a:gd name="T2" fmla="*/ 260 w 260"/>
                <a:gd name="T3" fmla="*/ 38 h 476"/>
                <a:gd name="T4" fmla="*/ 34 w 260"/>
                <a:gd name="T5" fmla="*/ 476 h 476"/>
                <a:gd name="T6" fmla="*/ 0 w 260"/>
                <a:gd name="T7" fmla="*/ 464 h 476"/>
                <a:gd name="T8" fmla="*/ 184 w 260"/>
                <a:gd name="T9" fmla="*/ 0 h 4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0" h="476">
                  <a:moveTo>
                    <a:pt x="184" y="0"/>
                  </a:moveTo>
                  <a:lnTo>
                    <a:pt x="260" y="38"/>
                  </a:lnTo>
                  <a:lnTo>
                    <a:pt x="34" y="476"/>
                  </a:lnTo>
                  <a:lnTo>
                    <a:pt x="0" y="464"/>
                  </a:lnTo>
                  <a:lnTo>
                    <a:pt x="184" y="0"/>
                  </a:lnTo>
                  <a:close/>
                </a:path>
              </a:pathLst>
            </a:custGeom>
            <a:gradFill rotWithShape="0">
              <a:gsLst>
                <a:gs pos="0">
                  <a:srgbClr val="DDDDDD"/>
                </a:gs>
                <a:gs pos="100000">
                  <a:srgbClr val="DDDDDD">
                    <a:gamma/>
                    <a:shade val="71765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2566" name="Group 38">
            <a:extLst>
              <a:ext uri="{FF2B5EF4-FFF2-40B4-BE49-F238E27FC236}">
                <a16:creationId xmlns:a16="http://schemas.microsoft.com/office/drawing/2014/main" id="{172F0861-DAEC-443A-8452-5B2B393A359D}"/>
              </a:ext>
            </a:extLst>
          </p:cNvPr>
          <p:cNvGrpSpPr>
            <a:grpSpLocks/>
          </p:cNvGrpSpPr>
          <p:nvPr/>
        </p:nvGrpSpPr>
        <p:grpSpPr bwMode="auto">
          <a:xfrm>
            <a:off x="4648201" y="4724401"/>
            <a:ext cx="320675" cy="296863"/>
            <a:chOff x="1946" y="2994"/>
            <a:chExt cx="202" cy="187"/>
          </a:xfrm>
        </p:grpSpPr>
        <p:sp>
          <p:nvSpPr>
            <p:cNvPr id="22567" name="Text Box 39">
              <a:extLst>
                <a:ext uri="{FF2B5EF4-FFF2-40B4-BE49-F238E27FC236}">
                  <a16:creationId xmlns:a16="http://schemas.microsoft.com/office/drawing/2014/main" id="{4F7D781D-D3C0-4926-8E9A-36106BFE93A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68" y="3024"/>
              <a:ext cx="132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cs-CZ" sz="800" dirty="0">
                  <a:solidFill>
                    <a:schemeClr val="accent2"/>
                  </a:solidFill>
                  <a:latin typeface="Times" panose="02020603050405020304" pitchFamily="18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22568" name="Text Box 40">
              <a:extLst>
                <a:ext uri="{FF2B5EF4-FFF2-40B4-BE49-F238E27FC236}">
                  <a16:creationId xmlns:a16="http://schemas.microsoft.com/office/drawing/2014/main" id="{79170B6F-D9D7-4DFF-9D37-F5C50582230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16" y="3024"/>
              <a:ext cx="132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cs-CZ" sz="800" dirty="0">
                  <a:solidFill>
                    <a:schemeClr val="accent2"/>
                  </a:solidFill>
                  <a:latin typeface="Times" panose="02020603050405020304" pitchFamily="18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22569" name="Text Box 41">
              <a:extLst>
                <a:ext uri="{FF2B5EF4-FFF2-40B4-BE49-F238E27FC236}">
                  <a16:creationId xmlns:a16="http://schemas.microsoft.com/office/drawing/2014/main" id="{DFCC64F2-4400-4D5B-86A1-806968D4036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90" y="3012"/>
              <a:ext cx="132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cs-CZ" sz="800" dirty="0">
                  <a:solidFill>
                    <a:schemeClr val="accent2"/>
                  </a:solidFill>
                  <a:latin typeface="Times" panose="02020603050405020304" pitchFamily="18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22570" name="Text Box 42">
              <a:extLst>
                <a:ext uri="{FF2B5EF4-FFF2-40B4-BE49-F238E27FC236}">
                  <a16:creationId xmlns:a16="http://schemas.microsoft.com/office/drawing/2014/main" id="{121D7D2B-FADF-4BD7-A928-C942128C84C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02" y="3024"/>
              <a:ext cx="132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cs-CZ" sz="800" dirty="0">
                  <a:solidFill>
                    <a:schemeClr val="accent2"/>
                  </a:solidFill>
                  <a:latin typeface="Times" panose="02020603050405020304" pitchFamily="18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22571" name="Text Box 43">
              <a:extLst>
                <a:ext uri="{FF2B5EF4-FFF2-40B4-BE49-F238E27FC236}">
                  <a16:creationId xmlns:a16="http://schemas.microsoft.com/office/drawing/2014/main" id="{C8699144-D05F-4FC5-9F8C-9915BDBF76D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46" y="3044"/>
              <a:ext cx="132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cs-CZ" sz="800" dirty="0">
                  <a:solidFill>
                    <a:schemeClr val="accent2"/>
                  </a:solidFill>
                  <a:latin typeface="Times" panose="02020603050405020304" pitchFamily="18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22572" name="Text Box 44">
              <a:extLst>
                <a:ext uri="{FF2B5EF4-FFF2-40B4-BE49-F238E27FC236}">
                  <a16:creationId xmlns:a16="http://schemas.microsoft.com/office/drawing/2014/main" id="{C3B960E0-840F-4CD2-B65E-654EDA1F439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82" y="3040"/>
              <a:ext cx="132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cs-CZ" sz="800" dirty="0">
                  <a:solidFill>
                    <a:schemeClr val="accent2"/>
                  </a:solidFill>
                  <a:latin typeface="Times" panose="02020603050405020304" pitchFamily="18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22573" name="Text Box 45">
              <a:extLst>
                <a:ext uri="{FF2B5EF4-FFF2-40B4-BE49-F238E27FC236}">
                  <a16:creationId xmlns:a16="http://schemas.microsoft.com/office/drawing/2014/main" id="{B349667C-1494-46AB-901E-6EC5F32E1F3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68" y="3002"/>
              <a:ext cx="132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cs-CZ" sz="800" dirty="0">
                  <a:solidFill>
                    <a:schemeClr val="accent2"/>
                  </a:solidFill>
                  <a:latin typeface="Times" panose="02020603050405020304" pitchFamily="18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22574" name="Text Box 46">
              <a:extLst>
                <a:ext uri="{FF2B5EF4-FFF2-40B4-BE49-F238E27FC236}">
                  <a16:creationId xmlns:a16="http://schemas.microsoft.com/office/drawing/2014/main" id="{9588578D-C0C5-43FA-B76B-927CC370BC4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60" y="3046"/>
              <a:ext cx="132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cs-CZ" sz="800" dirty="0">
                  <a:solidFill>
                    <a:schemeClr val="accent2"/>
                  </a:solidFill>
                  <a:latin typeface="Times" panose="02020603050405020304" pitchFamily="18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22575" name="Text Box 47">
              <a:extLst>
                <a:ext uri="{FF2B5EF4-FFF2-40B4-BE49-F238E27FC236}">
                  <a16:creationId xmlns:a16="http://schemas.microsoft.com/office/drawing/2014/main" id="{54CBF6E6-8885-420F-8376-83953CDA911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50" y="3028"/>
              <a:ext cx="132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cs-CZ" sz="800" dirty="0">
                  <a:solidFill>
                    <a:schemeClr val="accent2"/>
                  </a:solidFill>
                  <a:latin typeface="Times" panose="02020603050405020304" pitchFamily="18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22576" name="Text Box 48">
              <a:extLst>
                <a:ext uri="{FF2B5EF4-FFF2-40B4-BE49-F238E27FC236}">
                  <a16:creationId xmlns:a16="http://schemas.microsoft.com/office/drawing/2014/main" id="{C1F2C145-0C10-4D04-BA6B-0AA1BA18345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06" y="2998"/>
              <a:ext cx="132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cs-CZ" sz="800" dirty="0">
                  <a:solidFill>
                    <a:schemeClr val="accent2"/>
                  </a:solidFill>
                  <a:latin typeface="Times" panose="02020603050405020304" pitchFamily="18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22577" name="Text Box 49">
              <a:extLst>
                <a:ext uri="{FF2B5EF4-FFF2-40B4-BE49-F238E27FC236}">
                  <a16:creationId xmlns:a16="http://schemas.microsoft.com/office/drawing/2014/main" id="{4634E886-0B43-4A74-848A-371E591E2CA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68" y="2994"/>
              <a:ext cx="132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cs-CZ" sz="800" dirty="0">
                  <a:solidFill>
                    <a:schemeClr val="accent2"/>
                  </a:solidFill>
                  <a:latin typeface="Times" panose="02020603050405020304" pitchFamily="18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22578" name="Text Box 50">
              <a:extLst>
                <a:ext uri="{FF2B5EF4-FFF2-40B4-BE49-F238E27FC236}">
                  <a16:creationId xmlns:a16="http://schemas.microsoft.com/office/drawing/2014/main" id="{F7BDF208-76F6-49AE-8F10-18F4A8C01A4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96" y="3042"/>
              <a:ext cx="132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cs-CZ" sz="800" dirty="0">
                  <a:solidFill>
                    <a:schemeClr val="accent2"/>
                  </a:solidFill>
                  <a:latin typeface="Times" panose="02020603050405020304" pitchFamily="18" charset="0"/>
                  <a:cs typeface="Calibri" panose="020F0502020204030204" pitchFamily="34" charset="0"/>
                </a:rPr>
                <a:t>.</a:t>
              </a:r>
            </a:p>
          </p:txBody>
        </p:sp>
      </p:grpSp>
      <p:sp>
        <p:nvSpPr>
          <p:cNvPr id="3" name="Nadpis 2">
            <a:extLst>
              <a:ext uri="{FF2B5EF4-FFF2-40B4-BE49-F238E27FC236}">
                <a16:creationId xmlns:a16="http://schemas.microsoft.com/office/drawing/2014/main" id="{306B3B6B-8E2D-45B0-88BE-730D1FF6F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9381" y="292599"/>
            <a:ext cx="10753200" cy="451576"/>
          </a:xfrm>
        </p:spPr>
        <p:txBody>
          <a:bodyPr/>
          <a:lstStyle/>
          <a:p>
            <a:r>
              <a:rPr lang="cs-CZ" dirty="0"/>
              <a:t>Proč hrách? </a:t>
            </a:r>
          </a:p>
        </p:txBody>
      </p:sp>
    </p:spTree>
    <p:extLst>
      <p:ext uri="{BB962C8B-B14F-4D97-AF65-F5344CB8AC3E}">
        <p14:creationId xmlns:p14="http://schemas.microsoft.com/office/powerpoint/2010/main" val="3451250836"/>
      </p:ext>
    </p:extLst>
  </p:cSld>
  <p:clrMapOvr>
    <a:masterClrMapping/>
  </p:clrMapOvr>
  <p:transition>
    <p:wip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Freeform 3">
            <a:extLst>
              <a:ext uri="{FF2B5EF4-FFF2-40B4-BE49-F238E27FC236}">
                <a16:creationId xmlns:a16="http://schemas.microsoft.com/office/drawing/2014/main" id="{3327D947-A90E-4FFD-B20D-0C08BAC50B61}"/>
              </a:ext>
            </a:extLst>
          </p:cNvPr>
          <p:cNvSpPr>
            <a:spLocks/>
          </p:cNvSpPr>
          <p:nvPr/>
        </p:nvSpPr>
        <p:spPr bwMode="auto">
          <a:xfrm flipH="1">
            <a:off x="7823201" y="3343275"/>
            <a:ext cx="2233613" cy="2755900"/>
          </a:xfrm>
          <a:custGeom>
            <a:avLst/>
            <a:gdLst>
              <a:gd name="T0" fmla="*/ 585 w 1217"/>
              <a:gd name="T1" fmla="*/ 56 h 1240"/>
              <a:gd name="T2" fmla="*/ 441 w 1217"/>
              <a:gd name="T3" fmla="*/ 104 h 1240"/>
              <a:gd name="T4" fmla="*/ 297 w 1217"/>
              <a:gd name="T5" fmla="*/ 56 h 1240"/>
              <a:gd name="T6" fmla="*/ 249 w 1217"/>
              <a:gd name="T7" fmla="*/ 200 h 1240"/>
              <a:gd name="T8" fmla="*/ 105 w 1217"/>
              <a:gd name="T9" fmla="*/ 296 h 1240"/>
              <a:gd name="T10" fmla="*/ 9 w 1217"/>
              <a:gd name="T11" fmla="*/ 440 h 1240"/>
              <a:gd name="T12" fmla="*/ 57 w 1217"/>
              <a:gd name="T13" fmla="*/ 920 h 1240"/>
              <a:gd name="T14" fmla="*/ 297 w 1217"/>
              <a:gd name="T15" fmla="*/ 1016 h 1240"/>
              <a:gd name="T16" fmla="*/ 297 w 1217"/>
              <a:gd name="T17" fmla="*/ 1208 h 1240"/>
              <a:gd name="T18" fmla="*/ 441 w 1217"/>
              <a:gd name="T19" fmla="*/ 1208 h 1240"/>
              <a:gd name="T20" fmla="*/ 633 w 1217"/>
              <a:gd name="T21" fmla="*/ 1064 h 1240"/>
              <a:gd name="T22" fmla="*/ 825 w 1217"/>
              <a:gd name="T23" fmla="*/ 1208 h 1240"/>
              <a:gd name="T24" fmla="*/ 1161 w 1217"/>
              <a:gd name="T25" fmla="*/ 1112 h 1240"/>
              <a:gd name="T26" fmla="*/ 1113 w 1217"/>
              <a:gd name="T27" fmla="*/ 1016 h 1240"/>
              <a:gd name="T28" fmla="*/ 1161 w 1217"/>
              <a:gd name="T29" fmla="*/ 872 h 1240"/>
              <a:gd name="T30" fmla="*/ 1113 w 1217"/>
              <a:gd name="T31" fmla="*/ 728 h 1240"/>
              <a:gd name="T32" fmla="*/ 1209 w 1217"/>
              <a:gd name="T33" fmla="*/ 392 h 1240"/>
              <a:gd name="T34" fmla="*/ 1065 w 1217"/>
              <a:gd name="T35" fmla="*/ 296 h 1240"/>
              <a:gd name="T36" fmla="*/ 1017 w 1217"/>
              <a:gd name="T37" fmla="*/ 152 h 1240"/>
              <a:gd name="T38" fmla="*/ 825 w 1217"/>
              <a:gd name="T39" fmla="*/ 104 h 1240"/>
              <a:gd name="T40" fmla="*/ 681 w 1217"/>
              <a:gd name="T41" fmla="*/ 8 h 1240"/>
              <a:gd name="T42" fmla="*/ 585 w 1217"/>
              <a:gd name="T43" fmla="*/ 56 h 12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1217" h="1240">
                <a:moveTo>
                  <a:pt x="585" y="56"/>
                </a:moveTo>
                <a:cubicBezTo>
                  <a:pt x="545" y="72"/>
                  <a:pt x="489" y="104"/>
                  <a:pt x="441" y="104"/>
                </a:cubicBezTo>
                <a:cubicBezTo>
                  <a:pt x="393" y="104"/>
                  <a:pt x="329" y="40"/>
                  <a:pt x="297" y="56"/>
                </a:cubicBezTo>
                <a:cubicBezTo>
                  <a:pt x="265" y="72"/>
                  <a:pt x="281" y="160"/>
                  <a:pt x="249" y="200"/>
                </a:cubicBezTo>
                <a:cubicBezTo>
                  <a:pt x="217" y="240"/>
                  <a:pt x="145" y="256"/>
                  <a:pt x="105" y="296"/>
                </a:cubicBezTo>
                <a:cubicBezTo>
                  <a:pt x="65" y="336"/>
                  <a:pt x="17" y="335"/>
                  <a:pt x="9" y="440"/>
                </a:cubicBezTo>
                <a:cubicBezTo>
                  <a:pt x="0" y="544"/>
                  <a:pt x="9" y="824"/>
                  <a:pt x="57" y="920"/>
                </a:cubicBezTo>
                <a:cubicBezTo>
                  <a:pt x="105" y="1016"/>
                  <a:pt x="257" y="968"/>
                  <a:pt x="297" y="1016"/>
                </a:cubicBezTo>
                <a:cubicBezTo>
                  <a:pt x="337" y="1064"/>
                  <a:pt x="273" y="1176"/>
                  <a:pt x="297" y="1208"/>
                </a:cubicBezTo>
                <a:cubicBezTo>
                  <a:pt x="321" y="1240"/>
                  <a:pt x="385" y="1232"/>
                  <a:pt x="441" y="1208"/>
                </a:cubicBezTo>
                <a:cubicBezTo>
                  <a:pt x="497" y="1184"/>
                  <a:pt x="569" y="1064"/>
                  <a:pt x="633" y="1064"/>
                </a:cubicBezTo>
                <a:cubicBezTo>
                  <a:pt x="697" y="1064"/>
                  <a:pt x="737" y="1200"/>
                  <a:pt x="825" y="1208"/>
                </a:cubicBezTo>
                <a:cubicBezTo>
                  <a:pt x="913" y="1216"/>
                  <a:pt x="1112" y="1144"/>
                  <a:pt x="1161" y="1112"/>
                </a:cubicBezTo>
                <a:cubicBezTo>
                  <a:pt x="1209" y="1079"/>
                  <a:pt x="1113" y="1056"/>
                  <a:pt x="1113" y="1016"/>
                </a:cubicBezTo>
                <a:cubicBezTo>
                  <a:pt x="1113" y="976"/>
                  <a:pt x="1161" y="920"/>
                  <a:pt x="1161" y="872"/>
                </a:cubicBezTo>
                <a:cubicBezTo>
                  <a:pt x="1161" y="824"/>
                  <a:pt x="1105" y="808"/>
                  <a:pt x="1113" y="728"/>
                </a:cubicBezTo>
                <a:cubicBezTo>
                  <a:pt x="1121" y="648"/>
                  <a:pt x="1217" y="464"/>
                  <a:pt x="1209" y="392"/>
                </a:cubicBezTo>
                <a:cubicBezTo>
                  <a:pt x="1201" y="320"/>
                  <a:pt x="1097" y="336"/>
                  <a:pt x="1065" y="296"/>
                </a:cubicBezTo>
                <a:cubicBezTo>
                  <a:pt x="1033" y="256"/>
                  <a:pt x="1057" y="184"/>
                  <a:pt x="1017" y="152"/>
                </a:cubicBezTo>
                <a:cubicBezTo>
                  <a:pt x="977" y="120"/>
                  <a:pt x="881" y="128"/>
                  <a:pt x="825" y="104"/>
                </a:cubicBezTo>
                <a:cubicBezTo>
                  <a:pt x="769" y="80"/>
                  <a:pt x="720" y="15"/>
                  <a:pt x="681" y="8"/>
                </a:cubicBezTo>
                <a:cubicBezTo>
                  <a:pt x="641" y="0"/>
                  <a:pt x="625" y="40"/>
                  <a:pt x="585" y="56"/>
                </a:cubicBezTo>
                <a:close/>
              </a:path>
            </a:pathLst>
          </a:custGeom>
          <a:gradFill rotWithShape="0">
            <a:gsLst>
              <a:gs pos="0">
                <a:srgbClr val="9900FF"/>
              </a:gs>
              <a:gs pos="100000">
                <a:srgbClr val="9900FF">
                  <a:gamma/>
                  <a:shade val="7176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580" name="Freeform 4">
            <a:extLst>
              <a:ext uri="{FF2B5EF4-FFF2-40B4-BE49-F238E27FC236}">
                <a16:creationId xmlns:a16="http://schemas.microsoft.com/office/drawing/2014/main" id="{9BCBDCA6-A0F8-43EA-9260-4C9FD7EDEE8F}"/>
              </a:ext>
            </a:extLst>
          </p:cNvPr>
          <p:cNvSpPr>
            <a:spLocks/>
          </p:cNvSpPr>
          <p:nvPr/>
        </p:nvSpPr>
        <p:spPr bwMode="auto">
          <a:xfrm flipH="1">
            <a:off x="7391401" y="4486276"/>
            <a:ext cx="1789113" cy="1281113"/>
          </a:xfrm>
          <a:custGeom>
            <a:avLst/>
            <a:gdLst>
              <a:gd name="T0" fmla="*/ 72 w 1127"/>
              <a:gd name="T1" fmla="*/ 392 h 807"/>
              <a:gd name="T2" fmla="*/ 408 w 1127"/>
              <a:gd name="T3" fmla="*/ 152 h 807"/>
              <a:gd name="T4" fmla="*/ 648 w 1127"/>
              <a:gd name="T5" fmla="*/ 104 h 807"/>
              <a:gd name="T6" fmla="*/ 888 w 1127"/>
              <a:gd name="T7" fmla="*/ 8 h 807"/>
              <a:gd name="T8" fmla="*/ 1032 w 1127"/>
              <a:gd name="T9" fmla="*/ 56 h 807"/>
              <a:gd name="T10" fmla="*/ 1080 w 1127"/>
              <a:gd name="T11" fmla="*/ 296 h 807"/>
              <a:gd name="T12" fmla="*/ 984 w 1127"/>
              <a:gd name="T13" fmla="*/ 728 h 807"/>
              <a:gd name="T14" fmla="*/ 216 w 1127"/>
              <a:gd name="T15" fmla="*/ 776 h 807"/>
              <a:gd name="T16" fmla="*/ 24 w 1127"/>
              <a:gd name="T17" fmla="*/ 584 h 807"/>
              <a:gd name="T18" fmla="*/ 72 w 1127"/>
              <a:gd name="T19" fmla="*/ 392 h 8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127" h="807">
                <a:moveTo>
                  <a:pt x="72" y="392"/>
                </a:moveTo>
                <a:cubicBezTo>
                  <a:pt x="136" y="319"/>
                  <a:pt x="312" y="200"/>
                  <a:pt x="408" y="152"/>
                </a:cubicBezTo>
                <a:cubicBezTo>
                  <a:pt x="504" y="104"/>
                  <a:pt x="568" y="127"/>
                  <a:pt x="648" y="104"/>
                </a:cubicBezTo>
                <a:cubicBezTo>
                  <a:pt x="727" y="80"/>
                  <a:pt x="824" y="15"/>
                  <a:pt x="888" y="8"/>
                </a:cubicBezTo>
                <a:cubicBezTo>
                  <a:pt x="951" y="0"/>
                  <a:pt x="999" y="7"/>
                  <a:pt x="1032" y="56"/>
                </a:cubicBezTo>
                <a:cubicBezTo>
                  <a:pt x="1064" y="104"/>
                  <a:pt x="1087" y="184"/>
                  <a:pt x="1080" y="296"/>
                </a:cubicBezTo>
                <a:cubicBezTo>
                  <a:pt x="1072" y="407"/>
                  <a:pt x="1127" y="648"/>
                  <a:pt x="984" y="728"/>
                </a:cubicBezTo>
                <a:cubicBezTo>
                  <a:pt x="840" y="807"/>
                  <a:pt x="375" y="799"/>
                  <a:pt x="216" y="776"/>
                </a:cubicBezTo>
                <a:cubicBezTo>
                  <a:pt x="56" y="752"/>
                  <a:pt x="47" y="647"/>
                  <a:pt x="24" y="584"/>
                </a:cubicBezTo>
                <a:cubicBezTo>
                  <a:pt x="0" y="520"/>
                  <a:pt x="7" y="464"/>
                  <a:pt x="72" y="392"/>
                </a:cubicBezTo>
                <a:close/>
              </a:path>
            </a:pathLst>
          </a:custGeom>
          <a:gradFill rotWithShape="0">
            <a:gsLst>
              <a:gs pos="0">
                <a:srgbClr val="9999FF">
                  <a:gamma/>
                  <a:shade val="65490"/>
                  <a:invGamma/>
                </a:srgbClr>
              </a:gs>
              <a:gs pos="100000">
                <a:srgbClr val="9999FF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581" name="Freeform 5">
            <a:extLst>
              <a:ext uri="{FF2B5EF4-FFF2-40B4-BE49-F238E27FC236}">
                <a16:creationId xmlns:a16="http://schemas.microsoft.com/office/drawing/2014/main" id="{2B1FD313-F97E-4016-A5D8-4343A28778DF}"/>
              </a:ext>
            </a:extLst>
          </p:cNvPr>
          <p:cNvSpPr>
            <a:spLocks/>
          </p:cNvSpPr>
          <p:nvPr/>
        </p:nvSpPr>
        <p:spPr bwMode="auto">
          <a:xfrm flipH="1">
            <a:off x="8521701" y="5413375"/>
            <a:ext cx="696913" cy="1574800"/>
          </a:xfrm>
          <a:custGeom>
            <a:avLst/>
            <a:gdLst>
              <a:gd name="T0" fmla="*/ 336 w 439"/>
              <a:gd name="T1" fmla="*/ 32 h 896"/>
              <a:gd name="T2" fmla="*/ 432 w 439"/>
              <a:gd name="T3" fmla="*/ 32 h 896"/>
              <a:gd name="T4" fmla="*/ 384 w 439"/>
              <a:gd name="T5" fmla="*/ 128 h 896"/>
              <a:gd name="T6" fmla="*/ 240 w 439"/>
              <a:gd name="T7" fmla="*/ 272 h 896"/>
              <a:gd name="T8" fmla="*/ 96 w 439"/>
              <a:gd name="T9" fmla="*/ 800 h 896"/>
              <a:gd name="T10" fmla="*/ 0 w 439"/>
              <a:gd name="T11" fmla="*/ 800 h 896"/>
              <a:gd name="T12" fmla="*/ 96 w 439"/>
              <a:gd name="T13" fmla="*/ 224 h 896"/>
              <a:gd name="T14" fmla="*/ 336 w 439"/>
              <a:gd name="T15" fmla="*/ 32 h 8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39" h="896">
                <a:moveTo>
                  <a:pt x="336" y="32"/>
                </a:moveTo>
                <a:cubicBezTo>
                  <a:pt x="391" y="0"/>
                  <a:pt x="424" y="16"/>
                  <a:pt x="432" y="32"/>
                </a:cubicBezTo>
                <a:cubicBezTo>
                  <a:pt x="439" y="47"/>
                  <a:pt x="416" y="88"/>
                  <a:pt x="384" y="128"/>
                </a:cubicBezTo>
                <a:cubicBezTo>
                  <a:pt x="352" y="168"/>
                  <a:pt x="287" y="160"/>
                  <a:pt x="240" y="272"/>
                </a:cubicBezTo>
                <a:cubicBezTo>
                  <a:pt x="192" y="383"/>
                  <a:pt x="135" y="712"/>
                  <a:pt x="96" y="800"/>
                </a:cubicBezTo>
                <a:cubicBezTo>
                  <a:pt x="56" y="887"/>
                  <a:pt x="0" y="896"/>
                  <a:pt x="0" y="800"/>
                </a:cubicBezTo>
                <a:cubicBezTo>
                  <a:pt x="0" y="704"/>
                  <a:pt x="40" y="351"/>
                  <a:pt x="96" y="224"/>
                </a:cubicBezTo>
                <a:cubicBezTo>
                  <a:pt x="151" y="96"/>
                  <a:pt x="280" y="63"/>
                  <a:pt x="336" y="32"/>
                </a:cubicBezTo>
                <a:close/>
              </a:path>
            </a:pathLst>
          </a:custGeom>
          <a:gradFill rotWithShape="0">
            <a:gsLst>
              <a:gs pos="0">
                <a:srgbClr val="00CC00"/>
              </a:gs>
              <a:gs pos="100000">
                <a:srgbClr val="0080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582" name="Freeform 6">
            <a:extLst>
              <a:ext uri="{FF2B5EF4-FFF2-40B4-BE49-F238E27FC236}">
                <a16:creationId xmlns:a16="http://schemas.microsoft.com/office/drawing/2014/main" id="{DDB54877-4EDE-451D-AA36-E3401ACE4EB3}"/>
              </a:ext>
            </a:extLst>
          </p:cNvPr>
          <p:cNvSpPr>
            <a:spLocks/>
          </p:cNvSpPr>
          <p:nvPr/>
        </p:nvSpPr>
        <p:spPr bwMode="auto">
          <a:xfrm>
            <a:off x="8609013" y="5641975"/>
            <a:ext cx="304800" cy="444500"/>
          </a:xfrm>
          <a:custGeom>
            <a:avLst/>
            <a:gdLst>
              <a:gd name="T0" fmla="*/ 24 w 168"/>
              <a:gd name="T1" fmla="*/ 40 h 280"/>
              <a:gd name="T2" fmla="*/ 24 w 168"/>
              <a:gd name="T3" fmla="*/ 280 h 280"/>
              <a:gd name="T4" fmla="*/ 168 w 168"/>
              <a:gd name="T5" fmla="*/ 40 h 280"/>
              <a:gd name="T6" fmla="*/ 24 w 168"/>
              <a:gd name="T7" fmla="*/ 40 h 2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8" h="280">
                <a:moveTo>
                  <a:pt x="24" y="40"/>
                </a:moveTo>
                <a:cubicBezTo>
                  <a:pt x="0" y="79"/>
                  <a:pt x="0" y="280"/>
                  <a:pt x="24" y="280"/>
                </a:cubicBezTo>
                <a:cubicBezTo>
                  <a:pt x="48" y="280"/>
                  <a:pt x="168" y="80"/>
                  <a:pt x="168" y="40"/>
                </a:cubicBezTo>
                <a:cubicBezTo>
                  <a:pt x="168" y="0"/>
                  <a:pt x="47" y="0"/>
                  <a:pt x="24" y="40"/>
                </a:cubicBezTo>
                <a:close/>
              </a:path>
            </a:pathLst>
          </a:custGeom>
          <a:gradFill rotWithShape="0">
            <a:gsLst>
              <a:gs pos="0">
                <a:srgbClr val="008000"/>
              </a:gs>
              <a:gs pos="100000">
                <a:srgbClr val="00CC0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583" name="Freeform 7">
            <a:extLst>
              <a:ext uri="{FF2B5EF4-FFF2-40B4-BE49-F238E27FC236}">
                <a16:creationId xmlns:a16="http://schemas.microsoft.com/office/drawing/2014/main" id="{EFDA14E5-960A-4162-8941-E8F6C5A6D5EF}"/>
              </a:ext>
            </a:extLst>
          </p:cNvPr>
          <p:cNvSpPr>
            <a:spLocks/>
          </p:cNvSpPr>
          <p:nvPr/>
        </p:nvSpPr>
        <p:spPr bwMode="auto">
          <a:xfrm flipH="1">
            <a:off x="8837613" y="5641975"/>
            <a:ext cx="304800" cy="444500"/>
          </a:xfrm>
          <a:custGeom>
            <a:avLst/>
            <a:gdLst>
              <a:gd name="T0" fmla="*/ 24 w 168"/>
              <a:gd name="T1" fmla="*/ 40 h 280"/>
              <a:gd name="T2" fmla="*/ 24 w 168"/>
              <a:gd name="T3" fmla="*/ 280 h 280"/>
              <a:gd name="T4" fmla="*/ 168 w 168"/>
              <a:gd name="T5" fmla="*/ 40 h 280"/>
              <a:gd name="T6" fmla="*/ 24 w 168"/>
              <a:gd name="T7" fmla="*/ 40 h 2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8" h="280">
                <a:moveTo>
                  <a:pt x="24" y="40"/>
                </a:moveTo>
                <a:cubicBezTo>
                  <a:pt x="0" y="79"/>
                  <a:pt x="0" y="280"/>
                  <a:pt x="24" y="280"/>
                </a:cubicBezTo>
                <a:cubicBezTo>
                  <a:pt x="48" y="280"/>
                  <a:pt x="168" y="80"/>
                  <a:pt x="168" y="40"/>
                </a:cubicBezTo>
                <a:cubicBezTo>
                  <a:pt x="168" y="0"/>
                  <a:pt x="47" y="0"/>
                  <a:pt x="24" y="40"/>
                </a:cubicBezTo>
                <a:close/>
              </a:path>
            </a:pathLst>
          </a:custGeom>
          <a:gradFill rotWithShape="0">
            <a:gsLst>
              <a:gs pos="0">
                <a:srgbClr val="008000"/>
              </a:gs>
              <a:gs pos="100000">
                <a:srgbClr val="00CC0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584" name="Freeform 8">
            <a:extLst>
              <a:ext uri="{FF2B5EF4-FFF2-40B4-BE49-F238E27FC236}">
                <a16:creationId xmlns:a16="http://schemas.microsoft.com/office/drawing/2014/main" id="{0210E298-C98A-4CD7-AE5B-1A0011D17884}"/>
              </a:ext>
            </a:extLst>
          </p:cNvPr>
          <p:cNvSpPr>
            <a:spLocks/>
          </p:cNvSpPr>
          <p:nvPr/>
        </p:nvSpPr>
        <p:spPr bwMode="auto">
          <a:xfrm flipH="1">
            <a:off x="7531100" y="4918075"/>
            <a:ext cx="1479550" cy="793750"/>
          </a:xfrm>
          <a:custGeom>
            <a:avLst/>
            <a:gdLst>
              <a:gd name="T0" fmla="*/ 153 w 880"/>
              <a:gd name="T1" fmla="*/ 264 h 464"/>
              <a:gd name="T2" fmla="*/ 9 w 880"/>
              <a:gd name="T3" fmla="*/ 408 h 464"/>
              <a:gd name="T4" fmla="*/ 201 w 880"/>
              <a:gd name="T5" fmla="*/ 456 h 464"/>
              <a:gd name="T6" fmla="*/ 489 w 880"/>
              <a:gd name="T7" fmla="*/ 360 h 464"/>
              <a:gd name="T8" fmla="*/ 537 w 880"/>
              <a:gd name="T9" fmla="*/ 312 h 464"/>
              <a:gd name="T10" fmla="*/ 777 w 880"/>
              <a:gd name="T11" fmla="*/ 216 h 464"/>
              <a:gd name="T12" fmla="*/ 873 w 880"/>
              <a:gd name="T13" fmla="*/ 24 h 464"/>
              <a:gd name="T14" fmla="*/ 825 w 880"/>
              <a:gd name="T15" fmla="*/ 72 h 464"/>
              <a:gd name="T16" fmla="*/ 729 w 880"/>
              <a:gd name="T17" fmla="*/ 168 h 464"/>
              <a:gd name="T18" fmla="*/ 505 w 880"/>
              <a:gd name="T19" fmla="*/ 248 h 464"/>
              <a:gd name="T20" fmla="*/ 441 w 880"/>
              <a:gd name="T21" fmla="*/ 216 h 464"/>
              <a:gd name="T22" fmla="*/ 153 w 880"/>
              <a:gd name="T23" fmla="*/ 264 h 4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880" h="464">
                <a:moveTo>
                  <a:pt x="153" y="264"/>
                </a:moveTo>
                <a:cubicBezTo>
                  <a:pt x="80" y="296"/>
                  <a:pt x="0" y="375"/>
                  <a:pt x="9" y="408"/>
                </a:cubicBezTo>
                <a:cubicBezTo>
                  <a:pt x="17" y="440"/>
                  <a:pt x="121" y="464"/>
                  <a:pt x="201" y="456"/>
                </a:cubicBezTo>
                <a:cubicBezTo>
                  <a:pt x="281" y="448"/>
                  <a:pt x="433" y="384"/>
                  <a:pt x="489" y="360"/>
                </a:cubicBezTo>
                <a:cubicBezTo>
                  <a:pt x="545" y="336"/>
                  <a:pt x="489" y="336"/>
                  <a:pt x="537" y="312"/>
                </a:cubicBezTo>
                <a:cubicBezTo>
                  <a:pt x="585" y="288"/>
                  <a:pt x="721" y="264"/>
                  <a:pt x="777" y="216"/>
                </a:cubicBezTo>
                <a:cubicBezTo>
                  <a:pt x="833" y="168"/>
                  <a:pt x="865" y="47"/>
                  <a:pt x="873" y="24"/>
                </a:cubicBezTo>
                <a:cubicBezTo>
                  <a:pt x="880" y="0"/>
                  <a:pt x="849" y="48"/>
                  <a:pt x="825" y="72"/>
                </a:cubicBezTo>
                <a:cubicBezTo>
                  <a:pt x="801" y="96"/>
                  <a:pt x="782" y="138"/>
                  <a:pt x="729" y="168"/>
                </a:cubicBezTo>
                <a:cubicBezTo>
                  <a:pt x="675" y="197"/>
                  <a:pt x="553" y="240"/>
                  <a:pt x="505" y="248"/>
                </a:cubicBezTo>
                <a:cubicBezTo>
                  <a:pt x="457" y="256"/>
                  <a:pt x="499" y="213"/>
                  <a:pt x="441" y="216"/>
                </a:cubicBezTo>
                <a:cubicBezTo>
                  <a:pt x="382" y="218"/>
                  <a:pt x="225" y="231"/>
                  <a:pt x="153" y="264"/>
                </a:cubicBezTo>
                <a:close/>
              </a:path>
            </a:pathLst>
          </a:custGeom>
          <a:gradFill rotWithShape="0">
            <a:gsLst>
              <a:gs pos="0">
                <a:srgbClr val="00CC00"/>
              </a:gs>
              <a:gs pos="100000">
                <a:srgbClr val="00800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585" name="Freeform 9">
            <a:extLst>
              <a:ext uri="{FF2B5EF4-FFF2-40B4-BE49-F238E27FC236}">
                <a16:creationId xmlns:a16="http://schemas.microsoft.com/office/drawing/2014/main" id="{32377923-9638-43B3-A19C-76428C36FB53}"/>
              </a:ext>
            </a:extLst>
          </p:cNvPr>
          <p:cNvSpPr>
            <a:spLocks/>
          </p:cNvSpPr>
          <p:nvPr/>
        </p:nvSpPr>
        <p:spPr bwMode="auto">
          <a:xfrm flipH="1">
            <a:off x="7464425" y="4879975"/>
            <a:ext cx="153988" cy="152400"/>
          </a:xfrm>
          <a:custGeom>
            <a:avLst/>
            <a:gdLst>
              <a:gd name="T0" fmla="*/ 24 w 223"/>
              <a:gd name="T1" fmla="*/ 272 h 279"/>
              <a:gd name="T2" fmla="*/ 72 w 223"/>
              <a:gd name="T3" fmla="*/ 32 h 279"/>
              <a:gd name="T4" fmla="*/ 216 w 223"/>
              <a:gd name="T5" fmla="*/ 80 h 279"/>
              <a:gd name="T6" fmla="*/ 24 w 223"/>
              <a:gd name="T7" fmla="*/ 272 h 2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23" h="279">
                <a:moveTo>
                  <a:pt x="24" y="272"/>
                </a:moveTo>
                <a:cubicBezTo>
                  <a:pt x="0" y="264"/>
                  <a:pt x="40" y="64"/>
                  <a:pt x="72" y="32"/>
                </a:cubicBezTo>
                <a:cubicBezTo>
                  <a:pt x="104" y="0"/>
                  <a:pt x="223" y="40"/>
                  <a:pt x="216" y="80"/>
                </a:cubicBezTo>
                <a:cubicBezTo>
                  <a:pt x="208" y="119"/>
                  <a:pt x="47" y="279"/>
                  <a:pt x="24" y="272"/>
                </a:cubicBezTo>
                <a:close/>
              </a:path>
            </a:pathLst>
          </a:custGeom>
          <a:gradFill rotWithShape="0">
            <a:gsLst>
              <a:gs pos="0">
                <a:schemeClr val="tx2"/>
              </a:gs>
              <a:gs pos="100000">
                <a:schemeClr val="tx2">
                  <a:gamma/>
                  <a:shade val="68627"/>
                  <a:invGamma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586" name="Freeform 10">
            <a:extLst>
              <a:ext uri="{FF2B5EF4-FFF2-40B4-BE49-F238E27FC236}">
                <a16:creationId xmlns:a16="http://schemas.microsoft.com/office/drawing/2014/main" id="{2F01C805-692A-434D-ACAC-3B6FB158388E}"/>
              </a:ext>
            </a:extLst>
          </p:cNvPr>
          <p:cNvSpPr>
            <a:spLocks/>
          </p:cNvSpPr>
          <p:nvPr/>
        </p:nvSpPr>
        <p:spPr bwMode="auto">
          <a:xfrm flipH="1">
            <a:off x="8075613" y="4956175"/>
            <a:ext cx="811212" cy="769938"/>
          </a:xfrm>
          <a:custGeom>
            <a:avLst/>
            <a:gdLst>
              <a:gd name="T0" fmla="*/ 31 w 713"/>
              <a:gd name="T1" fmla="*/ 470 h 523"/>
              <a:gd name="T2" fmla="*/ 591 w 713"/>
              <a:gd name="T3" fmla="*/ 174 h 523"/>
              <a:gd name="T4" fmla="*/ 659 w 713"/>
              <a:gd name="T5" fmla="*/ 2 h 523"/>
              <a:gd name="T6" fmla="*/ 647 w 713"/>
              <a:gd name="T7" fmla="*/ 166 h 523"/>
              <a:gd name="T8" fmla="*/ 263 w 713"/>
              <a:gd name="T9" fmla="*/ 390 h 523"/>
              <a:gd name="T10" fmla="*/ 39 w 713"/>
              <a:gd name="T11" fmla="*/ 510 h 523"/>
              <a:gd name="T12" fmla="*/ 31 w 713"/>
              <a:gd name="T13" fmla="*/ 470 h 5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13" h="523">
                <a:moveTo>
                  <a:pt x="31" y="470"/>
                </a:moveTo>
                <a:cubicBezTo>
                  <a:pt x="123" y="414"/>
                  <a:pt x="486" y="252"/>
                  <a:pt x="591" y="174"/>
                </a:cubicBezTo>
                <a:cubicBezTo>
                  <a:pt x="695" y="96"/>
                  <a:pt x="649" y="3"/>
                  <a:pt x="659" y="2"/>
                </a:cubicBezTo>
                <a:cubicBezTo>
                  <a:pt x="668" y="0"/>
                  <a:pt x="713" y="101"/>
                  <a:pt x="647" y="166"/>
                </a:cubicBezTo>
                <a:cubicBezTo>
                  <a:pt x="581" y="230"/>
                  <a:pt x="364" y="332"/>
                  <a:pt x="263" y="390"/>
                </a:cubicBezTo>
                <a:cubicBezTo>
                  <a:pt x="161" y="447"/>
                  <a:pt x="77" y="496"/>
                  <a:pt x="39" y="510"/>
                </a:cubicBezTo>
                <a:cubicBezTo>
                  <a:pt x="0" y="523"/>
                  <a:pt x="32" y="478"/>
                  <a:pt x="31" y="470"/>
                </a:cubicBezTo>
                <a:close/>
              </a:path>
            </a:pathLst>
          </a:custGeom>
          <a:gradFill rotWithShape="0">
            <a:gsLst>
              <a:gs pos="0">
                <a:srgbClr val="00CC00"/>
              </a:gs>
              <a:gs pos="100000">
                <a:srgbClr val="00CC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587" name="Freeform 11">
            <a:extLst>
              <a:ext uri="{FF2B5EF4-FFF2-40B4-BE49-F238E27FC236}">
                <a16:creationId xmlns:a16="http://schemas.microsoft.com/office/drawing/2014/main" id="{60C5584A-DF8E-42C9-972F-478D2E8F4B60}"/>
              </a:ext>
            </a:extLst>
          </p:cNvPr>
          <p:cNvSpPr>
            <a:spLocks/>
          </p:cNvSpPr>
          <p:nvPr/>
        </p:nvSpPr>
        <p:spPr bwMode="auto">
          <a:xfrm flipH="1">
            <a:off x="7754939" y="4895851"/>
            <a:ext cx="1131887" cy="830263"/>
          </a:xfrm>
          <a:custGeom>
            <a:avLst/>
            <a:gdLst>
              <a:gd name="T0" fmla="*/ 31 w 713"/>
              <a:gd name="T1" fmla="*/ 470 h 523"/>
              <a:gd name="T2" fmla="*/ 591 w 713"/>
              <a:gd name="T3" fmla="*/ 174 h 523"/>
              <a:gd name="T4" fmla="*/ 659 w 713"/>
              <a:gd name="T5" fmla="*/ 2 h 523"/>
              <a:gd name="T6" fmla="*/ 647 w 713"/>
              <a:gd name="T7" fmla="*/ 166 h 523"/>
              <a:gd name="T8" fmla="*/ 263 w 713"/>
              <a:gd name="T9" fmla="*/ 390 h 523"/>
              <a:gd name="T10" fmla="*/ 39 w 713"/>
              <a:gd name="T11" fmla="*/ 510 h 523"/>
              <a:gd name="T12" fmla="*/ 31 w 713"/>
              <a:gd name="T13" fmla="*/ 470 h 5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13" h="523">
                <a:moveTo>
                  <a:pt x="31" y="470"/>
                </a:moveTo>
                <a:cubicBezTo>
                  <a:pt x="123" y="414"/>
                  <a:pt x="486" y="252"/>
                  <a:pt x="591" y="174"/>
                </a:cubicBezTo>
                <a:cubicBezTo>
                  <a:pt x="695" y="96"/>
                  <a:pt x="649" y="3"/>
                  <a:pt x="659" y="2"/>
                </a:cubicBezTo>
                <a:cubicBezTo>
                  <a:pt x="668" y="0"/>
                  <a:pt x="713" y="101"/>
                  <a:pt x="647" y="166"/>
                </a:cubicBezTo>
                <a:cubicBezTo>
                  <a:pt x="581" y="230"/>
                  <a:pt x="364" y="332"/>
                  <a:pt x="263" y="390"/>
                </a:cubicBezTo>
                <a:cubicBezTo>
                  <a:pt x="161" y="447"/>
                  <a:pt x="77" y="496"/>
                  <a:pt x="39" y="510"/>
                </a:cubicBezTo>
                <a:cubicBezTo>
                  <a:pt x="0" y="523"/>
                  <a:pt x="32" y="478"/>
                  <a:pt x="31" y="470"/>
                </a:cubicBezTo>
                <a:close/>
              </a:path>
            </a:pathLst>
          </a:custGeom>
          <a:gradFill rotWithShape="0">
            <a:gsLst>
              <a:gs pos="0">
                <a:srgbClr val="00CC00"/>
              </a:gs>
              <a:gs pos="100000">
                <a:srgbClr val="00CC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588" name="Freeform 12">
            <a:extLst>
              <a:ext uri="{FF2B5EF4-FFF2-40B4-BE49-F238E27FC236}">
                <a16:creationId xmlns:a16="http://schemas.microsoft.com/office/drawing/2014/main" id="{A75829EC-2BCF-470E-BC27-F0B05E680F39}"/>
              </a:ext>
            </a:extLst>
          </p:cNvPr>
          <p:cNvSpPr>
            <a:spLocks/>
          </p:cNvSpPr>
          <p:nvPr/>
        </p:nvSpPr>
        <p:spPr bwMode="auto">
          <a:xfrm flipH="1">
            <a:off x="8228013" y="5006975"/>
            <a:ext cx="609600" cy="642938"/>
          </a:xfrm>
          <a:custGeom>
            <a:avLst/>
            <a:gdLst>
              <a:gd name="T0" fmla="*/ 31 w 713"/>
              <a:gd name="T1" fmla="*/ 470 h 523"/>
              <a:gd name="T2" fmla="*/ 591 w 713"/>
              <a:gd name="T3" fmla="*/ 174 h 523"/>
              <a:gd name="T4" fmla="*/ 659 w 713"/>
              <a:gd name="T5" fmla="*/ 2 h 523"/>
              <a:gd name="T6" fmla="*/ 647 w 713"/>
              <a:gd name="T7" fmla="*/ 166 h 523"/>
              <a:gd name="T8" fmla="*/ 263 w 713"/>
              <a:gd name="T9" fmla="*/ 390 h 523"/>
              <a:gd name="T10" fmla="*/ 39 w 713"/>
              <a:gd name="T11" fmla="*/ 510 h 523"/>
              <a:gd name="T12" fmla="*/ 31 w 713"/>
              <a:gd name="T13" fmla="*/ 470 h 5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13" h="523">
                <a:moveTo>
                  <a:pt x="31" y="470"/>
                </a:moveTo>
                <a:cubicBezTo>
                  <a:pt x="123" y="414"/>
                  <a:pt x="486" y="252"/>
                  <a:pt x="591" y="174"/>
                </a:cubicBezTo>
                <a:cubicBezTo>
                  <a:pt x="695" y="96"/>
                  <a:pt x="649" y="3"/>
                  <a:pt x="659" y="2"/>
                </a:cubicBezTo>
                <a:cubicBezTo>
                  <a:pt x="668" y="0"/>
                  <a:pt x="713" y="101"/>
                  <a:pt x="647" y="166"/>
                </a:cubicBezTo>
                <a:cubicBezTo>
                  <a:pt x="581" y="230"/>
                  <a:pt x="364" y="332"/>
                  <a:pt x="263" y="390"/>
                </a:cubicBezTo>
                <a:cubicBezTo>
                  <a:pt x="161" y="447"/>
                  <a:pt x="77" y="496"/>
                  <a:pt x="39" y="510"/>
                </a:cubicBezTo>
                <a:cubicBezTo>
                  <a:pt x="0" y="523"/>
                  <a:pt x="32" y="478"/>
                  <a:pt x="31" y="470"/>
                </a:cubicBezTo>
                <a:close/>
              </a:path>
            </a:pathLst>
          </a:custGeom>
          <a:gradFill rotWithShape="0">
            <a:gsLst>
              <a:gs pos="0">
                <a:srgbClr val="00CC00"/>
              </a:gs>
              <a:gs pos="100000">
                <a:srgbClr val="00CC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589" name="Freeform 13">
            <a:extLst>
              <a:ext uri="{FF2B5EF4-FFF2-40B4-BE49-F238E27FC236}">
                <a16:creationId xmlns:a16="http://schemas.microsoft.com/office/drawing/2014/main" id="{4430CFEB-8E8C-436F-B330-221C3B816A86}"/>
              </a:ext>
            </a:extLst>
          </p:cNvPr>
          <p:cNvSpPr>
            <a:spLocks/>
          </p:cNvSpPr>
          <p:nvPr/>
        </p:nvSpPr>
        <p:spPr bwMode="auto">
          <a:xfrm flipH="1">
            <a:off x="7923213" y="4956175"/>
            <a:ext cx="849312" cy="693738"/>
          </a:xfrm>
          <a:custGeom>
            <a:avLst/>
            <a:gdLst>
              <a:gd name="T0" fmla="*/ 31 w 713"/>
              <a:gd name="T1" fmla="*/ 470 h 523"/>
              <a:gd name="T2" fmla="*/ 591 w 713"/>
              <a:gd name="T3" fmla="*/ 174 h 523"/>
              <a:gd name="T4" fmla="*/ 659 w 713"/>
              <a:gd name="T5" fmla="*/ 2 h 523"/>
              <a:gd name="T6" fmla="*/ 647 w 713"/>
              <a:gd name="T7" fmla="*/ 166 h 523"/>
              <a:gd name="T8" fmla="*/ 263 w 713"/>
              <a:gd name="T9" fmla="*/ 390 h 523"/>
              <a:gd name="T10" fmla="*/ 39 w 713"/>
              <a:gd name="T11" fmla="*/ 510 h 523"/>
              <a:gd name="T12" fmla="*/ 31 w 713"/>
              <a:gd name="T13" fmla="*/ 470 h 5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13" h="523">
                <a:moveTo>
                  <a:pt x="31" y="470"/>
                </a:moveTo>
                <a:cubicBezTo>
                  <a:pt x="123" y="414"/>
                  <a:pt x="486" y="252"/>
                  <a:pt x="591" y="174"/>
                </a:cubicBezTo>
                <a:cubicBezTo>
                  <a:pt x="695" y="96"/>
                  <a:pt x="649" y="3"/>
                  <a:pt x="659" y="2"/>
                </a:cubicBezTo>
                <a:cubicBezTo>
                  <a:pt x="668" y="0"/>
                  <a:pt x="713" y="101"/>
                  <a:pt x="647" y="166"/>
                </a:cubicBezTo>
                <a:cubicBezTo>
                  <a:pt x="581" y="230"/>
                  <a:pt x="364" y="332"/>
                  <a:pt x="263" y="390"/>
                </a:cubicBezTo>
                <a:cubicBezTo>
                  <a:pt x="161" y="447"/>
                  <a:pt x="77" y="496"/>
                  <a:pt x="39" y="510"/>
                </a:cubicBezTo>
                <a:cubicBezTo>
                  <a:pt x="0" y="523"/>
                  <a:pt x="32" y="478"/>
                  <a:pt x="31" y="470"/>
                </a:cubicBezTo>
                <a:close/>
              </a:path>
            </a:pathLst>
          </a:custGeom>
          <a:gradFill rotWithShape="0">
            <a:gsLst>
              <a:gs pos="0">
                <a:srgbClr val="00CC00"/>
              </a:gs>
              <a:gs pos="100000">
                <a:srgbClr val="00CC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590" name="Freeform 14">
            <a:extLst>
              <a:ext uri="{FF2B5EF4-FFF2-40B4-BE49-F238E27FC236}">
                <a16:creationId xmlns:a16="http://schemas.microsoft.com/office/drawing/2014/main" id="{CE1065DF-496A-4550-944B-1D4F1E5B733F}"/>
              </a:ext>
            </a:extLst>
          </p:cNvPr>
          <p:cNvSpPr>
            <a:spLocks/>
          </p:cNvSpPr>
          <p:nvPr/>
        </p:nvSpPr>
        <p:spPr bwMode="auto">
          <a:xfrm flipH="1">
            <a:off x="7794626" y="4860925"/>
            <a:ext cx="80963" cy="82550"/>
          </a:xfrm>
          <a:custGeom>
            <a:avLst/>
            <a:gdLst>
              <a:gd name="T0" fmla="*/ 56 w 111"/>
              <a:gd name="T1" fmla="*/ 112 h 112"/>
              <a:gd name="T2" fmla="*/ 8 w 111"/>
              <a:gd name="T3" fmla="*/ 16 h 112"/>
              <a:gd name="T4" fmla="*/ 104 w 111"/>
              <a:gd name="T5" fmla="*/ 16 h 112"/>
              <a:gd name="T6" fmla="*/ 56 w 111"/>
              <a:gd name="T7" fmla="*/ 112 h 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11" h="112">
                <a:moveTo>
                  <a:pt x="56" y="112"/>
                </a:moveTo>
                <a:cubicBezTo>
                  <a:pt x="40" y="112"/>
                  <a:pt x="0" y="31"/>
                  <a:pt x="8" y="16"/>
                </a:cubicBezTo>
                <a:cubicBezTo>
                  <a:pt x="15" y="0"/>
                  <a:pt x="96" y="0"/>
                  <a:pt x="104" y="16"/>
                </a:cubicBezTo>
                <a:cubicBezTo>
                  <a:pt x="111" y="31"/>
                  <a:pt x="72" y="112"/>
                  <a:pt x="56" y="112"/>
                </a:cubicBezTo>
                <a:close/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tx2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591" name="Freeform 15">
            <a:extLst>
              <a:ext uri="{FF2B5EF4-FFF2-40B4-BE49-F238E27FC236}">
                <a16:creationId xmlns:a16="http://schemas.microsoft.com/office/drawing/2014/main" id="{AB7934A9-3E67-4621-9143-D26470F49996}"/>
              </a:ext>
            </a:extLst>
          </p:cNvPr>
          <p:cNvSpPr>
            <a:spLocks/>
          </p:cNvSpPr>
          <p:nvPr/>
        </p:nvSpPr>
        <p:spPr bwMode="auto">
          <a:xfrm flipH="1">
            <a:off x="7943851" y="4902200"/>
            <a:ext cx="80963" cy="82550"/>
          </a:xfrm>
          <a:custGeom>
            <a:avLst/>
            <a:gdLst>
              <a:gd name="T0" fmla="*/ 56 w 111"/>
              <a:gd name="T1" fmla="*/ 112 h 112"/>
              <a:gd name="T2" fmla="*/ 8 w 111"/>
              <a:gd name="T3" fmla="*/ 16 h 112"/>
              <a:gd name="T4" fmla="*/ 104 w 111"/>
              <a:gd name="T5" fmla="*/ 16 h 112"/>
              <a:gd name="T6" fmla="*/ 56 w 111"/>
              <a:gd name="T7" fmla="*/ 112 h 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11" h="112">
                <a:moveTo>
                  <a:pt x="56" y="112"/>
                </a:moveTo>
                <a:cubicBezTo>
                  <a:pt x="40" y="112"/>
                  <a:pt x="0" y="31"/>
                  <a:pt x="8" y="16"/>
                </a:cubicBezTo>
                <a:cubicBezTo>
                  <a:pt x="15" y="0"/>
                  <a:pt x="96" y="0"/>
                  <a:pt x="104" y="16"/>
                </a:cubicBezTo>
                <a:cubicBezTo>
                  <a:pt x="111" y="31"/>
                  <a:pt x="72" y="112"/>
                  <a:pt x="56" y="112"/>
                </a:cubicBezTo>
                <a:close/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tx2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592" name="Freeform 16">
            <a:extLst>
              <a:ext uri="{FF2B5EF4-FFF2-40B4-BE49-F238E27FC236}">
                <a16:creationId xmlns:a16="http://schemas.microsoft.com/office/drawing/2014/main" id="{2B58CFC8-C194-495D-90DD-14187AE7F02C}"/>
              </a:ext>
            </a:extLst>
          </p:cNvPr>
          <p:cNvSpPr>
            <a:spLocks/>
          </p:cNvSpPr>
          <p:nvPr/>
        </p:nvSpPr>
        <p:spPr bwMode="auto">
          <a:xfrm flipH="1">
            <a:off x="8093076" y="4902200"/>
            <a:ext cx="80963" cy="82550"/>
          </a:xfrm>
          <a:custGeom>
            <a:avLst/>
            <a:gdLst>
              <a:gd name="T0" fmla="*/ 56 w 111"/>
              <a:gd name="T1" fmla="*/ 112 h 112"/>
              <a:gd name="T2" fmla="*/ 8 w 111"/>
              <a:gd name="T3" fmla="*/ 16 h 112"/>
              <a:gd name="T4" fmla="*/ 104 w 111"/>
              <a:gd name="T5" fmla="*/ 16 h 112"/>
              <a:gd name="T6" fmla="*/ 56 w 111"/>
              <a:gd name="T7" fmla="*/ 112 h 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11" h="112">
                <a:moveTo>
                  <a:pt x="56" y="112"/>
                </a:moveTo>
                <a:cubicBezTo>
                  <a:pt x="40" y="112"/>
                  <a:pt x="0" y="31"/>
                  <a:pt x="8" y="16"/>
                </a:cubicBezTo>
                <a:cubicBezTo>
                  <a:pt x="15" y="0"/>
                  <a:pt x="96" y="0"/>
                  <a:pt x="104" y="16"/>
                </a:cubicBezTo>
                <a:cubicBezTo>
                  <a:pt x="111" y="31"/>
                  <a:pt x="72" y="112"/>
                  <a:pt x="56" y="112"/>
                </a:cubicBezTo>
                <a:close/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tx2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593" name="Freeform 17">
            <a:extLst>
              <a:ext uri="{FF2B5EF4-FFF2-40B4-BE49-F238E27FC236}">
                <a16:creationId xmlns:a16="http://schemas.microsoft.com/office/drawing/2014/main" id="{4CB5129A-3EF6-4D01-871F-78EF54D4F8A2}"/>
              </a:ext>
            </a:extLst>
          </p:cNvPr>
          <p:cNvSpPr>
            <a:spLocks/>
          </p:cNvSpPr>
          <p:nvPr/>
        </p:nvSpPr>
        <p:spPr bwMode="auto">
          <a:xfrm flipH="1">
            <a:off x="8235951" y="4943475"/>
            <a:ext cx="80963" cy="82550"/>
          </a:xfrm>
          <a:custGeom>
            <a:avLst/>
            <a:gdLst>
              <a:gd name="T0" fmla="*/ 56 w 111"/>
              <a:gd name="T1" fmla="*/ 112 h 112"/>
              <a:gd name="T2" fmla="*/ 8 w 111"/>
              <a:gd name="T3" fmla="*/ 16 h 112"/>
              <a:gd name="T4" fmla="*/ 104 w 111"/>
              <a:gd name="T5" fmla="*/ 16 h 112"/>
              <a:gd name="T6" fmla="*/ 56 w 111"/>
              <a:gd name="T7" fmla="*/ 112 h 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11" h="112">
                <a:moveTo>
                  <a:pt x="56" y="112"/>
                </a:moveTo>
                <a:cubicBezTo>
                  <a:pt x="40" y="112"/>
                  <a:pt x="0" y="31"/>
                  <a:pt x="8" y="16"/>
                </a:cubicBezTo>
                <a:cubicBezTo>
                  <a:pt x="15" y="0"/>
                  <a:pt x="96" y="0"/>
                  <a:pt x="104" y="16"/>
                </a:cubicBezTo>
                <a:cubicBezTo>
                  <a:pt x="111" y="31"/>
                  <a:pt x="72" y="112"/>
                  <a:pt x="56" y="112"/>
                </a:cubicBezTo>
                <a:close/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tx2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594" name="Freeform 18">
            <a:extLst>
              <a:ext uri="{FF2B5EF4-FFF2-40B4-BE49-F238E27FC236}">
                <a16:creationId xmlns:a16="http://schemas.microsoft.com/office/drawing/2014/main" id="{5F93564C-48BD-44CC-847C-61E132BA7AAB}"/>
              </a:ext>
            </a:extLst>
          </p:cNvPr>
          <p:cNvSpPr>
            <a:spLocks/>
          </p:cNvSpPr>
          <p:nvPr/>
        </p:nvSpPr>
        <p:spPr bwMode="auto">
          <a:xfrm>
            <a:off x="8866189" y="4651375"/>
            <a:ext cx="1343025" cy="1131888"/>
          </a:xfrm>
          <a:custGeom>
            <a:avLst/>
            <a:gdLst>
              <a:gd name="T0" fmla="*/ 96 w 1168"/>
              <a:gd name="T1" fmla="*/ 361 h 713"/>
              <a:gd name="T2" fmla="*/ 624 w 1168"/>
              <a:gd name="T3" fmla="*/ 73 h 713"/>
              <a:gd name="T4" fmla="*/ 1104 w 1168"/>
              <a:gd name="T5" fmla="*/ 73 h 713"/>
              <a:gd name="T6" fmla="*/ 1008 w 1168"/>
              <a:gd name="T7" fmla="*/ 505 h 713"/>
              <a:gd name="T8" fmla="*/ 336 w 1168"/>
              <a:gd name="T9" fmla="*/ 697 h 713"/>
              <a:gd name="T10" fmla="*/ 48 w 1168"/>
              <a:gd name="T11" fmla="*/ 601 h 713"/>
              <a:gd name="T12" fmla="*/ 96 w 1168"/>
              <a:gd name="T13" fmla="*/ 361 h 7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68" h="713">
                <a:moveTo>
                  <a:pt x="96" y="361"/>
                </a:moveTo>
                <a:cubicBezTo>
                  <a:pt x="192" y="273"/>
                  <a:pt x="456" y="120"/>
                  <a:pt x="624" y="73"/>
                </a:cubicBezTo>
                <a:cubicBezTo>
                  <a:pt x="791" y="25"/>
                  <a:pt x="1039" y="0"/>
                  <a:pt x="1104" y="73"/>
                </a:cubicBezTo>
                <a:cubicBezTo>
                  <a:pt x="1168" y="145"/>
                  <a:pt x="1135" y="401"/>
                  <a:pt x="1008" y="505"/>
                </a:cubicBezTo>
                <a:cubicBezTo>
                  <a:pt x="880" y="608"/>
                  <a:pt x="496" y="681"/>
                  <a:pt x="336" y="697"/>
                </a:cubicBezTo>
                <a:cubicBezTo>
                  <a:pt x="176" y="713"/>
                  <a:pt x="87" y="656"/>
                  <a:pt x="48" y="601"/>
                </a:cubicBezTo>
                <a:cubicBezTo>
                  <a:pt x="8" y="545"/>
                  <a:pt x="0" y="449"/>
                  <a:pt x="96" y="361"/>
                </a:cubicBezTo>
                <a:close/>
              </a:path>
            </a:pathLst>
          </a:custGeom>
          <a:gradFill rotWithShape="0">
            <a:gsLst>
              <a:gs pos="0">
                <a:srgbClr val="9999FF">
                  <a:gamma/>
                  <a:shade val="71765"/>
                  <a:invGamma/>
                </a:srgbClr>
              </a:gs>
              <a:gs pos="100000">
                <a:srgbClr val="9999FF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4595" name="Group 19">
            <a:extLst>
              <a:ext uri="{FF2B5EF4-FFF2-40B4-BE49-F238E27FC236}">
                <a16:creationId xmlns:a16="http://schemas.microsoft.com/office/drawing/2014/main" id="{9B2639F6-DF39-4211-8EE3-F379F6058B06}"/>
              </a:ext>
            </a:extLst>
          </p:cNvPr>
          <p:cNvGrpSpPr>
            <a:grpSpLocks/>
          </p:cNvGrpSpPr>
          <p:nvPr/>
        </p:nvGrpSpPr>
        <p:grpSpPr bwMode="auto">
          <a:xfrm>
            <a:off x="2057401" y="3429000"/>
            <a:ext cx="2817813" cy="3644900"/>
            <a:chOff x="336" y="2160"/>
            <a:chExt cx="1775" cy="2296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24596" name="Freeform 20">
              <a:extLst>
                <a:ext uri="{FF2B5EF4-FFF2-40B4-BE49-F238E27FC236}">
                  <a16:creationId xmlns:a16="http://schemas.microsoft.com/office/drawing/2014/main" id="{A4FFE946-8368-4483-8586-10733275DF6B}"/>
                </a:ext>
              </a:extLst>
            </p:cNvPr>
            <p:cNvSpPr>
              <a:spLocks/>
            </p:cNvSpPr>
            <p:nvPr/>
          </p:nvSpPr>
          <p:spPr bwMode="auto">
            <a:xfrm>
              <a:off x="432" y="2160"/>
              <a:ext cx="1407" cy="1736"/>
            </a:xfrm>
            <a:custGeom>
              <a:avLst/>
              <a:gdLst>
                <a:gd name="T0" fmla="*/ 585 w 1217"/>
                <a:gd name="T1" fmla="*/ 56 h 1240"/>
                <a:gd name="T2" fmla="*/ 441 w 1217"/>
                <a:gd name="T3" fmla="*/ 104 h 1240"/>
                <a:gd name="T4" fmla="*/ 297 w 1217"/>
                <a:gd name="T5" fmla="*/ 56 h 1240"/>
                <a:gd name="T6" fmla="*/ 249 w 1217"/>
                <a:gd name="T7" fmla="*/ 200 h 1240"/>
                <a:gd name="T8" fmla="*/ 105 w 1217"/>
                <a:gd name="T9" fmla="*/ 296 h 1240"/>
                <a:gd name="T10" fmla="*/ 9 w 1217"/>
                <a:gd name="T11" fmla="*/ 440 h 1240"/>
                <a:gd name="T12" fmla="*/ 57 w 1217"/>
                <a:gd name="T13" fmla="*/ 920 h 1240"/>
                <a:gd name="T14" fmla="*/ 297 w 1217"/>
                <a:gd name="T15" fmla="*/ 1016 h 1240"/>
                <a:gd name="T16" fmla="*/ 297 w 1217"/>
                <a:gd name="T17" fmla="*/ 1208 h 1240"/>
                <a:gd name="T18" fmla="*/ 441 w 1217"/>
                <a:gd name="T19" fmla="*/ 1208 h 1240"/>
                <a:gd name="T20" fmla="*/ 633 w 1217"/>
                <a:gd name="T21" fmla="*/ 1064 h 1240"/>
                <a:gd name="T22" fmla="*/ 825 w 1217"/>
                <a:gd name="T23" fmla="*/ 1208 h 1240"/>
                <a:gd name="T24" fmla="*/ 1161 w 1217"/>
                <a:gd name="T25" fmla="*/ 1112 h 1240"/>
                <a:gd name="T26" fmla="*/ 1113 w 1217"/>
                <a:gd name="T27" fmla="*/ 1016 h 1240"/>
                <a:gd name="T28" fmla="*/ 1161 w 1217"/>
                <a:gd name="T29" fmla="*/ 872 h 1240"/>
                <a:gd name="T30" fmla="*/ 1113 w 1217"/>
                <a:gd name="T31" fmla="*/ 728 h 1240"/>
                <a:gd name="T32" fmla="*/ 1209 w 1217"/>
                <a:gd name="T33" fmla="*/ 392 h 1240"/>
                <a:gd name="T34" fmla="*/ 1065 w 1217"/>
                <a:gd name="T35" fmla="*/ 296 h 1240"/>
                <a:gd name="T36" fmla="*/ 1017 w 1217"/>
                <a:gd name="T37" fmla="*/ 152 h 1240"/>
                <a:gd name="T38" fmla="*/ 825 w 1217"/>
                <a:gd name="T39" fmla="*/ 104 h 1240"/>
                <a:gd name="T40" fmla="*/ 681 w 1217"/>
                <a:gd name="T41" fmla="*/ 8 h 1240"/>
                <a:gd name="T42" fmla="*/ 585 w 1217"/>
                <a:gd name="T43" fmla="*/ 56 h 1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217" h="1240">
                  <a:moveTo>
                    <a:pt x="585" y="56"/>
                  </a:moveTo>
                  <a:cubicBezTo>
                    <a:pt x="545" y="72"/>
                    <a:pt x="489" y="104"/>
                    <a:pt x="441" y="104"/>
                  </a:cubicBezTo>
                  <a:cubicBezTo>
                    <a:pt x="393" y="104"/>
                    <a:pt x="329" y="40"/>
                    <a:pt x="297" y="56"/>
                  </a:cubicBezTo>
                  <a:cubicBezTo>
                    <a:pt x="265" y="72"/>
                    <a:pt x="281" y="160"/>
                    <a:pt x="249" y="200"/>
                  </a:cubicBezTo>
                  <a:cubicBezTo>
                    <a:pt x="217" y="240"/>
                    <a:pt x="145" y="256"/>
                    <a:pt x="105" y="296"/>
                  </a:cubicBezTo>
                  <a:cubicBezTo>
                    <a:pt x="65" y="336"/>
                    <a:pt x="17" y="335"/>
                    <a:pt x="9" y="440"/>
                  </a:cubicBezTo>
                  <a:cubicBezTo>
                    <a:pt x="0" y="544"/>
                    <a:pt x="9" y="824"/>
                    <a:pt x="57" y="920"/>
                  </a:cubicBezTo>
                  <a:cubicBezTo>
                    <a:pt x="105" y="1016"/>
                    <a:pt x="257" y="968"/>
                    <a:pt x="297" y="1016"/>
                  </a:cubicBezTo>
                  <a:cubicBezTo>
                    <a:pt x="337" y="1064"/>
                    <a:pt x="273" y="1176"/>
                    <a:pt x="297" y="1208"/>
                  </a:cubicBezTo>
                  <a:cubicBezTo>
                    <a:pt x="321" y="1240"/>
                    <a:pt x="385" y="1232"/>
                    <a:pt x="441" y="1208"/>
                  </a:cubicBezTo>
                  <a:cubicBezTo>
                    <a:pt x="497" y="1184"/>
                    <a:pt x="569" y="1064"/>
                    <a:pt x="633" y="1064"/>
                  </a:cubicBezTo>
                  <a:cubicBezTo>
                    <a:pt x="697" y="1064"/>
                    <a:pt x="737" y="1200"/>
                    <a:pt x="825" y="1208"/>
                  </a:cubicBezTo>
                  <a:cubicBezTo>
                    <a:pt x="913" y="1216"/>
                    <a:pt x="1112" y="1144"/>
                    <a:pt x="1161" y="1112"/>
                  </a:cubicBezTo>
                  <a:cubicBezTo>
                    <a:pt x="1209" y="1079"/>
                    <a:pt x="1113" y="1056"/>
                    <a:pt x="1113" y="1016"/>
                  </a:cubicBezTo>
                  <a:cubicBezTo>
                    <a:pt x="1113" y="976"/>
                    <a:pt x="1161" y="920"/>
                    <a:pt x="1161" y="872"/>
                  </a:cubicBezTo>
                  <a:cubicBezTo>
                    <a:pt x="1161" y="824"/>
                    <a:pt x="1105" y="808"/>
                    <a:pt x="1113" y="728"/>
                  </a:cubicBezTo>
                  <a:cubicBezTo>
                    <a:pt x="1121" y="648"/>
                    <a:pt x="1217" y="464"/>
                    <a:pt x="1209" y="392"/>
                  </a:cubicBezTo>
                  <a:cubicBezTo>
                    <a:pt x="1201" y="320"/>
                    <a:pt x="1097" y="336"/>
                    <a:pt x="1065" y="296"/>
                  </a:cubicBezTo>
                  <a:cubicBezTo>
                    <a:pt x="1033" y="256"/>
                    <a:pt x="1057" y="184"/>
                    <a:pt x="1017" y="152"/>
                  </a:cubicBezTo>
                  <a:cubicBezTo>
                    <a:pt x="977" y="120"/>
                    <a:pt x="881" y="128"/>
                    <a:pt x="825" y="104"/>
                  </a:cubicBezTo>
                  <a:cubicBezTo>
                    <a:pt x="769" y="80"/>
                    <a:pt x="720" y="15"/>
                    <a:pt x="681" y="8"/>
                  </a:cubicBezTo>
                  <a:cubicBezTo>
                    <a:pt x="641" y="0"/>
                    <a:pt x="625" y="40"/>
                    <a:pt x="585" y="56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4597" name="Freeform 21">
              <a:extLst>
                <a:ext uri="{FF2B5EF4-FFF2-40B4-BE49-F238E27FC236}">
                  <a16:creationId xmlns:a16="http://schemas.microsoft.com/office/drawing/2014/main" id="{4C1F010F-4B32-4F82-A058-3F5591882397}"/>
                </a:ext>
              </a:extLst>
            </p:cNvPr>
            <p:cNvSpPr>
              <a:spLocks/>
            </p:cNvSpPr>
            <p:nvPr/>
          </p:nvSpPr>
          <p:spPr bwMode="auto">
            <a:xfrm>
              <a:off x="984" y="2880"/>
              <a:ext cx="1127" cy="807"/>
            </a:xfrm>
            <a:custGeom>
              <a:avLst/>
              <a:gdLst>
                <a:gd name="T0" fmla="*/ 72 w 1127"/>
                <a:gd name="T1" fmla="*/ 392 h 807"/>
                <a:gd name="T2" fmla="*/ 408 w 1127"/>
                <a:gd name="T3" fmla="*/ 152 h 807"/>
                <a:gd name="T4" fmla="*/ 648 w 1127"/>
                <a:gd name="T5" fmla="*/ 104 h 807"/>
                <a:gd name="T6" fmla="*/ 888 w 1127"/>
                <a:gd name="T7" fmla="*/ 8 h 807"/>
                <a:gd name="T8" fmla="*/ 1032 w 1127"/>
                <a:gd name="T9" fmla="*/ 56 h 807"/>
                <a:gd name="T10" fmla="*/ 1080 w 1127"/>
                <a:gd name="T11" fmla="*/ 296 h 807"/>
                <a:gd name="T12" fmla="*/ 984 w 1127"/>
                <a:gd name="T13" fmla="*/ 728 h 807"/>
                <a:gd name="T14" fmla="*/ 216 w 1127"/>
                <a:gd name="T15" fmla="*/ 776 h 807"/>
                <a:gd name="T16" fmla="*/ 24 w 1127"/>
                <a:gd name="T17" fmla="*/ 584 h 807"/>
                <a:gd name="T18" fmla="*/ 72 w 1127"/>
                <a:gd name="T19" fmla="*/ 392 h 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27" h="807">
                  <a:moveTo>
                    <a:pt x="72" y="392"/>
                  </a:moveTo>
                  <a:cubicBezTo>
                    <a:pt x="136" y="319"/>
                    <a:pt x="312" y="200"/>
                    <a:pt x="408" y="152"/>
                  </a:cubicBezTo>
                  <a:cubicBezTo>
                    <a:pt x="504" y="104"/>
                    <a:pt x="568" y="127"/>
                    <a:pt x="648" y="104"/>
                  </a:cubicBezTo>
                  <a:cubicBezTo>
                    <a:pt x="727" y="80"/>
                    <a:pt x="824" y="15"/>
                    <a:pt x="888" y="8"/>
                  </a:cubicBezTo>
                  <a:cubicBezTo>
                    <a:pt x="951" y="0"/>
                    <a:pt x="999" y="7"/>
                    <a:pt x="1032" y="56"/>
                  </a:cubicBezTo>
                  <a:cubicBezTo>
                    <a:pt x="1064" y="104"/>
                    <a:pt x="1087" y="184"/>
                    <a:pt x="1080" y="296"/>
                  </a:cubicBezTo>
                  <a:cubicBezTo>
                    <a:pt x="1072" y="407"/>
                    <a:pt x="1127" y="648"/>
                    <a:pt x="984" y="728"/>
                  </a:cubicBezTo>
                  <a:cubicBezTo>
                    <a:pt x="840" y="807"/>
                    <a:pt x="375" y="799"/>
                    <a:pt x="216" y="776"/>
                  </a:cubicBezTo>
                  <a:cubicBezTo>
                    <a:pt x="56" y="752"/>
                    <a:pt x="47" y="647"/>
                    <a:pt x="24" y="584"/>
                  </a:cubicBezTo>
                  <a:cubicBezTo>
                    <a:pt x="0" y="520"/>
                    <a:pt x="7" y="464"/>
                    <a:pt x="72" y="39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4598" name="Freeform 22">
              <a:extLst>
                <a:ext uri="{FF2B5EF4-FFF2-40B4-BE49-F238E27FC236}">
                  <a16:creationId xmlns:a16="http://schemas.microsoft.com/office/drawing/2014/main" id="{AB38003E-6500-461E-8E0D-9B12FF72FACF}"/>
                </a:ext>
              </a:extLst>
            </p:cNvPr>
            <p:cNvSpPr>
              <a:spLocks/>
            </p:cNvSpPr>
            <p:nvPr/>
          </p:nvSpPr>
          <p:spPr bwMode="auto">
            <a:xfrm>
              <a:off x="960" y="3464"/>
              <a:ext cx="439" cy="992"/>
            </a:xfrm>
            <a:custGeom>
              <a:avLst/>
              <a:gdLst>
                <a:gd name="T0" fmla="*/ 336 w 439"/>
                <a:gd name="T1" fmla="*/ 32 h 896"/>
                <a:gd name="T2" fmla="*/ 432 w 439"/>
                <a:gd name="T3" fmla="*/ 32 h 896"/>
                <a:gd name="T4" fmla="*/ 384 w 439"/>
                <a:gd name="T5" fmla="*/ 128 h 896"/>
                <a:gd name="T6" fmla="*/ 240 w 439"/>
                <a:gd name="T7" fmla="*/ 272 h 896"/>
                <a:gd name="T8" fmla="*/ 96 w 439"/>
                <a:gd name="T9" fmla="*/ 800 h 896"/>
                <a:gd name="T10" fmla="*/ 0 w 439"/>
                <a:gd name="T11" fmla="*/ 800 h 896"/>
                <a:gd name="T12" fmla="*/ 96 w 439"/>
                <a:gd name="T13" fmla="*/ 224 h 896"/>
                <a:gd name="T14" fmla="*/ 336 w 439"/>
                <a:gd name="T15" fmla="*/ 32 h 8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39" h="896">
                  <a:moveTo>
                    <a:pt x="336" y="32"/>
                  </a:moveTo>
                  <a:cubicBezTo>
                    <a:pt x="391" y="0"/>
                    <a:pt x="424" y="16"/>
                    <a:pt x="432" y="32"/>
                  </a:cubicBezTo>
                  <a:cubicBezTo>
                    <a:pt x="439" y="47"/>
                    <a:pt x="416" y="88"/>
                    <a:pt x="384" y="128"/>
                  </a:cubicBezTo>
                  <a:cubicBezTo>
                    <a:pt x="352" y="168"/>
                    <a:pt x="287" y="160"/>
                    <a:pt x="240" y="272"/>
                  </a:cubicBezTo>
                  <a:cubicBezTo>
                    <a:pt x="192" y="383"/>
                    <a:pt x="135" y="712"/>
                    <a:pt x="96" y="800"/>
                  </a:cubicBezTo>
                  <a:cubicBezTo>
                    <a:pt x="56" y="887"/>
                    <a:pt x="0" y="896"/>
                    <a:pt x="0" y="800"/>
                  </a:cubicBezTo>
                  <a:cubicBezTo>
                    <a:pt x="0" y="704"/>
                    <a:pt x="40" y="351"/>
                    <a:pt x="96" y="224"/>
                  </a:cubicBezTo>
                  <a:cubicBezTo>
                    <a:pt x="151" y="96"/>
                    <a:pt x="280" y="63"/>
                    <a:pt x="336" y="32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4599" name="Freeform 23">
              <a:extLst>
                <a:ext uri="{FF2B5EF4-FFF2-40B4-BE49-F238E27FC236}">
                  <a16:creationId xmlns:a16="http://schemas.microsoft.com/office/drawing/2014/main" id="{183D5E50-5034-4658-8505-C819D21CEC74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152" y="3608"/>
              <a:ext cx="192" cy="280"/>
            </a:xfrm>
            <a:custGeom>
              <a:avLst/>
              <a:gdLst>
                <a:gd name="T0" fmla="*/ 24 w 168"/>
                <a:gd name="T1" fmla="*/ 40 h 280"/>
                <a:gd name="T2" fmla="*/ 24 w 168"/>
                <a:gd name="T3" fmla="*/ 280 h 280"/>
                <a:gd name="T4" fmla="*/ 168 w 168"/>
                <a:gd name="T5" fmla="*/ 40 h 280"/>
                <a:gd name="T6" fmla="*/ 24 w 168"/>
                <a:gd name="T7" fmla="*/ 40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8" h="280">
                  <a:moveTo>
                    <a:pt x="24" y="40"/>
                  </a:moveTo>
                  <a:cubicBezTo>
                    <a:pt x="0" y="79"/>
                    <a:pt x="0" y="280"/>
                    <a:pt x="24" y="280"/>
                  </a:cubicBezTo>
                  <a:cubicBezTo>
                    <a:pt x="48" y="280"/>
                    <a:pt x="168" y="80"/>
                    <a:pt x="168" y="40"/>
                  </a:cubicBezTo>
                  <a:cubicBezTo>
                    <a:pt x="168" y="0"/>
                    <a:pt x="47" y="0"/>
                    <a:pt x="24" y="4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4600" name="Freeform 24">
              <a:extLst>
                <a:ext uri="{FF2B5EF4-FFF2-40B4-BE49-F238E27FC236}">
                  <a16:creationId xmlns:a16="http://schemas.microsoft.com/office/drawing/2014/main" id="{E30FA7A4-6287-4945-9A46-77FE9FC7050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8" y="3608"/>
              <a:ext cx="192" cy="280"/>
            </a:xfrm>
            <a:custGeom>
              <a:avLst/>
              <a:gdLst>
                <a:gd name="T0" fmla="*/ 24 w 168"/>
                <a:gd name="T1" fmla="*/ 40 h 280"/>
                <a:gd name="T2" fmla="*/ 24 w 168"/>
                <a:gd name="T3" fmla="*/ 280 h 280"/>
                <a:gd name="T4" fmla="*/ 168 w 168"/>
                <a:gd name="T5" fmla="*/ 40 h 280"/>
                <a:gd name="T6" fmla="*/ 24 w 168"/>
                <a:gd name="T7" fmla="*/ 40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8" h="280">
                  <a:moveTo>
                    <a:pt x="24" y="40"/>
                  </a:moveTo>
                  <a:cubicBezTo>
                    <a:pt x="0" y="79"/>
                    <a:pt x="0" y="280"/>
                    <a:pt x="24" y="280"/>
                  </a:cubicBezTo>
                  <a:cubicBezTo>
                    <a:pt x="48" y="280"/>
                    <a:pt x="168" y="80"/>
                    <a:pt x="168" y="40"/>
                  </a:cubicBezTo>
                  <a:cubicBezTo>
                    <a:pt x="168" y="0"/>
                    <a:pt x="47" y="0"/>
                    <a:pt x="24" y="4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4601" name="Freeform 25">
              <a:extLst>
                <a:ext uri="{FF2B5EF4-FFF2-40B4-BE49-F238E27FC236}">
                  <a16:creationId xmlns:a16="http://schemas.microsoft.com/office/drawing/2014/main" id="{082EB06E-D99B-48DD-8B3B-F66646E95C5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1" y="3152"/>
              <a:ext cx="932" cy="500"/>
            </a:xfrm>
            <a:custGeom>
              <a:avLst/>
              <a:gdLst>
                <a:gd name="T0" fmla="*/ 153 w 880"/>
                <a:gd name="T1" fmla="*/ 264 h 464"/>
                <a:gd name="T2" fmla="*/ 9 w 880"/>
                <a:gd name="T3" fmla="*/ 408 h 464"/>
                <a:gd name="T4" fmla="*/ 201 w 880"/>
                <a:gd name="T5" fmla="*/ 456 h 464"/>
                <a:gd name="T6" fmla="*/ 489 w 880"/>
                <a:gd name="T7" fmla="*/ 360 h 464"/>
                <a:gd name="T8" fmla="*/ 537 w 880"/>
                <a:gd name="T9" fmla="*/ 312 h 464"/>
                <a:gd name="T10" fmla="*/ 777 w 880"/>
                <a:gd name="T11" fmla="*/ 216 h 464"/>
                <a:gd name="T12" fmla="*/ 873 w 880"/>
                <a:gd name="T13" fmla="*/ 24 h 464"/>
                <a:gd name="T14" fmla="*/ 825 w 880"/>
                <a:gd name="T15" fmla="*/ 72 h 464"/>
                <a:gd name="T16" fmla="*/ 729 w 880"/>
                <a:gd name="T17" fmla="*/ 168 h 464"/>
                <a:gd name="T18" fmla="*/ 505 w 880"/>
                <a:gd name="T19" fmla="*/ 248 h 464"/>
                <a:gd name="T20" fmla="*/ 441 w 880"/>
                <a:gd name="T21" fmla="*/ 216 h 464"/>
                <a:gd name="T22" fmla="*/ 153 w 880"/>
                <a:gd name="T23" fmla="*/ 264 h 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80" h="464">
                  <a:moveTo>
                    <a:pt x="153" y="264"/>
                  </a:moveTo>
                  <a:cubicBezTo>
                    <a:pt x="80" y="296"/>
                    <a:pt x="0" y="375"/>
                    <a:pt x="9" y="408"/>
                  </a:cubicBezTo>
                  <a:cubicBezTo>
                    <a:pt x="17" y="440"/>
                    <a:pt x="121" y="464"/>
                    <a:pt x="201" y="456"/>
                  </a:cubicBezTo>
                  <a:cubicBezTo>
                    <a:pt x="281" y="448"/>
                    <a:pt x="433" y="384"/>
                    <a:pt x="489" y="360"/>
                  </a:cubicBezTo>
                  <a:cubicBezTo>
                    <a:pt x="545" y="336"/>
                    <a:pt x="489" y="336"/>
                    <a:pt x="537" y="312"/>
                  </a:cubicBezTo>
                  <a:cubicBezTo>
                    <a:pt x="585" y="288"/>
                    <a:pt x="721" y="264"/>
                    <a:pt x="777" y="216"/>
                  </a:cubicBezTo>
                  <a:cubicBezTo>
                    <a:pt x="833" y="168"/>
                    <a:pt x="865" y="47"/>
                    <a:pt x="873" y="24"/>
                  </a:cubicBezTo>
                  <a:cubicBezTo>
                    <a:pt x="880" y="0"/>
                    <a:pt x="849" y="48"/>
                    <a:pt x="825" y="72"/>
                  </a:cubicBezTo>
                  <a:cubicBezTo>
                    <a:pt x="801" y="96"/>
                    <a:pt x="782" y="138"/>
                    <a:pt x="729" y="168"/>
                  </a:cubicBezTo>
                  <a:cubicBezTo>
                    <a:pt x="675" y="197"/>
                    <a:pt x="553" y="240"/>
                    <a:pt x="505" y="248"/>
                  </a:cubicBezTo>
                  <a:cubicBezTo>
                    <a:pt x="457" y="256"/>
                    <a:pt x="499" y="213"/>
                    <a:pt x="441" y="216"/>
                  </a:cubicBezTo>
                  <a:cubicBezTo>
                    <a:pt x="382" y="218"/>
                    <a:pt x="225" y="231"/>
                    <a:pt x="153" y="26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4602" name="Freeform 26">
              <a:extLst>
                <a:ext uri="{FF2B5EF4-FFF2-40B4-BE49-F238E27FC236}">
                  <a16:creationId xmlns:a16="http://schemas.microsoft.com/office/drawing/2014/main" id="{C85B08F4-2986-4CB9-9861-C44EE4DD06CD}"/>
                </a:ext>
              </a:extLst>
            </p:cNvPr>
            <p:cNvSpPr>
              <a:spLocks/>
            </p:cNvSpPr>
            <p:nvPr/>
          </p:nvSpPr>
          <p:spPr bwMode="auto">
            <a:xfrm>
              <a:off x="1968" y="3128"/>
              <a:ext cx="97" cy="96"/>
            </a:xfrm>
            <a:custGeom>
              <a:avLst/>
              <a:gdLst>
                <a:gd name="T0" fmla="*/ 24 w 223"/>
                <a:gd name="T1" fmla="*/ 272 h 279"/>
                <a:gd name="T2" fmla="*/ 72 w 223"/>
                <a:gd name="T3" fmla="*/ 32 h 279"/>
                <a:gd name="T4" fmla="*/ 216 w 223"/>
                <a:gd name="T5" fmla="*/ 80 h 279"/>
                <a:gd name="T6" fmla="*/ 24 w 223"/>
                <a:gd name="T7" fmla="*/ 272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3" h="279">
                  <a:moveTo>
                    <a:pt x="24" y="272"/>
                  </a:moveTo>
                  <a:cubicBezTo>
                    <a:pt x="0" y="264"/>
                    <a:pt x="40" y="64"/>
                    <a:pt x="72" y="32"/>
                  </a:cubicBezTo>
                  <a:cubicBezTo>
                    <a:pt x="104" y="0"/>
                    <a:pt x="223" y="40"/>
                    <a:pt x="216" y="80"/>
                  </a:cubicBezTo>
                  <a:cubicBezTo>
                    <a:pt x="208" y="119"/>
                    <a:pt x="47" y="279"/>
                    <a:pt x="24" y="272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4603" name="Freeform 27">
              <a:extLst>
                <a:ext uri="{FF2B5EF4-FFF2-40B4-BE49-F238E27FC236}">
                  <a16:creationId xmlns:a16="http://schemas.microsoft.com/office/drawing/2014/main" id="{B6B0526A-FBFE-4C3D-A867-FBD73BC4313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9" y="3152"/>
              <a:ext cx="541" cy="509"/>
            </a:xfrm>
            <a:custGeom>
              <a:avLst/>
              <a:gdLst>
                <a:gd name="T0" fmla="*/ 31 w 713"/>
                <a:gd name="T1" fmla="*/ 470 h 523"/>
                <a:gd name="T2" fmla="*/ 591 w 713"/>
                <a:gd name="T3" fmla="*/ 174 h 523"/>
                <a:gd name="T4" fmla="*/ 659 w 713"/>
                <a:gd name="T5" fmla="*/ 2 h 523"/>
                <a:gd name="T6" fmla="*/ 647 w 713"/>
                <a:gd name="T7" fmla="*/ 166 h 523"/>
                <a:gd name="T8" fmla="*/ 263 w 713"/>
                <a:gd name="T9" fmla="*/ 390 h 523"/>
                <a:gd name="T10" fmla="*/ 39 w 713"/>
                <a:gd name="T11" fmla="*/ 510 h 523"/>
                <a:gd name="T12" fmla="*/ 31 w 713"/>
                <a:gd name="T13" fmla="*/ 470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13" h="523">
                  <a:moveTo>
                    <a:pt x="31" y="470"/>
                  </a:moveTo>
                  <a:cubicBezTo>
                    <a:pt x="123" y="414"/>
                    <a:pt x="486" y="252"/>
                    <a:pt x="591" y="174"/>
                  </a:cubicBezTo>
                  <a:cubicBezTo>
                    <a:pt x="695" y="96"/>
                    <a:pt x="649" y="3"/>
                    <a:pt x="659" y="2"/>
                  </a:cubicBezTo>
                  <a:cubicBezTo>
                    <a:pt x="668" y="0"/>
                    <a:pt x="713" y="101"/>
                    <a:pt x="647" y="166"/>
                  </a:cubicBezTo>
                  <a:cubicBezTo>
                    <a:pt x="581" y="230"/>
                    <a:pt x="364" y="332"/>
                    <a:pt x="263" y="390"/>
                  </a:cubicBezTo>
                  <a:cubicBezTo>
                    <a:pt x="161" y="447"/>
                    <a:pt x="77" y="496"/>
                    <a:pt x="39" y="510"/>
                  </a:cubicBezTo>
                  <a:cubicBezTo>
                    <a:pt x="0" y="523"/>
                    <a:pt x="32" y="478"/>
                    <a:pt x="31" y="47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4604" name="Freeform 28">
              <a:extLst>
                <a:ext uri="{FF2B5EF4-FFF2-40B4-BE49-F238E27FC236}">
                  <a16:creationId xmlns:a16="http://schemas.microsoft.com/office/drawing/2014/main" id="{CD1C8678-A99E-4D48-BC8E-B36C5B7CFE8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9" y="3138"/>
              <a:ext cx="713" cy="523"/>
            </a:xfrm>
            <a:custGeom>
              <a:avLst/>
              <a:gdLst>
                <a:gd name="T0" fmla="*/ 31 w 713"/>
                <a:gd name="T1" fmla="*/ 470 h 523"/>
                <a:gd name="T2" fmla="*/ 591 w 713"/>
                <a:gd name="T3" fmla="*/ 174 h 523"/>
                <a:gd name="T4" fmla="*/ 659 w 713"/>
                <a:gd name="T5" fmla="*/ 2 h 523"/>
                <a:gd name="T6" fmla="*/ 647 w 713"/>
                <a:gd name="T7" fmla="*/ 166 h 523"/>
                <a:gd name="T8" fmla="*/ 263 w 713"/>
                <a:gd name="T9" fmla="*/ 390 h 523"/>
                <a:gd name="T10" fmla="*/ 39 w 713"/>
                <a:gd name="T11" fmla="*/ 510 h 523"/>
                <a:gd name="T12" fmla="*/ 31 w 713"/>
                <a:gd name="T13" fmla="*/ 470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13" h="523">
                  <a:moveTo>
                    <a:pt x="31" y="470"/>
                  </a:moveTo>
                  <a:cubicBezTo>
                    <a:pt x="123" y="414"/>
                    <a:pt x="486" y="252"/>
                    <a:pt x="591" y="174"/>
                  </a:cubicBezTo>
                  <a:cubicBezTo>
                    <a:pt x="695" y="96"/>
                    <a:pt x="649" y="3"/>
                    <a:pt x="659" y="2"/>
                  </a:cubicBezTo>
                  <a:cubicBezTo>
                    <a:pt x="668" y="0"/>
                    <a:pt x="713" y="101"/>
                    <a:pt x="647" y="166"/>
                  </a:cubicBezTo>
                  <a:cubicBezTo>
                    <a:pt x="581" y="230"/>
                    <a:pt x="364" y="332"/>
                    <a:pt x="263" y="390"/>
                  </a:cubicBezTo>
                  <a:cubicBezTo>
                    <a:pt x="161" y="447"/>
                    <a:pt x="77" y="496"/>
                    <a:pt x="39" y="510"/>
                  </a:cubicBezTo>
                  <a:cubicBezTo>
                    <a:pt x="0" y="523"/>
                    <a:pt x="32" y="478"/>
                    <a:pt x="31" y="47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4605" name="Freeform 29">
              <a:extLst>
                <a:ext uri="{FF2B5EF4-FFF2-40B4-BE49-F238E27FC236}">
                  <a16:creationId xmlns:a16="http://schemas.microsoft.com/office/drawing/2014/main" id="{80F63B0B-9E17-4EA7-B8D8-BD80273326CF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0" y="3208"/>
              <a:ext cx="384" cy="405"/>
            </a:xfrm>
            <a:custGeom>
              <a:avLst/>
              <a:gdLst>
                <a:gd name="T0" fmla="*/ 31 w 713"/>
                <a:gd name="T1" fmla="*/ 470 h 523"/>
                <a:gd name="T2" fmla="*/ 591 w 713"/>
                <a:gd name="T3" fmla="*/ 174 h 523"/>
                <a:gd name="T4" fmla="*/ 659 w 713"/>
                <a:gd name="T5" fmla="*/ 2 h 523"/>
                <a:gd name="T6" fmla="*/ 647 w 713"/>
                <a:gd name="T7" fmla="*/ 166 h 523"/>
                <a:gd name="T8" fmla="*/ 263 w 713"/>
                <a:gd name="T9" fmla="*/ 390 h 523"/>
                <a:gd name="T10" fmla="*/ 39 w 713"/>
                <a:gd name="T11" fmla="*/ 510 h 523"/>
                <a:gd name="T12" fmla="*/ 31 w 713"/>
                <a:gd name="T13" fmla="*/ 470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13" h="523">
                  <a:moveTo>
                    <a:pt x="31" y="470"/>
                  </a:moveTo>
                  <a:cubicBezTo>
                    <a:pt x="123" y="414"/>
                    <a:pt x="486" y="252"/>
                    <a:pt x="591" y="174"/>
                  </a:cubicBezTo>
                  <a:cubicBezTo>
                    <a:pt x="695" y="96"/>
                    <a:pt x="649" y="3"/>
                    <a:pt x="659" y="2"/>
                  </a:cubicBezTo>
                  <a:cubicBezTo>
                    <a:pt x="668" y="0"/>
                    <a:pt x="713" y="101"/>
                    <a:pt x="647" y="166"/>
                  </a:cubicBezTo>
                  <a:cubicBezTo>
                    <a:pt x="581" y="230"/>
                    <a:pt x="364" y="332"/>
                    <a:pt x="263" y="390"/>
                  </a:cubicBezTo>
                  <a:cubicBezTo>
                    <a:pt x="161" y="447"/>
                    <a:pt x="77" y="496"/>
                    <a:pt x="39" y="510"/>
                  </a:cubicBezTo>
                  <a:cubicBezTo>
                    <a:pt x="0" y="523"/>
                    <a:pt x="32" y="478"/>
                    <a:pt x="31" y="47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4606" name="Freeform 30">
              <a:extLst>
                <a:ext uri="{FF2B5EF4-FFF2-40B4-BE49-F238E27FC236}">
                  <a16:creationId xmlns:a16="http://schemas.microsoft.com/office/drawing/2014/main" id="{8387819F-F618-4F82-B6BA-87F6AB58154B}"/>
                </a:ext>
              </a:extLst>
            </p:cNvPr>
            <p:cNvSpPr>
              <a:spLocks/>
            </p:cNvSpPr>
            <p:nvPr/>
          </p:nvSpPr>
          <p:spPr bwMode="auto">
            <a:xfrm>
              <a:off x="1241" y="3176"/>
              <a:ext cx="535" cy="437"/>
            </a:xfrm>
            <a:custGeom>
              <a:avLst/>
              <a:gdLst>
                <a:gd name="T0" fmla="*/ 31 w 713"/>
                <a:gd name="T1" fmla="*/ 470 h 523"/>
                <a:gd name="T2" fmla="*/ 591 w 713"/>
                <a:gd name="T3" fmla="*/ 174 h 523"/>
                <a:gd name="T4" fmla="*/ 659 w 713"/>
                <a:gd name="T5" fmla="*/ 2 h 523"/>
                <a:gd name="T6" fmla="*/ 647 w 713"/>
                <a:gd name="T7" fmla="*/ 166 h 523"/>
                <a:gd name="T8" fmla="*/ 263 w 713"/>
                <a:gd name="T9" fmla="*/ 390 h 523"/>
                <a:gd name="T10" fmla="*/ 39 w 713"/>
                <a:gd name="T11" fmla="*/ 510 h 523"/>
                <a:gd name="T12" fmla="*/ 31 w 713"/>
                <a:gd name="T13" fmla="*/ 470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13" h="523">
                  <a:moveTo>
                    <a:pt x="31" y="470"/>
                  </a:moveTo>
                  <a:cubicBezTo>
                    <a:pt x="123" y="414"/>
                    <a:pt x="486" y="252"/>
                    <a:pt x="591" y="174"/>
                  </a:cubicBezTo>
                  <a:cubicBezTo>
                    <a:pt x="695" y="96"/>
                    <a:pt x="649" y="3"/>
                    <a:pt x="659" y="2"/>
                  </a:cubicBezTo>
                  <a:cubicBezTo>
                    <a:pt x="668" y="0"/>
                    <a:pt x="713" y="101"/>
                    <a:pt x="647" y="166"/>
                  </a:cubicBezTo>
                  <a:cubicBezTo>
                    <a:pt x="581" y="230"/>
                    <a:pt x="364" y="332"/>
                    <a:pt x="263" y="390"/>
                  </a:cubicBezTo>
                  <a:cubicBezTo>
                    <a:pt x="161" y="447"/>
                    <a:pt x="77" y="496"/>
                    <a:pt x="39" y="510"/>
                  </a:cubicBezTo>
                  <a:cubicBezTo>
                    <a:pt x="0" y="523"/>
                    <a:pt x="32" y="478"/>
                    <a:pt x="31" y="47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4607" name="Freeform 31">
              <a:extLst>
                <a:ext uri="{FF2B5EF4-FFF2-40B4-BE49-F238E27FC236}">
                  <a16:creationId xmlns:a16="http://schemas.microsoft.com/office/drawing/2014/main" id="{15481A3A-68B4-4EBA-BFAB-6998B4345157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336" y="2984"/>
              <a:ext cx="846" cy="713"/>
            </a:xfrm>
            <a:custGeom>
              <a:avLst/>
              <a:gdLst>
                <a:gd name="T0" fmla="*/ 96 w 1168"/>
                <a:gd name="T1" fmla="*/ 361 h 713"/>
                <a:gd name="T2" fmla="*/ 624 w 1168"/>
                <a:gd name="T3" fmla="*/ 73 h 713"/>
                <a:gd name="T4" fmla="*/ 1104 w 1168"/>
                <a:gd name="T5" fmla="*/ 73 h 713"/>
                <a:gd name="T6" fmla="*/ 1008 w 1168"/>
                <a:gd name="T7" fmla="*/ 505 h 713"/>
                <a:gd name="T8" fmla="*/ 336 w 1168"/>
                <a:gd name="T9" fmla="*/ 697 h 713"/>
                <a:gd name="T10" fmla="*/ 48 w 1168"/>
                <a:gd name="T11" fmla="*/ 601 h 713"/>
                <a:gd name="T12" fmla="*/ 96 w 1168"/>
                <a:gd name="T13" fmla="*/ 361 h 7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68" h="713">
                  <a:moveTo>
                    <a:pt x="96" y="361"/>
                  </a:moveTo>
                  <a:cubicBezTo>
                    <a:pt x="192" y="273"/>
                    <a:pt x="456" y="120"/>
                    <a:pt x="624" y="73"/>
                  </a:cubicBezTo>
                  <a:cubicBezTo>
                    <a:pt x="791" y="25"/>
                    <a:pt x="1039" y="0"/>
                    <a:pt x="1104" y="73"/>
                  </a:cubicBezTo>
                  <a:cubicBezTo>
                    <a:pt x="1168" y="145"/>
                    <a:pt x="1135" y="401"/>
                    <a:pt x="1008" y="505"/>
                  </a:cubicBezTo>
                  <a:cubicBezTo>
                    <a:pt x="880" y="608"/>
                    <a:pt x="496" y="681"/>
                    <a:pt x="336" y="697"/>
                  </a:cubicBezTo>
                  <a:cubicBezTo>
                    <a:pt x="176" y="713"/>
                    <a:pt x="87" y="656"/>
                    <a:pt x="48" y="601"/>
                  </a:cubicBezTo>
                  <a:cubicBezTo>
                    <a:pt x="8" y="545"/>
                    <a:pt x="0" y="449"/>
                    <a:pt x="96" y="361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4608" name="Rectangle 32">
            <a:extLst>
              <a:ext uri="{FF2B5EF4-FFF2-40B4-BE49-F238E27FC236}">
                <a16:creationId xmlns:a16="http://schemas.microsoft.com/office/drawing/2014/main" id="{92A89753-320F-4F96-8865-588E49864F4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09800" y="990600"/>
            <a:ext cx="7772400" cy="2362200"/>
          </a:xfrm>
          <a:noFill/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0487" tIns="44450" rIns="90487" bIns="44450" rtlCol="0">
            <a:noAutofit/>
          </a:bodyPr>
          <a:lstStyle/>
          <a:p>
            <a:r>
              <a:rPr lang="cs-CZ" altLang="cs-CZ" dirty="0"/>
              <a:t>Odstraněním prašníků z jedné rostliny a umělého oplodnění za pomocí opylovacího kartáčku lze dosáhnout u hrachu snadno kontrolovaného křížení.</a:t>
            </a:r>
            <a:endParaRPr lang="en-US" altLang="cs-CZ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D33B22C5-CBBB-4FAD-8346-6D7BA86867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400" y="593863"/>
            <a:ext cx="10753200" cy="451576"/>
          </a:xfrm>
        </p:spPr>
        <p:txBody>
          <a:bodyPr/>
          <a:lstStyle/>
          <a:p>
            <a:r>
              <a:rPr lang="cs-CZ" dirty="0"/>
              <a:t>Proč hrách? </a:t>
            </a:r>
          </a:p>
        </p:txBody>
      </p:sp>
    </p:spTree>
    <p:extLst>
      <p:ext uri="{BB962C8B-B14F-4D97-AF65-F5344CB8AC3E}">
        <p14:creationId xmlns:p14="http://schemas.microsoft.com/office/powerpoint/2010/main" val="1798524767"/>
      </p:ext>
    </p:extLst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3">
            <a:extLst>
              <a:ext uri="{FF2B5EF4-FFF2-40B4-BE49-F238E27FC236}">
                <a16:creationId xmlns:a16="http://schemas.microsoft.com/office/drawing/2014/main" id="{95D0AEB0-E3AE-43BD-8C88-BD48F05B7D1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057400" y="1600200"/>
            <a:ext cx="8153400" cy="4114800"/>
          </a:xfrm>
          <a:noFill/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0487" tIns="44450" rIns="90487" bIns="44450" rtlCol="0">
            <a:noAutofit/>
          </a:bodyPr>
          <a:lstStyle/>
          <a:p>
            <a:r>
              <a:rPr lang="cs-CZ" altLang="cs-CZ" dirty="0"/>
              <a:t>Při křížení hrachu s červenou a bílou barvou květů získal Mendel následující výsledky: </a:t>
            </a:r>
            <a:r>
              <a:rPr lang="en-US" altLang="cs-CZ" dirty="0"/>
              <a:t>:</a:t>
            </a:r>
          </a:p>
          <a:p>
            <a:r>
              <a:rPr lang="cs-CZ" altLang="cs-CZ" dirty="0"/>
              <a:t>V první </a:t>
            </a:r>
            <a:r>
              <a:rPr lang="cs-CZ" altLang="cs-CZ" dirty="0" err="1"/>
              <a:t>dceřinné</a:t>
            </a:r>
            <a:r>
              <a:rPr lang="cs-CZ" altLang="cs-CZ" dirty="0"/>
              <a:t> generaci </a:t>
            </a:r>
            <a:r>
              <a:rPr lang="en-US" altLang="cs-CZ" dirty="0"/>
              <a:t>(F</a:t>
            </a:r>
            <a:r>
              <a:rPr lang="en-US" altLang="cs-CZ" baseline="-25000" dirty="0"/>
              <a:t>1</a:t>
            </a:r>
            <a:r>
              <a:rPr lang="en-US" altLang="cs-CZ" dirty="0"/>
              <a:t>)</a:t>
            </a:r>
            <a:r>
              <a:rPr lang="cs-CZ" altLang="cs-CZ" dirty="0"/>
              <a:t> měly všechny rostliny červené květy</a:t>
            </a:r>
            <a:endParaRPr lang="en-US" altLang="cs-CZ" dirty="0"/>
          </a:p>
          <a:p>
            <a:r>
              <a:rPr lang="cs-CZ" altLang="cs-CZ" dirty="0"/>
              <a:t>Ve druhé generaci</a:t>
            </a:r>
            <a:r>
              <a:rPr lang="en-US" altLang="cs-CZ" dirty="0"/>
              <a:t> (</a:t>
            </a:r>
            <a:r>
              <a:rPr lang="cs-CZ" altLang="cs-CZ" dirty="0"/>
              <a:t>druhá </a:t>
            </a:r>
            <a:r>
              <a:rPr lang="cs-CZ" altLang="cs-CZ" dirty="0" err="1"/>
              <a:t>dceřinná</a:t>
            </a:r>
            <a:r>
              <a:rPr lang="cs-CZ" altLang="cs-CZ" dirty="0"/>
              <a:t> neboli</a:t>
            </a:r>
            <a:r>
              <a:rPr lang="en-US" altLang="cs-CZ" dirty="0"/>
              <a:t> F</a:t>
            </a:r>
            <a:r>
              <a:rPr lang="en-US" altLang="cs-CZ" baseline="-25000" dirty="0"/>
              <a:t>2</a:t>
            </a:r>
            <a:r>
              <a:rPr lang="en-US" altLang="cs-CZ" dirty="0"/>
              <a:t>):</a:t>
            </a:r>
          </a:p>
          <a:p>
            <a:pPr lvl="1"/>
            <a:r>
              <a:rPr lang="en-US" altLang="cs-CZ" dirty="0"/>
              <a:t>705 </a:t>
            </a:r>
            <a:r>
              <a:rPr lang="cs-CZ" altLang="cs-CZ" dirty="0"/>
              <a:t>červených</a:t>
            </a:r>
            <a:endParaRPr lang="en-US" altLang="cs-CZ" dirty="0"/>
          </a:p>
          <a:p>
            <a:pPr lvl="1"/>
            <a:r>
              <a:rPr lang="en-US" altLang="cs-CZ" dirty="0"/>
              <a:t>224</a:t>
            </a:r>
            <a:r>
              <a:rPr lang="cs-CZ" altLang="cs-CZ" dirty="0"/>
              <a:t> bílých</a:t>
            </a:r>
          </a:p>
          <a:p>
            <a:pPr lvl="1"/>
            <a:r>
              <a:rPr lang="cs-CZ" altLang="cs-CZ" dirty="0"/>
              <a:t>Poměr červených k bílým cca 3:1</a:t>
            </a:r>
            <a:endParaRPr lang="en-US" altLang="cs-CZ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06BE122D-5635-481F-89B2-AA8160A97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Mendelovy výsledky</a:t>
            </a:r>
          </a:p>
        </p:txBody>
      </p:sp>
    </p:spTree>
    <p:extLst>
      <p:ext uri="{BB962C8B-B14F-4D97-AF65-F5344CB8AC3E}">
        <p14:creationId xmlns:p14="http://schemas.microsoft.com/office/powerpoint/2010/main" val="369753059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6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6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66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66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66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7" grpId="0" build="p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EB514259-51D9-46F7-886A-E2E622D36C9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en-US"/>
              <a:t>DNA replikace</a:t>
            </a:r>
          </a:p>
        </p:txBody>
      </p:sp>
      <p:pic>
        <p:nvPicPr>
          <p:cNvPr id="9219" name="Picture 5" descr="DNA%20replication">
            <a:extLst>
              <a:ext uri="{FF2B5EF4-FFF2-40B4-BE49-F238E27FC236}">
                <a16:creationId xmlns:a16="http://schemas.microsoft.com/office/drawing/2014/main" id="{6B7B07B9-1A05-4EB0-8FFD-0E91A9FD725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69984" y="720000"/>
            <a:ext cx="5303837" cy="5329237"/>
          </a:xfr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3">
            <a:extLst>
              <a:ext uri="{FF2B5EF4-FFF2-40B4-BE49-F238E27FC236}">
                <a16:creationId xmlns:a16="http://schemas.microsoft.com/office/drawing/2014/main" id="{154034EA-87FA-4DCF-9E1B-57CC632B0F4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52600" y="1371600"/>
            <a:ext cx="8610600" cy="4114800"/>
          </a:xfrm>
          <a:noFill/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0487" tIns="44450" rIns="90487" bIns="44450" rtlCol="0">
            <a:noAutofit/>
          </a:bodyPr>
          <a:lstStyle/>
          <a:p>
            <a:r>
              <a:rPr lang="cs-CZ" altLang="cs-CZ" dirty="0"/>
              <a:t>Protože generace F1 neměla žádné světle červené květy a protože se v generaci F2 znovu objevily květy bílé, vyvrátil Mendel teorii „mísení znaků“. </a:t>
            </a:r>
          </a:p>
          <a:p>
            <a:r>
              <a:rPr lang="cs-CZ" altLang="cs-CZ" dirty="0"/>
              <a:t>Mendel formuloval, že pokud dvě rodičovské rostliny hrachu mají dvě sady všech genů, mají také i dvě kopie genu pro barvu květů</a:t>
            </a:r>
          </a:p>
          <a:p>
            <a:r>
              <a:rPr lang="cs-CZ" altLang="cs-CZ" dirty="0"/>
              <a:t>Každý gen má dvě varianty zvané alely</a:t>
            </a:r>
            <a:endParaRPr lang="en-US" altLang="cs-CZ" dirty="0"/>
          </a:p>
          <a:p>
            <a:r>
              <a:rPr lang="cs-CZ" altLang="cs-CZ" dirty="0"/>
              <a:t>V případě alel pro barvu květů hrachu je to alela pro červenou a alela pro bílou barvu. </a:t>
            </a:r>
            <a:endParaRPr lang="en-US" altLang="cs-CZ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0208269D-A916-4913-AE41-C1E2FCF671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Mendelovy výsledky II</a:t>
            </a:r>
          </a:p>
        </p:txBody>
      </p:sp>
    </p:spTree>
    <p:extLst>
      <p:ext uri="{BB962C8B-B14F-4D97-AF65-F5344CB8AC3E}">
        <p14:creationId xmlns:p14="http://schemas.microsoft.com/office/powerpoint/2010/main" val="292823426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 autoUpdateAnimBg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Rectangle 3">
            <a:extLst>
              <a:ext uri="{FF2B5EF4-FFF2-40B4-BE49-F238E27FC236}">
                <a16:creationId xmlns:a16="http://schemas.microsoft.com/office/drawing/2014/main" id="{AC6209A2-D149-42A7-A706-7583EDDC0A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24800" y="5181600"/>
            <a:ext cx="685800" cy="685800"/>
          </a:xfrm>
          <a:prstGeom prst="rect">
            <a:avLst/>
          </a:prstGeom>
          <a:solidFill>
            <a:srgbClr val="9933F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altLang="cs-CZ" sz="3200" b="1" dirty="0">
                <a:latin typeface="Times" panose="02020603050405020304" pitchFamily="18" charset="0"/>
                <a:cs typeface="Calibri" panose="020F0502020204030204" pitchFamily="34" charset="0"/>
              </a:rPr>
              <a:t>CC</a:t>
            </a:r>
            <a:endParaRPr lang="en-US" altLang="cs-CZ" sz="3200" b="1" baseline="30000" dirty="0">
              <a:latin typeface="Times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28676" name="Rectangle 4">
            <a:extLst>
              <a:ext uri="{FF2B5EF4-FFF2-40B4-BE49-F238E27FC236}">
                <a16:creationId xmlns:a16="http://schemas.microsoft.com/office/drawing/2014/main" id="{6C5E0077-BE04-4126-97E5-85A66F7765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24800" y="5867400"/>
            <a:ext cx="685800" cy="685800"/>
          </a:xfrm>
          <a:prstGeom prst="rect">
            <a:avLst/>
          </a:prstGeom>
          <a:solidFill>
            <a:srgbClr val="9933F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altLang="cs-CZ" sz="3200" b="1" dirty="0">
                <a:latin typeface="Times" panose="02020603050405020304" pitchFamily="18" charset="0"/>
                <a:cs typeface="Calibri" panose="020F0502020204030204" pitchFamily="34" charset="0"/>
              </a:rPr>
              <a:t>Cc</a:t>
            </a:r>
            <a:endParaRPr lang="en-US" altLang="cs-CZ" sz="3200" b="1" baseline="30000" dirty="0">
              <a:latin typeface="Times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28677" name="Rectangle 5">
            <a:extLst>
              <a:ext uri="{FF2B5EF4-FFF2-40B4-BE49-F238E27FC236}">
                <a16:creationId xmlns:a16="http://schemas.microsoft.com/office/drawing/2014/main" id="{10A2E379-AB12-4F4E-A100-048185996D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10600" y="5181600"/>
            <a:ext cx="685800" cy="685800"/>
          </a:xfrm>
          <a:prstGeom prst="rect">
            <a:avLst/>
          </a:prstGeom>
          <a:solidFill>
            <a:srgbClr val="9933F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altLang="cs-CZ" sz="3200" b="1" dirty="0">
                <a:latin typeface="Times" panose="02020603050405020304" pitchFamily="18" charset="0"/>
                <a:cs typeface="Calibri" panose="020F0502020204030204" pitchFamily="34" charset="0"/>
              </a:rPr>
              <a:t>Cc</a:t>
            </a:r>
            <a:endParaRPr lang="en-US" altLang="cs-CZ" sz="3200" b="1" baseline="30000" dirty="0">
              <a:latin typeface="Times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28678" name="Rectangle 6">
            <a:extLst>
              <a:ext uri="{FF2B5EF4-FFF2-40B4-BE49-F238E27FC236}">
                <a16:creationId xmlns:a16="http://schemas.microsoft.com/office/drawing/2014/main" id="{D23A547A-0FEF-414A-8B67-F898EAC3F5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10600" y="5867400"/>
            <a:ext cx="685800" cy="685800"/>
          </a:xfrm>
          <a:prstGeom prst="rect">
            <a:avLst/>
          </a:prstGeom>
          <a:solidFill>
            <a:srgbClr val="9933F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altLang="cs-CZ" sz="3200" b="1" dirty="0">
                <a:latin typeface="Times" panose="02020603050405020304" pitchFamily="18" charset="0"/>
                <a:cs typeface="Calibri" panose="020F0502020204030204" pitchFamily="34" charset="0"/>
              </a:rPr>
              <a:t>cc</a:t>
            </a:r>
          </a:p>
        </p:txBody>
      </p:sp>
      <p:sp>
        <p:nvSpPr>
          <p:cNvPr id="28679" name="Rectangle 7">
            <a:extLst>
              <a:ext uri="{FF2B5EF4-FFF2-40B4-BE49-F238E27FC236}">
                <a16:creationId xmlns:a16="http://schemas.microsoft.com/office/drawing/2014/main" id="{90AAAC3A-6023-4451-BCB8-B628B7B639C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05000" y="914400"/>
            <a:ext cx="8305800" cy="3581400"/>
          </a:xfrm>
          <a:noFill/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0487" tIns="44450" rIns="90487" bIns="44450" rtlCol="0">
            <a:noAutofit/>
          </a:bodyPr>
          <a:lstStyle/>
          <a:p>
            <a:pPr>
              <a:lnSpc>
                <a:spcPct val="90000"/>
              </a:lnSpc>
            </a:pPr>
            <a:r>
              <a:rPr lang="cs-CZ" altLang="cs-CZ" dirty="0"/>
              <a:t>V první </a:t>
            </a:r>
            <a:r>
              <a:rPr lang="cs-CZ" altLang="cs-CZ" dirty="0" err="1"/>
              <a:t>dceřinné</a:t>
            </a:r>
            <a:r>
              <a:rPr lang="cs-CZ" altLang="cs-CZ" dirty="0"/>
              <a:t> generaci, tedy</a:t>
            </a:r>
            <a:r>
              <a:rPr lang="en-US" altLang="cs-CZ" dirty="0"/>
              <a:t> F</a:t>
            </a:r>
            <a:r>
              <a:rPr lang="en-US" altLang="cs-CZ" baseline="-25000" dirty="0"/>
              <a:t>1</a:t>
            </a:r>
            <a:r>
              <a:rPr lang="en-US" altLang="cs-CZ" dirty="0"/>
              <a:t> genera</a:t>
            </a:r>
            <a:r>
              <a:rPr lang="cs-CZ" altLang="cs-CZ" dirty="0" err="1"/>
              <a:t>ci</a:t>
            </a:r>
            <a:r>
              <a:rPr lang="en-US" altLang="cs-CZ" dirty="0"/>
              <a:t>, </a:t>
            </a:r>
            <a:r>
              <a:rPr lang="cs-CZ" altLang="cs-CZ" dirty="0"/>
              <a:t>byla bílá alela schována za dominantní červenou alelu</a:t>
            </a:r>
            <a:endParaRPr lang="en-US" altLang="cs-CZ" dirty="0"/>
          </a:p>
          <a:p>
            <a:pPr>
              <a:lnSpc>
                <a:spcPct val="90000"/>
              </a:lnSpc>
            </a:pPr>
            <a:r>
              <a:rPr lang="cs-CZ" altLang="cs-CZ" dirty="0"/>
              <a:t>Ve druhé </a:t>
            </a:r>
            <a:r>
              <a:rPr lang="cs-CZ" altLang="cs-CZ" dirty="0" err="1"/>
              <a:t>dceřinné</a:t>
            </a:r>
            <a:r>
              <a:rPr lang="cs-CZ" altLang="cs-CZ" dirty="0"/>
              <a:t> generaci, tedy </a:t>
            </a:r>
            <a:r>
              <a:rPr lang="en-US" altLang="cs-CZ" dirty="0"/>
              <a:t>F</a:t>
            </a:r>
            <a:r>
              <a:rPr lang="en-US" altLang="cs-CZ" baseline="-25000" dirty="0"/>
              <a:t>2</a:t>
            </a:r>
            <a:r>
              <a:rPr lang="en-US" altLang="cs-CZ" dirty="0"/>
              <a:t> genera</a:t>
            </a:r>
            <a:r>
              <a:rPr lang="cs-CZ" altLang="cs-CZ" dirty="0" err="1"/>
              <a:t>ci</a:t>
            </a:r>
            <a:r>
              <a:rPr lang="en-US" altLang="cs-CZ" dirty="0"/>
              <a:t>, 1/4 </a:t>
            </a:r>
            <a:r>
              <a:rPr lang="cs-CZ" altLang="cs-CZ" dirty="0"/>
              <a:t>potomstva získalo dvě kopie alel pro bílou barvu, proto měly květy barvu bílou</a:t>
            </a:r>
            <a:endParaRPr lang="en-US" altLang="cs-CZ" dirty="0"/>
          </a:p>
        </p:txBody>
      </p:sp>
      <p:grpSp>
        <p:nvGrpSpPr>
          <p:cNvPr id="28680" name="Group 8">
            <a:extLst>
              <a:ext uri="{FF2B5EF4-FFF2-40B4-BE49-F238E27FC236}">
                <a16:creationId xmlns:a16="http://schemas.microsoft.com/office/drawing/2014/main" id="{59B3D7F4-61FE-40CA-A259-F73D2AB016B4}"/>
              </a:ext>
            </a:extLst>
          </p:cNvPr>
          <p:cNvGrpSpPr>
            <a:grpSpLocks/>
          </p:cNvGrpSpPr>
          <p:nvPr/>
        </p:nvGrpSpPr>
        <p:grpSpPr bwMode="auto">
          <a:xfrm>
            <a:off x="7239000" y="3968750"/>
            <a:ext cx="2057400" cy="2584450"/>
            <a:chOff x="3600" y="2500"/>
            <a:chExt cx="1296" cy="1628"/>
          </a:xfrm>
        </p:grpSpPr>
        <p:grpSp>
          <p:nvGrpSpPr>
            <p:cNvPr id="28681" name="Group 9">
              <a:extLst>
                <a:ext uri="{FF2B5EF4-FFF2-40B4-BE49-F238E27FC236}">
                  <a16:creationId xmlns:a16="http://schemas.microsoft.com/office/drawing/2014/main" id="{45825D5F-F8FB-4D62-A605-D0B2C757EDF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00" y="2832"/>
              <a:ext cx="1296" cy="1296"/>
              <a:chOff x="3600" y="2832"/>
              <a:chExt cx="1296" cy="1296"/>
            </a:xfrm>
          </p:grpSpPr>
          <p:grpSp>
            <p:nvGrpSpPr>
              <p:cNvPr id="28682" name="Group 10">
                <a:extLst>
                  <a:ext uri="{FF2B5EF4-FFF2-40B4-BE49-F238E27FC236}">
                    <a16:creationId xmlns:a16="http://schemas.microsoft.com/office/drawing/2014/main" id="{05ABA3FA-D2DB-43D0-B33F-1DFA2A1EA9A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32" y="2832"/>
                <a:ext cx="864" cy="432"/>
                <a:chOff x="4560" y="864"/>
                <a:chExt cx="864" cy="432"/>
              </a:xfrm>
            </p:grpSpPr>
            <p:sp>
              <p:nvSpPr>
                <p:cNvPr id="28683" name="Rectangle 11">
                  <a:extLst>
                    <a:ext uri="{FF2B5EF4-FFF2-40B4-BE49-F238E27FC236}">
                      <a16:creationId xmlns:a16="http://schemas.microsoft.com/office/drawing/2014/main" id="{01B44E42-AC71-4D8B-9D3F-02556DD57F9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560" y="864"/>
                  <a:ext cx="432" cy="432"/>
                </a:xfrm>
                <a:prstGeom prst="rect">
                  <a:avLst/>
                </a:prstGeom>
                <a:solidFill>
                  <a:srgbClr val="FF99FF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eaLnBrk="0" hangingPunct="0"/>
                  <a:r>
                    <a:rPr lang="en-US" altLang="cs-CZ" sz="3200" b="1" dirty="0">
                      <a:latin typeface="Times" panose="02020603050405020304" pitchFamily="18" charset="0"/>
                      <a:cs typeface="Calibri" panose="020F0502020204030204" pitchFamily="34" charset="0"/>
                    </a:rPr>
                    <a:t>C</a:t>
                  </a:r>
                </a:p>
              </p:txBody>
            </p:sp>
            <p:sp>
              <p:nvSpPr>
                <p:cNvPr id="28684" name="Rectangle 12">
                  <a:extLst>
                    <a:ext uri="{FF2B5EF4-FFF2-40B4-BE49-F238E27FC236}">
                      <a16:creationId xmlns:a16="http://schemas.microsoft.com/office/drawing/2014/main" id="{B50EC9AC-97C8-46E2-A9FE-AC921D6623D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992" y="864"/>
                  <a:ext cx="432" cy="432"/>
                </a:xfrm>
                <a:prstGeom prst="rect">
                  <a:avLst/>
                </a:prstGeom>
                <a:solidFill>
                  <a:srgbClr val="FF99FF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eaLnBrk="0" hangingPunct="0"/>
                  <a:r>
                    <a:rPr lang="en-US" altLang="cs-CZ" sz="3200" b="1" dirty="0">
                      <a:latin typeface="Times" panose="02020603050405020304" pitchFamily="18" charset="0"/>
                      <a:cs typeface="Calibri" panose="020F0502020204030204" pitchFamily="34" charset="0"/>
                    </a:rPr>
                    <a:t>c</a:t>
                  </a:r>
                </a:p>
              </p:txBody>
            </p:sp>
          </p:grpSp>
          <p:grpSp>
            <p:nvGrpSpPr>
              <p:cNvPr id="28685" name="Group 13">
                <a:extLst>
                  <a:ext uri="{FF2B5EF4-FFF2-40B4-BE49-F238E27FC236}">
                    <a16:creationId xmlns:a16="http://schemas.microsoft.com/office/drawing/2014/main" id="{E8F87DEF-BDFF-4C7D-8DE5-982B8CAACF8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600" y="3264"/>
                <a:ext cx="432" cy="864"/>
                <a:chOff x="4128" y="1296"/>
                <a:chExt cx="432" cy="864"/>
              </a:xfrm>
            </p:grpSpPr>
            <p:sp>
              <p:nvSpPr>
                <p:cNvPr id="28686" name="Rectangle 14">
                  <a:extLst>
                    <a:ext uri="{FF2B5EF4-FFF2-40B4-BE49-F238E27FC236}">
                      <a16:creationId xmlns:a16="http://schemas.microsoft.com/office/drawing/2014/main" id="{6C635C88-C129-4573-AAC3-12BB83F4A59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128" y="1296"/>
                  <a:ext cx="432" cy="432"/>
                </a:xfrm>
                <a:prstGeom prst="rect">
                  <a:avLst/>
                </a:prstGeom>
                <a:solidFill>
                  <a:schemeClr val="folHlink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eaLnBrk="0" hangingPunct="0"/>
                  <a:r>
                    <a:rPr lang="en-US" altLang="cs-CZ" sz="3200" b="1" dirty="0">
                      <a:latin typeface="Times" panose="02020603050405020304" pitchFamily="18" charset="0"/>
                      <a:cs typeface="Calibri" panose="020F0502020204030204" pitchFamily="34" charset="0"/>
                    </a:rPr>
                    <a:t>C</a:t>
                  </a:r>
                </a:p>
              </p:txBody>
            </p:sp>
            <p:sp>
              <p:nvSpPr>
                <p:cNvPr id="28687" name="Rectangle 15">
                  <a:extLst>
                    <a:ext uri="{FF2B5EF4-FFF2-40B4-BE49-F238E27FC236}">
                      <a16:creationId xmlns:a16="http://schemas.microsoft.com/office/drawing/2014/main" id="{3910EE6D-4BAE-4BF4-8FF3-F4F2D80162C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128" y="1728"/>
                  <a:ext cx="432" cy="432"/>
                </a:xfrm>
                <a:prstGeom prst="rect">
                  <a:avLst/>
                </a:prstGeom>
                <a:solidFill>
                  <a:schemeClr val="folHlink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eaLnBrk="0" hangingPunct="0"/>
                  <a:r>
                    <a:rPr lang="en-US" altLang="cs-CZ" sz="3200" b="1" dirty="0">
                      <a:latin typeface="Times" panose="02020603050405020304" pitchFamily="18" charset="0"/>
                      <a:cs typeface="Calibri" panose="020F0502020204030204" pitchFamily="34" charset="0"/>
                    </a:rPr>
                    <a:t>c</a:t>
                  </a:r>
                </a:p>
              </p:txBody>
            </p:sp>
          </p:grpSp>
        </p:grpSp>
        <p:sp>
          <p:nvSpPr>
            <p:cNvPr id="28688" name="Text Box 16">
              <a:extLst>
                <a:ext uri="{FF2B5EF4-FFF2-40B4-BE49-F238E27FC236}">
                  <a16:creationId xmlns:a16="http://schemas.microsoft.com/office/drawing/2014/main" id="{0EBD6311-48C0-4300-91BC-012DEA94054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07" y="2500"/>
              <a:ext cx="985" cy="33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cs-CZ" sz="2800" dirty="0">
                  <a:solidFill>
                    <a:schemeClr val="tx2"/>
                  </a:solidFill>
                  <a:latin typeface="Times" panose="02020603050405020304" pitchFamily="18" charset="0"/>
                  <a:cs typeface="Calibri" panose="020F0502020204030204" pitchFamily="34" charset="0"/>
                </a:rPr>
                <a:t>F</a:t>
              </a:r>
              <a:r>
                <a:rPr lang="en-US" altLang="cs-CZ" sz="2800" baseline="-25000" dirty="0">
                  <a:solidFill>
                    <a:schemeClr val="tx2"/>
                  </a:solidFill>
                  <a:latin typeface="Times" panose="02020603050405020304" pitchFamily="18" charset="0"/>
                  <a:cs typeface="Calibri" panose="020F0502020204030204" pitchFamily="34" charset="0"/>
                </a:rPr>
                <a:t>2</a:t>
              </a:r>
              <a:r>
                <a:rPr lang="en-US" altLang="cs-CZ" sz="2800" dirty="0">
                  <a:solidFill>
                    <a:schemeClr val="tx2"/>
                  </a:solidFill>
                  <a:latin typeface="Times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altLang="cs-CZ" sz="2000" dirty="0" err="1">
                  <a:solidFill>
                    <a:schemeClr val="tx2"/>
                  </a:solidFill>
                  <a:latin typeface="Times" panose="02020603050405020304" pitchFamily="18" charset="0"/>
                  <a:cs typeface="Calibri" panose="020F0502020204030204" pitchFamily="34" charset="0"/>
                </a:rPr>
                <a:t>Gener</a:t>
              </a:r>
              <a:r>
                <a:rPr lang="cs-CZ" altLang="cs-CZ" sz="2000" dirty="0" err="1">
                  <a:solidFill>
                    <a:schemeClr val="tx2"/>
                  </a:solidFill>
                  <a:latin typeface="Times" panose="02020603050405020304" pitchFamily="18" charset="0"/>
                  <a:cs typeface="Calibri" panose="020F0502020204030204" pitchFamily="34" charset="0"/>
                </a:rPr>
                <a:t>ace</a:t>
              </a:r>
              <a:endParaRPr lang="en-US" altLang="cs-CZ" sz="2000" dirty="0">
                <a:solidFill>
                  <a:schemeClr val="tx2"/>
                </a:solidFill>
                <a:latin typeface="Times" panose="02020603050405020304" pitchFamily="18" charset="0"/>
                <a:cs typeface="Calibri" panose="020F0502020204030204" pitchFamily="34" charset="0"/>
              </a:endParaRPr>
            </a:p>
          </p:txBody>
        </p:sp>
      </p:grpSp>
      <p:sp>
        <p:nvSpPr>
          <p:cNvPr id="28689" name="Rectangle 17">
            <a:extLst>
              <a:ext uri="{FF2B5EF4-FFF2-40B4-BE49-F238E27FC236}">
                <a16:creationId xmlns:a16="http://schemas.microsoft.com/office/drawing/2014/main" id="{1B816814-9964-489D-80A4-94F252999D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0" y="5181600"/>
            <a:ext cx="685800" cy="685800"/>
          </a:xfrm>
          <a:prstGeom prst="rect">
            <a:avLst/>
          </a:prstGeom>
          <a:solidFill>
            <a:srgbClr val="9933F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altLang="cs-CZ" sz="3200" b="1" dirty="0">
                <a:latin typeface="Times" panose="02020603050405020304" pitchFamily="18" charset="0"/>
                <a:cs typeface="Calibri" panose="020F0502020204030204" pitchFamily="34" charset="0"/>
              </a:rPr>
              <a:t>Cc</a:t>
            </a:r>
            <a:endParaRPr lang="en-US" altLang="cs-CZ" sz="3200" b="1" baseline="30000" dirty="0">
              <a:latin typeface="Times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28690" name="Rectangle 18">
            <a:extLst>
              <a:ext uri="{FF2B5EF4-FFF2-40B4-BE49-F238E27FC236}">
                <a16:creationId xmlns:a16="http://schemas.microsoft.com/office/drawing/2014/main" id="{3E39FAFB-EDA3-4EC5-AF87-9FED027747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0" y="5867400"/>
            <a:ext cx="685800" cy="685800"/>
          </a:xfrm>
          <a:prstGeom prst="rect">
            <a:avLst/>
          </a:prstGeom>
          <a:solidFill>
            <a:srgbClr val="9933F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altLang="cs-CZ" sz="3200" b="1" dirty="0">
                <a:latin typeface="Times" panose="02020603050405020304" pitchFamily="18" charset="0"/>
                <a:cs typeface="Calibri" panose="020F0502020204030204" pitchFamily="34" charset="0"/>
              </a:rPr>
              <a:t>Cc</a:t>
            </a:r>
            <a:endParaRPr lang="en-US" altLang="cs-CZ" sz="3200" b="1" baseline="30000" dirty="0">
              <a:latin typeface="Times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28691" name="Rectangle 19">
            <a:extLst>
              <a:ext uri="{FF2B5EF4-FFF2-40B4-BE49-F238E27FC236}">
                <a16:creationId xmlns:a16="http://schemas.microsoft.com/office/drawing/2014/main" id="{800B4C9B-DBB0-4268-842B-693C775F69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5800" y="5181600"/>
            <a:ext cx="685800" cy="685800"/>
          </a:xfrm>
          <a:prstGeom prst="rect">
            <a:avLst/>
          </a:prstGeom>
          <a:solidFill>
            <a:srgbClr val="9933F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altLang="cs-CZ" sz="3200" b="1" dirty="0">
                <a:latin typeface="Times" panose="02020603050405020304" pitchFamily="18" charset="0"/>
                <a:cs typeface="Calibri" panose="020F0502020204030204" pitchFamily="34" charset="0"/>
              </a:rPr>
              <a:t>Cc</a:t>
            </a:r>
            <a:endParaRPr lang="en-US" altLang="cs-CZ" sz="3200" b="1" baseline="30000" dirty="0">
              <a:latin typeface="Times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28692" name="Rectangle 20">
            <a:extLst>
              <a:ext uri="{FF2B5EF4-FFF2-40B4-BE49-F238E27FC236}">
                <a16:creationId xmlns:a16="http://schemas.microsoft.com/office/drawing/2014/main" id="{381A4A61-9AFE-4E51-92A4-FE443D3C6F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5800" y="5867400"/>
            <a:ext cx="685800" cy="685800"/>
          </a:xfrm>
          <a:prstGeom prst="rect">
            <a:avLst/>
          </a:prstGeom>
          <a:solidFill>
            <a:srgbClr val="9933F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altLang="cs-CZ" sz="3200" b="1" dirty="0">
                <a:latin typeface="Times" panose="02020603050405020304" pitchFamily="18" charset="0"/>
                <a:cs typeface="Calibri" panose="020F0502020204030204" pitchFamily="34" charset="0"/>
              </a:rPr>
              <a:t>Cc</a:t>
            </a:r>
          </a:p>
        </p:txBody>
      </p:sp>
      <p:grpSp>
        <p:nvGrpSpPr>
          <p:cNvPr id="28693" name="Group 21">
            <a:extLst>
              <a:ext uri="{FF2B5EF4-FFF2-40B4-BE49-F238E27FC236}">
                <a16:creationId xmlns:a16="http://schemas.microsoft.com/office/drawing/2014/main" id="{4C17B439-4099-4975-B7BF-61DF9D28272F}"/>
              </a:ext>
            </a:extLst>
          </p:cNvPr>
          <p:cNvGrpSpPr>
            <a:grpSpLocks/>
          </p:cNvGrpSpPr>
          <p:nvPr/>
        </p:nvGrpSpPr>
        <p:grpSpPr bwMode="auto">
          <a:xfrm>
            <a:off x="3048000" y="3810000"/>
            <a:ext cx="2133600" cy="2743200"/>
            <a:chOff x="960" y="2400"/>
            <a:chExt cx="1344" cy="1728"/>
          </a:xfrm>
        </p:grpSpPr>
        <p:grpSp>
          <p:nvGrpSpPr>
            <p:cNvPr id="28694" name="Group 22">
              <a:extLst>
                <a:ext uri="{FF2B5EF4-FFF2-40B4-BE49-F238E27FC236}">
                  <a16:creationId xmlns:a16="http://schemas.microsoft.com/office/drawing/2014/main" id="{3ABBE03D-805C-40DA-8E10-B97EA019E23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08" y="2832"/>
              <a:ext cx="1296" cy="1296"/>
              <a:chOff x="1008" y="2832"/>
              <a:chExt cx="1296" cy="1296"/>
            </a:xfrm>
          </p:grpSpPr>
          <p:grpSp>
            <p:nvGrpSpPr>
              <p:cNvPr id="28695" name="Group 23">
                <a:extLst>
                  <a:ext uri="{FF2B5EF4-FFF2-40B4-BE49-F238E27FC236}">
                    <a16:creationId xmlns:a16="http://schemas.microsoft.com/office/drawing/2014/main" id="{C29A6AEA-AE15-4508-8CE8-56F8A390D5D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440" y="2832"/>
                <a:ext cx="864" cy="432"/>
                <a:chOff x="4560" y="864"/>
                <a:chExt cx="864" cy="432"/>
              </a:xfrm>
            </p:grpSpPr>
            <p:sp>
              <p:nvSpPr>
                <p:cNvPr id="28696" name="Rectangle 24">
                  <a:extLst>
                    <a:ext uri="{FF2B5EF4-FFF2-40B4-BE49-F238E27FC236}">
                      <a16:creationId xmlns:a16="http://schemas.microsoft.com/office/drawing/2014/main" id="{9F975399-3BA8-4B50-A52B-775398CDDE7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560" y="864"/>
                  <a:ext cx="432" cy="432"/>
                </a:xfrm>
                <a:prstGeom prst="rect">
                  <a:avLst/>
                </a:prstGeom>
                <a:solidFill>
                  <a:srgbClr val="FF99FF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eaLnBrk="0" hangingPunct="0"/>
                  <a:r>
                    <a:rPr lang="en-US" altLang="cs-CZ" sz="3200" b="1" dirty="0">
                      <a:latin typeface="Times" panose="02020603050405020304" pitchFamily="18" charset="0"/>
                      <a:cs typeface="Calibri" panose="020F0502020204030204" pitchFamily="34" charset="0"/>
                    </a:rPr>
                    <a:t>C</a:t>
                  </a:r>
                </a:p>
              </p:txBody>
            </p:sp>
            <p:sp>
              <p:nvSpPr>
                <p:cNvPr id="28697" name="Rectangle 25">
                  <a:extLst>
                    <a:ext uri="{FF2B5EF4-FFF2-40B4-BE49-F238E27FC236}">
                      <a16:creationId xmlns:a16="http://schemas.microsoft.com/office/drawing/2014/main" id="{7C57AD63-6D04-4A02-9178-9485DAFB23D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992" y="864"/>
                  <a:ext cx="432" cy="432"/>
                </a:xfrm>
                <a:prstGeom prst="rect">
                  <a:avLst/>
                </a:prstGeom>
                <a:solidFill>
                  <a:srgbClr val="FF99FF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eaLnBrk="0" hangingPunct="0"/>
                  <a:r>
                    <a:rPr lang="en-US" altLang="cs-CZ" sz="3200" b="1" dirty="0">
                      <a:latin typeface="Times" panose="02020603050405020304" pitchFamily="18" charset="0"/>
                      <a:cs typeface="Calibri" panose="020F0502020204030204" pitchFamily="34" charset="0"/>
                    </a:rPr>
                    <a:t>C</a:t>
                  </a:r>
                </a:p>
              </p:txBody>
            </p:sp>
          </p:grpSp>
          <p:grpSp>
            <p:nvGrpSpPr>
              <p:cNvPr id="28698" name="Group 26">
                <a:extLst>
                  <a:ext uri="{FF2B5EF4-FFF2-40B4-BE49-F238E27FC236}">
                    <a16:creationId xmlns:a16="http://schemas.microsoft.com/office/drawing/2014/main" id="{60F51C76-0CB4-4FE3-90CA-7FDAF5CDADD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08" y="3264"/>
                <a:ext cx="432" cy="864"/>
                <a:chOff x="4128" y="1296"/>
                <a:chExt cx="432" cy="864"/>
              </a:xfrm>
            </p:grpSpPr>
            <p:sp>
              <p:nvSpPr>
                <p:cNvPr id="28699" name="Rectangle 27">
                  <a:extLst>
                    <a:ext uri="{FF2B5EF4-FFF2-40B4-BE49-F238E27FC236}">
                      <a16:creationId xmlns:a16="http://schemas.microsoft.com/office/drawing/2014/main" id="{BC421EB9-EAAC-4FF7-8B3C-8D12FFFEEB1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128" y="1296"/>
                  <a:ext cx="432" cy="432"/>
                </a:xfrm>
                <a:prstGeom prst="rect">
                  <a:avLst/>
                </a:prstGeom>
                <a:solidFill>
                  <a:schemeClr val="folHlink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eaLnBrk="0" hangingPunct="0"/>
                  <a:r>
                    <a:rPr lang="en-US" altLang="cs-CZ" sz="3200" b="1" dirty="0">
                      <a:latin typeface="Times" panose="02020603050405020304" pitchFamily="18" charset="0"/>
                      <a:cs typeface="Calibri" panose="020F0502020204030204" pitchFamily="34" charset="0"/>
                    </a:rPr>
                    <a:t>c</a:t>
                  </a:r>
                </a:p>
              </p:txBody>
            </p:sp>
            <p:sp>
              <p:nvSpPr>
                <p:cNvPr id="28700" name="Rectangle 28">
                  <a:extLst>
                    <a:ext uri="{FF2B5EF4-FFF2-40B4-BE49-F238E27FC236}">
                      <a16:creationId xmlns:a16="http://schemas.microsoft.com/office/drawing/2014/main" id="{9A6D05A3-4F4F-427D-9A0E-D2FE3AF344A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128" y="1728"/>
                  <a:ext cx="432" cy="432"/>
                </a:xfrm>
                <a:prstGeom prst="rect">
                  <a:avLst/>
                </a:prstGeom>
                <a:solidFill>
                  <a:schemeClr val="folHlink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eaLnBrk="0" hangingPunct="0"/>
                  <a:r>
                    <a:rPr lang="en-US" altLang="cs-CZ" sz="3200" b="1" dirty="0">
                      <a:latin typeface="Times" panose="02020603050405020304" pitchFamily="18" charset="0"/>
                      <a:cs typeface="Calibri" panose="020F0502020204030204" pitchFamily="34" charset="0"/>
                    </a:rPr>
                    <a:t>c</a:t>
                  </a:r>
                </a:p>
              </p:txBody>
            </p:sp>
          </p:grpSp>
        </p:grpSp>
        <p:sp>
          <p:nvSpPr>
            <p:cNvPr id="28701" name="Text Box 29">
              <a:extLst>
                <a:ext uri="{FF2B5EF4-FFF2-40B4-BE49-F238E27FC236}">
                  <a16:creationId xmlns:a16="http://schemas.microsoft.com/office/drawing/2014/main" id="{4E560C83-1526-4665-A62E-669D2C1D4CF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60" y="2400"/>
              <a:ext cx="1004" cy="33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cs-CZ" sz="2800" dirty="0">
                  <a:solidFill>
                    <a:schemeClr val="tx2"/>
                  </a:solidFill>
                  <a:latin typeface="Times" panose="02020603050405020304" pitchFamily="18" charset="0"/>
                  <a:cs typeface="Calibri" panose="020F0502020204030204" pitchFamily="34" charset="0"/>
                </a:rPr>
                <a:t>F</a:t>
              </a:r>
              <a:r>
                <a:rPr lang="en-US" altLang="cs-CZ" sz="2800" baseline="-25000" dirty="0">
                  <a:solidFill>
                    <a:schemeClr val="tx2"/>
                  </a:solidFill>
                  <a:latin typeface="Times" panose="02020603050405020304" pitchFamily="18" charset="0"/>
                  <a:cs typeface="Calibri" panose="020F0502020204030204" pitchFamily="34" charset="0"/>
                </a:rPr>
                <a:t>1</a:t>
              </a:r>
              <a:r>
                <a:rPr lang="en-US" altLang="cs-CZ" sz="2800" dirty="0">
                  <a:solidFill>
                    <a:schemeClr val="tx2"/>
                  </a:solidFill>
                  <a:latin typeface="Times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altLang="cs-CZ" sz="2000" dirty="0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</a:t>
              </a:r>
              <a:r>
                <a:rPr lang="cs-CZ" altLang="cs-CZ" sz="2000" dirty="0" err="1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enerace</a:t>
              </a:r>
              <a:endParaRPr lang="en-US" altLang="cs-CZ" sz="20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8702" name="Group 30">
            <a:extLst>
              <a:ext uri="{FF2B5EF4-FFF2-40B4-BE49-F238E27FC236}">
                <a16:creationId xmlns:a16="http://schemas.microsoft.com/office/drawing/2014/main" id="{ECD978BE-619C-48EE-AB23-7493652BF9F0}"/>
              </a:ext>
            </a:extLst>
          </p:cNvPr>
          <p:cNvGrpSpPr>
            <a:grpSpLocks/>
          </p:cNvGrpSpPr>
          <p:nvPr/>
        </p:nvGrpSpPr>
        <p:grpSpPr bwMode="auto">
          <a:xfrm>
            <a:off x="1798638" y="4353582"/>
            <a:ext cx="1944688" cy="892175"/>
            <a:chOff x="119" y="2798"/>
            <a:chExt cx="1225" cy="562"/>
          </a:xfrm>
        </p:grpSpPr>
        <p:sp>
          <p:nvSpPr>
            <p:cNvPr id="28703" name="Text Box 31">
              <a:extLst>
                <a:ext uri="{FF2B5EF4-FFF2-40B4-BE49-F238E27FC236}">
                  <a16:creationId xmlns:a16="http://schemas.microsoft.com/office/drawing/2014/main" id="{FA586551-CD82-4F01-A39C-01BA7C79FB3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9" y="2798"/>
              <a:ext cx="1066" cy="4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/>
              <a:r>
                <a:rPr lang="cs-CZ" altLang="cs-CZ" sz="1400" dirty="0">
                  <a:latin typeface="Times" panose="02020603050405020304" pitchFamily="18" charset="0"/>
                  <a:cs typeface="Calibri" panose="020F0502020204030204" pitchFamily="34" charset="0"/>
                </a:rPr>
                <a:t>Gamety z rodičovské generace P</a:t>
              </a:r>
              <a:endParaRPr lang="en-US" altLang="cs-CZ" sz="1400" dirty="0">
                <a:latin typeface="Times" panose="020206030504050203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28704" name="Line 32">
              <a:extLst>
                <a:ext uri="{FF2B5EF4-FFF2-40B4-BE49-F238E27FC236}">
                  <a16:creationId xmlns:a16="http://schemas.microsoft.com/office/drawing/2014/main" id="{68D04CC4-E19A-4B21-865A-32A3818C4A8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72" y="3168"/>
              <a:ext cx="288" cy="192"/>
            </a:xfrm>
            <a:prstGeom prst="line">
              <a:avLst/>
            </a:prstGeom>
            <a:noFill/>
            <a:ln w="76200">
              <a:solidFill>
                <a:schemeClr val="folHlink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8705" name="Line 33">
              <a:extLst>
                <a:ext uri="{FF2B5EF4-FFF2-40B4-BE49-F238E27FC236}">
                  <a16:creationId xmlns:a16="http://schemas.microsoft.com/office/drawing/2014/main" id="{9EA58006-5420-401C-B1C1-8F324B1689F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56" y="2832"/>
              <a:ext cx="288" cy="96"/>
            </a:xfrm>
            <a:prstGeom prst="line">
              <a:avLst/>
            </a:prstGeom>
            <a:noFill/>
            <a:ln w="76200">
              <a:solidFill>
                <a:schemeClr val="folHlink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8706" name="Group 34">
            <a:extLst>
              <a:ext uri="{FF2B5EF4-FFF2-40B4-BE49-F238E27FC236}">
                <a16:creationId xmlns:a16="http://schemas.microsoft.com/office/drawing/2014/main" id="{C381C712-CEB9-4687-B5FE-49293973435B}"/>
              </a:ext>
            </a:extLst>
          </p:cNvPr>
          <p:cNvGrpSpPr>
            <a:grpSpLocks/>
          </p:cNvGrpSpPr>
          <p:nvPr/>
        </p:nvGrpSpPr>
        <p:grpSpPr bwMode="auto">
          <a:xfrm>
            <a:off x="7940675" y="2495550"/>
            <a:ext cx="3167063" cy="2343150"/>
            <a:chOff x="3984" y="1836"/>
            <a:chExt cx="1995" cy="1476"/>
          </a:xfrm>
        </p:grpSpPr>
        <p:sp>
          <p:nvSpPr>
            <p:cNvPr id="28707" name="Text Box 35">
              <a:extLst>
                <a:ext uri="{FF2B5EF4-FFF2-40B4-BE49-F238E27FC236}">
                  <a16:creationId xmlns:a16="http://schemas.microsoft.com/office/drawing/2014/main" id="{D4706C26-74C6-40A7-922F-BC4F2925987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94" y="1836"/>
              <a:ext cx="985" cy="7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eaLnBrk="0" hangingPunct="0"/>
              <a:r>
                <a:rPr lang="cs-CZ" altLang="cs-CZ" sz="1400" dirty="0">
                  <a:latin typeface="Times" panose="02020603050405020304" pitchFamily="18" charset="0"/>
                  <a:cs typeface="Calibri" panose="020F0502020204030204" pitchFamily="34" charset="0"/>
                </a:rPr>
                <a:t>Heterozygotní rodiče tvoří oba typy gamet, dominantní i recesivní</a:t>
              </a:r>
              <a:endParaRPr lang="en-US" altLang="cs-CZ" sz="1400" dirty="0">
                <a:latin typeface="Times" panose="02020603050405020304" pitchFamily="18" charset="0"/>
                <a:cs typeface="Calibri" panose="020F0502020204030204" pitchFamily="34" charset="0"/>
              </a:endParaRPr>
            </a:p>
          </p:txBody>
        </p:sp>
        <p:grpSp>
          <p:nvGrpSpPr>
            <p:cNvPr id="28708" name="Group 36">
              <a:extLst>
                <a:ext uri="{FF2B5EF4-FFF2-40B4-BE49-F238E27FC236}">
                  <a16:creationId xmlns:a16="http://schemas.microsoft.com/office/drawing/2014/main" id="{967964BF-2D39-447D-A586-DC54C80AF59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84" y="2528"/>
              <a:ext cx="1008" cy="784"/>
              <a:chOff x="3984" y="2528"/>
              <a:chExt cx="1008" cy="784"/>
            </a:xfrm>
          </p:grpSpPr>
          <p:sp>
            <p:nvSpPr>
              <p:cNvPr id="28709" name="Oval 37">
                <a:extLst>
                  <a:ext uri="{FF2B5EF4-FFF2-40B4-BE49-F238E27FC236}">
                    <a16:creationId xmlns:a16="http://schemas.microsoft.com/office/drawing/2014/main" id="{D6150918-479C-4D3F-9E2E-1BF59EF96D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84" y="2784"/>
                <a:ext cx="960" cy="528"/>
              </a:xfrm>
              <a:prstGeom prst="ellipse">
                <a:avLst/>
              </a:prstGeom>
              <a:noFill/>
              <a:ln w="76200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710" name="Line 38">
                <a:extLst>
                  <a:ext uri="{FF2B5EF4-FFF2-40B4-BE49-F238E27FC236}">
                    <a16:creationId xmlns:a16="http://schemas.microsoft.com/office/drawing/2014/main" id="{8402132C-19C8-44E7-82A0-1AC86A5B95C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798" y="2528"/>
                <a:ext cx="194" cy="318"/>
              </a:xfrm>
              <a:prstGeom prst="line">
                <a:avLst/>
              </a:prstGeom>
              <a:noFill/>
              <a:ln w="76200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grpSp>
        <p:nvGrpSpPr>
          <p:cNvPr id="28711" name="Group 39">
            <a:extLst>
              <a:ext uri="{FF2B5EF4-FFF2-40B4-BE49-F238E27FC236}">
                <a16:creationId xmlns:a16="http://schemas.microsoft.com/office/drawing/2014/main" id="{7B2508CD-297F-4FF3-B8AC-31EE8BA56D36}"/>
              </a:ext>
            </a:extLst>
          </p:cNvPr>
          <p:cNvGrpSpPr>
            <a:grpSpLocks/>
          </p:cNvGrpSpPr>
          <p:nvPr/>
        </p:nvGrpSpPr>
        <p:grpSpPr bwMode="auto">
          <a:xfrm>
            <a:off x="3657600" y="4937126"/>
            <a:ext cx="4495800" cy="1692275"/>
            <a:chOff x="1344" y="3110"/>
            <a:chExt cx="2832" cy="1066"/>
          </a:xfrm>
        </p:grpSpPr>
        <p:sp>
          <p:nvSpPr>
            <p:cNvPr id="28712" name="Oval 40">
              <a:extLst>
                <a:ext uri="{FF2B5EF4-FFF2-40B4-BE49-F238E27FC236}">
                  <a16:creationId xmlns:a16="http://schemas.microsoft.com/office/drawing/2014/main" id="{65C15D68-4C6A-4269-9B67-59DD8000EB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4" y="3168"/>
              <a:ext cx="1008" cy="1008"/>
            </a:xfrm>
            <a:prstGeom prst="ellipse">
              <a:avLst/>
            </a:prstGeom>
            <a:noFill/>
            <a:ln w="76200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8713" name="Text Box 41">
              <a:extLst>
                <a:ext uri="{FF2B5EF4-FFF2-40B4-BE49-F238E27FC236}">
                  <a16:creationId xmlns:a16="http://schemas.microsoft.com/office/drawing/2014/main" id="{C4DD874A-BDFF-4642-8631-DD9481FEEE7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86" y="3110"/>
              <a:ext cx="1690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/>
              <a:r>
                <a:rPr lang="cs-CZ" altLang="cs-CZ" sz="1400" dirty="0">
                  <a:latin typeface="Times" panose="02020603050405020304" pitchFamily="18" charset="0"/>
                  <a:cs typeface="Calibri" panose="020F0502020204030204" pitchFamily="34" charset="0"/>
                </a:rPr>
                <a:t>Generace F1 je ryze heterozygotní</a:t>
              </a:r>
              <a:endParaRPr lang="en-US" altLang="cs-CZ" sz="1400" dirty="0">
                <a:latin typeface="Times" panose="020206030504050203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28714" name="Line 42">
              <a:extLst>
                <a:ext uri="{FF2B5EF4-FFF2-40B4-BE49-F238E27FC236}">
                  <a16:creationId xmlns:a16="http://schemas.microsoft.com/office/drawing/2014/main" id="{C7BF02E5-FECE-4E6C-A4AF-23AEF8364B5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56" y="3264"/>
              <a:ext cx="240" cy="144"/>
            </a:xfrm>
            <a:prstGeom prst="line">
              <a:avLst/>
            </a:prstGeom>
            <a:noFill/>
            <a:ln w="76200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8715" name="Group 43">
            <a:extLst>
              <a:ext uri="{FF2B5EF4-FFF2-40B4-BE49-F238E27FC236}">
                <a16:creationId xmlns:a16="http://schemas.microsoft.com/office/drawing/2014/main" id="{DFFD19FA-470D-4A5D-A365-E86944DDFAA0}"/>
              </a:ext>
            </a:extLst>
          </p:cNvPr>
          <p:cNvGrpSpPr>
            <a:grpSpLocks/>
          </p:cNvGrpSpPr>
          <p:nvPr/>
        </p:nvGrpSpPr>
        <p:grpSpPr bwMode="auto">
          <a:xfrm>
            <a:off x="3733800" y="2855913"/>
            <a:ext cx="4429125" cy="2401888"/>
            <a:chOff x="1392" y="1799"/>
            <a:chExt cx="2790" cy="1513"/>
          </a:xfrm>
        </p:grpSpPr>
        <p:sp>
          <p:nvSpPr>
            <p:cNvPr id="28716" name="Text Box 44">
              <a:extLst>
                <a:ext uri="{FF2B5EF4-FFF2-40B4-BE49-F238E27FC236}">
                  <a16:creationId xmlns:a16="http://schemas.microsoft.com/office/drawing/2014/main" id="{120391D9-376C-4855-8F4E-A472929D007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44" y="1799"/>
              <a:ext cx="1738" cy="4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/>
              <a:r>
                <a:rPr lang="cs-CZ" altLang="cs-CZ" sz="1400" dirty="0">
                  <a:latin typeface="Times" panose="02020603050405020304" pitchFamily="18" charset="0"/>
                  <a:cs typeface="Calibri" panose="020F0502020204030204" pitchFamily="34" charset="0"/>
                </a:rPr>
                <a:t>Homozygotní rodiče tvoří alely pouze jednoho typu, buď dominantní nebo recesivní</a:t>
              </a:r>
              <a:endParaRPr lang="en-US" altLang="cs-CZ" sz="1400" dirty="0">
                <a:latin typeface="Times" panose="02020603050405020304" pitchFamily="18" charset="0"/>
                <a:cs typeface="Calibri" panose="020F0502020204030204" pitchFamily="34" charset="0"/>
              </a:endParaRPr>
            </a:p>
          </p:txBody>
        </p:sp>
        <p:grpSp>
          <p:nvGrpSpPr>
            <p:cNvPr id="28717" name="Group 45">
              <a:extLst>
                <a:ext uri="{FF2B5EF4-FFF2-40B4-BE49-F238E27FC236}">
                  <a16:creationId xmlns:a16="http://schemas.microsoft.com/office/drawing/2014/main" id="{1E5DDE40-7A96-4369-932A-838AC9170BB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2" y="2256"/>
              <a:ext cx="1104" cy="1056"/>
              <a:chOff x="1392" y="2256"/>
              <a:chExt cx="1104" cy="1056"/>
            </a:xfrm>
          </p:grpSpPr>
          <p:sp>
            <p:nvSpPr>
              <p:cNvPr id="28718" name="Oval 46">
                <a:extLst>
                  <a:ext uri="{FF2B5EF4-FFF2-40B4-BE49-F238E27FC236}">
                    <a16:creationId xmlns:a16="http://schemas.microsoft.com/office/drawing/2014/main" id="{65E93D3C-9D48-48CD-89E1-99B4F745FF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92" y="2784"/>
                <a:ext cx="960" cy="528"/>
              </a:xfrm>
              <a:prstGeom prst="ellipse">
                <a:avLst/>
              </a:prstGeom>
              <a:noFill/>
              <a:ln w="76200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719" name="Line 47">
                <a:extLst>
                  <a:ext uri="{FF2B5EF4-FFF2-40B4-BE49-F238E27FC236}">
                    <a16:creationId xmlns:a16="http://schemas.microsoft.com/office/drawing/2014/main" id="{1546229B-C1B5-4970-8CE2-BC6B0B7C076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206" y="2256"/>
                <a:ext cx="290" cy="590"/>
              </a:xfrm>
              <a:prstGeom prst="line">
                <a:avLst/>
              </a:prstGeom>
              <a:noFill/>
              <a:ln w="76200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sp>
        <p:nvSpPr>
          <p:cNvPr id="3" name="Nadpis 2">
            <a:extLst>
              <a:ext uri="{FF2B5EF4-FFF2-40B4-BE49-F238E27FC236}">
                <a16:creationId xmlns:a16="http://schemas.microsoft.com/office/drawing/2014/main" id="{644F9EA2-9EF7-4003-A94C-EDFC11E046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010" y="174189"/>
            <a:ext cx="10753200" cy="451576"/>
          </a:xfrm>
        </p:spPr>
        <p:txBody>
          <a:bodyPr/>
          <a:lstStyle/>
          <a:p>
            <a:r>
              <a:rPr lang="cs-CZ" dirty="0"/>
              <a:t>Vysvětlení Mendelových experimentů</a:t>
            </a:r>
          </a:p>
        </p:txBody>
      </p:sp>
    </p:spTree>
    <p:extLst>
      <p:ext uri="{BB962C8B-B14F-4D97-AF65-F5344CB8AC3E}">
        <p14:creationId xmlns:p14="http://schemas.microsoft.com/office/powerpoint/2010/main" val="277241231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86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86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86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86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87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87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86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86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86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86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86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86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86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86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87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87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8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87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87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8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86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86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87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87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8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86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86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86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86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5" grpId="0" animBg="1" autoUpdateAnimBg="0"/>
      <p:bldP spid="28676" grpId="0" animBg="1" autoUpdateAnimBg="0"/>
      <p:bldP spid="28677" grpId="0" animBg="1" autoUpdateAnimBg="0"/>
      <p:bldP spid="28678" grpId="0" animBg="1" autoUpdateAnimBg="0"/>
      <p:bldP spid="28679" grpId="0" build="p" autoUpdateAnimBg="0"/>
      <p:bldP spid="28689" grpId="0" animBg="1" autoUpdateAnimBg="0"/>
      <p:bldP spid="28690" grpId="0" animBg="1" autoUpdateAnimBg="0"/>
      <p:bldP spid="28691" grpId="0" animBg="1" autoUpdateAnimBg="0"/>
      <p:bldP spid="28692" grpId="0" animBg="1" autoUpdateAnimBg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>
            <a:extLst>
              <a:ext uri="{FF2B5EF4-FFF2-40B4-BE49-F238E27FC236}">
                <a16:creationId xmlns:a16="http://schemas.microsoft.com/office/drawing/2014/main" id="{2F7C7F67-E5AB-498A-B60D-4C961C240B0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67296" y="169864"/>
            <a:ext cx="7772400" cy="1143000"/>
          </a:xfrm>
        </p:spPr>
        <p:txBody>
          <a:bodyPr/>
          <a:lstStyle/>
          <a:p>
            <a:r>
              <a:rPr lang="cs-CZ" altLang="cs-CZ" dirty="0"/>
              <a:t>Mendelovy výsledky</a:t>
            </a:r>
            <a:endParaRPr lang="en-US" altLang="cs-CZ" dirty="0"/>
          </a:p>
        </p:txBody>
      </p:sp>
      <p:sp>
        <p:nvSpPr>
          <p:cNvPr id="29699" name="Text Box 3">
            <a:extLst>
              <a:ext uri="{FF2B5EF4-FFF2-40B4-BE49-F238E27FC236}">
                <a16:creationId xmlns:a16="http://schemas.microsoft.com/office/drawing/2014/main" id="{FC3FF002-2939-404D-80B6-B3009DF0A7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0344" y="1145878"/>
            <a:ext cx="2976563" cy="5139869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eaLnBrk="0" hangingPunct="0"/>
            <a:r>
              <a:rPr lang="cs-CZ" altLang="cs-CZ" sz="3600" b="1" dirty="0">
                <a:latin typeface="Times" panose="02020603050405020304" pitchFamily="18" charset="0"/>
                <a:cs typeface="Calibri" panose="020F0502020204030204" pitchFamily="34" charset="0"/>
              </a:rPr>
              <a:t>Znak</a:t>
            </a:r>
            <a:endParaRPr lang="en-US" altLang="cs-CZ" dirty="0">
              <a:latin typeface="Times" panose="02020603050405020304" pitchFamily="18" charset="0"/>
              <a:cs typeface="Calibri" panose="020F0502020204030204" pitchFamily="34" charset="0"/>
            </a:endParaRPr>
          </a:p>
          <a:p>
            <a:pPr eaLnBrk="0" hangingPunct="0"/>
            <a:r>
              <a:rPr lang="cs-CZ" altLang="cs-CZ" sz="2800" b="1" dirty="0">
                <a:latin typeface="Times" panose="02020603050405020304" pitchFamily="18" charset="0"/>
                <a:cs typeface="Calibri" panose="020F0502020204030204" pitchFamily="34" charset="0"/>
              </a:rPr>
              <a:t>Semena</a:t>
            </a:r>
            <a:endParaRPr lang="en-US" altLang="cs-CZ" dirty="0">
              <a:latin typeface="Times" panose="02020603050405020304" pitchFamily="18" charset="0"/>
              <a:cs typeface="Calibri" panose="020F0502020204030204" pitchFamily="34" charset="0"/>
            </a:endParaRPr>
          </a:p>
          <a:p>
            <a:pPr eaLnBrk="0" hangingPunct="0"/>
            <a:r>
              <a:rPr lang="en-US" altLang="cs-CZ" dirty="0">
                <a:latin typeface="Times" panose="02020603050405020304" pitchFamily="18" charset="0"/>
                <a:cs typeface="Calibri" panose="020F0502020204030204" pitchFamily="34" charset="0"/>
              </a:rPr>
              <a:t>	</a:t>
            </a:r>
            <a:r>
              <a:rPr lang="cs-CZ" altLang="cs-CZ" sz="2000" dirty="0">
                <a:latin typeface="Times" panose="02020603050405020304" pitchFamily="18" charset="0"/>
                <a:cs typeface="Calibri" panose="020F0502020204030204" pitchFamily="34" charset="0"/>
              </a:rPr>
              <a:t>Kulaté/svraštělé</a:t>
            </a:r>
            <a:endParaRPr lang="en-US" altLang="cs-CZ" sz="2000" dirty="0">
              <a:latin typeface="Times" panose="02020603050405020304" pitchFamily="18" charset="0"/>
              <a:cs typeface="Calibri" panose="020F0502020204030204" pitchFamily="34" charset="0"/>
            </a:endParaRPr>
          </a:p>
          <a:p>
            <a:pPr eaLnBrk="0" hangingPunct="0"/>
            <a:r>
              <a:rPr lang="en-US" altLang="cs-CZ" sz="2000" dirty="0">
                <a:latin typeface="Times" panose="02020603050405020304" pitchFamily="18" charset="0"/>
                <a:cs typeface="Calibri" panose="020F0502020204030204" pitchFamily="34" charset="0"/>
              </a:rPr>
              <a:t>	</a:t>
            </a:r>
            <a:r>
              <a:rPr lang="cs-CZ" altLang="cs-CZ" sz="2000" dirty="0">
                <a:latin typeface="Times" panose="02020603050405020304" pitchFamily="18" charset="0"/>
                <a:cs typeface="Calibri" panose="020F0502020204030204" pitchFamily="34" charset="0"/>
              </a:rPr>
              <a:t>Žluté/zelené</a:t>
            </a:r>
            <a:endParaRPr lang="en-US" altLang="cs-CZ" sz="2000" dirty="0">
              <a:latin typeface="Times" panose="02020603050405020304" pitchFamily="18" charset="0"/>
              <a:cs typeface="Calibri" panose="020F0502020204030204" pitchFamily="34" charset="0"/>
            </a:endParaRPr>
          </a:p>
          <a:p>
            <a:pPr eaLnBrk="0" hangingPunct="0"/>
            <a:r>
              <a:rPr lang="en-US" altLang="cs-CZ" sz="2000" dirty="0">
                <a:latin typeface="Times" panose="02020603050405020304" pitchFamily="18" charset="0"/>
                <a:cs typeface="Calibri" panose="020F0502020204030204" pitchFamily="34" charset="0"/>
              </a:rPr>
              <a:t>	</a:t>
            </a:r>
            <a:r>
              <a:rPr lang="cs-CZ" altLang="cs-CZ" sz="2000" dirty="0">
                <a:latin typeface="Times" panose="02020603050405020304" pitchFamily="18" charset="0"/>
                <a:cs typeface="Calibri" panose="020F0502020204030204" pitchFamily="34" charset="0"/>
              </a:rPr>
              <a:t>Plné/svraštělé</a:t>
            </a:r>
            <a:endParaRPr lang="en-US" altLang="cs-CZ" sz="2000" dirty="0">
              <a:latin typeface="Times" panose="02020603050405020304" pitchFamily="18" charset="0"/>
              <a:cs typeface="Calibri" panose="020F0502020204030204" pitchFamily="34" charset="0"/>
            </a:endParaRPr>
          </a:p>
          <a:p>
            <a:pPr eaLnBrk="0" hangingPunct="0"/>
            <a:endParaRPr lang="en-US" altLang="cs-CZ" sz="2000" dirty="0">
              <a:latin typeface="Times" panose="02020603050405020304" pitchFamily="18" charset="0"/>
              <a:cs typeface="Calibri" panose="020F0502020204030204" pitchFamily="34" charset="0"/>
            </a:endParaRPr>
          </a:p>
          <a:p>
            <a:pPr eaLnBrk="0" hangingPunct="0"/>
            <a:r>
              <a:rPr lang="cs-CZ" altLang="cs-CZ" sz="2000" b="1" dirty="0">
                <a:latin typeface="Times" panose="02020603050405020304" pitchFamily="18" charset="0"/>
                <a:cs typeface="Calibri" panose="020F0502020204030204" pitchFamily="34" charset="0"/>
              </a:rPr>
              <a:t>Lusky</a:t>
            </a:r>
            <a:endParaRPr lang="en-US" altLang="cs-CZ" sz="2000" dirty="0">
              <a:latin typeface="Times" panose="02020603050405020304" pitchFamily="18" charset="0"/>
              <a:cs typeface="Calibri" panose="020F0502020204030204" pitchFamily="34" charset="0"/>
            </a:endParaRPr>
          </a:p>
          <a:p>
            <a:pPr eaLnBrk="0" hangingPunct="0"/>
            <a:r>
              <a:rPr lang="en-US" altLang="cs-CZ" sz="2000" dirty="0">
                <a:latin typeface="Times" panose="02020603050405020304" pitchFamily="18" charset="0"/>
                <a:cs typeface="Calibri" panose="020F0502020204030204" pitchFamily="34" charset="0"/>
              </a:rPr>
              <a:t>	</a:t>
            </a:r>
            <a:r>
              <a:rPr lang="cs-CZ" altLang="cs-CZ" sz="2000" dirty="0">
                <a:latin typeface="Times" panose="02020603050405020304" pitchFamily="18" charset="0"/>
                <a:cs typeface="Calibri" panose="020F0502020204030204" pitchFamily="34" charset="0"/>
              </a:rPr>
              <a:t>zelené</a:t>
            </a:r>
            <a:r>
              <a:rPr lang="en-US" altLang="cs-CZ" sz="2000" dirty="0">
                <a:latin typeface="Times" panose="02020603050405020304" pitchFamily="18" charset="0"/>
                <a:cs typeface="Calibri" panose="020F0502020204030204" pitchFamily="34" charset="0"/>
              </a:rPr>
              <a:t>/</a:t>
            </a:r>
            <a:r>
              <a:rPr lang="cs-CZ" altLang="cs-CZ" sz="2000" dirty="0">
                <a:latin typeface="Times" panose="02020603050405020304" pitchFamily="18" charset="0"/>
                <a:cs typeface="Calibri" panose="020F0502020204030204" pitchFamily="34" charset="0"/>
              </a:rPr>
              <a:t>žluté</a:t>
            </a:r>
            <a:endParaRPr lang="en-US" altLang="cs-CZ" sz="2000" dirty="0">
              <a:latin typeface="Times" panose="02020603050405020304" pitchFamily="18" charset="0"/>
              <a:cs typeface="Calibri" panose="020F0502020204030204" pitchFamily="34" charset="0"/>
            </a:endParaRPr>
          </a:p>
          <a:p>
            <a:pPr eaLnBrk="0" hangingPunct="0"/>
            <a:r>
              <a:rPr lang="en-US" altLang="cs-CZ" sz="2000" dirty="0" err="1">
                <a:latin typeface="Times" panose="02020603050405020304" pitchFamily="18" charset="0"/>
                <a:cs typeface="Calibri" panose="020F0502020204030204" pitchFamily="34" charset="0"/>
              </a:rPr>
              <a:t>axi</a:t>
            </a:r>
            <a:r>
              <a:rPr lang="cs-CZ" altLang="cs-CZ" sz="2000" dirty="0" err="1">
                <a:latin typeface="Times" panose="02020603050405020304" pitchFamily="18" charset="0"/>
                <a:cs typeface="Calibri" panose="020F0502020204030204" pitchFamily="34" charset="0"/>
              </a:rPr>
              <a:t>ální</a:t>
            </a:r>
            <a:r>
              <a:rPr lang="en-US" altLang="cs-CZ" sz="2000" dirty="0">
                <a:latin typeface="Times" panose="02020603050405020304" pitchFamily="18" charset="0"/>
                <a:cs typeface="Calibri" panose="020F0502020204030204" pitchFamily="34" charset="0"/>
              </a:rPr>
              <a:t>/</a:t>
            </a:r>
            <a:r>
              <a:rPr lang="en-US" altLang="cs-CZ" sz="2000" dirty="0" err="1">
                <a:latin typeface="Times" panose="02020603050405020304" pitchFamily="18" charset="0"/>
                <a:cs typeface="Calibri" panose="020F0502020204030204" pitchFamily="34" charset="0"/>
              </a:rPr>
              <a:t>termin</a:t>
            </a:r>
            <a:r>
              <a:rPr lang="cs-CZ" altLang="cs-CZ" sz="2000" dirty="0">
                <a:latin typeface="Times" panose="02020603050405020304" pitchFamily="18" charset="0"/>
                <a:cs typeface="Calibri" panose="020F0502020204030204" pitchFamily="34" charset="0"/>
              </a:rPr>
              <a:t>á</a:t>
            </a:r>
            <a:r>
              <a:rPr lang="en-US" altLang="cs-CZ" sz="2000" dirty="0">
                <a:latin typeface="Times" panose="02020603050405020304" pitchFamily="18" charset="0"/>
                <a:cs typeface="Calibri" panose="020F0502020204030204" pitchFamily="34" charset="0"/>
              </a:rPr>
              <a:t>l</a:t>
            </a:r>
            <a:r>
              <a:rPr lang="cs-CZ" altLang="cs-CZ" sz="2000" dirty="0">
                <a:latin typeface="Times" panose="02020603050405020304" pitchFamily="18" charset="0"/>
                <a:cs typeface="Calibri" panose="020F0502020204030204" pitchFamily="34" charset="0"/>
              </a:rPr>
              <a:t>ní</a:t>
            </a:r>
            <a:endParaRPr lang="en-US" altLang="cs-CZ" sz="2000" dirty="0">
              <a:latin typeface="Times" panose="02020603050405020304" pitchFamily="18" charset="0"/>
              <a:cs typeface="Calibri" panose="020F0502020204030204" pitchFamily="34" charset="0"/>
            </a:endParaRPr>
          </a:p>
          <a:p>
            <a:pPr eaLnBrk="0" hangingPunct="0"/>
            <a:endParaRPr lang="en-US" altLang="cs-CZ" sz="2000" dirty="0">
              <a:latin typeface="Times" panose="02020603050405020304" pitchFamily="18" charset="0"/>
              <a:cs typeface="Calibri" panose="020F0502020204030204" pitchFamily="34" charset="0"/>
            </a:endParaRPr>
          </a:p>
          <a:p>
            <a:pPr eaLnBrk="0" hangingPunct="0"/>
            <a:r>
              <a:rPr lang="cs-CZ" altLang="cs-CZ" sz="2000" b="1" dirty="0">
                <a:latin typeface="Times" panose="02020603050405020304" pitchFamily="18" charset="0"/>
                <a:cs typeface="Calibri" panose="020F0502020204030204" pitchFamily="34" charset="0"/>
              </a:rPr>
              <a:t>Květy</a:t>
            </a:r>
            <a:endParaRPr lang="en-US" altLang="cs-CZ" sz="2000" dirty="0">
              <a:latin typeface="Times" panose="02020603050405020304" pitchFamily="18" charset="0"/>
              <a:cs typeface="Calibri" panose="020F0502020204030204" pitchFamily="34" charset="0"/>
            </a:endParaRPr>
          </a:p>
          <a:p>
            <a:pPr eaLnBrk="0" hangingPunct="0"/>
            <a:r>
              <a:rPr lang="en-US" altLang="cs-CZ" sz="2000" dirty="0">
                <a:latin typeface="Times" panose="02020603050405020304" pitchFamily="18" charset="0"/>
                <a:cs typeface="Calibri" panose="020F0502020204030204" pitchFamily="34" charset="0"/>
              </a:rPr>
              <a:t>	</a:t>
            </a:r>
            <a:r>
              <a:rPr lang="cs-CZ" altLang="cs-CZ" sz="2000" dirty="0">
                <a:latin typeface="Times" panose="02020603050405020304" pitchFamily="18" charset="0"/>
                <a:cs typeface="Calibri" panose="020F0502020204030204" pitchFamily="34" charset="0"/>
              </a:rPr>
              <a:t>červené</a:t>
            </a:r>
            <a:r>
              <a:rPr lang="en-US" altLang="cs-CZ" sz="2000" dirty="0">
                <a:latin typeface="Times" panose="02020603050405020304" pitchFamily="18" charset="0"/>
                <a:cs typeface="Calibri" panose="020F0502020204030204" pitchFamily="34" charset="0"/>
              </a:rPr>
              <a:t>/</a:t>
            </a:r>
            <a:r>
              <a:rPr lang="cs-CZ" altLang="cs-CZ" sz="2000" dirty="0">
                <a:latin typeface="Times" panose="02020603050405020304" pitchFamily="18" charset="0"/>
                <a:cs typeface="Calibri" panose="020F0502020204030204" pitchFamily="34" charset="0"/>
              </a:rPr>
              <a:t>bílé</a:t>
            </a:r>
            <a:endParaRPr lang="en-US" altLang="cs-CZ" sz="2000" dirty="0">
              <a:latin typeface="Times" panose="02020603050405020304" pitchFamily="18" charset="0"/>
              <a:cs typeface="Calibri" panose="020F0502020204030204" pitchFamily="34" charset="0"/>
            </a:endParaRPr>
          </a:p>
          <a:p>
            <a:pPr eaLnBrk="0" hangingPunct="0"/>
            <a:endParaRPr lang="en-US" altLang="cs-CZ" sz="2000" dirty="0">
              <a:latin typeface="Times" panose="02020603050405020304" pitchFamily="18" charset="0"/>
              <a:cs typeface="Calibri" panose="020F0502020204030204" pitchFamily="34" charset="0"/>
            </a:endParaRPr>
          </a:p>
          <a:p>
            <a:pPr eaLnBrk="0" hangingPunct="0"/>
            <a:r>
              <a:rPr lang="cs-CZ" altLang="cs-CZ" sz="2000" b="1" dirty="0">
                <a:latin typeface="Times" panose="02020603050405020304" pitchFamily="18" charset="0"/>
                <a:cs typeface="Calibri" panose="020F0502020204030204" pitchFamily="34" charset="0"/>
              </a:rPr>
              <a:t>Vzrůst</a:t>
            </a:r>
            <a:endParaRPr lang="en-US" altLang="cs-CZ" sz="2000" dirty="0">
              <a:latin typeface="Times" panose="02020603050405020304" pitchFamily="18" charset="0"/>
              <a:cs typeface="Calibri" panose="020F0502020204030204" pitchFamily="34" charset="0"/>
            </a:endParaRPr>
          </a:p>
          <a:p>
            <a:pPr eaLnBrk="0" hangingPunct="0"/>
            <a:r>
              <a:rPr lang="cs-CZ" altLang="cs-CZ" sz="2000" dirty="0">
                <a:latin typeface="Times" panose="02020603050405020304" pitchFamily="18" charset="0"/>
                <a:cs typeface="Calibri" panose="020F0502020204030204" pitchFamily="34" charset="0"/>
              </a:rPr>
              <a:t>Vysoké</a:t>
            </a:r>
            <a:r>
              <a:rPr lang="en-US" altLang="cs-CZ" sz="2000" dirty="0">
                <a:latin typeface="Times" panose="02020603050405020304" pitchFamily="18" charset="0"/>
                <a:cs typeface="Calibri" panose="020F0502020204030204" pitchFamily="34" charset="0"/>
              </a:rPr>
              <a:t>/</a:t>
            </a:r>
            <a:r>
              <a:rPr lang="cs-CZ" altLang="cs-CZ" sz="2000" dirty="0">
                <a:latin typeface="Times" panose="02020603050405020304" pitchFamily="18" charset="0"/>
                <a:cs typeface="Calibri" panose="020F0502020204030204" pitchFamily="34" charset="0"/>
              </a:rPr>
              <a:t>trpasličí</a:t>
            </a:r>
            <a:endParaRPr lang="en-US" altLang="cs-CZ" sz="2000" dirty="0">
              <a:latin typeface="Times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29700" name="Text Box 4">
            <a:extLst>
              <a:ext uri="{FF2B5EF4-FFF2-40B4-BE49-F238E27FC236}">
                <a16:creationId xmlns:a16="http://schemas.microsoft.com/office/drawing/2014/main" id="{2B89CF22-494A-4387-BD95-172FB5667D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32949" y="756470"/>
            <a:ext cx="2625719" cy="507831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eaLnBrk="0" hangingPunct="0"/>
            <a:r>
              <a:rPr lang="en-US" altLang="cs-CZ" sz="3600" b="1" dirty="0">
                <a:latin typeface="Times" panose="02020603050405020304" pitchFamily="18" charset="0"/>
                <a:cs typeface="Calibri" panose="020F0502020204030204" pitchFamily="34" charset="0"/>
              </a:rPr>
              <a:t>F1 </a:t>
            </a:r>
            <a:r>
              <a:rPr lang="cs-CZ" altLang="cs-CZ" sz="3600" b="1" dirty="0">
                <a:latin typeface="Times" panose="02020603050405020304" pitchFamily="18" charset="0"/>
                <a:cs typeface="Calibri" panose="020F0502020204030204" pitchFamily="34" charset="0"/>
              </a:rPr>
              <a:t>Výsledky</a:t>
            </a:r>
            <a:endParaRPr lang="en-US" altLang="cs-CZ" sz="2800" b="1" dirty="0">
              <a:latin typeface="Times" panose="02020603050405020304" pitchFamily="18" charset="0"/>
              <a:cs typeface="Calibri" panose="020F0502020204030204" pitchFamily="34" charset="0"/>
            </a:endParaRPr>
          </a:p>
          <a:p>
            <a:pPr eaLnBrk="0" hangingPunct="0"/>
            <a:r>
              <a:rPr lang="en-US" altLang="cs-CZ" sz="2800" dirty="0">
                <a:latin typeface="Times" panose="02020603050405020304" pitchFamily="18" charset="0"/>
                <a:cs typeface="Calibri" panose="020F0502020204030204" pitchFamily="34" charset="0"/>
              </a:rPr>
              <a:t> </a:t>
            </a:r>
          </a:p>
          <a:p>
            <a:pPr eaLnBrk="0" hangingPunct="0"/>
            <a:r>
              <a:rPr lang="cs-CZ" altLang="cs-CZ" sz="2000" dirty="0">
                <a:latin typeface="Times" panose="02020603050405020304" pitchFamily="18" charset="0"/>
                <a:cs typeface="Calibri" panose="020F0502020204030204" pitchFamily="34" charset="0"/>
              </a:rPr>
              <a:t>Všechny kulaté</a:t>
            </a:r>
            <a:endParaRPr lang="en-US" altLang="cs-CZ" sz="2000" dirty="0">
              <a:latin typeface="Times" panose="02020603050405020304" pitchFamily="18" charset="0"/>
              <a:cs typeface="Calibri" panose="020F0502020204030204" pitchFamily="34" charset="0"/>
            </a:endParaRPr>
          </a:p>
          <a:p>
            <a:pPr eaLnBrk="0" hangingPunct="0"/>
            <a:r>
              <a:rPr lang="cs-CZ" altLang="cs-CZ" sz="2000" dirty="0">
                <a:latin typeface="Times" panose="02020603050405020304" pitchFamily="18" charset="0"/>
                <a:cs typeface="Calibri" panose="020F0502020204030204" pitchFamily="34" charset="0"/>
              </a:rPr>
              <a:t>Všechny zelené</a:t>
            </a:r>
            <a:endParaRPr lang="en-US" altLang="cs-CZ" sz="2000" dirty="0">
              <a:latin typeface="Times" panose="02020603050405020304" pitchFamily="18" charset="0"/>
              <a:cs typeface="Calibri" panose="020F0502020204030204" pitchFamily="34" charset="0"/>
            </a:endParaRPr>
          </a:p>
          <a:p>
            <a:pPr eaLnBrk="0" hangingPunct="0"/>
            <a:r>
              <a:rPr lang="cs-CZ" altLang="cs-CZ" sz="2000" dirty="0">
                <a:latin typeface="Times" panose="02020603050405020304" pitchFamily="18" charset="0"/>
                <a:cs typeface="Calibri" panose="020F0502020204030204" pitchFamily="34" charset="0"/>
              </a:rPr>
              <a:t>Všechny plné</a:t>
            </a:r>
            <a:endParaRPr lang="en-US" altLang="cs-CZ" sz="2000" dirty="0">
              <a:latin typeface="Times" panose="02020603050405020304" pitchFamily="18" charset="0"/>
              <a:cs typeface="Calibri" panose="020F0502020204030204" pitchFamily="34" charset="0"/>
            </a:endParaRPr>
          </a:p>
          <a:p>
            <a:pPr eaLnBrk="0" hangingPunct="0"/>
            <a:endParaRPr lang="en-US" altLang="cs-CZ" sz="2000" dirty="0">
              <a:latin typeface="Times" panose="02020603050405020304" pitchFamily="18" charset="0"/>
              <a:cs typeface="Calibri" panose="020F0502020204030204" pitchFamily="34" charset="0"/>
            </a:endParaRPr>
          </a:p>
          <a:p>
            <a:pPr eaLnBrk="0" hangingPunct="0"/>
            <a:endParaRPr lang="en-US" altLang="cs-CZ" sz="2000" dirty="0">
              <a:latin typeface="Times" panose="02020603050405020304" pitchFamily="18" charset="0"/>
              <a:cs typeface="Calibri" panose="020F0502020204030204" pitchFamily="34" charset="0"/>
            </a:endParaRPr>
          </a:p>
          <a:p>
            <a:pPr eaLnBrk="0" hangingPunct="0"/>
            <a:r>
              <a:rPr lang="cs-CZ" altLang="cs-CZ" sz="2000" dirty="0">
                <a:latin typeface="Times" panose="02020603050405020304" pitchFamily="18" charset="0"/>
                <a:cs typeface="Calibri" panose="020F0502020204030204" pitchFamily="34" charset="0"/>
              </a:rPr>
              <a:t>Všechny zelené</a:t>
            </a:r>
            <a:endParaRPr lang="en-US" altLang="cs-CZ" sz="2000" dirty="0">
              <a:latin typeface="Times" panose="02020603050405020304" pitchFamily="18" charset="0"/>
              <a:cs typeface="Calibri" panose="020F0502020204030204" pitchFamily="34" charset="0"/>
            </a:endParaRPr>
          </a:p>
          <a:p>
            <a:pPr eaLnBrk="0" hangingPunct="0"/>
            <a:r>
              <a:rPr lang="cs-CZ" altLang="cs-CZ" sz="2000" dirty="0">
                <a:latin typeface="Times" panose="02020603050405020304" pitchFamily="18" charset="0"/>
                <a:cs typeface="Calibri" panose="020F0502020204030204" pitchFamily="34" charset="0"/>
              </a:rPr>
              <a:t>Všechny axiální</a:t>
            </a:r>
            <a:endParaRPr lang="en-US" altLang="cs-CZ" sz="2000" dirty="0">
              <a:latin typeface="Times" panose="02020603050405020304" pitchFamily="18" charset="0"/>
              <a:cs typeface="Calibri" panose="020F0502020204030204" pitchFamily="34" charset="0"/>
            </a:endParaRPr>
          </a:p>
          <a:p>
            <a:pPr eaLnBrk="0" hangingPunct="0"/>
            <a:endParaRPr lang="en-US" altLang="cs-CZ" sz="2000" dirty="0">
              <a:latin typeface="Times" panose="02020603050405020304" pitchFamily="18" charset="0"/>
              <a:cs typeface="Calibri" panose="020F0502020204030204" pitchFamily="34" charset="0"/>
            </a:endParaRPr>
          </a:p>
          <a:p>
            <a:pPr eaLnBrk="0" hangingPunct="0"/>
            <a:endParaRPr lang="en-US" altLang="cs-CZ" sz="2000" dirty="0">
              <a:latin typeface="Times" panose="02020603050405020304" pitchFamily="18" charset="0"/>
              <a:cs typeface="Calibri" panose="020F0502020204030204" pitchFamily="34" charset="0"/>
            </a:endParaRPr>
          </a:p>
          <a:p>
            <a:pPr eaLnBrk="0" hangingPunct="0"/>
            <a:r>
              <a:rPr lang="cs-CZ" altLang="cs-CZ" sz="2000" dirty="0">
                <a:latin typeface="Times" panose="02020603050405020304" pitchFamily="18" charset="0"/>
                <a:cs typeface="Calibri" panose="020F0502020204030204" pitchFamily="34" charset="0"/>
              </a:rPr>
              <a:t>Všechny červené</a:t>
            </a:r>
            <a:endParaRPr lang="en-US" altLang="cs-CZ" sz="2000" dirty="0">
              <a:latin typeface="Times" panose="02020603050405020304" pitchFamily="18" charset="0"/>
              <a:cs typeface="Calibri" panose="020F0502020204030204" pitchFamily="34" charset="0"/>
            </a:endParaRPr>
          </a:p>
          <a:p>
            <a:pPr eaLnBrk="0" hangingPunct="0"/>
            <a:endParaRPr lang="en-US" altLang="cs-CZ" sz="2000" dirty="0">
              <a:latin typeface="Times" panose="02020603050405020304" pitchFamily="18" charset="0"/>
              <a:cs typeface="Calibri" panose="020F0502020204030204" pitchFamily="34" charset="0"/>
            </a:endParaRPr>
          </a:p>
          <a:p>
            <a:pPr eaLnBrk="0" hangingPunct="0"/>
            <a:endParaRPr lang="en-US" altLang="cs-CZ" sz="2000" dirty="0">
              <a:latin typeface="Times" panose="02020603050405020304" pitchFamily="18" charset="0"/>
              <a:cs typeface="Calibri" panose="020F0502020204030204" pitchFamily="34" charset="0"/>
            </a:endParaRPr>
          </a:p>
          <a:p>
            <a:pPr eaLnBrk="0" hangingPunct="0"/>
            <a:r>
              <a:rPr lang="cs-CZ" altLang="cs-CZ" sz="2000" dirty="0">
                <a:latin typeface="Times" panose="02020603050405020304" pitchFamily="18" charset="0"/>
                <a:cs typeface="Calibri" panose="020F0502020204030204" pitchFamily="34" charset="0"/>
              </a:rPr>
              <a:t>Všechny vysoké</a:t>
            </a:r>
            <a:endParaRPr lang="en-US" altLang="cs-CZ" sz="2000" dirty="0">
              <a:latin typeface="Times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29701" name="Text Box 5">
            <a:extLst>
              <a:ext uri="{FF2B5EF4-FFF2-40B4-BE49-F238E27FC236}">
                <a16:creationId xmlns:a16="http://schemas.microsoft.com/office/drawing/2014/main" id="{8805C94F-AC2E-4CD8-B4A1-EE3F37489B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20597" y="528453"/>
            <a:ext cx="3373438" cy="5940088"/>
          </a:xfrm>
          <a:prstGeom prst="rect">
            <a:avLst/>
          </a:prstGeom>
          <a:solidFill>
            <a:schemeClr val="folHlink"/>
          </a:soli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en-US" altLang="cs-CZ" sz="3600" b="1" dirty="0">
                <a:latin typeface="Times" panose="02020603050405020304" pitchFamily="18" charset="0"/>
                <a:cs typeface="Calibri" panose="020F0502020204030204" pitchFamily="34" charset="0"/>
              </a:rPr>
              <a:t>F2 </a:t>
            </a:r>
            <a:r>
              <a:rPr lang="cs-CZ" altLang="cs-CZ" sz="3600" b="1" dirty="0">
                <a:latin typeface="Times" panose="02020603050405020304" pitchFamily="18" charset="0"/>
                <a:cs typeface="Calibri" panose="020F0502020204030204" pitchFamily="34" charset="0"/>
              </a:rPr>
              <a:t>Výsledky</a:t>
            </a:r>
            <a:endParaRPr lang="en-US" altLang="cs-CZ" sz="2800" b="1" dirty="0">
              <a:latin typeface="Times" panose="02020603050405020304" pitchFamily="18" charset="0"/>
              <a:cs typeface="Calibri" panose="020F0502020204030204" pitchFamily="34" charset="0"/>
            </a:endParaRPr>
          </a:p>
          <a:p>
            <a:pPr eaLnBrk="0" hangingPunct="0"/>
            <a:r>
              <a:rPr lang="en-US" altLang="cs-CZ" sz="2800" dirty="0">
                <a:latin typeface="Times" panose="02020603050405020304" pitchFamily="18" charset="0"/>
                <a:cs typeface="Calibri" panose="020F0502020204030204" pitchFamily="34" charset="0"/>
              </a:rPr>
              <a:t> </a:t>
            </a:r>
          </a:p>
          <a:p>
            <a:pPr eaLnBrk="0" hangingPunct="0"/>
            <a:r>
              <a:rPr lang="en-US" altLang="cs-CZ" sz="2000" dirty="0">
                <a:latin typeface="Times" panose="02020603050405020304" pitchFamily="18" charset="0"/>
                <a:cs typeface="Calibri" panose="020F0502020204030204" pitchFamily="34" charset="0"/>
              </a:rPr>
              <a:t>5,474 </a:t>
            </a:r>
            <a:r>
              <a:rPr lang="cs-CZ" altLang="cs-CZ" sz="2000" dirty="0">
                <a:latin typeface="Times" panose="02020603050405020304" pitchFamily="18" charset="0"/>
                <a:cs typeface="Calibri" panose="020F0502020204030204" pitchFamily="34" charset="0"/>
              </a:rPr>
              <a:t>Kulaté</a:t>
            </a:r>
            <a:r>
              <a:rPr lang="en-US" altLang="cs-CZ" sz="2000" dirty="0">
                <a:latin typeface="Times" panose="02020603050405020304" pitchFamily="18" charset="0"/>
                <a:cs typeface="Calibri" panose="020F0502020204030204" pitchFamily="34" charset="0"/>
              </a:rPr>
              <a:t>	1,850 </a:t>
            </a:r>
            <a:r>
              <a:rPr lang="cs-CZ" altLang="cs-CZ" sz="2000" dirty="0">
                <a:latin typeface="Times" panose="02020603050405020304" pitchFamily="18" charset="0"/>
                <a:cs typeface="Calibri" panose="020F0502020204030204" pitchFamily="34" charset="0"/>
              </a:rPr>
              <a:t>svraštělé</a:t>
            </a:r>
            <a:endParaRPr lang="en-US" altLang="cs-CZ" sz="2000" dirty="0">
              <a:latin typeface="Times" panose="02020603050405020304" pitchFamily="18" charset="0"/>
              <a:cs typeface="Calibri" panose="020F0502020204030204" pitchFamily="34" charset="0"/>
            </a:endParaRPr>
          </a:p>
          <a:p>
            <a:pPr eaLnBrk="0" hangingPunct="0"/>
            <a:r>
              <a:rPr lang="en-US" altLang="cs-CZ" sz="2000" dirty="0">
                <a:latin typeface="Times" panose="02020603050405020304" pitchFamily="18" charset="0"/>
                <a:cs typeface="Calibri" panose="020F0502020204030204" pitchFamily="34" charset="0"/>
              </a:rPr>
              <a:t>6,022 </a:t>
            </a:r>
            <a:r>
              <a:rPr lang="cs-CZ" altLang="cs-CZ" sz="2000" dirty="0">
                <a:latin typeface="Times" panose="02020603050405020304" pitchFamily="18" charset="0"/>
                <a:cs typeface="Calibri" panose="020F0502020204030204" pitchFamily="34" charset="0"/>
              </a:rPr>
              <a:t>Žluté</a:t>
            </a:r>
            <a:r>
              <a:rPr lang="en-US" altLang="cs-CZ" sz="2000" dirty="0">
                <a:latin typeface="Times" panose="02020603050405020304" pitchFamily="18" charset="0"/>
                <a:cs typeface="Calibri" panose="020F0502020204030204" pitchFamily="34" charset="0"/>
              </a:rPr>
              <a:t>	2,001 </a:t>
            </a:r>
            <a:r>
              <a:rPr lang="cs-CZ" altLang="cs-CZ" sz="2000" dirty="0">
                <a:latin typeface="Times" panose="02020603050405020304" pitchFamily="18" charset="0"/>
                <a:cs typeface="Calibri" panose="020F0502020204030204" pitchFamily="34" charset="0"/>
              </a:rPr>
              <a:t>zelené</a:t>
            </a:r>
            <a:endParaRPr lang="en-US" altLang="cs-CZ" sz="2000" dirty="0">
              <a:latin typeface="Times" panose="02020603050405020304" pitchFamily="18" charset="0"/>
              <a:cs typeface="Calibri" panose="020F0502020204030204" pitchFamily="34" charset="0"/>
            </a:endParaRPr>
          </a:p>
          <a:p>
            <a:pPr eaLnBrk="0" hangingPunct="0"/>
            <a:r>
              <a:rPr lang="en-US" altLang="cs-CZ" sz="2000" dirty="0">
                <a:latin typeface="Times" panose="02020603050405020304" pitchFamily="18" charset="0"/>
                <a:cs typeface="Calibri" panose="020F0502020204030204" pitchFamily="34" charset="0"/>
              </a:rPr>
              <a:t>   882 </a:t>
            </a:r>
            <a:r>
              <a:rPr lang="cs-CZ" altLang="cs-CZ" sz="2000" dirty="0">
                <a:latin typeface="Times" panose="02020603050405020304" pitchFamily="18" charset="0"/>
                <a:cs typeface="Calibri" panose="020F0502020204030204" pitchFamily="34" charset="0"/>
              </a:rPr>
              <a:t>Plné</a:t>
            </a:r>
            <a:r>
              <a:rPr lang="en-US" altLang="cs-CZ" sz="2000" dirty="0">
                <a:latin typeface="Times" panose="02020603050405020304" pitchFamily="18" charset="0"/>
                <a:cs typeface="Calibri" panose="020F0502020204030204" pitchFamily="34" charset="0"/>
              </a:rPr>
              <a:t>	299 </a:t>
            </a:r>
            <a:r>
              <a:rPr lang="cs-CZ" altLang="cs-CZ" sz="2000" dirty="0">
                <a:latin typeface="Times" panose="02020603050405020304" pitchFamily="18" charset="0"/>
                <a:cs typeface="Calibri" panose="020F0502020204030204" pitchFamily="34" charset="0"/>
              </a:rPr>
              <a:t>svraštělé</a:t>
            </a:r>
            <a:endParaRPr lang="en-US" altLang="cs-CZ" sz="2000" dirty="0">
              <a:latin typeface="Times" panose="02020603050405020304" pitchFamily="18" charset="0"/>
              <a:cs typeface="Calibri" panose="020F0502020204030204" pitchFamily="34" charset="0"/>
            </a:endParaRPr>
          </a:p>
          <a:p>
            <a:pPr eaLnBrk="0" hangingPunct="0"/>
            <a:endParaRPr lang="en-US" altLang="cs-CZ" sz="2000" dirty="0">
              <a:latin typeface="Times" panose="02020603050405020304" pitchFamily="18" charset="0"/>
              <a:cs typeface="Calibri" panose="020F0502020204030204" pitchFamily="34" charset="0"/>
            </a:endParaRPr>
          </a:p>
          <a:p>
            <a:pPr eaLnBrk="0" hangingPunct="0"/>
            <a:r>
              <a:rPr lang="en-US" altLang="cs-CZ" sz="2000" dirty="0">
                <a:latin typeface="Times" panose="02020603050405020304" pitchFamily="18" charset="0"/>
                <a:cs typeface="Calibri" panose="020F0502020204030204" pitchFamily="34" charset="0"/>
              </a:rPr>
              <a:t>428 </a:t>
            </a:r>
            <a:r>
              <a:rPr lang="cs-CZ" altLang="cs-CZ" sz="2000" dirty="0">
                <a:latin typeface="Times" panose="02020603050405020304" pitchFamily="18" charset="0"/>
                <a:cs typeface="Calibri" panose="020F0502020204030204" pitchFamily="34" charset="0"/>
              </a:rPr>
              <a:t>Zelené 	</a:t>
            </a:r>
            <a:r>
              <a:rPr lang="en-US" altLang="cs-CZ" sz="2000" dirty="0">
                <a:latin typeface="Times" panose="02020603050405020304" pitchFamily="18" charset="0"/>
                <a:cs typeface="Calibri" panose="020F0502020204030204" pitchFamily="34" charset="0"/>
              </a:rPr>
              <a:t>152 </a:t>
            </a:r>
            <a:r>
              <a:rPr lang="cs-CZ" altLang="cs-CZ" sz="2000" dirty="0">
                <a:latin typeface="Times" panose="02020603050405020304" pitchFamily="18" charset="0"/>
                <a:cs typeface="Calibri" panose="020F0502020204030204" pitchFamily="34" charset="0"/>
              </a:rPr>
              <a:t>žluté</a:t>
            </a:r>
            <a:endParaRPr lang="en-US" altLang="cs-CZ" sz="2000" dirty="0">
              <a:latin typeface="Times" panose="02020603050405020304" pitchFamily="18" charset="0"/>
              <a:cs typeface="Calibri" panose="020F0502020204030204" pitchFamily="34" charset="0"/>
            </a:endParaRPr>
          </a:p>
          <a:p>
            <a:pPr eaLnBrk="0" hangingPunct="0"/>
            <a:r>
              <a:rPr lang="en-US" altLang="cs-CZ" sz="2000" dirty="0">
                <a:latin typeface="Times" panose="02020603050405020304" pitchFamily="18" charset="0"/>
                <a:cs typeface="Calibri" panose="020F0502020204030204" pitchFamily="34" charset="0"/>
              </a:rPr>
              <a:t>651 Ax</a:t>
            </a:r>
            <a:r>
              <a:rPr lang="cs-CZ" altLang="cs-CZ" sz="2000" dirty="0" err="1">
                <a:latin typeface="Times" panose="02020603050405020304" pitchFamily="18" charset="0"/>
                <a:cs typeface="Calibri" panose="020F0502020204030204" pitchFamily="34" charset="0"/>
              </a:rPr>
              <a:t>iální</a:t>
            </a:r>
            <a:r>
              <a:rPr lang="cs-CZ" altLang="cs-CZ" sz="2000" dirty="0">
                <a:latin typeface="Times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cs-CZ" sz="2000" dirty="0">
                <a:latin typeface="Times" panose="02020603050405020304" pitchFamily="18" charset="0"/>
                <a:cs typeface="Calibri" panose="020F0502020204030204" pitchFamily="34" charset="0"/>
              </a:rPr>
              <a:t>	207 </a:t>
            </a:r>
            <a:r>
              <a:rPr lang="en-US" altLang="cs-CZ" sz="2000" dirty="0" err="1">
                <a:latin typeface="Times" panose="02020603050405020304" pitchFamily="18" charset="0"/>
                <a:cs typeface="Calibri" panose="020F0502020204030204" pitchFamily="34" charset="0"/>
              </a:rPr>
              <a:t>termin</a:t>
            </a:r>
            <a:r>
              <a:rPr lang="cs-CZ" altLang="cs-CZ" sz="2000" dirty="0" err="1">
                <a:latin typeface="Times" panose="02020603050405020304" pitchFamily="18" charset="0"/>
                <a:cs typeface="Calibri" panose="020F0502020204030204" pitchFamily="34" charset="0"/>
              </a:rPr>
              <a:t>ální</a:t>
            </a:r>
            <a:endParaRPr lang="en-US" altLang="cs-CZ" sz="2000" dirty="0">
              <a:latin typeface="Times" panose="02020603050405020304" pitchFamily="18" charset="0"/>
              <a:cs typeface="Calibri" panose="020F0502020204030204" pitchFamily="34" charset="0"/>
            </a:endParaRPr>
          </a:p>
          <a:p>
            <a:pPr eaLnBrk="0" hangingPunct="0"/>
            <a:endParaRPr lang="en-US" altLang="cs-CZ" sz="2000" dirty="0">
              <a:latin typeface="Times" panose="02020603050405020304" pitchFamily="18" charset="0"/>
              <a:cs typeface="Calibri" panose="020F0502020204030204" pitchFamily="34" charset="0"/>
            </a:endParaRPr>
          </a:p>
          <a:p>
            <a:pPr eaLnBrk="0" hangingPunct="0"/>
            <a:endParaRPr lang="en-US" altLang="cs-CZ" sz="2000" dirty="0">
              <a:latin typeface="Times" panose="02020603050405020304" pitchFamily="18" charset="0"/>
              <a:cs typeface="Calibri" panose="020F0502020204030204" pitchFamily="34" charset="0"/>
            </a:endParaRPr>
          </a:p>
          <a:p>
            <a:pPr eaLnBrk="0" hangingPunct="0"/>
            <a:r>
              <a:rPr lang="en-US" altLang="cs-CZ" sz="2000" dirty="0">
                <a:latin typeface="Times" panose="02020603050405020304" pitchFamily="18" charset="0"/>
                <a:cs typeface="Calibri" panose="020F0502020204030204" pitchFamily="34" charset="0"/>
              </a:rPr>
              <a:t>705 </a:t>
            </a:r>
            <a:r>
              <a:rPr lang="cs-CZ" altLang="cs-CZ" sz="2000" dirty="0">
                <a:latin typeface="Times" panose="02020603050405020304" pitchFamily="18" charset="0"/>
                <a:cs typeface="Calibri" panose="020F0502020204030204" pitchFamily="34" charset="0"/>
              </a:rPr>
              <a:t>červené </a:t>
            </a:r>
            <a:r>
              <a:rPr lang="en-US" altLang="cs-CZ" sz="2000" dirty="0">
                <a:latin typeface="Times" panose="02020603050405020304" pitchFamily="18" charset="0"/>
                <a:cs typeface="Calibri" panose="020F0502020204030204" pitchFamily="34" charset="0"/>
              </a:rPr>
              <a:t>	224 </a:t>
            </a:r>
            <a:r>
              <a:rPr lang="cs-CZ" altLang="cs-CZ" sz="2000" dirty="0">
                <a:latin typeface="Times" panose="02020603050405020304" pitchFamily="18" charset="0"/>
                <a:cs typeface="Calibri" panose="020F0502020204030204" pitchFamily="34" charset="0"/>
              </a:rPr>
              <a:t>bílé</a:t>
            </a:r>
            <a:endParaRPr lang="en-US" altLang="cs-CZ" sz="2000" dirty="0">
              <a:latin typeface="Times" panose="02020603050405020304" pitchFamily="18" charset="0"/>
              <a:cs typeface="Calibri" panose="020F0502020204030204" pitchFamily="34" charset="0"/>
            </a:endParaRPr>
          </a:p>
          <a:p>
            <a:pPr eaLnBrk="0" hangingPunct="0"/>
            <a:endParaRPr lang="en-US" altLang="cs-CZ" dirty="0">
              <a:latin typeface="Times" panose="02020603050405020304" pitchFamily="18" charset="0"/>
              <a:cs typeface="Calibri" panose="020F0502020204030204" pitchFamily="34" charset="0"/>
            </a:endParaRPr>
          </a:p>
          <a:p>
            <a:pPr eaLnBrk="0" hangingPunct="0"/>
            <a:endParaRPr lang="en-US" altLang="cs-CZ" dirty="0">
              <a:latin typeface="Times" panose="02020603050405020304" pitchFamily="18" charset="0"/>
              <a:cs typeface="Calibri" panose="020F0502020204030204" pitchFamily="34" charset="0"/>
            </a:endParaRPr>
          </a:p>
          <a:p>
            <a:pPr eaLnBrk="0" hangingPunct="0"/>
            <a:r>
              <a:rPr lang="en-US" altLang="cs-CZ" dirty="0">
                <a:latin typeface="Times" panose="02020603050405020304" pitchFamily="18" charset="0"/>
                <a:cs typeface="Calibri" panose="020F0502020204030204" pitchFamily="34" charset="0"/>
              </a:rPr>
              <a:t>787 </a:t>
            </a:r>
            <a:r>
              <a:rPr lang="cs-CZ" altLang="cs-CZ" dirty="0">
                <a:latin typeface="Times" panose="02020603050405020304" pitchFamily="18" charset="0"/>
                <a:cs typeface="Calibri" panose="020F0502020204030204" pitchFamily="34" charset="0"/>
              </a:rPr>
              <a:t>vysoké</a:t>
            </a:r>
            <a:r>
              <a:rPr lang="en-US" altLang="cs-CZ" dirty="0">
                <a:latin typeface="Times" panose="02020603050405020304" pitchFamily="18" charset="0"/>
                <a:cs typeface="Calibri" panose="020F0502020204030204" pitchFamily="34" charset="0"/>
              </a:rPr>
              <a:t>	277 </a:t>
            </a:r>
            <a:r>
              <a:rPr lang="cs-CZ" altLang="cs-CZ" dirty="0">
                <a:latin typeface="Times" panose="02020603050405020304" pitchFamily="18" charset="0"/>
                <a:cs typeface="Calibri" panose="020F0502020204030204" pitchFamily="34" charset="0"/>
              </a:rPr>
              <a:t>trpasličí</a:t>
            </a:r>
            <a:endParaRPr lang="en-US" altLang="cs-CZ" dirty="0">
              <a:latin typeface="Times" panose="02020603050405020304" pitchFamily="18" charset="0"/>
              <a:cs typeface="Calibri" panose="020F0502020204030204" pitchFamily="34" charset="0"/>
            </a:endParaRPr>
          </a:p>
        </p:txBody>
      </p:sp>
      <p:grpSp>
        <p:nvGrpSpPr>
          <p:cNvPr id="29702" name="Group 6">
            <a:extLst>
              <a:ext uri="{FF2B5EF4-FFF2-40B4-BE49-F238E27FC236}">
                <a16:creationId xmlns:a16="http://schemas.microsoft.com/office/drawing/2014/main" id="{B3E69738-70A7-4D5A-AE0E-71C3F782D067}"/>
              </a:ext>
            </a:extLst>
          </p:cNvPr>
          <p:cNvGrpSpPr>
            <a:grpSpLocks/>
          </p:cNvGrpSpPr>
          <p:nvPr/>
        </p:nvGrpSpPr>
        <p:grpSpPr bwMode="auto">
          <a:xfrm>
            <a:off x="4367808" y="837344"/>
            <a:ext cx="5949950" cy="5595938"/>
            <a:chOff x="1536" y="795"/>
            <a:chExt cx="3748" cy="3525"/>
          </a:xfrm>
        </p:grpSpPr>
        <p:sp>
          <p:nvSpPr>
            <p:cNvPr id="29703" name="Oval 7">
              <a:extLst>
                <a:ext uri="{FF2B5EF4-FFF2-40B4-BE49-F238E27FC236}">
                  <a16:creationId xmlns:a16="http://schemas.microsoft.com/office/drawing/2014/main" id="{33544DEC-025A-4442-8A7B-4D10A5E007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36" y="864"/>
              <a:ext cx="1536" cy="3456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704" name="Text Box 8">
              <a:extLst>
                <a:ext uri="{FF2B5EF4-FFF2-40B4-BE49-F238E27FC236}">
                  <a16:creationId xmlns:a16="http://schemas.microsoft.com/office/drawing/2014/main" id="{CEAC203A-A92E-42D3-912D-3A8AB454453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02" y="795"/>
              <a:ext cx="1882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/>
              <a:r>
                <a:rPr lang="cs-CZ" altLang="cs-CZ" sz="1400" dirty="0">
                  <a:solidFill>
                    <a:schemeClr val="accent2"/>
                  </a:solidFill>
                  <a:latin typeface="Times" panose="02020603050405020304" pitchFamily="18" charset="0"/>
                  <a:cs typeface="Calibri" panose="020F0502020204030204" pitchFamily="34" charset="0"/>
                </a:rPr>
                <a:t>Dominantní znaky v F1 maskují </a:t>
              </a:r>
              <a:r>
                <a:rPr lang="cs-CZ" altLang="cs-CZ" sz="1400" dirty="0" err="1">
                  <a:solidFill>
                    <a:schemeClr val="accent2"/>
                  </a:solidFill>
                  <a:latin typeface="Times" panose="02020603050405020304" pitchFamily="18" charset="0"/>
                  <a:cs typeface="Calibri" panose="020F0502020204030204" pitchFamily="34" charset="0"/>
                </a:rPr>
                <a:t>fenotypicky</a:t>
              </a:r>
              <a:r>
                <a:rPr lang="cs-CZ" altLang="cs-CZ" sz="1400" dirty="0">
                  <a:solidFill>
                    <a:schemeClr val="accent2"/>
                  </a:solidFill>
                  <a:latin typeface="Times" panose="02020603050405020304" pitchFamily="18" charset="0"/>
                  <a:cs typeface="Calibri" panose="020F0502020204030204" pitchFamily="34" charset="0"/>
                </a:rPr>
                <a:t> recesivní znaky</a:t>
              </a:r>
              <a:endParaRPr lang="en-US" altLang="cs-CZ" sz="1400" dirty="0">
                <a:solidFill>
                  <a:schemeClr val="accent2"/>
                </a:solidFill>
                <a:latin typeface="Times" panose="020206030504050203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29705" name="Line 9">
              <a:extLst>
                <a:ext uri="{FF2B5EF4-FFF2-40B4-BE49-F238E27FC236}">
                  <a16:creationId xmlns:a16="http://schemas.microsoft.com/office/drawing/2014/main" id="{8327C92F-B99F-44A1-889F-AF681C530C8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736" y="960"/>
              <a:ext cx="624" cy="192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9706" name="Group 10">
            <a:extLst>
              <a:ext uri="{FF2B5EF4-FFF2-40B4-BE49-F238E27FC236}">
                <a16:creationId xmlns:a16="http://schemas.microsoft.com/office/drawing/2014/main" id="{96BC64E6-B7E2-4EB8-8ADC-C5C3493AD1C0}"/>
              </a:ext>
            </a:extLst>
          </p:cNvPr>
          <p:cNvGrpSpPr>
            <a:grpSpLocks/>
          </p:cNvGrpSpPr>
          <p:nvPr/>
        </p:nvGrpSpPr>
        <p:grpSpPr bwMode="auto">
          <a:xfrm>
            <a:off x="3195439" y="1251682"/>
            <a:ext cx="5983288" cy="5334000"/>
            <a:chOff x="1751" y="960"/>
            <a:chExt cx="3769" cy="3360"/>
          </a:xfrm>
        </p:grpSpPr>
        <p:sp>
          <p:nvSpPr>
            <p:cNvPr id="29707" name="Oval 11">
              <a:extLst>
                <a:ext uri="{FF2B5EF4-FFF2-40B4-BE49-F238E27FC236}">
                  <a16:creationId xmlns:a16="http://schemas.microsoft.com/office/drawing/2014/main" id="{65C68378-E8A3-4131-99C6-64532BC1C2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84" y="960"/>
              <a:ext cx="1536" cy="3360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708" name="Text Box 12">
              <a:extLst>
                <a:ext uri="{FF2B5EF4-FFF2-40B4-BE49-F238E27FC236}">
                  <a16:creationId xmlns:a16="http://schemas.microsoft.com/office/drawing/2014/main" id="{69B92EC4-FA9A-4D86-9703-F59980C2909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51" y="1846"/>
              <a:ext cx="1061" cy="4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eaLnBrk="0" hangingPunct="0"/>
              <a:r>
                <a:rPr lang="cs-CZ" altLang="cs-CZ" sz="1400" dirty="0">
                  <a:solidFill>
                    <a:schemeClr val="accent2"/>
                  </a:solidFill>
                  <a:latin typeface="Times" panose="02020603050405020304" pitchFamily="18" charset="0"/>
                  <a:cs typeface="Calibri" panose="020F0502020204030204" pitchFamily="34" charset="0"/>
                </a:rPr>
                <a:t>Maskované recesivní znaky se znovuobjeví v F2</a:t>
              </a:r>
              <a:endParaRPr lang="en-US" altLang="cs-CZ" sz="1400" dirty="0">
                <a:solidFill>
                  <a:schemeClr val="accent2"/>
                </a:solidFill>
                <a:latin typeface="Times" panose="020206030504050203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29709" name="Line 13">
              <a:extLst>
                <a:ext uri="{FF2B5EF4-FFF2-40B4-BE49-F238E27FC236}">
                  <a16:creationId xmlns:a16="http://schemas.microsoft.com/office/drawing/2014/main" id="{83A212D2-3435-4620-834A-6F21A78D9A4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648" y="1920"/>
              <a:ext cx="416" cy="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77426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9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9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9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97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97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9" grpId="0" animBg="1" autoUpdateAnimBg="0"/>
      <p:bldP spid="29700" grpId="0" animBg="1" autoUpdateAnimBg="0"/>
      <p:bldP spid="29701" grpId="0" animBg="1" autoUpdateAnimBg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5">
            <a:extLst>
              <a:ext uri="{FF2B5EF4-FFF2-40B4-BE49-F238E27FC236}">
                <a16:creationId xmlns:a16="http://schemas.microsoft.com/office/drawing/2014/main" id="{213D2A0A-F883-44E0-A0D4-B52D7797DF0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59038" y="463326"/>
            <a:ext cx="10753200" cy="451576"/>
          </a:xfrm>
        </p:spPr>
        <p:txBody>
          <a:bodyPr/>
          <a:lstStyle/>
          <a:p>
            <a:pPr eaLnBrk="1" hangingPunct="1"/>
            <a:r>
              <a:rPr lang="cs-CZ" altLang="en-US" dirty="0"/>
              <a:t>Autozomální </a:t>
            </a:r>
            <a:r>
              <a:rPr lang="cs-CZ" altLang="en-US" dirty="0" err="1"/>
              <a:t>monogenní</a:t>
            </a:r>
            <a:r>
              <a:rPr lang="cs-CZ" altLang="en-US" dirty="0"/>
              <a:t> nemoci</a:t>
            </a:r>
          </a:p>
        </p:txBody>
      </p:sp>
      <p:sp>
        <p:nvSpPr>
          <p:cNvPr id="46083" name="Rectangle 6">
            <a:extLst>
              <a:ext uri="{FF2B5EF4-FFF2-40B4-BE49-F238E27FC236}">
                <a16:creationId xmlns:a16="http://schemas.microsoft.com/office/drawing/2014/main" id="{1F1F93FB-AD94-463B-8E35-F6507844FDDC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703388" y="1052514"/>
            <a:ext cx="4032250" cy="5545137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en-US" sz="1600" dirty="0"/>
              <a:t>u heterozygotů s 1 mutovanou alelou stačí produkt normální k udržení normální funkce </a:t>
            </a:r>
            <a:r>
              <a:rPr lang="cs-CZ" altLang="en-US" sz="1600" dirty="0">
                <a:sym typeface="Symbol" panose="05050102010706020507" pitchFamily="18" charset="2"/>
              </a:rPr>
              <a:t> </a:t>
            </a:r>
            <a:r>
              <a:rPr lang="cs-CZ" altLang="en-US" sz="1600" b="1" dirty="0"/>
              <a:t>recesivní</a:t>
            </a:r>
          </a:p>
          <a:p>
            <a:pPr eaLnBrk="1" hangingPunct="1">
              <a:lnSpc>
                <a:spcPct val="80000"/>
              </a:lnSpc>
            </a:pPr>
            <a:r>
              <a:rPr lang="cs-CZ" altLang="en-US" sz="1600" dirty="0"/>
              <a:t>pokud ne </a:t>
            </a:r>
            <a:r>
              <a:rPr lang="cs-CZ" altLang="en-US" sz="1600" dirty="0">
                <a:sym typeface="Symbol" panose="05050102010706020507" pitchFamily="18" charset="2"/>
              </a:rPr>
              <a:t> </a:t>
            </a:r>
            <a:r>
              <a:rPr lang="cs-CZ" altLang="en-US" sz="1600" b="1" dirty="0"/>
              <a:t>dominantní</a:t>
            </a:r>
          </a:p>
          <a:p>
            <a:pPr eaLnBrk="1" hangingPunct="1">
              <a:lnSpc>
                <a:spcPct val="80000"/>
              </a:lnSpc>
            </a:pPr>
            <a:r>
              <a:rPr lang="cs-CZ" altLang="en-US" sz="1600" dirty="0"/>
              <a:t>onemocnění je důsledkem:</a:t>
            </a:r>
          </a:p>
          <a:p>
            <a:pPr lvl="1" eaLnBrk="1" hangingPunct="1">
              <a:lnSpc>
                <a:spcPct val="80000"/>
              </a:lnSpc>
            </a:pPr>
            <a:r>
              <a:rPr lang="cs-CZ" altLang="en-US" sz="1400" dirty="0" err="1"/>
              <a:t>haploinsuficience</a:t>
            </a:r>
            <a:endParaRPr lang="cs-CZ" altLang="en-US" sz="1400" dirty="0"/>
          </a:p>
          <a:p>
            <a:pPr lvl="2" eaLnBrk="1" hangingPunct="1">
              <a:lnSpc>
                <a:spcPct val="80000"/>
              </a:lnSpc>
            </a:pPr>
            <a:r>
              <a:rPr lang="cs-CZ" altLang="en-US" sz="1200" dirty="0"/>
              <a:t>pro normální funkci je potřeba &gt;50% aktivního genového produktu</a:t>
            </a:r>
          </a:p>
          <a:p>
            <a:pPr lvl="1" eaLnBrk="1" hangingPunct="1">
              <a:lnSpc>
                <a:spcPct val="80000"/>
              </a:lnSpc>
            </a:pPr>
            <a:r>
              <a:rPr lang="cs-CZ" altLang="en-US" sz="1400" dirty="0"/>
              <a:t>dominantě negativního efektu</a:t>
            </a:r>
          </a:p>
          <a:p>
            <a:pPr lvl="2" eaLnBrk="1" hangingPunct="1">
              <a:lnSpc>
                <a:spcPct val="80000"/>
              </a:lnSpc>
            </a:pPr>
            <a:r>
              <a:rPr lang="cs-CZ" altLang="en-US" sz="1200" dirty="0"/>
              <a:t>syntéza abnormálního proteinu, který “soutěží” s normálním a ovlivňuje fenotyp (např. </a:t>
            </a:r>
            <a:r>
              <a:rPr lang="cs-CZ" altLang="en-US" sz="1200" dirty="0" err="1"/>
              <a:t>osteogenesis</a:t>
            </a:r>
            <a:r>
              <a:rPr lang="cs-CZ" altLang="en-US" sz="1200" dirty="0"/>
              <a:t> </a:t>
            </a:r>
            <a:r>
              <a:rPr lang="cs-CZ" altLang="en-US" sz="1200" dirty="0" err="1"/>
              <a:t>imperfecta</a:t>
            </a:r>
            <a:r>
              <a:rPr lang="cs-CZ" altLang="en-US" sz="1200" dirty="0"/>
              <a:t>)</a:t>
            </a:r>
          </a:p>
          <a:p>
            <a:pPr lvl="1" eaLnBrk="1" hangingPunct="1">
              <a:lnSpc>
                <a:spcPct val="80000"/>
              </a:lnSpc>
            </a:pPr>
            <a:r>
              <a:rPr lang="cs-CZ" altLang="en-US" sz="1400" dirty="0"/>
              <a:t>zesílení funkce (“</a:t>
            </a:r>
            <a:r>
              <a:rPr lang="cs-CZ" altLang="en-US" sz="1400" dirty="0" err="1"/>
              <a:t>gain-of-function</a:t>
            </a:r>
            <a:r>
              <a:rPr lang="cs-CZ" altLang="en-US" sz="1400" dirty="0"/>
              <a:t>”)</a:t>
            </a:r>
          </a:p>
          <a:p>
            <a:pPr lvl="2" eaLnBrk="1" hangingPunct="1">
              <a:lnSpc>
                <a:spcPct val="80000"/>
              </a:lnSpc>
            </a:pPr>
            <a:r>
              <a:rPr lang="cs-CZ" altLang="en-US" sz="1200" dirty="0"/>
              <a:t>mutací je posílena přirozená vlastnost proteinu (např. </a:t>
            </a:r>
            <a:r>
              <a:rPr lang="cs-CZ" altLang="en-US" sz="1200" dirty="0" err="1"/>
              <a:t>Huntingtonova</a:t>
            </a:r>
            <a:r>
              <a:rPr lang="cs-CZ" altLang="en-US" sz="1200" dirty="0"/>
              <a:t> chorea)</a:t>
            </a:r>
          </a:p>
          <a:p>
            <a:pPr lvl="1" eaLnBrk="1" hangingPunct="1">
              <a:lnSpc>
                <a:spcPct val="80000"/>
              </a:lnSpc>
            </a:pPr>
            <a:r>
              <a:rPr lang="cs-CZ" altLang="en-US" sz="1400" dirty="0"/>
              <a:t>familiární predispozice k nádorům</a:t>
            </a:r>
          </a:p>
          <a:p>
            <a:pPr lvl="2" eaLnBrk="1" hangingPunct="1">
              <a:lnSpc>
                <a:spcPct val="80000"/>
              </a:lnSpc>
            </a:pPr>
            <a:r>
              <a:rPr lang="cs-CZ" altLang="en-US" sz="1200" dirty="0"/>
              <a:t>ztráta </a:t>
            </a:r>
            <a:r>
              <a:rPr lang="cs-CZ" altLang="en-US" sz="1200" dirty="0" err="1"/>
              <a:t>heterozygozity</a:t>
            </a:r>
            <a:r>
              <a:rPr lang="cs-CZ" altLang="en-US" sz="1200" dirty="0"/>
              <a:t> (</a:t>
            </a:r>
            <a:r>
              <a:rPr lang="cs-CZ" altLang="en-US" sz="1200" dirty="0" err="1"/>
              <a:t>loss-of-heterozigosity</a:t>
            </a:r>
            <a:r>
              <a:rPr lang="cs-CZ" altLang="en-US" sz="1200" dirty="0"/>
              <a:t>, LOH) u supresorových genů (např. retinoblastom)</a:t>
            </a:r>
          </a:p>
          <a:p>
            <a:pPr eaLnBrk="1" hangingPunct="1">
              <a:lnSpc>
                <a:spcPct val="80000"/>
              </a:lnSpc>
            </a:pPr>
            <a:r>
              <a:rPr lang="cs-CZ" altLang="en-US" sz="1600" b="1" dirty="0"/>
              <a:t>nemoci jsou důsledkem jak mutací přenášených mezi generacemi tak vzniklých nově</a:t>
            </a:r>
          </a:p>
        </p:txBody>
      </p:sp>
      <p:sp>
        <p:nvSpPr>
          <p:cNvPr id="46084" name="Rectangle 7">
            <a:extLst>
              <a:ext uri="{FF2B5EF4-FFF2-40B4-BE49-F238E27FC236}">
                <a16:creationId xmlns:a16="http://schemas.microsoft.com/office/drawing/2014/main" id="{75383444-AABA-4E1B-9F8B-2C9F113D5C37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5808663" y="1052514"/>
            <a:ext cx="4679950" cy="5545137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en-US" sz="1600" b="1">
                <a:solidFill>
                  <a:schemeClr val="hlink"/>
                </a:solidFill>
              </a:rPr>
              <a:t>autozomálně recesivní (AR)</a:t>
            </a:r>
          </a:p>
          <a:p>
            <a:pPr lvl="1" eaLnBrk="1" hangingPunct="1">
              <a:lnSpc>
                <a:spcPct val="80000"/>
              </a:lnSpc>
            </a:pPr>
            <a:r>
              <a:rPr lang="cs-CZ" altLang="en-US" sz="1400"/>
              <a:t>velmi často enzymové defekty</a:t>
            </a:r>
          </a:p>
          <a:p>
            <a:pPr lvl="1" eaLnBrk="1" hangingPunct="1">
              <a:lnSpc>
                <a:spcPct val="80000"/>
              </a:lnSpc>
            </a:pPr>
            <a:r>
              <a:rPr lang="cs-CZ" altLang="en-US" sz="1400"/>
              <a:t>postižen je mutovaný homozygot (popř. sourozenci), heterozygotní rodiče jsou přenašeči (asymptomatičtí)</a:t>
            </a:r>
          </a:p>
          <a:p>
            <a:pPr lvl="2" eaLnBrk="1" hangingPunct="1">
              <a:lnSpc>
                <a:spcPct val="80000"/>
              </a:lnSpc>
            </a:pPr>
            <a:r>
              <a:rPr lang="cs-CZ" altLang="en-US" sz="1200"/>
              <a:t>riziko 0.50 </a:t>
            </a:r>
            <a:r>
              <a:rPr lang="cs-CZ" altLang="en-US" sz="1200">
                <a:sym typeface="Symbol" panose="05050102010706020507" pitchFamily="18" charset="2"/>
              </a:rPr>
              <a:t> 0.50 = 0.25</a:t>
            </a:r>
          </a:p>
          <a:p>
            <a:pPr lvl="1" eaLnBrk="1" hangingPunct="1">
              <a:lnSpc>
                <a:spcPct val="80000"/>
              </a:lnSpc>
            </a:pPr>
            <a:r>
              <a:rPr lang="cs-CZ" altLang="en-US" sz="1400">
                <a:sym typeface="Symbol" panose="05050102010706020507" pitchFamily="18" charset="2"/>
              </a:rPr>
              <a:t>muži a ženy většinou postiženi stejně</a:t>
            </a:r>
          </a:p>
          <a:p>
            <a:pPr lvl="1" eaLnBrk="1" hangingPunct="1">
              <a:lnSpc>
                <a:spcPct val="80000"/>
              </a:lnSpc>
            </a:pPr>
            <a:r>
              <a:rPr lang="cs-CZ" altLang="en-US" sz="1400">
                <a:sym typeface="Symbol" panose="05050102010706020507" pitchFamily="18" charset="2"/>
              </a:rPr>
              <a:t>frekvence přenašečů nemoci v populaci &gt;&gt;&gt; frekvence nemocných</a:t>
            </a:r>
          </a:p>
          <a:p>
            <a:pPr lvl="1" eaLnBrk="1" hangingPunct="1">
              <a:lnSpc>
                <a:spcPct val="80000"/>
              </a:lnSpc>
            </a:pPr>
            <a:r>
              <a:rPr lang="cs-CZ" altLang="en-US" sz="1400">
                <a:sym typeface="Symbol" panose="05050102010706020507" pitchFamily="18" charset="2"/>
              </a:rPr>
              <a:t>nejčastější AR nemocí u bělochů je cystická fibróza</a:t>
            </a:r>
          </a:p>
          <a:p>
            <a:pPr lvl="2" eaLnBrk="1" hangingPunct="1">
              <a:lnSpc>
                <a:spcPct val="80000"/>
              </a:lnSpc>
            </a:pPr>
            <a:r>
              <a:rPr lang="cs-CZ" altLang="en-US" sz="1200">
                <a:sym typeface="Symbol" panose="05050102010706020507" pitchFamily="18" charset="2"/>
              </a:rPr>
              <a:t>f nemocných 1/2000, f přenašečů 1/22 !!!</a:t>
            </a:r>
          </a:p>
          <a:p>
            <a:pPr lvl="1" eaLnBrk="1" hangingPunct="1">
              <a:lnSpc>
                <a:spcPct val="80000"/>
              </a:lnSpc>
            </a:pPr>
            <a:r>
              <a:rPr lang="cs-CZ" altLang="en-US" sz="1400">
                <a:sym typeface="Symbol" panose="05050102010706020507" pitchFamily="18" charset="2"/>
              </a:rPr>
              <a:t>konsanguinita (příbuzní rodiče) a imbreeding významně zvyšuje riziko AR (přenašeči v rodinách) </a:t>
            </a:r>
          </a:p>
          <a:p>
            <a:pPr lvl="2" eaLnBrk="1" hangingPunct="1">
              <a:lnSpc>
                <a:spcPct val="80000"/>
              </a:lnSpc>
            </a:pPr>
            <a:r>
              <a:rPr lang="cs-CZ" altLang="en-US" sz="1200">
                <a:sym typeface="Symbol" panose="05050102010706020507" pitchFamily="18" charset="2"/>
              </a:rPr>
              <a:t>domluvené sňatky (např. bratranec / sestřenice)</a:t>
            </a:r>
          </a:p>
          <a:p>
            <a:pPr lvl="2" eaLnBrk="1" hangingPunct="1">
              <a:lnSpc>
                <a:spcPct val="80000"/>
              </a:lnSpc>
            </a:pPr>
            <a:r>
              <a:rPr lang="cs-CZ" altLang="en-US" sz="1200">
                <a:sym typeface="Symbol" panose="05050102010706020507" pitchFamily="18" charset="2"/>
              </a:rPr>
              <a:t>geneticky izolované populace (např. Aškenazi židé – Tay-Sachsova choroba )</a:t>
            </a:r>
          </a:p>
          <a:p>
            <a:pPr eaLnBrk="1" hangingPunct="1">
              <a:lnSpc>
                <a:spcPct val="80000"/>
              </a:lnSpc>
            </a:pPr>
            <a:r>
              <a:rPr lang="cs-CZ" altLang="en-US" sz="1600" b="1">
                <a:solidFill>
                  <a:schemeClr val="hlink"/>
                </a:solidFill>
              </a:rPr>
              <a:t>autozomálně dominantní (AD)</a:t>
            </a:r>
          </a:p>
          <a:p>
            <a:pPr lvl="1" eaLnBrk="1" hangingPunct="1">
              <a:lnSpc>
                <a:spcPct val="80000"/>
              </a:lnSpc>
            </a:pPr>
            <a:r>
              <a:rPr lang="cs-CZ" altLang="en-US" sz="1400"/>
              <a:t>nemoc se projevuje v každé generaci - postižený jedinec má postiženého rodiče (a prarodiče) a to matku nebo otce</a:t>
            </a:r>
          </a:p>
          <a:p>
            <a:pPr lvl="2" eaLnBrk="1" hangingPunct="1">
              <a:lnSpc>
                <a:spcPct val="80000"/>
              </a:lnSpc>
            </a:pPr>
            <a:r>
              <a:rPr lang="cs-CZ" altLang="en-US" sz="1200"/>
              <a:t>riziko pro potomka 0.50 (pokud by byli oba rodiče postižení pak 0.75, ale to je vzácné)</a:t>
            </a:r>
          </a:p>
          <a:p>
            <a:pPr lvl="1" eaLnBrk="1" hangingPunct="1">
              <a:lnSpc>
                <a:spcPct val="80000"/>
              </a:lnSpc>
            </a:pPr>
            <a:r>
              <a:rPr lang="cs-CZ" altLang="en-US" sz="1400"/>
              <a:t>příklady nejčastějších AD</a:t>
            </a:r>
          </a:p>
          <a:p>
            <a:pPr lvl="2" eaLnBrk="1" hangingPunct="1">
              <a:lnSpc>
                <a:spcPct val="80000"/>
              </a:lnSpc>
            </a:pPr>
            <a:r>
              <a:rPr lang="cs-CZ" altLang="en-US" sz="1200"/>
              <a:t>familiární hypercholesterolemie (1/500), </a:t>
            </a:r>
          </a:p>
          <a:p>
            <a:pPr lvl="2" eaLnBrk="1" hangingPunct="1">
              <a:lnSpc>
                <a:spcPct val="80000"/>
              </a:lnSpc>
            </a:pPr>
            <a:r>
              <a:rPr lang="cs-CZ" altLang="en-US" sz="1200"/>
              <a:t>myotonická dystrofie (1/1000)</a:t>
            </a:r>
          </a:p>
          <a:p>
            <a:pPr lvl="2" eaLnBrk="1" hangingPunct="1">
              <a:lnSpc>
                <a:spcPct val="80000"/>
              </a:lnSpc>
            </a:pPr>
            <a:r>
              <a:rPr lang="cs-CZ" altLang="en-US" sz="1200"/>
              <a:t>Huntingtonova chorea (1/3000)</a:t>
            </a:r>
          </a:p>
          <a:p>
            <a:pPr eaLnBrk="1" hangingPunct="1">
              <a:lnSpc>
                <a:spcPct val="80000"/>
              </a:lnSpc>
            </a:pPr>
            <a:endParaRPr lang="cs-CZ" altLang="en-US" sz="160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>
            <a:extLst>
              <a:ext uri="{FF2B5EF4-FFF2-40B4-BE49-F238E27FC236}">
                <a16:creationId xmlns:a16="http://schemas.microsoft.com/office/drawing/2014/main" id="{87CF65F2-BA56-4540-8FB0-23123B9FF19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en-US" dirty="0"/>
              <a:t>X-vázané </a:t>
            </a:r>
            <a:r>
              <a:rPr lang="cs-CZ" altLang="en-US" dirty="0" err="1"/>
              <a:t>monogenní</a:t>
            </a:r>
            <a:r>
              <a:rPr lang="cs-CZ" altLang="en-US" dirty="0"/>
              <a:t> nemoci</a:t>
            </a:r>
          </a:p>
        </p:txBody>
      </p:sp>
      <p:sp>
        <p:nvSpPr>
          <p:cNvPr id="47107" name="Rectangle 3">
            <a:extLst>
              <a:ext uri="{FF2B5EF4-FFF2-40B4-BE49-F238E27FC236}">
                <a16:creationId xmlns:a16="http://schemas.microsoft.com/office/drawing/2014/main" id="{D1B9F21F-3F48-43BA-869A-07F3358CA3CF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703389" y="981076"/>
            <a:ext cx="4752975" cy="5616575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en-US" sz="1800"/>
              <a:t>ženy 3 genotypy, muži pouze 2</a:t>
            </a:r>
          </a:p>
          <a:p>
            <a:pPr eaLnBrk="1" hangingPunct="1">
              <a:lnSpc>
                <a:spcPct val="80000"/>
              </a:lnSpc>
            </a:pPr>
            <a:r>
              <a:rPr lang="cs-CZ" altLang="en-US" sz="1800"/>
              <a:t>X-vázané nemoci se manifestují u všech mužů, kteří zdědili mutaci, a pouze u homozygotních žen</a:t>
            </a:r>
          </a:p>
          <a:p>
            <a:pPr lvl="1" eaLnBrk="1" hangingPunct="1">
              <a:lnSpc>
                <a:spcPct val="80000"/>
              </a:lnSpc>
            </a:pPr>
            <a:r>
              <a:rPr lang="cs-CZ" altLang="en-US" sz="1600"/>
              <a:t>ale výjimky viz dále</a:t>
            </a:r>
          </a:p>
          <a:p>
            <a:pPr eaLnBrk="1" hangingPunct="1">
              <a:lnSpc>
                <a:spcPct val="80000"/>
              </a:lnSpc>
            </a:pPr>
            <a:r>
              <a:rPr lang="cs-CZ" altLang="en-US" sz="1800"/>
              <a:t>příklady</a:t>
            </a:r>
          </a:p>
          <a:p>
            <a:pPr lvl="1" eaLnBrk="1" hangingPunct="1">
              <a:lnSpc>
                <a:spcPct val="80000"/>
              </a:lnSpc>
            </a:pPr>
            <a:r>
              <a:rPr lang="cs-CZ" altLang="en-US" sz="1600"/>
              <a:t>hemofilie A</a:t>
            </a:r>
          </a:p>
          <a:p>
            <a:pPr lvl="1" eaLnBrk="1" hangingPunct="1">
              <a:lnSpc>
                <a:spcPct val="80000"/>
              </a:lnSpc>
            </a:pPr>
            <a:r>
              <a:rPr lang="cs-CZ" altLang="en-US" sz="1600"/>
              <a:t>Duchenneova muskulární dystrofie</a:t>
            </a:r>
          </a:p>
          <a:p>
            <a:pPr lvl="1" eaLnBrk="1" hangingPunct="1">
              <a:lnSpc>
                <a:spcPct val="80000"/>
              </a:lnSpc>
            </a:pPr>
            <a:r>
              <a:rPr lang="cs-CZ" altLang="en-US" sz="1600"/>
              <a:t>Wiskott-Aldrichův syndrom (imunodeficience)</a:t>
            </a:r>
          </a:p>
          <a:p>
            <a:pPr eaLnBrk="1" hangingPunct="1">
              <a:lnSpc>
                <a:spcPct val="80000"/>
              </a:lnSpc>
            </a:pPr>
            <a:r>
              <a:rPr lang="cs-CZ" altLang="en-US" sz="1800"/>
              <a:t>inaktivace X-chromozomu u žen</a:t>
            </a:r>
          </a:p>
          <a:p>
            <a:pPr lvl="1" eaLnBrk="1" hangingPunct="1">
              <a:lnSpc>
                <a:spcPct val="80000"/>
              </a:lnSpc>
            </a:pPr>
            <a:r>
              <a:rPr lang="cs-CZ" altLang="en-US" sz="1600"/>
              <a:t>kompenzace dávky a exprese X-vázaných genů</a:t>
            </a:r>
          </a:p>
          <a:p>
            <a:pPr lvl="1" eaLnBrk="1" hangingPunct="1">
              <a:lnSpc>
                <a:spcPct val="80000"/>
              </a:lnSpc>
            </a:pPr>
            <a:r>
              <a:rPr lang="cs-CZ" altLang="en-US" sz="1600"/>
              <a:t>hypotéza Lyonové (“lyonizace”)</a:t>
            </a:r>
          </a:p>
          <a:p>
            <a:pPr lvl="2" eaLnBrk="1" hangingPunct="1">
              <a:lnSpc>
                <a:spcPct val="80000"/>
              </a:lnSpc>
            </a:pPr>
            <a:r>
              <a:rPr lang="cs-CZ" altLang="en-US" sz="1400"/>
              <a:t>v somatických bb. je 1 X inaktivovaný a v interfázi se zobrazuje jako “Barrovo” tělísko (viz sporné identifikace pohlaví)</a:t>
            </a:r>
          </a:p>
          <a:p>
            <a:pPr lvl="2" eaLnBrk="1" hangingPunct="1">
              <a:lnSpc>
                <a:spcPct val="80000"/>
              </a:lnSpc>
            </a:pPr>
            <a:r>
              <a:rPr lang="cs-CZ" altLang="en-US" sz="1400"/>
              <a:t>proces je náhodný, může se týkat jak otcovského tak mateřského X</a:t>
            </a:r>
          </a:p>
          <a:p>
            <a:pPr lvl="1" eaLnBrk="1" hangingPunct="1">
              <a:lnSpc>
                <a:spcPct val="80000"/>
              </a:lnSpc>
            </a:pPr>
            <a:r>
              <a:rPr lang="cs-CZ" altLang="en-US" sz="1600"/>
              <a:t>důsledkem je variabilní exprese X-vázaných genů u heterozygotek (“manifestující přenašečka”)</a:t>
            </a:r>
          </a:p>
          <a:p>
            <a:pPr lvl="2" eaLnBrk="1" hangingPunct="1">
              <a:lnSpc>
                <a:spcPct val="80000"/>
              </a:lnSpc>
            </a:pPr>
            <a:r>
              <a:rPr lang="cs-CZ" altLang="en-US" sz="1400"/>
              <a:t>funkční mozaicismus</a:t>
            </a:r>
          </a:p>
        </p:txBody>
      </p:sp>
      <p:pic>
        <p:nvPicPr>
          <p:cNvPr id="47108" name="Picture 5" descr="mosaic1">
            <a:extLst>
              <a:ext uri="{FF2B5EF4-FFF2-40B4-BE49-F238E27FC236}">
                <a16:creationId xmlns:a16="http://schemas.microsoft.com/office/drawing/2014/main" id="{85C2D35F-39FE-4F5C-9826-110DA22DB3C3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72263" y="1903413"/>
            <a:ext cx="3535362" cy="3757612"/>
          </a:xfr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>
            <a:extLst>
              <a:ext uri="{FF2B5EF4-FFF2-40B4-BE49-F238E27FC236}">
                <a16:creationId xmlns:a16="http://schemas.microsoft.com/office/drawing/2014/main" id="{9AA273D7-1A7A-477C-8F1C-F7297FB7A6D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0610" y="94358"/>
            <a:ext cx="10753200" cy="451576"/>
          </a:xfrm>
        </p:spPr>
        <p:txBody>
          <a:bodyPr/>
          <a:lstStyle/>
          <a:p>
            <a:pPr marL="838200" indent="-838200"/>
            <a:r>
              <a:rPr lang="cs-CZ" altLang="en-US" sz="3600" dirty="0"/>
              <a:t>Komplexní choroby</a:t>
            </a:r>
            <a:r>
              <a:rPr lang="en-GB" altLang="en-US" sz="3600" dirty="0"/>
              <a:t> (</a:t>
            </a:r>
            <a:r>
              <a:rPr lang="en-GB" altLang="en-US" sz="3600" dirty="0" err="1"/>
              <a:t>spojit</a:t>
            </a:r>
            <a:r>
              <a:rPr lang="cs-CZ" altLang="en-US" sz="3600" dirty="0"/>
              <a:t>ý fenotyp</a:t>
            </a:r>
            <a:r>
              <a:rPr lang="en-GB" altLang="en-US" sz="3600" dirty="0"/>
              <a:t>)</a:t>
            </a:r>
            <a:endParaRPr lang="cs-CZ" altLang="en-US" sz="3600" dirty="0"/>
          </a:p>
        </p:txBody>
      </p:sp>
      <p:pic>
        <p:nvPicPr>
          <p:cNvPr id="48131" name="Picture 5" descr="Complex Diseases">
            <a:extLst>
              <a:ext uri="{FF2B5EF4-FFF2-40B4-BE49-F238E27FC236}">
                <a16:creationId xmlns:a16="http://schemas.microsoft.com/office/drawing/2014/main" id="{38836D62-73EF-4443-BA83-2881B4F1048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32300" y="610687"/>
            <a:ext cx="3327400" cy="5329237"/>
          </a:xfr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>
            <a:extLst>
              <a:ext uri="{FF2B5EF4-FFF2-40B4-BE49-F238E27FC236}">
                <a16:creationId xmlns:a16="http://schemas.microsoft.com/office/drawing/2014/main" id="{D56A22CE-9366-4BE4-A72F-3E56CA2FDA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en-US"/>
              <a:t>Komplexní choroby</a:t>
            </a:r>
          </a:p>
        </p:txBody>
      </p:sp>
      <p:pic>
        <p:nvPicPr>
          <p:cNvPr id="49155" name="Picture 2">
            <a:extLst>
              <a:ext uri="{FF2B5EF4-FFF2-40B4-BE49-F238E27FC236}">
                <a16:creationId xmlns:a16="http://schemas.microsoft.com/office/drawing/2014/main" id="{1DC51F36-3295-4D4D-A07D-6EC6FA74C154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66875" y="4572001"/>
            <a:ext cx="4527550" cy="2143125"/>
          </a:xfr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EEC5C41-A091-4559-A98F-919E78359CCD}"/>
              </a:ext>
            </a:extLst>
          </p:cNvPr>
          <p:cNvSpPr>
            <a:spLocks noGrp="1"/>
          </p:cNvSpPr>
          <p:nvPr>
            <p:ph sz="quarter" idx="3"/>
          </p:nvPr>
        </p:nvSpPr>
        <p:spPr>
          <a:xfrm>
            <a:off x="1595439" y="928689"/>
            <a:ext cx="4071937" cy="3500437"/>
          </a:xfrm>
        </p:spPr>
        <p:txBody>
          <a:bodyPr>
            <a:normAutofit fontScale="70000" lnSpcReduction="20000"/>
          </a:bodyPr>
          <a:lstStyle/>
          <a:p>
            <a:pPr eaLnBrk="1" hangingPunct="1">
              <a:defRPr/>
            </a:pPr>
            <a:r>
              <a:rPr lang="cs-CZ" dirty="0"/>
              <a:t>choroby, na jejichž vzniku a progresi se podílí „</a:t>
            </a:r>
            <a:r>
              <a:rPr lang="cs-CZ" b="1" dirty="0">
                <a:solidFill>
                  <a:srgbClr val="009999"/>
                </a:solidFill>
              </a:rPr>
              <a:t>komplex</a:t>
            </a:r>
            <a:r>
              <a:rPr lang="cs-CZ" dirty="0"/>
              <a:t>“ genetických, epigenetických a vnějších faktorů</a:t>
            </a:r>
          </a:p>
          <a:p>
            <a:pPr lvl="1" eaLnBrk="1" hangingPunct="1">
              <a:defRPr/>
            </a:pPr>
            <a:r>
              <a:rPr lang="cs-CZ" dirty="0"/>
              <a:t>fenotyp nevykazuje klasickou mendelistickou dominantní či recesivní dědičnost jako důsledek změn v jediném </a:t>
            </a:r>
            <a:r>
              <a:rPr lang="cs-CZ" dirty="0" err="1"/>
              <a:t>lokusu</a:t>
            </a:r>
            <a:r>
              <a:rPr lang="cs-CZ" dirty="0"/>
              <a:t> (tzv. </a:t>
            </a:r>
            <a:r>
              <a:rPr lang="cs-CZ" dirty="0" err="1"/>
              <a:t>jednolokusových</a:t>
            </a:r>
            <a:r>
              <a:rPr lang="cs-CZ" dirty="0"/>
              <a:t>) </a:t>
            </a:r>
          </a:p>
          <a:p>
            <a:pPr eaLnBrk="1" hangingPunct="1">
              <a:defRPr/>
            </a:pPr>
            <a:r>
              <a:rPr lang="cs-CZ" dirty="0"/>
              <a:t>predisponující “geny” zvyšují pravděpodobnost onemocnění, ale nedeterminuje jednoznačně jeho přítomnost</a:t>
            </a:r>
          </a:p>
          <a:p>
            <a:pPr lvl="1" eaLnBrk="1" hangingPunct="1">
              <a:defRPr/>
            </a:pPr>
            <a:r>
              <a:rPr lang="cs-CZ" dirty="0"/>
              <a:t>je nutné spolupůsobení negenetických faktorů (prostředí)</a:t>
            </a:r>
          </a:p>
          <a:p>
            <a:pPr lvl="2" eaLnBrk="1" hangingPunct="1">
              <a:defRPr/>
            </a:pPr>
            <a:r>
              <a:rPr lang="cs-CZ" dirty="0"/>
              <a:t>dieta, fyzická aktivita, kouření, ….</a:t>
            </a:r>
          </a:p>
          <a:p>
            <a:pPr lvl="1" eaLnBrk="1" hangingPunct="1">
              <a:defRPr/>
            </a:pPr>
            <a:r>
              <a:rPr lang="cs-CZ" dirty="0" err="1"/>
              <a:t>komorbidit</a:t>
            </a:r>
            <a:endParaRPr lang="cs-CZ" dirty="0"/>
          </a:p>
          <a:p>
            <a:pPr lvl="1" eaLnBrk="1" hangingPunct="1">
              <a:defRPr/>
            </a:pPr>
            <a:r>
              <a:rPr lang="cs-CZ" dirty="0"/>
              <a:t>a interakcí genů mezi sebou</a:t>
            </a:r>
          </a:p>
        </p:txBody>
      </p:sp>
      <p:sp>
        <p:nvSpPr>
          <p:cNvPr id="49157" name="Content Placeholder 2">
            <a:extLst>
              <a:ext uri="{FF2B5EF4-FFF2-40B4-BE49-F238E27FC236}">
                <a16:creationId xmlns:a16="http://schemas.microsoft.com/office/drawing/2014/main" id="{CDD63ACE-73C7-4BF6-8A8C-4333B24143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95939" y="928689"/>
            <a:ext cx="5000625" cy="5857875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en-US" sz="1500"/>
              <a:t>komplexní onemocnění jsou charakterizována:</a:t>
            </a:r>
          </a:p>
          <a:p>
            <a:pPr lvl="1" eaLnBrk="1" hangingPunct="1">
              <a:lnSpc>
                <a:spcPct val="80000"/>
              </a:lnSpc>
            </a:pPr>
            <a:r>
              <a:rPr lang="cs-CZ" altLang="en-US" sz="1300" b="1">
                <a:solidFill>
                  <a:srgbClr val="009999"/>
                </a:solidFill>
              </a:rPr>
              <a:t>neúplnou penetrancí patologického fenotypu</a:t>
            </a:r>
          </a:p>
          <a:p>
            <a:pPr lvl="2" eaLnBrk="1" hangingPunct="1">
              <a:lnSpc>
                <a:spcPct val="80000"/>
              </a:lnSpc>
            </a:pPr>
            <a:r>
              <a:rPr lang="cs-CZ" altLang="en-US" sz="1100"/>
              <a:t>u určité části osob, přestože zdědí nevýhodný genotyp (tedy soubor vícero alel) se patologický fenotyp nerozvine </a:t>
            </a:r>
          </a:p>
          <a:p>
            <a:pPr lvl="1" eaLnBrk="1" hangingPunct="1">
              <a:lnSpc>
                <a:spcPct val="80000"/>
              </a:lnSpc>
            </a:pPr>
            <a:r>
              <a:rPr lang="cs-CZ" altLang="en-US" sz="1300" b="1">
                <a:solidFill>
                  <a:srgbClr val="009999"/>
                </a:solidFill>
              </a:rPr>
              <a:t>existencí fenokopií</a:t>
            </a:r>
          </a:p>
          <a:p>
            <a:pPr lvl="2" eaLnBrk="1" hangingPunct="1">
              <a:lnSpc>
                <a:spcPct val="80000"/>
              </a:lnSpc>
            </a:pPr>
            <a:r>
              <a:rPr lang="cs-CZ" altLang="en-US" sz="1100"/>
              <a:t>patologický fenotyp může být přítomen u lidí, kteří nejsou nosiči zmíněného genotypu </a:t>
            </a:r>
          </a:p>
          <a:p>
            <a:pPr lvl="1" eaLnBrk="1" hangingPunct="1">
              <a:lnSpc>
                <a:spcPct val="80000"/>
              </a:lnSpc>
            </a:pPr>
            <a:r>
              <a:rPr lang="cs-CZ" altLang="en-US" sz="1300" b="1">
                <a:solidFill>
                  <a:srgbClr val="009999"/>
                </a:solidFill>
              </a:rPr>
              <a:t>genetickou heterogenitou (lokusovou a alelickou)</a:t>
            </a:r>
          </a:p>
          <a:p>
            <a:pPr lvl="2" eaLnBrk="1" hangingPunct="1">
              <a:lnSpc>
                <a:spcPct val="80000"/>
              </a:lnSpc>
            </a:pPr>
            <a:r>
              <a:rPr lang="cs-CZ" altLang="en-US" sz="1100"/>
              <a:t>klinický obraz není specifický, ale může se rozvinout v důsledku záměn v genech ležících na různých lokusech (= lokusová heterogenita), v jednotlivých genech může být přitom vícero mutací či polymorfizmů (= alelická heterogenita) </a:t>
            </a:r>
          </a:p>
          <a:p>
            <a:pPr lvl="1" eaLnBrk="1" hangingPunct="1">
              <a:lnSpc>
                <a:spcPct val="80000"/>
              </a:lnSpc>
            </a:pPr>
            <a:r>
              <a:rPr lang="cs-CZ" altLang="en-US" sz="1300" b="1">
                <a:solidFill>
                  <a:srgbClr val="009999"/>
                </a:solidFill>
              </a:rPr>
              <a:t>polygenní dědičností</a:t>
            </a:r>
          </a:p>
          <a:p>
            <a:pPr lvl="2" eaLnBrk="1" hangingPunct="1">
              <a:lnSpc>
                <a:spcPct val="80000"/>
              </a:lnSpc>
            </a:pPr>
            <a:r>
              <a:rPr lang="cs-CZ" altLang="en-US" sz="1100"/>
              <a:t>predispozice k rozvoji patologického fenotypu se zvyšuje pouze při simultánním výskytu určitého souboru alel </a:t>
            </a:r>
          </a:p>
          <a:p>
            <a:pPr lvl="1" eaLnBrk="1" hangingPunct="1">
              <a:lnSpc>
                <a:spcPct val="80000"/>
              </a:lnSpc>
            </a:pPr>
            <a:r>
              <a:rPr lang="cs-CZ" altLang="en-US" sz="1300" b="1">
                <a:solidFill>
                  <a:srgbClr val="009999"/>
                </a:solidFill>
              </a:rPr>
              <a:t>vysokou populační frekvencí alel zodpovědných za rozvoj patologického fenotypu </a:t>
            </a:r>
          </a:p>
          <a:p>
            <a:pPr lvl="2" eaLnBrk="1" hangingPunct="1">
              <a:lnSpc>
                <a:spcPct val="80000"/>
              </a:lnSpc>
            </a:pPr>
            <a:r>
              <a:rPr lang="cs-CZ" altLang="en-US" sz="1100"/>
              <a:t>každá jednotlivá predisponující alela pravděpodobně není sama o sobě výrazně patogenní </a:t>
            </a:r>
          </a:p>
          <a:p>
            <a:pPr lvl="1" eaLnBrk="1" hangingPunct="1">
              <a:lnSpc>
                <a:spcPct val="80000"/>
              </a:lnSpc>
            </a:pPr>
            <a:r>
              <a:rPr lang="cs-CZ" altLang="en-US" sz="1300" b="1">
                <a:solidFill>
                  <a:srgbClr val="009999"/>
                </a:solidFill>
              </a:rPr>
              <a:t>spolupůsobením dalších mechanizmů přenosu</a:t>
            </a:r>
          </a:p>
          <a:p>
            <a:pPr lvl="2" eaLnBrk="1" hangingPunct="1">
              <a:lnSpc>
                <a:spcPct val="80000"/>
              </a:lnSpc>
            </a:pPr>
            <a:r>
              <a:rPr lang="cs-CZ" altLang="en-US" sz="1100"/>
              <a:t>mitochondriální dědičnost, imprinting</a:t>
            </a:r>
          </a:p>
          <a:p>
            <a:pPr eaLnBrk="1" hangingPunct="1">
              <a:lnSpc>
                <a:spcPct val="80000"/>
              </a:lnSpc>
            </a:pPr>
            <a:r>
              <a:rPr lang="cs-CZ" altLang="en-US" sz="1500"/>
              <a:t>nejčastější komplexní nemoci</a:t>
            </a:r>
          </a:p>
          <a:p>
            <a:pPr lvl="1" eaLnBrk="1" hangingPunct="1">
              <a:lnSpc>
                <a:spcPct val="80000"/>
              </a:lnSpc>
            </a:pPr>
            <a:r>
              <a:rPr lang="cs-CZ" altLang="en-US" sz="1300"/>
              <a:t>esenciální hypertenze</a:t>
            </a:r>
          </a:p>
          <a:p>
            <a:pPr lvl="1" eaLnBrk="1" hangingPunct="1">
              <a:lnSpc>
                <a:spcPct val="80000"/>
              </a:lnSpc>
            </a:pPr>
            <a:r>
              <a:rPr lang="cs-CZ" altLang="en-US" sz="1300"/>
              <a:t>porucha gluk. tolerance </a:t>
            </a:r>
            <a:r>
              <a:rPr lang="en-GB" altLang="en-US" sz="1300"/>
              <a:t>/ </a:t>
            </a:r>
            <a:r>
              <a:rPr lang="cs-CZ" altLang="en-US" sz="1300"/>
              <a:t>diabetes (1. i 2. typu)</a:t>
            </a:r>
          </a:p>
          <a:p>
            <a:pPr lvl="1" eaLnBrk="1" hangingPunct="1">
              <a:lnSpc>
                <a:spcPct val="80000"/>
              </a:lnSpc>
            </a:pPr>
            <a:r>
              <a:rPr lang="cs-CZ" altLang="en-US" sz="1300"/>
              <a:t>dyslipidemie</a:t>
            </a:r>
          </a:p>
          <a:p>
            <a:pPr lvl="1" eaLnBrk="1" hangingPunct="1">
              <a:lnSpc>
                <a:spcPct val="80000"/>
              </a:lnSpc>
            </a:pPr>
            <a:r>
              <a:rPr lang="cs-CZ" altLang="en-US" sz="1300"/>
              <a:t>atopie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17">
            <a:extLst>
              <a:ext uri="{FF2B5EF4-FFF2-40B4-BE49-F238E27FC236}">
                <a16:creationId xmlns:a16="http://schemas.microsoft.com/office/drawing/2014/main" id="{986516C3-F6BE-413A-80BB-F57C703268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0610" y="104411"/>
            <a:ext cx="10753200" cy="451576"/>
          </a:xfrm>
        </p:spPr>
        <p:txBody>
          <a:bodyPr/>
          <a:lstStyle/>
          <a:p>
            <a:pPr eaLnBrk="1" hangingPunct="1"/>
            <a:r>
              <a:rPr lang="cs-CZ" altLang="en-US" dirty="0"/>
              <a:t>Srovnání zákl. charakteristik</a:t>
            </a:r>
          </a:p>
        </p:txBody>
      </p:sp>
      <p:pic>
        <p:nvPicPr>
          <p:cNvPr id="50179" name="Picture 19">
            <a:extLst>
              <a:ext uri="{FF2B5EF4-FFF2-40B4-BE49-F238E27FC236}">
                <a16:creationId xmlns:a16="http://schemas.microsoft.com/office/drawing/2014/main" id="{90C827F5-002F-40DE-90D8-B9F4D7A3D78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83569" y="691356"/>
            <a:ext cx="8424862" cy="5475287"/>
          </a:xfr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>
            <a:extLst>
              <a:ext uri="{FF2B5EF4-FFF2-40B4-BE49-F238E27FC236}">
                <a16:creationId xmlns:a16="http://schemas.microsoft.com/office/drawing/2014/main" id="{5D2B7CA5-E868-4625-AB0A-D5CB6FE0E56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1907" y="0"/>
            <a:ext cx="11803313" cy="1384300"/>
          </a:xfrm>
        </p:spPr>
        <p:txBody>
          <a:bodyPr/>
          <a:lstStyle/>
          <a:p>
            <a:pPr eaLnBrk="1" hangingPunct="1"/>
            <a:r>
              <a:rPr lang="cs-CZ" altLang="en-US" dirty="0"/>
              <a:t>Mapování kauzálních variant = genetická epidemiologie</a:t>
            </a:r>
          </a:p>
        </p:txBody>
      </p:sp>
      <p:pic>
        <p:nvPicPr>
          <p:cNvPr id="51203" name="Picture 6" descr="new-1">
            <a:extLst>
              <a:ext uri="{FF2B5EF4-FFF2-40B4-BE49-F238E27FC236}">
                <a16:creationId xmlns:a16="http://schemas.microsoft.com/office/drawing/2014/main" id="{065DB548-698F-4548-A7B7-6558771CDA28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179"/>
          <a:stretch>
            <a:fillRect/>
          </a:stretch>
        </p:blipFill>
        <p:spPr>
          <a:xfrm>
            <a:off x="1238250" y="1531939"/>
            <a:ext cx="3862388" cy="4897437"/>
          </a:xfrm>
        </p:spPr>
      </p:pic>
      <p:sp>
        <p:nvSpPr>
          <p:cNvPr id="142341" name="Rectangle 5">
            <a:extLst>
              <a:ext uri="{FF2B5EF4-FFF2-40B4-BE49-F238E27FC236}">
                <a16:creationId xmlns:a16="http://schemas.microsoft.com/office/drawing/2014/main" id="{41A28163-DA9D-4EEC-BFCB-045BACE02729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4881563" y="1643064"/>
            <a:ext cx="5607050" cy="4954587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cs-CZ" sz="2400" b="1" dirty="0">
                <a:solidFill>
                  <a:srgbClr val="009999"/>
                </a:solidFill>
              </a:rPr>
              <a:t>vazebná (</a:t>
            </a:r>
            <a:r>
              <a:rPr lang="cs-CZ" sz="2400" b="1" dirty="0" err="1">
                <a:solidFill>
                  <a:srgbClr val="009999"/>
                </a:solidFill>
              </a:rPr>
              <a:t>linkage</a:t>
            </a:r>
            <a:r>
              <a:rPr lang="cs-CZ" sz="2400" b="1" dirty="0">
                <a:solidFill>
                  <a:srgbClr val="009999"/>
                </a:solidFill>
              </a:rPr>
              <a:t>) studie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cs-CZ" sz="2000" dirty="0"/>
              <a:t>sleduje přenos genetického (</a:t>
            </a:r>
            <a:r>
              <a:rPr lang="cs-CZ" sz="2000" dirty="0" err="1"/>
              <a:t>nejč</a:t>
            </a:r>
            <a:r>
              <a:rPr lang="cs-CZ" sz="2000" dirty="0"/>
              <a:t>. </a:t>
            </a:r>
            <a:r>
              <a:rPr lang="cs-CZ" sz="2000" dirty="0" err="1"/>
              <a:t>mikrosatelity</a:t>
            </a:r>
            <a:r>
              <a:rPr lang="cs-CZ" sz="2000" dirty="0"/>
              <a:t>) a fenotypového znaku mezi přímými </a:t>
            </a:r>
            <a:r>
              <a:rPr lang="cs-CZ" sz="2000" dirty="0">
                <a:solidFill>
                  <a:srgbClr val="009999"/>
                </a:solidFill>
              </a:rPr>
              <a:t>příbuznými </a:t>
            </a:r>
            <a:r>
              <a:rPr lang="cs-CZ" sz="2000" dirty="0"/>
              <a:t>v postižených rodinách, popř. mezi sourozeneckými páry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cs-CZ" sz="1800" dirty="0"/>
              <a:t>podle toho </a:t>
            </a:r>
            <a:r>
              <a:rPr lang="cs-CZ" sz="1800" dirty="0">
                <a:solidFill>
                  <a:srgbClr val="009999"/>
                </a:solidFill>
              </a:rPr>
              <a:t>zda je či není stanoven model dědičnosti </a:t>
            </a:r>
            <a:r>
              <a:rPr lang="cs-CZ" sz="1800" dirty="0"/>
              <a:t>se dále dělí na </a:t>
            </a:r>
            <a:endParaRPr lang="en-GB" sz="1800" dirty="0"/>
          </a:p>
          <a:p>
            <a:pPr lvl="3" eaLnBrk="1" hangingPunct="1">
              <a:lnSpc>
                <a:spcPct val="90000"/>
              </a:lnSpc>
              <a:defRPr/>
            </a:pPr>
            <a:r>
              <a:rPr lang="cs-CZ" sz="1400" dirty="0"/>
              <a:t>parametrické </a:t>
            </a:r>
            <a:endParaRPr lang="en-GB" sz="1400" dirty="0"/>
          </a:p>
          <a:p>
            <a:pPr lvl="3" eaLnBrk="1" hangingPunct="1">
              <a:lnSpc>
                <a:spcPct val="90000"/>
              </a:lnSpc>
              <a:defRPr/>
            </a:pPr>
            <a:r>
              <a:rPr lang="cs-CZ" sz="1400" dirty="0" err="1"/>
              <a:t>neparametrické</a:t>
            </a:r>
            <a:endParaRPr lang="en-GB" sz="1400" dirty="0"/>
          </a:p>
          <a:p>
            <a:pPr lvl="4" eaLnBrk="1" hangingPunct="1">
              <a:lnSpc>
                <a:spcPct val="80000"/>
              </a:lnSpc>
              <a:defRPr/>
            </a:pPr>
            <a:r>
              <a:rPr lang="cs-CZ" sz="1400" dirty="0" err="1"/>
              <a:t>concordant</a:t>
            </a:r>
            <a:r>
              <a:rPr lang="cs-CZ" sz="1400" dirty="0"/>
              <a:t> </a:t>
            </a:r>
            <a:r>
              <a:rPr lang="cs-CZ" sz="1400" dirty="0" err="1"/>
              <a:t>sibling</a:t>
            </a:r>
            <a:r>
              <a:rPr lang="cs-CZ" sz="1400" dirty="0"/>
              <a:t> </a:t>
            </a:r>
            <a:r>
              <a:rPr lang="cs-CZ" sz="1400" dirty="0" err="1"/>
              <a:t>pairs</a:t>
            </a:r>
            <a:r>
              <a:rPr lang="en-GB" sz="1400" dirty="0"/>
              <a:t> (</a:t>
            </a:r>
            <a:r>
              <a:rPr lang="en-GB" sz="1400" dirty="0" err="1"/>
              <a:t>oba</a:t>
            </a:r>
            <a:r>
              <a:rPr lang="en-GB" sz="1400" dirty="0"/>
              <a:t> ne</a:t>
            </a:r>
            <a:r>
              <a:rPr lang="cs-CZ" sz="1400" dirty="0"/>
              <a:t>mocní</a:t>
            </a:r>
            <a:r>
              <a:rPr lang="en-GB" sz="1400" dirty="0"/>
              <a:t>)</a:t>
            </a:r>
            <a:endParaRPr lang="cs-CZ" sz="1400" dirty="0"/>
          </a:p>
          <a:p>
            <a:pPr lvl="4" eaLnBrk="1" hangingPunct="1">
              <a:lnSpc>
                <a:spcPct val="80000"/>
              </a:lnSpc>
              <a:defRPr/>
            </a:pPr>
            <a:r>
              <a:rPr lang="cs-CZ" sz="1400" dirty="0" err="1"/>
              <a:t>discordant</a:t>
            </a:r>
            <a:r>
              <a:rPr lang="cs-CZ" sz="1400" dirty="0"/>
              <a:t> </a:t>
            </a:r>
            <a:r>
              <a:rPr lang="cs-CZ" sz="1400" dirty="0" err="1"/>
              <a:t>sibling</a:t>
            </a:r>
            <a:r>
              <a:rPr lang="cs-CZ" sz="1400" dirty="0"/>
              <a:t> </a:t>
            </a:r>
            <a:r>
              <a:rPr lang="cs-CZ" sz="1400" dirty="0" err="1"/>
              <a:t>pairs</a:t>
            </a:r>
            <a:r>
              <a:rPr lang="cs-CZ" sz="1400" dirty="0"/>
              <a:t> (jeden ano druhý ne)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sz="2400" b="1" dirty="0">
                <a:solidFill>
                  <a:srgbClr val="009999"/>
                </a:solidFill>
              </a:rPr>
              <a:t>asociační studie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cs-CZ" sz="2000" dirty="0"/>
              <a:t>srovnává výskyt genetického znaku (</a:t>
            </a:r>
            <a:r>
              <a:rPr lang="cs-CZ" sz="2000" dirty="0" err="1"/>
              <a:t>nejč</a:t>
            </a:r>
            <a:r>
              <a:rPr lang="cs-CZ" sz="2000" dirty="0"/>
              <a:t>. </a:t>
            </a:r>
            <a:r>
              <a:rPr lang="cs-CZ" sz="2000" dirty="0" err="1"/>
              <a:t>SNPs</a:t>
            </a:r>
            <a:r>
              <a:rPr lang="cs-CZ" sz="2000" dirty="0"/>
              <a:t>) mezi </a:t>
            </a:r>
            <a:r>
              <a:rPr lang="cs-CZ" sz="2000" dirty="0" err="1"/>
              <a:t>fenotypicky</a:t>
            </a:r>
            <a:r>
              <a:rPr lang="cs-CZ" sz="2000" dirty="0"/>
              <a:t> odlišnými skupinami </a:t>
            </a:r>
            <a:r>
              <a:rPr lang="cs-CZ" sz="2000" dirty="0">
                <a:solidFill>
                  <a:srgbClr val="009999"/>
                </a:solidFill>
              </a:rPr>
              <a:t>nepříbuzných </a:t>
            </a:r>
            <a:r>
              <a:rPr lang="cs-CZ" sz="2000" dirty="0"/>
              <a:t>osob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cs-CZ" sz="1800" dirty="0"/>
              <a:t>studie kontroly x případy (case x </a:t>
            </a:r>
            <a:r>
              <a:rPr lang="cs-CZ" sz="1800" dirty="0" err="1"/>
              <a:t>control</a:t>
            </a:r>
            <a:r>
              <a:rPr lang="cs-CZ" sz="1800" dirty="0"/>
              <a:t>) – retrospektivní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cs-CZ" sz="1800" dirty="0"/>
              <a:t>kohorty = prospektivní 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11">
            <a:extLst>
              <a:ext uri="{FF2B5EF4-FFF2-40B4-BE49-F238E27FC236}">
                <a16:creationId xmlns:a16="http://schemas.microsoft.com/office/drawing/2014/main" id="{96B921A3-8378-4D3B-BC6E-7B3065437D5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2661" y="80168"/>
            <a:ext cx="8928100" cy="792162"/>
          </a:xfrm>
        </p:spPr>
        <p:txBody>
          <a:bodyPr/>
          <a:lstStyle/>
          <a:p>
            <a:r>
              <a:rPr lang="en-GB" altLang="en-US" dirty="0"/>
              <a:t>“</a:t>
            </a:r>
            <a:r>
              <a:rPr lang="cs-CZ" altLang="en-US" dirty="0" err="1"/>
              <a:t>Candidate</a:t>
            </a:r>
            <a:r>
              <a:rPr lang="cs-CZ" altLang="en-US" dirty="0"/>
              <a:t>-gene</a:t>
            </a:r>
            <a:r>
              <a:rPr lang="en-GB" altLang="en-US" dirty="0"/>
              <a:t>”</a:t>
            </a:r>
            <a:r>
              <a:rPr lang="cs-CZ" altLang="en-US" dirty="0"/>
              <a:t> strategie vs. GWAS</a:t>
            </a:r>
          </a:p>
        </p:txBody>
      </p:sp>
      <p:sp>
        <p:nvSpPr>
          <p:cNvPr id="60419" name="Rectangle 12">
            <a:extLst>
              <a:ext uri="{FF2B5EF4-FFF2-40B4-BE49-F238E27FC236}">
                <a16:creationId xmlns:a16="http://schemas.microsoft.com/office/drawing/2014/main" id="{C4592DA4-C7A1-462B-AC45-80E759EABEAC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703389" y="1052514"/>
            <a:ext cx="6175375" cy="5329237"/>
          </a:xfrm>
        </p:spPr>
        <p:txBody>
          <a:bodyPr>
            <a:normAutofit fontScale="62500" lnSpcReduction="20000"/>
          </a:bodyPr>
          <a:lstStyle/>
          <a:p>
            <a:pPr>
              <a:defRPr/>
            </a:pPr>
            <a:r>
              <a:rPr lang="cs-CZ" altLang="en-US" dirty="0"/>
              <a:t>“</a:t>
            </a:r>
            <a:r>
              <a:rPr lang="cs-CZ" altLang="en-US" dirty="0" err="1"/>
              <a:t>candidate</a:t>
            </a:r>
            <a:r>
              <a:rPr lang="cs-CZ" altLang="en-US" dirty="0"/>
              <a:t>-gene” </a:t>
            </a:r>
            <a:r>
              <a:rPr lang="en-GB" altLang="en-US" dirty="0"/>
              <a:t>AA</a:t>
            </a:r>
          </a:p>
          <a:p>
            <a:pPr lvl="1">
              <a:defRPr/>
            </a:pPr>
            <a:r>
              <a:rPr lang="cs-CZ" altLang="en-US" dirty="0"/>
              <a:t>hypotéza o funkčnosti </a:t>
            </a:r>
          </a:p>
          <a:p>
            <a:pPr lvl="2">
              <a:defRPr/>
            </a:pPr>
            <a:r>
              <a:rPr lang="cs-CZ" altLang="en-US" dirty="0"/>
              <a:t>SNP jako kauzální faktor</a:t>
            </a:r>
          </a:p>
          <a:p>
            <a:pPr lvl="1">
              <a:defRPr/>
            </a:pPr>
            <a:r>
              <a:rPr lang="en-GB" altLang="en-US" dirty="0" err="1"/>
              <a:t>znalost</a:t>
            </a:r>
            <a:r>
              <a:rPr lang="en-GB" altLang="en-US" dirty="0"/>
              <a:t> </a:t>
            </a:r>
            <a:r>
              <a:rPr lang="en-GB" altLang="en-US" dirty="0" err="1"/>
              <a:t>patofyziologie</a:t>
            </a:r>
            <a:r>
              <a:rPr lang="en-GB" altLang="en-US" dirty="0"/>
              <a:t> </a:t>
            </a:r>
            <a:r>
              <a:rPr lang="en-GB" altLang="en-US" dirty="0" err="1"/>
              <a:t>limituj</a:t>
            </a:r>
            <a:r>
              <a:rPr lang="cs-CZ" altLang="en-US" dirty="0"/>
              <a:t>í</a:t>
            </a:r>
            <a:r>
              <a:rPr lang="en-GB" altLang="en-US" dirty="0"/>
              <a:t>c</a:t>
            </a:r>
            <a:r>
              <a:rPr lang="cs-CZ" altLang="en-US" dirty="0"/>
              <a:t>í</a:t>
            </a:r>
            <a:r>
              <a:rPr lang="en-GB" altLang="en-US" dirty="0"/>
              <a:t>m</a:t>
            </a:r>
            <a:r>
              <a:rPr lang="cs-CZ" altLang="en-US" dirty="0"/>
              <a:t> faktorem</a:t>
            </a:r>
            <a:r>
              <a:rPr lang="en-GB" altLang="en-US" dirty="0"/>
              <a:t> </a:t>
            </a:r>
          </a:p>
          <a:p>
            <a:pPr>
              <a:defRPr/>
            </a:pPr>
            <a:r>
              <a:rPr lang="en-GB" altLang="en-US" dirty="0"/>
              <a:t>“indirect” AA </a:t>
            </a:r>
            <a:endParaRPr lang="cs-CZ" altLang="en-US" dirty="0"/>
          </a:p>
          <a:p>
            <a:pPr lvl="1">
              <a:defRPr/>
            </a:pPr>
            <a:r>
              <a:rPr lang="cs-CZ" altLang="en-US" dirty="0"/>
              <a:t>předchozí indikace asociace na základě </a:t>
            </a:r>
            <a:r>
              <a:rPr lang="cs-CZ" altLang="en-US" dirty="0" err="1"/>
              <a:t>neparametrické</a:t>
            </a:r>
            <a:r>
              <a:rPr lang="cs-CZ" altLang="en-US" dirty="0"/>
              <a:t> </a:t>
            </a:r>
            <a:r>
              <a:rPr lang="cs-CZ" altLang="en-US" dirty="0" err="1"/>
              <a:t>linkage</a:t>
            </a:r>
            <a:endParaRPr lang="cs-CZ" altLang="en-US" dirty="0"/>
          </a:p>
          <a:p>
            <a:pPr lvl="1">
              <a:defRPr/>
            </a:pPr>
            <a:r>
              <a:rPr lang="cs-CZ" altLang="en-US" dirty="0"/>
              <a:t>změna v uvažování díky poznání LD a </a:t>
            </a:r>
            <a:r>
              <a:rPr lang="cs-CZ" altLang="en-US" dirty="0" err="1"/>
              <a:t>haplotypové</a:t>
            </a:r>
            <a:r>
              <a:rPr lang="cs-CZ" altLang="en-US" dirty="0"/>
              <a:t> struktury lidského genomu </a:t>
            </a:r>
          </a:p>
          <a:p>
            <a:pPr lvl="2">
              <a:defRPr/>
            </a:pPr>
            <a:r>
              <a:rPr lang="cs-CZ" altLang="en-US" dirty="0"/>
              <a:t>SNP jako marker</a:t>
            </a:r>
          </a:p>
          <a:p>
            <a:pPr>
              <a:defRPr/>
            </a:pPr>
            <a:r>
              <a:rPr lang="cs-CZ" altLang="en-US" dirty="0"/>
              <a:t>pokrok v designu GWAS díky </a:t>
            </a:r>
            <a:r>
              <a:rPr lang="cs-CZ" altLang="en-US" dirty="0" err="1"/>
              <a:t>HapMap</a:t>
            </a:r>
            <a:endParaRPr lang="cs-CZ" altLang="en-US" dirty="0"/>
          </a:p>
          <a:p>
            <a:pPr lvl="1">
              <a:defRPr/>
            </a:pPr>
            <a:r>
              <a:rPr lang="cs-CZ" altLang="en-US" dirty="0"/>
              <a:t>~ do r. 2005</a:t>
            </a:r>
          </a:p>
          <a:p>
            <a:pPr lvl="2">
              <a:defRPr/>
            </a:pPr>
            <a:r>
              <a:rPr lang="cs-CZ" altLang="en-US" dirty="0"/>
              <a:t>detekční metody pro všech ~10 mil. </a:t>
            </a:r>
            <a:r>
              <a:rPr lang="cs-CZ" altLang="en-US" dirty="0" err="1"/>
              <a:t>SNPs</a:t>
            </a:r>
            <a:endParaRPr lang="cs-CZ" altLang="en-US" dirty="0"/>
          </a:p>
          <a:p>
            <a:pPr lvl="2">
              <a:defRPr/>
            </a:pPr>
            <a:r>
              <a:rPr lang="cs-CZ" altLang="en-US" dirty="0"/>
              <a:t>shromáždit ~1000 případů a ~1000 kontrol</a:t>
            </a:r>
          </a:p>
          <a:p>
            <a:pPr lvl="2">
              <a:defRPr/>
            </a:pPr>
            <a:r>
              <a:rPr lang="cs-CZ" altLang="en-US" dirty="0" err="1"/>
              <a:t>genotypovat</a:t>
            </a:r>
            <a:r>
              <a:rPr lang="cs-CZ" altLang="en-US" dirty="0"/>
              <a:t> všechny DNA pro všechny </a:t>
            </a:r>
            <a:r>
              <a:rPr lang="cs-CZ" altLang="en-US" dirty="0" err="1"/>
              <a:t>SNPs</a:t>
            </a:r>
            <a:endParaRPr lang="cs-CZ" altLang="en-US" dirty="0"/>
          </a:p>
          <a:p>
            <a:pPr lvl="2">
              <a:defRPr/>
            </a:pPr>
            <a:r>
              <a:rPr lang="cs-CZ" altLang="en-US" dirty="0"/>
              <a:t>tedy ~20 miliard genotypů</a:t>
            </a:r>
          </a:p>
          <a:p>
            <a:pPr lvl="2">
              <a:defRPr/>
            </a:pPr>
            <a:r>
              <a:rPr lang="cs-CZ" altLang="en-US" dirty="0"/>
              <a:t>s tehdejší cenou (~0.5 USD/genotyp = $10 </a:t>
            </a:r>
            <a:r>
              <a:rPr lang="cs-CZ" altLang="en-US" dirty="0" err="1"/>
              <a:t>billion</a:t>
            </a:r>
            <a:r>
              <a:rPr lang="cs-CZ" altLang="en-US" dirty="0"/>
              <a:t> USD pro každou komplexní nemoc) = naprosto nemyslitelné</a:t>
            </a:r>
          </a:p>
          <a:p>
            <a:pPr lvl="1">
              <a:defRPr/>
            </a:pPr>
            <a:r>
              <a:rPr lang="cs-CZ" altLang="en-US" dirty="0"/>
              <a:t>od ~2007</a:t>
            </a:r>
          </a:p>
          <a:p>
            <a:pPr lvl="2">
              <a:defRPr/>
            </a:pPr>
            <a:r>
              <a:rPr lang="cs-CZ" altLang="en-US" dirty="0"/>
              <a:t>detekce setu ~300,000 “</a:t>
            </a:r>
            <a:r>
              <a:rPr lang="cs-CZ" altLang="en-US" dirty="0" err="1"/>
              <a:t>tagging</a:t>
            </a:r>
            <a:r>
              <a:rPr lang="cs-CZ" altLang="en-US" dirty="0"/>
              <a:t> </a:t>
            </a:r>
            <a:r>
              <a:rPr lang="cs-CZ" altLang="en-US" dirty="0" err="1"/>
              <a:t>SNPs</a:t>
            </a:r>
            <a:r>
              <a:rPr lang="cs-CZ" altLang="en-US" dirty="0"/>
              <a:t>”</a:t>
            </a:r>
          </a:p>
          <a:p>
            <a:pPr lvl="2">
              <a:defRPr/>
            </a:pPr>
            <a:r>
              <a:rPr lang="cs-CZ" altLang="en-US" dirty="0"/>
              <a:t>shromáždit ~1000 případů a ~1000 kontrol</a:t>
            </a:r>
          </a:p>
          <a:p>
            <a:pPr lvl="2">
              <a:defRPr/>
            </a:pPr>
            <a:r>
              <a:rPr lang="cs-CZ" altLang="en-US" dirty="0" err="1"/>
              <a:t>genotypovat</a:t>
            </a:r>
            <a:r>
              <a:rPr lang="cs-CZ" altLang="en-US" dirty="0"/>
              <a:t> všechny DNA pro všechny </a:t>
            </a:r>
            <a:r>
              <a:rPr lang="cs-CZ" altLang="en-US" dirty="0" err="1"/>
              <a:t>SNPs</a:t>
            </a:r>
            <a:endParaRPr lang="cs-CZ" altLang="en-US" dirty="0"/>
          </a:p>
          <a:p>
            <a:pPr lvl="2">
              <a:defRPr/>
            </a:pPr>
            <a:r>
              <a:rPr lang="cs-CZ" altLang="en-US" dirty="0"/>
              <a:t>tedy ~600 milionů genotypů</a:t>
            </a:r>
          </a:p>
          <a:p>
            <a:pPr lvl="2">
              <a:defRPr/>
            </a:pPr>
            <a:r>
              <a:rPr lang="cs-CZ" altLang="en-US" dirty="0"/>
              <a:t>s dnešní cenou (~0.001 USD/genotyp = $800,000 USD pro každou komplexní nemoc) = naprosto reálné</a:t>
            </a:r>
          </a:p>
        </p:txBody>
      </p:sp>
      <p:pic>
        <p:nvPicPr>
          <p:cNvPr id="52228" name="Picture 13">
            <a:extLst>
              <a:ext uri="{FF2B5EF4-FFF2-40B4-BE49-F238E27FC236}">
                <a16:creationId xmlns:a16="http://schemas.microsoft.com/office/drawing/2014/main" id="{FF4B1B92-E2C8-4E71-B2E2-02973E6F7C46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32739" y="1638301"/>
            <a:ext cx="2555875" cy="1941513"/>
          </a:xfrm>
        </p:spPr>
      </p:pic>
      <p:pic>
        <p:nvPicPr>
          <p:cNvPr id="52229" name="Picture 14">
            <a:extLst>
              <a:ext uri="{FF2B5EF4-FFF2-40B4-BE49-F238E27FC236}">
                <a16:creationId xmlns:a16="http://schemas.microsoft.com/office/drawing/2014/main" id="{C88EB364-F820-4637-8706-EFEB63951C02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32738" y="3808413"/>
            <a:ext cx="2557462" cy="1941512"/>
          </a:xfrm>
        </p:spPr>
      </p:pic>
      <p:sp>
        <p:nvSpPr>
          <p:cNvPr id="171018" name="Oval 10">
            <a:extLst>
              <a:ext uri="{FF2B5EF4-FFF2-40B4-BE49-F238E27FC236}">
                <a16:creationId xmlns:a16="http://schemas.microsoft.com/office/drawing/2014/main" id="{58B27E8B-04BB-402E-BBAD-C6B9950745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88388" y="3213101"/>
            <a:ext cx="406400" cy="352425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en-US" sz="1350" dirty="0"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710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710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6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3000" tmFilter="0, 0; .2, .5; .8, .5; 1, 0"/>
                                        <p:tgtEl>
                                          <p:spTgt spid="1710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1500" autoRev="1" fill="hold"/>
                                        <p:tgtEl>
                                          <p:spTgt spid="1710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1018" grpId="0" animBg="1"/>
      <p:bldP spid="171018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4">
            <a:extLst>
              <a:ext uri="{FF2B5EF4-FFF2-40B4-BE49-F238E27FC236}">
                <a16:creationId xmlns:a16="http://schemas.microsoft.com/office/drawing/2014/main" id="{A34132C7-FC51-469C-995D-D5A018A95C7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en-US"/>
              <a:t>Gen</a:t>
            </a:r>
          </a:p>
        </p:txBody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id="{84E8B639-115E-4529-9B0B-0EAAD6009CC2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703388" y="981076"/>
            <a:ext cx="4032250" cy="5616575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en-US" sz="1800"/>
              <a:t>DNA obsahuje definované                                úseky zvané </a:t>
            </a:r>
            <a:r>
              <a:rPr lang="cs-CZ" altLang="en-US" sz="1800" b="1"/>
              <a:t>geny</a:t>
            </a:r>
            <a:r>
              <a:rPr lang="cs-CZ" altLang="en-US" sz="1800"/>
              <a:t> – základní jednotky dědičnosti</a:t>
            </a:r>
          </a:p>
          <a:p>
            <a:pPr eaLnBrk="1" hangingPunct="1">
              <a:lnSpc>
                <a:spcPct val="80000"/>
              </a:lnSpc>
            </a:pPr>
            <a:r>
              <a:rPr lang="cs-CZ" altLang="en-US" sz="1800"/>
              <a:t>gen = segment molekuly DNA, který obsahuje kód pro AK přísl. polypeptidu a nezbytné regulační sekvence pro regulaci své exprese</a:t>
            </a:r>
          </a:p>
          <a:p>
            <a:pPr lvl="1" eaLnBrk="1" hangingPunct="1">
              <a:lnSpc>
                <a:spcPct val="80000"/>
              </a:lnSpc>
            </a:pPr>
            <a:r>
              <a:rPr lang="cs-CZ" altLang="en-US" sz="1600"/>
              <a:t>promotor (5’-konec)</a:t>
            </a:r>
          </a:p>
          <a:p>
            <a:pPr lvl="2" eaLnBrk="1" hangingPunct="1">
              <a:lnSpc>
                <a:spcPct val="80000"/>
              </a:lnSpc>
            </a:pPr>
            <a:r>
              <a:rPr lang="cs-CZ" altLang="en-US" sz="1400"/>
              <a:t>vazebná místa pro transkripční faktory</a:t>
            </a:r>
          </a:p>
          <a:p>
            <a:pPr lvl="1" eaLnBrk="1" hangingPunct="1">
              <a:lnSpc>
                <a:spcPct val="80000"/>
              </a:lnSpc>
            </a:pPr>
            <a:r>
              <a:rPr lang="cs-CZ" altLang="en-US" sz="1600"/>
              <a:t>exony</a:t>
            </a:r>
          </a:p>
          <a:p>
            <a:pPr lvl="1" eaLnBrk="1" hangingPunct="1">
              <a:lnSpc>
                <a:spcPct val="80000"/>
              </a:lnSpc>
            </a:pPr>
            <a:r>
              <a:rPr lang="cs-CZ" altLang="en-US" sz="1600"/>
              <a:t>introny</a:t>
            </a:r>
          </a:p>
          <a:p>
            <a:pPr lvl="1" eaLnBrk="1" hangingPunct="1">
              <a:lnSpc>
                <a:spcPct val="80000"/>
              </a:lnSpc>
            </a:pPr>
            <a:r>
              <a:rPr lang="cs-CZ" altLang="en-US" sz="1600"/>
              <a:t>3’ nepřepisovaná oblast (UTR)</a:t>
            </a:r>
          </a:p>
          <a:p>
            <a:pPr eaLnBrk="1" hangingPunct="1">
              <a:lnSpc>
                <a:spcPct val="80000"/>
              </a:lnSpc>
            </a:pPr>
            <a:r>
              <a:rPr lang="cs-CZ" altLang="en-US" sz="1800"/>
              <a:t>při </a:t>
            </a:r>
            <a:r>
              <a:rPr lang="cs-CZ" altLang="en-US" sz="1800" b="1">
                <a:solidFill>
                  <a:srgbClr val="009999"/>
                </a:solidFill>
              </a:rPr>
              <a:t>transkripci</a:t>
            </a:r>
            <a:r>
              <a:rPr lang="cs-CZ" altLang="en-US" sz="1800"/>
              <a:t> vzniká RNA </a:t>
            </a:r>
          </a:p>
          <a:p>
            <a:pPr lvl="1" eaLnBrk="1" hangingPunct="1">
              <a:lnSpc>
                <a:spcPct val="80000"/>
              </a:lnSpc>
            </a:pPr>
            <a:r>
              <a:rPr lang="cs-CZ" altLang="en-US" sz="1600"/>
              <a:t>1) hnRNA je komplementární celému genu (1. exon </a:t>
            </a:r>
            <a:r>
              <a:rPr lang="cs-CZ" altLang="en-US" sz="1600">
                <a:sym typeface="Symbol" panose="05050102010706020507" pitchFamily="18" charset="2"/>
              </a:rPr>
              <a:t> poly-A konec</a:t>
            </a:r>
            <a:r>
              <a:rPr lang="cs-CZ" altLang="en-US" sz="1600"/>
              <a:t>)</a:t>
            </a:r>
          </a:p>
          <a:p>
            <a:pPr lvl="1" eaLnBrk="1" hangingPunct="1">
              <a:lnSpc>
                <a:spcPct val="80000"/>
              </a:lnSpc>
            </a:pPr>
            <a:r>
              <a:rPr lang="cs-CZ" altLang="en-US" sz="1600"/>
              <a:t>2) mRNA vzniká sestřihem hnRNA (intronů)</a:t>
            </a:r>
          </a:p>
          <a:p>
            <a:pPr eaLnBrk="1" hangingPunct="1">
              <a:lnSpc>
                <a:spcPct val="80000"/>
              </a:lnSpc>
            </a:pPr>
            <a:r>
              <a:rPr lang="cs-CZ" altLang="en-US" sz="1800" b="1">
                <a:solidFill>
                  <a:srgbClr val="009999"/>
                </a:solidFill>
              </a:rPr>
              <a:t>translací</a:t>
            </a:r>
            <a:r>
              <a:rPr lang="cs-CZ" altLang="en-US" sz="1800"/>
              <a:t> vzniká protein</a:t>
            </a:r>
          </a:p>
        </p:txBody>
      </p:sp>
      <p:pic>
        <p:nvPicPr>
          <p:cNvPr id="10244" name="Picture 8" descr="transcription">
            <a:extLst>
              <a:ext uri="{FF2B5EF4-FFF2-40B4-BE49-F238E27FC236}">
                <a16:creationId xmlns:a16="http://schemas.microsoft.com/office/drawing/2014/main" id="{A025B1EF-2CDD-4D4B-91CB-50DF67FF2425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91175" y="4926014"/>
            <a:ext cx="4897438" cy="1743075"/>
          </a:xfrm>
        </p:spPr>
      </p:pic>
      <p:pic>
        <p:nvPicPr>
          <p:cNvPr id="10245" name="Picture 11" descr="GEN">
            <a:extLst>
              <a:ext uri="{FF2B5EF4-FFF2-40B4-BE49-F238E27FC236}">
                <a16:creationId xmlns:a16="http://schemas.microsoft.com/office/drawing/2014/main" id="{7E7515CB-211D-46E2-84B1-098E4B010AFB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19739" y="908050"/>
            <a:ext cx="5113337" cy="3094038"/>
          </a:xfrm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Nadpis 5">
            <a:extLst>
              <a:ext uri="{FF2B5EF4-FFF2-40B4-BE49-F238E27FC236}">
                <a16:creationId xmlns:a16="http://schemas.microsoft.com/office/drawing/2014/main" id="{36D41A33-8E7C-4EC5-9F6C-15B5D500F4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181" y="123823"/>
            <a:ext cx="8928100" cy="720725"/>
          </a:xfrm>
        </p:spPr>
        <p:txBody>
          <a:bodyPr/>
          <a:lstStyle/>
          <a:p>
            <a:r>
              <a:rPr lang="cs-CZ" altLang="en-US" dirty="0"/>
              <a:t>GWAS</a:t>
            </a:r>
            <a:endParaRPr lang="en-US" altLang="en-US" dirty="0"/>
          </a:p>
        </p:txBody>
      </p:sp>
      <p:pic>
        <p:nvPicPr>
          <p:cNvPr id="54275" name="Picture 2">
            <a:extLst>
              <a:ext uri="{FF2B5EF4-FFF2-40B4-BE49-F238E27FC236}">
                <a16:creationId xmlns:a16="http://schemas.microsoft.com/office/drawing/2014/main" id="{475FB100-E0A6-4857-8BA7-49AA8717047B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42666" y="2979989"/>
            <a:ext cx="4071938" cy="28082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4276" name="Picture 4">
            <a:extLst>
              <a:ext uri="{FF2B5EF4-FFF2-40B4-BE49-F238E27FC236}">
                <a16:creationId xmlns:a16="http://schemas.microsoft.com/office/drawing/2014/main" id="{E3652DCE-4DB1-49F8-B0F7-3F5C343B5E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8725" y="6478588"/>
            <a:ext cx="2971800" cy="379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4277" name="Picture 5">
            <a:extLst>
              <a:ext uri="{FF2B5EF4-FFF2-40B4-BE49-F238E27FC236}">
                <a16:creationId xmlns:a16="http://schemas.microsoft.com/office/drawing/2014/main" id="{B66E1F19-970D-4BFD-A099-44E946E5E339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70063" y="2267202"/>
            <a:ext cx="4670425" cy="35210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78A1D43B-4BF3-4F56-B7F3-7EA76F57DB32}"/>
              </a:ext>
            </a:extLst>
          </p:cNvPr>
          <p:cNvSpPr txBox="1"/>
          <p:nvPr/>
        </p:nvSpPr>
        <p:spPr>
          <a:xfrm>
            <a:off x="685800" y="650211"/>
            <a:ext cx="1036353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Studie GWAS je definována jako jakákoli studie genetických variací v celém lidském genomu, která je určena k identifikaci genetických asociací s pozorovatelnými rysy (jako je krevní tlak nebo váha) nebo s přítomností nebo nepřítomností onemocnění (jako je nádorové onemocnění) nebo stav.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BF34800-C817-47FC-A48D-D0B6EA7608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537" y="167133"/>
            <a:ext cx="10753200" cy="451576"/>
          </a:xfrm>
        </p:spPr>
        <p:txBody>
          <a:bodyPr/>
          <a:lstStyle/>
          <a:p>
            <a:r>
              <a:rPr lang="cs-CZ" dirty="0"/>
              <a:t>GWAS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D44A46E-03D9-483F-BCF4-6924012701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6237" y="1178235"/>
            <a:ext cx="5126520" cy="5329237"/>
          </a:xfrm>
        </p:spPr>
        <p:txBody>
          <a:bodyPr/>
          <a:lstStyle/>
          <a:p>
            <a:pPr algn="just"/>
            <a:r>
              <a:rPr lang="cs-CZ" sz="2000" dirty="0"/>
              <a:t>Informace o celém genomu v kombinaci s epidemiologickými, klinickými a jinými fenotypovými údaji usnadňují pochopení základních biologických procesů ovlivňujících lidské zdraví, zlepšení predikce nemoci a péče o pacienta a v konečném důsledku pro realizaci příslibu personalizované medicíny.  Kromě toho rychlý pokrok v porozumění vzorům lidských genetických variací a zrání vysoce výkonných a nákladově efektivních metod </a:t>
            </a:r>
            <a:r>
              <a:rPr lang="cs-CZ" sz="2000" dirty="0" err="1"/>
              <a:t>genotypizace</a:t>
            </a:r>
            <a:r>
              <a:rPr lang="cs-CZ" sz="2000" dirty="0"/>
              <a:t> poskytují výkonné výzkumné nástroje pro identifikaci genetických variant, které přispívají ke zdraví a nemocem.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4B9AD9BF-BD42-402B-94AD-2937347AB95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cs-CZ" dirty="0"/>
              <a:t>Selekce SNP pro GWAS:</a:t>
            </a:r>
          </a:p>
          <a:p>
            <a:pPr marL="514350" indent="-514350">
              <a:buAutoNum type="arabicParenR"/>
            </a:pPr>
            <a:r>
              <a:rPr lang="cs-CZ" dirty="0"/>
              <a:t>Molekulární (</a:t>
            </a:r>
            <a:r>
              <a:rPr lang="cs-CZ" dirty="0" err="1"/>
              <a:t>Affymetrix</a:t>
            </a:r>
            <a:r>
              <a:rPr lang="cs-CZ" dirty="0"/>
              <a:t>, </a:t>
            </a:r>
            <a:r>
              <a:rPr lang="cs-CZ" dirty="0" err="1"/>
              <a:t>Illumina</a:t>
            </a:r>
            <a:r>
              <a:rPr lang="cs-CZ" dirty="0"/>
              <a:t>)</a:t>
            </a:r>
          </a:p>
          <a:p>
            <a:pPr marL="514350" indent="-514350">
              <a:buAutoNum type="arabicParenR"/>
            </a:pPr>
            <a:r>
              <a:rPr lang="cs-CZ" dirty="0"/>
              <a:t>Analytická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3FC20CEF-0B92-44EA-9308-9FBE8A718F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7159" y="2875292"/>
            <a:ext cx="5285364" cy="302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13749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5">
            <a:extLst>
              <a:ext uri="{FF2B5EF4-FFF2-40B4-BE49-F238E27FC236}">
                <a16:creationId xmlns:a16="http://schemas.microsoft.com/office/drawing/2014/main" id="{1CA443DC-D6C0-46A2-8D9D-A2FAB7DBB986}"/>
              </a:ext>
            </a:extLst>
          </p:cNvPr>
          <p:cNvGrpSpPr>
            <a:grpSpLocks/>
          </p:cNvGrpSpPr>
          <p:nvPr/>
        </p:nvGrpSpPr>
        <p:grpSpPr bwMode="auto">
          <a:xfrm>
            <a:off x="6832600" y="1916114"/>
            <a:ext cx="3835400" cy="4725987"/>
            <a:chOff x="3286" y="733"/>
            <a:chExt cx="2240" cy="2853"/>
          </a:xfrm>
        </p:grpSpPr>
        <p:sp>
          <p:nvSpPr>
            <p:cNvPr id="29712" name="Rectangle 16">
              <a:extLst>
                <a:ext uri="{FF2B5EF4-FFF2-40B4-BE49-F238E27FC236}">
                  <a16:creationId xmlns:a16="http://schemas.microsoft.com/office/drawing/2014/main" id="{9E8A86A4-C94B-4411-B5F2-FB45977031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19" y="779"/>
              <a:ext cx="2207" cy="280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prstShdw prst="shdw17" dist="17961" dir="2700000">
                <a:schemeClr val="bg1">
                  <a:gamma/>
                  <a:shade val="60000"/>
                  <a:invGamma/>
                </a:schemeClr>
              </a:prstShdw>
            </a:effec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>
                <a:latin typeface="+mn-lt"/>
              </a:endParaRPr>
            </a:p>
          </p:txBody>
        </p:sp>
        <p:pic>
          <p:nvPicPr>
            <p:cNvPr id="7188" name="Picture 17">
              <a:extLst>
                <a:ext uri="{FF2B5EF4-FFF2-40B4-BE49-F238E27FC236}">
                  <a16:creationId xmlns:a16="http://schemas.microsoft.com/office/drawing/2014/main" id="{1A925BCA-CD66-46A8-B985-9247DA3705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3EAD9"/>
                </a:clrFrom>
                <a:clrTo>
                  <a:srgbClr val="F3EAD9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997" b="24898"/>
            <a:stretch>
              <a:fillRect/>
            </a:stretch>
          </p:blipFill>
          <p:spPr bwMode="auto">
            <a:xfrm>
              <a:off x="3286" y="733"/>
              <a:ext cx="2240" cy="27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89" name="Rectangle 18">
              <a:extLst>
                <a:ext uri="{FF2B5EF4-FFF2-40B4-BE49-F238E27FC236}">
                  <a16:creationId xmlns:a16="http://schemas.microsoft.com/office/drawing/2014/main" id="{811EB9A3-7676-4DDE-BECD-60032D6BA2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36" y="816"/>
              <a:ext cx="380" cy="2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Aft>
                  <a:spcPts val="1000"/>
                </a:spcAft>
                <a:buBlip>
                  <a:blip r:embed="rId3"/>
                </a:buBlip>
                <a:defRPr sz="2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rgbClr val="948A54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ts val="400"/>
                </a:spcBef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Aft>
                  <a:spcPct val="0"/>
                </a:spcAft>
                <a:buFontTx/>
                <a:buNone/>
              </a:pPr>
              <a:endParaRPr lang="cs-CZ" altLang="cs-CZ" sz="1800">
                <a:latin typeface="Arial Narrow" panose="020B0606020202030204" pitchFamily="34" charset="0"/>
              </a:endParaRPr>
            </a:p>
          </p:txBody>
        </p:sp>
        <p:sp>
          <p:nvSpPr>
            <p:cNvPr id="29715" name="Rectangle 19">
              <a:extLst>
                <a:ext uri="{FF2B5EF4-FFF2-40B4-BE49-F238E27FC236}">
                  <a16:creationId xmlns:a16="http://schemas.microsoft.com/office/drawing/2014/main" id="{DA3D9877-9E44-4FB4-B5BE-B9142F434D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31" y="1190"/>
              <a:ext cx="1973" cy="2141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>
              <a:prstShdw prst="shdw17" dist="17961" dir="2700000">
                <a:schemeClr val="tx1">
                  <a:gamma/>
                  <a:shade val="60000"/>
                  <a:invGamma/>
                </a:schemeClr>
              </a:prstShdw>
            </a:effec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>
                <a:latin typeface="+mn-lt"/>
              </a:endParaRPr>
            </a:p>
          </p:txBody>
        </p:sp>
      </p:grpSp>
      <p:sp>
        <p:nvSpPr>
          <p:cNvPr id="7171" name="Rectangle 20">
            <a:extLst>
              <a:ext uri="{FF2B5EF4-FFF2-40B4-BE49-F238E27FC236}">
                <a16:creationId xmlns:a16="http://schemas.microsoft.com/office/drawing/2014/main" id="{1EA9BF2F-4F18-4A0D-8CC1-8050AA6524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504" y="186730"/>
            <a:ext cx="10753200" cy="451576"/>
          </a:xfrm>
        </p:spPr>
        <p:txBody>
          <a:bodyPr/>
          <a:lstStyle/>
          <a:p>
            <a:pPr eaLnBrk="1" hangingPunct="1"/>
            <a:r>
              <a:rPr lang="cs-CZ" altLang="cs-CZ" dirty="0"/>
              <a:t>NUTRIENTY JAKO DIETNÍ SIGNÁLY</a:t>
            </a:r>
            <a:endParaRPr lang="nl-NL" altLang="cs-CZ" dirty="0"/>
          </a:p>
        </p:txBody>
      </p:sp>
      <p:grpSp>
        <p:nvGrpSpPr>
          <p:cNvPr id="7172" name="Skupina 21">
            <a:extLst>
              <a:ext uri="{FF2B5EF4-FFF2-40B4-BE49-F238E27FC236}">
                <a16:creationId xmlns:a16="http://schemas.microsoft.com/office/drawing/2014/main" id="{77B03314-50A7-40A4-9B99-618FD711A4EF}"/>
              </a:ext>
            </a:extLst>
          </p:cNvPr>
          <p:cNvGrpSpPr>
            <a:grpSpLocks/>
          </p:cNvGrpSpPr>
          <p:nvPr/>
        </p:nvGrpSpPr>
        <p:grpSpPr bwMode="auto">
          <a:xfrm>
            <a:off x="2954338" y="1944689"/>
            <a:ext cx="3789362" cy="4547887"/>
            <a:chOff x="457200" y="1625600"/>
            <a:chExt cx="3971159" cy="4765920"/>
          </a:xfrm>
        </p:grpSpPr>
        <p:grpSp>
          <p:nvGrpSpPr>
            <p:cNvPr id="7173" name="Group 2">
              <a:extLst>
                <a:ext uri="{FF2B5EF4-FFF2-40B4-BE49-F238E27FC236}">
                  <a16:creationId xmlns:a16="http://schemas.microsoft.com/office/drawing/2014/main" id="{6AC7C8F4-25C6-4CB4-8C2A-9227A1FDA9F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86608" y="3859459"/>
              <a:ext cx="3841751" cy="2532061"/>
              <a:chOff x="390" y="2438"/>
              <a:chExt cx="2420" cy="1595"/>
            </a:xfrm>
          </p:grpSpPr>
          <p:sp>
            <p:nvSpPr>
              <p:cNvPr id="7180" name="Text Box 3">
                <a:extLst>
                  <a:ext uri="{FF2B5EF4-FFF2-40B4-BE49-F238E27FC236}">
                    <a16:creationId xmlns:a16="http://schemas.microsoft.com/office/drawing/2014/main" id="{EB7550FA-B024-42F5-A62D-E35CF5D0483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90" y="2842"/>
                <a:ext cx="1089" cy="549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  <a:effectLst>
                <a:prstShdw prst="shdw17" dist="17961" dir="2700000">
                  <a:srgbClr val="000028"/>
                </a:prst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Aft>
                    <a:spcPts val="1000"/>
                  </a:spcAft>
                  <a:buBlip>
                    <a:blip r:embed="rId3"/>
                  </a:buBlip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rgbClr val="948A54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ts val="400"/>
                  </a:spcBef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Aft>
                    <a:spcPct val="0"/>
                  </a:spcAft>
                  <a:buFontTx/>
                  <a:buNone/>
                </a:pPr>
                <a:r>
                  <a:rPr lang="cs-CZ" altLang="cs-CZ" sz="2400">
                    <a:solidFill>
                      <a:srgbClr val="FFC000"/>
                    </a:solidFill>
                    <a:latin typeface="Arial Narrow" panose="020B0606020202030204" pitchFamily="34" charset="0"/>
                  </a:rPr>
                  <a:t>Energetická </a:t>
                </a:r>
              </a:p>
              <a:p>
                <a:pPr algn="ctr" eaLnBrk="1" hangingPunct="1">
                  <a:spcAft>
                    <a:spcPct val="0"/>
                  </a:spcAft>
                  <a:buFontTx/>
                  <a:buNone/>
                </a:pPr>
                <a:r>
                  <a:rPr lang="cs-CZ" altLang="cs-CZ" sz="2400">
                    <a:solidFill>
                      <a:srgbClr val="FFC000"/>
                    </a:solidFill>
                    <a:latin typeface="Arial Narrow" panose="020B0606020202030204" pitchFamily="34" charset="0"/>
                  </a:rPr>
                  <a:t>homeostáza</a:t>
                </a:r>
                <a:endParaRPr lang="en-GB" altLang="cs-CZ" sz="2400">
                  <a:solidFill>
                    <a:srgbClr val="FFC000"/>
                  </a:solidFill>
                  <a:latin typeface="Arial Narrow" panose="020B0606020202030204" pitchFamily="34" charset="0"/>
                </a:endParaRPr>
              </a:p>
            </p:txBody>
          </p:sp>
          <p:sp>
            <p:nvSpPr>
              <p:cNvPr id="7181" name="Text Box 4">
                <a:extLst>
                  <a:ext uri="{FF2B5EF4-FFF2-40B4-BE49-F238E27FC236}">
                    <a16:creationId xmlns:a16="http://schemas.microsoft.com/office/drawing/2014/main" id="{51306BFA-A3DA-44D7-83DC-065B2CD18D4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31" y="3484"/>
                <a:ext cx="998" cy="549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  <a:effectLst>
                <a:prstShdw prst="shdw17" dist="17961" dir="2700000">
                  <a:srgbClr val="000028"/>
                </a:prst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Aft>
                    <a:spcPts val="1000"/>
                  </a:spcAft>
                  <a:buBlip>
                    <a:blip r:embed="rId3"/>
                  </a:buBlip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rgbClr val="948A54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ts val="400"/>
                  </a:spcBef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Aft>
                    <a:spcPct val="0"/>
                  </a:spcAft>
                  <a:buFontTx/>
                  <a:buNone/>
                </a:pPr>
                <a:r>
                  <a:rPr lang="cs-CZ" altLang="cs-CZ" sz="2400">
                    <a:solidFill>
                      <a:schemeClr val="bg1"/>
                    </a:solidFill>
                    <a:latin typeface="Arial Narrow" panose="020B0606020202030204" pitchFamily="34" charset="0"/>
                  </a:rPr>
                  <a:t>Absorpce</a:t>
                </a:r>
              </a:p>
              <a:p>
                <a:pPr algn="ctr" eaLnBrk="1" hangingPunct="1">
                  <a:spcAft>
                    <a:spcPct val="0"/>
                  </a:spcAft>
                  <a:buFontTx/>
                  <a:buNone/>
                </a:pPr>
                <a:r>
                  <a:rPr lang="cs-CZ" altLang="cs-CZ" sz="2400">
                    <a:solidFill>
                      <a:schemeClr val="bg1"/>
                    </a:solidFill>
                    <a:latin typeface="Arial Narrow" panose="020B0606020202030204" pitchFamily="34" charset="0"/>
                  </a:rPr>
                  <a:t>nutrientů</a:t>
                </a:r>
                <a:endParaRPr lang="en-GB" altLang="cs-CZ" sz="2400">
                  <a:solidFill>
                    <a:schemeClr val="bg1"/>
                  </a:solidFill>
                  <a:latin typeface="Arial Narrow" panose="020B0606020202030204" pitchFamily="34" charset="0"/>
                </a:endParaRPr>
              </a:p>
            </p:txBody>
          </p:sp>
          <p:sp>
            <p:nvSpPr>
              <p:cNvPr id="9233" name="Text Box 5">
                <a:extLst>
                  <a:ext uri="{FF2B5EF4-FFF2-40B4-BE49-F238E27FC236}">
                    <a16:creationId xmlns:a16="http://schemas.microsoft.com/office/drawing/2014/main" id="{EB18DCBA-DF5A-4CD7-8B43-7FECDB56425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67" y="2842"/>
                <a:ext cx="1043" cy="549"/>
              </a:xfrm>
              <a:prstGeom prst="rect">
                <a:avLst/>
              </a:prstGeom>
              <a:solidFill>
                <a:srgbClr val="0070C0"/>
              </a:solidFill>
              <a:ln w="9525">
                <a:solidFill>
                  <a:schemeClr val="accent1"/>
                </a:solidFill>
                <a:miter lim="800000"/>
                <a:headEnd/>
                <a:tailEnd/>
              </a:ln>
              <a:effectLst>
                <a:prstShdw prst="shdw17" dist="17961" dir="2700000">
                  <a:srgbClr val="000028"/>
                </a:prstShdw>
              </a:effectLst>
            </p:spPr>
            <p:txBody>
              <a:bodyPr>
                <a:spAutoFit/>
              </a:bodyPr>
              <a:lstStyle/>
              <a:p>
                <a:pPr algn="ctr" eaLnBrk="1" hangingPunct="1">
                  <a:defRPr/>
                </a:pPr>
                <a:r>
                  <a:rPr lang="cs-CZ" dirty="0">
                    <a:solidFill>
                      <a:schemeClr val="accent6">
                        <a:lumMod val="60000"/>
                        <a:lumOff val="40000"/>
                      </a:schemeClr>
                    </a:solidFill>
                    <a:latin typeface="Arial Narrow" pitchFamily="34" charset="0"/>
                  </a:rPr>
                  <a:t>Buněčná</a:t>
                </a:r>
              </a:p>
              <a:p>
                <a:pPr algn="ctr" eaLnBrk="1" hangingPunct="1">
                  <a:defRPr/>
                </a:pPr>
                <a:r>
                  <a:rPr lang="cs-CZ" dirty="0">
                    <a:solidFill>
                      <a:schemeClr val="accent6">
                        <a:lumMod val="60000"/>
                        <a:lumOff val="40000"/>
                      </a:schemeClr>
                    </a:solidFill>
                    <a:latin typeface="Arial Narrow" pitchFamily="34" charset="0"/>
                  </a:rPr>
                  <a:t>proliferace</a:t>
                </a:r>
                <a:endParaRPr lang="en-GB" dirty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Arial Narrow" pitchFamily="34" charset="0"/>
                </a:endParaRPr>
              </a:p>
            </p:txBody>
          </p:sp>
          <p:grpSp>
            <p:nvGrpSpPr>
              <p:cNvPr id="7183" name="Group 6">
                <a:extLst>
                  <a:ext uri="{FF2B5EF4-FFF2-40B4-BE49-F238E27FC236}">
                    <a16:creationId xmlns:a16="http://schemas.microsoft.com/office/drawing/2014/main" id="{665A5744-226D-46A3-BDCA-298F16253C8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00" y="2438"/>
                <a:ext cx="1399" cy="596"/>
                <a:chOff x="864" y="2178"/>
                <a:chExt cx="1399" cy="1155"/>
              </a:xfrm>
            </p:grpSpPr>
            <p:sp>
              <p:nvSpPr>
                <p:cNvPr id="7184" name="Line 7">
                  <a:extLst>
                    <a:ext uri="{FF2B5EF4-FFF2-40B4-BE49-F238E27FC236}">
                      <a16:creationId xmlns:a16="http://schemas.microsoft.com/office/drawing/2014/main" id="{1EC2866B-7EB9-4885-B782-A1C65C6B55E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83" y="2178"/>
                  <a:ext cx="680" cy="596"/>
                </a:xfrm>
                <a:prstGeom prst="line">
                  <a:avLst/>
                </a:prstGeom>
                <a:noFill/>
                <a:ln w="28575">
                  <a:solidFill>
                    <a:schemeClr val="accent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7185" name="Line 8">
                  <a:extLst>
                    <a:ext uri="{FF2B5EF4-FFF2-40B4-BE49-F238E27FC236}">
                      <a16:creationId xmlns:a16="http://schemas.microsoft.com/office/drawing/2014/main" id="{877729DA-C744-472E-AFD1-434A01C309E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864" y="2178"/>
                  <a:ext cx="719" cy="608"/>
                </a:xfrm>
                <a:prstGeom prst="line">
                  <a:avLst/>
                </a:prstGeom>
                <a:noFill/>
                <a:ln w="28575">
                  <a:solidFill>
                    <a:schemeClr val="accent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7186" name="Line 9">
                  <a:extLst>
                    <a:ext uri="{FF2B5EF4-FFF2-40B4-BE49-F238E27FC236}">
                      <a16:creationId xmlns:a16="http://schemas.microsoft.com/office/drawing/2014/main" id="{A0AE40B1-F93F-4235-A2D0-532EAE68455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83" y="2180"/>
                  <a:ext cx="0" cy="1153"/>
                </a:xfrm>
                <a:prstGeom prst="line">
                  <a:avLst/>
                </a:prstGeom>
                <a:noFill/>
                <a:ln w="28575">
                  <a:solidFill>
                    <a:schemeClr val="accent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</p:grpSp>
        </p:grpSp>
        <p:sp>
          <p:nvSpPr>
            <p:cNvPr id="7174" name="Text Box 10">
              <a:extLst>
                <a:ext uri="{FF2B5EF4-FFF2-40B4-BE49-F238E27FC236}">
                  <a16:creationId xmlns:a16="http://schemas.microsoft.com/office/drawing/2014/main" id="{1C663055-D7FF-4BED-BDB2-667A9A15D95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92225" y="1625600"/>
              <a:ext cx="2557463" cy="4837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Aft>
                  <a:spcPts val="1000"/>
                </a:spcAft>
                <a:buBlip>
                  <a:blip r:embed="rId3"/>
                </a:buBlip>
                <a:defRPr sz="2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rgbClr val="948A54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ts val="400"/>
                </a:spcBef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Aft>
                  <a:spcPct val="0"/>
                </a:spcAft>
                <a:buFontTx/>
                <a:buNone/>
              </a:pPr>
              <a:r>
                <a:rPr lang="cs-CZ" altLang="cs-CZ" sz="2400">
                  <a:solidFill>
                    <a:srgbClr val="0070C0"/>
                  </a:solidFill>
                  <a:latin typeface="Arial Narrow" panose="020B0606020202030204" pitchFamily="34" charset="0"/>
                </a:rPr>
                <a:t>Nutriční faktory</a:t>
              </a:r>
              <a:endParaRPr lang="en-GB" altLang="cs-CZ" sz="2400">
                <a:solidFill>
                  <a:srgbClr val="0070C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29707" name="Text Box 11">
              <a:extLst>
                <a:ext uri="{FF2B5EF4-FFF2-40B4-BE49-F238E27FC236}">
                  <a16:creationId xmlns:a16="http://schemas.microsoft.com/office/drawing/2014/main" id="{3AF33053-70D4-4156-9080-78D9010F2C4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99373" y="2537257"/>
              <a:ext cx="2946344" cy="4837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>
                <a:defRPr/>
              </a:pPr>
              <a:r>
                <a:rPr lang="cs-CZ" dirty="0">
                  <a:solidFill>
                    <a:schemeClr val="accent6">
                      <a:lumMod val="75000"/>
                    </a:schemeClr>
                  </a:solidFill>
                  <a:latin typeface="Arial Narrow" pitchFamily="34" charset="0"/>
                </a:rPr>
                <a:t>Transkripční faktory</a:t>
              </a:r>
              <a:endParaRPr lang="en-GB" dirty="0">
                <a:solidFill>
                  <a:schemeClr val="accent6">
                    <a:lumMod val="75000"/>
                  </a:schemeClr>
                </a:solidFill>
                <a:latin typeface="Arial Narrow" pitchFamily="34" charset="0"/>
              </a:endParaRPr>
            </a:p>
          </p:txBody>
        </p:sp>
        <p:sp>
          <p:nvSpPr>
            <p:cNvPr id="29708" name="Text Box 12">
              <a:extLst>
                <a:ext uri="{FF2B5EF4-FFF2-40B4-BE49-F238E27FC236}">
                  <a16:creationId xmlns:a16="http://schemas.microsoft.com/office/drawing/2014/main" id="{22119049-ED81-42A8-BF09-7D98BDBB37E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34129" y="3377378"/>
              <a:ext cx="2675167" cy="4837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>
                <a:defRPr/>
              </a:pPr>
              <a:r>
                <a:rPr lang="cs-CZ" dirty="0">
                  <a:solidFill>
                    <a:schemeClr val="accent6">
                      <a:lumMod val="75000"/>
                    </a:schemeClr>
                  </a:solidFill>
                  <a:latin typeface="Arial Narrow" pitchFamily="34" charset="0"/>
                </a:rPr>
                <a:t>Genová transkripce</a:t>
              </a:r>
              <a:endParaRPr lang="en-GB" dirty="0">
                <a:solidFill>
                  <a:schemeClr val="accent6">
                    <a:lumMod val="75000"/>
                  </a:schemeClr>
                </a:solidFill>
                <a:latin typeface="Arial Narrow" pitchFamily="34" charset="0"/>
              </a:endParaRPr>
            </a:p>
          </p:txBody>
        </p:sp>
        <p:sp>
          <p:nvSpPr>
            <p:cNvPr id="7177" name="Line 13">
              <a:extLst>
                <a:ext uri="{FF2B5EF4-FFF2-40B4-BE49-F238E27FC236}">
                  <a16:creationId xmlns:a16="http://schemas.microsoft.com/office/drawing/2014/main" id="{146FF09C-E349-40BE-9ED2-A44C84528CE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71750" y="2105025"/>
              <a:ext cx="0" cy="38100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7178" name="Line 14">
              <a:extLst>
                <a:ext uri="{FF2B5EF4-FFF2-40B4-BE49-F238E27FC236}">
                  <a16:creationId xmlns:a16="http://schemas.microsoft.com/office/drawing/2014/main" id="{B53CF64A-21EC-419E-815D-6D0A392D705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71750" y="3059113"/>
              <a:ext cx="0" cy="38100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7179" name="Rectangle 21">
              <a:extLst>
                <a:ext uri="{FF2B5EF4-FFF2-40B4-BE49-F238E27FC236}">
                  <a16:creationId xmlns:a16="http://schemas.microsoft.com/office/drawing/2014/main" id="{7E2387CE-FA4F-4969-8291-B3C7D1CDA8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200" y="4483100"/>
              <a:ext cx="1955800" cy="901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Aft>
                  <a:spcPts val="1000"/>
                </a:spcAft>
                <a:buBlip>
                  <a:blip r:embed="rId3"/>
                </a:buBlip>
                <a:defRPr sz="2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rgbClr val="948A54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ts val="400"/>
                </a:spcBef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Aft>
                  <a:spcPct val="0"/>
                </a:spcAft>
                <a:buFontTx/>
                <a:buNone/>
              </a:pPr>
              <a:endParaRPr lang="cs-CZ" altLang="cs-CZ" sz="1800">
                <a:latin typeface="Arial Narrow" panose="020B0606020202030204" pitchFamily="34" charset="0"/>
              </a:endParaRP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B16E4187-72A8-4A35-8152-AEC13A9E3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784" y="341311"/>
            <a:ext cx="7056438" cy="855663"/>
          </a:xfrm>
        </p:spPr>
        <p:txBody>
          <a:bodyPr/>
          <a:lstStyle/>
          <a:p>
            <a:pPr eaLnBrk="1" hangingPunct="1"/>
            <a:r>
              <a:rPr lang="cs-CZ" altLang="cs-CZ" dirty="0"/>
              <a:t>VZTAH NUTRIENTŮ KE GENOVÉ EXPRESI</a:t>
            </a:r>
            <a:endParaRPr lang="en-US" altLang="cs-CZ" dirty="0"/>
          </a:p>
        </p:txBody>
      </p:sp>
      <p:sp>
        <p:nvSpPr>
          <p:cNvPr id="8195" name="Zástupný symbol pro obsah 8">
            <a:extLst>
              <a:ext uri="{FF2B5EF4-FFF2-40B4-BE49-F238E27FC236}">
                <a16:creationId xmlns:a16="http://schemas.microsoft.com/office/drawing/2014/main" id="{6DF86772-61DC-4241-8C53-0F45DD5F70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6275" y="1844675"/>
            <a:ext cx="3600450" cy="4464050"/>
          </a:xfrm>
        </p:spPr>
        <p:txBody>
          <a:bodyPr/>
          <a:lstStyle/>
          <a:p>
            <a:pPr marL="361950" indent="-361950">
              <a:spcAft>
                <a:spcPct val="10000"/>
              </a:spcAft>
              <a:buFont typeface="Wingdings" panose="05000000000000000000" pitchFamily="2" charset="2"/>
              <a:buAutoNum type="alphaUcParenR"/>
            </a:pPr>
            <a:r>
              <a:rPr lang="cs-CZ" altLang="cs-CZ" sz="2000"/>
              <a:t>Přímý</a:t>
            </a:r>
            <a:r>
              <a:rPr lang="en-US" altLang="cs-CZ" sz="2000"/>
              <a:t> – Nutrient</a:t>
            </a:r>
            <a:r>
              <a:rPr lang="cs-CZ" altLang="cs-CZ" sz="2000"/>
              <a:t>y jsou ligandy receptorů pro transkripční faktory</a:t>
            </a:r>
            <a:r>
              <a:rPr lang="en-US" altLang="cs-CZ" sz="2000"/>
              <a:t>.</a:t>
            </a:r>
          </a:p>
          <a:p>
            <a:pPr marL="361950" indent="-361950">
              <a:spcAft>
                <a:spcPct val="10000"/>
              </a:spcAft>
              <a:buFont typeface="Wingdings" panose="05000000000000000000" pitchFamily="2" charset="2"/>
              <a:buAutoNum type="alphaUcParenR"/>
            </a:pPr>
            <a:r>
              <a:rPr lang="cs-CZ" altLang="cs-CZ" sz="2000"/>
              <a:t>Nepřímý</a:t>
            </a:r>
            <a:r>
              <a:rPr lang="en-US" altLang="cs-CZ" sz="2000"/>
              <a:t> – Nutrient</a:t>
            </a:r>
            <a:r>
              <a:rPr lang="cs-CZ" altLang="cs-CZ" sz="2000"/>
              <a:t>y jsou metabolizovány primárními nebo sekundárními metabolickými drahami, mění koncentrace substrátů nebo intermediálních metabolitů</a:t>
            </a:r>
          </a:p>
          <a:p>
            <a:pPr marL="361950" indent="-361950">
              <a:spcAft>
                <a:spcPct val="10000"/>
              </a:spcAft>
              <a:buFont typeface="Wingdings" panose="05000000000000000000" pitchFamily="2" charset="2"/>
              <a:buAutoNum type="alphaUcParenR"/>
            </a:pPr>
            <a:r>
              <a:rPr lang="cs-CZ" altLang="cs-CZ" sz="2000"/>
              <a:t>Nepřímý</a:t>
            </a:r>
            <a:r>
              <a:rPr lang="en-US" altLang="cs-CZ" sz="2000"/>
              <a:t> – Nutrient</a:t>
            </a:r>
            <a:r>
              <a:rPr lang="cs-CZ" altLang="cs-CZ" sz="2000"/>
              <a:t>y</a:t>
            </a:r>
            <a:r>
              <a:rPr lang="en-US" altLang="cs-CZ" sz="2000"/>
              <a:t> alter</a:t>
            </a:r>
            <a:r>
              <a:rPr lang="cs-CZ" altLang="cs-CZ" sz="2000"/>
              <a:t>ují signální transdukci</a:t>
            </a:r>
            <a:endParaRPr lang="en-US" altLang="cs-CZ" sz="2000"/>
          </a:p>
        </p:txBody>
      </p:sp>
      <p:pic>
        <p:nvPicPr>
          <p:cNvPr id="8196" name="Picture 4" descr="dietarychemicals">
            <a:extLst>
              <a:ext uri="{FF2B5EF4-FFF2-40B4-BE49-F238E27FC236}">
                <a16:creationId xmlns:a16="http://schemas.microsoft.com/office/drawing/2014/main" id="{CD49B935-4CBF-4947-A606-EB3296E2F3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625" y="2654301"/>
            <a:ext cx="3455988" cy="300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0" name="Rectangle 4">
            <a:extLst>
              <a:ext uri="{FF2B5EF4-FFF2-40B4-BE49-F238E27FC236}">
                <a16:creationId xmlns:a16="http://schemas.microsoft.com/office/drawing/2014/main" id="{E41AF3FB-EF30-48A2-8BE6-82A179449D8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87951" y="104311"/>
            <a:ext cx="6983413" cy="863600"/>
          </a:xfrm>
        </p:spPr>
        <p:txBody>
          <a:bodyPr/>
          <a:lstStyle/>
          <a:p>
            <a:pPr eaLnBrk="1" hangingPunct="1">
              <a:defRPr/>
            </a:pPr>
            <a:r>
              <a:rPr lang="cs-CZ" sz="2000" dirty="0">
                <a:solidFill>
                  <a:schemeClr val="accent6">
                    <a:lumMod val="75000"/>
                  </a:schemeClr>
                </a:solidFill>
              </a:rPr>
              <a:t>KOMPLEXNÍ CHOROBY</a:t>
            </a:r>
            <a:r>
              <a:rPr lang="nl-NL" sz="2000" dirty="0">
                <a:solidFill>
                  <a:schemeClr val="accent6">
                    <a:lumMod val="75000"/>
                  </a:schemeClr>
                </a:solidFill>
              </a:rPr>
              <a:t>:</a:t>
            </a:r>
            <a:r>
              <a:rPr lang="cs-CZ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nl-NL" sz="2000" dirty="0"/>
              <a:t>FA</a:t>
            </a:r>
            <a:r>
              <a:rPr lang="cs-CZ" sz="2000" dirty="0"/>
              <a:t>KTORY</a:t>
            </a:r>
            <a:r>
              <a:rPr lang="nl-NL" sz="2000" dirty="0"/>
              <a:t> </a:t>
            </a:r>
            <a:r>
              <a:rPr lang="cs-CZ" sz="2000" dirty="0"/>
              <a:t>OVLIVŇUJÍCÍ ROZVOJ METABOLICKÉHO SYNDROMU</a:t>
            </a:r>
            <a:endParaRPr lang="nl-NL" sz="2000" dirty="0"/>
          </a:p>
        </p:txBody>
      </p:sp>
      <p:grpSp>
        <p:nvGrpSpPr>
          <p:cNvPr id="9219" name="Skupina 20">
            <a:extLst>
              <a:ext uri="{FF2B5EF4-FFF2-40B4-BE49-F238E27FC236}">
                <a16:creationId xmlns:a16="http://schemas.microsoft.com/office/drawing/2014/main" id="{98137498-6B03-4E1E-875F-A0E0ABA95F6B}"/>
              </a:ext>
            </a:extLst>
          </p:cNvPr>
          <p:cNvGrpSpPr>
            <a:grpSpLocks/>
          </p:cNvGrpSpPr>
          <p:nvPr/>
        </p:nvGrpSpPr>
        <p:grpSpPr bwMode="auto">
          <a:xfrm>
            <a:off x="3216276" y="2095500"/>
            <a:ext cx="7205663" cy="4762500"/>
            <a:chOff x="812800" y="1219200"/>
            <a:chExt cx="7632700" cy="5043488"/>
          </a:xfrm>
        </p:grpSpPr>
        <p:pic>
          <p:nvPicPr>
            <p:cNvPr id="9220" name="Picture 2" descr="404635ac">
              <a:extLst>
                <a:ext uri="{FF2B5EF4-FFF2-40B4-BE49-F238E27FC236}">
                  <a16:creationId xmlns:a16="http://schemas.microsoft.com/office/drawing/2014/main" id="{390A985E-2AD9-44A4-916F-483E382D23A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7450" y="1390650"/>
              <a:ext cx="6702425" cy="48720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21" name="Rectangle 3">
              <a:extLst>
                <a:ext uri="{FF2B5EF4-FFF2-40B4-BE49-F238E27FC236}">
                  <a16:creationId xmlns:a16="http://schemas.microsoft.com/office/drawing/2014/main" id="{82154519-6CDD-424B-82EB-2F4495A45C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2800" y="1371600"/>
              <a:ext cx="7632700" cy="2209800"/>
            </a:xfrm>
            <a:prstGeom prst="rect">
              <a:avLst/>
            </a:prstGeom>
            <a:solidFill>
              <a:schemeClr val="bg1">
                <a:alpha val="5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Aft>
                  <a:spcPts val="1000"/>
                </a:spcAft>
                <a:buBlip>
                  <a:blip r:embed="rId3"/>
                </a:buBlip>
                <a:defRPr sz="2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rgbClr val="948A54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ts val="400"/>
                </a:spcBef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Aft>
                  <a:spcPct val="0"/>
                </a:spcAft>
                <a:buFontTx/>
                <a:buNone/>
              </a:pPr>
              <a:endParaRPr lang="cs-CZ" altLang="cs-CZ" sz="1800">
                <a:latin typeface="Arial Narrow" panose="020B0606020202030204" pitchFamily="34" charset="0"/>
              </a:endParaRPr>
            </a:p>
          </p:txBody>
        </p:sp>
        <p:sp>
          <p:nvSpPr>
            <p:cNvPr id="9222" name="Rectangle 5">
              <a:extLst>
                <a:ext uri="{FF2B5EF4-FFF2-40B4-BE49-F238E27FC236}">
                  <a16:creationId xmlns:a16="http://schemas.microsoft.com/office/drawing/2014/main" id="{94555AC2-8FB2-4E75-968C-A47F0C3F19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68713" y="3500438"/>
              <a:ext cx="1857375" cy="639762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accent2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Aft>
                  <a:spcPts val="1000"/>
                </a:spcAft>
                <a:buBlip>
                  <a:blip r:embed="rId3"/>
                </a:buBlip>
                <a:defRPr sz="2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rgbClr val="948A54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ts val="400"/>
                </a:spcBef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Aft>
                  <a:spcPct val="0"/>
                </a:spcAft>
                <a:buFontTx/>
                <a:buNone/>
              </a:pPr>
              <a:r>
                <a:rPr lang="en-US" altLang="cs-CZ" sz="3200">
                  <a:latin typeface="Arial Narrow" panose="020B0606020202030204" pitchFamily="34" charset="0"/>
                </a:rPr>
                <a:t>MSX</a:t>
              </a:r>
            </a:p>
          </p:txBody>
        </p:sp>
        <p:sp>
          <p:nvSpPr>
            <p:cNvPr id="9223" name="Oval 6">
              <a:extLst>
                <a:ext uri="{FF2B5EF4-FFF2-40B4-BE49-F238E27FC236}">
                  <a16:creationId xmlns:a16="http://schemas.microsoft.com/office/drawing/2014/main" id="{5FABE1CE-6FE1-4BD8-BF22-FECC4FD913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36950" y="1219200"/>
              <a:ext cx="990600" cy="990600"/>
            </a:xfrm>
            <a:prstGeom prst="ellipse">
              <a:avLst/>
            </a:prstGeom>
            <a:solidFill>
              <a:srgbClr val="99FF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Aft>
                  <a:spcPts val="1000"/>
                </a:spcAft>
                <a:buBlip>
                  <a:blip r:embed="rId3"/>
                </a:buBlip>
                <a:defRPr sz="2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rgbClr val="948A54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ts val="400"/>
                </a:spcBef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Aft>
                  <a:spcPct val="0"/>
                </a:spcAft>
                <a:buFontTx/>
                <a:buNone/>
              </a:pPr>
              <a:endParaRPr lang="cs-CZ" altLang="cs-CZ" sz="1800">
                <a:latin typeface="Arial Narrow" panose="020B0606020202030204" pitchFamily="34" charset="0"/>
              </a:endParaRPr>
            </a:p>
          </p:txBody>
        </p:sp>
        <p:sp>
          <p:nvSpPr>
            <p:cNvPr id="9224" name="Oval 7">
              <a:extLst>
                <a:ext uri="{FF2B5EF4-FFF2-40B4-BE49-F238E27FC236}">
                  <a16:creationId xmlns:a16="http://schemas.microsoft.com/office/drawing/2014/main" id="{B01D9BC6-D39E-4289-A3E9-65E81CE294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76600" y="2582863"/>
              <a:ext cx="1268413" cy="990600"/>
            </a:xfrm>
            <a:prstGeom prst="ellipse">
              <a:avLst/>
            </a:prstGeom>
            <a:solidFill>
              <a:srgbClr val="00FF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Aft>
                  <a:spcPts val="1000"/>
                </a:spcAft>
                <a:buBlip>
                  <a:blip r:embed="rId3"/>
                </a:buBlip>
                <a:defRPr sz="2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rgbClr val="948A54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ts val="400"/>
                </a:spcBef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Aft>
                  <a:spcPct val="0"/>
                </a:spcAft>
                <a:buFontTx/>
                <a:buNone/>
              </a:pPr>
              <a:endParaRPr lang="en-US" altLang="cs-CZ" sz="1600" b="1">
                <a:latin typeface="Arial Narrow" panose="020B0606020202030204" pitchFamily="34" charset="0"/>
              </a:endParaRPr>
            </a:p>
          </p:txBody>
        </p:sp>
        <p:sp>
          <p:nvSpPr>
            <p:cNvPr id="9225" name="Oval 8">
              <a:extLst>
                <a:ext uri="{FF2B5EF4-FFF2-40B4-BE49-F238E27FC236}">
                  <a16:creationId xmlns:a16="http://schemas.microsoft.com/office/drawing/2014/main" id="{80F5EFAD-6809-4198-B1DA-CBD77BE68C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48013" y="1524000"/>
              <a:ext cx="990600" cy="9906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Aft>
                  <a:spcPts val="1000"/>
                </a:spcAft>
                <a:buBlip>
                  <a:blip r:embed="rId3"/>
                </a:buBlip>
                <a:defRPr sz="2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rgbClr val="948A54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ts val="400"/>
                </a:spcBef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Aft>
                  <a:spcPct val="0"/>
                </a:spcAft>
                <a:buFontTx/>
                <a:buNone/>
              </a:pPr>
              <a:endParaRPr lang="cs-CZ" altLang="cs-CZ" sz="1800">
                <a:latin typeface="Arial Narrow" panose="020B0606020202030204" pitchFamily="34" charset="0"/>
              </a:endParaRPr>
            </a:p>
          </p:txBody>
        </p:sp>
        <p:sp>
          <p:nvSpPr>
            <p:cNvPr id="9226" name="Oval 9">
              <a:extLst>
                <a:ext uri="{FF2B5EF4-FFF2-40B4-BE49-F238E27FC236}">
                  <a16:creationId xmlns:a16="http://schemas.microsoft.com/office/drawing/2014/main" id="{AC7EC9A1-3FCD-442C-ABD7-8384E67D7A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4413" y="1905000"/>
              <a:ext cx="1125537" cy="990600"/>
            </a:xfrm>
            <a:prstGeom prst="ellipse">
              <a:avLst/>
            </a:prstGeom>
            <a:solidFill>
              <a:srgbClr val="66FF3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Aft>
                  <a:spcPts val="1000"/>
                </a:spcAft>
                <a:buBlip>
                  <a:blip r:embed="rId3"/>
                </a:buBlip>
                <a:defRPr sz="2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rgbClr val="948A54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ts val="400"/>
                </a:spcBef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Aft>
                  <a:spcPct val="0"/>
                </a:spcAft>
                <a:buFontTx/>
                <a:buNone/>
              </a:pPr>
              <a:endParaRPr lang="cs-CZ" altLang="cs-CZ" sz="1800">
                <a:latin typeface="Arial Narrow" panose="020B0606020202030204" pitchFamily="34" charset="0"/>
              </a:endParaRPr>
            </a:p>
          </p:txBody>
        </p:sp>
        <p:sp>
          <p:nvSpPr>
            <p:cNvPr id="9227" name="Oval 10">
              <a:extLst>
                <a:ext uri="{FF2B5EF4-FFF2-40B4-BE49-F238E27FC236}">
                  <a16:creationId xmlns:a16="http://schemas.microsoft.com/office/drawing/2014/main" id="{E760A08B-78FE-4163-87FB-57342F384A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70350" y="1295400"/>
              <a:ext cx="1509713" cy="1143000"/>
            </a:xfrm>
            <a:prstGeom prst="ellipse">
              <a:avLst/>
            </a:prstGeom>
            <a:solidFill>
              <a:srgbClr val="CCFF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Aft>
                  <a:spcPts val="1000"/>
                </a:spcAft>
                <a:buBlip>
                  <a:blip r:embed="rId3"/>
                </a:buBlip>
                <a:defRPr sz="2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rgbClr val="948A54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ts val="400"/>
                </a:spcBef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Aft>
                  <a:spcPct val="0"/>
                </a:spcAft>
                <a:buFontTx/>
                <a:buNone/>
              </a:pPr>
              <a:endParaRPr lang="cs-CZ" altLang="cs-CZ" sz="1800">
                <a:latin typeface="Arial Narrow" panose="020B0606020202030204" pitchFamily="34" charset="0"/>
              </a:endParaRPr>
            </a:p>
          </p:txBody>
        </p:sp>
        <p:sp>
          <p:nvSpPr>
            <p:cNvPr id="9228" name="Oval 11">
              <a:extLst>
                <a:ext uri="{FF2B5EF4-FFF2-40B4-BE49-F238E27FC236}">
                  <a16:creationId xmlns:a16="http://schemas.microsoft.com/office/drawing/2014/main" id="{388FDFB9-DD96-4962-B7C3-5684F6F397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67213" y="2133600"/>
              <a:ext cx="990600" cy="990600"/>
            </a:xfrm>
            <a:prstGeom prst="ellipse">
              <a:avLst/>
            </a:prstGeom>
            <a:solidFill>
              <a:srgbClr val="CCFF3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Aft>
                  <a:spcPts val="1000"/>
                </a:spcAft>
                <a:buBlip>
                  <a:blip r:embed="rId3"/>
                </a:buBlip>
                <a:defRPr sz="2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rgbClr val="948A54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ts val="400"/>
                </a:spcBef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Aft>
                  <a:spcPct val="0"/>
                </a:spcAft>
                <a:buFontTx/>
                <a:buNone/>
              </a:pPr>
              <a:endParaRPr lang="cs-CZ" altLang="cs-CZ" sz="1800">
                <a:latin typeface="Arial Narrow" panose="020B0606020202030204" pitchFamily="34" charset="0"/>
              </a:endParaRPr>
            </a:p>
          </p:txBody>
        </p:sp>
        <p:sp>
          <p:nvSpPr>
            <p:cNvPr id="9229" name="Oval 12">
              <a:extLst>
                <a:ext uri="{FF2B5EF4-FFF2-40B4-BE49-F238E27FC236}">
                  <a16:creationId xmlns:a16="http://schemas.microsoft.com/office/drawing/2014/main" id="{F2571A4B-0147-4B54-BD5B-285DB4F096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2150" y="2286000"/>
              <a:ext cx="338138" cy="381000"/>
            </a:xfrm>
            <a:prstGeom prst="ellipse">
              <a:avLst/>
            </a:prstGeom>
            <a:gradFill rotWithShape="0">
              <a:gsLst>
                <a:gs pos="0">
                  <a:srgbClr val="CCFF33"/>
                </a:gs>
                <a:gs pos="100000">
                  <a:srgbClr val="82A220"/>
                </a:gs>
              </a:gsLst>
              <a:lin ang="27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Aft>
                  <a:spcPts val="1000"/>
                </a:spcAft>
                <a:buBlip>
                  <a:blip r:embed="rId3"/>
                </a:buBlip>
                <a:defRPr sz="2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rgbClr val="948A54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ts val="400"/>
                </a:spcBef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Aft>
                  <a:spcPct val="0"/>
                </a:spcAft>
                <a:buFontTx/>
                <a:buNone/>
              </a:pPr>
              <a:r>
                <a:rPr lang="en-US" altLang="cs-CZ" sz="1400" b="1">
                  <a:latin typeface="Arial Narrow" panose="020B0606020202030204" pitchFamily="34" charset="0"/>
                </a:rPr>
                <a:t>1</a:t>
              </a:r>
              <a:endParaRPr lang="nl-NL" altLang="cs-CZ" sz="1400" b="1">
                <a:latin typeface="Arial Narrow" panose="020B0606020202030204" pitchFamily="34" charset="0"/>
              </a:endParaRPr>
            </a:p>
          </p:txBody>
        </p:sp>
        <p:sp>
          <p:nvSpPr>
            <p:cNvPr id="9230" name="Oval 13">
              <a:extLst>
                <a:ext uri="{FF2B5EF4-FFF2-40B4-BE49-F238E27FC236}">
                  <a16:creationId xmlns:a16="http://schemas.microsoft.com/office/drawing/2014/main" id="{FFAC3119-20AE-4DD2-A94C-974F3D9938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48213" y="2362200"/>
              <a:ext cx="338137" cy="381000"/>
            </a:xfrm>
            <a:prstGeom prst="ellipse">
              <a:avLst/>
            </a:prstGeom>
            <a:gradFill rotWithShape="0">
              <a:gsLst>
                <a:gs pos="0">
                  <a:srgbClr val="445511"/>
                </a:gs>
                <a:gs pos="100000">
                  <a:srgbClr val="CCFF33"/>
                </a:gs>
              </a:gsLst>
              <a:lin ang="189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Aft>
                  <a:spcPts val="1000"/>
                </a:spcAft>
                <a:buBlip>
                  <a:blip r:embed="rId3"/>
                </a:buBlip>
                <a:defRPr sz="2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rgbClr val="948A54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ts val="400"/>
                </a:spcBef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Aft>
                  <a:spcPct val="0"/>
                </a:spcAft>
                <a:buFontTx/>
                <a:buNone/>
              </a:pPr>
              <a:endParaRPr lang="en-US" altLang="cs-CZ" sz="1600" b="1">
                <a:latin typeface="Arial Narrow" panose="020B0606020202030204" pitchFamily="34" charset="0"/>
              </a:endParaRPr>
            </a:p>
          </p:txBody>
        </p:sp>
        <p:sp>
          <p:nvSpPr>
            <p:cNvPr id="9231" name="Oval 14">
              <a:extLst>
                <a:ext uri="{FF2B5EF4-FFF2-40B4-BE49-F238E27FC236}">
                  <a16:creationId xmlns:a16="http://schemas.microsoft.com/office/drawing/2014/main" id="{B4F1BF1B-7B6C-484A-A96B-8709131669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11688" y="2590800"/>
              <a:ext cx="339725" cy="381000"/>
            </a:xfrm>
            <a:prstGeom prst="ellipse">
              <a:avLst/>
            </a:prstGeom>
            <a:gradFill rotWithShape="0">
              <a:gsLst>
                <a:gs pos="0">
                  <a:srgbClr val="CCFF33"/>
                </a:gs>
                <a:gs pos="100000">
                  <a:srgbClr val="8EB224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Aft>
                  <a:spcPts val="1000"/>
                </a:spcAft>
                <a:buBlip>
                  <a:blip r:embed="rId3"/>
                </a:buBlip>
                <a:defRPr sz="2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rgbClr val="948A54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ts val="400"/>
                </a:spcBef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Aft>
                  <a:spcPct val="0"/>
                </a:spcAft>
                <a:buFontTx/>
                <a:buNone/>
              </a:pPr>
              <a:r>
                <a:rPr lang="en-US" altLang="cs-CZ" sz="1400" b="1">
                  <a:latin typeface="Arial Narrow" panose="020B0606020202030204" pitchFamily="34" charset="0"/>
                </a:rPr>
                <a:t>3</a:t>
              </a:r>
              <a:endParaRPr lang="nl-NL" altLang="cs-CZ" sz="1400" b="1">
                <a:latin typeface="Arial Narrow" panose="020B0606020202030204" pitchFamily="34" charset="0"/>
              </a:endParaRPr>
            </a:p>
          </p:txBody>
        </p:sp>
        <p:sp>
          <p:nvSpPr>
            <p:cNvPr id="9232" name="Text Box 15">
              <a:extLst>
                <a:ext uri="{FF2B5EF4-FFF2-40B4-BE49-F238E27FC236}">
                  <a16:creationId xmlns:a16="http://schemas.microsoft.com/office/drawing/2014/main" id="{4B553C70-4C6D-4658-AD8B-AD496A86072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54413" y="2286000"/>
              <a:ext cx="935939" cy="3585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Aft>
                  <a:spcPts val="1000"/>
                </a:spcAft>
                <a:buBlip>
                  <a:blip r:embed="rId3"/>
                </a:buBlip>
                <a:defRPr sz="2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rgbClr val="948A54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ts val="400"/>
                </a:spcBef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Aft>
                  <a:spcPct val="0"/>
                </a:spcAft>
                <a:buFontTx/>
                <a:buNone/>
              </a:pPr>
              <a:r>
                <a:rPr lang="en-US" altLang="cs-CZ" sz="1600" b="1">
                  <a:latin typeface="Arial Narrow" panose="020B0606020202030204" pitchFamily="34" charset="0"/>
                </a:rPr>
                <a:t>Diabetes</a:t>
              </a:r>
            </a:p>
          </p:txBody>
        </p:sp>
        <p:sp>
          <p:nvSpPr>
            <p:cNvPr id="9233" name="Text Box 16">
              <a:extLst>
                <a:ext uri="{FF2B5EF4-FFF2-40B4-BE49-F238E27FC236}">
                  <a16:creationId xmlns:a16="http://schemas.microsoft.com/office/drawing/2014/main" id="{76B873C2-5506-4DF3-A104-8979C28259D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20790" y="1676400"/>
              <a:ext cx="839154" cy="3585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Aft>
                  <a:spcPts val="1000"/>
                </a:spcAft>
                <a:buBlip>
                  <a:blip r:embed="rId3"/>
                </a:buBlip>
                <a:defRPr sz="2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rgbClr val="948A54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ts val="400"/>
                </a:spcBef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Aft>
                  <a:spcPct val="0"/>
                </a:spcAft>
                <a:buFontTx/>
                <a:buNone/>
              </a:pPr>
              <a:r>
                <a:rPr lang="en-US" altLang="cs-CZ" sz="1600" b="1">
                  <a:latin typeface="Arial Narrow" panose="020B0606020202030204" pitchFamily="34" charset="0"/>
                </a:rPr>
                <a:t>Obe</a:t>
              </a:r>
              <a:r>
                <a:rPr lang="cs-CZ" altLang="cs-CZ" sz="1600" b="1">
                  <a:latin typeface="Arial Narrow" panose="020B0606020202030204" pitchFamily="34" charset="0"/>
                </a:rPr>
                <a:t>zita</a:t>
              </a:r>
              <a:endParaRPr lang="en-US" altLang="cs-CZ" sz="1600" b="1">
                <a:latin typeface="Arial Narrow" panose="020B0606020202030204" pitchFamily="34" charset="0"/>
              </a:endParaRPr>
            </a:p>
          </p:txBody>
        </p:sp>
        <p:sp>
          <p:nvSpPr>
            <p:cNvPr id="9234" name="Text Box 17">
              <a:extLst>
                <a:ext uri="{FF2B5EF4-FFF2-40B4-BE49-F238E27FC236}">
                  <a16:creationId xmlns:a16="http://schemas.microsoft.com/office/drawing/2014/main" id="{B4AFBBB6-0334-4257-9AC8-F6F1E868918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95750" y="1649413"/>
              <a:ext cx="1154982" cy="3585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Aft>
                  <a:spcPts val="1000"/>
                </a:spcAft>
                <a:buBlip>
                  <a:blip r:embed="rId3"/>
                </a:buBlip>
                <a:defRPr sz="2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rgbClr val="948A54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ts val="400"/>
                </a:spcBef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Aft>
                  <a:spcPct val="0"/>
                </a:spcAft>
                <a:buFontTx/>
                <a:buNone/>
              </a:pPr>
              <a:r>
                <a:rPr lang="en-US" altLang="cs-CZ" sz="1600" b="1">
                  <a:latin typeface="Arial Narrow" panose="020B0606020202030204" pitchFamily="34" charset="0"/>
                </a:rPr>
                <a:t>Hyperten</a:t>
              </a:r>
              <a:r>
                <a:rPr lang="cs-CZ" altLang="cs-CZ" sz="1600" b="1">
                  <a:latin typeface="Arial Narrow" panose="020B0606020202030204" pitchFamily="34" charset="0"/>
                </a:rPr>
                <a:t>ze</a:t>
              </a:r>
              <a:endParaRPr lang="en-US" altLang="cs-CZ" sz="1600" b="1">
                <a:latin typeface="Arial Narrow" panose="020B0606020202030204" pitchFamily="34" charset="0"/>
              </a:endParaRPr>
            </a:p>
          </p:txBody>
        </p:sp>
        <p:sp>
          <p:nvSpPr>
            <p:cNvPr id="9235" name="Text Box 18">
              <a:extLst>
                <a:ext uri="{FF2B5EF4-FFF2-40B4-BE49-F238E27FC236}">
                  <a16:creationId xmlns:a16="http://schemas.microsoft.com/office/drawing/2014/main" id="{7553B08D-924B-4FC9-8A87-B174B27A005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82950" y="2895600"/>
              <a:ext cx="669353" cy="3585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Aft>
                  <a:spcPts val="1000"/>
                </a:spcAft>
                <a:buBlip>
                  <a:blip r:embed="rId3"/>
                </a:buBlip>
                <a:defRPr sz="2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rgbClr val="948A54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ts val="400"/>
                </a:spcBef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Aft>
                  <a:spcPct val="0"/>
                </a:spcAft>
                <a:buFontTx/>
                <a:buNone/>
              </a:pPr>
              <a:r>
                <a:rPr lang="cs-CZ" altLang="cs-CZ" sz="1600" b="1">
                  <a:latin typeface="Arial Narrow" panose="020B0606020202030204" pitchFamily="34" charset="0"/>
                </a:rPr>
                <a:t>Zánět</a:t>
              </a:r>
              <a:endParaRPr lang="en-US" altLang="cs-CZ" sz="1600" b="1">
                <a:latin typeface="Arial Narrow" panose="020B0606020202030204" pitchFamily="34" charset="0"/>
              </a:endParaRPr>
            </a:p>
          </p:txBody>
        </p:sp>
        <p:sp>
          <p:nvSpPr>
            <p:cNvPr id="9236" name="Text Box 19">
              <a:extLst>
                <a:ext uri="{FF2B5EF4-FFF2-40B4-BE49-F238E27FC236}">
                  <a16:creationId xmlns:a16="http://schemas.microsoft.com/office/drawing/2014/main" id="{56D6DC03-A490-43DD-AB10-F0AF726ADE3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76813" y="2743200"/>
              <a:ext cx="1448736" cy="3585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Aft>
                  <a:spcPts val="1000"/>
                </a:spcAft>
                <a:buBlip>
                  <a:blip r:embed="rId3"/>
                </a:buBlip>
                <a:defRPr sz="2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rgbClr val="948A54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ts val="400"/>
                </a:spcBef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Aft>
                  <a:spcPct val="0"/>
                </a:spcAft>
                <a:buFontTx/>
                <a:buNone/>
              </a:pPr>
              <a:r>
                <a:rPr lang="cs-CZ" altLang="cs-CZ" sz="1600" b="1">
                  <a:latin typeface="Arial Narrow" panose="020B0606020202030204" pitchFamily="34" charset="0"/>
                </a:rPr>
                <a:t>hyperlipidémie</a:t>
              </a:r>
              <a:endParaRPr lang="en-US" altLang="cs-CZ" sz="1600" b="1">
                <a:latin typeface="Arial Narrow" panose="020B0606020202030204" pitchFamily="34" charset="0"/>
              </a:endParaRPr>
            </a:p>
          </p:txBody>
        </p:sp>
        <p:sp>
          <p:nvSpPr>
            <p:cNvPr id="9237" name="Text Box 20">
              <a:extLst>
                <a:ext uri="{FF2B5EF4-FFF2-40B4-BE49-F238E27FC236}">
                  <a16:creationId xmlns:a16="http://schemas.microsoft.com/office/drawing/2014/main" id="{5FEC822B-91F8-4B89-BE5B-A4846E53A91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6000" y="2373313"/>
              <a:ext cx="282209" cy="3259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Aft>
                  <a:spcPts val="1000"/>
                </a:spcAft>
                <a:buBlip>
                  <a:blip r:embed="rId3"/>
                </a:buBlip>
                <a:defRPr sz="2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rgbClr val="948A54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ts val="400"/>
                </a:spcBef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Aft>
                  <a:spcPct val="0"/>
                </a:spcAft>
                <a:buFontTx/>
                <a:buNone/>
              </a:pPr>
              <a:r>
                <a:rPr lang="en-US" altLang="cs-CZ" sz="1400" b="1">
                  <a:latin typeface="Arial Narrow" panose="020B0606020202030204" pitchFamily="34" charset="0"/>
                </a:rPr>
                <a:t>2</a:t>
              </a:r>
              <a:endParaRPr lang="nl-NL" altLang="cs-CZ" sz="1400" b="1">
                <a:latin typeface="Arial Narrow" panose="020B0606020202030204" pitchFamily="34" charset="0"/>
              </a:endParaRPr>
            </a:p>
          </p:txBody>
        </p:sp>
      </p:grpSp>
    </p:spTree>
  </p:cSld>
  <p:clrMapOvr>
    <a:masterClrMapping/>
  </p:clrMapOvr>
  <p:transition>
    <p:fade thruBlk="1"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7EAE8A97-53E4-4834-96D4-5AEE9379EF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VARIABILITA DNA</a:t>
            </a:r>
          </a:p>
        </p:txBody>
      </p:sp>
      <p:sp>
        <p:nvSpPr>
          <p:cNvPr id="14" name="Zástupný symbol pro obsah 13">
            <a:extLst>
              <a:ext uri="{FF2B5EF4-FFF2-40B4-BE49-F238E27FC236}">
                <a16:creationId xmlns:a16="http://schemas.microsoft.com/office/drawing/2014/main" id="{EFEA5409-6FD7-4EBB-802C-E224CA7529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6276" y="1844675"/>
            <a:ext cx="3959225" cy="4464050"/>
          </a:xfrm>
        </p:spPr>
        <p:txBody>
          <a:bodyPr/>
          <a:lstStyle/>
          <a:p>
            <a:pPr eaLnBrk="1" hangingPunct="1">
              <a:defRPr/>
            </a:pPr>
            <a:r>
              <a:rPr lang="cs-CZ" sz="1800" dirty="0"/>
              <a:t>99.9 % párů nukleotidových bází je u všech lidí totožných</a:t>
            </a:r>
          </a:p>
          <a:p>
            <a:pPr lvl="1" eaLnBrk="1" hangingPunct="1">
              <a:defRPr/>
            </a:pPr>
            <a:r>
              <a:rPr lang="cs-CZ" sz="1600" dirty="0"/>
              <a:t>0.1 % zodpovídá za </a:t>
            </a:r>
            <a:r>
              <a:rPr lang="cs-CZ" sz="1600" dirty="0" err="1"/>
              <a:t>fenotypické</a:t>
            </a:r>
            <a:r>
              <a:rPr lang="cs-CZ" sz="1600" dirty="0"/>
              <a:t> rozdíly</a:t>
            </a:r>
          </a:p>
          <a:p>
            <a:pPr lvl="1" eaLnBrk="1" hangingPunct="1">
              <a:defRPr/>
            </a:pPr>
            <a:r>
              <a:rPr lang="cs-CZ" sz="1600" dirty="0"/>
              <a:t>~ více než milion míst, kde se vyskytují rozdíly na úrovni jednoho nukleotidu (SNP)</a:t>
            </a:r>
          </a:p>
          <a:p>
            <a:pPr eaLnBrk="1" hangingPunct="1">
              <a:defRPr/>
            </a:pPr>
            <a:r>
              <a:rPr lang="cs-CZ" sz="1800" dirty="0"/>
              <a:t>Např. AGGCCTA na AGGCTTA</a:t>
            </a:r>
          </a:p>
          <a:p>
            <a:pPr eaLnBrk="1" hangingPunct="1">
              <a:defRPr/>
            </a:pPr>
            <a:r>
              <a:rPr lang="cs-CZ" sz="1800" dirty="0"/>
              <a:t>Tyto mohou vést k onemocnění a modulovat odpověď na:</a:t>
            </a:r>
          </a:p>
          <a:p>
            <a:pPr lvl="1" eaLnBrk="1" hangingPunct="1">
              <a:defRPr/>
            </a:pPr>
            <a:r>
              <a:rPr lang="cs-CZ" sz="1600" dirty="0"/>
              <a:t>patogeny</a:t>
            </a:r>
          </a:p>
          <a:p>
            <a:pPr lvl="1" eaLnBrk="1" hangingPunct="1">
              <a:defRPr/>
            </a:pPr>
            <a:r>
              <a:rPr lang="cs-CZ" sz="1600" dirty="0"/>
              <a:t>léky</a:t>
            </a:r>
          </a:p>
          <a:p>
            <a:pPr lvl="1" eaLnBrk="1" hangingPunct="1">
              <a:defRPr/>
            </a:pPr>
            <a:r>
              <a:rPr lang="cs-CZ" sz="1600" dirty="0"/>
              <a:t>cvičení</a:t>
            </a:r>
          </a:p>
          <a:p>
            <a:pPr lvl="1" eaLnBrk="1" hangingPunct="1">
              <a:defRPr/>
            </a:pPr>
            <a:r>
              <a:rPr lang="cs-CZ" sz="1600" dirty="0"/>
              <a:t>výživu</a:t>
            </a:r>
          </a:p>
          <a:p>
            <a:pPr eaLnBrk="1" hangingPunct="1">
              <a:defRPr/>
            </a:pPr>
            <a:endParaRPr lang="cs-CZ" sz="1800" dirty="0"/>
          </a:p>
        </p:txBody>
      </p:sp>
      <p:pic>
        <p:nvPicPr>
          <p:cNvPr id="10244" name="Picture 3">
            <a:extLst>
              <a:ext uri="{FF2B5EF4-FFF2-40B4-BE49-F238E27FC236}">
                <a16:creationId xmlns:a16="http://schemas.microsoft.com/office/drawing/2014/main" id="{1F7B92C7-0DA7-4281-B5D5-FD753785B0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526" y="1412876"/>
            <a:ext cx="3159125" cy="210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4">
            <a:extLst>
              <a:ext uri="{FF2B5EF4-FFF2-40B4-BE49-F238E27FC236}">
                <a16:creationId xmlns:a16="http://schemas.microsoft.com/office/drawing/2014/main" id="{EB50B58C-CA9F-4FE9-819B-C516864DD6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525" y="3716339"/>
            <a:ext cx="2654300" cy="267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 thruBlk="1"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2CDA1792-4353-4DE6-A6DD-7C400787B4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JSME IDENTIČTÍ?</a:t>
            </a:r>
          </a:p>
        </p:txBody>
      </p:sp>
      <p:pic>
        <p:nvPicPr>
          <p:cNvPr id="11267" name="Picture 3">
            <a:extLst>
              <a:ext uri="{FF2B5EF4-FFF2-40B4-BE49-F238E27FC236}">
                <a16:creationId xmlns:a16="http://schemas.microsoft.com/office/drawing/2014/main" id="{A1AAC6DA-0F67-469D-9EBD-B3500664DBD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87713" y="1685926"/>
            <a:ext cx="3384550" cy="4264025"/>
          </a:xfrm>
        </p:spPr>
      </p:pic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48A779FB-6DEF-4EE9-8D2A-13CC46BBBE35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816726" y="1844675"/>
            <a:ext cx="3382963" cy="4464050"/>
          </a:xfrm>
        </p:spPr>
        <p:txBody>
          <a:bodyPr/>
          <a:lstStyle/>
          <a:p>
            <a:pPr eaLnBrk="1" hangingPunct="1">
              <a:defRPr/>
            </a:pPr>
            <a:r>
              <a:rPr lang="cs-CZ" dirty="0"/>
              <a:t>Doporučení vycházejí z předpokladu, že lidé jsou </a:t>
            </a:r>
          </a:p>
          <a:p>
            <a:pPr lvl="1" eaLnBrk="1" hangingPunct="1">
              <a:defRPr/>
            </a:pPr>
            <a:r>
              <a:rPr lang="cs-CZ" dirty="0"/>
              <a:t>kulturně</a:t>
            </a:r>
          </a:p>
          <a:p>
            <a:pPr lvl="1" eaLnBrk="1" hangingPunct="1">
              <a:defRPr/>
            </a:pPr>
            <a:r>
              <a:rPr lang="cs-CZ" dirty="0"/>
              <a:t>etnicky</a:t>
            </a:r>
          </a:p>
          <a:p>
            <a:pPr lvl="1" eaLnBrk="1" hangingPunct="1">
              <a:defRPr/>
            </a:pPr>
            <a:r>
              <a:rPr lang="cs-CZ" dirty="0"/>
              <a:t>socioekonomicky</a:t>
            </a:r>
          </a:p>
          <a:p>
            <a:pPr lvl="1" eaLnBrk="1" hangingPunct="1">
              <a:defRPr/>
            </a:pPr>
            <a:r>
              <a:rPr lang="cs-CZ" dirty="0"/>
              <a:t>geneticky</a:t>
            </a:r>
          </a:p>
          <a:p>
            <a:pPr eaLnBrk="1" hangingPunct="1">
              <a:defRPr/>
            </a:pPr>
            <a:r>
              <a:rPr lang="cs-CZ" dirty="0" err="1"/>
              <a:t>identiční</a:t>
            </a:r>
            <a:endParaRPr lang="cs-CZ" dirty="0"/>
          </a:p>
          <a:p>
            <a:pPr eaLnBrk="1" hangingPunct="1">
              <a:defRPr/>
            </a:pPr>
            <a:r>
              <a:rPr lang="cs-CZ" dirty="0"/>
              <a:t>TO ALE NENÍ PRAVDA</a:t>
            </a:r>
          </a:p>
          <a:p>
            <a:pPr eaLnBrk="1" hangingPunct="1">
              <a:defRPr/>
            </a:pPr>
            <a:endParaRPr lang="cs-CZ" dirty="0"/>
          </a:p>
        </p:txBody>
      </p:sp>
    </p:spTree>
  </p:cSld>
  <p:clrMapOvr>
    <a:masterClrMapping/>
  </p:clrMapOvr>
  <p:transition>
    <p:fade thruBlk="1"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3">
            <a:extLst>
              <a:ext uri="{FF2B5EF4-FFF2-40B4-BE49-F238E27FC236}">
                <a16:creationId xmlns:a16="http://schemas.microsoft.com/office/drawing/2014/main" id="{DEA553A7-DC98-479A-9E9C-8B8BCC5ACB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STRAVA</a:t>
            </a:r>
            <a:endParaRPr lang="en-US" altLang="cs-CZ"/>
          </a:p>
        </p:txBody>
      </p:sp>
      <p:pic>
        <p:nvPicPr>
          <p:cNvPr id="12291" name="Picture 2" descr="pyramid_usda">
            <a:extLst>
              <a:ext uri="{FF2B5EF4-FFF2-40B4-BE49-F238E27FC236}">
                <a16:creationId xmlns:a16="http://schemas.microsoft.com/office/drawing/2014/main" id="{97FA387C-C5E2-47A8-B0AC-97554A488FA2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63975" y="1628775"/>
            <a:ext cx="6292850" cy="4967288"/>
          </a:xfrm>
        </p:spPr>
      </p:pic>
    </p:spTree>
  </p:cSld>
  <p:clrMapOvr>
    <a:masterClrMapping/>
  </p:clrMapOvr>
  <p:transition>
    <p:fade thruBlk="1"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Nadpis 22">
            <a:extLst>
              <a:ext uri="{FF2B5EF4-FFF2-40B4-BE49-F238E27FC236}">
                <a16:creationId xmlns:a16="http://schemas.microsoft.com/office/drawing/2014/main" id="{E26E9633-EAD4-4AC8-8B1B-FF3A8EF7FA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PARADIGMA MOLEKULÁRNÍ BIOLOGIE</a:t>
            </a:r>
          </a:p>
        </p:txBody>
      </p:sp>
      <p:sp>
        <p:nvSpPr>
          <p:cNvPr id="13315" name="Zástupný symbol pro obsah 23">
            <a:extLst>
              <a:ext uri="{FF2B5EF4-FFF2-40B4-BE49-F238E27FC236}">
                <a16:creationId xmlns:a16="http://schemas.microsoft.com/office/drawing/2014/main" id="{8561FF64-37D2-42C3-AFA7-CFE5C752E7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6275" y="1844675"/>
            <a:ext cx="3384550" cy="4464050"/>
          </a:xfrm>
        </p:spPr>
        <p:txBody>
          <a:bodyPr/>
          <a:lstStyle/>
          <a:p>
            <a:pPr eaLnBrk="1" hangingPunct="1"/>
            <a:r>
              <a:rPr lang="cs-CZ" altLang="cs-CZ"/>
              <a:t>DNA</a:t>
            </a:r>
          </a:p>
          <a:p>
            <a:pPr eaLnBrk="1" hangingPunct="1"/>
            <a:endParaRPr lang="cs-CZ" altLang="cs-CZ"/>
          </a:p>
          <a:p>
            <a:pPr eaLnBrk="1" hangingPunct="1"/>
            <a:r>
              <a:rPr lang="cs-CZ" altLang="cs-CZ"/>
              <a:t>RNA</a:t>
            </a:r>
          </a:p>
          <a:p>
            <a:pPr eaLnBrk="1" hangingPunct="1"/>
            <a:endParaRPr lang="cs-CZ" altLang="cs-CZ"/>
          </a:p>
          <a:p>
            <a:pPr eaLnBrk="1" hangingPunct="1"/>
            <a:r>
              <a:rPr lang="cs-CZ" altLang="cs-CZ"/>
              <a:t>PROTEIN</a:t>
            </a:r>
          </a:p>
          <a:p>
            <a:pPr eaLnBrk="1" hangingPunct="1"/>
            <a:endParaRPr lang="cs-CZ" altLang="cs-CZ"/>
          </a:p>
          <a:p>
            <a:pPr eaLnBrk="1" hangingPunct="1"/>
            <a:r>
              <a:rPr lang="cs-CZ" altLang="cs-CZ"/>
              <a:t>METABOLIT</a:t>
            </a:r>
          </a:p>
          <a:p>
            <a:pPr eaLnBrk="1" hangingPunct="1"/>
            <a:endParaRPr lang="cs-CZ" altLang="cs-CZ"/>
          </a:p>
        </p:txBody>
      </p:sp>
      <p:pic>
        <p:nvPicPr>
          <p:cNvPr id="13316" name="Picture 23">
            <a:extLst>
              <a:ext uri="{FF2B5EF4-FFF2-40B4-BE49-F238E27FC236}">
                <a16:creationId xmlns:a16="http://schemas.microsoft.com/office/drawing/2014/main" id="{E0A59465-67DF-40A6-9929-3C6150CF46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4788" y="2205038"/>
            <a:ext cx="2743200" cy="270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Rectangle 3">
            <a:extLst>
              <a:ext uri="{FF2B5EF4-FFF2-40B4-BE49-F238E27FC236}">
                <a16:creationId xmlns:a16="http://schemas.microsoft.com/office/drawing/2014/main" id="{88A03420-A291-4B61-A76C-E2E26B9455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9375" y="1676401"/>
            <a:ext cx="2089150" cy="463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500" b="1" dirty="0"/>
              <a:t>GENOMIKA</a:t>
            </a:r>
            <a:br>
              <a:rPr lang="cs-CZ" sz="1500" b="1" dirty="0"/>
            </a:br>
            <a:r>
              <a:rPr lang="cs-CZ" sz="1500" b="1" dirty="0"/>
              <a:t>GENETIKA</a:t>
            </a:r>
          </a:p>
          <a:p>
            <a:pPr fontAlgn="auto">
              <a:spcBef>
                <a:spcPts val="0"/>
              </a:spcBef>
              <a:spcAft>
                <a:spcPts val="4500"/>
              </a:spcAft>
              <a:defRPr/>
            </a:pPr>
            <a:r>
              <a:rPr lang="cs-CZ" sz="1500" b="1" dirty="0"/>
              <a:t>EPIGENETIKA</a:t>
            </a:r>
          </a:p>
          <a:p>
            <a:pPr fontAlgn="auto">
              <a:spcBef>
                <a:spcPts val="0"/>
              </a:spcBef>
              <a:spcAft>
                <a:spcPts val="6200"/>
              </a:spcAft>
              <a:defRPr/>
            </a:pPr>
            <a:r>
              <a:rPr lang="cs-CZ" sz="1500" b="1" dirty="0"/>
              <a:t>TRANSKRIPTOMIKA</a:t>
            </a:r>
          </a:p>
          <a:p>
            <a:pPr fontAlgn="auto">
              <a:spcBef>
                <a:spcPts val="0"/>
              </a:spcBef>
              <a:spcAft>
                <a:spcPts val="6300"/>
              </a:spcAft>
              <a:defRPr/>
            </a:pPr>
            <a:r>
              <a:rPr lang="cs-CZ" sz="1500" b="1" dirty="0"/>
              <a:t>PROTEOMIKA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500" b="1" dirty="0"/>
              <a:t>METABOLOMIKA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cs-CZ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cs-CZ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cs-CZ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cs-CZ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3318" name="AutoShape 4">
            <a:extLst>
              <a:ext uri="{FF2B5EF4-FFF2-40B4-BE49-F238E27FC236}">
                <a16:creationId xmlns:a16="http://schemas.microsoft.com/office/drawing/2014/main" id="{0ABA995D-D555-4248-9159-530C5A4F9A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5051" y="2276476"/>
            <a:ext cx="485775" cy="574675"/>
          </a:xfrm>
          <a:prstGeom prst="downArrow">
            <a:avLst>
              <a:gd name="adj1" fmla="val 50000"/>
              <a:gd name="adj2" fmla="val 29575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Aft>
                <a:spcPts val="1000"/>
              </a:spcAft>
              <a:buBlip>
                <a:blip r:embed="rId3"/>
              </a:buBlip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948A5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ts val="400"/>
              </a:spcBef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Aft>
                <a:spcPct val="0"/>
              </a:spcAft>
              <a:buFontTx/>
              <a:buNone/>
            </a:pPr>
            <a:endParaRPr lang="cs-CZ" altLang="cs-CZ" sz="1800">
              <a:latin typeface="Calibri" panose="020F0502020204030204" pitchFamily="34" charset="0"/>
            </a:endParaRPr>
          </a:p>
        </p:txBody>
      </p:sp>
      <p:sp>
        <p:nvSpPr>
          <p:cNvPr id="13319" name="AutoShape 6">
            <a:extLst>
              <a:ext uri="{FF2B5EF4-FFF2-40B4-BE49-F238E27FC236}">
                <a16:creationId xmlns:a16="http://schemas.microsoft.com/office/drawing/2014/main" id="{A7A01838-FD98-45D1-9E1D-E56043A2E7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5051" y="3284539"/>
            <a:ext cx="485775" cy="574675"/>
          </a:xfrm>
          <a:prstGeom prst="downArrow">
            <a:avLst>
              <a:gd name="adj1" fmla="val 50000"/>
              <a:gd name="adj2" fmla="val 29575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Aft>
                <a:spcPts val="1000"/>
              </a:spcAft>
              <a:buBlip>
                <a:blip r:embed="rId3"/>
              </a:buBlip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948A5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ts val="400"/>
              </a:spcBef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Aft>
                <a:spcPct val="0"/>
              </a:spcAft>
              <a:buFontTx/>
              <a:buNone/>
            </a:pPr>
            <a:endParaRPr lang="cs-CZ" altLang="cs-CZ" sz="1800">
              <a:latin typeface="Calibri" panose="020F0502020204030204" pitchFamily="34" charset="0"/>
            </a:endParaRPr>
          </a:p>
        </p:txBody>
      </p:sp>
      <p:sp>
        <p:nvSpPr>
          <p:cNvPr id="13320" name="AutoShape 7">
            <a:extLst>
              <a:ext uri="{FF2B5EF4-FFF2-40B4-BE49-F238E27FC236}">
                <a16:creationId xmlns:a16="http://schemas.microsoft.com/office/drawing/2014/main" id="{41BB464C-127C-4164-A300-C3C6EDA94A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5051" y="4365626"/>
            <a:ext cx="485775" cy="574675"/>
          </a:xfrm>
          <a:prstGeom prst="downArrow">
            <a:avLst>
              <a:gd name="adj1" fmla="val 50000"/>
              <a:gd name="adj2" fmla="val 29575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Aft>
                <a:spcPts val="1000"/>
              </a:spcAft>
              <a:buBlip>
                <a:blip r:embed="rId3"/>
              </a:buBlip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948A5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ts val="400"/>
              </a:spcBef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Aft>
                <a:spcPct val="0"/>
              </a:spcAft>
              <a:buFontTx/>
              <a:buNone/>
            </a:pPr>
            <a:endParaRPr lang="cs-CZ" altLang="cs-CZ" sz="1800">
              <a:latin typeface="Calibri" panose="020F0502020204030204" pitchFamily="34" charset="0"/>
            </a:endParaRPr>
          </a:p>
        </p:txBody>
      </p:sp>
      <p:sp>
        <p:nvSpPr>
          <p:cNvPr id="13321" name="AutoShape 15">
            <a:extLst>
              <a:ext uri="{FF2B5EF4-FFF2-40B4-BE49-F238E27FC236}">
                <a16:creationId xmlns:a16="http://schemas.microsoft.com/office/drawing/2014/main" id="{DCCD7FFD-3062-48B1-BE0D-E3DA48612DE5}"/>
              </a:ext>
            </a:extLst>
          </p:cNvPr>
          <p:cNvSpPr>
            <a:spLocks/>
          </p:cNvSpPr>
          <p:nvPr/>
        </p:nvSpPr>
        <p:spPr bwMode="auto">
          <a:xfrm>
            <a:off x="7104063" y="1628775"/>
            <a:ext cx="360362" cy="3816350"/>
          </a:xfrm>
          <a:prstGeom prst="rightBrace">
            <a:avLst>
              <a:gd name="adj1" fmla="val 88253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Aft>
                <a:spcPts val="1000"/>
              </a:spcAft>
              <a:buBlip>
                <a:blip r:embed="rId3"/>
              </a:buBlip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948A5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ts val="400"/>
              </a:spcBef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Aft>
                <a:spcPct val="0"/>
              </a:spcAft>
              <a:buFontTx/>
              <a:buNone/>
            </a:pPr>
            <a:endParaRPr lang="cs-CZ" altLang="cs-CZ" sz="1800">
              <a:latin typeface="Calibri" panose="020F0502020204030204" pitchFamily="34" charset="0"/>
            </a:endParaRPr>
          </a:p>
        </p:txBody>
      </p:sp>
      <p:sp>
        <p:nvSpPr>
          <p:cNvPr id="13322" name="Text Box 20">
            <a:extLst>
              <a:ext uri="{FF2B5EF4-FFF2-40B4-BE49-F238E27FC236}">
                <a16:creationId xmlns:a16="http://schemas.microsoft.com/office/drawing/2014/main" id="{99928CDB-E73F-4925-BFFB-F8BFE138B7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8438" y="3644901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Aft>
                <a:spcPts val="1000"/>
              </a:spcAft>
              <a:buBlip>
                <a:blip r:embed="rId3"/>
              </a:buBlip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948A5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ts val="400"/>
              </a:spcBef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Aft>
                <a:spcPct val="0"/>
              </a:spcAft>
              <a:buFontTx/>
              <a:buNone/>
            </a:pPr>
            <a:endParaRPr lang="cs-CZ" altLang="cs-CZ" sz="1800">
              <a:latin typeface="Calibri" panose="020F0502020204030204" pitchFamily="34" charset="0"/>
            </a:endParaRPr>
          </a:p>
        </p:txBody>
      </p:sp>
      <p:sp>
        <p:nvSpPr>
          <p:cNvPr id="40" name="AutoShape 28">
            <a:extLst>
              <a:ext uri="{FF2B5EF4-FFF2-40B4-BE49-F238E27FC236}">
                <a16:creationId xmlns:a16="http://schemas.microsoft.com/office/drawing/2014/main" id="{2E4D1C1A-9A5F-40FF-8DB9-F8B0EA25E9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9151" y="5508625"/>
            <a:ext cx="7058025" cy="1017588"/>
          </a:xfrm>
          <a:prstGeom prst="upArrowCallout">
            <a:avLst>
              <a:gd name="adj1" fmla="val 173348"/>
              <a:gd name="adj2" fmla="val 173348"/>
              <a:gd name="adj3" fmla="val 16667"/>
              <a:gd name="adj4" fmla="val 66667"/>
            </a:avLst>
          </a:prstGeom>
          <a:solidFill>
            <a:schemeClr val="tx2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tIns="900000" bIns="0" anchor="b"/>
          <a:lstStyle/>
          <a:p>
            <a:pPr algn="ctr" fontAlgn="auto">
              <a:spcBef>
                <a:spcPts val="2000"/>
              </a:spcBef>
              <a:spcAft>
                <a:spcPts val="0"/>
              </a:spcAft>
              <a:defRPr/>
            </a:pPr>
            <a:r>
              <a:rPr lang="cs-CZ" sz="2500" b="1" dirty="0">
                <a:solidFill>
                  <a:schemeClr val="bg1"/>
                </a:solidFill>
                <a:cs typeface="Arial" pitchFamily="34" charset="0"/>
              </a:rPr>
              <a:t>METABOLICKÝ ÚČINEK VÝŽIVY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dirty="0">
              <a:latin typeface="+mn-lt"/>
            </a:endParaRPr>
          </a:p>
        </p:txBody>
      </p:sp>
      <p:sp>
        <p:nvSpPr>
          <p:cNvPr id="13324" name="AutoShape 18">
            <a:extLst>
              <a:ext uri="{FF2B5EF4-FFF2-40B4-BE49-F238E27FC236}">
                <a16:creationId xmlns:a16="http://schemas.microsoft.com/office/drawing/2014/main" id="{A48CB5C2-5D50-4EB2-B48D-CB6CADF0B751}"/>
              </a:ext>
            </a:extLst>
          </p:cNvPr>
          <p:cNvSpPr>
            <a:spLocks/>
          </p:cNvSpPr>
          <p:nvPr/>
        </p:nvSpPr>
        <p:spPr bwMode="auto">
          <a:xfrm>
            <a:off x="5016501" y="1628775"/>
            <a:ext cx="142875" cy="863600"/>
          </a:xfrm>
          <a:prstGeom prst="leftBrace">
            <a:avLst>
              <a:gd name="adj1" fmla="val 50370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Aft>
                <a:spcPts val="1000"/>
              </a:spcAft>
              <a:buBlip>
                <a:blip r:embed="rId3"/>
              </a:buBlip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948A5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ts val="400"/>
              </a:spcBef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Aft>
                <a:spcPct val="0"/>
              </a:spcAft>
              <a:buFontTx/>
              <a:buNone/>
            </a:pPr>
            <a:endParaRPr lang="cs-CZ" altLang="cs-CZ" sz="1800">
              <a:latin typeface="Calibri" panose="020F0502020204030204" pitchFamily="34" charset="0"/>
            </a:endParaRPr>
          </a:p>
        </p:txBody>
      </p:sp>
      <p:graphicFrame>
        <p:nvGraphicFramePr>
          <p:cNvPr id="42" name="Diagram 41">
            <a:extLst>
              <a:ext uri="{FF2B5EF4-FFF2-40B4-BE49-F238E27FC236}">
                <a16:creationId xmlns:a16="http://schemas.microsoft.com/office/drawing/2014/main" id="{0E4B7CA4-3DA1-450D-B488-CF44E4AFE2CD}"/>
              </a:ext>
            </a:extLst>
          </p:cNvPr>
          <p:cNvGraphicFramePr/>
          <p:nvPr/>
        </p:nvGraphicFramePr>
        <p:xfrm>
          <a:off x="7536160" y="3356992"/>
          <a:ext cx="1274708" cy="3693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build="p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img004">
            <a:extLst>
              <a:ext uri="{FF2B5EF4-FFF2-40B4-BE49-F238E27FC236}">
                <a16:creationId xmlns:a16="http://schemas.microsoft.com/office/drawing/2014/main" id="{C7D008C0-2E61-44BD-98B4-87A864C3EB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051" y="1860551"/>
            <a:ext cx="3529013" cy="264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 descr="Worm Research To Fight Obesity">
            <a:extLst>
              <a:ext uri="{FF2B5EF4-FFF2-40B4-BE49-F238E27FC236}">
                <a16:creationId xmlns:a16="http://schemas.microsoft.com/office/drawing/2014/main" id="{08E7DC8A-A1F9-4CD4-9185-E7FC7C3A45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5864" y="1916113"/>
            <a:ext cx="2605087" cy="231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Rectangle 4">
            <a:extLst>
              <a:ext uri="{FF2B5EF4-FFF2-40B4-BE49-F238E27FC236}">
                <a16:creationId xmlns:a16="http://schemas.microsoft.com/office/drawing/2014/main" id="{FF6B1384-91A4-4126-B020-C218DE024F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GENY-ŽIVOTNÍ STYL</a:t>
            </a:r>
            <a:endParaRPr lang="en-US" altLang="cs-CZ"/>
          </a:p>
        </p:txBody>
      </p:sp>
      <p:pic>
        <p:nvPicPr>
          <p:cNvPr id="14341" name="Picture 5" descr="About 40 percent overweight!">
            <a:extLst>
              <a:ext uri="{FF2B5EF4-FFF2-40B4-BE49-F238E27FC236}">
                <a16:creationId xmlns:a16="http://schemas.microsoft.com/office/drawing/2014/main" id="{F53D6AA5-D972-48DD-A242-6ECA075353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050" y="4724400"/>
            <a:ext cx="2471738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6" descr="A typical obese cat... 28 pounds!">
            <a:extLst>
              <a:ext uri="{FF2B5EF4-FFF2-40B4-BE49-F238E27FC236}">
                <a16:creationId xmlns:a16="http://schemas.microsoft.com/office/drawing/2014/main" id="{29A92661-E8DC-4A55-A776-864E44EFE6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6950" y="4292601"/>
            <a:ext cx="1582738" cy="215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7" descr="People get too fat when they eat too much and don't get enough exercise.">
            <a:extLst>
              <a:ext uri="{FF2B5EF4-FFF2-40B4-BE49-F238E27FC236}">
                <a16:creationId xmlns:a16="http://schemas.microsoft.com/office/drawing/2014/main" id="{E220DC6A-1A3E-47C7-97FE-9127571134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438" y="4581525"/>
            <a:ext cx="2303462" cy="180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 thruBlk="1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4">
            <a:extLst>
              <a:ext uri="{FF2B5EF4-FFF2-40B4-BE49-F238E27FC236}">
                <a16:creationId xmlns:a16="http://schemas.microsoft.com/office/drawing/2014/main" id="{FB10C709-4416-4DEB-A187-1795A5BDCBD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632" y="225061"/>
            <a:ext cx="10753200" cy="451576"/>
          </a:xfrm>
        </p:spPr>
        <p:txBody>
          <a:bodyPr/>
          <a:lstStyle/>
          <a:p>
            <a:pPr eaLnBrk="1" hangingPunct="1"/>
            <a:r>
              <a:rPr lang="cs-CZ" altLang="en-US" dirty="0"/>
              <a:t>RNA “</a:t>
            </a:r>
            <a:r>
              <a:rPr lang="cs-CZ" altLang="en-US" dirty="0" err="1"/>
              <a:t>splicing</a:t>
            </a:r>
            <a:r>
              <a:rPr lang="cs-CZ" altLang="en-US" dirty="0"/>
              <a:t>”</a:t>
            </a:r>
          </a:p>
        </p:txBody>
      </p:sp>
      <p:pic>
        <p:nvPicPr>
          <p:cNvPr id="11267" name="Picture 6" descr="introns">
            <a:extLst>
              <a:ext uri="{FF2B5EF4-FFF2-40B4-BE49-F238E27FC236}">
                <a16:creationId xmlns:a16="http://schemas.microsoft.com/office/drawing/2014/main" id="{5F5D222D-1AC2-4066-8CD8-A4EB6404682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7751" y="815642"/>
            <a:ext cx="6351587" cy="4949825"/>
          </a:xfrm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Nadpis 3">
            <a:extLst>
              <a:ext uri="{FF2B5EF4-FFF2-40B4-BE49-F238E27FC236}">
                <a16:creationId xmlns:a16="http://schemas.microsoft.com/office/drawing/2014/main" id="{72B2E53D-BE68-496C-948F-BD7212474A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907" y="188959"/>
            <a:ext cx="7056438" cy="855663"/>
          </a:xfrm>
        </p:spPr>
        <p:txBody>
          <a:bodyPr/>
          <a:lstStyle/>
          <a:p>
            <a:pPr eaLnBrk="1" hangingPunct="1"/>
            <a:r>
              <a:rPr lang="cs-CZ" altLang="cs-CZ" dirty="0"/>
              <a:t>VÝŽIVA A ZDRAVÍ: HISTORIE A TRENDY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653D2377-8637-445F-A3BB-CCE1D164A8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14435" y="912520"/>
            <a:ext cx="7127875" cy="446405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/>
              <a:t>1900 – </a:t>
            </a:r>
            <a:r>
              <a:rPr lang="cs-CZ" dirty="0"/>
              <a:t>Detekce-prevence selektivních nutričních deficitů, např. vit. A, železo</a:t>
            </a:r>
            <a:r>
              <a:rPr lang="en-US" dirty="0"/>
              <a:t>     </a:t>
            </a:r>
          </a:p>
          <a:p>
            <a:pPr eaLnBrk="1" hangingPunct="1">
              <a:defRPr/>
            </a:pPr>
            <a:r>
              <a:rPr lang="en-US" dirty="0"/>
              <a:t>1970 – </a:t>
            </a:r>
            <a:r>
              <a:rPr lang="cs-CZ" dirty="0"/>
              <a:t>vyvážené</a:t>
            </a:r>
            <a:r>
              <a:rPr lang="en-US" dirty="0"/>
              <a:t> 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diet</a:t>
            </a:r>
            <a:r>
              <a:rPr lang="cs-CZ" b="1" dirty="0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cs-CZ" dirty="0"/>
              <a:t>dodávka dostatečného množství živin</a:t>
            </a:r>
            <a:r>
              <a:rPr lang="en-US" dirty="0"/>
              <a:t> (</a:t>
            </a:r>
            <a:r>
              <a:rPr lang="cs-CZ" dirty="0"/>
              <a:t>polysacharidy, tuky, proteiny</a:t>
            </a:r>
            <a:r>
              <a:rPr lang="en-US" dirty="0"/>
              <a:t>, mineral</a:t>
            </a:r>
            <a:r>
              <a:rPr lang="cs-CZ" dirty="0"/>
              <a:t>y</a:t>
            </a:r>
            <a:r>
              <a:rPr lang="en-US" dirty="0"/>
              <a:t>, vitamin</a:t>
            </a:r>
            <a:r>
              <a:rPr lang="cs-CZ" dirty="0" err="1"/>
              <a:t>y</a:t>
            </a:r>
            <a:r>
              <a:rPr lang="cs-CZ" dirty="0"/>
              <a:t>. </a:t>
            </a:r>
            <a:r>
              <a:rPr lang="en-US" dirty="0" err="1"/>
              <a:t>Nutriti</a:t>
            </a:r>
            <a:r>
              <a:rPr lang="cs-CZ" dirty="0"/>
              <a:t>ční doporučení</a:t>
            </a:r>
            <a:r>
              <a:rPr lang="en-US" dirty="0"/>
              <a:t> “</a:t>
            </a:r>
            <a:r>
              <a:rPr lang="en-US" dirty="0" err="1"/>
              <a:t>Schijf</a:t>
            </a:r>
            <a:r>
              <a:rPr lang="en-US" dirty="0"/>
              <a:t> van 5” </a:t>
            </a:r>
          </a:p>
          <a:p>
            <a:pPr eaLnBrk="1" hangingPunct="1">
              <a:defRPr/>
            </a:pPr>
            <a:r>
              <a:rPr lang="en-US" dirty="0"/>
              <a:t>1990 </a:t>
            </a:r>
            <a:r>
              <a:rPr lang="cs-CZ" dirty="0"/>
              <a:t>– výhody</a:t>
            </a:r>
            <a:r>
              <a:rPr lang="en-US" dirty="0"/>
              <a:t> </a:t>
            </a:r>
            <a:r>
              <a:rPr lang="cs-CZ" dirty="0"/>
              <a:t>specifických stavěných</a:t>
            </a:r>
            <a:r>
              <a:rPr lang="en-US" dirty="0"/>
              <a:t> </a:t>
            </a:r>
            <a:r>
              <a:rPr lang="cs-CZ" dirty="0"/>
              <a:t>diet</a:t>
            </a:r>
            <a:r>
              <a:rPr lang="en-US" dirty="0"/>
              <a:t>“</a:t>
            </a:r>
            <a:r>
              <a:rPr lang="cs-CZ" dirty="0"/>
              <a:t> jde za vyváženou </a:t>
            </a:r>
            <a:r>
              <a:rPr lang="cs-CZ" b="1" dirty="0">
                <a:solidFill>
                  <a:schemeClr val="accent6">
                    <a:lumMod val="75000"/>
                  </a:schemeClr>
                </a:solidFill>
              </a:rPr>
              <a:t>dietu</a:t>
            </a:r>
            <a:r>
              <a:rPr lang="en-US" dirty="0"/>
              <a:t>”– </a:t>
            </a:r>
            <a:r>
              <a:rPr lang="cs-CZ" dirty="0"/>
              <a:t>bere v úvahu roli ne-</a:t>
            </a:r>
            <a:r>
              <a:rPr lang="cs-CZ" dirty="0" err="1"/>
              <a:t>nutrientů</a:t>
            </a:r>
            <a:r>
              <a:rPr lang="en-US" dirty="0"/>
              <a:t> </a:t>
            </a:r>
          </a:p>
          <a:p>
            <a:pPr eaLnBrk="1" hangingPunct="1">
              <a:buFontTx/>
              <a:buNone/>
              <a:defRPr/>
            </a:pPr>
            <a:r>
              <a:rPr lang="cs-CZ" b="1" dirty="0">
                <a:solidFill>
                  <a:schemeClr val="accent6">
                    <a:lumMod val="75000"/>
                  </a:schemeClr>
                </a:solidFill>
              </a:rPr>
              <a:t>Nárůst specificky fungujících diet na trhu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  <a:p>
            <a:pPr eaLnBrk="1" hangingPunct="1">
              <a:buFontTx/>
              <a:buNone/>
              <a:defRPr/>
            </a:pPr>
            <a:r>
              <a:rPr lang="cs-CZ" b="1" dirty="0">
                <a:solidFill>
                  <a:schemeClr val="accent6">
                    <a:lumMod val="75000"/>
                  </a:schemeClr>
                </a:solidFill>
              </a:rPr>
              <a:t>Nárůst zájmu o terapii výživou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  <a:p>
            <a:pPr eaLnBrk="1" hangingPunct="1">
              <a:defRPr/>
            </a:pPr>
            <a:endParaRPr lang="cs-CZ" dirty="0"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584AC70E-5824-428A-9876-42BCA84BC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619" y="304370"/>
            <a:ext cx="7056438" cy="855663"/>
          </a:xfrm>
        </p:spPr>
        <p:txBody>
          <a:bodyPr/>
          <a:lstStyle/>
          <a:p>
            <a:pPr eaLnBrk="1" hangingPunct="1"/>
            <a:r>
              <a:rPr lang="cs-CZ" altLang="cs-CZ"/>
              <a:t>HISTORIE: POKRAČOVÁNÍ</a:t>
            </a:r>
            <a:endParaRPr lang="en-US" altLang="cs-CZ"/>
          </a:p>
        </p:txBody>
      </p:sp>
      <p:sp>
        <p:nvSpPr>
          <p:cNvPr id="48131" name="Rectangle 3">
            <a:extLst>
              <a:ext uri="{FF2B5EF4-FFF2-40B4-BE49-F238E27FC236}">
                <a16:creationId xmlns:a16="http://schemas.microsoft.com/office/drawing/2014/main" id="{743798FF-A35A-4097-B102-8DC078F8CA9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154098" y="1589103"/>
            <a:ext cx="9056704" cy="5149048"/>
          </a:xfrm>
        </p:spPr>
        <p:txBody>
          <a:bodyPr/>
          <a:lstStyle/>
          <a:p>
            <a:pPr eaLnBrk="1" hangingPunct="1">
              <a:defRPr/>
            </a:pPr>
            <a:r>
              <a:rPr lang="cs-CZ" sz="3200" dirty="0"/>
              <a:t>Asociace mezi výživou a chronickým onemocněním </a:t>
            </a:r>
            <a:r>
              <a:rPr lang="en-US" sz="3200" dirty="0"/>
              <a:t>(</a:t>
            </a:r>
            <a:r>
              <a:rPr lang="en-US" sz="3200" dirty="0" err="1"/>
              <a:t>Ignatovski</a:t>
            </a:r>
            <a:r>
              <a:rPr lang="en-US" sz="3200" dirty="0"/>
              <a:t> </a:t>
            </a:r>
            <a:r>
              <a:rPr lang="cs-CZ" sz="3200" dirty="0"/>
              <a:t>–</a:t>
            </a:r>
            <a:r>
              <a:rPr lang="en-US" sz="3200" dirty="0"/>
              <a:t>1908)</a:t>
            </a:r>
          </a:p>
          <a:p>
            <a:pPr eaLnBrk="1" hangingPunct="1">
              <a:defRPr/>
            </a:pPr>
            <a:r>
              <a:rPr lang="cs-CZ" sz="3200" dirty="0"/>
              <a:t>První příklady prokazatelného vztahu výživy k rozvoji </a:t>
            </a:r>
            <a:r>
              <a:rPr lang="cs-CZ" sz="3200" dirty="0" err="1"/>
              <a:t>onemonění</a:t>
            </a:r>
            <a:r>
              <a:rPr lang="cs-CZ" sz="3200" dirty="0"/>
              <a:t> </a:t>
            </a:r>
            <a:r>
              <a:rPr lang="en-US" sz="3200" dirty="0"/>
              <a:t>(disease-causing):</a:t>
            </a:r>
          </a:p>
          <a:p>
            <a:pPr lvl="1" eaLnBrk="1" hangingPunct="1">
              <a:defRPr/>
            </a:pPr>
            <a:r>
              <a:rPr lang="en-US" sz="1800" dirty="0"/>
              <a:t>Gala</a:t>
            </a:r>
            <a:r>
              <a:rPr lang="cs-CZ" sz="1800" dirty="0" err="1"/>
              <a:t>ktosémie</a:t>
            </a:r>
            <a:r>
              <a:rPr lang="cs-CZ" sz="1800" dirty="0"/>
              <a:t> </a:t>
            </a:r>
            <a:r>
              <a:rPr lang="en-US" sz="1800" dirty="0"/>
              <a:t>(1917)</a:t>
            </a:r>
          </a:p>
          <a:p>
            <a:pPr lvl="1" eaLnBrk="1" hangingPunct="1">
              <a:defRPr/>
            </a:pPr>
            <a:r>
              <a:rPr lang="cs-CZ" sz="1800" dirty="0"/>
              <a:t>Fenylketonurie </a:t>
            </a:r>
            <a:r>
              <a:rPr lang="en-US" sz="1800" dirty="0"/>
              <a:t>(1934)</a:t>
            </a:r>
          </a:p>
          <a:p>
            <a:pPr eaLnBrk="1" hangingPunct="1">
              <a:defRPr/>
            </a:pPr>
            <a:r>
              <a:rPr lang="en-US" sz="3200" dirty="0"/>
              <a:t>Human Genome Project and SNPs (1998)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site_graphic">
            <a:extLst>
              <a:ext uri="{FF2B5EF4-FFF2-40B4-BE49-F238E27FC236}">
                <a16:creationId xmlns:a16="http://schemas.microsoft.com/office/drawing/2014/main" id="{CB7CF59B-62DA-4546-A0DD-A9B7EE20C80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813" y="2205038"/>
            <a:ext cx="4286250" cy="196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Rectangle 3">
            <a:extLst>
              <a:ext uri="{FF2B5EF4-FFF2-40B4-BE49-F238E27FC236}">
                <a16:creationId xmlns:a16="http://schemas.microsoft.com/office/drawing/2014/main" id="{60C8FCC3-BAC3-4E02-AE83-7CAFF3BAF1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2" y="282575"/>
            <a:ext cx="7056438" cy="855663"/>
          </a:xfrm>
        </p:spPr>
        <p:txBody>
          <a:bodyPr/>
          <a:lstStyle/>
          <a:p>
            <a:pPr eaLnBrk="1" hangingPunct="1"/>
            <a:r>
              <a:rPr lang="cs-CZ" altLang="cs-CZ" dirty="0"/>
              <a:t>CO JE NUTRIGENOMIKA?</a:t>
            </a:r>
            <a:endParaRPr lang="en-US" altLang="cs-CZ" dirty="0"/>
          </a:p>
        </p:txBody>
      </p:sp>
      <p:sp>
        <p:nvSpPr>
          <p:cNvPr id="7" name="Zástupný symbol pro obsah 6">
            <a:extLst>
              <a:ext uri="{FF2B5EF4-FFF2-40B4-BE49-F238E27FC236}">
                <a16:creationId xmlns:a16="http://schemas.microsoft.com/office/drawing/2014/main" id="{FEDFEB61-771E-4ED6-9342-59F97FA7E6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6276" y="4724401"/>
            <a:ext cx="6994525" cy="1584325"/>
          </a:xfrm>
        </p:spPr>
        <p:txBody>
          <a:bodyPr/>
          <a:lstStyle/>
          <a:p>
            <a:pPr eaLnBrk="1" hangingPunct="1">
              <a:defRPr/>
            </a:pPr>
            <a:r>
              <a:rPr lang="cs-CZ" dirty="0"/>
              <a:t>Jezte správně pro váš genotyp, vaše genetické pozadí</a:t>
            </a:r>
          </a:p>
          <a:p>
            <a:pPr eaLnBrk="1" hangingPunct="1">
              <a:defRPr/>
            </a:pPr>
            <a:r>
              <a:rPr lang="en-US" sz="2600" b="1" dirty="0">
                <a:solidFill>
                  <a:schemeClr val="accent6">
                    <a:lumMod val="75000"/>
                  </a:schemeClr>
                </a:solidFill>
              </a:rPr>
              <a:t>“</a:t>
            </a:r>
            <a:r>
              <a:rPr lang="cs-CZ" sz="2600" b="1" dirty="0">
                <a:solidFill>
                  <a:schemeClr val="accent6">
                    <a:lumMod val="75000"/>
                  </a:schemeClr>
                </a:solidFill>
              </a:rPr>
              <a:t>Dříve byly chytré léky</a:t>
            </a:r>
            <a:r>
              <a:rPr lang="en-US" sz="2600" b="1" dirty="0">
                <a:solidFill>
                  <a:schemeClr val="accent6">
                    <a:lumMod val="75000"/>
                  </a:schemeClr>
                </a:solidFill>
              </a:rPr>
              <a:t>.</a:t>
            </a:r>
            <a:r>
              <a:rPr lang="cs-CZ" sz="2600" b="1" dirty="0">
                <a:solidFill>
                  <a:schemeClr val="accent6">
                    <a:lumMod val="75000"/>
                  </a:schemeClr>
                </a:solidFill>
              </a:rPr>
              <a:t>.</a:t>
            </a:r>
            <a:r>
              <a:rPr lang="en-US" sz="2600" b="1" dirty="0">
                <a:solidFill>
                  <a:schemeClr val="accent6">
                    <a:lumMod val="75000"/>
                  </a:schemeClr>
                </a:solidFill>
              </a:rPr>
              <a:t>.”</a:t>
            </a:r>
            <a:br>
              <a:rPr lang="en-US" dirty="0"/>
            </a:br>
            <a:endParaRPr lang="en-US" dirty="0"/>
          </a:p>
          <a:p>
            <a:pPr eaLnBrk="1" hangingPunct="1">
              <a:defRPr/>
            </a:pPr>
            <a:endParaRPr lang="en-US" dirty="0"/>
          </a:p>
          <a:p>
            <a:pPr eaLnBrk="1" hangingPunct="1">
              <a:defRPr/>
            </a:pPr>
            <a:endParaRPr lang="cs-CZ" dirty="0"/>
          </a:p>
        </p:txBody>
      </p:sp>
      <p:pic>
        <p:nvPicPr>
          <p:cNvPr id="18437" name="Picture 4" descr="AnneHart_Cover">
            <a:extLst>
              <a:ext uri="{FF2B5EF4-FFF2-40B4-BE49-F238E27FC236}">
                <a16:creationId xmlns:a16="http://schemas.microsoft.com/office/drawing/2014/main" id="{78CA8388-36EF-4BC9-A154-4784815170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1695451"/>
            <a:ext cx="2324100" cy="288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4586A2B9-285D-4FA8-8F0E-FE78C81FA7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NUTRIGENOMIKA VS. NUTRIGENETIKA</a:t>
            </a:r>
            <a:endParaRPr lang="en-US" altLang="cs-CZ"/>
          </a:p>
        </p:txBody>
      </p:sp>
      <p:sp>
        <p:nvSpPr>
          <p:cNvPr id="50179" name="Rectangle 3">
            <a:extLst>
              <a:ext uri="{FF2B5EF4-FFF2-40B4-BE49-F238E27FC236}">
                <a16:creationId xmlns:a16="http://schemas.microsoft.com/office/drawing/2014/main" id="{F3DF7A06-B78B-4FE6-8F38-2348C5C3609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216275" y="1844675"/>
            <a:ext cx="3600450" cy="4464050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r>
              <a:rPr lang="en-US" b="1" dirty="0" err="1">
                <a:solidFill>
                  <a:schemeClr val="accent6">
                    <a:lumMod val="75000"/>
                  </a:schemeClr>
                </a:solidFill>
              </a:rPr>
              <a:t>Nutrigenom</a:t>
            </a:r>
            <a:r>
              <a:rPr lang="cs-CZ" b="1" dirty="0" err="1">
                <a:solidFill>
                  <a:schemeClr val="accent6">
                    <a:lumMod val="75000"/>
                  </a:schemeClr>
                </a:solidFill>
              </a:rPr>
              <a:t>ika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  <a:p>
            <a:pPr eaLnBrk="1" hangingPunct="1">
              <a:defRPr/>
            </a:pPr>
            <a:r>
              <a:rPr lang="en-US" sz="1600" dirty="0"/>
              <a:t>“</a:t>
            </a:r>
            <a:r>
              <a:rPr lang="en-US" sz="1600" dirty="0" err="1"/>
              <a:t>Nutrigenom</a:t>
            </a:r>
            <a:r>
              <a:rPr lang="cs-CZ" sz="1600" dirty="0" err="1"/>
              <a:t>ika</a:t>
            </a:r>
            <a:r>
              <a:rPr lang="cs-CZ" sz="1600" dirty="0"/>
              <a:t> se zabývá aplikací </a:t>
            </a:r>
            <a:r>
              <a:rPr lang="cs-CZ" sz="1600" dirty="0" err="1"/>
              <a:t>genomiky</a:t>
            </a:r>
            <a:r>
              <a:rPr lang="cs-CZ" sz="1600" dirty="0"/>
              <a:t> v nutričním výzkumu, umožňuje poznání souvislostí mezi specifickými </a:t>
            </a:r>
            <a:r>
              <a:rPr lang="cs-CZ" sz="1600" dirty="0" err="1"/>
              <a:t>nutrienty</a:t>
            </a:r>
            <a:r>
              <a:rPr lang="cs-CZ" sz="1600" dirty="0"/>
              <a:t> a genetickými faktory, např. zkoumá způsob, jakým potrava nebo složky potravy ovlivňuji genovou expresi. </a:t>
            </a:r>
            <a:r>
              <a:rPr lang="cs-CZ" sz="1600" dirty="0" err="1"/>
              <a:t>Nutrigenomika</a:t>
            </a:r>
            <a:r>
              <a:rPr lang="cs-CZ" sz="1600" dirty="0"/>
              <a:t> by měla umožnit lepší </a:t>
            </a:r>
            <a:r>
              <a:rPr lang="cs-CZ" sz="1600" dirty="0" err="1"/>
              <a:t>porozumení</a:t>
            </a:r>
            <a:r>
              <a:rPr lang="cs-CZ" sz="1600" dirty="0"/>
              <a:t> způsobu, jakým výživa ovlivňuje metabolické cesty a jakým způsobem toto souvisí s chorobami, u nichž existuje souvislost s výživou</a:t>
            </a:r>
            <a:r>
              <a:rPr lang="en-US" sz="1600" dirty="0"/>
              <a:t>.” Chadwick R. (2004) Proceedings of the Nutrition Society 63:161-166.</a:t>
            </a:r>
          </a:p>
        </p:txBody>
      </p:sp>
      <p:sp>
        <p:nvSpPr>
          <p:cNvPr id="50180" name="Rectangle 4">
            <a:extLst>
              <a:ext uri="{FF2B5EF4-FFF2-40B4-BE49-F238E27FC236}">
                <a16:creationId xmlns:a16="http://schemas.microsoft.com/office/drawing/2014/main" id="{0676C2F3-8168-4624-8A59-E8667951AB58}"/>
              </a:ext>
            </a:extLst>
          </p:cNvPr>
          <p:cNvSpPr>
            <a:spLocks noGrp="1" noChangeArrowheads="1"/>
          </p:cNvSpPr>
          <p:nvPr>
            <p:ph idx="13"/>
          </p:nvPr>
        </p:nvSpPr>
        <p:spPr>
          <a:xfrm>
            <a:off x="6816726" y="1844675"/>
            <a:ext cx="3382963" cy="4464050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r>
              <a:rPr lang="en-US" b="1" dirty="0" err="1">
                <a:solidFill>
                  <a:schemeClr val="accent6">
                    <a:lumMod val="75000"/>
                  </a:schemeClr>
                </a:solidFill>
              </a:rPr>
              <a:t>Nutrigene</a:t>
            </a:r>
            <a:r>
              <a:rPr lang="cs-CZ" b="1" dirty="0" err="1">
                <a:solidFill>
                  <a:schemeClr val="accent6">
                    <a:lumMod val="75000"/>
                  </a:schemeClr>
                </a:solidFill>
              </a:rPr>
              <a:t>tika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  <a:p>
            <a:pPr eaLnBrk="1" hangingPunct="1">
              <a:defRPr/>
            </a:pPr>
            <a:r>
              <a:rPr lang="en-US" sz="1600" dirty="0"/>
              <a:t>“</a:t>
            </a:r>
            <a:r>
              <a:rPr lang="en-US" sz="1600" dirty="0" err="1"/>
              <a:t>Nutrigenet</a:t>
            </a:r>
            <a:r>
              <a:rPr lang="cs-CZ" sz="1600" dirty="0" err="1"/>
              <a:t>ika</a:t>
            </a:r>
            <a:r>
              <a:rPr lang="cs-CZ" sz="1600" dirty="0"/>
              <a:t> se zabývá studiem individuálních rozdílů na genetické úrovni, které ovlivňují odpověď na přijímanou stravu. Tyto individuální rozdíly jsou spíše na úrovni SNP polymorfismů než na úrovni poškození celého genu. </a:t>
            </a:r>
            <a:r>
              <a:rPr lang="cs-CZ" sz="1600" dirty="0" err="1"/>
              <a:t>Nutrigenomika</a:t>
            </a:r>
            <a:r>
              <a:rPr lang="cs-CZ" sz="1600" dirty="0"/>
              <a:t> by měla umožnit individualizované nutriční poradenství. “</a:t>
            </a:r>
            <a:r>
              <a:rPr lang="en-US" sz="1600" dirty="0"/>
              <a:t>Chadwick R. (2004) Proceedings of the Nutrition Society 63:161-166.</a:t>
            </a:r>
          </a:p>
        </p:txBody>
      </p:sp>
    </p:spTree>
  </p:cSld>
  <p:clrMapOvr>
    <a:masterClrMapping/>
  </p:clrMapOvr>
  <p:transition>
    <p:fade thruBlk="1"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026">
            <a:extLst>
              <a:ext uri="{FF2B5EF4-FFF2-40B4-BE49-F238E27FC236}">
                <a16:creationId xmlns:a16="http://schemas.microsoft.com/office/drawing/2014/main" id="{BDFFD913-68BA-44D2-870F-1DC9B464AF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NUTRIGENOMIKA VS. NUTRIGENETIKA</a:t>
            </a:r>
            <a:endParaRPr lang="en-US" altLang="cs-CZ"/>
          </a:p>
        </p:txBody>
      </p:sp>
      <p:sp>
        <p:nvSpPr>
          <p:cNvPr id="51203" name="Rectangle 1027">
            <a:extLst>
              <a:ext uri="{FF2B5EF4-FFF2-40B4-BE49-F238E27FC236}">
                <a16:creationId xmlns:a16="http://schemas.microsoft.com/office/drawing/2014/main" id="{09227DC6-B412-4EF3-861F-D3AF84D227F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216275" y="1844675"/>
            <a:ext cx="3384550" cy="4464050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r>
              <a:rPr lang="en-US" b="1" dirty="0" err="1">
                <a:solidFill>
                  <a:schemeClr val="accent6">
                    <a:lumMod val="75000"/>
                  </a:schemeClr>
                </a:solidFill>
              </a:rPr>
              <a:t>Nutrigenomi</a:t>
            </a:r>
            <a:r>
              <a:rPr lang="cs-CZ" b="1" dirty="0" err="1">
                <a:solidFill>
                  <a:schemeClr val="accent6">
                    <a:lumMod val="75000"/>
                  </a:schemeClr>
                </a:solidFill>
              </a:rPr>
              <a:t>ka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  <a:p>
            <a:pPr eaLnBrk="1" hangingPunct="1">
              <a:defRPr/>
            </a:pPr>
            <a:r>
              <a:rPr lang="en-US" sz="1800" dirty="0"/>
              <a:t>“</a:t>
            </a:r>
            <a:r>
              <a:rPr lang="en-US" sz="1800" dirty="0" err="1"/>
              <a:t>Nutrigenomics</a:t>
            </a:r>
            <a:r>
              <a:rPr lang="en-US" sz="1800" dirty="0"/>
              <a:t> </a:t>
            </a:r>
            <a:r>
              <a:rPr lang="cs-CZ" sz="1800" dirty="0"/>
              <a:t>se pokouší studovat vlivy výživy na úrovni celého genomu….(a)  má za cíl identifikovat geny, které ovlivňují riziko onemocnění se vztahem k výživě na </a:t>
            </a:r>
            <a:r>
              <a:rPr lang="cs-CZ" sz="1800" dirty="0" err="1"/>
              <a:t>celogenomové</a:t>
            </a:r>
            <a:r>
              <a:rPr lang="cs-CZ" sz="1800" dirty="0"/>
              <a:t> úrovni… má za cíl porozumět mechanismům, které jsou podkladem těchto genetických predispozic.“ </a:t>
            </a:r>
            <a:r>
              <a:rPr lang="en-US" sz="1800" dirty="0"/>
              <a:t>Muller M &amp; </a:t>
            </a:r>
            <a:r>
              <a:rPr lang="en-US" sz="1800" dirty="0" err="1"/>
              <a:t>Kersten</a:t>
            </a:r>
            <a:r>
              <a:rPr lang="en-US" sz="1800" dirty="0"/>
              <a:t> S. (2003) Nature Reviews Genetics 4:315-322.</a:t>
            </a:r>
          </a:p>
        </p:txBody>
      </p:sp>
      <p:sp>
        <p:nvSpPr>
          <p:cNvPr id="51204" name="Rectangle 1028">
            <a:extLst>
              <a:ext uri="{FF2B5EF4-FFF2-40B4-BE49-F238E27FC236}">
                <a16:creationId xmlns:a16="http://schemas.microsoft.com/office/drawing/2014/main" id="{9BE525A6-264D-4ADA-8B18-A67EBD5EE0C9}"/>
              </a:ext>
            </a:extLst>
          </p:cNvPr>
          <p:cNvSpPr>
            <a:spLocks noGrp="1" noChangeArrowheads="1"/>
          </p:cNvSpPr>
          <p:nvPr>
            <p:ph idx="13"/>
          </p:nvPr>
        </p:nvSpPr>
        <p:spPr>
          <a:xfrm>
            <a:off x="6816726" y="1844675"/>
            <a:ext cx="3382963" cy="4464050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r>
              <a:rPr lang="en-US" b="1" dirty="0" err="1">
                <a:solidFill>
                  <a:schemeClr val="accent6">
                    <a:lumMod val="75000"/>
                  </a:schemeClr>
                </a:solidFill>
              </a:rPr>
              <a:t>Nutrigenet</a:t>
            </a:r>
            <a:r>
              <a:rPr lang="cs-CZ" b="1" dirty="0" err="1">
                <a:solidFill>
                  <a:schemeClr val="accent6">
                    <a:lumMod val="75000"/>
                  </a:schemeClr>
                </a:solidFill>
              </a:rPr>
              <a:t>ika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  <a:p>
            <a:pPr eaLnBrk="1" hangingPunct="1">
              <a:defRPr/>
            </a:pPr>
            <a:r>
              <a:rPr lang="en-US" sz="1800" dirty="0"/>
              <a:t>“</a:t>
            </a:r>
            <a:r>
              <a:rPr lang="en-US" sz="1800" dirty="0" err="1"/>
              <a:t>Nutrigeneti</a:t>
            </a:r>
            <a:r>
              <a:rPr lang="cs-CZ" sz="1800" dirty="0" err="1"/>
              <a:t>ka</a:t>
            </a:r>
            <a:r>
              <a:rPr lang="cs-CZ" sz="1800" dirty="0"/>
              <a:t> zkoumá účinek genetických variací na interakci mezi stravou a onemocněním nebo nutričními požadavky. Genetika má zásadní úlohu pro identifikaci individuálního rizika rozvoje určitého onemocnění.“ </a:t>
            </a:r>
            <a:r>
              <a:rPr lang="en-US" sz="1800" dirty="0"/>
              <a:t>Muller M</a:t>
            </a:r>
            <a:r>
              <a:rPr lang="cs-CZ" sz="1800" dirty="0"/>
              <a:t> </a:t>
            </a:r>
            <a:r>
              <a:rPr lang="en-US" sz="1800" dirty="0"/>
              <a:t>&amp;</a:t>
            </a:r>
            <a:r>
              <a:rPr lang="cs-CZ" sz="1800" dirty="0"/>
              <a:t> </a:t>
            </a:r>
            <a:r>
              <a:rPr lang="en-US" sz="1800" dirty="0" err="1"/>
              <a:t>Kersten</a:t>
            </a:r>
            <a:r>
              <a:rPr lang="en-US" sz="1800" dirty="0"/>
              <a:t> S. (2003) Nature Reviews Genetics 4:315-322.</a:t>
            </a:r>
          </a:p>
        </p:txBody>
      </p:sp>
    </p:spTree>
  </p:cSld>
  <p:clrMapOvr>
    <a:masterClrMapping/>
  </p:clrMapOvr>
  <p:transition>
    <p:fade thruBlk="1"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81F19332-1FF2-40E9-A8B3-90C83985D2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NUTRIGENOMIKA VS. NUTRIGENETIKA</a:t>
            </a:r>
            <a:endParaRPr lang="en-US" altLang="cs-CZ"/>
          </a:p>
        </p:txBody>
      </p:sp>
      <p:sp>
        <p:nvSpPr>
          <p:cNvPr id="52227" name="Rectangle 3">
            <a:extLst>
              <a:ext uri="{FF2B5EF4-FFF2-40B4-BE49-F238E27FC236}">
                <a16:creationId xmlns:a16="http://schemas.microsoft.com/office/drawing/2014/main" id="{CC2F0337-8734-4103-9EC9-A5EBB5F0B51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216276" y="1844675"/>
            <a:ext cx="3527425" cy="4464050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r>
              <a:rPr lang="en-US" b="1" dirty="0" err="1">
                <a:solidFill>
                  <a:schemeClr val="accent6">
                    <a:lumMod val="75000"/>
                  </a:schemeClr>
                </a:solidFill>
              </a:rPr>
              <a:t>Nutrigen</a:t>
            </a:r>
            <a:r>
              <a:rPr lang="cs-CZ" b="1" dirty="0" err="1">
                <a:solidFill>
                  <a:schemeClr val="accent6">
                    <a:lumMod val="75000"/>
                  </a:schemeClr>
                </a:solidFill>
              </a:rPr>
              <a:t>omika</a:t>
            </a:r>
            <a:r>
              <a:rPr lang="en-US" dirty="0"/>
              <a:t>	</a:t>
            </a:r>
          </a:p>
          <a:p>
            <a:pPr marL="182563" indent="-182563">
              <a:defRPr/>
            </a:pPr>
            <a:r>
              <a:rPr lang="en-US" sz="1500" dirty="0"/>
              <a:t>“</a:t>
            </a:r>
            <a:r>
              <a:rPr lang="en-US" sz="1500" dirty="0" err="1"/>
              <a:t>Nutrigen</a:t>
            </a:r>
            <a:r>
              <a:rPr lang="cs-CZ" sz="1500" dirty="0" err="1"/>
              <a:t>omika</a:t>
            </a:r>
            <a:r>
              <a:rPr lang="cs-CZ" sz="1500" dirty="0"/>
              <a:t> popisuje použití prostředků funkční </a:t>
            </a:r>
            <a:r>
              <a:rPr lang="cs-CZ" sz="1500" dirty="0" err="1"/>
              <a:t>genomiky</a:t>
            </a:r>
            <a:r>
              <a:rPr lang="cs-CZ" sz="1500" dirty="0"/>
              <a:t> pro zkoumání biologického systému po vydání nutričního signálů, což umožní porozumět mechanismu, jakým molekuly z potravy ovlivňuje metabolické dráhy a kontrolu </a:t>
            </a:r>
            <a:r>
              <a:rPr lang="cs-CZ" sz="1500" dirty="0" err="1"/>
              <a:t>homeostázy</a:t>
            </a:r>
            <a:r>
              <a:rPr lang="cs-CZ" sz="1500" dirty="0"/>
              <a:t>.“ </a:t>
            </a:r>
            <a:r>
              <a:rPr lang="en-US" sz="1500" dirty="0" err="1"/>
              <a:t>Mutch</a:t>
            </a:r>
            <a:r>
              <a:rPr lang="en-US" sz="1500" dirty="0"/>
              <a:t> D, et al. (2005) FASEB Journal 19:1602-1616.</a:t>
            </a:r>
          </a:p>
          <a:p>
            <a:pPr marL="182563" indent="-182563">
              <a:defRPr/>
            </a:pPr>
            <a:r>
              <a:rPr lang="en-US" sz="1500" dirty="0"/>
              <a:t>“</a:t>
            </a:r>
            <a:r>
              <a:rPr lang="en-US" sz="1500" dirty="0" err="1"/>
              <a:t>Nutrigenomi</a:t>
            </a:r>
            <a:r>
              <a:rPr lang="cs-CZ" sz="1500" dirty="0" err="1"/>
              <a:t>ka</a:t>
            </a:r>
            <a:r>
              <a:rPr lang="cs-CZ" sz="1500" dirty="0"/>
              <a:t> se zaměřuje na efekt složek potravy na genom, </a:t>
            </a:r>
            <a:r>
              <a:rPr lang="cs-CZ" sz="1500" dirty="0" err="1"/>
              <a:t>proteom</a:t>
            </a:r>
            <a:r>
              <a:rPr lang="cs-CZ" sz="1500" dirty="0"/>
              <a:t> a </a:t>
            </a:r>
            <a:r>
              <a:rPr lang="cs-CZ" sz="1500" dirty="0" err="1"/>
              <a:t>metabolom</a:t>
            </a:r>
            <a:r>
              <a:rPr lang="en-US" sz="1500" dirty="0"/>
              <a:t>.” </a:t>
            </a:r>
            <a:r>
              <a:rPr lang="en-US" sz="1500" dirty="0" err="1"/>
              <a:t>Ordovas</a:t>
            </a:r>
            <a:r>
              <a:rPr lang="en-US" sz="1500" dirty="0"/>
              <a:t> J &amp; </a:t>
            </a:r>
            <a:r>
              <a:rPr lang="en-US" sz="1500" dirty="0" err="1"/>
              <a:t>Mooser</a:t>
            </a:r>
            <a:r>
              <a:rPr lang="en-US" sz="1500" dirty="0"/>
              <a:t> M. (2004) Current Opinion in </a:t>
            </a:r>
            <a:r>
              <a:rPr lang="en-US" sz="1500" dirty="0" err="1"/>
              <a:t>Lipidology</a:t>
            </a:r>
            <a:r>
              <a:rPr lang="en-US" sz="1500" dirty="0"/>
              <a:t> 15:101-108.</a:t>
            </a:r>
          </a:p>
          <a:p>
            <a:pPr eaLnBrk="1" hangingPunct="1">
              <a:defRPr/>
            </a:pPr>
            <a:endParaRPr lang="en-US" sz="1600" dirty="0"/>
          </a:p>
        </p:txBody>
      </p:sp>
      <p:sp>
        <p:nvSpPr>
          <p:cNvPr id="52228" name="Rectangle 4">
            <a:extLst>
              <a:ext uri="{FF2B5EF4-FFF2-40B4-BE49-F238E27FC236}">
                <a16:creationId xmlns:a16="http://schemas.microsoft.com/office/drawing/2014/main" id="{EF5D4B5E-D4CD-400C-B176-9B551AAFB998}"/>
              </a:ext>
            </a:extLst>
          </p:cNvPr>
          <p:cNvSpPr>
            <a:spLocks noGrp="1" noChangeArrowheads="1"/>
          </p:cNvSpPr>
          <p:nvPr>
            <p:ph idx="13"/>
          </p:nvPr>
        </p:nvSpPr>
        <p:spPr>
          <a:xfrm>
            <a:off x="6816725" y="1844675"/>
            <a:ext cx="3671888" cy="4464050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r>
              <a:rPr lang="en-US" b="1" dirty="0" err="1">
                <a:solidFill>
                  <a:schemeClr val="accent6">
                    <a:lumMod val="75000"/>
                  </a:schemeClr>
                </a:solidFill>
              </a:rPr>
              <a:t>Nutrigeneti</a:t>
            </a:r>
            <a:r>
              <a:rPr lang="cs-CZ" b="1" dirty="0" err="1">
                <a:solidFill>
                  <a:schemeClr val="accent6">
                    <a:lumMod val="75000"/>
                  </a:schemeClr>
                </a:solidFill>
              </a:rPr>
              <a:t>ka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  <a:p>
            <a:pPr marL="182563" indent="-182563">
              <a:defRPr/>
            </a:pPr>
            <a:r>
              <a:rPr lang="en-US" sz="1500" dirty="0"/>
              <a:t>“</a:t>
            </a:r>
            <a:r>
              <a:rPr lang="en-US" sz="1500" dirty="0" err="1"/>
              <a:t>Nutrigeneti</a:t>
            </a:r>
            <a:r>
              <a:rPr lang="cs-CZ" sz="1500" dirty="0" err="1"/>
              <a:t>ka</a:t>
            </a:r>
            <a:r>
              <a:rPr lang="en-US" sz="1500" dirty="0"/>
              <a:t> </a:t>
            </a:r>
            <a:r>
              <a:rPr lang="cs-CZ" sz="1500" dirty="0"/>
              <a:t>představuje vědu zabývající se identifikací a charakterizací genových variant souvisejících s různou odpovědí na různé </a:t>
            </a:r>
            <a:r>
              <a:rPr lang="cs-CZ" sz="1500" dirty="0" err="1"/>
              <a:t>nutrienty</a:t>
            </a:r>
            <a:r>
              <a:rPr lang="cs-CZ" sz="1500" dirty="0"/>
              <a:t> a zaměřuje se na hledání souvislostí mezi těmito variace a stavem onemocnění</a:t>
            </a:r>
            <a:r>
              <a:rPr lang="en-US" sz="1500" dirty="0"/>
              <a:t>.” </a:t>
            </a:r>
            <a:r>
              <a:rPr lang="en-US" sz="1500" dirty="0" err="1"/>
              <a:t>Mutch</a:t>
            </a:r>
            <a:r>
              <a:rPr lang="en-US" sz="1500" dirty="0"/>
              <a:t> D, et al. (2005) FASEB Journal 19:1602-1616.</a:t>
            </a:r>
          </a:p>
          <a:p>
            <a:pPr marL="182563" indent="-182563">
              <a:defRPr/>
            </a:pPr>
            <a:r>
              <a:rPr lang="en-US" sz="1500" dirty="0"/>
              <a:t>“</a:t>
            </a:r>
            <a:r>
              <a:rPr lang="en-US" sz="1500" dirty="0" err="1"/>
              <a:t>Nutrigeneti</a:t>
            </a:r>
            <a:r>
              <a:rPr lang="cs-CZ" sz="1500" dirty="0" err="1"/>
              <a:t>ka</a:t>
            </a:r>
            <a:r>
              <a:rPr lang="cs-CZ" sz="1500" dirty="0"/>
              <a:t> zkoumá účinek genetických variací na interakci mezi stravou a cvičením. To zahrnuje…. genové varianty související nebo zodpovědné za diferencovanou odpověď na </a:t>
            </a:r>
            <a:r>
              <a:rPr lang="cs-CZ" sz="1500" dirty="0" err="1"/>
              <a:t>nutrienty</a:t>
            </a:r>
            <a:r>
              <a:rPr lang="cs-CZ" sz="1500" dirty="0"/>
              <a:t> ve stravě.“ </a:t>
            </a:r>
            <a:r>
              <a:rPr lang="en-US" sz="1500" dirty="0" err="1"/>
              <a:t>Ordovas</a:t>
            </a:r>
            <a:r>
              <a:rPr lang="en-US" sz="1500" dirty="0"/>
              <a:t> J &amp; </a:t>
            </a:r>
            <a:r>
              <a:rPr lang="en-US" sz="1500" dirty="0" err="1"/>
              <a:t>Mooser</a:t>
            </a:r>
            <a:r>
              <a:rPr lang="en-US" sz="1500" dirty="0"/>
              <a:t> M. (2004) Current Opinion in </a:t>
            </a:r>
            <a:r>
              <a:rPr lang="en-US" sz="1500" dirty="0" err="1"/>
              <a:t>Lipidology</a:t>
            </a:r>
            <a:r>
              <a:rPr lang="en-US" sz="1500" dirty="0"/>
              <a:t> 15:101-108.</a:t>
            </a:r>
            <a:r>
              <a:rPr lang="cs-CZ" sz="1500" dirty="0"/>
              <a:t>. </a:t>
            </a:r>
            <a:endParaRPr lang="en-US" sz="1500" dirty="0"/>
          </a:p>
        </p:txBody>
      </p:sp>
    </p:spTree>
  </p:cSld>
  <p:clrMapOvr>
    <a:masterClrMapping/>
  </p:clrMapOvr>
  <p:transition>
    <p:fade thruBlk="1"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5771BEBC-DC16-4F6B-9F59-45928FFD4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3250" y="908051"/>
            <a:ext cx="7056438" cy="855663"/>
          </a:xfrm>
        </p:spPr>
        <p:txBody>
          <a:bodyPr/>
          <a:lstStyle/>
          <a:p>
            <a:pPr eaLnBrk="1" hangingPunct="1"/>
            <a:r>
              <a:rPr lang="cs-CZ" altLang="cs-CZ"/>
              <a:t>NUTRIGENOMIKA VS. NUTRIGENETIKA</a:t>
            </a:r>
          </a:p>
        </p:txBody>
      </p:sp>
      <p:sp>
        <p:nvSpPr>
          <p:cNvPr id="53251" name="Rectangle 3">
            <a:extLst>
              <a:ext uri="{FF2B5EF4-FFF2-40B4-BE49-F238E27FC236}">
                <a16:creationId xmlns:a16="http://schemas.microsoft.com/office/drawing/2014/main" id="{EC66E8BC-6314-4731-BC00-2D9A2D6788B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216276" y="1844675"/>
            <a:ext cx="6994525" cy="4464050"/>
          </a:xfrm>
        </p:spPr>
        <p:txBody>
          <a:bodyPr/>
          <a:lstStyle/>
          <a:p>
            <a:pPr eaLnBrk="1" hangingPunct="1">
              <a:defRPr/>
            </a:pPr>
            <a:r>
              <a:rPr lang="cs-CZ" dirty="0" err="1"/>
              <a:t>Genomika</a:t>
            </a:r>
            <a:r>
              <a:rPr lang="cs-CZ" dirty="0"/>
              <a:t>: studie lidského genomu</a:t>
            </a:r>
          </a:p>
          <a:p>
            <a:pPr eaLnBrk="1" hangingPunct="1">
              <a:defRPr/>
            </a:pPr>
            <a:r>
              <a:rPr lang="cs-CZ" dirty="0"/>
              <a:t>Geny taktéž determinují, jakým způsobem výživa ovlivňuje zdraví, </a:t>
            </a:r>
            <a:r>
              <a:rPr lang="cs-CZ" dirty="0" err="1"/>
              <a:t>event</a:t>
            </a:r>
            <a:r>
              <a:rPr lang="cs-CZ" dirty="0"/>
              <a:t>. souvisí s nemocí</a:t>
            </a:r>
          </a:p>
          <a:p>
            <a:pPr eaLnBrk="1" hangingPunct="1">
              <a:defRPr/>
            </a:pPr>
            <a:r>
              <a:rPr lang="cs-CZ" dirty="0"/>
              <a:t>Komerční potenciál:</a:t>
            </a:r>
          </a:p>
          <a:p>
            <a:pPr lvl="1" eaLnBrk="1" hangingPunct="1">
              <a:defRPr/>
            </a:pPr>
            <a:r>
              <a:rPr lang="cs-CZ" dirty="0"/>
              <a:t>Individualizované nutriční poradenství</a:t>
            </a:r>
          </a:p>
          <a:p>
            <a:pPr lvl="1" eaLnBrk="1" hangingPunct="1">
              <a:defRPr/>
            </a:pPr>
            <a:r>
              <a:rPr lang="cs-CZ" dirty="0"/>
              <a:t>Individuálně sestavené produkty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30FD9722-C720-4877-8019-A57298393E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3250" y="908051"/>
            <a:ext cx="7056438" cy="855663"/>
          </a:xfrm>
        </p:spPr>
        <p:txBody>
          <a:bodyPr/>
          <a:lstStyle/>
          <a:p>
            <a:pPr eaLnBrk="1" hangingPunct="1"/>
            <a:r>
              <a:rPr lang="cs-CZ" altLang="cs-CZ"/>
              <a:t>NUTRIGENOMIKA: PRINCIPY</a:t>
            </a: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E9AE9430-7F9E-456B-9D3F-DDE4EE7412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6276" y="1844675"/>
            <a:ext cx="6994525" cy="4464050"/>
          </a:xfrm>
        </p:spPr>
        <p:txBody>
          <a:bodyPr/>
          <a:lstStyle/>
          <a:p>
            <a:pPr eaLnBrk="1" hangingPunct="1"/>
            <a:r>
              <a:rPr lang="cs-CZ" altLang="cs-CZ"/>
              <a:t>Látky obsažené v potravě (mikro- i makronutrienty) působí přímo či nepřímo na lidský genom a mění tak jeho strukturu či genovou expresi. </a:t>
            </a:r>
          </a:p>
          <a:p>
            <a:pPr eaLnBrk="1" hangingPunct="1"/>
            <a:r>
              <a:rPr lang="cs-CZ" altLang="cs-CZ"/>
              <a:t>Za určitých okolností může být dieta u některých jedinců významným rizikovým faktorem vzniku řady chorob. </a:t>
            </a:r>
          </a:p>
          <a:p>
            <a:pPr eaLnBrk="1" hangingPunct="1"/>
            <a:r>
              <a:rPr lang="cs-CZ" altLang="cs-CZ"/>
              <a:t>Některé z cílových genů látek obsažených v potravě hrají pravděpodobně roli v nástupu, incidenci, průběhu a závažnosti některých chronických chorob. </a:t>
            </a:r>
          </a:p>
          <a:p>
            <a:pPr eaLnBrk="1" hangingPunct="1"/>
            <a:r>
              <a:rPr lang="cs-CZ" altLang="cs-CZ"/>
              <a:t>Míra vlivu diety na rovnováhu mezi stavem zdraví a nemoci může záviset na konkrétní genetické výbavě jednotlivce. </a:t>
            </a:r>
          </a:p>
          <a:p>
            <a:pPr eaLnBrk="1" hangingPunct="1"/>
            <a:endParaRPr lang="cs-CZ" altLang="cs-CZ"/>
          </a:p>
          <a:p>
            <a:pPr eaLnBrk="1" hangingPunct="1"/>
            <a:r>
              <a:rPr lang="cs-CZ" altLang="cs-CZ"/>
              <a:t>Nutriční intervence založená na znalosti jak konkrétního nutričního stavu a potřeb, tak genotypu (individualizovaná výživa) může být užita k prevenci, zmírnění nebo léčení chronických nemocí. </a:t>
            </a:r>
          </a:p>
          <a:p>
            <a:pPr eaLnBrk="1" hangingPunct="1"/>
            <a:endParaRPr lang="cs-CZ" altLang="cs-CZ"/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219C6723-BDD5-4DF7-8E72-22AE086DDF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3250" y="908051"/>
            <a:ext cx="7056438" cy="855663"/>
          </a:xfrm>
        </p:spPr>
        <p:txBody>
          <a:bodyPr/>
          <a:lstStyle/>
          <a:p>
            <a:pPr eaLnBrk="1" hangingPunct="1"/>
            <a:r>
              <a:rPr lang="cs-CZ" altLang="cs-CZ"/>
              <a:t>NUTRIGENOMIKA: NÁSTROJE</a:t>
            </a:r>
          </a:p>
        </p:txBody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0D8736C2-2299-43F5-95AC-A3ED76A53A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6276" y="1844675"/>
            <a:ext cx="6994525" cy="4464050"/>
          </a:xfrm>
        </p:spPr>
        <p:txBody>
          <a:bodyPr/>
          <a:lstStyle/>
          <a:p>
            <a:pPr eaLnBrk="1" hangingPunct="1"/>
            <a:r>
              <a:rPr lang="cs-CZ" altLang="cs-CZ" sz="1900"/>
              <a:t>expresní profilování genů – transkriptomu, např. pomocí expresních cRNA nebo cDNA čipů, analogické postupy vyvinuty pro sledování exprese na úrovni proteinů (proteomu – především dvojrozměrná elektroforéza a různé formy hmotnostní spektrometrie) a metabolitů (metabolomu) = dietní otisky, signatury</a:t>
            </a:r>
          </a:p>
          <a:p>
            <a:pPr eaLnBrk="1" hangingPunct="1"/>
            <a:r>
              <a:rPr lang="cs-CZ" altLang="cs-CZ" sz="1900"/>
              <a:t>populační izoláty, u kterých je omezena genetická variabilita, umožňují detailní analýzu samotné genetické komponenty komplexních metabolických onemocnění už bez zahrnutí její interakce s prostředím (tj. dietou v případě nutriční genomiky), např. Huterité (původně tyrolská komunita, žijící nyní v oblastní Jižní Dakoty, držící se velmi striktně původní receptů a způsobů přípravy potravy</a:t>
            </a:r>
          </a:p>
          <a:p>
            <a:pPr eaLnBrk="1" hangingPunct="1"/>
            <a:r>
              <a:rPr lang="cs-CZ" altLang="cs-CZ" sz="1900"/>
              <a:t>Geneticky definované savčí modely: potkan, myš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E6BE1EC1-212F-4EE5-9351-D935D0F10A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3250" y="908051"/>
            <a:ext cx="7056438" cy="855663"/>
          </a:xfrm>
        </p:spPr>
        <p:txBody>
          <a:bodyPr/>
          <a:lstStyle/>
          <a:p>
            <a:pPr eaLnBrk="1" hangingPunct="1"/>
            <a:r>
              <a:rPr lang="cs-CZ" altLang="cs-CZ"/>
              <a:t>NUTRIGENOMIKA: NOVÁ DEFINICE</a:t>
            </a:r>
            <a:endParaRPr lang="nl-NL" altLang="cs-CZ"/>
          </a:p>
        </p:txBody>
      </p:sp>
      <p:sp>
        <p:nvSpPr>
          <p:cNvPr id="28675" name="Rectangle 3">
            <a:extLst>
              <a:ext uri="{FF2B5EF4-FFF2-40B4-BE49-F238E27FC236}">
                <a16:creationId xmlns:a16="http://schemas.microsoft.com/office/drawing/2014/main" id="{62324757-7021-4D08-BEC3-6B8AB7AE259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216276" y="1844675"/>
            <a:ext cx="6994525" cy="4464050"/>
          </a:xfrm>
        </p:spPr>
        <p:txBody>
          <a:bodyPr/>
          <a:lstStyle/>
          <a:p>
            <a:pPr>
              <a:spcAft>
                <a:spcPts val="0"/>
              </a:spcAft>
              <a:defRPr/>
            </a:pPr>
            <a:r>
              <a:rPr lang="cs-CZ" sz="1750" dirty="0" err="1"/>
              <a:t>Nutrigenomika</a:t>
            </a:r>
            <a:r>
              <a:rPr lang="cs-CZ" sz="1750" dirty="0"/>
              <a:t> zkoumá </a:t>
            </a:r>
            <a:r>
              <a:rPr lang="cs-CZ" sz="1750" dirty="0" err="1"/>
              <a:t>celogenomové</a:t>
            </a:r>
            <a:r>
              <a:rPr lang="cs-CZ" sz="1750" dirty="0"/>
              <a:t> vlivy a interakce ovlivněné výživou</a:t>
            </a:r>
          </a:p>
          <a:p>
            <a:pPr>
              <a:spcAft>
                <a:spcPts val="0"/>
              </a:spcAft>
              <a:defRPr/>
            </a:pPr>
            <a:r>
              <a:rPr lang="cs-CZ" sz="1750" dirty="0"/>
              <a:t>Z perspektivy </a:t>
            </a:r>
            <a:r>
              <a:rPr lang="cs-CZ" sz="1750" dirty="0" err="1"/>
              <a:t>nutrigenomiky</a:t>
            </a:r>
            <a:r>
              <a:rPr lang="cs-CZ" sz="1750" dirty="0"/>
              <a:t> jsou </a:t>
            </a:r>
            <a:r>
              <a:rPr lang="cs-CZ" sz="1750" dirty="0" err="1"/>
              <a:t>nutrienty</a:t>
            </a:r>
            <a:r>
              <a:rPr lang="cs-CZ" sz="1750" dirty="0"/>
              <a:t> dietní signály, jež jsou detekovány buněčnými systémy, které ovlivňují genovou a proteinovou expresi a postupně produkci specifických metabolitů</a:t>
            </a:r>
          </a:p>
          <a:p>
            <a:pPr>
              <a:spcAft>
                <a:spcPts val="0"/>
              </a:spcAft>
              <a:defRPr/>
            </a:pPr>
            <a:r>
              <a:rPr lang="cs-CZ" sz="1750" dirty="0"/>
              <a:t>Vzorce genové exprese, proteinové exprese a produkce metabolitů v </a:t>
            </a:r>
            <a:r>
              <a:rPr lang="cs-CZ" sz="1750" dirty="0" err="1"/>
              <a:t>odpověďi</a:t>
            </a:r>
            <a:r>
              <a:rPr lang="cs-CZ" sz="1750" dirty="0"/>
              <a:t> na přítomnost určitých </a:t>
            </a:r>
            <a:r>
              <a:rPr lang="cs-CZ" sz="1750" dirty="0" err="1"/>
              <a:t>nutrientů</a:t>
            </a:r>
            <a:r>
              <a:rPr lang="cs-CZ" sz="1750" dirty="0"/>
              <a:t> nebo určitých nutričních režimů se označuje jako „dietní podpis=otisk“</a:t>
            </a:r>
            <a:r>
              <a:rPr lang="nl-NL" sz="1750" dirty="0"/>
              <a:t> </a:t>
            </a:r>
          </a:p>
          <a:p>
            <a:pPr>
              <a:spcAft>
                <a:spcPts val="0"/>
              </a:spcAft>
              <a:defRPr/>
            </a:pPr>
            <a:r>
              <a:rPr lang="nl-NL" sz="1750" dirty="0"/>
              <a:t>Nutrigenomi</a:t>
            </a:r>
            <a:r>
              <a:rPr lang="cs-CZ" sz="1750" dirty="0" err="1"/>
              <a:t>ka</a:t>
            </a:r>
            <a:r>
              <a:rPr lang="nl-NL" sz="1750" dirty="0"/>
              <a:t> </a:t>
            </a:r>
            <a:r>
              <a:rPr lang="cs-CZ" sz="1750" dirty="0"/>
              <a:t>se pokouší tyto </a:t>
            </a:r>
            <a:r>
              <a:rPr lang="cs-CZ" sz="1750" dirty="0" err="1"/>
              <a:t>deitní</a:t>
            </a:r>
            <a:r>
              <a:rPr lang="cs-CZ" sz="1750" dirty="0"/>
              <a:t> otisky ve specifických buňkách, tkáních a organizmech studovat a pochopit, jakým způsobem výživa ovlivňuje </a:t>
            </a:r>
            <a:r>
              <a:rPr lang="cs-CZ" sz="1750" dirty="0" err="1"/>
              <a:t>homeostázu</a:t>
            </a:r>
            <a:endParaRPr lang="cs-CZ" sz="1750" dirty="0"/>
          </a:p>
          <a:p>
            <a:pPr eaLnBrk="1" hangingPunct="1">
              <a:defRPr/>
            </a:pPr>
            <a:r>
              <a:rPr lang="cs-CZ" sz="1750" dirty="0" err="1"/>
              <a:t>Nutrigenomika</a:t>
            </a:r>
            <a:r>
              <a:rPr lang="cs-CZ" sz="1750" dirty="0"/>
              <a:t> má za cíl identifikovat ty geny, jež ovlivňují riziko dietně závislých onemocnění v </a:t>
            </a:r>
            <a:r>
              <a:rPr lang="cs-CZ" sz="1750" dirty="0" err="1"/>
              <a:t>celogenomovém</a:t>
            </a:r>
            <a:r>
              <a:rPr lang="cs-CZ" sz="1750" dirty="0"/>
              <a:t> měřítku a pochopit mechanismy, které jsou podkladem těchto genetických predispozic</a:t>
            </a:r>
            <a:endParaRPr lang="nl-NL" sz="1750" dirty="0"/>
          </a:p>
        </p:txBody>
      </p:sp>
      <p:sp>
        <p:nvSpPr>
          <p:cNvPr id="25604" name="Text Box 4">
            <a:extLst>
              <a:ext uri="{FF2B5EF4-FFF2-40B4-BE49-F238E27FC236}">
                <a16:creationId xmlns:a16="http://schemas.microsoft.com/office/drawing/2014/main" id="{B4177847-5FAE-49D7-9851-B4C672FA9B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3613" y="6237289"/>
            <a:ext cx="67437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Aft>
                <a:spcPts val="1000"/>
              </a:spcAft>
              <a:buBlip>
                <a:blip r:embed="rId2"/>
              </a:buBlip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948A5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ts val="400"/>
              </a:spcBef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Aft>
                <a:spcPct val="0"/>
              </a:spcAft>
              <a:buFontTx/>
              <a:buNone/>
            </a:pPr>
            <a:r>
              <a:rPr lang="nl-NL" altLang="cs-CZ" sz="1000"/>
              <a:t>Müller M,  Kersten S. Nutrigenomics: Goals and Perspectives. Nature Reviews Genetics </a:t>
            </a:r>
            <a:r>
              <a:rPr lang="nl-NL" altLang="cs-CZ" sz="1000" b="1"/>
              <a:t>4</a:t>
            </a:r>
            <a:r>
              <a:rPr lang="nl-NL" altLang="cs-CZ" sz="1000"/>
              <a:t>, 315 -322 (2003) 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0" fill="hold"/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99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1000" fill="hold"/>
                                        <p:tgtEl>
                                          <p:spTgt spid="28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99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1000" fill="hold"/>
                                        <p:tgtEl>
                                          <p:spTgt spid="28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99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1000" fill="hold"/>
                                        <p:tgtEl>
                                          <p:spTgt spid="28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99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1000" fill="hold"/>
                                        <p:tgtEl>
                                          <p:spTgt spid="286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99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5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6">
            <a:extLst>
              <a:ext uri="{FF2B5EF4-FFF2-40B4-BE49-F238E27FC236}">
                <a16:creationId xmlns:a16="http://schemas.microsoft.com/office/drawing/2014/main" id="{5525F4B7-A5F6-4184-ADDA-C177308AB49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10926" y="246758"/>
            <a:ext cx="10753200" cy="451576"/>
          </a:xfrm>
        </p:spPr>
        <p:txBody>
          <a:bodyPr/>
          <a:lstStyle/>
          <a:p>
            <a:pPr eaLnBrk="1" hangingPunct="1"/>
            <a:r>
              <a:rPr lang="cs-CZ" altLang="en-US" dirty="0"/>
              <a:t>Translace</a:t>
            </a:r>
          </a:p>
        </p:txBody>
      </p:sp>
      <p:pic>
        <p:nvPicPr>
          <p:cNvPr id="12291" name="Picture 5" descr="TranslationDetails">
            <a:extLst>
              <a:ext uri="{FF2B5EF4-FFF2-40B4-BE49-F238E27FC236}">
                <a16:creationId xmlns:a16="http://schemas.microsoft.com/office/drawing/2014/main" id="{9FF3B92D-747D-40DE-95E0-EB27137FC92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30637" y="321761"/>
            <a:ext cx="4530725" cy="5689600"/>
          </a:xfrm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1026">
            <a:extLst>
              <a:ext uri="{FF2B5EF4-FFF2-40B4-BE49-F238E27FC236}">
                <a16:creationId xmlns:a16="http://schemas.microsoft.com/office/drawing/2014/main" id="{71B3DC52-24AF-4726-8174-1FBBD4F047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3250" y="908051"/>
            <a:ext cx="7056438" cy="855663"/>
          </a:xfrm>
        </p:spPr>
        <p:txBody>
          <a:bodyPr/>
          <a:lstStyle/>
          <a:p>
            <a:pPr eaLnBrk="1" hangingPunct="1"/>
            <a:r>
              <a:rPr lang="cs-CZ" altLang="cs-CZ"/>
              <a:t>NUTRIGENOMIKA</a:t>
            </a:r>
            <a:r>
              <a:rPr lang="en-US" altLang="cs-CZ"/>
              <a:t> </a:t>
            </a:r>
          </a:p>
        </p:txBody>
      </p:sp>
      <p:sp>
        <p:nvSpPr>
          <p:cNvPr id="57347" name="Rectangle 1029">
            <a:extLst>
              <a:ext uri="{FF2B5EF4-FFF2-40B4-BE49-F238E27FC236}">
                <a16:creationId xmlns:a16="http://schemas.microsoft.com/office/drawing/2014/main" id="{FD356C6F-8C67-4AB7-BBB7-D9E7EFB32E8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216276" y="1844675"/>
            <a:ext cx="6994525" cy="4464050"/>
          </a:xfrm>
        </p:spPr>
        <p:txBody>
          <a:bodyPr/>
          <a:lstStyle/>
          <a:p>
            <a:pPr eaLnBrk="1" hangingPunct="1">
              <a:defRPr/>
            </a:pPr>
            <a:r>
              <a:rPr lang="cs-CZ" dirty="0"/>
              <a:t>Studuje, jak různé složky potravy mohou interagovat s určitými geny a zvyšovat tak riziko onemocnění jako je diabetes II. Typu, obezita, kardiovaskulární choroby a některé typy nádorových onemocnění</a:t>
            </a:r>
          </a:p>
          <a:p>
            <a:pPr lvl="1" eaLnBrk="1" hangingPunct="1">
              <a:defRPr/>
            </a:pPr>
            <a:r>
              <a:rPr lang="cs-CZ" dirty="0"/>
              <a:t>Cíl </a:t>
            </a:r>
            <a:r>
              <a:rPr lang="en-US" dirty="0"/>
              <a:t>: </a:t>
            </a:r>
            <a:r>
              <a:rPr lang="cs-CZ" dirty="0"/>
              <a:t>použít personalizované diety k prevenci nebo oddálení nástupu onemocnění a optimalizaci a udržení lidského zdraví</a:t>
            </a:r>
            <a:endParaRPr lang="en-US" dirty="0"/>
          </a:p>
          <a:p>
            <a:pPr eaLnBrk="1" hangingPunct="1">
              <a:defRPr/>
            </a:pPr>
            <a:endParaRPr lang="en-US" dirty="0"/>
          </a:p>
        </p:txBody>
      </p:sp>
      <p:sp>
        <p:nvSpPr>
          <p:cNvPr id="26628" name="Rectangle 1031">
            <a:extLst>
              <a:ext uri="{FF2B5EF4-FFF2-40B4-BE49-F238E27FC236}">
                <a16:creationId xmlns:a16="http://schemas.microsoft.com/office/drawing/2014/main" id="{7477A0FD-3D31-43F5-A582-C6005D51C8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3613" y="6092825"/>
            <a:ext cx="557825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Aft>
                <a:spcPts val="1000"/>
              </a:spcAft>
              <a:buBlip>
                <a:blip r:embed="rId2"/>
              </a:buBlip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948A5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ts val="400"/>
              </a:spcBef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Aft>
                <a:spcPct val="0"/>
              </a:spcAft>
              <a:buFontTx/>
              <a:buNone/>
            </a:pPr>
            <a:r>
              <a:rPr lang="en-US" altLang="cs-CZ" sz="2000">
                <a:latin typeface="Calibri" panose="020F0502020204030204" pitchFamily="34" charset="0"/>
              </a:rPr>
              <a:t>http://nutrigenomics.ucdavis.edu/pressarticles.htm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5E60193D-8785-4B86-90F3-85EEDDEF17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3250" y="908051"/>
            <a:ext cx="7056438" cy="855663"/>
          </a:xfrm>
        </p:spPr>
        <p:txBody>
          <a:bodyPr/>
          <a:lstStyle/>
          <a:p>
            <a:pPr eaLnBrk="1" hangingPunct="1"/>
            <a:r>
              <a:rPr lang="cs-CZ" altLang="cs-CZ"/>
              <a:t>VÝŽIVA A REGULACE GENOVÉ EXPRESE</a:t>
            </a:r>
            <a:endParaRPr lang="en-GB" altLang="cs-CZ"/>
          </a:p>
        </p:txBody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33B057F9-0A5B-45F6-83B8-B5C4A7B5D0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6276" y="1844675"/>
            <a:ext cx="6994525" cy="4464050"/>
          </a:xfrm>
        </p:spPr>
        <p:txBody>
          <a:bodyPr/>
          <a:lstStyle/>
          <a:p>
            <a:pPr eaLnBrk="1" hangingPunct="1"/>
            <a:r>
              <a:rPr lang="cs-CZ" altLang="cs-CZ"/>
              <a:t>Přichází éra nutrigenomiky</a:t>
            </a:r>
            <a:r>
              <a:rPr lang="en-US" altLang="cs-CZ"/>
              <a:t>: </a:t>
            </a:r>
            <a:r>
              <a:rPr lang="cs-CZ" altLang="cs-CZ"/>
              <a:t>byl popsán a charakterizován genom člověka a několika rostlin a geneticky modifikované potraviny jsou nyní hojně dostupné</a:t>
            </a:r>
            <a:endParaRPr lang="en-US" altLang="cs-CZ"/>
          </a:p>
          <a:p>
            <a:pPr eaLnBrk="1" hangingPunct="1"/>
            <a:r>
              <a:rPr lang="cs-CZ" altLang="cs-CZ"/>
              <a:t>Nové genomické technologie umožnily výzkum nutriční modulace nejrůznějších patofyziologických drah prostřednictvím nutrientů, mikronutrientů a dalších látek</a:t>
            </a:r>
          </a:p>
          <a:p>
            <a:pPr eaLnBrk="1" hangingPunct="1"/>
            <a:endParaRPr lang="en-US" altLang="cs-CZ"/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>
            <a:extLst>
              <a:ext uri="{FF2B5EF4-FFF2-40B4-BE49-F238E27FC236}">
                <a16:creationId xmlns:a16="http://schemas.microsoft.com/office/drawing/2014/main" id="{2947859F-FAD0-449A-ADE6-0AED51F71F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808" y="138112"/>
            <a:ext cx="11147795" cy="863600"/>
          </a:xfrm>
        </p:spPr>
        <p:txBody>
          <a:bodyPr/>
          <a:lstStyle/>
          <a:p>
            <a:pPr eaLnBrk="1" hangingPunct="1"/>
            <a:r>
              <a:rPr lang="cs-CZ" altLang="cs-CZ" dirty="0"/>
              <a:t>NUTRIGENETIKA A NUTRIGENOMIKA – DVĚ STRANY TÉŽE MINCE</a:t>
            </a:r>
            <a:endParaRPr lang="en-US" altLang="cs-CZ" dirty="0"/>
          </a:p>
        </p:txBody>
      </p:sp>
      <p:sp>
        <p:nvSpPr>
          <p:cNvPr id="28675" name="Rectangle 4">
            <a:extLst>
              <a:ext uri="{FF2B5EF4-FFF2-40B4-BE49-F238E27FC236}">
                <a16:creationId xmlns:a16="http://schemas.microsoft.com/office/drawing/2014/main" id="{439E63D8-0AAF-4C03-8226-4FA549B5A22D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3719514" y="6165850"/>
            <a:ext cx="6948487" cy="554038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cs-CZ" sz="1800"/>
              <a:t>Mutch D, et al. (2005) </a:t>
            </a:r>
            <a:r>
              <a:rPr lang="en-US" altLang="cs-CZ" sz="1800" i="1"/>
              <a:t>FASEB Journal </a:t>
            </a:r>
            <a:r>
              <a:rPr lang="en-US" altLang="cs-CZ" sz="1800"/>
              <a:t>19:1602-1616</a:t>
            </a:r>
            <a:r>
              <a:rPr lang="en-US" altLang="cs-CZ"/>
              <a:t>.</a:t>
            </a:r>
          </a:p>
        </p:txBody>
      </p:sp>
      <p:graphicFrame>
        <p:nvGraphicFramePr>
          <p:cNvPr id="28676" name="Object 3">
            <a:extLst>
              <a:ext uri="{FF2B5EF4-FFF2-40B4-BE49-F238E27FC236}">
                <a16:creationId xmlns:a16="http://schemas.microsoft.com/office/drawing/2014/main" id="{D1A8A9B2-05F4-4882-B842-DF63397B9EBE}"/>
              </a:ext>
            </a:extLst>
          </p:cNvPr>
          <p:cNvGraphicFramePr>
            <a:graphicFrameLocks noChangeAspect="1"/>
          </p:cNvGraphicFramePr>
          <p:nvPr>
            <p:ph type="clipArt" sz="half" idx="4294967295"/>
            <p:extLst>
              <p:ext uri="{D42A27DB-BD31-4B8C-83A1-F6EECF244321}">
                <p14:modId xmlns:p14="http://schemas.microsoft.com/office/powerpoint/2010/main" val="292480910"/>
              </p:ext>
            </p:extLst>
          </p:nvPr>
        </p:nvGraphicFramePr>
        <p:xfrm>
          <a:off x="2736558" y="1346994"/>
          <a:ext cx="4953000" cy="4164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3352381" imgH="2819644" progId="">
                  <p:embed/>
                </p:oleObj>
              </mc:Choice>
              <mc:Fallback>
                <p:oleObj name="Photo Editor Photo" r:id="rId2" imgW="3352381" imgH="2819644" progId="">
                  <p:embed/>
                  <p:pic>
                    <p:nvPicPr>
                      <p:cNvPr id="28676" name="Object 3">
                        <a:extLst>
                          <a:ext uri="{FF2B5EF4-FFF2-40B4-BE49-F238E27FC236}">
                            <a16:creationId xmlns:a16="http://schemas.microsoft.com/office/drawing/2014/main" id="{D1A8A9B2-05F4-4882-B842-DF63397B9EB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36558" y="1346994"/>
                        <a:ext cx="4953000" cy="41640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fade thruBlk="1"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6" name="Picture 4" descr="Nutrigenomics - 1">
            <a:extLst>
              <a:ext uri="{FF2B5EF4-FFF2-40B4-BE49-F238E27FC236}">
                <a16:creationId xmlns:a16="http://schemas.microsoft.com/office/drawing/2014/main" id="{420E4422-C50B-489C-B4AA-20207A214D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75275" y="2060575"/>
            <a:ext cx="4267200" cy="3092450"/>
          </a:xfrm>
          <a:prstGeom prst="rect">
            <a:avLst/>
          </a:prstGeom>
          <a:noFill/>
          <a:ln w="9525">
            <a:solidFill>
              <a:schemeClr val="tx1">
                <a:lumMod val="65000"/>
                <a:lumOff val="35000"/>
              </a:schemeClr>
            </a:solidFill>
            <a:miter lim="800000"/>
            <a:headEnd/>
            <a:tailEnd/>
          </a:ln>
        </p:spPr>
      </p:pic>
      <p:sp>
        <p:nvSpPr>
          <p:cNvPr id="29699" name="Nadpis 5">
            <a:extLst>
              <a:ext uri="{FF2B5EF4-FFF2-40B4-BE49-F238E27FC236}">
                <a16:creationId xmlns:a16="http://schemas.microsoft.com/office/drawing/2014/main" id="{3B897795-3129-4DD5-8174-6D81502547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665" y="186677"/>
            <a:ext cx="6961188" cy="863600"/>
          </a:xfrm>
        </p:spPr>
        <p:txBody>
          <a:bodyPr/>
          <a:lstStyle/>
          <a:p>
            <a:pPr eaLnBrk="1" hangingPunct="1"/>
            <a:r>
              <a:rPr lang="cs-CZ" altLang="cs-CZ" dirty="0"/>
              <a:t>NUTRIGENOMIKA – NOVÁ VLNA V NUTRIČNÍM VÝZKUMU</a:t>
            </a:r>
          </a:p>
        </p:txBody>
      </p:sp>
      <p:sp>
        <p:nvSpPr>
          <p:cNvPr id="29700" name="Zástupný symbol pro obsah 6">
            <a:extLst>
              <a:ext uri="{FF2B5EF4-FFF2-40B4-BE49-F238E27FC236}">
                <a16:creationId xmlns:a16="http://schemas.microsoft.com/office/drawing/2014/main" id="{9E8A76ED-BDCD-4244-B6FB-B404E2FBA9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6276" y="5300663"/>
            <a:ext cx="6994525" cy="1008062"/>
          </a:xfrm>
        </p:spPr>
        <p:txBody>
          <a:bodyPr/>
          <a:lstStyle/>
          <a:p>
            <a:pPr eaLnBrk="1" hangingPunct="1"/>
            <a:r>
              <a:rPr lang="cs-CZ" altLang="cs-CZ" sz="2000"/>
              <a:t>Potravinářské a farmaceutické společnosti již na celosvěové úrovni rozpoznaly komerční potenciál nutrigenomiky a začaly vyvíjet výrazné výzkumné úsilí. </a:t>
            </a:r>
            <a:endParaRPr lang="en-US" altLang="cs-CZ" sz="2000"/>
          </a:p>
          <a:p>
            <a:pPr eaLnBrk="1" hangingPunct="1"/>
            <a:endParaRPr lang="cs-CZ" altLang="cs-CZ"/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70" name="Rectangle 6">
            <a:extLst>
              <a:ext uri="{FF2B5EF4-FFF2-40B4-BE49-F238E27FC236}">
                <a16:creationId xmlns:a16="http://schemas.microsoft.com/office/drawing/2014/main" id="{BFFDE3F3-4E4A-4F01-A335-37CDC15377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9276" y="3933825"/>
            <a:ext cx="1998663" cy="135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spcAft>
                <a:spcPts val="500"/>
              </a:spcAft>
              <a:defRPr/>
            </a:pPr>
            <a:r>
              <a:rPr lang="en-GB" sz="1600" b="1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Components with</a:t>
            </a:r>
            <a:r>
              <a:rPr lang="cs-CZ" sz="1600" b="1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 </a:t>
            </a:r>
            <a:r>
              <a:rPr lang="en-GB" sz="1600" b="1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established efficacy</a:t>
            </a:r>
            <a:endParaRPr lang="cs-CZ" sz="1600" b="1" dirty="0">
              <a:solidFill>
                <a:schemeClr val="accent6">
                  <a:lumMod val="75000"/>
                </a:schemeClr>
              </a:solidFill>
              <a:latin typeface="Calibri" pitchFamily="34" charset="0"/>
            </a:endParaRPr>
          </a:p>
          <a:p>
            <a:pPr>
              <a:spcAft>
                <a:spcPts val="500"/>
              </a:spcAft>
              <a:defRPr/>
            </a:pPr>
            <a:r>
              <a:rPr lang="en-GB" sz="1600" b="1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Research based on</a:t>
            </a:r>
            <a:r>
              <a:rPr lang="cs-CZ" sz="1600" b="1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 </a:t>
            </a:r>
            <a:r>
              <a:rPr lang="en-GB" sz="1600" b="1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epidemiology</a:t>
            </a:r>
            <a:endParaRPr lang="en-GB" sz="1600" b="1" dirty="0">
              <a:solidFill>
                <a:schemeClr val="accent6">
                  <a:lumMod val="75000"/>
                </a:schemeClr>
              </a:solidFill>
              <a:latin typeface="TNO Oranda Wide"/>
            </a:endParaRPr>
          </a:p>
          <a:p>
            <a:pPr>
              <a:spcAft>
                <a:spcPts val="500"/>
              </a:spcAft>
              <a:defRPr/>
            </a:pPr>
            <a:endParaRPr lang="en-GB" sz="1600" b="1" dirty="0">
              <a:solidFill>
                <a:schemeClr val="accent6">
                  <a:lumMod val="75000"/>
                </a:schemeClr>
              </a:solidFill>
              <a:latin typeface="TNO Oranda Wide"/>
            </a:endParaRPr>
          </a:p>
        </p:txBody>
      </p:sp>
      <p:sp>
        <p:nvSpPr>
          <p:cNvPr id="30723" name="Rectangle 11">
            <a:extLst>
              <a:ext uri="{FF2B5EF4-FFF2-40B4-BE49-F238E27FC236}">
                <a16:creationId xmlns:a16="http://schemas.microsoft.com/office/drawing/2014/main" id="{AB972F3C-4F05-46D5-A7F1-61C503CF6F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98888" y="2587625"/>
            <a:ext cx="8015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Aft>
                <a:spcPts val="1000"/>
              </a:spcAft>
              <a:buBlip>
                <a:blip r:embed="rId2"/>
              </a:buBlip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948A5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ts val="400"/>
              </a:spcBef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Aft>
                <a:spcPct val="0"/>
              </a:spcAft>
              <a:buFontTx/>
              <a:buNone/>
            </a:pPr>
            <a:r>
              <a:rPr lang="en-GB" altLang="cs-CZ" sz="1400" b="1" i="1">
                <a:solidFill>
                  <a:srgbClr val="0000FF"/>
                </a:solidFill>
                <a:latin typeface="Calibri" panose="020F0502020204030204" pitchFamily="34" charset="0"/>
              </a:rPr>
              <a:t>  </a:t>
            </a:r>
            <a:endParaRPr lang="en-GB" altLang="cs-CZ" sz="1700">
              <a:solidFill>
                <a:srgbClr val="0000FF"/>
              </a:solidFill>
              <a:latin typeface="TNO Oranda Wide"/>
            </a:endParaRPr>
          </a:p>
        </p:txBody>
      </p:sp>
      <p:grpSp>
        <p:nvGrpSpPr>
          <p:cNvPr id="30724" name="Group 12">
            <a:extLst>
              <a:ext uri="{FF2B5EF4-FFF2-40B4-BE49-F238E27FC236}">
                <a16:creationId xmlns:a16="http://schemas.microsoft.com/office/drawing/2014/main" id="{0A3D4677-0390-4BA1-8988-4D45B164250E}"/>
              </a:ext>
            </a:extLst>
          </p:cNvPr>
          <p:cNvGrpSpPr>
            <a:grpSpLocks/>
          </p:cNvGrpSpPr>
          <p:nvPr/>
        </p:nvGrpSpPr>
        <p:grpSpPr bwMode="auto">
          <a:xfrm>
            <a:off x="3059113" y="2039938"/>
            <a:ext cx="1422400" cy="406400"/>
            <a:chOff x="336" y="916"/>
            <a:chExt cx="1008" cy="288"/>
          </a:xfrm>
        </p:grpSpPr>
        <p:sp>
          <p:nvSpPr>
            <p:cNvPr id="30752" name="Rectangle 13">
              <a:extLst>
                <a:ext uri="{FF2B5EF4-FFF2-40B4-BE49-F238E27FC236}">
                  <a16:creationId xmlns:a16="http://schemas.microsoft.com/office/drawing/2014/main" id="{B61E381D-9C6A-471B-9A54-53DD86D3F0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" y="916"/>
              <a:ext cx="1008" cy="288"/>
            </a:xfrm>
            <a:prstGeom prst="rect">
              <a:avLst/>
            </a:prstGeom>
            <a:solidFill>
              <a:srgbClr val="3363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Aft>
                  <a:spcPts val="1000"/>
                </a:spcAft>
                <a:buBlip>
                  <a:blip r:embed="rId2"/>
                </a:buBlip>
                <a:defRPr sz="2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rgbClr val="948A54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ts val="400"/>
                </a:spcBef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Aft>
                  <a:spcPct val="0"/>
                </a:spcAft>
                <a:buFontTx/>
                <a:buNone/>
              </a:pPr>
              <a:endParaRPr lang="cs-CZ" altLang="cs-CZ" sz="1800">
                <a:latin typeface="Calibri" panose="020F0502020204030204" pitchFamily="34" charset="0"/>
              </a:endParaRPr>
            </a:p>
          </p:txBody>
        </p:sp>
        <p:sp>
          <p:nvSpPr>
            <p:cNvPr id="30753" name="Freeform 14">
              <a:extLst>
                <a:ext uri="{FF2B5EF4-FFF2-40B4-BE49-F238E27FC236}">
                  <a16:creationId xmlns:a16="http://schemas.microsoft.com/office/drawing/2014/main" id="{385FCD97-A195-4DD9-8DFD-AB83A12C9EAA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" y="916"/>
              <a:ext cx="1008" cy="36"/>
            </a:xfrm>
            <a:custGeom>
              <a:avLst/>
              <a:gdLst>
                <a:gd name="T0" fmla="*/ 0 w 1008"/>
                <a:gd name="T1" fmla="*/ 0 h 36"/>
                <a:gd name="T2" fmla="*/ 36 w 1008"/>
                <a:gd name="T3" fmla="*/ 36 h 36"/>
                <a:gd name="T4" fmla="*/ 972 w 1008"/>
                <a:gd name="T5" fmla="*/ 36 h 36"/>
                <a:gd name="T6" fmla="*/ 1008 w 1008"/>
                <a:gd name="T7" fmla="*/ 0 h 36"/>
                <a:gd name="T8" fmla="*/ 0 w 1008"/>
                <a:gd name="T9" fmla="*/ 0 h 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08"/>
                <a:gd name="T16" fmla="*/ 0 h 36"/>
                <a:gd name="T17" fmla="*/ 1008 w 1008"/>
                <a:gd name="T18" fmla="*/ 36 h 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08" h="36">
                  <a:moveTo>
                    <a:pt x="0" y="0"/>
                  </a:moveTo>
                  <a:lnTo>
                    <a:pt x="36" y="36"/>
                  </a:lnTo>
                  <a:lnTo>
                    <a:pt x="972" y="36"/>
                  </a:lnTo>
                  <a:lnTo>
                    <a:pt x="100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B82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0754" name="Freeform 15">
              <a:extLst>
                <a:ext uri="{FF2B5EF4-FFF2-40B4-BE49-F238E27FC236}">
                  <a16:creationId xmlns:a16="http://schemas.microsoft.com/office/drawing/2014/main" id="{A697C9F8-0335-44B4-A90D-C49A8E938F36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" y="916"/>
              <a:ext cx="36" cy="288"/>
            </a:xfrm>
            <a:custGeom>
              <a:avLst/>
              <a:gdLst>
                <a:gd name="T0" fmla="*/ 0 w 36"/>
                <a:gd name="T1" fmla="*/ 0 h 288"/>
                <a:gd name="T2" fmla="*/ 0 w 36"/>
                <a:gd name="T3" fmla="*/ 288 h 288"/>
                <a:gd name="T4" fmla="*/ 36 w 36"/>
                <a:gd name="T5" fmla="*/ 252 h 288"/>
                <a:gd name="T6" fmla="*/ 36 w 36"/>
                <a:gd name="T7" fmla="*/ 36 h 288"/>
                <a:gd name="T8" fmla="*/ 0 w 36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"/>
                <a:gd name="T16" fmla="*/ 0 h 288"/>
                <a:gd name="T17" fmla="*/ 36 w 36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" h="288">
                  <a:moveTo>
                    <a:pt x="0" y="0"/>
                  </a:moveTo>
                  <a:lnTo>
                    <a:pt x="0" y="288"/>
                  </a:lnTo>
                  <a:lnTo>
                    <a:pt x="36" y="252"/>
                  </a:lnTo>
                  <a:lnTo>
                    <a:pt x="36" y="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5A2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0755" name="Freeform 16">
              <a:extLst>
                <a:ext uri="{FF2B5EF4-FFF2-40B4-BE49-F238E27FC236}">
                  <a16:creationId xmlns:a16="http://schemas.microsoft.com/office/drawing/2014/main" id="{DCB53697-B707-4C62-87D2-0FF956469560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" y="1168"/>
              <a:ext cx="1008" cy="36"/>
            </a:xfrm>
            <a:custGeom>
              <a:avLst/>
              <a:gdLst>
                <a:gd name="T0" fmla="*/ 0 w 1008"/>
                <a:gd name="T1" fmla="*/ 36 h 36"/>
                <a:gd name="T2" fmla="*/ 1008 w 1008"/>
                <a:gd name="T3" fmla="*/ 36 h 36"/>
                <a:gd name="T4" fmla="*/ 972 w 1008"/>
                <a:gd name="T5" fmla="*/ 0 h 36"/>
                <a:gd name="T6" fmla="*/ 36 w 1008"/>
                <a:gd name="T7" fmla="*/ 0 h 36"/>
                <a:gd name="T8" fmla="*/ 0 w 1008"/>
                <a:gd name="T9" fmla="*/ 36 h 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08"/>
                <a:gd name="T16" fmla="*/ 0 h 36"/>
                <a:gd name="T17" fmla="*/ 1008 w 1008"/>
                <a:gd name="T18" fmla="*/ 36 h 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08" h="36">
                  <a:moveTo>
                    <a:pt x="0" y="36"/>
                  </a:moveTo>
                  <a:lnTo>
                    <a:pt x="1008" y="36"/>
                  </a:lnTo>
                  <a:lnTo>
                    <a:pt x="972" y="0"/>
                  </a:lnTo>
                  <a:lnTo>
                    <a:pt x="36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294F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0756" name="Freeform 17">
              <a:extLst>
                <a:ext uri="{FF2B5EF4-FFF2-40B4-BE49-F238E27FC236}">
                  <a16:creationId xmlns:a16="http://schemas.microsoft.com/office/drawing/2014/main" id="{5BA046CF-738F-41B2-9CDE-B38E2B26C1AB}"/>
                </a:ext>
              </a:extLst>
            </p:cNvPr>
            <p:cNvSpPr>
              <a:spLocks/>
            </p:cNvSpPr>
            <p:nvPr/>
          </p:nvSpPr>
          <p:spPr bwMode="auto">
            <a:xfrm>
              <a:off x="1308" y="916"/>
              <a:ext cx="36" cy="288"/>
            </a:xfrm>
            <a:custGeom>
              <a:avLst/>
              <a:gdLst>
                <a:gd name="T0" fmla="*/ 36 w 36"/>
                <a:gd name="T1" fmla="*/ 288 h 288"/>
                <a:gd name="T2" fmla="*/ 36 w 36"/>
                <a:gd name="T3" fmla="*/ 0 h 288"/>
                <a:gd name="T4" fmla="*/ 0 w 36"/>
                <a:gd name="T5" fmla="*/ 36 h 288"/>
                <a:gd name="T6" fmla="*/ 0 w 36"/>
                <a:gd name="T7" fmla="*/ 252 h 288"/>
                <a:gd name="T8" fmla="*/ 36 w 36"/>
                <a:gd name="T9" fmla="*/ 288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"/>
                <a:gd name="T16" fmla="*/ 0 h 288"/>
                <a:gd name="T17" fmla="*/ 36 w 36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" h="288">
                  <a:moveTo>
                    <a:pt x="36" y="288"/>
                  </a:moveTo>
                  <a:lnTo>
                    <a:pt x="36" y="0"/>
                  </a:lnTo>
                  <a:lnTo>
                    <a:pt x="0" y="36"/>
                  </a:lnTo>
                  <a:lnTo>
                    <a:pt x="0" y="252"/>
                  </a:lnTo>
                  <a:lnTo>
                    <a:pt x="36" y="288"/>
                  </a:lnTo>
                  <a:close/>
                </a:path>
              </a:pathLst>
            </a:custGeom>
            <a:solidFill>
              <a:srgbClr val="1E3B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30725" name="Rectangle 18">
            <a:extLst>
              <a:ext uri="{FF2B5EF4-FFF2-40B4-BE49-F238E27FC236}">
                <a16:creationId xmlns:a16="http://schemas.microsoft.com/office/drawing/2014/main" id="{1CB18319-7C4A-4884-89C5-817E457844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0251" y="2103439"/>
            <a:ext cx="109369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Aft>
                <a:spcPts val="1000"/>
              </a:spcAft>
              <a:buBlip>
                <a:blip r:embed="rId2"/>
              </a:buBlip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948A5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ts val="400"/>
              </a:spcBef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Aft>
                <a:spcPct val="0"/>
              </a:spcAft>
              <a:buFontTx/>
              <a:buNone/>
            </a:pPr>
            <a:r>
              <a:rPr lang="en-GB" altLang="cs-CZ" sz="1800" b="1">
                <a:solidFill>
                  <a:schemeClr val="bg1"/>
                </a:solidFill>
                <a:latin typeface="Calibri" panose="020F0502020204030204" pitchFamily="34" charset="0"/>
              </a:rPr>
              <a:t>1</a:t>
            </a:r>
            <a:r>
              <a:rPr lang="cs-CZ" altLang="cs-CZ" sz="1800" b="1">
                <a:solidFill>
                  <a:schemeClr val="bg1"/>
                </a:solidFill>
                <a:latin typeface="Calibri" panose="020F0502020204030204" pitchFamily="34" charset="0"/>
              </a:rPr>
              <a:t>.</a:t>
            </a:r>
            <a:r>
              <a:rPr lang="en-GB" altLang="cs-CZ" sz="1800" b="1">
                <a:solidFill>
                  <a:schemeClr val="bg1"/>
                </a:solidFill>
                <a:latin typeface="Calibri" panose="020F0502020204030204" pitchFamily="34" charset="0"/>
              </a:rPr>
              <a:t> genera</a:t>
            </a:r>
            <a:r>
              <a:rPr lang="cs-CZ" altLang="cs-CZ" sz="1800" b="1">
                <a:solidFill>
                  <a:schemeClr val="bg1"/>
                </a:solidFill>
                <a:latin typeface="Calibri" panose="020F0502020204030204" pitchFamily="34" charset="0"/>
              </a:rPr>
              <a:t>ce</a:t>
            </a:r>
            <a:endParaRPr lang="en-GB" altLang="cs-CZ" sz="1800" b="1">
              <a:solidFill>
                <a:schemeClr val="bg1"/>
              </a:solidFill>
              <a:latin typeface="TNO Oranda Wide"/>
            </a:endParaRPr>
          </a:p>
        </p:txBody>
      </p:sp>
      <p:sp>
        <p:nvSpPr>
          <p:cNvPr id="60478" name="AutoShape 19">
            <a:extLst>
              <a:ext uri="{FF2B5EF4-FFF2-40B4-BE49-F238E27FC236}">
                <a16:creationId xmlns:a16="http://schemas.microsoft.com/office/drawing/2014/main" id="{3D2484D3-F3AD-4690-A815-DD9CF44933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9113" y="2508250"/>
            <a:ext cx="2032000" cy="1195388"/>
          </a:xfrm>
          <a:prstGeom prst="homePlate">
            <a:avLst>
              <a:gd name="adj" fmla="val 25972"/>
            </a:avLst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>
              <a:defRPr/>
            </a:pPr>
            <a:r>
              <a:rPr lang="cs-CZ" sz="1500" b="1" dirty="0">
                <a:solidFill>
                  <a:schemeClr val="bg1"/>
                </a:solidFill>
              </a:rPr>
              <a:t>Doplňky:</a:t>
            </a:r>
            <a:endParaRPr lang="en-GB" sz="1500" b="1" dirty="0">
              <a:solidFill>
                <a:schemeClr val="bg1"/>
              </a:solidFill>
            </a:endParaRPr>
          </a:p>
          <a:p>
            <a:pPr>
              <a:buFontTx/>
              <a:buChar char="•"/>
              <a:defRPr/>
            </a:pPr>
            <a:r>
              <a:rPr lang="en-GB" sz="1500" dirty="0">
                <a:solidFill>
                  <a:schemeClr val="bg1"/>
                </a:solidFill>
              </a:rPr>
              <a:t> </a:t>
            </a:r>
            <a:r>
              <a:rPr lang="en-GB" sz="1500" b="1" dirty="0">
                <a:solidFill>
                  <a:schemeClr val="bg1"/>
                </a:solidFill>
              </a:rPr>
              <a:t>vita</a:t>
            </a:r>
            <a:r>
              <a:rPr lang="cs-CZ" sz="1500" b="1" dirty="0" err="1">
                <a:solidFill>
                  <a:schemeClr val="bg1"/>
                </a:solidFill>
              </a:rPr>
              <a:t>mínové</a:t>
            </a:r>
            <a:r>
              <a:rPr lang="cs-CZ" sz="1500" b="1" dirty="0">
                <a:solidFill>
                  <a:schemeClr val="bg1"/>
                </a:solidFill>
              </a:rPr>
              <a:t> doplňky</a:t>
            </a:r>
            <a:endParaRPr lang="en-GB" sz="1500" b="1" dirty="0">
              <a:solidFill>
                <a:schemeClr val="bg1"/>
              </a:solidFill>
            </a:endParaRPr>
          </a:p>
          <a:p>
            <a:pPr>
              <a:buFontTx/>
              <a:buChar char="•"/>
              <a:defRPr/>
            </a:pPr>
            <a:r>
              <a:rPr lang="en-GB" sz="1500" b="1" dirty="0">
                <a:solidFill>
                  <a:schemeClr val="bg1"/>
                </a:solidFill>
              </a:rPr>
              <a:t> </a:t>
            </a:r>
            <a:r>
              <a:rPr lang="cs-CZ" sz="1500" b="1" dirty="0">
                <a:solidFill>
                  <a:schemeClr val="bg1"/>
                </a:solidFill>
              </a:rPr>
              <a:t>obohacení vápníkem</a:t>
            </a:r>
            <a:endParaRPr lang="en-GB" sz="1500" b="1" dirty="0">
              <a:solidFill>
                <a:schemeClr val="bg1"/>
              </a:solidFill>
            </a:endParaRPr>
          </a:p>
          <a:p>
            <a:pPr>
              <a:buFontTx/>
              <a:buChar char="•"/>
              <a:defRPr/>
            </a:pPr>
            <a:r>
              <a:rPr lang="en-GB" sz="1500" b="1" dirty="0">
                <a:solidFill>
                  <a:schemeClr val="bg1"/>
                </a:solidFill>
              </a:rPr>
              <a:t> </a:t>
            </a:r>
            <a:r>
              <a:rPr lang="cs-CZ" sz="1500" b="1" dirty="0">
                <a:solidFill>
                  <a:schemeClr val="bg1"/>
                </a:solidFill>
              </a:rPr>
              <a:t>vláknina</a:t>
            </a:r>
            <a:endParaRPr lang="en-US" sz="1500" b="1" dirty="0">
              <a:solidFill>
                <a:schemeClr val="bg1"/>
              </a:solidFill>
            </a:endParaRPr>
          </a:p>
        </p:txBody>
      </p:sp>
      <p:sp>
        <p:nvSpPr>
          <p:cNvPr id="30727" name="Rectangle 21">
            <a:extLst>
              <a:ext uri="{FF2B5EF4-FFF2-40B4-BE49-F238E27FC236}">
                <a16:creationId xmlns:a16="http://schemas.microsoft.com/office/drawing/2014/main" id="{22683DA2-E812-4BC2-9153-33DBB84860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76839" y="3948113"/>
            <a:ext cx="1965325" cy="184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Aft>
                <a:spcPts val="1000"/>
              </a:spcAft>
              <a:buBlip>
                <a:blip r:embed="rId2"/>
              </a:buBlip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948A5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ts val="400"/>
              </a:spcBef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Aft>
                <a:spcPct val="0"/>
              </a:spcAft>
              <a:buFontTx/>
              <a:buNone/>
            </a:pPr>
            <a:endParaRPr lang="cs-CZ" altLang="cs-CZ" sz="1800">
              <a:latin typeface="Calibri" panose="020F0502020204030204" pitchFamily="34" charset="0"/>
            </a:endParaRPr>
          </a:p>
        </p:txBody>
      </p:sp>
      <p:sp>
        <p:nvSpPr>
          <p:cNvPr id="30728" name="Rectangle 22">
            <a:extLst>
              <a:ext uri="{FF2B5EF4-FFF2-40B4-BE49-F238E27FC236}">
                <a16:creationId xmlns:a16="http://schemas.microsoft.com/office/drawing/2014/main" id="{AC8C7DED-CE31-4D6B-8596-88A8D85D10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3038" y="3997326"/>
            <a:ext cx="10259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Aft>
                <a:spcPts val="1000"/>
              </a:spcAft>
              <a:buBlip>
                <a:blip r:embed="rId2"/>
              </a:buBlip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948A5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ts val="400"/>
              </a:spcBef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Aft>
                <a:spcPct val="0"/>
              </a:spcAft>
              <a:buFontTx/>
              <a:buNone/>
            </a:pPr>
            <a:r>
              <a:rPr lang="en-GB" altLang="cs-CZ" sz="1600" b="1">
                <a:solidFill>
                  <a:schemeClr val="bg1"/>
                </a:solidFill>
                <a:latin typeface="Calibri" panose="020F0502020204030204" pitchFamily="34" charset="0"/>
              </a:rPr>
              <a:t>•</a:t>
            </a:r>
          </a:p>
        </p:txBody>
      </p:sp>
      <p:sp>
        <p:nvSpPr>
          <p:cNvPr id="60450" name="Rectangle 23">
            <a:extLst>
              <a:ext uri="{FF2B5EF4-FFF2-40B4-BE49-F238E27FC236}">
                <a16:creationId xmlns:a16="http://schemas.microsoft.com/office/drawing/2014/main" id="{8C4205F0-F766-4F98-98A4-E3B1048085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59425" y="3933825"/>
            <a:ext cx="1944688" cy="234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spcAft>
                <a:spcPts val="500"/>
              </a:spcAft>
              <a:defRPr/>
            </a:pPr>
            <a:r>
              <a:rPr lang="en-GB" sz="1600" b="1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Research based on</a:t>
            </a:r>
            <a:r>
              <a:rPr lang="cs-CZ" sz="1600" b="1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 </a:t>
            </a:r>
            <a:r>
              <a:rPr lang="en-GB" sz="1600" b="1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safety and efficacy</a:t>
            </a:r>
            <a:r>
              <a:rPr lang="cs-CZ" sz="1600" b="1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 </a:t>
            </a:r>
            <a:r>
              <a:rPr lang="en-GB" sz="1600" b="1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assessment:</a:t>
            </a:r>
            <a:endParaRPr lang="cs-CZ" sz="1600" b="1" dirty="0">
              <a:solidFill>
                <a:schemeClr val="accent6">
                  <a:lumMod val="75000"/>
                </a:schemeClr>
              </a:solidFill>
              <a:latin typeface="Calibri" pitchFamily="34" charset="0"/>
            </a:endParaRPr>
          </a:p>
          <a:p>
            <a:pPr>
              <a:spcAft>
                <a:spcPts val="500"/>
              </a:spcAft>
              <a:defRPr/>
            </a:pPr>
            <a:r>
              <a:rPr lang="en-GB" sz="1600" b="1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 ‘discovery’</a:t>
            </a:r>
            <a:r>
              <a:rPr lang="cs-CZ" sz="1600" b="1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 </a:t>
            </a:r>
            <a:r>
              <a:rPr lang="en-GB" sz="1600" b="1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of positive effects of food</a:t>
            </a:r>
            <a:r>
              <a:rPr lang="cs-CZ" sz="1600" b="1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 </a:t>
            </a:r>
            <a:r>
              <a:rPr lang="en-GB" sz="1600" b="1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compounds</a:t>
            </a:r>
            <a:endParaRPr lang="cs-CZ" sz="1600" b="1" dirty="0">
              <a:solidFill>
                <a:schemeClr val="accent6">
                  <a:lumMod val="75000"/>
                </a:schemeClr>
              </a:solidFill>
              <a:latin typeface="Calibri" pitchFamily="34" charset="0"/>
            </a:endParaRPr>
          </a:p>
          <a:p>
            <a:pPr>
              <a:spcAft>
                <a:spcPts val="500"/>
              </a:spcAft>
              <a:defRPr/>
            </a:pPr>
            <a:r>
              <a:rPr lang="en-GB" sz="1600" b="1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Active component(s)</a:t>
            </a:r>
            <a:r>
              <a:rPr lang="cs-CZ" sz="1600" b="1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 </a:t>
            </a:r>
            <a:r>
              <a:rPr lang="en-GB" sz="1600" b="1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identified or the efficacy</a:t>
            </a:r>
            <a:r>
              <a:rPr lang="cs-CZ" sz="1600" b="1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 </a:t>
            </a:r>
            <a:r>
              <a:rPr lang="en-GB" sz="1600" b="1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confirmed</a:t>
            </a:r>
            <a:endParaRPr lang="en-GB" sz="1600" b="1" dirty="0">
              <a:solidFill>
                <a:schemeClr val="accent6">
                  <a:lumMod val="75000"/>
                </a:schemeClr>
              </a:solidFill>
              <a:latin typeface="TNO Oranda Wide"/>
            </a:endParaRPr>
          </a:p>
        </p:txBody>
      </p:sp>
      <p:sp>
        <p:nvSpPr>
          <p:cNvPr id="30730" name="Rectangle 30">
            <a:extLst>
              <a:ext uri="{FF2B5EF4-FFF2-40B4-BE49-F238E27FC236}">
                <a16:creationId xmlns:a16="http://schemas.microsoft.com/office/drawing/2014/main" id="{0645DC44-DAA0-4260-9B3E-BBD97E6E5E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03839" y="6381751"/>
            <a:ext cx="1627187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Aft>
                <a:spcPts val="1000"/>
              </a:spcAft>
              <a:buBlip>
                <a:blip r:embed="rId2"/>
              </a:buBlip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948A5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ts val="400"/>
              </a:spcBef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Aft>
                <a:spcPct val="0"/>
              </a:spcAft>
              <a:buFontTx/>
              <a:buNone/>
            </a:pPr>
            <a:r>
              <a:rPr lang="en-GB" altLang="cs-CZ" sz="1600" b="1">
                <a:solidFill>
                  <a:srgbClr val="002060"/>
                </a:solidFill>
                <a:latin typeface="Calibri" panose="020F0502020204030204" pitchFamily="34" charset="0"/>
              </a:rPr>
              <a:t>may not have been</a:t>
            </a:r>
          </a:p>
        </p:txBody>
      </p:sp>
      <p:grpSp>
        <p:nvGrpSpPr>
          <p:cNvPr id="30731" name="Group 33">
            <a:extLst>
              <a:ext uri="{FF2B5EF4-FFF2-40B4-BE49-F238E27FC236}">
                <a16:creationId xmlns:a16="http://schemas.microsoft.com/office/drawing/2014/main" id="{4F4211DB-4B69-4C82-BD8F-B2E0342116B9}"/>
              </a:ext>
            </a:extLst>
          </p:cNvPr>
          <p:cNvGrpSpPr>
            <a:grpSpLocks/>
          </p:cNvGrpSpPr>
          <p:nvPr/>
        </p:nvGrpSpPr>
        <p:grpSpPr bwMode="auto">
          <a:xfrm>
            <a:off x="5414963" y="2039938"/>
            <a:ext cx="1422400" cy="406400"/>
            <a:chOff x="2160" y="916"/>
            <a:chExt cx="1008" cy="288"/>
          </a:xfrm>
        </p:grpSpPr>
        <p:sp>
          <p:nvSpPr>
            <p:cNvPr id="30747" name="Rectangle 34">
              <a:extLst>
                <a:ext uri="{FF2B5EF4-FFF2-40B4-BE49-F238E27FC236}">
                  <a16:creationId xmlns:a16="http://schemas.microsoft.com/office/drawing/2014/main" id="{C452832A-E4EF-4A1A-81B3-F98E114E48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60" y="916"/>
              <a:ext cx="1008" cy="288"/>
            </a:xfrm>
            <a:prstGeom prst="rect">
              <a:avLst/>
            </a:prstGeom>
            <a:solidFill>
              <a:srgbClr val="3363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Aft>
                  <a:spcPts val="1000"/>
                </a:spcAft>
                <a:buBlip>
                  <a:blip r:embed="rId2"/>
                </a:buBlip>
                <a:defRPr sz="2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rgbClr val="948A54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ts val="400"/>
                </a:spcBef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Aft>
                  <a:spcPct val="0"/>
                </a:spcAft>
                <a:buFontTx/>
                <a:buNone/>
              </a:pPr>
              <a:endParaRPr lang="cs-CZ" altLang="cs-CZ" sz="1800">
                <a:latin typeface="Calibri" panose="020F0502020204030204" pitchFamily="34" charset="0"/>
              </a:endParaRPr>
            </a:p>
          </p:txBody>
        </p:sp>
        <p:sp>
          <p:nvSpPr>
            <p:cNvPr id="30748" name="Freeform 35">
              <a:extLst>
                <a:ext uri="{FF2B5EF4-FFF2-40B4-BE49-F238E27FC236}">
                  <a16:creationId xmlns:a16="http://schemas.microsoft.com/office/drawing/2014/main" id="{D6AABADF-B888-48CD-9743-A0E82A7D9589}"/>
                </a:ext>
              </a:extLst>
            </p:cNvPr>
            <p:cNvSpPr>
              <a:spLocks/>
            </p:cNvSpPr>
            <p:nvPr/>
          </p:nvSpPr>
          <p:spPr bwMode="auto">
            <a:xfrm>
              <a:off x="2160" y="916"/>
              <a:ext cx="1008" cy="36"/>
            </a:xfrm>
            <a:custGeom>
              <a:avLst/>
              <a:gdLst>
                <a:gd name="T0" fmla="*/ 0 w 1008"/>
                <a:gd name="T1" fmla="*/ 0 h 36"/>
                <a:gd name="T2" fmla="*/ 36 w 1008"/>
                <a:gd name="T3" fmla="*/ 36 h 36"/>
                <a:gd name="T4" fmla="*/ 972 w 1008"/>
                <a:gd name="T5" fmla="*/ 36 h 36"/>
                <a:gd name="T6" fmla="*/ 1008 w 1008"/>
                <a:gd name="T7" fmla="*/ 0 h 36"/>
                <a:gd name="T8" fmla="*/ 0 w 1008"/>
                <a:gd name="T9" fmla="*/ 0 h 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08"/>
                <a:gd name="T16" fmla="*/ 0 h 36"/>
                <a:gd name="T17" fmla="*/ 1008 w 1008"/>
                <a:gd name="T18" fmla="*/ 36 h 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08" h="36">
                  <a:moveTo>
                    <a:pt x="0" y="0"/>
                  </a:moveTo>
                  <a:lnTo>
                    <a:pt x="36" y="36"/>
                  </a:lnTo>
                  <a:lnTo>
                    <a:pt x="972" y="36"/>
                  </a:lnTo>
                  <a:lnTo>
                    <a:pt x="100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B82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0749" name="Freeform 36">
              <a:extLst>
                <a:ext uri="{FF2B5EF4-FFF2-40B4-BE49-F238E27FC236}">
                  <a16:creationId xmlns:a16="http://schemas.microsoft.com/office/drawing/2014/main" id="{B0AB8311-6839-4F10-967C-DB4B016C527D}"/>
                </a:ext>
              </a:extLst>
            </p:cNvPr>
            <p:cNvSpPr>
              <a:spLocks/>
            </p:cNvSpPr>
            <p:nvPr/>
          </p:nvSpPr>
          <p:spPr bwMode="auto">
            <a:xfrm>
              <a:off x="2160" y="916"/>
              <a:ext cx="36" cy="288"/>
            </a:xfrm>
            <a:custGeom>
              <a:avLst/>
              <a:gdLst>
                <a:gd name="T0" fmla="*/ 0 w 36"/>
                <a:gd name="T1" fmla="*/ 0 h 288"/>
                <a:gd name="T2" fmla="*/ 0 w 36"/>
                <a:gd name="T3" fmla="*/ 288 h 288"/>
                <a:gd name="T4" fmla="*/ 36 w 36"/>
                <a:gd name="T5" fmla="*/ 252 h 288"/>
                <a:gd name="T6" fmla="*/ 36 w 36"/>
                <a:gd name="T7" fmla="*/ 36 h 288"/>
                <a:gd name="T8" fmla="*/ 0 w 36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"/>
                <a:gd name="T16" fmla="*/ 0 h 288"/>
                <a:gd name="T17" fmla="*/ 36 w 36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" h="288">
                  <a:moveTo>
                    <a:pt x="0" y="0"/>
                  </a:moveTo>
                  <a:lnTo>
                    <a:pt x="0" y="288"/>
                  </a:lnTo>
                  <a:lnTo>
                    <a:pt x="36" y="252"/>
                  </a:lnTo>
                  <a:lnTo>
                    <a:pt x="36" y="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5A2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0750" name="Freeform 37">
              <a:extLst>
                <a:ext uri="{FF2B5EF4-FFF2-40B4-BE49-F238E27FC236}">
                  <a16:creationId xmlns:a16="http://schemas.microsoft.com/office/drawing/2014/main" id="{66245D0A-72A5-4D7A-9876-7C8B4913AD93}"/>
                </a:ext>
              </a:extLst>
            </p:cNvPr>
            <p:cNvSpPr>
              <a:spLocks/>
            </p:cNvSpPr>
            <p:nvPr/>
          </p:nvSpPr>
          <p:spPr bwMode="auto">
            <a:xfrm>
              <a:off x="2160" y="1168"/>
              <a:ext cx="1008" cy="36"/>
            </a:xfrm>
            <a:custGeom>
              <a:avLst/>
              <a:gdLst>
                <a:gd name="T0" fmla="*/ 0 w 1008"/>
                <a:gd name="T1" fmla="*/ 36 h 36"/>
                <a:gd name="T2" fmla="*/ 1008 w 1008"/>
                <a:gd name="T3" fmla="*/ 36 h 36"/>
                <a:gd name="T4" fmla="*/ 972 w 1008"/>
                <a:gd name="T5" fmla="*/ 0 h 36"/>
                <a:gd name="T6" fmla="*/ 36 w 1008"/>
                <a:gd name="T7" fmla="*/ 0 h 36"/>
                <a:gd name="T8" fmla="*/ 0 w 1008"/>
                <a:gd name="T9" fmla="*/ 36 h 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08"/>
                <a:gd name="T16" fmla="*/ 0 h 36"/>
                <a:gd name="T17" fmla="*/ 1008 w 1008"/>
                <a:gd name="T18" fmla="*/ 36 h 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08" h="36">
                  <a:moveTo>
                    <a:pt x="0" y="36"/>
                  </a:moveTo>
                  <a:lnTo>
                    <a:pt x="1008" y="36"/>
                  </a:lnTo>
                  <a:lnTo>
                    <a:pt x="972" y="0"/>
                  </a:lnTo>
                  <a:lnTo>
                    <a:pt x="36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294F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0751" name="Freeform 38">
              <a:extLst>
                <a:ext uri="{FF2B5EF4-FFF2-40B4-BE49-F238E27FC236}">
                  <a16:creationId xmlns:a16="http://schemas.microsoft.com/office/drawing/2014/main" id="{EDBA997E-42E7-4D4D-B761-132780A7F2FF}"/>
                </a:ext>
              </a:extLst>
            </p:cNvPr>
            <p:cNvSpPr>
              <a:spLocks/>
            </p:cNvSpPr>
            <p:nvPr/>
          </p:nvSpPr>
          <p:spPr bwMode="auto">
            <a:xfrm>
              <a:off x="3132" y="916"/>
              <a:ext cx="36" cy="288"/>
            </a:xfrm>
            <a:custGeom>
              <a:avLst/>
              <a:gdLst>
                <a:gd name="T0" fmla="*/ 36 w 36"/>
                <a:gd name="T1" fmla="*/ 288 h 288"/>
                <a:gd name="T2" fmla="*/ 36 w 36"/>
                <a:gd name="T3" fmla="*/ 0 h 288"/>
                <a:gd name="T4" fmla="*/ 0 w 36"/>
                <a:gd name="T5" fmla="*/ 36 h 288"/>
                <a:gd name="T6" fmla="*/ 0 w 36"/>
                <a:gd name="T7" fmla="*/ 252 h 288"/>
                <a:gd name="T8" fmla="*/ 36 w 36"/>
                <a:gd name="T9" fmla="*/ 288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"/>
                <a:gd name="T16" fmla="*/ 0 h 288"/>
                <a:gd name="T17" fmla="*/ 36 w 36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" h="288">
                  <a:moveTo>
                    <a:pt x="36" y="288"/>
                  </a:moveTo>
                  <a:lnTo>
                    <a:pt x="36" y="0"/>
                  </a:lnTo>
                  <a:lnTo>
                    <a:pt x="0" y="36"/>
                  </a:lnTo>
                  <a:lnTo>
                    <a:pt x="0" y="252"/>
                  </a:lnTo>
                  <a:lnTo>
                    <a:pt x="36" y="288"/>
                  </a:lnTo>
                  <a:close/>
                </a:path>
              </a:pathLst>
            </a:custGeom>
            <a:solidFill>
              <a:srgbClr val="1E3B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30732" name="Rectangle 39">
            <a:extLst>
              <a:ext uri="{FF2B5EF4-FFF2-40B4-BE49-F238E27FC236}">
                <a16:creationId xmlns:a16="http://schemas.microsoft.com/office/drawing/2014/main" id="{A70003AE-AAA2-443B-8493-76C0741D98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51489" y="2103439"/>
            <a:ext cx="109369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Aft>
                <a:spcPts val="1000"/>
              </a:spcAft>
              <a:buBlip>
                <a:blip r:embed="rId2"/>
              </a:buBlip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948A5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ts val="400"/>
              </a:spcBef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Aft>
                <a:spcPct val="0"/>
              </a:spcAft>
              <a:buFontTx/>
              <a:buNone/>
            </a:pPr>
            <a:r>
              <a:rPr lang="en-GB" altLang="cs-CZ" sz="1800" b="1">
                <a:solidFill>
                  <a:schemeClr val="bg1"/>
                </a:solidFill>
                <a:latin typeface="Calibri" panose="020F0502020204030204" pitchFamily="34" charset="0"/>
              </a:rPr>
              <a:t>2</a:t>
            </a:r>
            <a:r>
              <a:rPr lang="cs-CZ" altLang="cs-CZ" sz="1800" b="1">
                <a:solidFill>
                  <a:schemeClr val="bg1"/>
                </a:solidFill>
                <a:latin typeface="Calibri" panose="020F0502020204030204" pitchFamily="34" charset="0"/>
              </a:rPr>
              <a:t>.</a:t>
            </a:r>
            <a:r>
              <a:rPr lang="en-GB" altLang="cs-CZ" sz="1800" b="1">
                <a:solidFill>
                  <a:schemeClr val="bg1"/>
                </a:solidFill>
                <a:latin typeface="Calibri" panose="020F0502020204030204" pitchFamily="34" charset="0"/>
              </a:rPr>
              <a:t> genera</a:t>
            </a:r>
            <a:r>
              <a:rPr lang="cs-CZ" altLang="cs-CZ" sz="1800" b="1">
                <a:solidFill>
                  <a:schemeClr val="bg1"/>
                </a:solidFill>
                <a:latin typeface="Calibri" panose="020F0502020204030204" pitchFamily="34" charset="0"/>
              </a:rPr>
              <a:t>ce</a:t>
            </a:r>
            <a:endParaRPr lang="en-GB" altLang="cs-CZ" sz="1800" b="1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60462" name="AutoShape 40">
            <a:extLst>
              <a:ext uri="{FF2B5EF4-FFF2-40B4-BE49-F238E27FC236}">
                <a16:creationId xmlns:a16="http://schemas.microsoft.com/office/drawing/2014/main" id="{BCE5216B-BBD5-408F-BA98-5A3DD240F7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4964" y="2508250"/>
            <a:ext cx="2193925" cy="1195388"/>
          </a:xfrm>
          <a:prstGeom prst="homePlate">
            <a:avLst>
              <a:gd name="adj" fmla="val 28157"/>
            </a:avLst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marL="92075" indent="-92075">
              <a:defRPr/>
            </a:pPr>
            <a:r>
              <a:rPr lang="cs-CZ" sz="1500" b="1" dirty="0">
                <a:solidFill>
                  <a:schemeClr val="bg1"/>
                </a:solidFill>
              </a:rPr>
              <a:t>Celé potraviny:</a:t>
            </a:r>
            <a:endParaRPr lang="en-GB" sz="1500" b="1" dirty="0">
              <a:solidFill>
                <a:schemeClr val="bg1"/>
              </a:solidFill>
            </a:endParaRPr>
          </a:p>
          <a:p>
            <a:pPr marL="92075" indent="-92075">
              <a:buFontTx/>
              <a:buChar char="•"/>
              <a:defRPr/>
            </a:pPr>
            <a:r>
              <a:rPr lang="en-GB" sz="1500" dirty="0">
                <a:solidFill>
                  <a:schemeClr val="bg1"/>
                </a:solidFill>
              </a:rPr>
              <a:t> </a:t>
            </a:r>
            <a:r>
              <a:rPr lang="en-GB" sz="1500" b="1" dirty="0">
                <a:solidFill>
                  <a:schemeClr val="bg1"/>
                </a:solidFill>
              </a:rPr>
              <a:t>bro</a:t>
            </a:r>
            <a:r>
              <a:rPr lang="cs-CZ" sz="1500" b="1" dirty="0">
                <a:solidFill>
                  <a:schemeClr val="bg1"/>
                </a:solidFill>
              </a:rPr>
              <a:t>kolice</a:t>
            </a:r>
            <a:endParaRPr lang="en-GB" sz="1500" b="1" dirty="0">
              <a:solidFill>
                <a:schemeClr val="bg1"/>
              </a:solidFill>
              <a:latin typeface="TNO Oranda Wide"/>
            </a:endParaRPr>
          </a:p>
          <a:p>
            <a:pPr marL="92075" indent="-92075">
              <a:buFontTx/>
              <a:buChar char="•"/>
              <a:defRPr/>
            </a:pPr>
            <a:r>
              <a:rPr lang="en-GB" sz="1500" b="1" dirty="0">
                <a:solidFill>
                  <a:schemeClr val="bg1"/>
                </a:solidFill>
              </a:rPr>
              <a:t> </a:t>
            </a:r>
            <a:r>
              <a:rPr lang="cs-CZ" sz="1500" b="1" dirty="0">
                <a:solidFill>
                  <a:schemeClr val="bg1"/>
                </a:solidFill>
              </a:rPr>
              <a:t>jogurt</a:t>
            </a:r>
            <a:endParaRPr lang="en-GB" sz="1500" b="1" dirty="0">
              <a:solidFill>
                <a:schemeClr val="bg1"/>
              </a:solidFill>
              <a:latin typeface="TNO Oranda Wide"/>
            </a:endParaRPr>
          </a:p>
          <a:p>
            <a:pPr marL="92075" indent="-92075">
              <a:buFontTx/>
              <a:buChar char="•"/>
              <a:defRPr/>
            </a:pPr>
            <a:r>
              <a:rPr lang="cs-CZ" sz="1500" b="1" dirty="0">
                <a:solidFill>
                  <a:schemeClr val="bg1"/>
                </a:solidFill>
              </a:rPr>
              <a:t> zelený čaj</a:t>
            </a:r>
          </a:p>
          <a:p>
            <a:pPr marL="92075" indent="-92075">
              <a:buFontTx/>
              <a:buChar char="•"/>
              <a:defRPr/>
            </a:pPr>
            <a:r>
              <a:rPr lang="cs-CZ" sz="1500" b="1" dirty="0">
                <a:solidFill>
                  <a:schemeClr val="bg1"/>
                </a:solidFill>
              </a:rPr>
              <a:t> celozrnné produkty</a:t>
            </a:r>
            <a:endParaRPr lang="en-US" sz="1500" b="1" dirty="0">
              <a:solidFill>
                <a:schemeClr val="bg1"/>
              </a:solidFill>
            </a:endParaRPr>
          </a:p>
        </p:txBody>
      </p:sp>
      <p:sp>
        <p:nvSpPr>
          <p:cNvPr id="60422" name="Rectangle 42">
            <a:extLst>
              <a:ext uri="{FF2B5EF4-FFF2-40B4-BE49-F238E27FC236}">
                <a16:creationId xmlns:a16="http://schemas.microsoft.com/office/drawing/2014/main" id="{5880C554-0524-4807-A1E8-95D3B61C61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24789" y="1916114"/>
            <a:ext cx="2663825" cy="446563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style>
          <a:lnRef idx="0">
            <a:scrgbClr r="0" g="0" b="0"/>
          </a:lnRef>
          <a:fillRef idx="1001">
            <a:schemeClr val="lt2"/>
          </a:fillRef>
          <a:effectRef idx="0">
            <a:scrgbClr r="0" g="0" b="0"/>
          </a:effectRef>
          <a:fontRef idx="major"/>
        </p:style>
        <p:txBody>
          <a:bodyPr/>
          <a:lstStyle/>
          <a:p>
            <a:pPr eaLnBrk="1" hangingPunct="1">
              <a:defRPr/>
            </a:pPr>
            <a:endParaRPr lang="cs-CZ"/>
          </a:p>
        </p:txBody>
      </p:sp>
      <p:sp>
        <p:nvSpPr>
          <p:cNvPr id="30735" name="Rectangle 43">
            <a:extLst>
              <a:ext uri="{FF2B5EF4-FFF2-40B4-BE49-F238E27FC236}">
                <a16:creationId xmlns:a16="http://schemas.microsoft.com/office/drawing/2014/main" id="{7CA1FD92-3E9D-461B-B654-5674FFECEE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24801" y="3900489"/>
            <a:ext cx="1965325" cy="219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Aft>
                <a:spcPts val="1000"/>
              </a:spcAft>
              <a:buBlip>
                <a:blip r:embed="rId2"/>
              </a:buBlip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948A5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ts val="400"/>
              </a:spcBef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Aft>
                <a:spcPct val="0"/>
              </a:spcAft>
              <a:buFontTx/>
              <a:buNone/>
            </a:pPr>
            <a:endParaRPr lang="cs-CZ" altLang="cs-CZ" sz="1800">
              <a:latin typeface="Calibri" panose="020F0502020204030204" pitchFamily="34" charset="0"/>
            </a:endParaRPr>
          </a:p>
        </p:txBody>
      </p:sp>
      <p:sp>
        <p:nvSpPr>
          <p:cNvPr id="60425" name="Rectangle 45">
            <a:extLst>
              <a:ext uri="{FF2B5EF4-FFF2-40B4-BE49-F238E27FC236}">
                <a16:creationId xmlns:a16="http://schemas.microsoft.com/office/drawing/2014/main" id="{F583655E-B5F7-4291-B0B5-92D99E44C0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96225" y="3933826"/>
            <a:ext cx="2592388" cy="474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182563" indent="-182563">
              <a:spcAft>
                <a:spcPts val="500"/>
              </a:spcAft>
              <a:buFont typeface="Arial" pitchFamily="34" charset="0"/>
              <a:buChar char="•"/>
              <a:defRPr/>
            </a:pPr>
            <a:r>
              <a:rPr lang="cs-CZ" sz="1600" b="1" dirty="0">
                <a:solidFill>
                  <a:srgbClr val="002060"/>
                </a:solidFill>
                <a:latin typeface="Calibri" pitchFamily="34" charset="0"/>
              </a:rPr>
              <a:t>Nově vytvořené funkční součásti</a:t>
            </a:r>
            <a:r>
              <a:rPr lang="en-GB" sz="1600" b="1" dirty="0">
                <a:solidFill>
                  <a:srgbClr val="002060"/>
                </a:solidFill>
                <a:latin typeface="Calibri" pitchFamily="34" charset="0"/>
              </a:rPr>
              <a:t> /</a:t>
            </a:r>
            <a:r>
              <a:rPr lang="cs-CZ" sz="1600" b="1" dirty="0">
                <a:solidFill>
                  <a:srgbClr val="002060"/>
                </a:solidFill>
                <a:latin typeface="Calibri" pitchFamily="34" charset="0"/>
              </a:rPr>
              <a:t> potraviny založené na mechanisticky prokázané účinnosti </a:t>
            </a:r>
          </a:p>
          <a:p>
            <a:pPr marL="182563" indent="-182563">
              <a:buFont typeface="Arial" pitchFamily="34" charset="0"/>
              <a:buChar char="•"/>
              <a:defRPr/>
            </a:pPr>
            <a:r>
              <a:rPr lang="cs-CZ" sz="1600" b="1" dirty="0">
                <a:solidFill>
                  <a:srgbClr val="002060"/>
                </a:solidFill>
                <a:latin typeface="Calibri" pitchFamily="34" charset="0"/>
              </a:rPr>
              <a:t>Výzkum zaměřený na „farmaceutický“</a:t>
            </a:r>
            <a:r>
              <a:rPr lang="en-GB" sz="1600" b="1" dirty="0">
                <a:solidFill>
                  <a:srgbClr val="002060"/>
                </a:solidFill>
                <a:latin typeface="Calibri" pitchFamily="34" charset="0"/>
              </a:rPr>
              <a:t>’</a:t>
            </a:r>
            <a:r>
              <a:rPr lang="cs-CZ" sz="1600" b="1" dirty="0">
                <a:solidFill>
                  <a:srgbClr val="002060"/>
                </a:solidFill>
                <a:latin typeface="Calibri" pitchFamily="34" charset="0"/>
              </a:rPr>
              <a:t> </a:t>
            </a:r>
            <a:r>
              <a:rPr lang="en-GB" sz="1600" b="1" dirty="0">
                <a:solidFill>
                  <a:srgbClr val="002060"/>
                </a:solidFill>
                <a:latin typeface="Calibri" pitchFamily="34" charset="0"/>
              </a:rPr>
              <a:t>screening: </a:t>
            </a:r>
            <a:r>
              <a:rPr lang="cs-CZ" sz="1600" b="1" dirty="0">
                <a:solidFill>
                  <a:srgbClr val="002060"/>
                </a:solidFill>
                <a:latin typeface="Calibri" pitchFamily="34" charset="0"/>
              </a:rPr>
              <a:t>účinek, cílený vývoj</a:t>
            </a:r>
            <a:r>
              <a:rPr lang="en-GB" sz="1600" b="1" dirty="0">
                <a:solidFill>
                  <a:srgbClr val="002060"/>
                </a:solidFill>
                <a:latin typeface="Calibri" pitchFamily="34" charset="0"/>
              </a:rPr>
              <a:t>,</a:t>
            </a:r>
            <a:r>
              <a:rPr lang="cs-CZ" sz="1600" b="1" dirty="0">
                <a:solidFill>
                  <a:srgbClr val="002060"/>
                </a:solidFill>
                <a:latin typeface="Calibri" pitchFamily="34" charset="0"/>
              </a:rPr>
              <a:t> řízená optimalizace</a:t>
            </a:r>
            <a:r>
              <a:rPr lang="en-GB" sz="1600" b="1" dirty="0">
                <a:solidFill>
                  <a:srgbClr val="002060"/>
                </a:solidFill>
                <a:latin typeface="Calibri" pitchFamily="34" charset="0"/>
              </a:rPr>
              <a:t>,</a:t>
            </a:r>
            <a:r>
              <a:rPr lang="cs-CZ" sz="1600" b="1" dirty="0">
                <a:solidFill>
                  <a:srgbClr val="002060"/>
                </a:solidFill>
                <a:latin typeface="Calibri" pitchFamily="34" charset="0"/>
              </a:rPr>
              <a:t> biologická dostupnost</a:t>
            </a:r>
            <a:endParaRPr lang="en-GB" sz="1600" b="1" dirty="0">
              <a:solidFill>
                <a:srgbClr val="002060"/>
              </a:solidFill>
              <a:latin typeface="TNO Oranda Wide"/>
            </a:endParaRPr>
          </a:p>
          <a:p>
            <a:pPr>
              <a:defRPr/>
            </a:pPr>
            <a:endParaRPr lang="en-GB" sz="1600" b="1" dirty="0">
              <a:solidFill>
                <a:srgbClr val="0000FF"/>
              </a:solidFill>
              <a:latin typeface="TNO Oranda Wide"/>
            </a:endParaRPr>
          </a:p>
          <a:p>
            <a:pPr>
              <a:defRPr/>
            </a:pPr>
            <a:endParaRPr lang="en-GB" sz="1600" b="1" dirty="0">
              <a:solidFill>
                <a:srgbClr val="0000FF"/>
              </a:solidFill>
              <a:latin typeface="TNO Oranda Wide"/>
            </a:endParaRPr>
          </a:p>
          <a:p>
            <a:pPr>
              <a:defRPr/>
            </a:pPr>
            <a:endParaRPr lang="en-GB" sz="1600" b="1" dirty="0">
              <a:solidFill>
                <a:srgbClr val="0000FF"/>
              </a:solidFill>
              <a:latin typeface="TNO Oranda Wide"/>
            </a:endParaRPr>
          </a:p>
          <a:p>
            <a:pPr>
              <a:defRPr/>
            </a:pPr>
            <a:endParaRPr lang="en-GB" sz="1600" b="1" dirty="0">
              <a:solidFill>
                <a:srgbClr val="0000FF"/>
              </a:solidFill>
              <a:latin typeface="TNO Oranda Wide"/>
            </a:endParaRPr>
          </a:p>
          <a:p>
            <a:pPr>
              <a:defRPr/>
            </a:pPr>
            <a:r>
              <a:rPr lang="cs-CZ" sz="1600" b="1" dirty="0">
                <a:solidFill>
                  <a:srgbClr val="0000FF"/>
                </a:solidFill>
                <a:latin typeface="Calibri" pitchFamily="34" charset="0"/>
              </a:rPr>
              <a:t> </a:t>
            </a:r>
            <a:endParaRPr lang="en-GB" sz="1600" b="1" dirty="0">
              <a:solidFill>
                <a:srgbClr val="0000FF"/>
              </a:solidFill>
              <a:latin typeface="TNO Oranda Wide"/>
            </a:endParaRPr>
          </a:p>
          <a:p>
            <a:pPr>
              <a:defRPr/>
            </a:pPr>
            <a:endParaRPr lang="en-GB" sz="1600" b="1" dirty="0">
              <a:solidFill>
                <a:srgbClr val="0000FF"/>
              </a:solidFill>
              <a:latin typeface="TNO Oranda Wide"/>
            </a:endParaRPr>
          </a:p>
          <a:p>
            <a:pPr>
              <a:defRPr/>
            </a:pPr>
            <a:endParaRPr lang="en-GB" sz="1600" b="1" dirty="0">
              <a:solidFill>
                <a:srgbClr val="0000FF"/>
              </a:solidFill>
              <a:latin typeface="TNO Oranda Wide"/>
            </a:endParaRPr>
          </a:p>
          <a:p>
            <a:pPr>
              <a:defRPr/>
            </a:pPr>
            <a:endParaRPr lang="en-GB" sz="1600" b="1" dirty="0">
              <a:solidFill>
                <a:srgbClr val="0000FF"/>
              </a:solidFill>
              <a:latin typeface="TNO Oranda Wide"/>
            </a:endParaRPr>
          </a:p>
          <a:p>
            <a:pPr>
              <a:defRPr/>
            </a:pPr>
            <a:endParaRPr lang="en-GB" sz="1600" b="1" dirty="0">
              <a:solidFill>
                <a:srgbClr val="0000FF"/>
              </a:solidFill>
              <a:latin typeface="TNO Oranda Wide"/>
            </a:endParaRPr>
          </a:p>
          <a:p>
            <a:pPr>
              <a:defRPr/>
            </a:pPr>
            <a:endParaRPr lang="en-GB" sz="1600" b="1" dirty="0">
              <a:solidFill>
                <a:srgbClr val="0000FF"/>
              </a:solidFill>
              <a:latin typeface="TNO Oranda Wide"/>
            </a:endParaRPr>
          </a:p>
        </p:txBody>
      </p:sp>
      <p:grpSp>
        <p:nvGrpSpPr>
          <p:cNvPr id="30737" name="Group 59">
            <a:extLst>
              <a:ext uri="{FF2B5EF4-FFF2-40B4-BE49-F238E27FC236}">
                <a16:creationId xmlns:a16="http://schemas.microsoft.com/office/drawing/2014/main" id="{F7EEF33A-D656-4A64-B36C-9A5D8B11C3FC}"/>
              </a:ext>
            </a:extLst>
          </p:cNvPr>
          <p:cNvGrpSpPr>
            <a:grpSpLocks/>
          </p:cNvGrpSpPr>
          <p:nvPr/>
        </p:nvGrpSpPr>
        <p:grpSpPr bwMode="auto">
          <a:xfrm>
            <a:off x="7967663" y="2039938"/>
            <a:ext cx="1422400" cy="406400"/>
            <a:chOff x="3984" y="916"/>
            <a:chExt cx="1008" cy="288"/>
          </a:xfrm>
        </p:grpSpPr>
        <p:sp>
          <p:nvSpPr>
            <p:cNvPr id="30742" name="Rectangle 60">
              <a:extLst>
                <a:ext uri="{FF2B5EF4-FFF2-40B4-BE49-F238E27FC236}">
                  <a16:creationId xmlns:a16="http://schemas.microsoft.com/office/drawing/2014/main" id="{07FB77ED-12DF-47D6-B0A3-45506AD77E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84" y="916"/>
              <a:ext cx="1008" cy="288"/>
            </a:xfrm>
            <a:prstGeom prst="rect">
              <a:avLst/>
            </a:prstGeom>
            <a:solidFill>
              <a:srgbClr val="3363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Aft>
                  <a:spcPts val="1000"/>
                </a:spcAft>
                <a:buBlip>
                  <a:blip r:embed="rId2"/>
                </a:buBlip>
                <a:defRPr sz="2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rgbClr val="948A54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ts val="400"/>
                </a:spcBef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Aft>
                  <a:spcPct val="0"/>
                </a:spcAft>
                <a:buFontTx/>
                <a:buNone/>
              </a:pPr>
              <a:endParaRPr lang="cs-CZ" altLang="cs-CZ" sz="1800">
                <a:latin typeface="Calibri" panose="020F0502020204030204" pitchFamily="34" charset="0"/>
              </a:endParaRPr>
            </a:p>
          </p:txBody>
        </p:sp>
        <p:sp>
          <p:nvSpPr>
            <p:cNvPr id="30743" name="Freeform 61">
              <a:extLst>
                <a:ext uri="{FF2B5EF4-FFF2-40B4-BE49-F238E27FC236}">
                  <a16:creationId xmlns:a16="http://schemas.microsoft.com/office/drawing/2014/main" id="{8DED0FC0-8AB3-446C-A1A0-56315A733B55}"/>
                </a:ext>
              </a:extLst>
            </p:cNvPr>
            <p:cNvSpPr>
              <a:spLocks/>
            </p:cNvSpPr>
            <p:nvPr/>
          </p:nvSpPr>
          <p:spPr bwMode="auto">
            <a:xfrm>
              <a:off x="3984" y="916"/>
              <a:ext cx="1008" cy="36"/>
            </a:xfrm>
            <a:custGeom>
              <a:avLst/>
              <a:gdLst>
                <a:gd name="T0" fmla="*/ 0 w 1008"/>
                <a:gd name="T1" fmla="*/ 0 h 36"/>
                <a:gd name="T2" fmla="*/ 36 w 1008"/>
                <a:gd name="T3" fmla="*/ 36 h 36"/>
                <a:gd name="T4" fmla="*/ 972 w 1008"/>
                <a:gd name="T5" fmla="*/ 36 h 36"/>
                <a:gd name="T6" fmla="*/ 1008 w 1008"/>
                <a:gd name="T7" fmla="*/ 0 h 36"/>
                <a:gd name="T8" fmla="*/ 0 w 1008"/>
                <a:gd name="T9" fmla="*/ 0 h 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08"/>
                <a:gd name="T16" fmla="*/ 0 h 36"/>
                <a:gd name="T17" fmla="*/ 1008 w 1008"/>
                <a:gd name="T18" fmla="*/ 36 h 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08" h="36">
                  <a:moveTo>
                    <a:pt x="0" y="0"/>
                  </a:moveTo>
                  <a:lnTo>
                    <a:pt x="36" y="36"/>
                  </a:lnTo>
                  <a:lnTo>
                    <a:pt x="972" y="36"/>
                  </a:lnTo>
                  <a:lnTo>
                    <a:pt x="100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B82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0744" name="Freeform 62">
              <a:extLst>
                <a:ext uri="{FF2B5EF4-FFF2-40B4-BE49-F238E27FC236}">
                  <a16:creationId xmlns:a16="http://schemas.microsoft.com/office/drawing/2014/main" id="{682D4567-77CF-4ACA-84C5-0AC78B73F19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84" y="916"/>
              <a:ext cx="36" cy="288"/>
            </a:xfrm>
            <a:custGeom>
              <a:avLst/>
              <a:gdLst>
                <a:gd name="T0" fmla="*/ 0 w 36"/>
                <a:gd name="T1" fmla="*/ 0 h 288"/>
                <a:gd name="T2" fmla="*/ 0 w 36"/>
                <a:gd name="T3" fmla="*/ 288 h 288"/>
                <a:gd name="T4" fmla="*/ 36 w 36"/>
                <a:gd name="T5" fmla="*/ 252 h 288"/>
                <a:gd name="T6" fmla="*/ 36 w 36"/>
                <a:gd name="T7" fmla="*/ 36 h 288"/>
                <a:gd name="T8" fmla="*/ 0 w 36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"/>
                <a:gd name="T16" fmla="*/ 0 h 288"/>
                <a:gd name="T17" fmla="*/ 36 w 36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" h="288">
                  <a:moveTo>
                    <a:pt x="0" y="0"/>
                  </a:moveTo>
                  <a:lnTo>
                    <a:pt x="0" y="288"/>
                  </a:lnTo>
                  <a:lnTo>
                    <a:pt x="36" y="252"/>
                  </a:lnTo>
                  <a:lnTo>
                    <a:pt x="36" y="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5A2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0745" name="Freeform 63">
              <a:extLst>
                <a:ext uri="{FF2B5EF4-FFF2-40B4-BE49-F238E27FC236}">
                  <a16:creationId xmlns:a16="http://schemas.microsoft.com/office/drawing/2014/main" id="{7CC24AB7-C352-498A-8B7C-AECD3F8A31C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84" y="1168"/>
              <a:ext cx="1008" cy="36"/>
            </a:xfrm>
            <a:custGeom>
              <a:avLst/>
              <a:gdLst>
                <a:gd name="T0" fmla="*/ 0 w 1008"/>
                <a:gd name="T1" fmla="*/ 36 h 36"/>
                <a:gd name="T2" fmla="*/ 1008 w 1008"/>
                <a:gd name="T3" fmla="*/ 36 h 36"/>
                <a:gd name="T4" fmla="*/ 972 w 1008"/>
                <a:gd name="T5" fmla="*/ 0 h 36"/>
                <a:gd name="T6" fmla="*/ 36 w 1008"/>
                <a:gd name="T7" fmla="*/ 0 h 36"/>
                <a:gd name="T8" fmla="*/ 0 w 1008"/>
                <a:gd name="T9" fmla="*/ 36 h 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08"/>
                <a:gd name="T16" fmla="*/ 0 h 36"/>
                <a:gd name="T17" fmla="*/ 1008 w 1008"/>
                <a:gd name="T18" fmla="*/ 36 h 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08" h="36">
                  <a:moveTo>
                    <a:pt x="0" y="36"/>
                  </a:moveTo>
                  <a:lnTo>
                    <a:pt x="1008" y="36"/>
                  </a:lnTo>
                  <a:lnTo>
                    <a:pt x="972" y="0"/>
                  </a:lnTo>
                  <a:lnTo>
                    <a:pt x="36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294F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0746" name="Freeform 64">
              <a:extLst>
                <a:ext uri="{FF2B5EF4-FFF2-40B4-BE49-F238E27FC236}">
                  <a16:creationId xmlns:a16="http://schemas.microsoft.com/office/drawing/2014/main" id="{ABD203F1-726B-489C-9251-EA63AF6C119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6" y="916"/>
              <a:ext cx="36" cy="288"/>
            </a:xfrm>
            <a:custGeom>
              <a:avLst/>
              <a:gdLst>
                <a:gd name="T0" fmla="*/ 36 w 36"/>
                <a:gd name="T1" fmla="*/ 288 h 288"/>
                <a:gd name="T2" fmla="*/ 36 w 36"/>
                <a:gd name="T3" fmla="*/ 0 h 288"/>
                <a:gd name="T4" fmla="*/ 0 w 36"/>
                <a:gd name="T5" fmla="*/ 36 h 288"/>
                <a:gd name="T6" fmla="*/ 0 w 36"/>
                <a:gd name="T7" fmla="*/ 252 h 288"/>
                <a:gd name="T8" fmla="*/ 36 w 36"/>
                <a:gd name="T9" fmla="*/ 288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"/>
                <a:gd name="T16" fmla="*/ 0 h 288"/>
                <a:gd name="T17" fmla="*/ 36 w 36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" h="288">
                  <a:moveTo>
                    <a:pt x="36" y="288"/>
                  </a:moveTo>
                  <a:lnTo>
                    <a:pt x="36" y="0"/>
                  </a:lnTo>
                  <a:lnTo>
                    <a:pt x="0" y="36"/>
                  </a:lnTo>
                  <a:lnTo>
                    <a:pt x="0" y="252"/>
                  </a:lnTo>
                  <a:lnTo>
                    <a:pt x="36" y="288"/>
                  </a:lnTo>
                  <a:close/>
                </a:path>
              </a:pathLst>
            </a:custGeom>
            <a:solidFill>
              <a:srgbClr val="1E3B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30738" name="Rectangle 65">
            <a:extLst>
              <a:ext uri="{FF2B5EF4-FFF2-40B4-BE49-F238E27FC236}">
                <a16:creationId xmlns:a16="http://schemas.microsoft.com/office/drawing/2014/main" id="{EB67A4BB-3FBF-4CDA-8AFF-3FD84F02F6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4189" y="2103439"/>
            <a:ext cx="109369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Aft>
                <a:spcPts val="1000"/>
              </a:spcAft>
              <a:buBlip>
                <a:blip r:embed="rId2"/>
              </a:buBlip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948A5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ts val="400"/>
              </a:spcBef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Aft>
                <a:spcPct val="0"/>
              </a:spcAft>
              <a:buFontTx/>
              <a:buNone/>
            </a:pPr>
            <a:r>
              <a:rPr lang="en-GB" altLang="cs-CZ" sz="1800" b="1">
                <a:solidFill>
                  <a:schemeClr val="bg1"/>
                </a:solidFill>
                <a:latin typeface="Calibri" panose="020F0502020204030204" pitchFamily="34" charset="0"/>
              </a:rPr>
              <a:t>3</a:t>
            </a:r>
            <a:r>
              <a:rPr lang="cs-CZ" altLang="cs-CZ" sz="1800" b="1">
                <a:solidFill>
                  <a:schemeClr val="bg1"/>
                </a:solidFill>
                <a:latin typeface="Calibri" panose="020F0502020204030204" pitchFamily="34" charset="0"/>
              </a:rPr>
              <a:t>. </a:t>
            </a:r>
            <a:r>
              <a:rPr lang="en-GB" altLang="cs-CZ" sz="1800" b="1">
                <a:solidFill>
                  <a:schemeClr val="bg1"/>
                </a:solidFill>
                <a:latin typeface="Calibri" panose="020F0502020204030204" pitchFamily="34" charset="0"/>
              </a:rPr>
              <a:t>genera</a:t>
            </a:r>
            <a:r>
              <a:rPr lang="cs-CZ" altLang="cs-CZ" sz="1800" b="1">
                <a:solidFill>
                  <a:schemeClr val="bg1"/>
                </a:solidFill>
                <a:latin typeface="Calibri" panose="020F0502020204030204" pitchFamily="34" charset="0"/>
              </a:rPr>
              <a:t>ce</a:t>
            </a:r>
            <a:endParaRPr lang="en-GB" altLang="cs-CZ" sz="1800" b="1">
              <a:solidFill>
                <a:schemeClr val="bg1"/>
              </a:solidFill>
              <a:latin typeface="TNO Oranda Wide"/>
            </a:endParaRPr>
          </a:p>
        </p:txBody>
      </p:sp>
      <p:sp>
        <p:nvSpPr>
          <p:cNvPr id="30739" name="Rectangle 66">
            <a:extLst>
              <a:ext uri="{FF2B5EF4-FFF2-40B4-BE49-F238E27FC236}">
                <a16:creationId xmlns:a16="http://schemas.microsoft.com/office/drawing/2014/main" id="{670D5537-63C6-424C-9A19-495FAF9008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66188" y="2603500"/>
            <a:ext cx="8015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Aft>
                <a:spcPts val="1000"/>
              </a:spcAft>
              <a:buBlip>
                <a:blip r:embed="rId2"/>
              </a:buBlip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948A5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ts val="400"/>
              </a:spcBef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Aft>
                <a:spcPct val="0"/>
              </a:spcAft>
              <a:buFontTx/>
              <a:buNone/>
            </a:pPr>
            <a:r>
              <a:rPr lang="en-GB" altLang="cs-CZ" sz="1400" b="1" i="1">
                <a:solidFill>
                  <a:srgbClr val="0000FF"/>
                </a:solidFill>
                <a:latin typeface="Calibri" panose="020F0502020204030204" pitchFamily="34" charset="0"/>
              </a:rPr>
              <a:t>  </a:t>
            </a:r>
            <a:endParaRPr lang="en-GB" altLang="cs-CZ" sz="1700">
              <a:solidFill>
                <a:srgbClr val="0000FF"/>
              </a:solidFill>
              <a:latin typeface="TNO Oranda Wide"/>
            </a:endParaRPr>
          </a:p>
        </p:txBody>
      </p:sp>
      <p:sp>
        <p:nvSpPr>
          <p:cNvPr id="60442" name="AutoShape 67">
            <a:extLst>
              <a:ext uri="{FF2B5EF4-FFF2-40B4-BE49-F238E27FC236}">
                <a16:creationId xmlns:a16="http://schemas.microsoft.com/office/drawing/2014/main" id="{07FA46C0-CF7D-4D6B-8E3B-614EDB64CD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7664" y="2508250"/>
            <a:ext cx="2154237" cy="1208088"/>
          </a:xfrm>
          <a:prstGeom prst="homePlate">
            <a:avLst>
              <a:gd name="adj" fmla="val 28157"/>
            </a:avLst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>
              <a:defRPr/>
            </a:pPr>
            <a:r>
              <a:rPr lang="cs-CZ" sz="1500" b="1" dirty="0">
                <a:solidFill>
                  <a:schemeClr val="bg1"/>
                </a:solidFill>
              </a:rPr>
              <a:t>„</a:t>
            </a:r>
            <a:r>
              <a:rPr lang="cs-CZ" sz="1500" b="1" dirty="0" err="1">
                <a:solidFill>
                  <a:schemeClr val="bg1"/>
                </a:solidFill>
              </a:rPr>
              <a:t>enhanced</a:t>
            </a:r>
            <a:r>
              <a:rPr lang="cs-CZ" sz="1500" b="1" dirty="0">
                <a:solidFill>
                  <a:schemeClr val="bg1"/>
                </a:solidFill>
              </a:rPr>
              <a:t>“ potraviny:</a:t>
            </a:r>
            <a:endParaRPr lang="en-GB" sz="1500" dirty="0">
              <a:solidFill>
                <a:schemeClr val="bg1"/>
              </a:solidFill>
              <a:latin typeface="TNO Oranda Wide"/>
            </a:endParaRPr>
          </a:p>
          <a:p>
            <a:pPr>
              <a:buFontTx/>
              <a:buChar char="•"/>
              <a:defRPr/>
            </a:pPr>
            <a:r>
              <a:rPr lang="en-GB" sz="1500" b="1" dirty="0">
                <a:solidFill>
                  <a:schemeClr val="bg1"/>
                </a:solidFill>
              </a:rPr>
              <a:t> </a:t>
            </a:r>
            <a:r>
              <a:rPr lang="en-GB" sz="1500" b="1" dirty="0" err="1">
                <a:solidFill>
                  <a:schemeClr val="bg1"/>
                </a:solidFill>
              </a:rPr>
              <a:t>nov</a:t>
            </a:r>
            <a:r>
              <a:rPr lang="cs-CZ" sz="1500" b="1" dirty="0">
                <a:solidFill>
                  <a:schemeClr val="bg1"/>
                </a:solidFill>
              </a:rPr>
              <a:t>é složení</a:t>
            </a:r>
            <a:r>
              <a:rPr lang="en-GB" sz="1500" b="1" dirty="0">
                <a:solidFill>
                  <a:schemeClr val="bg1"/>
                </a:solidFill>
              </a:rPr>
              <a:t>?</a:t>
            </a:r>
          </a:p>
          <a:p>
            <a:pPr>
              <a:buFontTx/>
              <a:buChar char="•"/>
              <a:defRPr/>
            </a:pPr>
            <a:r>
              <a:rPr lang="en-GB" sz="1500" b="1" dirty="0">
                <a:solidFill>
                  <a:schemeClr val="bg1"/>
                </a:solidFill>
              </a:rPr>
              <a:t> </a:t>
            </a:r>
            <a:r>
              <a:rPr lang="en-GB" sz="1500" b="1" dirty="0" err="1">
                <a:solidFill>
                  <a:schemeClr val="bg1"/>
                </a:solidFill>
              </a:rPr>
              <a:t>nov</a:t>
            </a:r>
            <a:r>
              <a:rPr lang="cs-CZ" sz="1500" b="1" dirty="0">
                <a:solidFill>
                  <a:schemeClr val="bg1"/>
                </a:solidFill>
              </a:rPr>
              <a:t>é produkty</a:t>
            </a:r>
            <a:r>
              <a:rPr lang="en-GB" sz="1500" b="1" dirty="0">
                <a:solidFill>
                  <a:schemeClr val="bg1"/>
                </a:solidFill>
              </a:rPr>
              <a:t>?</a:t>
            </a:r>
          </a:p>
          <a:p>
            <a:pPr>
              <a:buFontTx/>
              <a:buChar char="•"/>
              <a:defRPr/>
            </a:pPr>
            <a:r>
              <a:rPr lang="en-GB" sz="1500" b="1" dirty="0">
                <a:solidFill>
                  <a:schemeClr val="bg1"/>
                </a:solidFill>
              </a:rPr>
              <a:t> ??</a:t>
            </a:r>
            <a:endParaRPr lang="en-US" sz="1500" b="1" dirty="0">
              <a:solidFill>
                <a:schemeClr val="bg1"/>
              </a:solidFill>
            </a:endParaRPr>
          </a:p>
        </p:txBody>
      </p:sp>
      <p:sp>
        <p:nvSpPr>
          <p:cNvPr id="30741" name="Nadpis 68">
            <a:extLst>
              <a:ext uri="{FF2B5EF4-FFF2-40B4-BE49-F238E27FC236}">
                <a16:creationId xmlns:a16="http://schemas.microsoft.com/office/drawing/2014/main" id="{642D61D6-1374-420E-8899-B2F4B6FB3C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0376" y="1092200"/>
            <a:ext cx="7667625" cy="863600"/>
          </a:xfrm>
        </p:spPr>
        <p:txBody>
          <a:bodyPr/>
          <a:lstStyle/>
          <a:p>
            <a:pPr eaLnBrk="1" hangingPunct="1"/>
            <a:r>
              <a:rPr lang="cs-CZ" altLang="cs-CZ" sz="2100"/>
              <a:t>POTRAVINÁŘSKÝ PRŮMYSL SMĚŘUJE K VYTVOŘENÍ TŘETÍ GENERACE TZV. FUNKČNÍCH POTRAVIN</a:t>
            </a:r>
            <a:br>
              <a:rPr lang="en-US" altLang="cs-CZ" sz="2100"/>
            </a:br>
            <a:endParaRPr lang="cs-CZ" altLang="cs-CZ" sz="2100"/>
          </a:p>
        </p:txBody>
      </p:sp>
    </p:spTree>
  </p:cSld>
  <p:clrMapOvr>
    <a:masterClrMapping/>
  </p:clrMapOvr>
  <p:transition>
    <p:fade thruBlk="1"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5" name="AutoShape 5">
            <a:extLst>
              <a:ext uri="{FF2B5EF4-FFF2-40B4-BE49-F238E27FC236}">
                <a16:creationId xmlns:a16="http://schemas.microsoft.com/office/drawing/2014/main" id="{8BB32AB6-08AD-45EE-B612-5729836C33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00376" y="1989139"/>
            <a:ext cx="2379663" cy="4111625"/>
          </a:xfrm>
          <a:prstGeom prst="downArrow">
            <a:avLst>
              <a:gd name="adj1" fmla="val 75009"/>
              <a:gd name="adj2" fmla="val 46170"/>
            </a:avLst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>
            <a:flatTx/>
          </a:bodyPr>
          <a:lstStyle/>
          <a:p>
            <a:pPr eaLnBrk="1" hangingPunct="1">
              <a:defRPr/>
            </a:pPr>
            <a:endParaRPr lang="cs-CZ"/>
          </a:p>
        </p:txBody>
      </p:sp>
      <p:sp>
        <p:nvSpPr>
          <p:cNvPr id="61446" name="Rectangle 6">
            <a:extLst>
              <a:ext uri="{FF2B5EF4-FFF2-40B4-BE49-F238E27FC236}">
                <a16:creationId xmlns:a16="http://schemas.microsoft.com/office/drawing/2014/main" id="{DAEB9EDE-9020-48F5-93E1-5F339A51B2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08663" y="1989139"/>
            <a:ext cx="4464050" cy="1056057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85725" tIns="42862" rIns="85725" bIns="42862">
            <a:spAutoFit/>
          </a:bodyPr>
          <a:lstStyle/>
          <a:p>
            <a:pPr marL="92075" defTabSz="762000">
              <a:defRPr/>
            </a:pPr>
            <a:r>
              <a:rPr lang="cs-CZ" sz="2100" b="1" dirty="0"/>
              <a:t>Symptomy: </a:t>
            </a:r>
          </a:p>
          <a:p>
            <a:pPr marL="92075" defTabSz="762000">
              <a:defRPr/>
            </a:pPr>
            <a:r>
              <a:rPr lang="cs-CZ" sz="2100" b="1" dirty="0"/>
              <a:t>zvýšený LDL v plazmě, srdeční obtíže</a:t>
            </a:r>
            <a:endParaRPr lang="en-US" sz="2100" b="1" dirty="0"/>
          </a:p>
        </p:txBody>
      </p:sp>
      <p:sp>
        <p:nvSpPr>
          <p:cNvPr id="31748" name="Rectangle 7">
            <a:extLst>
              <a:ext uri="{FF2B5EF4-FFF2-40B4-BE49-F238E27FC236}">
                <a16:creationId xmlns:a16="http://schemas.microsoft.com/office/drawing/2014/main" id="{C150D62E-36C7-4B35-AF15-E6769047CC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87714" y="2205038"/>
            <a:ext cx="18002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 defTabSz="873125">
              <a:spcAft>
                <a:spcPts val="1000"/>
              </a:spcAft>
              <a:buBlip>
                <a:blip r:embed="rId2"/>
              </a:buBlip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73125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948A5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73125">
              <a:spcBef>
                <a:spcPts val="400"/>
              </a:spcBef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73125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73125">
              <a:spcBef>
                <a:spcPct val="20000"/>
              </a:spcBef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731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731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731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731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Aft>
                <a:spcPct val="0"/>
              </a:spcAft>
              <a:buFontTx/>
              <a:buNone/>
            </a:pPr>
            <a:r>
              <a:rPr lang="cs-CZ" altLang="cs-CZ" sz="1800" b="1">
                <a:solidFill>
                  <a:schemeClr val="bg1"/>
                </a:solidFill>
                <a:latin typeface="Calibri" panose="020F0502020204030204" pitchFamily="34" charset="0"/>
              </a:rPr>
              <a:t>Celý organismus</a:t>
            </a:r>
            <a:endParaRPr lang="en-US" altLang="cs-CZ" sz="1800" b="1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31749" name="Rectangle 8">
            <a:extLst>
              <a:ext uri="{FF2B5EF4-FFF2-40B4-BE49-F238E27FC236}">
                <a16:creationId xmlns:a16="http://schemas.microsoft.com/office/drawing/2014/main" id="{BC4E830C-3A89-4A5F-9DD3-51FC9F74CC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87714" y="3068638"/>
            <a:ext cx="18002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 defTabSz="873125">
              <a:spcAft>
                <a:spcPts val="1000"/>
              </a:spcAft>
              <a:buBlip>
                <a:blip r:embed="rId2"/>
              </a:buBlip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73125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948A5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73125">
              <a:spcBef>
                <a:spcPts val="400"/>
              </a:spcBef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73125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73125">
              <a:spcBef>
                <a:spcPct val="20000"/>
              </a:spcBef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731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731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731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731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Aft>
                <a:spcPct val="0"/>
              </a:spcAft>
              <a:buFontTx/>
              <a:buNone/>
            </a:pPr>
            <a:r>
              <a:rPr lang="cs-CZ" altLang="cs-CZ" sz="1800" b="1">
                <a:solidFill>
                  <a:schemeClr val="bg1"/>
                </a:solidFill>
                <a:latin typeface="Calibri" panose="020F0502020204030204" pitchFamily="34" charset="0"/>
              </a:rPr>
              <a:t>Empirické poznatky</a:t>
            </a:r>
            <a:endParaRPr lang="en-US" altLang="cs-CZ" sz="1800" b="1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31750" name="Rectangle 9">
            <a:extLst>
              <a:ext uri="{FF2B5EF4-FFF2-40B4-BE49-F238E27FC236}">
                <a16:creationId xmlns:a16="http://schemas.microsoft.com/office/drawing/2014/main" id="{C6296FFD-02F0-4F82-A584-FE60769E89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87714" y="4292601"/>
            <a:ext cx="18002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 defTabSz="873125">
              <a:spcAft>
                <a:spcPts val="1000"/>
              </a:spcAft>
              <a:buBlip>
                <a:blip r:embed="rId2"/>
              </a:buBlip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73125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948A5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73125">
              <a:spcBef>
                <a:spcPts val="400"/>
              </a:spcBef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73125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73125">
              <a:spcBef>
                <a:spcPct val="20000"/>
              </a:spcBef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731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731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731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731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Aft>
                <a:spcPct val="0"/>
              </a:spcAft>
              <a:buFontTx/>
              <a:buNone/>
            </a:pPr>
            <a:r>
              <a:rPr lang="cs-CZ" altLang="cs-CZ" sz="1800" b="1">
                <a:solidFill>
                  <a:schemeClr val="bg1"/>
                </a:solidFill>
                <a:latin typeface="Calibri" panose="020F0502020204030204" pitchFamily="34" charset="0"/>
              </a:rPr>
              <a:t>screening</a:t>
            </a:r>
            <a:endParaRPr lang="en-US" altLang="cs-CZ" sz="1800" b="1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grpSp>
        <p:nvGrpSpPr>
          <p:cNvPr id="31751" name="Skupina 22">
            <a:extLst>
              <a:ext uri="{FF2B5EF4-FFF2-40B4-BE49-F238E27FC236}">
                <a16:creationId xmlns:a16="http://schemas.microsoft.com/office/drawing/2014/main" id="{A373BBB6-BFB9-486D-BC57-FEF58EEFBC3F}"/>
              </a:ext>
            </a:extLst>
          </p:cNvPr>
          <p:cNvGrpSpPr>
            <a:grpSpLocks/>
          </p:cNvGrpSpPr>
          <p:nvPr/>
        </p:nvGrpSpPr>
        <p:grpSpPr bwMode="auto">
          <a:xfrm>
            <a:off x="5591175" y="2997200"/>
            <a:ext cx="4826000" cy="2863850"/>
            <a:chOff x="3995936" y="2996952"/>
            <a:chExt cx="4896544" cy="2863850"/>
          </a:xfrm>
        </p:grpSpPr>
        <p:sp>
          <p:nvSpPr>
            <p:cNvPr id="61442" name="Rectangle 2">
              <a:extLst>
                <a:ext uri="{FF2B5EF4-FFF2-40B4-BE49-F238E27FC236}">
                  <a16:creationId xmlns:a16="http://schemas.microsoft.com/office/drawing/2014/main" id="{76AAA3BA-B04C-4D59-96F8-91F27F6EB3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11771" y="2996952"/>
              <a:ext cx="4509975" cy="2863850"/>
            </a:xfrm>
            <a:prstGeom prst="rect">
              <a:avLst/>
            </a:prstGeom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wrap="none" anchor="ctr">
              <a:flatTx/>
            </a:bodyPr>
            <a:lstStyle/>
            <a:p>
              <a:pPr eaLnBrk="1" hangingPunct="1">
                <a:defRPr/>
              </a:pPr>
              <a:endParaRPr lang="cs-CZ"/>
            </a:p>
          </p:txBody>
        </p:sp>
        <p:sp>
          <p:nvSpPr>
            <p:cNvPr id="31754" name="Line 3">
              <a:extLst>
                <a:ext uri="{FF2B5EF4-FFF2-40B4-BE49-F238E27FC236}">
                  <a16:creationId xmlns:a16="http://schemas.microsoft.com/office/drawing/2014/main" id="{FCEBAAF6-F2F2-413E-9A9B-2DCE6614A1C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452320" y="4365104"/>
              <a:ext cx="301625" cy="333375"/>
            </a:xfrm>
            <a:prstGeom prst="line">
              <a:avLst/>
            </a:prstGeom>
            <a:noFill/>
            <a:ln w="50800">
              <a:solidFill>
                <a:schemeClr val="bg1"/>
              </a:solidFill>
              <a:round/>
              <a:headEnd type="none" w="sm" len="sm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61450" name="Rectangle 10">
              <a:extLst>
                <a:ext uri="{FF2B5EF4-FFF2-40B4-BE49-F238E27FC236}">
                  <a16:creationId xmlns:a16="http://schemas.microsoft.com/office/drawing/2014/main" id="{4F1E9266-DD0A-4E6C-ABAD-5E5E9962DB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95936" y="3111252"/>
              <a:ext cx="4896544" cy="831639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lIns="92075" tIns="46038" rIns="92075" bIns="46038">
              <a:spAutoFit/>
            </a:bodyPr>
            <a:lstStyle/>
            <a:p>
              <a:pPr algn="ctr" defTabSz="873125">
                <a:defRPr/>
              </a:pPr>
              <a:r>
                <a:rPr lang="cs-CZ" b="1" dirty="0">
                  <a:solidFill>
                    <a:schemeClr val="accent1">
                      <a:lumMod val="75000"/>
                    </a:schemeClr>
                  </a:solidFill>
                </a:rPr>
                <a:t>Mechanismus je „černá skříňka“</a:t>
              </a:r>
              <a:endParaRPr lang="en-US" b="1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61452" name="Rectangle 12">
              <a:extLst>
                <a:ext uri="{FF2B5EF4-FFF2-40B4-BE49-F238E27FC236}">
                  <a16:creationId xmlns:a16="http://schemas.microsoft.com/office/drawing/2014/main" id="{281AF1EE-D20A-4DBA-9BA5-956D88E84F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95936" y="3860552"/>
              <a:ext cx="2917824" cy="462307"/>
            </a:xfrm>
            <a:prstGeom prst="rect">
              <a:avLst/>
            </a:prstGeom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none" lIns="92075" tIns="46038" rIns="92075" bIns="46038">
              <a:spAutoFit/>
            </a:bodyPr>
            <a:lstStyle/>
            <a:p>
              <a:pPr defTabSz="873125">
                <a:defRPr/>
              </a:pPr>
              <a:r>
                <a:rPr lang="cs-CZ" dirty="0">
                  <a:solidFill>
                    <a:schemeClr val="bg1"/>
                  </a:solidFill>
                </a:rPr>
                <a:t>Rozpustná vláknina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61453" name="Rectangle 13">
              <a:extLst>
                <a:ext uri="{FF2B5EF4-FFF2-40B4-BE49-F238E27FC236}">
                  <a16:creationId xmlns:a16="http://schemas.microsoft.com/office/drawing/2014/main" id="{5D5B3099-9406-450C-A0F1-3998A3DA20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95936" y="4365377"/>
              <a:ext cx="2499831" cy="462307"/>
            </a:xfrm>
            <a:prstGeom prst="rect">
              <a:avLst/>
            </a:prstGeom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none" lIns="92075" tIns="46038" rIns="92075" bIns="46038">
              <a:spAutoFit/>
            </a:bodyPr>
            <a:lstStyle/>
            <a:p>
              <a:pPr defTabSz="873125">
                <a:defRPr/>
              </a:pPr>
              <a:r>
                <a:rPr lang="cs-CZ" dirty="0">
                  <a:solidFill>
                    <a:schemeClr val="bg1"/>
                  </a:solidFill>
                </a:rPr>
                <a:t>Rostlinné steroly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61454" name="Rectangle 14">
              <a:extLst>
                <a:ext uri="{FF2B5EF4-FFF2-40B4-BE49-F238E27FC236}">
                  <a16:creationId xmlns:a16="http://schemas.microsoft.com/office/drawing/2014/main" id="{39AEB882-2034-4CB3-908B-9ADDC0FAB1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95936" y="4868615"/>
              <a:ext cx="1091338" cy="462307"/>
            </a:xfrm>
            <a:prstGeom prst="rect">
              <a:avLst/>
            </a:prstGeom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none" lIns="92075" tIns="46038" rIns="92075" bIns="46038">
              <a:spAutoFit/>
            </a:bodyPr>
            <a:lstStyle/>
            <a:p>
              <a:pPr defTabSz="873125">
                <a:defRPr/>
              </a:pPr>
              <a:r>
                <a:rPr lang="en-US" dirty="0" err="1">
                  <a:solidFill>
                    <a:schemeClr val="bg1"/>
                  </a:solidFill>
                </a:rPr>
                <a:t>stati</a:t>
              </a:r>
              <a:r>
                <a:rPr lang="cs-CZ" dirty="0" err="1">
                  <a:solidFill>
                    <a:schemeClr val="bg1"/>
                  </a:solidFill>
                </a:rPr>
                <a:t>ny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61455" name="Rectangle 15">
              <a:extLst>
                <a:ext uri="{FF2B5EF4-FFF2-40B4-BE49-F238E27FC236}">
                  <a16:creationId xmlns:a16="http://schemas.microsoft.com/office/drawing/2014/main" id="{E6C5C064-8705-4BFA-857C-CA2CD4C862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95936" y="5373440"/>
              <a:ext cx="3020290" cy="462307"/>
            </a:xfrm>
            <a:prstGeom prst="rect">
              <a:avLst/>
            </a:prstGeom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none" lIns="92075" tIns="46038" rIns="92075" bIns="46038">
              <a:spAutoFit/>
            </a:bodyPr>
            <a:lstStyle/>
            <a:p>
              <a:pPr defTabSz="873125">
                <a:defRPr/>
              </a:pPr>
              <a:r>
                <a:rPr lang="el-GR" dirty="0">
                  <a:solidFill>
                    <a:schemeClr val="bg1"/>
                  </a:solidFill>
                  <a:cs typeface="Arial" pitchFamily="34" charset="0"/>
                </a:rPr>
                <a:t>ω</a:t>
              </a:r>
              <a:r>
                <a:rPr lang="en-US" dirty="0">
                  <a:solidFill>
                    <a:schemeClr val="bg1"/>
                  </a:solidFill>
                </a:rPr>
                <a:t>-3 </a:t>
              </a:r>
              <a:r>
                <a:rPr lang="cs-CZ" dirty="0">
                  <a:solidFill>
                    <a:schemeClr val="bg1"/>
                  </a:solidFill>
                </a:rPr>
                <a:t>mastné kyseliny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1760" name="Line 16">
              <a:extLst>
                <a:ext uri="{FF2B5EF4-FFF2-40B4-BE49-F238E27FC236}">
                  <a16:creationId xmlns:a16="http://schemas.microsoft.com/office/drawing/2014/main" id="{10EF4AC0-5358-46BF-BBB1-CA68291415A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940152" y="4293096"/>
              <a:ext cx="241300" cy="200025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 type="none" w="sm" len="sm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31761" name="Line 17">
              <a:extLst>
                <a:ext uri="{FF2B5EF4-FFF2-40B4-BE49-F238E27FC236}">
                  <a16:creationId xmlns:a16="http://schemas.microsoft.com/office/drawing/2014/main" id="{7134A9D1-84BA-424E-BAFD-8377D61902D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868144" y="4581128"/>
              <a:ext cx="257175" cy="120650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 type="none" w="sm" len="sm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31762" name="Line 18">
              <a:extLst>
                <a:ext uri="{FF2B5EF4-FFF2-40B4-BE49-F238E27FC236}">
                  <a16:creationId xmlns:a16="http://schemas.microsoft.com/office/drawing/2014/main" id="{3C74E29D-F5DA-459D-94B4-A8D68F6F266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076056" y="5013176"/>
              <a:ext cx="966589" cy="0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 type="none" w="sm" len="sm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31763" name="Line 19">
              <a:extLst>
                <a:ext uri="{FF2B5EF4-FFF2-40B4-BE49-F238E27FC236}">
                  <a16:creationId xmlns:a16="http://schemas.microsoft.com/office/drawing/2014/main" id="{BDC7D33B-D5A5-417D-A711-6CA09D19994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156176" y="5301207"/>
              <a:ext cx="214312" cy="216024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 type="none" w="sm" len="sm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61460" name="Rectangle 20">
              <a:extLst>
                <a:ext uri="{FF2B5EF4-FFF2-40B4-BE49-F238E27FC236}">
                  <a16:creationId xmlns:a16="http://schemas.microsoft.com/office/drawing/2014/main" id="{25751603-3CE1-494C-9D14-2D77293F76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97226" y="3841502"/>
              <a:ext cx="2295254" cy="831639"/>
            </a:xfrm>
            <a:prstGeom prst="rect">
              <a:avLst/>
            </a:prstGeom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lIns="92075" tIns="46038" rIns="92075" bIns="46038">
              <a:spAutoFit/>
            </a:bodyPr>
            <a:lstStyle/>
            <a:p>
              <a:pPr algn="ctr" defTabSz="873125">
                <a:defRPr/>
              </a:pPr>
              <a:r>
                <a:rPr lang="cs-CZ" dirty="0"/>
                <a:t>Hladina cholesterolu</a:t>
              </a:r>
              <a:endParaRPr lang="en-US" dirty="0"/>
            </a:p>
          </p:txBody>
        </p:sp>
        <p:grpSp>
          <p:nvGrpSpPr>
            <p:cNvPr id="31765" name="Skupina 21">
              <a:extLst>
                <a:ext uri="{FF2B5EF4-FFF2-40B4-BE49-F238E27FC236}">
                  <a16:creationId xmlns:a16="http://schemas.microsoft.com/office/drawing/2014/main" id="{E30A8AF7-D62C-47AC-8804-490304F3D90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228184" y="4437112"/>
              <a:ext cx="1092200" cy="803275"/>
              <a:chOff x="6084168" y="4509120"/>
              <a:chExt cx="1092200" cy="803275"/>
            </a:xfrm>
          </p:grpSpPr>
          <p:sp>
            <p:nvSpPr>
              <p:cNvPr id="61451" name="Rectangle 11">
                <a:extLst>
                  <a:ext uri="{FF2B5EF4-FFF2-40B4-BE49-F238E27FC236}">
                    <a16:creationId xmlns:a16="http://schemas.microsoft.com/office/drawing/2014/main" id="{20960322-5AEA-436B-8E59-C2C311738A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84358" y="4508823"/>
                <a:ext cx="1092058" cy="803275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eaLnBrk="1" hangingPunct="1">
                  <a:defRPr/>
                </a:pPr>
                <a:endParaRPr lang="cs-CZ"/>
              </a:p>
            </p:txBody>
          </p:sp>
          <p:sp>
            <p:nvSpPr>
              <p:cNvPr id="61461" name="Rectangle 21">
                <a:extLst>
                  <a:ext uri="{FF2B5EF4-FFF2-40B4-BE49-F238E27FC236}">
                    <a16:creationId xmlns:a16="http://schemas.microsoft.com/office/drawing/2014/main" id="{71BBE71F-006F-4D4A-B7B3-E24B833D34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30932" y="4694560"/>
                <a:ext cx="789245" cy="461963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2075" tIns="46038" rIns="92075" bIns="46038">
                <a:spAutoFit/>
              </a:bodyPr>
              <a:lstStyle/>
              <a:p>
                <a:pPr algn="ctr" defTabSz="873125">
                  <a:defRPr/>
                </a:pPr>
                <a:r>
                  <a:rPr lang="cs-CZ" b="1" dirty="0">
                    <a:solidFill>
                      <a:schemeClr val="accent1">
                        <a:lumMod val="75000"/>
                      </a:schemeClr>
                    </a:solidFill>
                    <a:latin typeface="Calibri" pitchFamily="34" charset="0"/>
                  </a:rPr>
                  <a:t>tělo</a:t>
                </a:r>
                <a:endParaRPr lang="en-US" b="1" dirty="0">
                  <a:solidFill>
                    <a:schemeClr val="accent1">
                      <a:lumMod val="75000"/>
                    </a:schemeClr>
                  </a:solidFill>
                  <a:latin typeface="Calibri" pitchFamily="34" charset="0"/>
                </a:endParaRPr>
              </a:p>
            </p:txBody>
          </p:sp>
        </p:grpSp>
      </p:grpSp>
      <p:sp>
        <p:nvSpPr>
          <p:cNvPr id="31752" name="Nadpis 23">
            <a:extLst>
              <a:ext uri="{FF2B5EF4-FFF2-40B4-BE49-F238E27FC236}">
                <a16:creationId xmlns:a16="http://schemas.microsoft.com/office/drawing/2014/main" id="{1445637E-63D5-4EB5-8FA4-A433E43FF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6276" y="908051"/>
            <a:ext cx="7127875" cy="855663"/>
          </a:xfrm>
        </p:spPr>
        <p:txBody>
          <a:bodyPr/>
          <a:lstStyle/>
          <a:p>
            <a:pPr eaLnBrk="1" hangingPunct="1"/>
            <a:r>
              <a:rPr lang="cs-CZ" altLang="cs-CZ"/>
              <a:t>TRADIČNÍ ZKOUMÁNÍ BIOLOGICKÝCH CEST</a:t>
            </a:r>
            <a:br>
              <a:rPr lang="cs-CZ" altLang="cs-CZ"/>
            </a:br>
            <a:r>
              <a:rPr lang="cs-CZ" altLang="cs-CZ"/>
              <a:t> V RÁMCI JE MNOHOSTUPŇOVÝ PROCES</a:t>
            </a:r>
          </a:p>
        </p:txBody>
      </p:sp>
    </p:spTree>
  </p:cSld>
  <p:clrMapOvr>
    <a:masterClrMapping/>
  </p:clrMapOvr>
  <p:transition>
    <p:fade thruBlk="1"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>
            <a:extLst>
              <a:ext uri="{FF2B5EF4-FFF2-40B4-BE49-F238E27FC236}">
                <a16:creationId xmlns:a16="http://schemas.microsoft.com/office/drawing/2014/main" id="{5C795D3F-5124-4F08-BBD5-3AA9D2DEFB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2850" y="2133601"/>
            <a:ext cx="1593850" cy="43910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Aft>
                <a:spcPts val="1000"/>
              </a:spcAft>
              <a:buBlip>
                <a:blip r:embed="rId2"/>
              </a:buBlip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948A5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ts val="400"/>
              </a:spcBef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Aft>
                <a:spcPct val="0"/>
              </a:spcAft>
              <a:buFontTx/>
              <a:buNone/>
            </a:pPr>
            <a:endParaRPr lang="cs-CZ" altLang="cs-CZ" sz="1800">
              <a:latin typeface="Calibri" panose="020F0502020204030204" pitchFamily="34" charset="0"/>
            </a:endParaRPr>
          </a:p>
        </p:txBody>
      </p:sp>
      <p:sp>
        <p:nvSpPr>
          <p:cNvPr id="32771" name="Text Box 5">
            <a:extLst>
              <a:ext uri="{FF2B5EF4-FFF2-40B4-BE49-F238E27FC236}">
                <a16:creationId xmlns:a16="http://schemas.microsoft.com/office/drawing/2014/main" id="{49F40162-4BAF-4CD2-B018-84751F2A0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04288" y="5549900"/>
            <a:ext cx="1439862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Aft>
                <a:spcPts val="1000"/>
              </a:spcAft>
              <a:buBlip>
                <a:blip r:embed="rId2"/>
              </a:buBlip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948A5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ts val="400"/>
              </a:spcBef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Aft>
                <a:spcPct val="0"/>
              </a:spcAft>
              <a:buFontTx/>
              <a:buNone/>
            </a:pPr>
            <a:r>
              <a:rPr lang="cs-CZ" altLang="cs-CZ" sz="2400" b="1">
                <a:solidFill>
                  <a:srgbClr val="C00000"/>
                </a:solidFill>
                <a:latin typeface="Calibri" panose="020F0502020204030204" pitchFamily="34" charset="0"/>
              </a:rPr>
              <a:t>Funkční </a:t>
            </a:r>
          </a:p>
          <a:p>
            <a:pPr>
              <a:spcAft>
                <a:spcPct val="0"/>
              </a:spcAft>
              <a:buFontTx/>
              <a:buNone/>
            </a:pPr>
            <a:r>
              <a:rPr lang="cs-CZ" altLang="cs-CZ" sz="2400" b="1">
                <a:solidFill>
                  <a:srgbClr val="C00000"/>
                </a:solidFill>
                <a:latin typeface="Calibri" panose="020F0502020204030204" pitchFamily="34" charset="0"/>
              </a:rPr>
              <a:t>genomika</a:t>
            </a:r>
            <a:endParaRPr lang="en-US" altLang="cs-CZ" sz="2400" b="1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  <p:sp>
        <p:nvSpPr>
          <p:cNvPr id="62469" name="Rectangle 7">
            <a:extLst>
              <a:ext uri="{FF2B5EF4-FFF2-40B4-BE49-F238E27FC236}">
                <a16:creationId xmlns:a16="http://schemas.microsoft.com/office/drawing/2014/main" id="{33373006-730B-45ED-B366-5EF087D48A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71239" y="4140201"/>
            <a:ext cx="3217125" cy="58696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lIns="93612" tIns="46806" rIns="93612" bIns="46806">
            <a:spAutoFit/>
          </a:bodyPr>
          <a:lstStyle/>
          <a:p>
            <a:pPr algn="ctr" defTabSz="830263">
              <a:defRPr/>
            </a:pPr>
            <a:r>
              <a:rPr lang="cs-CZ" sz="3200" b="1" dirty="0"/>
              <a:t>Složení potravy</a:t>
            </a:r>
            <a:endParaRPr lang="en-US" sz="3200" b="1" dirty="0"/>
          </a:p>
        </p:txBody>
      </p:sp>
      <p:sp>
        <p:nvSpPr>
          <p:cNvPr id="32773" name="AutoShape 9">
            <a:extLst>
              <a:ext uri="{FF2B5EF4-FFF2-40B4-BE49-F238E27FC236}">
                <a16:creationId xmlns:a16="http://schemas.microsoft.com/office/drawing/2014/main" id="{441C0C4B-FF25-4347-B636-BC5CC89777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99464" y="3711575"/>
            <a:ext cx="376237" cy="1443038"/>
          </a:xfrm>
          <a:prstGeom prst="rightArrow">
            <a:avLst>
              <a:gd name="adj1" fmla="val 50000"/>
              <a:gd name="adj2" fmla="val 50005"/>
            </a:avLst>
          </a:prstGeom>
          <a:solidFill>
            <a:srgbClr val="C23300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Aft>
                <a:spcPts val="1000"/>
              </a:spcAft>
              <a:buBlip>
                <a:blip r:embed="rId2"/>
              </a:buBlip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948A5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ts val="400"/>
              </a:spcBef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Aft>
                <a:spcPct val="0"/>
              </a:spcAft>
              <a:buFontTx/>
              <a:buNone/>
            </a:pPr>
            <a:endParaRPr lang="cs-CZ" altLang="cs-CZ" sz="1800">
              <a:latin typeface="Calibri" panose="020F0502020204030204" pitchFamily="34" charset="0"/>
            </a:endParaRPr>
          </a:p>
        </p:txBody>
      </p:sp>
      <p:sp>
        <p:nvSpPr>
          <p:cNvPr id="32774" name="Rectangle 10">
            <a:extLst>
              <a:ext uri="{FF2B5EF4-FFF2-40B4-BE49-F238E27FC236}">
                <a16:creationId xmlns:a16="http://schemas.microsoft.com/office/drawing/2014/main" id="{6F200271-D797-452B-99F6-09A0BCF045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75275" y="2133601"/>
            <a:ext cx="2952750" cy="43910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Aft>
                <a:spcPts val="1000"/>
              </a:spcAft>
              <a:buBlip>
                <a:blip r:embed="rId2"/>
              </a:buBlip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948A5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ts val="400"/>
              </a:spcBef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Aft>
                <a:spcPct val="0"/>
              </a:spcAft>
              <a:buFontTx/>
              <a:buNone/>
            </a:pPr>
            <a:endParaRPr lang="cs-CZ" altLang="cs-CZ" sz="1800">
              <a:latin typeface="Calibri" panose="020F0502020204030204" pitchFamily="34" charset="0"/>
            </a:endParaRPr>
          </a:p>
        </p:txBody>
      </p:sp>
      <p:sp>
        <p:nvSpPr>
          <p:cNvPr id="32775" name="Rectangle 11">
            <a:extLst>
              <a:ext uri="{FF2B5EF4-FFF2-40B4-BE49-F238E27FC236}">
                <a16:creationId xmlns:a16="http://schemas.microsoft.com/office/drawing/2014/main" id="{3C646B7B-E7FE-4DCF-8194-B12FBF8400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8301" y="3213100"/>
            <a:ext cx="2722563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612" tIns="46806" rIns="93612" bIns="46806">
            <a:spAutoFit/>
          </a:bodyPr>
          <a:lstStyle>
            <a:lvl1pPr marL="719138" indent="-719138" defTabSz="830263">
              <a:spcAft>
                <a:spcPts val="1000"/>
              </a:spcAft>
              <a:buBlip>
                <a:blip r:embed="rId2"/>
              </a:buBlip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3026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948A5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30263">
              <a:spcBef>
                <a:spcPts val="400"/>
              </a:spcBef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30263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30263">
              <a:spcBef>
                <a:spcPct val="20000"/>
              </a:spcBef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Aft>
                <a:spcPct val="0"/>
              </a:spcAft>
              <a:buFontTx/>
              <a:buNone/>
            </a:pPr>
            <a:r>
              <a:rPr lang="en-US" altLang="cs-CZ" sz="1500" b="1">
                <a:solidFill>
                  <a:schemeClr val="bg1"/>
                </a:solidFill>
                <a:latin typeface="Calibri" panose="020F0502020204030204" pitchFamily="34" charset="0"/>
              </a:rPr>
              <a:t>RNA</a:t>
            </a:r>
            <a:r>
              <a:rPr lang="cs-CZ" altLang="cs-CZ" sz="1500" b="1">
                <a:solidFill>
                  <a:schemeClr val="bg1"/>
                </a:solidFill>
                <a:latin typeface="Calibri" panose="020F0502020204030204" pitchFamily="34" charset="0"/>
              </a:rPr>
              <a:t>	Regulace translace</a:t>
            </a:r>
            <a:r>
              <a:rPr lang="en-US" altLang="cs-CZ" sz="1500" b="1">
                <a:solidFill>
                  <a:schemeClr val="bg1"/>
                </a:solidFill>
                <a:latin typeface="Calibri" panose="020F0502020204030204" pitchFamily="34" charset="0"/>
              </a:rPr>
              <a:t>, </a:t>
            </a:r>
            <a:r>
              <a:rPr lang="cs-CZ" altLang="cs-CZ" sz="1500" b="1">
                <a:solidFill>
                  <a:schemeClr val="bg1"/>
                </a:solidFill>
                <a:latin typeface="Calibri" panose="020F0502020204030204" pitchFamily="34" charset="0"/>
              </a:rPr>
              <a:t>zpracování</a:t>
            </a:r>
            <a:r>
              <a:rPr lang="en-US" altLang="cs-CZ" sz="1500" b="1">
                <a:solidFill>
                  <a:schemeClr val="bg1"/>
                </a:solidFill>
                <a:latin typeface="Calibri" panose="020F0502020204030204" pitchFamily="34" charset="0"/>
              </a:rPr>
              <a:t>, stability, transport</a:t>
            </a:r>
            <a:r>
              <a:rPr lang="cs-CZ" altLang="cs-CZ" sz="1500" b="1">
                <a:solidFill>
                  <a:schemeClr val="bg1"/>
                </a:solidFill>
                <a:latin typeface="Calibri" panose="020F0502020204030204" pitchFamily="34" charset="0"/>
              </a:rPr>
              <a:t>u</a:t>
            </a:r>
            <a:r>
              <a:rPr lang="en-US" altLang="cs-CZ" sz="1500" b="1">
                <a:solidFill>
                  <a:schemeClr val="bg1"/>
                </a:solidFill>
                <a:latin typeface="Calibri" panose="020F0502020204030204" pitchFamily="34" charset="0"/>
              </a:rPr>
              <a:t> mRNA</a:t>
            </a:r>
          </a:p>
        </p:txBody>
      </p:sp>
      <p:sp>
        <p:nvSpPr>
          <p:cNvPr id="32776" name="Rectangle 12">
            <a:extLst>
              <a:ext uri="{FF2B5EF4-FFF2-40B4-BE49-F238E27FC236}">
                <a16:creationId xmlns:a16="http://schemas.microsoft.com/office/drawing/2014/main" id="{AC22272A-C235-4ECF-A528-0A1844992A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8301" y="4221163"/>
            <a:ext cx="2797175" cy="1655762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Aft>
                <a:spcPts val="1000"/>
              </a:spcAft>
              <a:buBlip>
                <a:blip r:embed="rId2"/>
              </a:buBlip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948A5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ts val="400"/>
              </a:spcBef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Aft>
                <a:spcPct val="0"/>
              </a:spcAft>
              <a:buFontTx/>
              <a:buNone/>
            </a:pPr>
            <a:endParaRPr lang="cs-CZ" altLang="cs-CZ" sz="1800">
              <a:latin typeface="Calibri" panose="020F0502020204030204" pitchFamily="34" charset="0"/>
            </a:endParaRPr>
          </a:p>
        </p:txBody>
      </p:sp>
      <p:sp>
        <p:nvSpPr>
          <p:cNvPr id="32777" name="Rectangle 14">
            <a:extLst>
              <a:ext uri="{FF2B5EF4-FFF2-40B4-BE49-F238E27FC236}">
                <a16:creationId xmlns:a16="http://schemas.microsoft.com/office/drawing/2014/main" id="{5CC45708-694B-4884-97A4-61273B5086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53064" y="2201864"/>
            <a:ext cx="2803525" cy="795337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Aft>
                <a:spcPts val="1000"/>
              </a:spcAft>
              <a:buBlip>
                <a:blip r:embed="rId2"/>
              </a:buBlip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948A5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ts val="400"/>
              </a:spcBef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Aft>
                <a:spcPct val="0"/>
              </a:spcAft>
              <a:buFontTx/>
              <a:buNone/>
            </a:pPr>
            <a:endParaRPr lang="cs-CZ" altLang="cs-CZ" sz="1800">
              <a:latin typeface="Calibri" panose="020F0502020204030204" pitchFamily="34" charset="0"/>
            </a:endParaRPr>
          </a:p>
        </p:txBody>
      </p:sp>
      <p:sp>
        <p:nvSpPr>
          <p:cNvPr id="32778" name="Rectangle 15">
            <a:extLst>
              <a:ext uri="{FF2B5EF4-FFF2-40B4-BE49-F238E27FC236}">
                <a16:creationId xmlns:a16="http://schemas.microsoft.com/office/drawing/2014/main" id="{5729603A-060F-4709-9D4D-AB124B3590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53064" y="3246439"/>
            <a:ext cx="2803525" cy="712787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Aft>
                <a:spcPts val="1000"/>
              </a:spcAft>
              <a:buBlip>
                <a:blip r:embed="rId2"/>
              </a:buBlip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948A5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ts val="400"/>
              </a:spcBef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Aft>
                <a:spcPct val="0"/>
              </a:spcAft>
              <a:buFontTx/>
              <a:buNone/>
            </a:pPr>
            <a:endParaRPr lang="cs-CZ" altLang="cs-CZ" sz="1800">
              <a:latin typeface="Calibri" panose="020F0502020204030204" pitchFamily="34" charset="0"/>
            </a:endParaRPr>
          </a:p>
        </p:txBody>
      </p:sp>
      <p:sp>
        <p:nvSpPr>
          <p:cNvPr id="32779" name="Rectangle 16">
            <a:extLst>
              <a:ext uri="{FF2B5EF4-FFF2-40B4-BE49-F238E27FC236}">
                <a16:creationId xmlns:a16="http://schemas.microsoft.com/office/drawing/2014/main" id="{E2B8FAA2-6FE7-4544-87F6-96BB006C6E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8300" y="2205038"/>
            <a:ext cx="2808288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612" tIns="46806" rIns="93612" bIns="46806">
            <a:spAutoFit/>
          </a:bodyPr>
          <a:lstStyle>
            <a:lvl1pPr marL="719138" indent="-719138" defTabSz="830263">
              <a:spcAft>
                <a:spcPts val="1000"/>
              </a:spcAft>
              <a:buBlip>
                <a:blip r:embed="rId2"/>
              </a:buBlip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3026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948A5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30263">
              <a:spcBef>
                <a:spcPts val="400"/>
              </a:spcBef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30263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30263">
              <a:spcBef>
                <a:spcPct val="20000"/>
              </a:spcBef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Aft>
                <a:spcPct val="0"/>
              </a:spcAft>
              <a:buFontTx/>
              <a:buNone/>
            </a:pPr>
            <a:r>
              <a:rPr lang="en-US" altLang="cs-CZ" sz="1500" b="1">
                <a:solidFill>
                  <a:schemeClr val="bg1"/>
                </a:solidFill>
                <a:latin typeface="Calibri" panose="020F0502020204030204" pitchFamily="34" charset="0"/>
              </a:rPr>
              <a:t>DNA</a:t>
            </a:r>
            <a:r>
              <a:rPr lang="cs-CZ" altLang="cs-CZ" sz="1500" b="1">
                <a:solidFill>
                  <a:schemeClr val="bg1"/>
                </a:solidFill>
                <a:latin typeface="Calibri" panose="020F0502020204030204" pitchFamily="34" charset="0"/>
              </a:rPr>
              <a:t> 	Genová regulace</a:t>
            </a:r>
            <a:r>
              <a:rPr lang="en-US" altLang="cs-CZ" sz="1500" b="1">
                <a:solidFill>
                  <a:schemeClr val="bg1"/>
                </a:solidFill>
                <a:latin typeface="Calibri" panose="020F0502020204030204" pitchFamily="34" charset="0"/>
              </a:rPr>
              <a:t>, </a:t>
            </a:r>
            <a:r>
              <a:rPr lang="cs-CZ" altLang="cs-CZ" sz="1500" b="1">
                <a:solidFill>
                  <a:schemeClr val="bg1"/>
                </a:solidFill>
                <a:latin typeface="Calibri" panose="020F0502020204030204" pitchFamily="34" charset="0"/>
              </a:rPr>
              <a:t>transkripční kontrola </a:t>
            </a:r>
            <a:r>
              <a:rPr lang="en-US" altLang="cs-CZ" sz="1500" b="1">
                <a:solidFill>
                  <a:schemeClr val="bg1"/>
                </a:solidFill>
                <a:latin typeface="Calibri" panose="020F0502020204030204" pitchFamily="34" charset="0"/>
              </a:rPr>
              <a:t>SNP</a:t>
            </a:r>
            <a:r>
              <a:rPr lang="cs-CZ" altLang="cs-CZ" sz="1500" b="1">
                <a:solidFill>
                  <a:schemeClr val="bg1"/>
                </a:solidFill>
                <a:latin typeface="Calibri" panose="020F0502020204030204" pitchFamily="34" charset="0"/>
              </a:rPr>
              <a:t>, interakce s histony</a:t>
            </a:r>
            <a:r>
              <a:rPr lang="en-US" altLang="cs-CZ" sz="1500" b="1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altLang="cs-CZ" sz="1400">
                <a:solidFill>
                  <a:schemeClr val="bg1"/>
                </a:solidFill>
                <a:latin typeface="Calibri" panose="020F0502020204030204" pitchFamily="34" charset="0"/>
              </a:rPr>
              <a:t>    </a:t>
            </a:r>
          </a:p>
        </p:txBody>
      </p:sp>
      <p:sp>
        <p:nvSpPr>
          <p:cNvPr id="32780" name="AutoShape 20">
            <a:extLst>
              <a:ext uri="{FF2B5EF4-FFF2-40B4-BE49-F238E27FC236}">
                <a16:creationId xmlns:a16="http://schemas.microsoft.com/office/drawing/2014/main" id="{98FA8A72-A872-4A86-A056-361C36CC2A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34026" y="3062288"/>
            <a:ext cx="481013" cy="150812"/>
          </a:xfrm>
          <a:prstGeom prst="downArrow">
            <a:avLst>
              <a:gd name="adj1" fmla="val 50000"/>
              <a:gd name="adj2" fmla="val 50005"/>
            </a:avLst>
          </a:prstGeom>
          <a:solidFill>
            <a:srgbClr val="C23300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Aft>
                <a:spcPts val="1000"/>
              </a:spcAft>
              <a:buBlip>
                <a:blip r:embed="rId2"/>
              </a:buBlip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948A5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ts val="400"/>
              </a:spcBef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Aft>
                <a:spcPct val="0"/>
              </a:spcAft>
              <a:buFontTx/>
              <a:buNone/>
            </a:pPr>
            <a:endParaRPr lang="cs-CZ" altLang="cs-CZ" sz="1800">
              <a:latin typeface="Calibri" panose="020F0502020204030204" pitchFamily="34" charset="0"/>
            </a:endParaRPr>
          </a:p>
        </p:txBody>
      </p:sp>
      <p:sp>
        <p:nvSpPr>
          <p:cNvPr id="32781" name="AutoShape 21">
            <a:extLst>
              <a:ext uri="{FF2B5EF4-FFF2-40B4-BE49-F238E27FC236}">
                <a16:creationId xmlns:a16="http://schemas.microsoft.com/office/drawing/2014/main" id="{21778F52-220A-4F89-BE02-558DC82414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34026" y="4030664"/>
            <a:ext cx="481013" cy="149225"/>
          </a:xfrm>
          <a:prstGeom prst="downArrow">
            <a:avLst>
              <a:gd name="adj1" fmla="val 50000"/>
              <a:gd name="adj2" fmla="val 50005"/>
            </a:avLst>
          </a:prstGeom>
          <a:solidFill>
            <a:srgbClr val="C23300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Aft>
                <a:spcPts val="1000"/>
              </a:spcAft>
              <a:buBlip>
                <a:blip r:embed="rId2"/>
              </a:buBlip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948A5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ts val="400"/>
              </a:spcBef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Aft>
                <a:spcPct val="0"/>
              </a:spcAft>
              <a:buFontTx/>
              <a:buNone/>
            </a:pPr>
            <a:endParaRPr lang="cs-CZ" altLang="cs-CZ" sz="1800">
              <a:latin typeface="Calibri" panose="020F0502020204030204" pitchFamily="34" charset="0"/>
            </a:endParaRPr>
          </a:p>
        </p:txBody>
      </p:sp>
      <p:sp>
        <p:nvSpPr>
          <p:cNvPr id="32782" name="AutoShape 22">
            <a:extLst>
              <a:ext uri="{FF2B5EF4-FFF2-40B4-BE49-F238E27FC236}">
                <a16:creationId xmlns:a16="http://schemas.microsoft.com/office/drawing/2014/main" id="{D88116E9-89FD-486B-9FEB-D158F3CDE9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34026" y="5972176"/>
            <a:ext cx="481013" cy="150813"/>
          </a:xfrm>
          <a:prstGeom prst="downArrow">
            <a:avLst>
              <a:gd name="adj1" fmla="val 50000"/>
              <a:gd name="adj2" fmla="val 50005"/>
            </a:avLst>
          </a:prstGeom>
          <a:solidFill>
            <a:srgbClr val="C23300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Aft>
                <a:spcPts val="1000"/>
              </a:spcAft>
              <a:buBlip>
                <a:blip r:embed="rId2"/>
              </a:buBlip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948A5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ts val="400"/>
              </a:spcBef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Aft>
                <a:spcPct val="0"/>
              </a:spcAft>
              <a:buFontTx/>
              <a:buNone/>
            </a:pPr>
            <a:endParaRPr lang="cs-CZ" altLang="cs-CZ" sz="1800">
              <a:latin typeface="Calibri" panose="020F0502020204030204" pitchFamily="34" charset="0"/>
            </a:endParaRPr>
          </a:p>
        </p:txBody>
      </p:sp>
      <p:sp>
        <p:nvSpPr>
          <p:cNvPr id="32783" name="Rectangle 23">
            <a:extLst>
              <a:ext uri="{FF2B5EF4-FFF2-40B4-BE49-F238E27FC236}">
                <a16:creationId xmlns:a16="http://schemas.microsoft.com/office/drawing/2014/main" id="{77A09470-99B1-4B84-9CDC-716D8E28BD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1950" y="6165850"/>
            <a:ext cx="2814638" cy="287338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Aft>
                <a:spcPts val="1000"/>
              </a:spcAft>
              <a:buBlip>
                <a:blip r:embed="rId2"/>
              </a:buBlip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948A5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ts val="400"/>
              </a:spcBef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Aft>
                <a:spcPct val="0"/>
              </a:spcAft>
              <a:buFontTx/>
              <a:buNone/>
            </a:pPr>
            <a:endParaRPr lang="cs-CZ" altLang="cs-CZ" sz="1800">
              <a:latin typeface="Calibri" panose="020F0502020204030204" pitchFamily="34" charset="0"/>
            </a:endParaRPr>
          </a:p>
        </p:txBody>
      </p:sp>
      <p:sp>
        <p:nvSpPr>
          <p:cNvPr id="32784" name="Rectangle 24">
            <a:extLst>
              <a:ext uri="{FF2B5EF4-FFF2-40B4-BE49-F238E27FC236}">
                <a16:creationId xmlns:a16="http://schemas.microsoft.com/office/drawing/2014/main" id="{AFC8C4BA-DF69-42B1-8982-1E58747901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8300" y="6194425"/>
            <a:ext cx="2592388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612" tIns="46806" rIns="93612" bIns="46806">
            <a:spAutoFit/>
          </a:bodyPr>
          <a:lstStyle>
            <a:lvl1pPr defTabSz="830263">
              <a:spcAft>
                <a:spcPts val="1000"/>
              </a:spcAft>
              <a:buBlip>
                <a:blip r:embed="rId2"/>
              </a:buBlip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3026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948A5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30263">
              <a:spcBef>
                <a:spcPts val="400"/>
              </a:spcBef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30263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30263">
              <a:spcBef>
                <a:spcPct val="20000"/>
              </a:spcBef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Aft>
                <a:spcPct val="0"/>
              </a:spcAft>
              <a:buFontTx/>
              <a:buNone/>
            </a:pPr>
            <a:r>
              <a:rPr lang="en-US" altLang="cs-CZ" sz="1400" b="1">
                <a:solidFill>
                  <a:schemeClr val="bg1"/>
                </a:solidFill>
                <a:latin typeface="Calibri" panose="020F0502020204030204" pitchFamily="34" charset="0"/>
              </a:rPr>
              <a:t>Metabolit</a:t>
            </a:r>
            <a:r>
              <a:rPr lang="cs-CZ" altLang="cs-CZ" sz="1400" b="1">
                <a:solidFill>
                  <a:schemeClr val="bg1"/>
                </a:solidFill>
                <a:latin typeface="Calibri" panose="020F0502020204030204" pitchFamily="34" charset="0"/>
              </a:rPr>
              <a:t> Množství funkcí</a:t>
            </a:r>
            <a:endParaRPr lang="en-US" altLang="cs-CZ" sz="1400" b="1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32785" name="Rectangle 26">
            <a:extLst>
              <a:ext uri="{FF2B5EF4-FFF2-40B4-BE49-F238E27FC236}">
                <a16:creationId xmlns:a16="http://schemas.microsoft.com/office/drawing/2014/main" id="{2E345ADF-A53F-4272-AC66-BC18FCEB1C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29688" y="2201864"/>
            <a:ext cx="1428750" cy="714375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Aft>
                <a:spcPts val="1000"/>
              </a:spcAft>
              <a:buBlip>
                <a:blip r:embed="rId2"/>
              </a:buBlip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948A5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ts val="400"/>
              </a:spcBef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Aft>
                <a:spcPct val="0"/>
              </a:spcAft>
              <a:buFontTx/>
              <a:buNone/>
            </a:pPr>
            <a:endParaRPr lang="cs-CZ" altLang="cs-CZ" sz="1800">
              <a:latin typeface="Calibri" panose="020F0502020204030204" pitchFamily="34" charset="0"/>
            </a:endParaRPr>
          </a:p>
        </p:txBody>
      </p:sp>
      <p:sp>
        <p:nvSpPr>
          <p:cNvPr id="32786" name="Rectangle 27">
            <a:extLst>
              <a:ext uri="{FF2B5EF4-FFF2-40B4-BE49-F238E27FC236}">
                <a16:creationId xmlns:a16="http://schemas.microsoft.com/office/drawing/2014/main" id="{E0CAAFFD-99C5-434E-9271-40AFD4B844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29688" y="3175001"/>
            <a:ext cx="1428750" cy="614363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Aft>
                <a:spcPts val="1000"/>
              </a:spcAft>
              <a:buBlip>
                <a:blip r:embed="rId2"/>
              </a:buBlip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948A5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ts val="400"/>
              </a:spcBef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Aft>
                <a:spcPct val="0"/>
              </a:spcAft>
              <a:buFontTx/>
              <a:buNone/>
            </a:pPr>
            <a:endParaRPr lang="cs-CZ" altLang="cs-CZ" sz="1800">
              <a:latin typeface="Calibri" panose="020F0502020204030204" pitchFamily="34" charset="0"/>
            </a:endParaRPr>
          </a:p>
        </p:txBody>
      </p:sp>
      <p:sp>
        <p:nvSpPr>
          <p:cNvPr id="32787" name="Rectangle 28">
            <a:extLst>
              <a:ext uri="{FF2B5EF4-FFF2-40B4-BE49-F238E27FC236}">
                <a16:creationId xmlns:a16="http://schemas.microsoft.com/office/drawing/2014/main" id="{6536879C-450F-4C47-A5F3-86C91E0DF6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04288" y="4076701"/>
            <a:ext cx="1428750" cy="504825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Aft>
                <a:spcPts val="1000"/>
              </a:spcAft>
              <a:buBlip>
                <a:blip r:embed="rId2"/>
              </a:buBlip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948A5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ts val="400"/>
              </a:spcBef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Aft>
                <a:spcPct val="0"/>
              </a:spcAft>
              <a:buFontTx/>
              <a:buNone/>
            </a:pPr>
            <a:endParaRPr lang="cs-CZ" altLang="cs-CZ" sz="1800">
              <a:latin typeface="Calibri" panose="020F0502020204030204" pitchFamily="34" charset="0"/>
            </a:endParaRPr>
          </a:p>
        </p:txBody>
      </p:sp>
      <p:sp>
        <p:nvSpPr>
          <p:cNvPr id="32788" name="Rectangle 29">
            <a:extLst>
              <a:ext uri="{FF2B5EF4-FFF2-40B4-BE49-F238E27FC236}">
                <a16:creationId xmlns:a16="http://schemas.microsoft.com/office/drawing/2014/main" id="{D04840D4-6ED1-4E13-8125-23E9E3E835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04289" y="2273301"/>
            <a:ext cx="1443037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612" tIns="46806" rIns="93612" bIns="46806">
            <a:spAutoFit/>
          </a:bodyPr>
          <a:lstStyle>
            <a:lvl1pPr defTabSz="830263">
              <a:spcAft>
                <a:spcPts val="1000"/>
              </a:spcAft>
              <a:buBlip>
                <a:blip r:embed="rId2"/>
              </a:buBlip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3026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948A5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30263">
              <a:spcBef>
                <a:spcPts val="400"/>
              </a:spcBef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30263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30263">
              <a:spcBef>
                <a:spcPct val="20000"/>
              </a:spcBef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Aft>
                <a:spcPct val="0"/>
              </a:spcAft>
              <a:buFontTx/>
              <a:buNone/>
            </a:pPr>
            <a:r>
              <a:rPr lang="cs-CZ" altLang="cs-CZ" sz="1500" b="1">
                <a:solidFill>
                  <a:schemeClr val="bg1"/>
                </a:solidFill>
                <a:latin typeface="Calibri" panose="020F0502020204030204" pitchFamily="34" charset="0"/>
              </a:rPr>
              <a:t>Sekvenování, genotypizace</a:t>
            </a:r>
            <a:endParaRPr lang="en-US" altLang="cs-CZ" sz="1500" b="1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32789" name="Rectangle 30">
            <a:extLst>
              <a:ext uri="{FF2B5EF4-FFF2-40B4-BE49-F238E27FC236}">
                <a16:creationId xmlns:a16="http://schemas.microsoft.com/office/drawing/2014/main" id="{E2B31D33-4DF3-497B-A2F6-D191C4B592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04288" y="3184526"/>
            <a:ext cx="1454150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612" tIns="46806" rIns="93612" bIns="46806">
            <a:spAutoFit/>
          </a:bodyPr>
          <a:lstStyle>
            <a:lvl1pPr defTabSz="830263">
              <a:spcAft>
                <a:spcPts val="1000"/>
              </a:spcAft>
              <a:buBlip>
                <a:blip r:embed="rId2"/>
              </a:buBlip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3026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948A5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30263">
              <a:spcBef>
                <a:spcPts val="400"/>
              </a:spcBef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30263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30263">
              <a:spcBef>
                <a:spcPct val="20000"/>
              </a:spcBef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Aft>
                <a:spcPct val="0"/>
              </a:spcAft>
              <a:buFontTx/>
              <a:buNone/>
            </a:pPr>
            <a:r>
              <a:rPr lang="en-US" altLang="cs-CZ" sz="1500" b="1">
                <a:solidFill>
                  <a:schemeClr val="bg1"/>
                </a:solidFill>
                <a:latin typeface="Calibri" panose="020F0502020204030204" pitchFamily="34" charset="0"/>
              </a:rPr>
              <a:t>trans</a:t>
            </a:r>
            <a:r>
              <a:rPr lang="cs-CZ" altLang="cs-CZ" sz="1500" b="1">
                <a:solidFill>
                  <a:schemeClr val="bg1"/>
                </a:solidFill>
                <a:latin typeface="Calibri" panose="020F0502020204030204" pitchFamily="34" charset="0"/>
              </a:rPr>
              <a:t>kriptomika</a:t>
            </a:r>
            <a:endParaRPr lang="en-US" altLang="cs-CZ" sz="1500" b="1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>
              <a:spcAft>
                <a:spcPct val="0"/>
              </a:spcAft>
              <a:buFontTx/>
              <a:buNone/>
            </a:pPr>
            <a:r>
              <a:rPr lang="en-US" altLang="cs-CZ" sz="1500" b="1">
                <a:solidFill>
                  <a:schemeClr val="bg1"/>
                </a:solidFill>
                <a:latin typeface="Calibri" panose="020F0502020204030204" pitchFamily="34" charset="0"/>
              </a:rPr>
              <a:t>(“genomi</a:t>
            </a:r>
            <a:r>
              <a:rPr lang="cs-CZ" altLang="cs-CZ" sz="1500" b="1">
                <a:solidFill>
                  <a:schemeClr val="bg1"/>
                </a:solidFill>
                <a:latin typeface="Calibri" panose="020F0502020204030204" pitchFamily="34" charset="0"/>
              </a:rPr>
              <a:t>ka</a:t>
            </a:r>
            <a:r>
              <a:rPr lang="en-US" altLang="cs-CZ" sz="1500" b="1">
                <a:solidFill>
                  <a:schemeClr val="bg1"/>
                </a:solidFill>
                <a:latin typeface="Calibri" panose="020F0502020204030204" pitchFamily="34" charset="0"/>
              </a:rPr>
              <a:t>”)</a:t>
            </a:r>
          </a:p>
        </p:txBody>
      </p:sp>
      <p:sp>
        <p:nvSpPr>
          <p:cNvPr id="32790" name="Rectangle 31">
            <a:extLst>
              <a:ext uri="{FF2B5EF4-FFF2-40B4-BE49-F238E27FC236}">
                <a16:creationId xmlns:a16="http://schemas.microsoft.com/office/drawing/2014/main" id="{A3B205AE-2498-4291-8426-B662679B49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04288" y="4149725"/>
            <a:ext cx="1439862" cy="32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612" tIns="46806" rIns="93612" bIns="46806">
            <a:spAutoFit/>
          </a:bodyPr>
          <a:lstStyle>
            <a:lvl1pPr defTabSz="830263">
              <a:spcAft>
                <a:spcPts val="1000"/>
              </a:spcAft>
              <a:buBlip>
                <a:blip r:embed="rId2"/>
              </a:buBlip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3026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948A5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30263">
              <a:spcBef>
                <a:spcPts val="400"/>
              </a:spcBef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30263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30263">
              <a:spcBef>
                <a:spcPct val="20000"/>
              </a:spcBef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Aft>
                <a:spcPct val="0"/>
              </a:spcAft>
              <a:buFontTx/>
              <a:buNone/>
            </a:pPr>
            <a:r>
              <a:rPr lang="en-US" altLang="cs-CZ" sz="1500" b="1">
                <a:solidFill>
                  <a:schemeClr val="bg1"/>
                </a:solidFill>
                <a:latin typeface="Calibri" panose="020F0502020204030204" pitchFamily="34" charset="0"/>
              </a:rPr>
              <a:t>proteomi</a:t>
            </a:r>
            <a:r>
              <a:rPr lang="cs-CZ" altLang="cs-CZ" sz="1500" b="1">
                <a:solidFill>
                  <a:schemeClr val="bg1"/>
                </a:solidFill>
                <a:latin typeface="Calibri" panose="020F0502020204030204" pitchFamily="34" charset="0"/>
              </a:rPr>
              <a:t>ka</a:t>
            </a:r>
            <a:endParaRPr lang="en-US" altLang="cs-CZ" sz="1500" b="1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32791" name="AutoShape 32">
            <a:extLst>
              <a:ext uri="{FF2B5EF4-FFF2-40B4-BE49-F238E27FC236}">
                <a16:creationId xmlns:a16="http://schemas.microsoft.com/office/drawing/2014/main" id="{0788DEDA-E4DB-4700-B67E-7E59AC9966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47164" y="2967038"/>
            <a:ext cx="479425" cy="152400"/>
          </a:xfrm>
          <a:prstGeom prst="downArrow">
            <a:avLst>
              <a:gd name="adj1" fmla="val 50000"/>
              <a:gd name="adj2" fmla="val 50005"/>
            </a:avLst>
          </a:prstGeom>
          <a:solidFill>
            <a:srgbClr val="C23300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Aft>
                <a:spcPts val="1000"/>
              </a:spcAft>
              <a:buBlip>
                <a:blip r:embed="rId2"/>
              </a:buBlip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948A5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ts val="400"/>
              </a:spcBef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Aft>
                <a:spcPct val="0"/>
              </a:spcAft>
              <a:buFontTx/>
              <a:buNone/>
            </a:pPr>
            <a:endParaRPr lang="cs-CZ" altLang="cs-CZ" sz="1800">
              <a:latin typeface="Calibri" panose="020F0502020204030204" pitchFamily="34" charset="0"/>
            </a:endParaRPr>
          </a:p>
        </p:txBody>
      </p:sp>
      <p:sp>
        <p:nvSpPr>
          <p:cNvPr id="32792" name="AutoShape 33">
            <a:extLst>
              <a:ext uri="{FF2B5EF4-FFF2-40B4-BE49-F238E27FC236}">
                <a16:creationId xmlns:a16="http://schemas.microsoft.com/office/drawing/2014/main" id="{7BB0B0D4-4A70-4548-A00B-3A106ED30A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77314" y="3854451"/>
            <a:ext cx="479425" cy="150813"/>
          </a:xfrm>
          <a:prstGeom prst="downArrow">
            <a:avLst>
              <a:gd name="adj1" fmla="val 50000"/>
              <a:gd name="adj2" fmla="val 50005"/>
            </a:avLst>
          </a:prstGeom>
          <a:solidFill>
            <a:srgbClr val="C23300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Aft>
                <a:spcPts val="1000"/>
              </a:spcAft>
              <a:buBlip>
                <a:blip r:embed="rId2"/>
              </a:buBlip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948A5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ts val="400"/>
              </a:spcBef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Aft>
                <a:spcPct val="0"/>
              </a:spcAft>
              <a:buFontTx/>
              <a:buNone/>
            </a:pPr>
            <a:endParaRPr lang="cs-CZ" altLang="cs-CZ" sz="1800">
              <a:latin typeface="Calibri" panose="020F0502020204030204" pitchFamily="34" charset="0"/>
            </a:endParaRPr>
          </a:p>
        </p:txBody>
      </p:sp>
      <p:sp>
        <p:nvSpPr>
          <p:cNvPr id="32793" name="AutoShape 34">
            <a:extLst>
              <a:ext uri="{FF2B5EF4-FFF2-40B4-BE49-F238E27FC236}">
                <a16:creationId xmlns:a16="http://schemas.microsoft.com/office/drawing/2014/main" id="{14977921-F600-4C96-A618-2D339EBD6D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75726" y="4652963"/>
            <a:ext cx="479425" cy="150812"/>
          </a:xfrm>
          <a:prstGeom prst="downArrow">
            <a:avLst>
              <a:gd name="adj1" fmla="val 50000"/>
              <a:gd name="adj2" fmla="val 50005"/>
            </a:avLst>
          </a:prstGeom>
          <a:solidFill>
            <a:srgbClr val="C23300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Aft>
                <a:spcPts val="1000"/>
              </a:spcAft>
              <a:buBlip>
                <a:blip r:embed="rId2"/>
              </a:buBlip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948A5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ts val="400"/>
              </a:spcBef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Aft>
                <a:spcPct val="0"/>
              </a:spcAft>
              <a:buFontTx/>
              <a:buNone/>
            </a:pPr>
            <a:endParaRPr lang="cs-CZ" altLang="cs-CZ" sz="1800">
              <a:latin typeface="Calibri" panose="020F0502020204030204" pitchFamily="34" charset="0"/>
            </a:endParaRPr>
          </a:p>
        </p:txBody>
      </p:sp>
      <p:sp>
        <p:nvSpPr>
          <p:cNvPr id="32794" name="Rectangle 35">
            <a:extLst>
              <a:ext uri="{FF2B5EF4-FFF2-40B4-BE49-F238E27FC236}">
                <a16:creationId xmlns:a16="http://schemas.microsoft.com/office/drawing/2014/main" id="{0211C989-5589-4290-946A-1A9ED1AC1D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04288" y="4868864"/>
            <a:ext cx="1439862" cy="434975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Aft>
                <a:spcPts val="1000"/>
              </a:spcAft>
              <a:buBlip>
                <a:blip r:embed="rId2"/>
              </a:buBlip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948A5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ts val="400"/>
              </a:spcBef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Aft>
                <a:spcPct val="0"/>
              </a:spcAft>
              <a:buFontTx/>
              <a:buNone/>
            </a:pPr>
            <a:endParaRPr lang="cs-CZ" altLang="cs-CZ" sz="1800">
              <a:latin typeface="Calibri" panose="020F0502020204030204" pitchFamily="34" charset="0"/>
            </a:endParaRPr>
          </a:p>
        </p:txBody>
      </p:sp>
      <p:sp>
        <p:nvSpPr>
          <p:cNvPr id="32795" name="Rectangle 36">
            <a:extLst>
              <a:ext uri="{FF2B5EF4-FFF2-40B4-BE49-F238E27FC236}">
                <a16:creationId xmlns:a16="http://schemas.microsoft.com/office/drawing/2014/main" id="{934724DB-895A-4F79-8B82-F7A666DF36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90000" y="4937125"/>
            <a:ext cx="1441450" cy="32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612" tIns="46806" rIns="93612" bIns="46806">
            <a:spAutoFit/>
          </a:bodyPr>
          <a:lstStyle>
            <a:lvl1pPr defTabSz="830263">
              <a:spcAft>
                <a:spcPts val="1000"/>
              </a:spcAft>
              <a:buBlip>
                <a:blip r:embed="rId2"/>
              </a:buBlip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3026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948A5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30263">
              <a:spcBef>
                <a:spcPts val="400"/>
              </a:spcBef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30263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30263">
              <a:spcBef>
                <a:spcPct val="20000"/>
              </a:spcBef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Aft>
                <a:spcPct val="0"/>
              </a:spcAft>
              <a:buFontTx/>
              <a:buNone/>
            </a:pPr>
            <a:r>
              <a:rPr lang="en-US" altLang="cs-CZ" sz="1500" b="1">
                <a:solidFill>
                  <a:schemeClr val="bg1"/>
                </a:solidFill>
                <a:latin typeface="Calibri" panose="020F0502020204030204" pitchFamily="34" charset="0"/>
              </a:rPr>
              <a:t>metabolomi</a:t>
            </a:r>
            <a:r>
              <a:rPr lang="cs-CZ" altLang="cs-CZ" sz="1500" b="1">
                <a:solidFill>
                  <a:schemeClr val="bg1"/>
                </a:solidFill>
                <a:latin typeface="Calibri" panose="020F0502020204030204" pitchFamily="34" charset="0"/>
              </a:rPr>
              <a:t>ka</a:t>
            </a:r>
            <a:endParaRPr lang="en-US" altLang="cs-CZ" sz="1500" b="1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32796" name="Rectangle 38">
            <a:extLst>
              <a:ext uri="{FF2B5EF4-FFF2-40B4-BE49-F238E27FC236}">
                <a16:creationId xmlns:a16="http://schemas.microsoft.com/office/drawing/2014/main" id="{C2007280-0F20-460A-A875-EA98C2C09D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8300" y="4221164"/>
            <a:ext cx="2808288" cy="170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612" tIns="46806" rIns="93612" bIns="46806">
            <a:spAutoFit/>
          </a:bodyPr>
          <a:lstStyle>
            <a:lvl1pPr marL="631825" indent="-631825" defTabSz="830263">
              <a:spcAft>
                <a:spcPts val="1000"/>
              </a:spcAft>
              <a:buBlip>
                <a:blip r:embed="rId2"/>
              </a:buBlip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3026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948A5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30263">
              <a:spcBef>
                <a:spcPts val="400"/>
              </a:spcBef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30263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30263">
              <a:spcBef>
                <a:spcPct val="20000"/>
              </a:spcBef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Aft>
                <a:spcPct val="0"/>
              </a:spcAft>
              <a:buFontTx/>
              <a:buNone/>
            </a:pPr>
            <a:r>
              <a:rPr lang="en-US" altLang="cs-CZ" sz="1500" b="1">
                <a:solidFill>
                  <a:schemeClr val="bg1"/>
                </a:solidFill>
                <a:latin typeface="Calibri" panose="020F0502020204030204" pitchFamily="34" charset="0"/>
              </a:rPr>
              <a:t>Protein</a:t>
            </a:r>
            <a:r>
              <a:rPr lang="cs-CZ" altLang="cs-CZ" sz="1500" b="1">
                <a:solidFill>
                  <a:schemeClr val="bg1"/>
                </a:solidFill>
                <a:latin typeface="Calibri" panose="020F0502020204030204" pitchFamily="34" charset="0"/>
              </a:rPr>
              <a:t>	Interakce s receptorem, genová kontrola, signální transdukce,</a:t>
            </a:r>
          </a:p>
          <a:p>
            <a:pPr>
              <a:spcAft>
                <a:spcPct val="0"/>
              </a:spcAft>
              <a:buFontTx/>
              <a:buNone/>
            </a:pPr>
            <a:r>
              <a:rPr lang="cs-CZ" altLang="cs-CZ" sz="1500" b="1">
                <a:solidFill>
                  <a:schemeClr val="bg1"/>
                </a:solidFill>
                <a:latin typeface="Calibri" panose="020F0502020204030204" pitchFamily="34" charset="0"/>
              </a:rPr>
              <a:t>	Enzymatická regulace</a:t>
            </a:r>
            <a:br>
              <a:rPr lang="cs-CZ" altLang="cs-CZ" sz="1500" b="1">
                <a:solidFill>
                  <a:schemeClr val="bg1"/>
                </a:solidFill>
                <a:latin typeface="Calibri" panose="020F0502020204030204" pitchFamily="34" charset="0"/>
              </a:rPr>
            </a:br>
            <a:r>
              <a:rPr lang="en-US" altLang="cs-CZ" sz="1500" b="1">
                <a:solidFill>
                  <a:schemeClr val="bg1"/>
                </a:solidFill>
                <a:latin typeface="Calibri" panose="020F0502020204030204" pitchFamily="34" charset="0"/>
              </a:rPr>
              <a:t>inhibi</a:t>
            </a:r>
            <a:r>
              <a:rPr lang="cs-CZ" altLang="cs-CZ" sz="1500" b="1">
                <a:solidFill>
                  <a:schemeClr val="bg1"/>
                </a:solidFill>
                <a:latin typeface="Calibri" panose="020F0502020204030204" pitchFamily="34" charset="0"/>
              </a:rPr>
              <a:t>ce</a:t>
            </a:r>
            <a:r>
              <a:rPr lang="en-US" altLang="cs-CZ" sz="1500" b="1">
                <a:solidFill>
                  <a:schemeClr val="bg1"/>
                </a:solidFill>
                <a:latin typeface="Calibri" panose="020F0502020204030204" pitchFamily="34" charset="0"/>
              </a:rPr>
              <a:t>, mod</a:t>
            </a:r>
            <a:r>
              <a:rPr lang="cs-CZ" altLang="cs-CZ" sz="1500" b="1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altLang="cs-CZ" sz="1500" b="1">
                <a:solidFill>
                  <a:schemeClr val="bg1"/>
                </a:solidFill>
                <a:latin typeface="Calibri" panose="020F0502020204030204" pitchFamily="34" charset="0"/>
              </a:rPr>
              <a:t>ifi</a:t>
            </a:r>
            <a:r>
              <a:rPr lang="cs-CZ" altLang="cs-CZ" sz="1500" b="1">
                <a:solidFill>
                  <a:schemeClr val="bg1"/>
                </a:solidFill>
                <a:latin typeface="Calibri" panose="020F0502020204030204" pitchFamily="34" charset="0"/>
              </a:rPr>
              <a:t>kace</a:t>
            </a:r>
            <a:br>
              <a:rPr lang="cs-CZ" altLang="cs-CZ" sz="1500" b="1">
                <a:solidFill>
                  <a:schemeClr val="bg1"/>
                </a:solidFill>
                <a:latin typeface="Calibri" panose="020F0502020204030204" pitchFamily="34" charset="0"/>
              </a:rPr>
            </a:br>
            <a:r>
              <a:rPr lang="cs-CZ" altLang="cs-CZ" sz="1500" b="1">
                <a:solidFill>
                  <a:schemeClr val="bg1"/>
                </a:solidFill>
                <a:latin typeface="Calibri" panose="020F0502020204030204" pitchFamily="34" charset="0"/>
              </a:rPr>
              <a:t>Regulace transportu</a:t>
            </a:r>
            <a:br>
              <a:rPr lang="cs-CZ" altLang="cs-CZ" sz="1500" b="1">
                <a:solidFill>
                  <a:schemeClr val="bg1"/>
                </a:solidFill>
                <a:latin typeface="Calibri" panose="020F0502020204030204" pitchFamily="34" charset="0"/>
              </a:rPr>
            </a:br>
            <a:r>
              <a:rPr lang="cs-CZ" altLang="cs-CZ" sz="1500" b="1">
                <a:solidFill>
                  <a:schemeClr val="bg1"/>
                </a:solidFill>
                <a:latin typeface="Calibri" panose="020F0502020204030204" pitchFamily="34" charset="0"/>
              </a:rPr>
              <a:t>Interakce kanálů/pump</a:t>
            </a:r>
            <a:endParaRPr lang="en-US" altLang="cs-CZ" sz="1500" b="1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32797" name="Nadpis 39">
            <a:extLst>
              <a:ext uri="{FF2B5EF4-FFF2-40B4-BE49-F238E27FC236}">
                <a16:creationId xmlns:a16="http://schemas.microsoft.com/office/drawing/2014/main" id="{C4F66902-4ED4-4FE9-ADA0-971D87BA99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1900"/>
              <a:t>ÚČINEK SLOŽEK POTRAVY NA ZDRAVOTNÍ STAV BÝVÁ NEJČASTĚJI SPOJEN SE SPECIFICKÝMI INTERAKCEMI NA MOLEKULÁRNÍ ÚROVNI</a:t>
            </a:r>
          </a:p>
        </p:txBody>
      </p:sp>
      <p:sp>
        <p:nvSpPr>
          <p:cNvPr id="32798" name="AutoShape 9">
            <a:extLst>
              <a:ext uri="{FF2B5EF4-FFF2-40B4-BE49-F238E27FC236}">
                <a16:creationId xmlns:a16="http://schemas.microsoft.com/office/drawing/2014/main" id="{2F71FDCE-AF57-4015-8DA4-5F157D6CAB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3475" y="3711575"/>
            <a:ext cx="374650" cy="1443038"/>
          </a:xfrm>
          <a:prstGeom prst="rightArrow">
            <a:avLst>
              <a:gd name="adj1" fmla="val 50000"/>
              <a:gd name="adj2" fmla="val 50005"/>
            </a:avLst>
          </a:prstGeom>
          <a:solidFill>
            <a:srgbClr val="C23300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Aft>
                <a:spcPts val="1000"/>
              </a:spcAft>
              <a:buBlip>
                <a:blip r:embed="rId2"/>
              </a:buBlip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948A5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ts val="400"/>
              </a:spcBef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Aft>
                <a:spcPct val="0"/>
              </a:spcAft>
              <a:buFontTx/>
              <a:buNone/>
            </a:pPr>
            <a:endParaRPr lang="cs-CZ" altLang="cs-CZ" sz="1800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>
    <p:fade thruBlk="1"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Line 39">
            <a:extLst>
              <a:ext uri="{FF2B5EF4-FFF2-40B4-BE49-F238E27FC236}">
                <a16:creationId xmlns:a16="http://schemas.microsoft.com/office/drawing/2014/main" id="{CC5F8BDB-E5E3-4617-AD6E-0DA3B8DCE12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796088" y="2181225"/>
            <a:ext cx="0" cy="1398588"/>
          </a:xfrm>
          <a:prstGeom prst="line">
            <a:avLst/>
          </a:prstGeom>
          <a:noFill/>
          <a:ln w="57150">
            <a:solidFill>
              <a:srgbClr val="00CC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cs-CZ"/>
          </a:p>
        </p:txBody>
      </p:sp>
      <p:sp>
        <p:nvSpPr>
          <p:cNvPr id="34819" name="Text Box 43">
            <a:extLst>
              <a:ext uri="{FF2B5EF4-FFF2-40B4-BE49-F238E27FC236}">
                <a16:creationId xmlns:a16="http://schemas.microsoft.com/office/drawing/2014/main" id="{972CF935-D4BA-4E41-9F32-7E6EBBE886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9375" y="2997200"/>
            <a:ext cx="3168650" cy="5540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Aft>
                <a:spcPts val="1000"/>
              </a:spcAft>
              <a:buBlip>
                <a:blip r:embed="rId2"/>
              </a:buBlip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948A5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ts val="400"/>
              </a:spcBef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cs-CZ" altLang="cs-CZ" sz="3000" b="1">
                <a:latin typeface="Calibri" panose="020F0502020204030204" pitchFamily="34" charset="0"/>
              </a:rPr>
              <a:t>NUTRI-GENOMIKA</a:t>
            </a:r>
            <a:endParaRPr lang="en-US" altLang="cs-CZ" sz="3000" b="1">
              <a:latin typeface="Calibri" panose="020F0502020204030204" pitchFamily="34" charset="0"/>
            </a:endParaRPr>
          </a:p>
        </p:txBody>
      </p:sp>
      <p:sp>
        <p:nvSpPr>
          <p:cNvPr id="64514" name="Oval 2">
            <a:extLst>
              <a:ext uri="{FF2B5EF4-FFF2-40B4-BE49-F238E27FC236}">
                <a16:creationId xmlns:a16="http://schemas.microsoft.com/office/drawing/2014/main" id="{3F1AEDFD-29CC-4CC8-8950-82BFECB9FF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7350" y="3349675"/>
            <a:ext cx="2044700" cy="649188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 eaLnBrk="1" hangingPunct="1">
              <a:defRPr/>
            </a:pPr>
            <a:endParaRPr lang="cs-CZ"/>
          </a:p>
        </p:txBody>
      </p:sp>
      <p:sp>
        <p:nvSpPr>
          <p:cNvPr id="64515" name="Oval 3">
            <a:extLst>
              <a:ext uri="{FF2B5EF4-FFF2-40B4-BE49-F238E27FC236}">
                <a16:creationId xmlns:a16="http://schemas.microsoft.com/office/drawing/2014/main" id="{013FE8CF-827E-4481-9F75-0AE6662B3D8F}"/>
              </a:ext>
            </a:extLst>
          </p:cNvPr>
          <p:cNvSpPr>
            <a:spLocks noChangeArrowheads="1"/>
          </p:cNvSpPr>
          <p:nvPr/>
        </p:nvSpPr>
        <p:spPr bwMode="auto">
          <a:xfrm rot="21571087">
            <a:off x="8415338" y="3176637"/>
            <a:ext cx="2120900" cy="649188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 eaLnBrk="1" hangingPunct="1">
              <a:defRPr/>
            </a:pPr>
            <a:endParaRPr lang="cs-CZ"/>
          </a:p>
        </p:txBody>
      </p:sp>
      <p:sp>
        <p:nvSpPr>
          <p:cNvPr id="64516" name="Oval 4">
            <a:extLst>
              <a:ext uri="{FF2B5EF4-FFF2-40B4-BE49-F238E27FC236}">
                <a16:creationId xmlns:a16="http://schemas.microsoft.com/office/drawing/2014/main" id="{FF8146B9-0B9B-4C89-965B-C05C277E5E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59288" y="5355481"/>
            <a:ext cx="4235450" cy="649188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 eaLnBrk="1" hangingPunct="1">
              <a:defRPr/>
            </a:pPr>
            <a:endParaRPr lang="cs-CZ"/>
          </a:p>
        </p:txBody>
      </p:sp>
      <p:sp>
        <p:nvSpPr>
          <p:cNvPr id="34823" name="Oval 5">
            <a:extLst>
              <a:ext uri="{FF2B5EF4-FFF2-40B4-BE49-F238E27FC236}">
                <a16:creationId xmlns:a16="http://schemas.microsoft.com/office/drawing/2014/main" id="{169835CA-005E-4FDB-8916-B4D012AA4E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48113" y="1501776"/>
            <a:ext cx="5840412" cy="4270375"/>
          </a:xfrm>
          <a:prstGeom prst="ellipse">
            <a:avLst/>
          </a:prstGeom>
          <a:noFill/>
          <a:ln w="444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Aft>
                <a:spcPts val="1000"/>
              </a:spcAft>
              <a:buBlip>
                <a:blip r:embed="rId2"/>
              </a:buBlip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948A5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ts val="400"/>
              </a:spcBef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Aft>
                <a:spcPct val="0"/>
              </a:spcAft>
              <a:buFontTx/>
              <a:buNone/>
            </a:pPr>
            <a:endParaRPr lang="cs-CZ" altLang="cs-CZ" sz="1800">
              <a:latin typeface="Calibri" panose="020F0502020204030204" pitchFamily="34" charset="0"/>
            </a:endParaRPr>
          </a:p>
        </p:txBody>
      </p:sp>
      <p:sp>
        <p:nvSpPr>
          <p:cNvPr id="34824" name="Text Box 7">
            <a:extLst>
              <a:ext uri="{FF2B5EF4-FFF2-40B4-BE49-F238E27FC236}">
                <a16:creationId xmlns:a16="http://schemas.microsoft.com/office/drawing/2014/main" id="{4BB9F2FD-18F7-4BC9-A09F-08AC0138A9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24288" y="3933826"/>
            <a:ext cx="1841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Aft>
                <a:spcPts val="1000"/>
              </a:spcAft>
              <a:buBlip>
                <a:blip r:embed="rId2"/>
              </a:buBlip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948A5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ts val="400"/>
              </a:spcBef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Aft>
                <a:spcPct val="0"/>
              </a:spcAft>
              <a:buFontTx/>
              <a:buNone/>
            </a:pPr>
            <a:endParaRPr lang="en-US" altLang="cs-CZ" sz="2400" b="1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34825" name="Text Box 8">
            <a:extLst>
              <a:ext uri="{FF2B5EF4-FFF2-40B4-BE49-F238E27FC236}">
                <a16:creationId xmlns:a16="http://schemas.microsoft.com/office/drawing/2014/main" id="{9EAC2C63-C441-4E82-ABB1-B81A29DC2B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29114" y="5205414"/>
            <a:ext cx="1952625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Aft>
                <a:spcPts val="1000"/>
              </a:spcAft>
              <a:buBlip>
                <a:blip r:embed="rId2"/>
              </a:buBlip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948A5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ts val="400"/>
              </a:spcBef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>
              <a:spcAft>
                <a:spcPct val="0"/>
              </a:spcAft>
              <a:buFontTx/>
              <a:buNone/>
            </a:pPr>
            <a:r>
              <a:rPr lang="cs-CZ" altLang="cs-CZ" b="1">
                <a:solidFill>
                  <a:schemeClr val="bg1"/>
                </a:solidFill>
                <a:latin typeface="Calibri" panose="020F0502020204030204" pitchFamily="34" charset="0"/>
              </a:rPr>
              <a:t>Vývoj  biomarkeru</a:t>
            </a:r>
          </a:p>
        </p:txBody>
      </p:sp>
      <p:sp>
        <p:nvSpPr>
          <p:cNvPr id="34826" name="Text Box 10">
            <a:extLst>
              <a:ext uri="{FF2B5EF4-FFF2-40B4-BE49-F238E27FC236}">
                <a16:creationId xmlns:a16="http://schemas.microsoft.com/office/drawing/2014/main" id="{1BE863E5-1021-45EC-B8BC-81045F89E7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32851" y="4076700"/>
            <a:ext cx="16049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Aft>
                <a:spcPts val="1000"/>
              </a:spcAft>
              <a:buBlip>
                <a:blip r:embed="rId2"/>
              </a:buBlip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948A5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ts val="400"/>
              </a:spcBef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Aft>
                <a:spcPct val="0"/>
              </a:spcAft>
              <a:buFontTx/>
              <a:buNone/>
            </a:pPr>
            <a:endParaRPr lang="en-US" altLang="cs-CZ" sz="2000">
              <a:latin typeface="Calibri" panose="020F0502020204030204" pitchFamily="34" charset="0"/>
            </a:endParaRPr>
          </a:p>
        </p:txBody>
      </p:sp>
      <p:sp>
        <p:nvSpPr>
          <p:cNvPr id="34827" name="Text Box 11">
            <a:extLst>
              <a:ext uri="{FF2B5EF4-FFF2-40B4-BE49-F238E27FC236}">
                <a16:creationId xmlns:a16="http://schemas.microsoft.com/office/drawing/2014/main" id="{E8898BB6-CAB1-47DC-AB2D-02629B5537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25000" y="3141663"/>
            <a:ext cx="185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Aft>
                <a:spcPts val="1000"/>
              </a:spcAft>
              <a:buBlip>
                <a:blip r:embed="rId2"/>
              </a:buBlip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948A5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ts val="400"/>
              </a:spcBef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Aft>
                <a:spcPct val="0"/>
              </a:spcAft>
              <a:buFontTx/>
              <a:buNone/>
            </a:pPr>
            <a:endParaRPr lang="en-US" altLang="cs-CZ" sz="180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34828" name="Text Box 12">
            <a:extLst>
              <a:ext uri="{FF2B5EF4-FFF2-40B4-BE49-F238E27FC236}">
                <a16:creationId xmlns:a16="http://schemas.microsoft.com/office/drawing/2014/main" id="{3C5EA495-8598-44F0-8321-C7E0C7D32B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0463" y="5084763"/>
            <a:ext cx="10334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Aft>
                <a:spcPts val="1000"/>
              </a:spcAft>
              <a:buBlip>
                <a:blip r:embed="rId2"/>
              </a:buBlip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948A5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ts val="400"/>
              </a:spcBef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Aft>
                <a:spcPct val="0"/>
              </a:spcAft>
              <a:buFontTx/>
              <a:buNone/>
            </a:pPr>
            <a:r>
              <a:rPr lang="cs-CZ" altLang="cs-CZ" sz="2400" b="1">
                <a:solidFill>
                  <a:srgbClr val="FF0000"/>
                </a:solidFill>
                <a:latin typeface="Calibri" panose="020F0502020204030204" pitchFamily="34" charset="0"/>
              </a:rPr>
              <a:t>Člověk</a:t>
            </a:r>
            <a:endParaRPr lang="en-US" altLang="cs-CZ" sz="180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34829" name="Text Box 13">
            <a:extLst>
              <a:ext uri="{FF2B5EF4-FFF2-40B4-BE49-F238E27FC236}">
                <a16:creationId xmlns:a16="http://schemas.microsoft.com/office/drawing/2014/main" id="{2EF8A63F-D0EC-479F-A652-C6210FAD4EAD}"/>
              </a:ext>
            </a:extLst>
          </p:cNvPr>
          <p:cNvSpPr txBox="1">
            <a:spLocks noChangeArrowheads="1"/>
          </p:cNvSpPr>
          <p:nvPr/>
        </p:nvSpPr>
        <p:spPr bwMode="auto">
          <a:xfrm rot="16132167">
            <a:off x="4346575" y="3462338"/>
            <a:ext cx="8080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Aft>
                <a:spcPts val="1000"/>
              </a:spcAft>
              <a:buBlip>
                <a:blip r:embed="rId2"/>
              </a:buBlip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948A5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ts val="400"/>
              </a:spcBef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Aft>
                <a:spcPct val="0"/>
              </a:spcAft>
              <a:buFontTx/>
              <a:buNone/>
            </a:pPr>
            <a:r>
              <a:rPr lang="cs-CZ" altLang="cs-CZ" sz="2400" b="1">
                <a:solidFill>
                  <a:srgbClr val="FF0000"/>
                </a:solidFill>
                <a:latin typeface="Calibri" panose="020F0502020204030204" pitchFamily="34" charset="0"/>
              </a:rPr>
              <a:t>Zvíře</a:t>
            </a:r>
            <a:endParaRPr lang="en-US" altLang="cs-CZ" sz="180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34830" name="Text Box 14">
            <a:extLst>
              <a:ext uri="{FF2B5EF4-FFF2-40B4-BE49-F238E27FC236}">
                <a16:creationId xmlns:a16="http://schemas.microsoft.com/office/drawing/2014/main" id="{309C0E98-8B2B-4BE0-B112-3FB92EFA5AC8}"/>
              </a:ext>
            </a:extLst>
          </p:cNvPr>
          <p:cNvSpPr txBox="1">
            <a:spLocks noChangeArrowheads="1"/>
          </p:cNvSpPr>
          <p:nvPr/>
        </p:nvSpPr>
        <p:spPr bwMode="auto">
          <a:xfrm rot="5334227">
            <a:off x="7679532" y="3356769"/>
            <a:ext cx="21510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Aft>
                <a:spcPts val="1000"/>
              </a:spcAft>
              <a:buBlip>
                <a:blip r:embed="rId2"/>
              </a:buBlip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948A5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ts val="400"/>
              </a:spcBef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Aft>
                <a:spcPct val="0"/>
              </a:spcAft>
              <a:buFontTx/>
              <a:buNone/>
            </a:pPr>
            <a:r>
              <a:rPr lang="cs-CZ" altLang="cs-CZ" sz="2000" b="1">
                <a:solidFill>
                  <a:srgbClr val="FF0000"/>
                </a:solidFill>
                <a:latin typeface="Calibri" panose="020F0502020204030204" pitchFamily="34" charset="0"/>
              </a:rPr>
              <a:t>Rostliny a mikroby</a:t>
            </a:r>
            <a:endParaRPr lang="en-US" altLang="cs-CZ" sz="2000" b="1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34831" name="Line 16">
            <a:extLst>
              <a:ext uri="{FF2B5EF4-FFF2-40B4-BE49-F238E27FC236}">
                <a16:creationId xmlns:a16="http://schemas.microsoft.com/office/drawing/2014/main" id="{A203C848-21BB-4F4B-ADE2-E1769DD8648F}"/>
              </a:ext>
            </a:extLst>
          </p:cNvPr>
          <p:cNvSpPr>
            <a:spLocks noChangeShapeType="1"/>
          </p:cNvSpPr>
          <p:nvPr/>
        </p:nvSpPr>
        <p:spPr bwMode="auto">
          <a:xfrm rot="12015276">
            <a:off x="9128126" y="4867275"/>
            <a:ext cx="73025" cy="1397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cs-CZ"/>
          </a:p>
        </p:txBody>
      </p:sp>
      <p:sp>
        <p:nvSpPr>
          <p:cNvPr id="34832" name="Line 17">
            <a:extLst>
              <a:ext uri="{FF2B5EF4-FFF2-40B4-BE49-F238E27FC236}">
                <a16:creationId xmlns:a16="http://schemas.microsoft.com/office/drawing/2014/main" id="{1E9B4ADB-83F2-4B58-8CD5-C6BD603A479E}"/>
              </a:ext>
            </a:extLst>
          </p:cNvPr>
          <p:cNvSpPr>
            <a:spLocks noChangeShapeType="1"/>
          </p:cNvSpPr>
          <p:nvPr/>
        </p:nvSpPr>
        <p:spPr bwMode="auto">
          <a:xfrm rot="12015276" flipH="1">
            <a:off x="9001125" y="4830763"/>
            <a:ext cx="146050" cy="698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cs-CZ"/>
          </a:p>
        </p:txBody>
      </p:sp>
      <p:sp>
        <p:nvSpPr>
          <p:cNvPr id="34833" name="Line 19">
            <a:extLst>
              <a:ext uri="{FF2B5EF4-FFF2-40B4-BE49-F238E27FC236}">
                <a16:creationId xmlns:a16="http://schemas.microsoft.com/office/drawing/2014/main" id="{D06DBEA0-5E5C-4A61-8630-EA158391A829}"/>
              </a:ext>
            </a:extLst>
          </p:cNvPr>
          <p:cNvSpPr>
            <a:spLocks noChangeShapeType="1"/>
          </p:cNvSpPr>
          <p:nvPr/>
        </p:nvSpPr>
        <p:spPr bwMode="auto">
          <a:xfrm rot="1217854">
            <a:off x="4025901" y="2644775"/>
            <a:ext cx="73025" cy="1397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cs-CZ"/>
          </a:p>
        </p:txBody>
      </p:sp>
      <p:sp>
        <p:nvSpPr>
          <p:cNvPr id="34834" name="Line 20">
            <a:extLst>
              <a:ext uri="{FF2B5EF4-FFF2-40B4-BE49-F238E27FC236}">
                <a16:creationId xmlns:a16="http://schemas.microsoft.com/office/drawing/2014/main" id="{17932D19-F8BD-4112-9FAF-7189AC54C25F}"/>
              </a:ext>
            </a:extLst>
          </p:cNvPr>
          <p:cNvSpPr>
            <a:spLocks noChangeShapeType="1"/>
          </p:cNvSpPr>
          <p:nvPr/>
        </p:nvSpPr>
        <p:spPr bwMode="auto">
          <a:xfrm rot="1217854" flipH="1">
            <a:off x="4079875" y="2751138"/>
            <a:ext cx="147638" cy="698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cs-CZ"/>
          </a:p>
        </p:txBody>
      </p:sp>
      <p:sp>
        <p:nvSpPr>
          <p:cNvPr id="34835" name="Line 22">
            <a:extLst>
              <a:ext uri="{FF2B5EF4-FFF2-40B4-BE49-F238E27FC236}">
                <a16:creationId xmlns:a16="http://schemas.microsoft.com/office/drawing/2014/main" id="{31B466D9-1B3F-4DFF-9F39-BB7B33C3936E}"/>
              </a:ext>
            </a:extLst>
          </p:cNvPr>
          <p:cNvSpPr>
            <a:spLocks noChangeShapeType="1"/>
          </p:cNvSpPr>
          <p:nvPr/>
        </p:nvSpPr>
        <p:spPr bwMode="auto">
          <a:xfrm rot="18751196">
            <a:off x="3902075" y="4119563"/>
            <a:ext cx="69850" cy="1460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cs-CZ"/>
          </a:p>
        </p:txBody>
      </p:sp>
      <p:sp>
        <p:nvSpPr>
          <p:cNvPr id="34836" name="Line 23">
            <a:extLst>
              <a:ext uri="{FF2B5EF4-FFF2-40B4-BE49-F238E27FC236}">
                <a16:creationId xmlns:a16="http://schemas.microsoft.com/office/drawing/2014/main" id="{357E7F72-6272-4E7B-AD96-109D67E1D30C}"/>
              </a:ext>
            </a:extLst>
          </p:cNvPr>
          <p:cNvSpPr>
            <a:spLocks noChangeShapeType="1"/>
          </p:cNvSpPr>
          <p:nvPr/>
        </p:nvSpPr>
        <p:spPr bwMode="auto">
          <a:xfrm rot="18751196" flipH="1">
            <a:off x="3965576" y="4103688"/>
            <a:ext cx="139700" cy="7302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cs-CZ"/>
          </a:p>
        </p:txBody>
      </p:sp>
      <p:sp>
        <p:nvSpPr>
          <p:cNvPr id="34837" name="Line 25">
            <a:extLst>
              <a:ext uri="{FF2B5EF4-FFF2-40B4-BE49-F238E27FC236}">
                <a16:creationId xmlns:a16="http://schemas.microsoft.com/office/drawing/2014/main" id="{7B17AC72-645B-409A-A47F-FA945BA5168E}"/>
              </a:ext>
            </a:extLst>
          </p:cNvPr>
          <p:cNvSpPr>
            <a:spLocks noChangeShapeType="1"/>
          </p:cNvSpPr>
          <p:nvPr/>
        </p:nvSpPr>
        <p:spPr bwMode="auto">
          <a:xfrm rot="5750517">
            <a:off x="8201026" y="1539876"/>
            <a:ext cx="93662" cy="25558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cs-CZ"/>
          </a:p>
        </p:txBody>
      </p:sp>
      <p:sp>
        <p:nvSpPr>
          <p:cNvPr id="34838" name="Line 26">
            <a:extLst>
              <a:ext uri="{FF2B5EF4-FFF2-40B4-BE49-F238E27FC236}">
                <a16:creationId xmlns:a16="http://schemas.microsoft.com/office/drawing/2014/main" id="{8B63D39C-B4B8-4FCC-BA5B-7A72763BA318}"/>
              </a:ext>
            </a:extLst>
          </p:cNvPr>
          <p:cNvSpPr>
            <a:spLocks noChangeShapeType="1"/>
          </p:cNvSpPr>
          <p:nvPr/>
        </p:nvSpPr>
        <p:spPr bwMode="auto">
          <a:xfrm rot="5750517" flipH="1">
            <a:off x="8077200" y="1736725"/>
            <a:ext cx="185738" cy="12858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cs-CZ"/>
          </a:p>
        </p:txBody>
      </p:sp>
      <p:sp>
        <p:nvSpPr>
          <p:cNvPr id="34839" name="Line 28">
            <a:extLst>
              <a:ext uri="{FF2B5EF4-FFF2-40B4-BE49-F238E27FC236}">
                <a16:creationId xmlns:a16="http://schemas.microsoft.com/office/drawing/2014/main" id="{943CB18A-4D13-4BC0-9742-602010C70028}"/>
              </a:ext>
            </a:extLst>
          </p:cNvPr>
          <p:cNvSpPr>
            <a:spLocks noChangeShapeType="1"/>
          </p:cNvSpPr>
          <p:nvPr/>
        </p:nvSpPr>
        <p:spPr bwMode="auto">
          <a:xfrm rot="7131536">
            <a:off x="9496425" y="2711450"/>
            <a:ext cx="69850" cy="1460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cs-CZ"/>
          </a:p>
        </p:txBody>
      </p:sp>
      <p:sp>
        <p:nvSpPr>
          <p:cNvPr id="34840" name="Line 29">
            <a:extLst>
              <a:ext uri="{FF2B5EF4-FFF2-40B4-BE49-F238E27FC236}">
                <a16:creationId xmlns:a16="http://schemas.microsoft.com/office/drawing/2014/main" id="{F65597F2-A872-4487-B0AE-2E0CB14A6965}"/>
              </a:ext>
            </a:extLst>
          </p:cNvPr>
          <p:cNvSpPr>
            <a:spLocks noChangeShapeType="1"/>
          </p:cNvSpPr>
          <p:nvPr/>
        </p:nvSpPr>
        <p:spPr bwMode="auto">
          <a:xfrm rot="7131536" flipH="1">
            <a:off x="9378157" y="2821782"/>
            <a:ext cx="141288" cy="7302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cs-CZ"/>
          </a:p>
        </p:txBody>
      </p:sp>
      <p:sp>
        <p:nvSpPr>
          <p:cNvPr id="34841" name="Line 31">
            <a:extLst>
              <a:ext uri="{FF2B5EF4-FFF2-40B4-BE49-F238E27FC236}">
                <a16:creationId xmlns:a16="http://schemas.microsoft.com/office/drawing/2014/main" id="{D791480A-CCCE-49CA-84EE-CE4372D17DEB}"/>
              </a:ext>
            </a:extLst>
          </p:cNvPr>
          <p:cNvSpPr>
            <a:spLocks noChangeShapeType="1"/>
          </p:cNvSpPr>
          <p:nvPr/>
        </p:nvSpPr>
        <p:spPr bwMode="auto">
          <a:xfrm rot="9513670">
            <a:off x="9785351" y="3624263"/>
            <a:ext cx="73025" cy="1397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cs-CZ"/>
          </a:p>
        </p:txBody>
      </p:sp>
      <p:sp>
        <p:nvSpPr>
          <p:cNvPr id="34842" name="Line 32">
            <a:extLst>
              <a:ext uri="{FF2B5EF4-FFF2-40B4-BE49-F238E27FC236}">
                <a16:creationId xmlns:a16="http://schemas.microsoft.com/office/drawing/2014/main" id="{1523929D-DFC0-4091-85D5-88436FEBEF75}"/>
              </a:ext>
            </a:extLst>
          </p:cNvPr>
          <p:cNvSpPr>
            <a:spLocks noChangeShapeType="1"/>
          </p:cNvSpPr>
          <p:nvPr/>
        </p:nvSpPr>
        <p:spPr bwMode="auto">
          <a:xfrm rot="9513670" flipH="1">
            <a:off x="9634538" y="3667125"/>
            <a:ext cx="144462" cy="698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cs-CZ"/>
          </a:p>
        </p:txBody>
      </p:sp>
      <p:sp>
        <p:nvSpPr>
          <p:cNvPr id="34843" name="Line 34">
            <a:extLst>
              <a:ext uri="{FF2B5EF4-FFF2-40B4-BE49-F238E27FC236}">
                <a16:creationId xmlns:a16="http://schemas.microsoft.com/office/drawing/2014/main" id="{4119FED6-CF59-4C8A-911B-9218145FFA4B}"/>
              </a:ext>
            </a:extLst>
          </p:cNvPr>
          <p:cNvSpPr>
            <a:spLocks noChangeShapeType="1"/>
          </p:cNvSpPr>
          <p:nvPr/>
        </p:nvSpPr>
        <p:spPr bwMode="auto">
          <a:xfrm rot="14520197">
            <a:off x="7231857" y="5704682"/>
            <a:ext cx="71437" cy="1460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cs-CZ"/>
          </a:p>
        </p:txBody>
      </p:sp>
      <p:sp>
        <p:nvSpPr>
          <p:cNvPr id="34844" name="Line 35">
            <a:extLst>
              <a:ext uri="{FF2B5EF4-FFF2-40B4-BE49-F238E27FC236}">
                <a16:creationId xmlns:a16="http://schemas.microsoft.com/office/drawing/2014/main" id="{9E70878A-33E2-4693-9A3E-B6D984B41F18}"/>
              </a:ext>
            </a:extLst>
          </p:cNvPr>
          <p:cNvSpPr>
            <a:spLocks noChangeShapeType="1"/>
          </p:cNvSpPr>
          <p:nvPr/>
        </p:nvSpPr>
        <p:spPr bwMode="auto">
          <a:xfrm rot="14520197" flipH="1">
            <a:off x="7180263" y="5630863"/>
            <a:ext cx="139700" cy="7302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cs-CZ"/>
          </a:p>
        </p:txBody>
      </p:sp>
      <p:sp>
        <p:nvSpPr>
          <p:cNvPr id="34845" name="Line 37">
            <a:extLst>
              <a:ext uri="{FF2B5EF4-FFF2-40B4-BE49-F238E27FC236}">
                <a16:creationId xmlns:a16="http://schemas.microsoft.com/office/drawing/2014/main" id="{A7B19247-D5BB-479C-9A0F-B3361D7B9BF2}"/>
              </a:ext>
            </a:extLst>
          </p:cNvPr>
          <p:cNvSpPr>
            <a:spLocks noChangeShapeType="1"/>
          </p:cNvSpPr>
          <p:nvPr/>
        </p:nvSpPr>
        <p:spPr bwMode="auto">
          <a:xfrm rot="16660507">
            <a:off x="4852988" y="5222875"/>
            <a:ext cx="69850" cy="1460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cs-CZ"/>
          </a:p>
        </p:txBody>
      </p:sp>
      <p:sp>
        <p:nvSpPr>
          <p:cNvPr id="34846" name="Line 38">
            <a:extLst>
              <a:ext uri="{FF2B5EF4-FFF2-40B4-BE49-F238E27FC236}">
                <a16:creationId xmlns:a16="http://schemas.microsoft.com/office/drawing/2014/main" id="{2086098B-5027-4B0B-B039-A1A6674C28E3}"/>
              </a:ext>
            </a:extLst>
          </p:cNvPr>
          <p:cNvSpPr>
            <a:spLocks noChangeShapeType="1"/>
          </p:cNvSpPr>
          <p:nvPr/>
        </p:nvSpPr>
        <p:spPr bwMode="auto">
          <a:xfrm rot="16660507" flipH="1">
            <a:off x="4868863" y="5159376"/>
            <a:ext cx="139700" cy="7302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cs-CZ"/>
          </a:p>
        </p:txBody>
      </p:sp>
      <p:sp>
        <p:nvSpPr>
          <p:cNvPr id="34847" name="Line 40">
            <a:extLst>
              <a:ext uri="{FF2B5EF4-FFF2-40B4-BE49-F238E27FC236}">
                <a16:creationId xmlns:a16="http://schemas.microsoft.com/office/drawing/2014/main" id="{D1EC3CE8-CBDB-4637-B172-74FC4296B8B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796088" y="3579813"/>
            <a:ext cx="1606550" cy="0"/>
          </a:xfrm>
          <a:prstGeom prst="line">
            <a:avLst/>
          </a:prstGeom>
          <a:noFill/>
          <a:ln w="57150">
            <a:solidFill>
              <a:srgbClr val="00CC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cs-CZ"/>
          </a:p>
        </p:txBody>
      </p:sp>
      <p:sp>
        <p:nvSpPr>
          <p:cNvPr id="34848" name="Line 42">
            <a:extLst>
              <a:ext uri="{FF2B5EF4-FFF2-40B4-BE49-F238E27FC236}">
                <a16:creationId xmlns:a16="http://schemas.microsoft.com/office/drawing/2014/main" id="{7DAC5369-3CA1-41EC-A403-71E276E9BB9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796088" y="3579814"/>
            <a:ext cx="0" cy="1539875"/>
          </a:xfrm>
          <a:prstGeom prst="line">
            <a:avLst/>
          </a:prstGeom>
          <a:noFill/>
          <a:ln w="57150">
            <a:solidFill>
              <a:srgbClr val="00CC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cs-CZ"/>
          </a:p>
        </p:txBody>
      </p:sp>
      <p:sp>
        <p:nvSpPr>
          <p:cNvPr id="64540" name="Oval 44">
            <a:extLst>
              <a:ext uri="{FF2B5EF4-FFF2-40B4-BE49-F238E27FC236}">
                <a16:creationId xmlns:a16="http://schemas.microsoft.com/office/drawing/2014/main" id="{E190A531-0084-4D76-AD7A-E4441C2F3A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16438" y="1399431"/>
            <a:ext cx="4233862" cy="649188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 eaLnBrk="1" hangingPunct="1">
              <a:defRPr/>
            </a:pPr>
            <a:endParaRPr lang="cs-CZ"/>
          </a:p>
        </p:txBody>
      </p:sp>
      <p:sp>
        <p:nvSpPr>
          <p:cNvPr id="34850" name="Text Box 45">
            <a:extLst>
              <a:ext uri="{FF2B5EF4-FFF2-40B4-BE49-F238E27FC236}">
                <a16:creationId xmlns:a16="http://schemas.microsoft.com/office/drawing/2014/main" id="{79D4E886-6A4C-481E-AC18-F2EA2E1EA2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6801" y="1268413"/>
            <a:ext cx="3667125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Aft>
                <a:spcPts val="1000"/>
              </a:spcAft>
              <a:buBlip>
                <a:blip r:embed="rId2"/>
              </a:buBlip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948A5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ts val="400"/>
              </a:spcBef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Aft>
                <a:spcPct val="0"/>
              </a:spcAft>
              <a:buFontTx/>
              <a:buNone/>
            </a:pPr>
            <a:r>
              <a:rPr lang="en-US" altLang="cs-CZ" sz="2300" b="1">
                <a:solidFill>
                  <a:srgbClr val="FFFF8F"/>
                </a:solidFill>
                <a:latin typeface="Calibri" panose="020F0502020204030204" pitchFamily="34" charset="0"/>
              </a:rPr>
              <a:t> </a:t>
            </a:r>
            <a:r>
              <a:rPr lang="en-US" altLang="cs-CZ" sz="2300" b="1" i="1">
                <a:solidFill>
                  <a:schemeClr val="bg1"/>
                </a:solidFill>
                <a:latin typeface="Calibri" panose="020F0502020204030204" pitchFamily="34" charset="0"/>
              </a:rPr>
              <a:t>in vitro</a:t>
            </a:r>
            <a:r>
              <a:rPr lang="cs-CZ" altLang="cs-CZ" sz="2300" b="1" i="1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cs-CZ" altLang="cs-CZ" sz="2300" b="1">
                <a:solidFill>
                  <a:schemeClr val="bg1"/>
                </a:solidFill>
                <a:latin typeface="Calibri" panose="020F0502020204030204" pitchFamily="34" charset="0"/>
              </a:rPr>
              <a:t>hledání </a:t>
            </a:r>
          </a:p>
          <a:p>
            <a:pPr algn="ctr">
              <a:spcAft>
                <a:spcPct val="0"/>
              </a:spcAft>
              <a:buFontTx/>
              <a:buNone/>
            </a:pPr>
            <a:r>
              <a:rPr lang="cs-CZ" altLang="cs-CZ" sz="2300" b="1">
                <a:solidFill>
                  <a:schemeClr val="bg1"/>
                </a:solidFill>
                <a:latin typeface="Calibri" panose="020F0502020204030204" pitchFamily="34" charset="0"/>
              </a:rPr>
              <a:t>nových bioaktivních látek</a:t>
            </a:r>
            <a:endParaRPr lang="en-US" altLang="cs-CZ" sz="2300" b="1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34851" name="Text Box 46">
            <a:extLst>
              <a:ext uri="{FF2B5EF4-FFF2-40B4-BE49-F238E27FC236}">
                <a16:creationId xmlns:a16="http://schemas.microsoft.com/office/drawing/2014/main" id="{ADCC3CE2-6B68-4006-9C57-77CB1ADEF273}"/>
              </a:ext>
            </a:extLst>
          </p:cNvPr>
          <p:cNvSpPr txBox="1">
            <a:spLocks noChangeArrowheads="1"/>
          </p:cNvSpPr>
          <p:nvPr/>
        </p:nvSpPr>
        <p:spPr bwMode="auto">
          <a:xfrm rot="31445">
            <a:off x="6325105" y="1912422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Aft>
                <a:spcPts val="1000"/>
              </a:spcAft>
              <a:buBlip>
                <a:blip r:embed="rId2"/>
              </a:buBlip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948A5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ts val="400"/>
              </a:spcBef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Aft>
                <a:spcPct val="0"/>
              </a:spcAft>
              <a:buFontTx/>
              <a:buNone/>
            </a:pPr>
            <a:endParaRPr lang="cs-CZ" altLang="cs-CZ" sz="1800">
              <a:solidFill>
                <a:schemeClr val="accent2"/>
              </a:solidFill>
              <a:latin typeface="Calibri" panose="020F0502020204030204" pitchFamily="34" charset="0"/>
            </a:endParaRPr>
          </a:p>
        </p:txBody>
      </p:sp>
      <p:sp>
        <p:nvSpPr>
          <p:cNvPr id="34852" name="Text Box 47">
            <a:extLst>
              <a:ext uri="{FF2B5EF4-FFF2-40B4-BE49-F238E27FC236}">
                <a16:creationId xmlns:a16="http://schemas.microsoft.com/office/drawing/2014/main" id="{BC767DD9-9539-4203-8291-74DDA39970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21751" y="1989139"/>
            <a:ext cx="1465263" cy="3057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Aft>
                <a:spcPts val="1000"/>
              </a:spcAft>
              <a:buBlip>
                <a:blip r:embed="rId2"/>
              </a:buBlip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948A5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ts val="400"/>
              </a:spcBef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cs-CZ" altLang="cs-CZ" b="1">
                <a:solidFill>
                  <a:schemeClr val="bg1"/>
                </a:solidFill>
                <a:latin typeface="Calibri" panose="020F0502020204030204" pitchFamily="34" charset="0"/>
              </a:rPr>
              <a:t>Kvalita potravy</a:t>
            </a:r>
          </a:p>
          <a:p>
            <a:pPr>
              <a:buFontTx/>
              <a:buNone/>
            </a:pPr>
            <a:r>
              <a:rPr lang="cs-CZ" altLang="cs-CZ" b="1">
                <a:solidFill>
                  <a:schemeClr val="bg1"/>
                </a:solidFill>
                <a:latin typeface="Calibri" panose="020F0502020204030204" pitchFamily="34" charset="0"/>
              </a:rPr>
              <a:t>ZpracováníPotravy</a:t>
            </a:r>
          </a:p>
          <a:p>
            <a:pPr>
              <a:buFontTx/>
              <a:buNone/>
            </a:pPr>
            <a:r>
              <a:rPr lang="cs-CZ" altLang="cs-CZ" b="1">
                <a:solidFill>
                  <a:schemeClr val="bg1"/>
                </a:solidFill>
                <a:latin typeface="Calibri" panose="020F0502020204030204" pitchFamily="34" charset="0"/>
              </a:rPr>
              <a:t>Výroba potravních ingrediencí</a:t>
            </a:r>
            <a:endParaRPr lang="en-US" altLang="cs-CZ">
              <a:latin typeface="Calibri" panose="020F0502020204030204" pitchFamily="34" charset="0"/>
            </a:endParaRPr>
          </a:p>
        </p:txBody>
      </p:sp>
      <p:sp>
        <p:nvSpPr>
          <p:cNvPr id="34853" name="Text Box 9">
            <a:extLst>
              <a:ext uri="{FF2B5EF4-FFF2-40B4-BE49-F238E27FC236}">
                <a16:creationId xmlns:a16="http://schemas.microsoft.com/office/drawing/2014/main" id="{10146F92-D696-4C67-B2A7-C2CAD2ED8D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29426" y="5445126"/>
            <a:ext cx="1770063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Aft>
                <a:spcPts val="1000"/>
              </a:spcAft>
              <a:buBlip>
                <a:blip r:embed="rId2"/>
              </a:buBlip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948A5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ts val="400"/>
              </a:spcBef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Aft>
                <a:spcPct val="0"/>
              </a:spcAft>
              <a:buFontTx/>
              <a:buNone/>
            </a:pPr>
            <a:r>
              <a:rPr lang="cs-CZ" altLang="cs-CZ" b="1">
                <a:solidFill>
                  <a:schemeClr val="bg1"/>
                </a:solidFill>
                <a:latin typeface="Calibri" panose="020F0502020204030204" pitchFamily="34" charset="0"/>
              </a:rPr>
              <a:t>Genotypizace</a:t>
            </a:r>
            <a:endParaRPr lang="en-US" altLang="cs-CZ" b="1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34854" name="Line 41">
            <a:extLst>
              <a:ext uri="{FF2B5EF4-FFF2-40B4-BE49-F238E27FC236}">
                <a16:creationId xmlns:a16="http://schemas.microsoft.com/office/drawing/2014/main" id="{D57EE6BD-4066-4FAF-89B2-503B424952F1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043488" y="3579813"/>
            <a:ext cx="1752600" cy="0"/>
          </a:xfrm>
          <a:prstGeom prst="line">
            <a:avLst/>
          </a:prstGeom>
          <a:noFill/>
          <a:ln w="57150">
            <a:solidFill>
              <a:srgbClr val="00CC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cs-CZ"/>
          </a:p>
        </p:txBody>
      </p:sp>
      <p:sp>
        <p:nvSpPr>
          <p:cNvPr id="34855" name="Text Box 6">
            <a:extLst>
              <a:ext uri="{FF2B5EF4-FFF2-40B4-BE49-F238E27FC236}">
                <a16:creationId xmlns:a16="http://schemas.microsoft.com/office/drawing/2014/main" id="{A98BAC03-74A8-407F-AC38-02BC03D223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7350" y="2852738"/>
            <a:ext cx="1728788" cy="157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Aft>
                <a:spcPts val="1000"/>
              </a:spcAft>
              <a:buBlip>
                <a:blip r:embed="rId2"/>
              </a:buBlip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948A5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ts val="400"/>
              </a:spcBef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>
              <a:buFontTx/>
              <a:buNone/>
            </a:pPr>
            <a:r>
              <a:rPr lang="cs-CZ" altLang="cs-CZ" b="1">
                <a:solidFill>
                  <a:schemeClr val="bg1"/>
                </a:solidFill>
                <a:latin typeface="Calibri" panose="020F0502020204030204" pitchFamily="34" charset="0"/>
              </a:rPr>
              <a:t>Testování bezpečnosti</a:t>
            </a:r>
          </a:p>
          <a:p>
            <a:pPr algn="r">
              <a:buFontTx/>
              <a:buNone/>
            </a:pPr>
            <a:r>
              <a:rPr lang="cs-CZ" altLang="cs-CZ" b="1">
                <a:solidFill>
                  <a:schemeClr val="bg1"/>
                </a:solidFill>
                <a:latin typeface="Calibri" panose="020F0502020204030204" pitchFamily="34" charset="0"/>
              </a:rPr>
              <a:t>Testování účinnosti 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Line 2">
            <a:extLst>
              <a:ext uri="{FF2B5EF4-FFF2-40B4-BE49-F238E27FC236}">
                <a16:creationId xmlns:a16="http://schemas.microsoft.com/office/drawing/2014/main" id="{F5DA12F1-C068-4AED-BD8D-171F899296BC}"/>
              </a:ext>
            </a:extLst>
          </p:cNvPr>
          <p:cNvSpPr>
            <a:spLocks noChangeShapeType="1"/>
          </p:cNvSpPr>
          <p:nvPr/>
        </p:nvSpPr>
        <p:spPr bwMode="auto">
          <a:xfrm>
            <a:off x="4202114" y="4041776"/>
            <a:ext cx="26987" cy="2405063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36867" name="Line 3">
            <a:extLst>
              <a:ext uri="{FF2B5EF4-FFF2-40B4-BE49-F238E27FC236}">
                <a16:creationId xmlns:a16="http://schemas.microsoft.com/office/drawing/2014/main" id="{06A32DCC-8762-4E5C-A997-7C966BDFE45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098926" y="6446839"/>
            <a:ext cx="136525" cy="1587"/>
          </a:xfrm>
          <a:prstGeom prst="line">
            <a:avLst/>
          </a:prstGeom>
          <a:noFill/>
          <a:ln w="25400">
            <a:solidFill>
              <a:schemeClr val="tx2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36868" name="Line 4">
            <a:extLst>
              <a:ext uri="{FF2B5EF4-FFF2-40B4-BE49-F238E27FC236}">
                <a16:creationId xmlns:a16="http://schemas.microsoft.com/office/drawing/2014/main" id="{B333516E-707F-4A33-BE9F-F5E47425003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098926" y="4040189"/>
            <a:ext cx="136525" cy="1587"/>
          </a:xfrm>
          <a:prstGeom prst="line">
            <a:avLst/>
          </a:prstGeom>
          <a:noFill/>
          <a:ln w="25400">
            <a:solidFill>
              <a:schemeClr val="tx2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36869" name="Line 5">
            <a:extLst>
              <a:ext uri="{FF2B5EF4-FFF2-40B4-BE49-F238E27FC236}">
                <a16:creationId xmlns:a16="http://schemas.microsoft.com/office/drawing/2014/main" id="{07601721-3503-4D92-A6F4-62337C27631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098926" y="5249864"/>
            <a:ext cx="136525" cy="1587"/>
          </a:xfrm>
          <a:prstGeom prst="line">
            <a:avLst/>
          </a:prstGeom>
          <a:noFill/>
          <a:ln w="25400">
            <a:solidFill>
              <a:schemeClr val="tx2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36870" name="Line 6">
            <a:extLst>
              <a:ext uri="{FF2B5EF4-FFF2-40B4-BE49-F238E27FC236}">
                <a16:creationId xmlns:a16="http://schemas.microsoft.com/office/drawing/2014/main" id="{68B608D0-6994-4385-8F4F-F4C75892180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098926" y="5851525"/>
            <a:ext cx="136525" cy="1588"/>
          </a:xfrm>
          <a:prstGeom prst="line">
            <a:avLst/>
          </a:prstGeom>
          <a:noFill/>
          <a:ln w="25400">
            <a:solidFill>
              <a:schemeClr val="tx2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36871" name="Line 7">
            <a:extLst>
              <a:ext uri="{FF2B5EF4-FFF2-40B4-BE49-F238E27FC236}">
                <a16:creationId xmlns:a16="http://schemas.microsoft.com/office/drawing/2014/main" id="{C507B1EB-04C3-49FE-A8F0-EA8F8C2539A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098926" y="4625975"/>
            <a:ext cx="136525" cy="1588"/>
          </a:xfrm>
          <a:prstGeom prst="line">
            <a:avLst/>
          </a:prstGeom>
          <a:noFill/>
          <a:ln w="25400">
            <a:solidFill>
              <a:schemeClr val="tx2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36872" name="Rectangle 8">
            <a:extLst>
              <a:ext uri="{FF2B5EF4-FFF2-40B4-BE49-F238E27FC236}">
                <a16:creationId xmlns:a16="http://schemas.microsoft.com/office/drawing/2014/main" id="{F1F0BB01-3D03-4F1C-8D26-63FF987D4D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6326" y="3890963"/>
            <a:ext cx="595313" cy="400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spcAft>
                <a:spcPts val="1000"/>
              </a:spcAft>
              <a:buBlip>
                <a:blip r:embed="rId3"/>
              </a:buBlip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948A5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ts val="400"/>
              </a:spcBef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cs-CZ" sz="2000">
                <a:latin typeface="Calibri" panose="020F0502020204030204" pitchFamily="34" charset="0"/>
              </a:rPr>
              <a:t>100</a:t>
            </a:r>
          </a:p>
        </p:txBody>
      </p:sp>
      <p:sp>
        <p:nvSpPr>
          <p:cNvPr id="36873" name="Rectangle 9">
            <a:extLst>
              <a:ext uri="{FF2B5EF4-FFF2-40B4-BE49-F238E27FC236}">
                <a16:creationId xmlns:a16="http://schemas.microsoft.com/office/drawing/2014/main" id="{D4D836E1-DB56-4FF0-99EB-63AF7C67FA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8564" y="5094288"/>
            <a:ext cx="593725" cy="400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spcAft>
                <a:spcPts val="1000"/>
              </a:spcAft>
              <a:buBlip>
                <a:blip r:embed="rId3"/>
              </a:buBlip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948A5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ts val="400"/>
              </a:spcBef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cs-CZ" sz="2000">
                <a:latin typeface="Calibri" panose="020F0502020204030204" pitchFamily="34" charset="0"/>
              </a:rPr>
              <a:t>50</a:t>
            </a:r>
          </a:p>
        </p:txBody>
      </p:sp>
      <p:sp>
        <p:nvSpPr>
          <p:cNvPr id="36874" name="Rectangle 10">
            <a:extLst>
              <a:ext uri="{FF2B5EF4-FFF2-40B4-BE49-F238E27FC236}">
                <a16:creationId xmlns:a16="http://schemas.microsoft.com/office/drawing/2014/main" id="{2BDAC094-D30B-4F19-B302-CCA556517C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75088" y="6281738"/>
            <a:ext cx="595312" cy="400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spcAft>
                <a:spcPts val="1000"/>
              </a:spcAft>
              <a:buBlip>
                <a:blip r:embed="rId3"/>
              </a:buBlip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948A5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ts val="400"/>
              </a:spcBef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cs-CZ" sz="2000">
                <a:latin typeface="Calibri" panose="020F0502020204030204" pitchFamily="34" charset="0"/>
              </a:rPr>
              <a:t>0</a:t>
            </a:r>
          </a:p>
        </p:txBody>
      </p:sp>
      <p:sp>
        <p:nvSpPr>
          <p:cNvPr id="36875" name="Rectangle 11">
            <a:extLst>
              <a:ext uri="{FF2B5EF4-FFF2-40B4-BE49-F238E27FC236}">
                <a16:creationId xmlns:a16="http://schemas.microsoft.com/office/drawing/2014/main" id="{D0DAA0E3-1A6F-4D70-B6C7-8C42287971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78338" y="4897439"/>
            <a:ext cx="889000" cy="1550987"/>
          </a:xfrm>
          <a:prstGeom prst="rect">
            <a:avLst/>
          </a:prstGeom>
          <a:solidFill>
            <a:srgbClr val="66FF33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Aft>
                <a:spcPts val="1000"/>
              </a:spcAft>
              <a:buBlip>
                <a:blip r:embed="rId3"/>
              </a:buBlip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948A5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ts val="400"/>
              </a:spcBef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Aft>
                <a:spcPct val="0"/>
              </a:spcAft>
              <a:buFontTx/>
              <a:buNone/>
            </a:pPr>
            <a:endParaRPr lang="cs-CZ" altLang="cs-CZ" sz="1800">
              <a:latin typeface="Calibri" panose="020F0502020204030204" pitchFamily="34" charset="0"/>
            </a:endParaRPr>
          </a:p>
        </p:txBody>
      </p:sp>
      <p:sp>
        <p:nvSpPr>
          <p:cNvPr id="36876" name="Rectangle 12">
            <a:extLst>
              <a:ext uri="{FF2B5EF4-FFF2-40B4-BE49-F238E27FC236}">
                <a16:creationId xmlns:a16="http://schemas.microsoft.com/office/drawing/2014/main" id="{B5B43679-2468-433B-9FC1-EE5EA6663C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78338" y="4041775"/>
            <a:ext cx="889000" cy="844550"/>
          </a:xfrm>
          <a:prstGeom prst="rect">
            <a:avLst/>
          </a:prstGeom>
          <a:solidFill>
            <a:srgbClr val="99FFC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Aft>
                <a:spcPts val="1000"/>
              </a:spcAft>
              <a:buBlip>
                <a:blip r:embed="rId3"/>
              </a:buBlip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948A5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ts val="400"/>
              </a:spcBef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Aft>
                <a:spcPct val="0"/>
              </a:spcAft>
              <a:buFontTx/>
              <a:buNone/>
            </a:pPr>
            <a:endParaRPr lang="cs-CZ" altLang="cs-CZ" sz="1800">
              <a:latin typeface="Calibri" panose="020F0502020204030204" pitchFamily="34" charset="0"/>
            </a:endParaRPr>
          </a:p>
        </p:txBody>
      </p:sp>
      <p:sp>
        <p:nvSpPr>
          <p:cNvPr id="36877" name="Line 13">
            <a:extLst>
              <a:ext uri="{FF2B5EF4-FFF2-40B4-BE49-F238E27FC236}">
                <a16:creationId xmlns:a16="http://schemas.microsoft.com/office/drawing/2014/main" id="{58517B56-ED5D-4B88-8EEA-54EFDEAE3154}"/>
              </a:ext>
            </a:extLst>
          </p:cNvPr>
          <p:cNvSpPr>
            <a:spLocks noChangeShapeType="1"/>
          </p:cNvSpPr>
          <p:nvPr/>
        </p:nvSpPr>
        <p:spPr bwMode="auto">
          <a:xfrm>
            <a:off x="4381501" y="6453189"/>
            <a:ext cx="1084263" cy="1587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36878" name="Rectangle 14">
            <a:extLst>
              <a:ext uri="{FF2B5EF4-FFF2-40B4-BE49-F238E27FC236}">
                <a16:creationId xmlns:a16="http://schemas.microsoft.com/office/drawing/2014/main" id="{39226A62-FBC3-4DA3-8647-05BBE8654C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00376" y="3595688"/>
            <a:ext cx="1107739" cy="369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>
              <a:spcAft>
                <a:spcPts val="1000"/>
              </a:spcAft>
              <a:buBlip>
                <a:blip r:embed="rId3"/>
              </a:buBlip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948A5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ts val="400"/>
              </a:spcBef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Aft>
                <a:spcPct val="0"/>
              </a:spcAft>
              <a:buFontTx/>
              <a:buNone/>
            </a:pPr>
            <a:r>
              <a:rPr lang="en-US" altLang="cs-CZ" sz="1800">
                <a:latin typeface="Calibri" panose="020F0502020204030204" pitchFamily="34" charset="0"/>
              </a:rPr>
              <a:t>% Ener</a:t>
            </a:r>
            <a:r>
              <a:rPr lang="cs-CZ" altLang="cs-CZ" sz="1800">
                <a:latin typeface="Calibri" panose="020F0502020204030204" pitchFamily="34" charset="0"/>
              </a:rPr>
              <a:t>gie</a:t>
            </a:r>
            <a:endParaRPr lang="en-US" altLang="cs-CZ" sz="1800">
              <a:latin typeface="Calibri" panose="020F0502020204030204" pitchFamily="34" charset="0"/>
            </a:endParaRPr>
          </a:p>
        </p:txBody>
      </p:sp>
      <p:sp>
        <p:nvSpPr>
          <p:cNvPr id="36879" name="Rectangle 15">
            <a:extLst>
              <a:ext uri="{FF2B5EF4-FFF2-40B4-BE49-F238E27FC236}">
                <a16:creationId xmlns:a16="http://schemas.microsoft.com/office/drawing/2014/main" id="{098C5A5D-4E79-4B88-8364-504FF375D3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87976" y="4049713"/>
            <a:ext cx="1433469" cy="95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>
              <a:spcAft>
                <a:spcPts val="1000"/>
              </a:spcAft>
              <a:buBlip>
                <a:blip r:embed="rId3"/>
              </a:buBlip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948A5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ts val="400"/>
              </a:spcBef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Aft>
                <a:spcPct val="0"/>
              </a:spcAft>
              <a:buFontTx/>
              <a:buNone/>
            </a:pPr>
            <a:r>
              <a:rPr lang="cs-CZ" altLang="cs-CZ" sz="1400">
                <a:latin typeface="Calibri" panose="020F0502020204030204" pitchFamily="34" charset="0"/>
              </a:rPr>
              <a:t>Nízkotučné maso</a:t>
            </a:r>
            <a:br>
              <a:rPr lang="en-US" altLang="cs-CZ" sz="1400">
                <a:latin typeface="Calibri" panose="020F0502020204030204" pitchFamily="34" charset="0"/>
              </a:rPr>
            </a:br>
            <a:r>
              <a:rPr lang="cs-CZ" altLang="cs-CZ" sz="1400">
                <a:latin typeface="Calibri" panose="020F0502020204030204" pitchFamily="34" charset="0"/>
              </a:rPr>
              <a:t>Kuře</a:t>
            </a:r>
            <a:endParaRPr lang="en-US" altLang="cs-CZ" sz="1400">
              <a:latin typeface="Calibri" panose="020F0502020204030204" pitchFamily="34" charset="0"/>
            </a:endParaRPr>
          </a:p>
          <a:p>
            <a:pPr>
              <a:spcAft>
                <a:spcPct val="0"/>
              </a:spcAft>
              <a:buFontTx/>
              <a:buNone/>
            </a:pPr>
            <a:r>
              <a:rPr lang="cs-CZ" altLang="cs-CZ" sz="1400">
                <a:latin typeface="Calibri" panose="020F0502020204030204" pitchFamily="34" charset="0"/>
              </a:rPr>
              <a:t>Vejce</a:t>
            </a:r>
            <a:endParaRPr lang="en-US" altLang="cs-CZ" sz="1400">
              <a:latin typeface="Calibri" panose="020F0502020204030204" pitchFamily="34" charset="0"/>
            </a:endParaRPr>
          </a:p>
          <a:p>
            <a:pPr>
              <a:spcAft>
                <a:spcPct val="0"/>
              </a:spcAft>
              <a:buFontTx/>
              <a:buNone/>
            </a:pPr>
            <a:r>
              <a:rPr lang="cs-CZ" altLang="cs-CZ" sz="1400">
                <a:latin typeface="Calibri" panose="020F0502020204030204" pitchFamily="34" charset="0"/>
              </a:rPr>
              <a:t>Ryby</a:t>
            </a:r>
            <a:endParaRPr lang="en-US" altLang="cs-CZ" sz="1400">
              <a:latin typeface="Calibri" panose="020F0502020204030204" pitchFamily="34" charset="0"/>
            </a:endParaRPr>
          </a:p>
        </p:txBody>
      </p:sp>
      <p:sp>
        <p:nvSpPr>
          <p:cNvPr id="36880" name="Rectangle 16">
            <a:extLst>
              <a:ext uri="{FF2B5EF4-FFF2-40B4-BE49-F238E27FC236}">
                <a16:creationId xmlns:a16="http://schemas.microsoft.com/office/drawing/2014/main" id="{976C8519-1088-479D-818B-9161FA3169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83213" y="5249863"/>
            <a:ext cx="805220" cy="95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>
              <a:spcAft>
                <a:spcPts val="1000"/>
              </a:spcAft>
              <a:buBlip>
                <a:blip r:embed="rId3"/>
              </a:buBlip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948A5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ts val="400"/>
              </a:spcBef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Aft>
                <a:spcPct val="0"/>
              </a:spcAft>
              <a:buFontTx/>
              <a:buNone/>
            </a:pPr>
            <a:r>
              <a:rPr lang="cs-CZ" altLang="cs-CZ" sz="1400">
                <a:latin typeface="Calibri" panose="020F0502020204030204" pitchFamily="34" charset="0"/>
              </a:rPr>
              <a:t>Ovoce</a:t>
            </a:r>
            <a:endParaRPr lang="en-US" altLang="cs-CZ" sz="1400">
              <a:latin typeface="Calibri" panose="020F0502020204030204" pitchFamily="34" charset="0"/>
            </a:endParaRPr>
          </a:p>
          <a:p>
            <a:pPr>
              <a:spcAft>
                <a:spcPct val="0"/>
              </a:spcAft>
              <a:buFontTx/>
              <a:buNone/>
            </a:pPr>
            <a:r>
              <a:rPr lang="cs-CZ" altLang="cs-CZ" sz="1400">
                <a:latin typeface="Calibri" panose="020F0502020204030204" pitchFamily="34" charset="0"/>
              </a:rPr>
              <a:t>Zelenina</a:t>
            </a:r>
            <a:endParaRPr lang="en-US" altLang="cs-CZ" sz="1400">
              <a:latin typeface="Calibri" panose="020F0502020204030204" pitchFamily="34" charset="0"/>
            </a:endParaRPr>
          </a:p>
          <a:p>
            <a:pPr>
              <a:spcAft>
                <a:spcPct val="0"/>
              </a:spcAft>
              <a:buFontTx/>
              <a:buNone/>
            </a:pPr>
            <a:r>
              <a:rPr lang="cs-CZ" altLang="cs-CZ" sz="1400">
                <a:latin typeface="Calibri" panose="020F0502020204030204" pitchFamily="34" charset="0"/>
              </a:rPr>
              <a:t>Ořechy</a:t>
            </a:r>
            <a:endParaRPr lang="en-US" altLang="cs-CZ" sz="1400">
              <a:latin typeface="Calibri" panose="020F0502020204030204" pitchFamily="34" charset="0"/>
            </a:endParaRPr>
          </a:p>
          <a:p>
            <a:pPr>
              <a:spcAft>
                <a:spcPct val="0"/>
              </a:spcAft>
              <a:buFontTx/>
              <a:buNone/>
            </a:pPr>
            <a:r>
              <a:rPr lang="cs-CZ" altLang="cs-CZ" sz="1400">
                <a:latin typeface="Calibri" panose="020F0502020204030204" pitchFamily="34" charset="0"/>
              </a:rPr>
              <a:t>Med</a:t>
            </a:r>
            <a:endParaRPr lang="en-US" altLang="cs-CZ" sz="1400">
              <a:latin typeface="Calibri" panose="020F0502020204030204" pitchFamily="34" charset="0"/>
            </a:endParaRPr>
          </a:p>
        </p:txBody>
      </p:sp>
      <p:sp>
        <p:nvSpPr>
          <p:cNvPr id="36881" name="Line 17">
            <a:extLst>
              <a:ext uri="{FF2B5EF4-FFF2-40B4-BE49-F238E27FC236}">
                <a16:creationId xmlns:a16="http://schemas.microsoft.com/office/drawing/2014/main" id="{6EE82E4F-E67C-4A5F-BAB3-D7E0A4F583F0}"/>
              </a:ext>
            </a:extLst>
          </p:cNvPr>
          <p:cNvSpPr>
            <a:spLocks noChangeShapeType="1"/>
          </p:cNvSpPr>
          <p:nvPr/>
        </p:nvSpPr>
        <p:spPr bwMode="auto">
          <a:xfrm>
            <a:off x="7900989" y="4057650"/>
            <a:ext cx="1587" cy="2414588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36882" name="Line 18">
            <a:extLst>
              <a:ext uri="{FF2B5EF4-FFF2-40B4-BE49-F238E27FC236}">
                <a16:creationId xmlns:a16="http://schemas.microsoft.com/office/drawing/2014/main" id="{12416768-1175-46B5-BFE6-05AE33B0B20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772401" y="6472239"/>
            <a:ext cx="136525" cy="1587"/>
          </a:xfrm>
          <a:prstGeom prst="line">
            <a:avLst/>
          </a:prstGeom>
          <a:noFill/>
          <a:ln w="25400">
            <a:solidFill>
              <a:schemeClr val="tx2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36883" name="Line 19">
            <a:extLst>
              <a:ext uri="{FF2B5EF4-FFF2-40B4-BE49-F238E27FC236}">
                <a16:creationId xmlns:a16="http://schemas.microsoft.com/office/drawing/2014/main" id="{CF194C31-7186-42D3-837F-08143157D1D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772401" y="4065589"/>
            <a:ext cx="136525" cy="1587"/>
          </a:xfrm>
          <a:prstGeom prst="line">
            <a:avLst/>
          </a:prstGeom>
          <a:noFill/>
          <a:ln w="25400">
            <a:solidFill>
              <a:schemeClr val="tx2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36884" name="Line 20">
            <a:extLst>
              <a:ext uri="{FF2B5EF4-FFF2-40B4-BE49-F238E27FC236}">
                <a16:creationId xmlns:a16="http://schemas.microsoft.com/office/drawing/2014/main" id="{FFEC12CA-4EA3-46CE-9996-114DEB5DB7B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772401" y="5275264"/>
            <a:ext cx="136525" cy="1587"/>
          </a:xfrm>
          <a:prstGeom prst="line">
            <a:avLst/>
          </a:prstGeom>
          <a:noFill/>
          <a:ln w="25400">
            <a:solidFill>
              <a:schemeClr val="tx2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36885" name="Line 21">
            <a:extLst>
              <a:ext uri="{FF2B5EF4-FFF2-40B4-BE49-F238E27FC236}">
                <a16:creationId xmlns:a16="http://schemas.microsoft.com/office/drawing/2014/main" id="{FA3A41F9-2D3F-4072-930F-6B94CC2164E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750175" y="5876926"/>
            <a:ext cx="158750" cy="4763"/>
          </a:xfrm>
          <a:prstGeom prst="line">
            <a:avLst/>
          </a:prstGeom>
          <a:noFill/>
          <a:ln w="25400">
            <a:solidFill>
              <a:schemeClr val="tx2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36886" name="Line 22">
            <a:extLst>
              <a:ext uri="{FF2B5EF4-FFF2-40B4-BE49-F238E27FC236}">
                <a16:creationId xmlns:a16="http://schemas.microsoft.com/office/drawing/2014/main" id="{9BDD7A8A-77D0-45AA-9622-3F7698A642C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772401" y="4651375"/>
            <a:ext cx="136525" cy="1588"/>
          </a:xfrm>
          <a:prstGeom prst="line">
            <a:avLst/>
          </a:prstGeom>
          <a:noFill/>
          <a:ln w="25400">
            <a:solidFill>
              <a:schemeClr val="tx2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36887" name="Rectangle 23">
            <a:extLst>
              <a:ext uri="{FF2B5EF4-FFF2-40B4-BE49-F238E27FC236}">
                <a16:creationId xmlns:a16="http://schemas.microsoft.com/office/drawing/2014/main" id="{AF085FAE-8C68-470B-99B6-23C0E798D3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89801" y="3917950"/>
            <a:ext cx="595313" cy="400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spcAft>
                <a:spcPts val="1000"/>
              </a:spcAft>
              <a:buBlip>
                <a:blip r:embed="rId3"/>
              </a:buBlip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948A5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ts val="400"/>
              </a:spcBef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cs-CZ" sz="2000">
                <a:latin typeface="Calibri" panose="020F0502020204030204" pitchFamily="34" charset="0"/>
              </a:rPr>
              <a:t>100</a:t>
            </a:r>
          </a:p>
        </p:txBody>
      </p:sp>
      <p:sp>
        <p:nvSpPr>
          <p:cNvPr id="36888" name="Rectangle 24">
            <a:extLst>
              <a:ext uri="{FF2B5EF4-FFF2-40B4-BE49-F238E27FC236}">
                <a16:creationId xmlns:a16="http://schemas.microsoft.com/office/drawing/2014/main" id="{6F02F241-020F-4C02-B53A-58A455E9F0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10451" y="5119688"/>
            <a:ext cx="595313" cy="400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spcAft>
                <a:spcPts val="1000"/>
              </a:spcAft>
              <a:buBlip>
                <a:blip r:embed="rId3"/>
              </a:buBlip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948A5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ts val="400"/>
              </a:spcBef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cs-CZ" sz="2000">
                <a:latin typeface="Calibri" panose="020F0502020204030204" pitchFamily="34" charset="0"/>
              </a:rPr>
              <a:t>50</a:t>
            </a:r>
          </a:p>
        </p:txBody>
      </p:sp>
      <p:sp>
        <p:nvSpPr>
          <p:cNvPr id="36889" name="Rectangle 25">
            <a:extLst>
              <a:ext uri="{FF2B5EF4-FFF2-40B4-BE49-F238E27FC236}">
                <a16:creationId xmlns:a16="http://schemas.microsoft.com/office/drawing/2014/main" id="{74A6A4D4-B706-4B54-90B5-9DF18CEEA4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6975" y="6307138"/>
            <a:ext cx="596900" cy="400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spcAft>
                <a:spcPts val="1000"/>
              </a:spcAft>
              <a:buBlip>
                <a:blip r:embed="rId3"/>
              </a:buBlip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948A5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ts val="400"/>
              </a:spcBef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cs-CZ" sz="2000">
                <a:latin typeface="Calibri" panose="020F0502020204030204" pitchFamily="34" charset="0"/>
              </a:rPr>
              <a:t>0</a:t>
            </a:r>
          </a:p>
        </p:txBody>
      </p:sp>
      <p:sp>
        <p:nvSpPr>
          <p:cNvPr id="36890" name="Rectangle 26">
            <a:extLst>
              <a:ext uri="{FF2B5EF4-FFF2-40B4-BE49-F238E27FC236}">
                <a16:creationId xmlns:a16="http://schemas.microsoft.com/office/drawing/2014/main" id="{A828FCED-A9CA-4C2D-849C-7F25293B69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0225" y="6196013"/>
            <a:ext cx="890588" cy="277812"/>
          </a:xfrm>
          <a:prstGeom prst="rect">
            <a:avLst/>
          </a:prstGeom>
          <a:solidFill>
            <a:srgbClr val="99FF33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Aft>
                <a:spcPts val="1000"/>
              </a:spcAft>
              <a:buBlip>
                <a:blip r:embed="rId3"/>
              </a:buBlip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948A5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ts val="400"/>
              </a:spcBef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Aft>
                <a:spcPct val="0"/>
              </a:spcAft>
              <a:buFontTx/>
              <a:buNone/>
            </a:pPr>
            <a:endParaRPr lang="cs-CZ" altLang="cs-CZ" sz="1800">
              <a:latin typeface="Calibri" panose="020F0502020204030204" pitchFamily="34" charset="0"/>
            </a:endParaRPr>
          </a:p>
        </p:txBody>
      </p:sp>
      <p:sp>
        <p:nvSpPr>
          <p:cNvPr id="36891" name="Line 27">
            <a:extLst>
              <a:ext uri="{FF2B5EF4-FFF2-40B4-BE49-F238E27FC236}">
                <a16:creationId xmlns:a16="http://schemas.microsoft.com/office/drawing/2014/main" id="{677C5AF0-EE34-43CC-B2E3-7336ABC12D4C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3388" y="6478589"/>
            <a:ext cx="1085850" cy="1587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36892" name="Rectangle 28">
            <a:extLst>
              <a:ext uri="{FF2B5EF4-FFF2-40B4-BE49-F238E27FC236}">
                <a16:creationId xmlns:a16="http://schemas.microsoft.com/office/drawing/2014/main" id="{07748656-A81D-41A2-9D6C-245B126D4E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72264" y="3621088"/>
            <a:ext cx="1107739" cy="369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>
              <a:spcAft>
                <a:spcPts val="1000"/>
              </a:spcAft>
              <a:buBlip>
                <a:blip r:embed="rId3"/>
              </a:buBlip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948A5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ts val="400"/>
              </a:spcBef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Aft>
                <a:spcPct val="0"/>
              </a:spcAft>
              <a:buFontTx/>
              <a:buNone/>
            </a:pPr>
            <a:r>
              <a:rPr lang="en-US" altLang="cs-CZ" sz="1800">
                <a:latin typeface="Calibri" panose="020F0502020204030204" pitchFamily="34" charset="0"/>
              </a:rPr>
              <a:t>% Energ</a:t>
            </a:r>
            <a:r>
              <a:rPr lang="cs-CZ" altLang="cs-CZ" sz="1800">
                <a:latin typeface="Calibri" panose="020F0502020204030204" pitchFamily="34" charset="0"/>
              </a:rPr>
              <a:t>ie</a:t>
            </a:r>
            <a:endParaRPr lang="en-US" altLang="cs-CZ" sz="1800">
              <a:latin typeface="Calibri" panose="020F0502020204030204" pitchFamily="34" charset="0"/>
            </a:endParaRPr>
          </a:p>
        </p:txBody>
      </p:sp>
      <p:sp>
        <p:nvSpPr>
          <p:cNvPr id="36893" name="Rectangle 29">
            <a:extLst>
              <a:ext uri="{FF2B5EF4-FFF2-40B4-BE49-F238E27FC236}">
                <a16:creationId xmlns:a16="http://schemas.microsoft.com/office/drawing/2014/main" id="{C333C57B-8139-45D8-B17D-E5FC79598B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0225" y="4067175"/>
            <a:ext cx="890588" cy="649288"/>
          </a:xfrm>
          <a:prstGeom prst="rect">
            <a:avLst/>
          </a:prstGeom>
          <a:solidFill>
            <a:schemeClr val="hlink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Aft>
                <a:spcPts val="1000"/>
              </a:spcAft>
              <a:buBlip>
                <a:blip r:embed="rId3"/>
              </a:buBlip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948A5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ts val="400"/>
              </a:spcBef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Aft>
                <a:spcPct val="0"/>
              </a:spcAft>
              <a:buFontTx/>
              <a:buNone/>
            </a:pPr>
            <a:endParaRPr lang="cs-CZ" altLang="cs-CZ" sz="1800">
              <a:latin typeface="Calibri" panose="020F0502020204030204" pitchFamily="34" charset="0"/>
            </a:endParaRPr>
          </a:p>
        </p:txBody>
      </p:sp>
      <p:sp>
        <p:nvSpPr>
          <p:cNvPr id="36894" name="Rectangle 30">
            <a:extLst>
              <a:ext uri="{FF2B5EF4-FFF2-40B4-BE49-F238E27FC236}">
                <a16:creationId xmlns:a16="http://schemas.microsoft.com/office/drawing/2014/main" id="{70824C84-247B-433F-81AA-EB59688936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0225" y="4727575"/>
            <a:ext cx="890588" cy="1474788"/>
          </a:xfrm>
          <a:prstGeom prst="rect">
            <a:avLst/>
          </a:prstGeom>
          <a:solidFill>
            <a:srgbClr val="99FFC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Aft>
                <a:spcPts val="1000"/>
              </a:spcAft>
              <a:buBlip>
                <a:blip r:embed="rId3"/>
              </a:buBlip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948A5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ts val="400"/>
              </a:spcBef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Aft>
                <a:spcPct val="0"/>
              </a:spcAft>
              <a:buFontTx/>
              <a:buNone/>
            </a:pPr>
            <a:endParaRPr lang="cs-CZ" altLang="cs-CZ" sz="1800">
              <a:latin typeface="Calibri" panose="020F0502020204030204" pitchFamily="34" charset="0"/>
            </a:endParaRPr>
          </a:p>
        </p:txBody>
      </p:sp>
      <p:sp>
        <p:nvSpPr>
          <p:cNvPr id="36895" name="Rectangle 31">
            <a:extLst>
              <a:ext uri="{FF2B5EF4-FFF2-40B4-BE49-F238E27FC236}">
                <a16:creationId xmlns:a16="http://schemas.microsoft.com/office/drawing/2014/main" id="{15437B59-6E0D-41EA-B44C-B8CEBC325B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77325" y="5970588"/>
            <a:ext cx="805220" cy="739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>
              <a:spcAft>
                <a:spcPts val="1000"/>
              </a:spcAft>
              <a:buBlip>
                <a:blip r:embed="rId3"/>
              </a:buBlip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948A5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ts val="400"/>
              </a:spcBef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Aft>
                <a:spcPct val="0"/>
              </a:spcAft>
              <a:buFontTx/>
              <a:buNone/>
            </a:pPr>
            <a:r>
              <a:rPr lang="cs-CZ" altLang="cs-CZ" sz="1400">
                <a:latin typeface="Calibri" panose="020F0502020204030204" pitchFamily="34" charset="0"/>
              </a:rPr>
              <a:t>Ovoce</a:t>
            </a:r>
            <a:endParaRPr lang="en-US" altLang="cs-CZ" sz="1400">
              <a:latin typeface="Calibri" panose="020F0502020204030204" pitchFamily="34" charset="0"/>
            </a:endParaRPr>
          </a:p>
          <a:p>
            <a:pPr>
              <a:spcAft>
                <a:spcPct val="0"/>
              </a:spcAft>
              <a:buFontTx/>
              <a:buNone/>
            </a:pPr>
            <a:r>
              <a:rPr lang="cs-CZ" altLang="cs-CZ" sz="1400">
                <a:latin typeface="Calibri" panose="020F0502020204030204" pitchFamily="34" charset="0"/>
              </a:rPr>
              <a:t>Zelenina</a:t>
            </a:r>
            <a:endParaRPr lang="en-US" altLang="cs-CZ" sz="1400">
              <a:latin typeface="Calibri" panose="020F0502020204030204" pitchFamily="34" charset="0"/>
            </a:endParaRPr>
          </a:p>
          <a:p>
            <a:pPr>
              <a:spcAft>
                <a:spcPct val="0"/>
              </a:spcAft>
              <a:buFontTx/>
              <a:buNone/>
            </a:pPr>
            <a:r>
              <a:rPr lang="cs-CZ" altLang="cs-CZ" sz="1400">
                <a:latin typeface="Calibri" panose="020F0502020204030204" pitchFamily="34" charset="0"/>
              </a:rPr>
              <a:t>Fazole</a:t>
            </a:r>
            <a:endParaRPr lang="en-US" altLang="cs-CZ" sz="1400">
              <a:latin typeface="Calibri" panose="020F0502020204030204" pitchFamily="34" charset="0"/>
            </a:endParaRPr>
          </a:p>
        </p:txBody>
      </p:sp>
      <p:sp>
        <p:nvSpPr>
          <p:cNvPr id="36896" name="Rectangle 32">
            <a:extLst>
              <a:ext uri="{FF2B5EF4-FFF2-40B4-BE49-F238E27FC236}">
                <a16:creationId xmlns:a16="http://schemas.microsoft.com/office/drawing/2014/main" id="{57A5860C-C467-48A0-B242-FBAF6FDCFF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12251" y="5116513"/>
            <a:ext cx="591509" cy="739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>
              <a:spcAft>
                <a:spcPts val="1000"/>
              </a:spcAft>
              <a:buBlip>
                <a:blip r:embed="rId3"/>
              </a:buBlip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948A5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ts val="400"/>
              </a:spcBef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Aft>
                <a:spcPct val="0"/>
              </a:spcAft>
              <a:buFontTx/>
              <a:buNone/>
            </a:pPr>
            <a:r>
              <a:rPr lang="cs-CZ" altLang="cs-CZ" sz="1400">
                <a:latin typeface="Calibri" panose="020F0502020204030204" pitchFamily="34" charset="0"/>
              </a:rPr>
              <a:t>Maso</a:t>
            </a:r>
            <a:endParaRPr lang="en-US" altLang="cs-CZ" sz="1400">
              <a:latin typeface="Calibri" panose="020F0502020204030204" pitchFamily="34" charset="0"/>
            </a:endParaRPr>
          </a:p>
          <a:p>
            <a:pPr>
              <a:spcAft>
                <a:spcPct val="0"/>
              </a:spcAft>
              <a:buFontTx/>
              <a:buNone/>
            </a:pPr>
            <a:r>
              <a:rPr lang="cs-CZ" altLang="cs-CZ" sz="1400">
                <a:latin typeface="Calibri" panose="020F0502020204030204" pitchFamily="34" charset="0"/>
              </a:rPr>
              <a:t>Kuře</a:t>
            </a:r>
            <a:endParaRPr lang="en-US" altLang="cs-CZ" sz="1400">
              <a:latin typeface="Calibri" panose="020F0502020204030204" pitchFamily="34" charset="0"/>
            </a:endParaRPr>
          </a:p>
          <a:p>
            <a:pPr>
              <a:spcAft>
                <a:spcPct val="0"/>
              </a:spcAft>
              <a:buFontTx/>
              <a:buNone/>
            </a:pPr>
            <a:r>
              <a:rPr lang="cs-CZ" altLang="cs-CZ" sz="1400">
                <a:latin typeface="Calibri" panose="020F0502020204030204" pitchFamily="34" charset="0"/>
              </a:rPr>
              <a:t>Ryby</a:t>
            </a:r>
            <a:endParaRPr lang="en-US" altLang="cs-CZ" sz="1400">
              <a:latin typeface="Calibri" panose="020F0502020204030204" pitchFamily="34" charset="0"/>
            </a:endParaRPr>
          </a:p>
        </p:txBody>
      </p:sp>
      <p:sp>
        <p:nvSpPr>
          <p:cNvPr id="36897" name="Rectangle 33">
            <a:extLst>
              <a:ext uri="{FF2B5EF4-FFF2-40B4-BE49-F238E27FC236}">
                <a16:creationId xmlns:a16="http://schemas.microsoft.com/office/drawing/2014/main" id="{53689647-1D83-495D-9494-41E54BFECD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77325" y="3932239"/>
            <a:ext cx="1502912" cy="1170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>
              <a:spcAft>
                <a:spcPts val="1000"/>
              </a:spcAft>
              <a:buBlip>
                <a:blip r:embed="rId3"/>
              </a:buBlip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948A5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ts val="400"/>
              </a:spcBef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Aft>
                <a:spcPct val="0"/>
              </a:spcAft>
              <a:buFontTx/>
              <a:buNone/>
            </a:pPr>
            <a:r>
              <a:rPr lang="cs-CZ" altLang="cs-CZ" sz="1400">
                <a:latin typeface="Calibri" panose="020F0502020204030204" pitchFamily="34" charset="0"/>
              </a:rPr>
              <a:t>Obiloviny</a:t>
            </a:r>
            <a:endParaRPr lang="en-US" altLang="cs-CZ" sz="1400">
              <a:latin typeface="Calibri" panose="020F0502020204030204" pitchFamily="34" charset="0"/>
            </a:endParaRPr>
          </a:p>
          <a:p>
            <a:pPr>
              <a:spcAft>
                <a:spcPct val="0"/>
              </a:spcAft>
              <a:buFontTx/>
              <a:buNone/>
            </a:pPr>
            <a:r>
              <a:rPr lang="en-US" altLang="cs-CZ" sz="1400">
                <a:latin typeface="Calibri" panose="020F0502020204030204" pitchFamily="34" charset="0"/>
              </a:rPr>
              <a:t>M</a:t>
            </a:r>
            <a:r>
              <a:rPr lang="cs-CZ" altLang="cs-CZ" sz="1400">
                <a:latin typeface="Calibri" panose="020F0502020204030204" pitchFamily="34" charset="0"/>
              </a:rPr>
              <a:t>léčné výrobky</a:t>
            </a:r>
            <a:endParaRPr lang="en-US" altLang="cs-CZ" sz="1400">
              <a:latin typeface="Calibri" panose="020F0502020204030204" pitchFamily="34" charset="0"/>
            </a:endParaRPr>
          </a:p>
          <a:p>
            <a:pPr>
              <a:spcAft>
                <a:spcPct val="0"/>
              </a:spcAft>
              <a:buFontTx/>
              <a:buNone/>
            </a:pPr>
            <a:r>
              <a:rPr lang="cs-CZ" altLang="cs-CZ" sz="1400">
                <a:latin typeface="Calibri" panose="020F0502020204030204" pitchFamily="34" charset="0"/>
              </a:rPr>
              <a:t>Jednoduché cukry</a:t>
            </a:r>
            <a:endParaRPr lang="en-US" altLang="cs-CZ" sz="1400">
              <a:latin typeface="Calibri" panose="020F0502020204030204" pitchFamily="34" charset="0"/>
            </a:endParaRPr>
          </a:p>
          <a:p>
            <a:pPr>
              <a:spcAft>
                <a:spcPct val="0"/>
              </a:spcAft>
              <a:buFontTx/>
              <a:buNone/>
            </a:pPr>
            <a:r>
              <a:rPr lang="cs-CZ" altLang="cs-CZ" sz="1400">
                <a:latin typeface="Calibri" panose="020F0502020204030204" pitchFamily="34" charset="0"/>
              </a:rPr>
              <a:t>Oleje, tuky</a:t>
            </a:r>
          </a:p>
          <a:p>
            <a:pPr>
              <a:spcAft>
                <a:spcPct val="0"/>
              </a:spcAft>
              <a:buFontTx/>
              <a:buNone/>
            </a:pPr>
            <a:r>
              <a:rPr lang="cs-CZ" altLang="cs-CZ" sz="1400">
                <a:latin typeface="Calibri" panose="020F0502020204030204" pitchFamily="34" charset="0"/>
              </a:rPr>
              <a:t>Alkohol</a:t>
            </a:r>
            <a:endParaRPr lang="en-US" altLang="cs-CZ" sz="1400">
              <a:latin typeface="Calibri" panose="020F0502020204030204" pitchFamily="34" charset="0"/>
            </a:endParaRPr>
          </a:p>
        </p:txBody>
      </p:sp>
      <p:sp>
        <p:nvSpPr>
          <p:cNvPr id="65570" name="Rectangle 34">
            <a:extLst>
              <a:ext uri="{FF2B5EF4-FFF2-40B4-BE49-F238E27FC236}">
                <a16:creationId xmlns:a16="http://schemas.microsoft.com/office/drawing/2014/main" id="{9C64B875-BDC3-4BFF-82DE-B993AC64A3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1813" y="3213100"/>
            <a:ext cx="3384550" cy="523862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92075" tIns="46038" rIns="92075" bIns="46038">
            <a:spAutoFit/>
          </a:bodyPr>
          <a:lstStyle/>
          <a:p>
            <a:pPr algn="ctr">
              <a:defRPr/>
            </a:pPr>
            <a:r>
              <a:rPr lang="en-US" sz="1400" dirty="0"/>
              <a:t>1.200.000</a:t>
            </a:r>
            <a:r>
              <a:rPr lang="cs-CZ" sz="1400" dirty="0"/>
              <a:t> generací pod hrozbou hladomoru</a:t>
            </a:r>
            <a:endParaRPr lang="en-US" sz="1400" dirty="0"/>
          </a:p>
        </p:txBody>
      </p:sp>
      <p:sp>
        <p:nvSpPr>
          <p:cNvPr id="65571" name="Rectangle 35">
            <a:extLst>
              <a:ext uri="{FF2B5EF4-FFF2-40B4-BE49-F238E27FC236}">
                <a16:creationId xmlns:a16="http://schemas.microsoft.com/office/drawing/2014/main" id="{B61A527F-ACAA-4A07-98E5-FB12C56507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03688" y="2852738"/>
            <a:ext cx="1319212" cy="339196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92075" tIns="46038" rIns="92075" bIns="46038">
            <a:spAutoFit/>
          </a:bodyPr>
          <a:lstStyle/>
          <a:p>
            <a:pPr algn="ctr">
              <a:defRPr/>
            </a:pPr>
            <a:r>
              <a:rPr lang="cs-CZ" sz="1600" b="1" dirty="0"/>
              <a:t>Paleolit</a:t>
            </a:r>
            <a:endParaRPr lang="en-US" sz="1600" b="1" dirty="0"/>
          </a:p>
        </p:txBody>
      </p:sp>
      <p:sp>
        <p:nvSpPr>
          <p:cNvPr id="65572" name="Rectangle 36">
            <a:extLst>
              <a:ext uri="{FF2B5EF4-FFF2-40B4-BE49-F238E27FC236}">
                <a16:creationId xmlns:a16="http://schemas.microsoft.com/office/drawing/2014/main" id="{301C4907-C652-4D47-8F34-FEFB23EAE0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75500" y="3213101"/>
            <a:ext cx="3024188" cy="307975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92075" tIns="46038" rIns="92075" bIns="46038">
            <a:spAutoFit/>
          </a:bodyPr>
          <a:lstStyle/>
          <a:p>
            <a:pPr algn="ctr">
              <a:defRPr/>
            </a:pPr>
            <a:r>
              <a:rPr lang="en-US" sz="1400" dirty="0"/>
              <a:t>2-3 Genera</a:t>
            </a:r>
            <a:r>
              <a:rPr lang="cs-CZ" sz="1400" dirty="0" err="1"/>
              <a:t>cí</a:t>
            </a:r>
            <a:r>
              <a:rPr lang="cs-CZ" sz="1400" dirty="0"/>
              <a:t> v relativním nadbytku</a:t>
            </a:r>
            <a:endParaRPr lang="en-US" sz="1400" dirty="0"/>
          </a:p>
        </p:txBody>
      </p:sp>
      <p:sp>
        <p:nvSpPr>
          <p:cNvPr id="65573" name="Rectangle 37">
            <a:extLst>
              <a:ext uri="{FF2B5EF4-FFF2-40B4-BE49-F238E27FC236}">
                <a16:creationId xmlns:a16="http://schemas.microsoft.com/office/drawing/2014/main" id="{E8CD96BE-B108-4491-A11B-446083754D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7513" y="2852738"/>
            <a:ext cx="1781190" cy="339196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cs-CZ" sz="1600" b="1" dirty="0"/>
              <a:t>Současnost</a:t>
            </a:r>
            <a:endParaRPr lang="en-US" sz="1600" b="1" dirty="0"/>
          </a:p>
        </p:txBody>
      </p:sp>
      <p:pic>
        <p:nvPicPr>
          <p:cNvPr id="36902" name="Picture 38" descr="Frites">
            <a:extLst>
              <a:ext uri="{FF2B5EF4-FFF2-40B4-BE49-F238E27FC236}">
                <a16:creationId xmlns:a16="http://schemas.microsoft.com/office/drawing/2014/main" id="{72EFEAB0-5BF2-473A-BF1E-B906F7C4D3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326" y="1919288"/>
            <a:ext cx="1254125" cy="88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903" name="Picture 39" descr="j0144215">
            <a:extLst>
              <a:ext uri="{FF2B5EF4-FFF2-40B4-BE49-F238E27FC236}">
                <a16:creationId xmlns:a16="http://schemas.microsoft.com/office/drawing/2014/main" id="{B7E122F8-1FEF-4829-9340-66A667007B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2576" y="1916113"/>
            <a:ext cx="1343025" cy="88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904" name="Rectangle 40">
            <a:extLst>
              <a:ext uri="{FF2B5EF4-FFF2-40B4-BE49-F238E27FC236}">
                <a16:creationId xmlns:a16="http://schemas.microsoft.com/office/drawing/2014/main" id="{8D9A4CC6-5D6F-412B-B65E-929C027AD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732" y="284950"/>
            <a:ext cx="6961188" cy="863600"/>
          </a:xfrm>
        </p:spPr>
        <p:txBody>
          <a:bodyPr/>
          <a:lstStyle/>
          <a:p>
            <a:pPr eaLnBrk="1" hangingPunct="1"/>
            <a:r>
              <a:rPr lang="cs-CZ" altLang="cs-CZ" dirty="0"/>
              <a:t>STEJNÉ GENY, RŮZNÁ STRAVA</a:t>
            </a:r>
            <a:endParaRPr lang="en-US" altLang="cs-CZ" dirty="0"/>
          </a:p>
        </p:txBody>
      </p:sp>
    </p:spTree>
  </p:cSld>
  <p:clrMapOvr>
    <a:masterClrMapping/>
  </p:clrMapOvr>
  <p:transition>
    <p:fade thruBlk="1"/>
  </p:transition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>
            <a:extLst>
              <a:ext uri="{FF2B5EF4-FFF2-40B4-BE49-F238E27FC236}">
                <a16:creationId xmlns:a16="http://schemas.microsoft.com/office/drawing/2014/main" id="{D0CEBCE6-382E-4EAB-AA5B-13D5CE5DD4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cs-CZ"/>
              <a:t>GENOMI</a:t>
            </a:r>
            <a:r>
              <a:rPr lang="cs-CZ" altLang="cs-CZ"/>
              <a:t>KA</a:t>
            </a:r>
            <a:r>
              <a:rPr lang="nl-NL" altLang="cs-CZ"/>
              <a:t> – </a:t>
            </a:r>
            <a:r>
              <a:rPr lang="cs-CZ" altLang="cs-CZ"/>
              <a:t>VĚDA O GENOMU</a:t>
            </a:r>
            <a:endParaRPr lang="nl-NL" altLang="cs-CZ"/>
          </a:p>
        </p:txBody>
      </p:sp>
      <p:grpSp>
        <p:nvGrpSpPr>
          <p:cNvPr id="38915" name="Skupina 5">
            <a:extLst>
              <a:ext uri="{FF2B5EF4-FFF2-40B4-BE49-F238E27FC236}">
                <a16:creationId xmlns:a16="http://schemas.microsoft.com/office/drawing/2014/main" id="{201BD3E5-C88E-408B-ABF6-16C236F6CBED}"/>
              </a:ext>
            </a:extLst>
          </p:cNvPr>
          <p:cNvGrpSpPr>
            <a:grpSpLocks/>
          </p:cNvGrpSpPr>
          <p:nvPr/>
        </p:nvGrpSpPr>
        <p:grpSpPr bwMode="auto">
          <a:xfrm>
            <a:off x="3359150" y="2420938"/>
            <a:ext cx="7308850" cy="3282950"/>
            <a:chOff x="1835696" y="2636912"/>
            <a:chExt cx="7308304" cy="3282876"/>
          </a:xfrm>
        </p:grpSpPr>
        <p:pic>
          <p:nvPicPr>
            <p:cNvPr id="38916" name="Picture 3" descr="Drosophila genome">
              <a:extLst>
                <a:ext uri="{FF2B5EF4-FFF2-40B4-BE49-F238E27FC236}">
                  <a16:creationId xmlns:a16="http://schemas.microsoft.com/office/drawing/2014/main" id="{C8A4D7F6-D92C-41CB-B505-E3623251DEA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5696" y="2636912"/>
              <a:ext cx="2437779" cy="32828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917" name="Picture 4" descr="sequenced genomes">
              <a:extLst>
                <a:ext uri="{FF2B5EF4-FFF2-40B4-BE49-F238E27FC236}">
                  <a16:creationId xmlns:a16="http://schemas.microsoft.com/office/drawing/2014/main" id="{0E353649-255F-4F13-BBC7-A2E4892992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3968" y="2636912"/>
              <a:ext cx="2437779" cy="32828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918" name="Picture 5" descr="human genome">
              <a:extLst>
                <a:ext uri="{FF2B5EF4-FFF2-40B4-BE49-F238E27FC236}">
                  <a16:creationId xmlns:a16="http://schemas.microsoft.com/office/drawing/2014/main" id="{C0D40647-B2C6-4258-A11F-22CC43E3AEE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06221" y="2636912"/>
              <a:ext cx="2437779" cy="32828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>
    <p:fade thruBlk="1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4">
            <a:extLst>
              <a:ext uri="{FF2B5EF4-FFF2-40B4-BE49-F238E27FC236}">
                <a16:creationId xmlns:a16="http://schemas.microsoft.com/office/drawing/2014/main" id="{35D77B16-73F3-4943-A338-1476BF32547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en-US"/>
              <a:t>Translace – detail tRNA</a:t>
            </a:r>
            <a:r>
              <a:rPr lang="en-GB" altLang="en-US"/>
              <a:t> </a:t>
            </a:r>
            <a:r>
              <a:rPr lang="cs-CZ" altLang="en-US"/>
              <a:t>/</a:t>
            </a:r>
            <a:r>
              <a:rPr lang="en-GB" altLang="en-US"/>
              <a:t> </a:t>
            </a:r>
            <a:r>
              <a:rPr lang="cs-CZ" altLang="en-US"/>
              <a:t>AK</a:t>
            </a:r>
          </a:p>
        </p:txBody>
      </p:sp>
      <p:pic>
        <p:nvPicPr>
          <p:cNvPr id="13315" name="Picture 6" descr="tRNA">
            <a:extLst>
              <a:ext uri="{FF2B5EF4-FFF2-40B4-BE49-F238E27FC236}">
                <a16:creationId xmlns:a16="http://schemas.microsoft.com/office/drawing/2014/main" id="{3F4B33FD-00BB-4BB5-A5B2-5F2AD411681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35188" y="1077914"/>
            <a:ext cx="7632700" cy="5502275"/>
          </a:xfrm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3">
            <a:extLst>
              <a:ext uri="{FF2B5EF4-FFF2-40B4-BE49-F238E27FC236}">
                <a16:creationId xmlns:a16="http://schemas.microsoft.com/office/drawing/2014/main" id="{8E802E16-A0E1-494F-B055-F289A18BF4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575" y="304331"/>
            <a:ext cx="6961188" cy="863600"/>
          </a:xfrm>
        </p:spPr>
        <p:txBody>
          <a:bodyPr/>
          <a:lstStyle/>
          <a:p>
            <a:pPr eaLnBrk="1" hangingPunct="1"/>
            <a:r>
              <a:rPr lang="cs-CZ" altLang="cs-CZ" dirty="0"/>
              <a:t>NUTRIGENOMIKA</a:t>
            </a:r>
            <a:endParaRPr lang="en-US" altLang="cs-CZ" dirty="0"/>
          </a:p>
        </p:txBody>
      </p:sp>
      <p:pic>
        <p:nvPicPr>
          <p:cNvPr id="40963" name="Picture 12" descr="targeted_ani">
            <a:extLst>
              <a:ext uri="{FF2B5EF4-FFF2-40B4-BE49-F238E27FC236}">
                <a16:creationId xmlns:a16="http://schemas.microsoft.com/office/drawing/2014/main" id="{19740738-3254-48F0-867E-78965FBF222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438" y="941388"/>
            <a:ext cx="66675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0964" name="Skupina 16">
            <a:extLst>
              <a:ext uri="{FF2B5EF4-FFF2-40B4-BE49-F238E27FC236}">
                <a16:creationId xmlns:a16="http://schemas.microsoft.com/office/drawing/2014/main" id="{047933E8-7543-423E-BD24-51FA5CE1847D}"/>
              </a:ext>
            </a:extLst>
          </p:cNvPr>
          <p:cNvGrpSpPr>
            <a:grpSpLocks/>
          </p:cNvGrpSpPr>
          <p:nvPr/>
        </p:nvGrpSpPr>
        <p:grpSpPr bwMode="auto">
          <a:xfrm>
            <a:off x="541538" y="941388"/>
            <a:ext cx="10126463" cy="5916613"/>
            <a:chOff x="0" y="746125"/>
            <a:chExt cx="9144000" cy="6246813"/>
          </a:xfrm>
        </p:grpSpPr>
        <p:pic>
          <p:nvPicPr>
            <p:cNvPr id="40965" name="Picture 2" descr="pathway-1b">
              <a:extLst>
                <a:ext uri="{FF2B5EF4-FFF2-40B4-BE49-F238E27FC236}">
                  <a16:creationId xmlns:a16="http://schemas.microsoft.com/office/drawing/2014/main" id="{E7BFFF4F-0C2F-453A-8D4E-4580BECACA6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11" t="5217" r="-262" b="2721"/>
            <a:stretch>
              <a:fillRect/>
            </a:stretch>
          </p:blipFill>
          <p:spPr bwMode="auto">
            <a:xfrm>
              <a:off x="0" y="801688"/>
              <a:ext cx="9144000" cy="6191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966" name="AutoShape 4">
              <a:extLst>
                <a:ext uri="{FF2B5EF4-FFF2-40B4-BE49-F238E27FC236}">
                  <a16:creationId xmlns:a16="http://schemas.microsoft.com/office/drawing/2014/main" id="{CDE7A8E9-C627-4AD4-983C-450FC81BCB6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265648">
              <a:off x="2957513" y="3062288"/>
              <a:ext cx="381000" cy="933450"/>
            </a:xfrm>
            <a:prstGeom prst="downArrow">
              <a:avLst>
                <a:gd name="adj1" fmla="val 50000"/>
                <a:gd name="adj2" fmla="val 61250"/>
              </a:avLst>
            </a:prstGeom>
            <a:solidFill>
              <a:srgbClr val="FF0000"/>
            </a:solidFill>
            <a:ln>
              <a:noFill/>
            </a:ln>
            <a:effectLst>
              <a:prstShdw prst="shdw17" dist="17961" dir="2700000">
                <a:srgbClr val="990000"/>
              </a:prst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Aft>
                  <a:spcPts val="1000"/>
                </a:spcAft>
                <a:buBlip>
                  <a:blip r:embed="rId5"/>
                </a:buBlip>
                <a:defRPr sz="2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rgbClr val="948A54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ts val="400"/>
                </a:spcBef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Aft>
                  <a:spcPct val="0"/>
                </a:spcAft>
                <a:buFontTx/>
                <a:buNone/>
              </a:pPr>
              <a:endParaRPr lang="cs-CZ" altLang="cs-CZ" sz="1800">
                <a:latin typeface="Calibri" panose="020F0502020204030204" pitchFamily="34" charset="0"/>
              </a:endParaRPr>
            </a:p>
          </p:txBody>
        </p:sp>
        <p:sp>
          <p:nvSpPr>
            <p:cNvPr id="40967" name="AutoShape 5">
              <a:extLst>
                <a:ext uri="{FF2B5EF4-FFF2-40B4-BE49-F238E27FC236}">
                  <a16:creationId xmlns:a16="http://schemas.microsoft.com/office/drawing/2014/main" id="{7B3C008C-6849-47D0-AB1F-28250E483EB1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684213" y="1433513"/>
              <a:ext cx="2259012" cy="1985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40968" name="Rectangle 6">
              <a:extLst>
                <a:ext uri="{FF2B5EF4-FFF2-40B4-BE49-F238E27FC236}">
                  <a16:creationId xmlns:a16="http://schemas.microsoft.com/office/drawing/2014/main" id="{0F7091B7-1761-4E77-A022-0697D8E237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97012" y="3049588"/>
              <a:ext cx="82" cy="34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Aft>
                  <a:spcPts val="1000"/>
                </a:spcAft>
                <a:buBlip>
                  <a:blip r:embed="rId5"/>
                </a:buBlip>
                <a:defRPr sz="2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rgbClr val="948A54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ts val="400"/>
                </a:spcBef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Aft>
                  <a:spcPct val="0"/>
                </a:spcAft>
                <a:buFontTx/>
                <a:buNone/>
              </a:pPr>
              <a:endParaRPr lang="en-US" altLang="cs-CZ" sz="1800">
                <a:latin typeface="Calibri" panose="020F0502020204030204" pitchFamily="34" charset="0"/>
              </a:endParaRPr>
            </a:p>
          </p:txBody>
        </p:sp>
        <p:pic>
          <p:nvPicPr>
            <p:cNvPr id="40969" name="Picture 7">
              <a:extLst>
                <a:ext uri="{FF2B5EF4-FFF2-40B4-BE49-F238E27FC236}">
                  <a16:creationId xmlns:a16="http://schemas.microsoft.com/office/drawing/2014/main" id="{5EA16B44-99E0-4725-ADAF-9E1D3B5C2A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81450" y="2011363"/>
              <a:ext cx="1179513" cy="1724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970" name="Picture 8" descr="insulin">
              <a:extLst>
                <a:ext uri="{FF2B5EF4-FFF2-40B4-BE49-F238E27FC236}">
                  <a16:creationId xmlns:a16="http://schemas.microsoft.com/office/drawing/2014/main" id="{B545FDAC-E171-4772-B6F7-5C5B5BE3A4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35538" y="3798888"/>
              <a:ext cx="4208462" cy="3059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971" name="Text Box 9">
              <a:extLst>
                <a:ext uri="{FF2B5EF4-FFF2-40B4-BE49-F238E27FC236}">
                  <a16:creationId xmlns:a16="http://schemas.microsoft.com/office/drawing/2014/main" id="{BC459E0E-2BD8-4F83-A7ED-4B22E99888F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2493099"/>
              <a:ext cx="5589406" cy="651335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Aft>
                  <a:spcPts val="1000"/>
                </a:spcAft>
                <a:buBlip>
                  <a:blip r:embed="rId5"/>
                </a:buBlip>
                <a:defRPr sz="2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rgbClr val="948A54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ts val="400"/>
                </a:spcBef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Aft>
                  <a:spcPct val="0"/>
                </a:spcAft>
                <a:buFontTx/>
                <a:buNone/>
              </a:pPr>
              <a:r>
                <a:rPr lang="en-US" altLang="cs-CZ" sz="2800" b="1">
                  <a:latin typeface="Comic Sans MS" panose="030F0702030302020204" pitchFamily="66" charset="0"/>
                </a:rPr>
                <a:t>KOMPLEXNI PROBL</a:t>
              </a:r>
              <a:r>
                <a:rPr lang="cs-CZ" altLang="cs-CZ" sz="2800" b="1">
                  <a:latin typeface="Comic Sans MS" panose="030F0702030302020204" pitchFamily="66" charset="0"/>
                </a:rPr>
                <a:t>É</a:t>
              </a:r>
              <a:r>
                <a:rPr lang="en-US" altLang="cs-CZ" sz="2800" b="1">
                  <a:latin typeface="Comic Sans MS" panose="030F0702030302020204" pitchFamily="66" charset="0"/>
                </a:rPr>
                <a:t>MY</a:t>
              </a:r>
            </a:p>
          </p:txBody>
        </p:sp>
        <p:sp>
          <p:nvSpPr>
            <p:cNvPr id="40972" name="Text Box 10">
              <a:extLst>
                <a:ext uri="{FF2B5EF4-FFF2-40B4-BE49-F238E27FC236}">
                  <a16:creationId xmlns:a16="http://schemas.microsoft.com/office/drawing/2014/main" id="{745A1123-B8D8-4B4B-9D0B-605406B5141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7985" y="4911985"/>
              <a:ext cx="5457734" cy="651335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Aft>
                  <a:spcPts val="1000"/>
                </a:spcAft>
                <a:buBlip>
                  <a:blip r:embed="rId5"/>
                </a:buBlip>
                <a:defRPr sz="2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rgbClr val="948A54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ts val="400"/>
                </a:spcBef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Aft>
                  <a:spcPct val="0"/>
                </a:spcAft>
                <a:buFontTx/>
                <a:buNone/>
              </a:pPr>
              <a:r>
                <a:rPr lang="cs-CZ" altLang="cs-CZ" sz="2800">
                  <a:latin typeface="Comic Sans MS" panose="030F0702030302020204" pitchFamily="66" charset="0"/>
                </a:rPr>
                <a:t>JEDNODUCHÉ OTÁZKY</a:t>
              </a:r>
              <a:endParaRPr lang="en-US" altLang="cs-CZ" sz="2800">
                <a:latin typeface="Comic Sans MS" panose="030F0702030302020204" pitchFamily="66" charset="0"/>
              </a:endParaRPr>
            </a:p>
          </p:txBody>
        </p:sp>
        <p:sp>
          <p:nvSpPr>
            <p:cNvPr id="40973" name="AutoShape 11">
              <a:extLst>
                <a:ext uri="{FF2B5EF4-FFF2-40B4-BE49-F238E27FC236}">
                  <a16:creationId xmlns:a16="http://schemas.microsoft.com/office/drawing/2014/main" id="{4D067BE7-7E06-4B16-9077-C8FCF41ED0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1363" y="3119438"/>
              <a:ext cx="365125" cy="1658937"/>
            </a:xfrm>
            <a:prstGeom prst="downArrow">
              <a:avLst>
                <a:gd name="adj1" fmla="val 50000"/>
                <a:gd name="adj2" fmla="val 113587"/>
              </a:avLst>
            </a:prstGeom>
            <a:solidFill>
              <a:srgbClr val="FF0000"/>
            </a:solidFill>
            <a:ln>
              <a:noFill/>
            </a:ln>
            <a:effectLst>
              <a:prstShdw prst="shdw17" dist="17961" dir="2700000">
                <a:srgbClr val="990000"/>
              </a:prst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Aft>
                  <a:spcPts val="1000"/>
                </a:spcAft>
                <a:buBlip>
                  <a:blip r:embed="rId5"/>
                </a:buBlip>
                <a:defRPr sz="2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rgbClr val="948A54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ts val="400"/>
                </a:spcBef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Aft>
                  <a:spcPct val="0"/>
                </a:spcAft>
                <a:buFontTx/>
                <a:buNone/>
              </a:pPr>
              <a:endParaRPr lang="cs-CZ" altLang="cs-CZ" sz="1800">
                <a:latin typeface="Calibri" panose="020F0502020204030204" pitchFamily="34" charset="0"/>
              </a:endParaRPr>
            </a:p>
          </p:txBody>
        </p:sp>
        <p:sp>
          <p:nvSpPr>
            <p:cNvPr id="40974" name="AutoShape 13">
              <a:extLst>
                <a:ext uri="{FF2B5EF4-FFF2-40B4-BE49-F238E27FC236}">
                  <a16:creationId xmlns:a16="http://schemas.microsoft.com/office/drawing/2014/main" id="{4F4976A4-70C3-4552-B54D-CD4759CDA2A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9334352" flipH="1">
              <a:off x="5853113" y="3062288"/>
              <a:ext cx="381000" cy="933450"/>
            </a:xfrm>
            <a:prstGeom prst="downArrow">
              <a:avLst>
                <a:gd name="adj1" fmla="val 50000"/>
                <a:gd name="adj2" fmla="val 61250"/>
              </a:avLst>
            </a:prstGeom>
            <a:solidFill>
              <a:srgbClr val="FF0000"/>
            </a:solidFill>
            <a:ln>
              <a:noFill/>
            </a:ln>
            <a:effectLst>
              <a:prstShdw prst="shdw17" dist="17961" dir="2700000">
                <a:srgbClr val="990000"/>
              </a:prst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Aft>
                  <a:spcPts val="1000"/>
                </a:spcAft>
                <a:buBlip>
                  <a:blip r:embed="rId5"/>
                </a:buBlip>
                <a:defRPr sz="2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rgbClr val="948A54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ts val="400"/>
                </a:spcBef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Aft>
                  <a:spcPct val="0"/>
                </a:spcAft>
                <a:buFontTx/>
                <a:buNone/>
              </a:pPr>
              <a:endParaRPr lang="cs-CZ" altLang="cs-CZ" sz="1800">
                <a:latin typeface="Calibri" panose="020F0502020204030204" pitchFamily="34" charset="0"/>
              </a:endParaRPr>
            </a:p>
          </p:txBody>
        </p:sp>
        <p:sp>
          <p:nvSpPr>
            <p:cNvPr id="40975" name="Rectangle 14">
              <a:extLst>
                <a:ext uri="{FF2B5EF4-FFF2-40B4-BE49-F238E27FC236}">
                  <a16:creationId xmlns:a16="http://schemas.microsoft.com/office/drawing/2014/main" id="{EDDC6FF0-45D0-40F4-B5D9-27C241E2F6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746125"/>
              <a:ext cx="9144000" cy="8048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Aft>
                  <a:spcPts val="1000"/>
                </a:spcAft>
                <a:buBlip>
                  <a:blip r:embed="rId5"/>
                </a:buBlip>
                <a:defRPr sz="2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rgbClr val="948A54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ts val="400"/>
                </a:spcBef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Aft>
                  <a:spcPct val="0"/>
                </a:spcAft>
                <a:buFontTx/>
                <a:buNone/>
              </a:pPr>
              <a:r>
                <a:rPr lang="cs-CZ" altLang="cs-CZ" sz="1800">
                  <a:latin typeface="Calibri" panose="020F0502020204030204" pitchFamily="34" charset="0"/>
                </a:rPr>
                <a:t> </a:t>
              </a:r>
            </a:p>
          </p:txBody>
        </p:sp>
        <p:pic>
          <p:nvPicPr>
            <p:cNvPr id="40976" name="Picture 15" descr="DSC03773">
              <a:extLst>
                <a:ext uri="{FF2B5EF4-FFF2-40B4-BE49-F238E27FC236}">
                  <a16:creationId xmlns:a16="http://schemas.microsoft.com/office/drawing/2014/main" id="{10D53C6A-3FD5-43A8-B13F-0B35597649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4250" y="766763"/>
              <a:ext cx="2309813" cy="1689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977" name="Picture 16" descr="PH02823J">
              <a:extLst>
                <a:ext uri="{FF2B5EF4-FFF2-40B4-BE49-F238E27FC236}">
                  <a16:creationId xmlns:a16="http://schemas.microsoft.com/office/drawing/2014/main" id="{8613A1B9-5F3D-4C64-942E-82B95C3F508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99063" y="760413"/>
              <a:ext cx="2125662" cy="16462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 spd="med">
    <p:fade/>
  </p:transition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4">
            <a:extLst>
              <a:ext uri="{FF2B5EF4-FFF2-40B4-BE49-F238E27FC236}">
                <a16:creationId xmlns:a16="http://schemas.microsoft.com/office/drawing/2014/main" id="{7DA87778-BB54-4A4E-8E37-63454B2C2056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55938" y="33048"/>
            <a:ext cx="8888212" cy="6443954"/>
          </a:xfrm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3">
            <a:extLst>
              <a:ext uri="{FF2B5EF4-FFF2-40B4-BE49-F238E27FC236}">
                <a16:creationId xmlns:a16="http://schemas.microsoft.com/office/drawing/2014/main" id="{EF755D13-EFB0-412C-995E-2168DDC832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172" y="226671"/>
            <a:ext cx="6961188" cy="863600"/>
          </a:xfrm>
        </p:spPr>
        <p:txBody>
          <a:bodyPr/>
          <a:lstStyle/>
          <a:p>
            <a:pPr eaLnBrk="1" hangingPunct="1"/>
            <a:r>
              <a:rPr lang="cs-CZ" altLang="cs-CZ" dirty="0"/>
              <a:t>„PERZONALIZOVANÉ“ STRAOVÁNÍ?</a:t>
            </a:r>
            <a:endParaRPr lang="nl-NL" altLang="cs-CZ" dirty="0"/>
          </a:p>
        </p:txBody>
      </p:sp>
      <p:grpSp>
        <p:nvGrpSpPr>
          <p:cNvPr id="44035" name="Skupina 5">
            <a:extLst>
              <a:ext uri="{FF2B5EF4-FFF2-40B4-BE49-F238E27FC236}">
                <a16:creationId xmlns:a16="http://schemas.microsoft.com/office/drawing/2014/main" id="{DC471972-E067-4465-A1EC-571D7CD41E6F}"/>
              </a:ext>
            </a:extLst>
          </p:cNvPr>
          <p:cNvGrpSpPr>
            <a:grpSpLocks/>
          </p:cNvGrpSpPr>
          <p:nvPr/>
        </p:nvGrpSpPr>
        <p:grpSpPr bwMode="auto">
          <a:xfrm>
            <a:off x="914401" y="1090271"/>
            <a:ext cx="9388414" cy="5387671"/>
            <a:chOff x="608013" y="1209675"/>
            <a:chExt cx="8126412" cy="5106988"/>
          </a:xfrm>
        </p:grpSpPr>
        <p:pic>
          <p:nvPicPr>
            <p:cNvPr id="44036" name="Picture 2" descr="nhrs">
              <a:extLst>
                <a:ext uri="{FF2B5EF4-FFF2-40B4-BE49-F238E27FC236}">
                  <a16:creationId xmlns:a16="http://schemas.microsoft.com/office/drawing/2014/main" id="{68563E63-5C78-4D6B-9401-BB931E1893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lum contrast="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013" y="1231900"/>
              <a:ext cx="4065587" cy="5053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37" name="Picture 4">
              <a:extLst>
                <a:ext uri="{FF2B5EF4-FFF2-40B4-BE49-F238E27FC236}">
                  <a16:creationId xmlns:a16="http://schemas.microsoft.com/office/drawing/2014/main" id="{E4B0BA8D-A03A-4B2B-9343-50811F3E24A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lum contrast="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22825" y="1209675"/>
              <a:ext cx="3911600" cy="4789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38" name="Picture 5">
              <a:extLst>
                <a:ext uri="{FF2B5EF4-FFF2-40B4-BE49-F238E27FC236}">
                  <a16:creationId xmlns:a16="http://schemas.microsoft.com/office/drawing/2014/main" id="{582D617E-05EB-410D-B834-B3E3B5C0FB5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73663" y="5954713"/>
              <a:ext cx="3438525" cy="361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>
    <p:fade thruBlk="1"/>
  </p:transition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>
            <a:extLst>
              <a:ext uri="{FF2B5EF4-FFF2-40B4-BE49-F238E27FC236}">
                <a16:creationId xmlns:a16="http://schemas.microsoft.com/office/drawing/2014/main" id="{F9799838-0636-43DF-85D8-81D413F6E0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362" y="177800"/>
            <a:ext cx="6961188" cy="863600"/>
          </a:xfrm>
        </p:spPr>
        <p:txBody>
          <a:bodyPr/>
          <a:lstStyle/>
          <a:p>
            <a:pPr eaLnBrk="1" hangingPunct="1"/>
            <a:r>
              <a:rPr lang="cs-CZ" altLang="cs-CZ" dirty="0"/>
              <a:t>NUTRIGENOMIKA</a:t>
            </a:r>
            <a:endParaRPr lang="en-US" altLang="cs-CZ" dirty="0"/>
          </a:p>
        </p:txBody>
      </p:sp>
      <p:sp>
        <p:nvSpPr>
          <p:cNvPr id="70659" name="Text Box 3">
            <a:extLst>
              <a:ext uri="{FF2B5EF4-FFF2-40B4-BE49-F238E27FC236}">
                <a16:creationId xmlns:a16="http://schemas.microsoft.com/office/drawing/2014/main" id="{99DB2F17-7597-4DE6-8DCF-4CF907F378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7351" y="1844675"/>
            <a:ext cx="2232025" cy="1016000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cs-CZ" sz="2000" dirty="0"/>
              <a:t>Cílové geny</a:t>
            </a:r>
            <a:br>
              <a:rPr lang="en-US" sz="2000" dirty="0"/>
            </a:br>
            <a:r>
              <a:rPr lang="en-US" sz="2000" dirty="0"/>
              <a:t>Mechanism</a:t>
            </a:r>
            <a:r>
              <a:rPr lang="cs-CZ" sz="2000" dirty="0"/>
              <a:t>y</a:t>
            </a:r>
            <a:br>
              <a:rPr lang="en-US" sz="2000" dirty="0"/>
            </a:br>
            <a:r>
              <a:rPr lang="cs-CZ" sz="2000" dirty="0"/>
              <a:t>Cesty</a:t>
            </a:r>
            <a:endParaRPr lang="en-US" sz="2000" dirty="0"/>
          </a:p>
        </p:txBody>
      </p:sp>
      <p:sp>
        <p:nvSpPr>
          <p:cNvPr id="70660" name="Text Box 4">
            <a:extLst>
              <a:ext uri="{FF2B5EF4-FFF2-40B4-BE49-F238E27FC236}">
                <a16:creationId xmlns:a16="http://schemas.microsoft.com/office/drawing/2014/main" id="{12AB9ADF-431A-4594-BBE3-41D116708F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96225" y="1844676"/>
            <a:ext cx="2376488" cy="461963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cs-CZ" dirty="0" err="1"/>
              <a:t>Biomarkery</a:t>
            </a:r>
            <a:endParaRPr lang="en-US" dirty="0"/>
          </a:p>
        </p:txBody>
      </p:sp>
      <p:sp>
        <p:nvSpPr>
          <p:cNvPr id="70661" name="Text Box 5">
            <a:extLst>
              <a:ext uri="{FF2B5EF4-FFF2-40B4-BE49-F238E27FC236}">
                <a16:creationId xmlns:a16="http://schemas.microsoft.com/office/drawing/2014/main" id="{FA459C62-BE17-48B9-AD03-33F140D9E0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1844675"/>
            <a:ext cx="1225550" cy="1938992"/>
          </a:xfrm>
          <a:prstGeom prst="rect">
            <a:avLst/>
          </a:prstGeom>
          <a:solidFill>
            <a:schemeClr val="bg1"/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cs-CZ" sz="3000" b="1" dirty="0">
                <a:solidFill>
                  <a:schemeClr val="tx1"/>
                </a:solidFill>
              </a:rPr>
              <a:t>Strava</a:t>
            </a:r>
          </a:p>
          <a:p>
            <a:pPr algn="ctr" eaLnBrk="1" hangingPunct="1">
              <a:defRPr/>
            </a:pPr>
            <a:r>
              <a:rPr lang="cs-CZ" sz="3000" b="1" dirty="0">
                <a:solidFill>
                  <a:schemeClr val="tx1"/>
                </a:solidFill>
              </a:rPr>
              <a:t>Výživa</a:t>
            </a:r>
            <a:endParaRPr lang="en-US" sz="3000" b="1" dirty="0">
              <a:solidFill>
                <a:schemeClr val="tx1"/>
              </a:solidFill>
            </a:endParaRPr>
          </a:p>
        </p:txBody>
      </p:sp>
      <p:sp>
        <p:nvSpPr>
          <p:cNvPr id="70662" name="AutoShape 6">
            <a:extLst>
              <a:ext uri="{FF2B5EF4-FFF2-40B4-BE49-F238E27FC236}">
                <a16:creationId xmlns:a16="http://schemas.microsoft.com/office/drawing/2014/main" id="{79290115-6AEB-4F87-BAD8-9CC43898B48D}"/>
              </a:ext>
            </a:extLst>
          </p:cNvPr>
          <p:cNvSpPr>
            <a:spLocks noChangeArrowheads="1"/>
          </p:cNvSpPr>
          <p:nvPr/>
        </p:nvSpPr>
        <p:spPr bwMode="auto">
          <a:xfrm rot="4322284">
            <a:off x="5532439" y="2595564"/>
            <a:ext cx="325437" cy="566737"/>
          </a:xfrm>
          <a:prstGeom prst="downArrow">
            <a:avLst>
              <a:gd name="adj1" fmla="val 50000"/>
              <a:gd name="adj2" fmla="val 61875"/>
            </a:avLst>
          </a:prstGeom>
          <a:solidFill>
            <a:srgbClr val="FF0000"/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cs-CZ"/>
          </a:p>
        </p:txBody>
      </p:sp>
      <p:sp>
        <p:nvSpPr>
          <p:cNvPr id="70663" name="AutoShape 7">
            <a:extLst>
              <a:ext uri="{FF2B5EF4-FFF2-40B4-BE49-F238E27FC236}">
                <a16:creationId xmlns:a16="http://schemas.microsoft.com/office/drawing/2014/main" id="{BF199D24-3A15-4B96-843D-B05E501BFB5C}"/>
              </a:ext>
            </a:extLst>
          </p:cNvPr>
          <p:cNvSpPr>
            <a:spLocks noChangeArrowheads="1"/>
          </p:cNvSpPr>
          <p:nvPr/>
        </p:nvSpPr>
        <p:spPr bwMode="auto">
          <a:xfrm rot="17500510" flipH="1">
            <a:off x="7660482" y="2393157"/>
            <a:ext cx="325438" cy="796925"/>
          </a:xfrm>
          <a:prstGeom prst="downArrow">
            <a:avLst>
              <a:gd name="adj1" fmla="val 50000"/>
              <a:gd name="adj2" fmla="val 61250"/>
            </a:avLst>
          </a:prstGeom>
          <a:solidFill>
            <a:srgbClr val="FF0000"/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cs-CZ"/>
          </a:p>
        </p:txBody>
      </p:sp>
      <p:sp>
        <p:nvSpPr>
          <p:cNvPr id="70664" name="Text Box 8">
            <a:extLst>
              <a:ext uri="{FF2B5EF4-FFF2-40B4-BE49-F238E27FC236}">
                <a16:creationId xmlns:a16="http://schemas.microsoft.com/office/drawing/2014/main" id="{195F8602-ED5E-4902-96CE-DC95CFA8AD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7350" y="3141664"/>
            <a:ext cx="2230438" cy="1015663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cs-CZ" sz="2000" dirty="0">
                <a:solidFill>
                  <a:schemeClr val="bg1"/>
                </a:solidFill>
              </a:rPr>
              <a:t>Molekulární výživa</a:t>
            </a:r>
          </a:p>
          <a:p>
            <a:pPr algn="ctr" eaLnBrk="1" hangingPunct="1">
              <a:defRPr/>
            </a:pPr>
            <a:r>
              <a:rPr lang="cs-CZ" sz="2000" dirty="0">
                <a:solidFill>
                  <a:schemeClr val="bg1"/>
                </a:solidFill>
              </a:rPr>
              <a:t>a </a:t>
            </a:r>
            <a:r>
              <a:rPr lang="cs-CZ" sz="2000" dirty="0" err="1">
                <a:solidFill>
                  <a:schemeClr val="bg1"/>
                </a:solidFill>
              </a:rPr>
              <a:t>genomika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70665" name="Text Box 9">
            <a:extLst>
              <a:ext uri="{FF2B5EF4-FFF2-40B4-BE49-F238E27FC236}">
                <a16:creationId xmlns:a16="http://schemas.microsoft.com/office/drawing/2014/main" id="{82FF3946-7D55-4C8D-B3AE-3C2AC8379C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96226" y="3141664"/>
            <a:ext cx="2462213" cy="706437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cs-CZ" sz="2000" dirty="0">
                <a:solidFill>
                  <a:schemeClr val="bg1"/>
                </a:solidFill>
              </a:rPr>
              <a:t>Biologie systémové výživy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45066" name="Rectangle 10">
            <a:extLst>
              <a:ext uri="{FF2B5EF4-FFF2-40B4-BE49-F238E27FC236}">
                <a16:creationId xmlns:a16="http://schemas.microsoft.com/office/drawing/2014/main" id="{8C280582-11C8-4491-8B35-F95651DC3C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51314" y="3514726"/>
            <a:ext cx="6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Aft>
                <a:spcPts val="1000"/>
              </a:spcAft>
              <a:buBlip>
                <a:blip r:embed="rId3"/>
              </a:buBlip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948A5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ts val="400"/>
              </a:spcBef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Aft>
                <a:spcPct val="0"/>
              </a:spcAft>
              <a:buFontTx/>
              <a:buNone/>
            </a:pPr>
            <a:endParaRPr lang="en-US" altLang="cs-CZ" sz="1800">
              <a:latin typeface="Calibri" panose="020F0502020204030204" pitchFamily="34" charset="0"/>
            </a:endParaRPr>
          </a:p>
        </p:txBody>
      </p:sp>
      <p:pic>
        <p:nvPicPr>
          <p:cNvPr id="45067" name="Picture 11">
            <a:extLst>
              <a:ext uri="{FF2B5EF4-FFF2-40B4-BE49-F238E27FC236}">
                <a16:creationId xmlns:a16="http://schemas.microsoft.com/office/drawing/2014/main" id="{638D8834-5D17-4BF0-94A5-851BECD0FC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464" y="2997201"/>
            <a:ext cx="917575" cy="123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68" name="Text Box 12">
            <a:extLst>
              <a:ext uri="{FF2B5EF4-FFF2-40B4-BE49-F238E27FC236}">
                <a16:creationId xmlns:a16="http://schemas.microsoft.com/office/drawing/2014/main" id="{8AA01FD2-FAC2-4710-B750-595F4C3A74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1814" y="4292600"/>
            <a:ext cx="3240087" cy="2205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rgbClr val="991F00"/>
            </a:prstShdw>
          </a:effectLst>
        </p:spPr>
        <p:txBody>
          <a:bodyPr>
            <a:spAutoFit/>
          </a:bodyPr>
          <a:lstStyle/>
          <a:p>
            <a:pPr marL="174625" indent="-174625">
              <a:buFontTx/>
              <a:buChar char="•"/>
              <a:defRPr/>
            </a:pPr>
            <a:r>
              <a:rPr lang="cs-CZ" sz="1500" b="1" dirty="0">
                <a:solidFill>
                  <a:srgbClr val="0070C0"/>
                </a:solidFill>
                <a:cs typeface="Arial" pitchFamily="34" charset="0"/>
              </a:rPr>
              <a:t>identifikace výživových složek</a:t>
            </a:r>
          </a:p>
          <a:p>
            <a:pPr marL="174625" indent="-174625">
              <a:buFontTx/>
              <a:buChar char="•"/>
              <a:defRPr/>
            </a:pPr>
            <a:r>
              <a:rPr lang="en-US" sz="1500" b="1" dirty="0" err="1">
                <a:solidFill>
                  <a:srgbClr val="0070C0"/>
                </a:solidFill>
                <a:cs typeface="Arial" pitchFamily="34" charset="0"/>
              </a:rPr>
              <a:t>Identi</a:t>
            </a:r>
            <a:r>
              <a:rPr lang="cs-CZ" sz="1500" b="1" dirty="0" err="1">
                <a:solidFill>
                  <a:srgbClr val="0070C0"/>
                </a:solidFill>
                <a:cs typeface="Arial" pitchFamily="34" charset="0"/>
              </a:rPr>
              <a:t>fikace</a:t>
            </a:r>
            <a:r>
              <a:rPr lang="cs-CZ" sz="1500" b="1" dirty="0">
                <a:solidFill>
                  <a:srgbClr val="0070C0"/>
                </a:solidFill>
                <a:cs typeface="Arial" pitchFamily="34" charset="0"/>
              </a:rPr>
              <a:t> senzorů pro tyto složky</a:t>
            </a:r>
            <a:endParaRPr lang="en-US" sz="1500" b="1" dirty="0">
              <a:solidFill>
                <a:srgbClr val="0070C0"/>
              </a:solidFill>
              <a:cs typeface="Arial" pitchFamily="34" charset="0"/>
            </a:endParaRPr>
          </a:p>
          <a:p>
            <a:pPr marL="174625" indent="-174625">
              <a:buFontTx/>
              <a:buChar char="•"/>
              <a:defRPr/>
            </a:pPr>
            <a:r>
              <a:rPr lang="en-US" sz="1500" b="1" dirty="0" err="1">
                <a:solidFill>
                  <a:srgbClr val="0070C0"/>
                </a:solidFill>
                <a:cs typeface="Arial" pitchFamily="34" charset="0"/>
              </a:rPr>
              <a:t>Identif</a:t>
            </a:r>
            <a:r>
              <a:rPr lang="cs-CZ" sz="1500" b="1" dirty="0" err="1">
                <a:solidFill>
                  <a:srgbClr val="0070C0"/>
                </a:solidFill>
                <a:cs typeface="Arial" pitchFamily="34" charset="0"/>
              </a:rPr>
              <a:t>ikace</a:t>
            </a:r>
            <a:r>
              <a:rPr lang="cs-CZ" sz="1500" b="1" dirty="0">
                <a:solidFill>
                  <a:srgbClr val="0070C0"/>
                </a:solidFill>
                <a:cs typeface="Arial" pitchFamily="34" charset="0"/>
              </a:rPr>
              <a:t> cílových genů</a:t>
            </a:r>
            <a:endParaRPr lang="en-US" sz="1500" b="1" dirty="0">
              <a:solidFill>
                <a:srgbClr val="0070C0"/>
              </a:solidFill>
              <a:cs typeface="Arial" pitchFamily="34" charset="0"/>
            </a:endParaRPr>
          </a:p>
          <a:p>
            <a:pPr marL="174625" indent="-174625">
              <a:buFontTx/>
              <a:buChar char="•"/>
              <a:defRPr/>
            </a:pPr>
            <a:r>
              <a:rPr lang="en-US" sz="1500" b="1" dirty="0">
                <a:solidFill>
                  <a:srgbClr val="0070C0"/>
                </a:solidFill>
                <a:cs typeface="Arial" pitchFamily="34" charset="0"/>
              </a:rPr>
              <a:t>Re</a:t>
            </a:r>
            <a:r>
              <a:rPr lang="cs-CZ" sz="1500" b="1" dirty="0">
                <a:solidFill>
                  <a:srgbClr val="0070C0"/>
                </a:solidFill>
                <a:cs typeface="Arial" pitchFamily="34" charset="0"/>
              </a:rPr>
              <a:t>konstrukce signálních cest</a:t>
            </a:r>
          </a:p>
          <a:p>
            <a:pPr marL="533400">
              <a:spcBef>
                <a:spcPts val="1000"/>
              </a:spcBef>
              <a:defRPr/>
            </a:pPr>
            <a:r>
              <a:rPr lang="cs-CZ" sz="1500" b="1" dirty="0">
                <a:cs typeface="Arial" pitchFamily="34" charset="0"/>
              </a:rPr>
              <a:t>Malé výzkumné subjekty,</a:t>
            </a:r>
          </a:p>
          <a:p>
            <a:pPr marL="533400">
              <a:defRPr/>
            </a:pPr>
            <a:r>
              <a:rPr lang="cs-CZ" sz="1500" b="1" dirty="0">
                <a:cs typeface="Arial" pitchFamily="34" charset="0"/>
              </a:rPr>
              <a:t>malé rozpočty</a:t>
            </a:r>
            <a:endParaRPr lang="en-US" sz="1500" b="1" dirty="0">
              <a:cs typeface="Arial" pitchFamily="34" charset="0"/>
            </a:endParaRPr>
          </a:p>
          <a:p>
            <a:pPr eaLnBrk="1" hangingPunct="1">
              <a:buFontTx/>
              <a:buChar char="•"/>
              <a:defRPr/>
            </a:pPr>
            <a:endParaRPr lang="en-US" b="1" dirty="0">
              <a:solidFill>
                <a:srgbClr val="0070C0"/>
              </a:solidFill>
              <a:latin typeface="Calibri" pitchFamily="34" charset="0"/>
            </a:endParaRPr>
          </a:p>
        </p:txBody>
      </p:sp>
      <p:sp>
        <p:nvSpPr>
          <p:cNvPr id="70669" name="Text Box 13">
            <a:extLst>
              <a:ext uri="{FF2B5EF4-FFF2-40B4-BE49-F238E27FC236}">
                <a16:creationId xmlns:a16="http://schemas.microsoft.com/office/drawing/2014/main" id="{72103BE0-ACD5-4675-B14C-6D36B8DB2B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8401" y="4292600"/>
            <a:ext cx="2970213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rgbClr val="991F00"/>
            </a:prstShdw>
          </a:effectLst>
        </p:spPr>
        <p:txBody>
          <a:bodyPr>
            <a:spAutoFit/>
          </a:bodyPr>
          <a:lstStyle/>
          <a:p>
            <a:pPr marL="174625" indent="-174625">
              <a:buFontTx/>
              <a:buChar char="•"/>
              <a:defRPr/>
            </a:pPr>
            <a:r>
              <a:rPr lang="cs-CZ" sz="1500" b="1" dirty="0">
                <a:solidFill>
                  <a:srgbClr val="0070C0"/>
                </a:solidFill>
                <a:cs typeface="Arial" pitchFamily="34" charset="0"/>
              </a:rPr>
              <a:t>měření stresových signálů, reakcí</a:t>
            </a:r>
            <a:endParaRPr lang="en-US" sz="1500" b="1" dirty="0">
              <a:solidFill>
                <a:srgbClr val="0070C0"/>
              </a:solidFill>
              <a:cs typeface="Arial" pitchFamily="34" charset="0"/>
            </a:endParaRPr>
          </a:p>
          <a:p>
            <a:pPr marL="174625" indent="-174625">
              <a:buFontTx/>
              <a:buChar char="•"/>
              <a:defRPr/>
            </a:pPr>
            <a:r>
              <a:rPr lang="en-US" sz="1500" b="1" dirty="0">
                <a:solidFill>
                  <a:srgbClr val="0070C0"/>
                </a:solidFill>
                <a:cs typeface="Arial" pitchFamily="34" charset="0"/>
              </a:rPr>
              <a:t>Identification of early biomarkers</a:t>
            </a:r>
            <a:endParaRPr lang="cs-CZ" sz="1500" b="1" dirty="0">
              <a:solidFill>
                <a:srgbClr val="0070C0"/>
              </a:solidFill>
              <a:cs typeface="Arial" pitchFamily="34" charset="0"/>
            </a:endParaRPr>
          </a:p>
          <a:p>
            <a:pPr marL="174625" indent="-174625">
              <a:spcBef>
                <a:spcPts val="600"/>
              </a:spcBef>
              <a:buFontTx/>
              <a:buChar char="•"/>
              <a:defRPr/>
            </a:pPr>
            <a:r>
              <a:rPr lang="cs-CZ" sz="1500" b="1" dirty="0">
                <a:cs typeface="Arial" pitchFamily="34" charset="0"/>
              </a:rPr>
              <a:t>Velká výzkumná </a:t>
            </a:r>
            <a:r>
              <a:rPr lang="cs-CZ" sz="1500" b="1" dirty="0" err="1">
                <a:cs typeface="Arial" pitchFamily="34" charset="0"/>
              </a:rPr>
              <a:t>konzorcia</a:t>
            </a:r>
            <a:endParaRPr lang="en-US" sz="1500" b="1" dirty="0">
              <a:cs typeface="Arial" pitchFamily="34" charset="0"/>
            </a:endParaRPr>
          </a:p>
          <a:p>
            <a:pPr eaLnBrk="1" hangingPunct="1">
              <a:defRPr/>
            </a:pPr>
            <a:endParaRPr lang="en-US" sz="1600" b="1" dirty="0">
              <a:solidFill>
                <a:srgbClr val="0070C0"/>
              </a:solidFill>
              <a:cs typeface="Arial" pitchFamily="34" charset="0"/>
            </a:endParaRPr>
          </a:p>
        </p:txBody>
      </p:sp>
      <p:sp>
        <p:nvSpPr>
          <p:cNvPr id="26638" name="AutoShape 14">
            <a:extLst>
              <a:ext uri="{FF2B5EF4-FFF2-40B4-BE49-F238E27FC236}">
                <a16:creationId xmlns:a16="http://schemas.microsoft.com/office/drawing/2014/main" id="{91A635E7-F34F-4CB5-B742-8B6D43C9459B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3432175" y="5876925"/>
            <a:ext cx="6878638" cy="592138"/>
          </a:xfrm>
          <a:prstGeom prst="rtTriangle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cs-CZ"/>
          </a:p>
        </p:txBody>
      </p:sp>
      <p:sp>
        <p:nvSpPr>
          <p:cNvPr id="70671" name="AutoShape 15">
            <a:extLst>
              <a:ext uri="{FF2B5EF4-FFF2-40B4-BE49-F238E27FC236}">
                <a16:creationId xmlns:a16="http://schemas.microsoft.com/office/drawing/2014/main" id="{A8FE2693-8671-4CB8-A397-3910F6A3D9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0463" y="4797425"/>
            <a:ext cx="939800" cy="336550"/>
          </a:xfrm>
          <a:prstGeom prst="leftRightArrow">
            <a:avLst>
              <a:gd name="adj1" fmla="val 50000"/>
              <a:gd name="adj2" fmla="val 51613"/>
            </a:avLst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cs-CZ"/>
          </a:p>
        </p:txBody>
      </p:sp>
      <p:sp>
        <p:nvSpPr>
          <p:cNvPr id="45072" name="Text Box 18">
            <a:extLst>
              <a:ext uri="{FF2B5EF4-FFF2-40B4-BE49-F238E27FC236}">
                <a16:creationId xmlns:a16="http://schemas.microsoft.com/office/drawing/2014/main" id="{6F15B574-FC60-4509-B200-7370827689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67613" y="6073775"/>
            <a:ext cx="15557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Aft>
                <a:spcPts val="1000"/>
              </a:spcAft>
              <a:buBlip>
                <a:blip r:embed="rId3"/>
              </a:buBlip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948A5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ts val="400"/>
              </a:spcBef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Aft>
                <a:spcPct val="0"/>
              </a:spcAft>
              <a:buFontTx/>
              <a:buNone/>
            </a:pPr>
            <a:r>
              <a:rPr lang="cs-CZ" altLang="cs-CZ" sz="2000">
                <a:solidFill>
                  <a:schemeClr val="bg1"/>
                </a:solidFill>
                <a:latin typeface="Calibri" panose="020F0502020204030204" pitchFamily="34" charset="0"/>
              </a:rPr>
              <a:t>komplexnost</a:t>
            </a:r>
            <a:endParaRPr lang="en-US" altLang="cs-CZ" sz="200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spd="med">
    <p:fade/>
  </p:transition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 Box 5">
            <a:extLst>
              <a:ext uri="{FF2B5EF4-FFF2-40B4-BE49-F238E27FC236}">
                <a16:creationId xmlns:a16="http://schemas.microsoft.com/office/drawing/2014/main" id="{379661FA-143E-4AF1-8DA0-4983746466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910" y="112458"/>
            <a:ext cx="6961188" cy="863600"/>
          </a:xfrm>
        </p:spPr>
        <p:txBody>
          <a:bodyPr/>
          <a:lstStyle/>
          <a:p>
            <a:pPr eaLnBrk="1" hangingPunct="1"/>
            <a:r>
              <a:rPr lang="cs-CZ" altLang="cs-CZ" dirty="0"/>
              <a:t>STRATEGIE NUTRIGENOMIKY</a:t>
            </a:r>
            <a:endParaRPr lang="en-US" altLang="cs-CZ" dirty="0"/>
          </a:p>
        </p:txBody>
      </p:sp>
      <p:grpSp>
        <p:nvGrpSpPr>
          <p:cNvPr id="47107" name="Skupina 17">
            <a:extLst>
              <a:ext uri="{FF2B5EF4-FFF2-40B4-BE49-F238E27FC236}">
                <a16:creationId xmlns:a16="http://schemas.microsoft.com/office/drawing/2014/main" id="{ADC95938-69CE-4C54-9204-050F57C220B0}"/>
              </a:ext>
            </a:extLst>
          </p:cNvPr>
          <p:cNvGrpSpPr>
            <a:grpSpLocks/>
          </p:cNvGrpSpPr>
          <p:nvPr/>
        </p:nvGrpSpPr>
        <p:grpSpPr bwMode="auto">
          <a:xfrm>
            <a:off x="790113" y="896646"/>
            <a:ext cx="9650411" cy="5462668"/>
            <a:chOff x="63448" y="1474788"/>
            <a:chExt cx="8436027" cy="5143059"/>
          </a:xfrm>
        </p:grpSpPr>
        <p:sp>
          <p:nvSpPr>
            <p:cNvPr id="47108" name="Line 3">
              <a:extLst>
                <a:ext uri="{FF2B5EF4-FFF2-40B4-BE49-F238E27FC236}">
                  <a16:creationId xmlns:a16="http://schemas.microsoft.com/office/drawing/2014/main" id="{77D68604-AFAF-4482-939A-40E9A981275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16000" y="3683000"/>
              <a:ext cx="0" cy="247650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prstDash val="sysDot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pic>
          <p:nvPicPr>
            <p:cNvPr id="47109" name="Picture 4">
              <a:extLst>
                <a:ext uri="{FF2B5EF4-FFF2-40B4-BE49-F238E27FC236}">
                  <a16:creationId xmlns:a16="http://schemas.microsoft.com/office/drawing/2014/main" id="{089394DA-74D0-4953-9E43-9B9D1B94D43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EFBF2"/>
                </a:clrFrom>
                <a:clrTo>
                  <a:srgbClr val="FEFBF2">
                    <a:alpha val="0"/>
                  </a:srgbClr>
                </a:clrTo>
              </a:clrChange>
              <a:lum contrast="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09750" y="1474788"/>
              <a:ext cx="6407150" cy="4886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110" name="Picture 6" descr="NRG403">
              <a:extLst>
                <a:ext uri="{FF2B5EF4-FFF2-40B4-BE49-F238E27FC236}">
                  <a16:creationId xmlns:a16="http://schemas.microsoft.com/office/drawing/2014/main" id="{DAD18E3F-C858-4592-A8B5-88ED9ADC2D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lum bright="-12000" contrast="2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663" y="1501775"/>
              <a:ext cx="844550" cy="1104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111" name="Picture 7">
              <a:extLst>
                <a:ext uri="{FF2B5EF4-FFF2-40B4-BE49-F238E27FC236}">
                  <a16:creationId xmlns:a16="http://schemas.microsoft.com/office/drawing/2014/main" id="{307A0BB5-AF8F-4876-AE0E-95770795FA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1400" y="1687513"/>
              <a:ext cx="1108075" cy="1123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112" name="Picture 8" descr="hepg2">
              <a:extLst>
                <a:ext uri="{FF2B5EF4-FFF2-40B4-BE49-F238E27FC236}">
                  <a16:creationId xmlns:a16="http://schemas.microsoft.com/office/drawing/2014/main" id="{389A92B0-0776-4FA6-A011-792B221966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68950" y="4130675"/>
              <a:ext cx="915988" cy="1047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113" name="Picture 9">
              <a:extLst>
                <a:ext uri="{FF2B5EF4-FFF2-40B4-BE49-F238E27FC236}">
                  <a16:creationId xmlns:a16="http://schemas.microsoft.com/office/drawing/2014/main" id="{E649EAF6-724B-4801-A66A-5E1E0C4F53B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62613" y="5721350"/>
              <a:ext cx="792162" cy="787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114" name="Picture 10">
              <a:extLst>
                <a:ext uri="{FF2B5EF4-FFF2-40B4-BE49-F238E27FC236}">
                  <a16:creationId xmlns:a16="http://schemas.microsoft.com/office/drawing/2014/main" id="{3CC1E0CA-AEAF-4332-8C7D-1F23A1E9905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91175" y="2952750"/>
              <a:ext cx="576263" cy="495300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115" name="Picture 11">
              <a:extLst>
                <a:ext uri="{FF2B5EF4-FFF2-40B4-BE49-F238E27FC236}">
                  <a16:creationId xmlns:a16="http://schemas.microsoft.com/office/drawing/2014/main" id="{C983FE9C-3981-4CFC-979B-692A04EA4D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81663" y="3041650"/>
              <a:ext cx="576262" cy="495300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116" name="Picture 12">
              <a:extLst>
                <a:ext uri="{FF2B5EF4-FFF2-40B4-BE49-F238E27FC236}">
                  <a16:creationId xmlns:a16="http://schemas.microsoft.com/office/drawing/2014/main" id="{3D0538EA-F971-4B72-99E7-6FFCC92BCA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59450" y="3117850"/>
              <a:ext cx="576263" cy="495300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117" name="Picture 13">
              <a:extLst>
                <a:ext uri="{FF2B5EF4-FFF2-40B4-BE49-F238E27FC236}">
                  <a16:creationId xmlns:a16="http://schemas.microsoft.com/office/drawing/2014/main" id="{60497D0F-3DAC-4AFA-A2E8-A8D7D234D75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57875" y="3194050"/>
              <a:ext cx="576263" cy="495300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7118" name="Text Box 14">
              <a:extLst>
                <a:ext uri="{FF2B5EF4-FFF2-40B4-BE49-F238E27FC236}">
                  <a16:creationId xmlns:a16="http://schemas.microsoft.com/office/drawing/2014/main" id="{2AACD83F-3473-45F3-8A14-BC47731F233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1995" y="4129088"/>
              <a:ext cx="1391188" cy="7548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Aft>
                  <a:spcPts val="1000"/>
                </a:spcAft>
                <a:buBlip>
                  <a:blip r:embed="rId8"/>
                </a:buBlip>
                <a:defRPr sz="2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rgbClr val="948A54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ts val="400"/>
                </a:spcBef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Aft>
                  <a:spcPct val="0"/>
                </a:spcAft>
                <a:buFontTx/>
                <a:buNone/>
              </a:pPr>
              <a:r>
                <a:rPr lang="en-US" altLang="cs-CZ" sz="1800">
                  <a:latin typeface="Calibri" panose="020F0502020204030204" pitchFamily="34" charset="0"/>
                </a:rPr>
                <a:t>80-100000</a:t>
              </a:r>
              <a:br>
                <a:rPr lang="en-US" altLang="cs-CZ" sz="1800">
                  <a:latin typeface="Calibri" panose="020F0502020204030204" pitchFamily="34" charset="0"/>
                </a:rPr>
              </a:br>
              <a:r>
                <a:rPr lang="en-US" altLang="cs-CZ" sz="1800">
                  <a:latin typeface="Calibri" panose="020F0502020204030204" pitchFamily="34" charset="0"/>
                </a:rPr>
                <a:t>protein</a:t>
              </a:r>
              <a:r>
                <a:rPr lang="cs-CZ" altLang="cs-CZ" sz="1800">
                  <a:latin typeface="Calibri" panose="020F0502020204030204" pitchFamily="34" charset="0"/>
                </a:rPr>
                <a:t>ů</a:t>
              </a:r>
              <a:endParaRPr lang="en-US" altLang="cs-CZ" sz="1800">
                <a:latin typeface="Calibri" panose="020F0502020204030204" pitchFamily="34" charset="0"/>
              </a:endParaRPr>
            </a:p>
          </p:txBody>
        </p:sp>
        <p:sp>
          <p:nvSpPr>
            <p:cNvPr id="47119" name="Text Box 15">
              <a:extLst>
                <a:ext uri="{FF2B5EF4-FFF2-40B4-BE49-F238E27FC236}">
                  <a16:creationId xmlns:a16="http://schemas.microsoft.com/office/drawing/2014/main" id="{121752E2-DD01-495C-8DBF-2A50C72CC3A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448" y="6186488"/>
              <a:ext cx="1860656" cy="4313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Aft>
                  <a:spcPts val="1000"/>
                </a:spcAft>
                <a:buBlip>
                  <a:blip r:embed="rId8"/>
                </a:buBlip>
                <a:defRPr sz="2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rgbClr val="948A54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ts val="400"/>
                </a:spcBef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Aft>
                  <a:spcPct val="0"/>
                </a:spcAft>
                <a:buFontTx/>
                <a:buNone/>
              </a:pPr>
              <a:r>
                <a:rPr lang="en-US" altLang="cs-CZ" sz="1800">
                  <a:latin typeface="Calibri" panose="020F0502020204030204" pitchFamily="34" charset="0"/>
                </a:rPr>
                <a:t>20-25000 gen</a:t>
              </a:r>
              <a:r>
                <a:rPr lang="cs-CZ" altLang="cs-CZ" sz="1800">
                  <a:latin typeface="Calibri" panose="020F0502020204030204" pitchFamily="34" charset="0"/>
                </a:rPr>
                <a:t>ů</a:t>
              </a:r>
              <a:endParaRPr lang="en-US" altLang="cs-CZ" sz="1800">
                <a:latin typeface="Calibri" panose="020F0502020204030204" pitchFamily="34" charset="0"/>
              </a:endParaRPr>
            </a:p>
          </p:txBody>
        </p:sp>
        <p:sp>
          <p:nvSpPr>
            <p:cNvPr id="47120" name="Text Box 16">
              <a:extLst>
                <a:ext uri="{FF2B5EF4-FFF2-40B4-BE49-F238E27FC236}">
                  <a16:creationId xmlns:a16="http://schemas.microsoft.com/office/drawing/2014/main" id="{F142782C-0CE0-45E6-95FA-0C16001BF09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7582" y="5305425"/>
              <a:ext cx="1420014" cy="7548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Aft>
                  <a:spcPts val="1000"/>
                </a:spcAft>
                <a:buBlip>
                  <a:blip r:embed="rId8"/>
                </a:buBlip>
                <a:defRPr sz="2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rgbClr val="948A54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ts val="400"/>
                </a:spcBef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Aft>
                  <a:spcPct val="0"/>
                </a:spcAft>
                <a:buFontTx/>
                <a:buNone/>
              </a:pPr>
              <a:r>
                <a:rPr lang="en-US" altLang="cs-CZ" sz="1800">
                  <a:latin typeface="Calibri" panose="020F0502020204030204" pitchFamily="34" charset="0"/>
                </a:rPr>
                <a:t>100000 </a:t>
              </a:r>
              <a:br>
                <a:rPr lang="en-US" altLang="cs-CZ" sz="1800">
                  <a:latin typeface="Calibri" panose="020F0502020204030204" pitchFamily="34" charset="0"/>
                </a:rPr>
              </a:br>
              <a:r>
                <a:rPr lang="en-US" altLang="cs-CZ" sz="1800">
                  <a:latin typeface="Calibri" panose="020F0502020204030204" pitchFamily="34" charset="0"/>
                </a:rPr>
                <a:t>trans</a:t>
              </a:r>
              <a:r>
                <a:rPr lang="cs-CZ" altLang="cs-CZ" sz="1800">
                  <a:latin typeface="Calibri" panose="020F0502020204030204" pitchFamily="34" charset="0"/>
                </a:rPr>
                <a:t>kriptů</a:t>
              </a:r>
              <a:endParaRPr lang="en-US" altLang="cs-CZ" sz="1800">
                <a:latin typeface="Calibri" panose="020F0502020204030204" pitchFamily="34" charset="0"/>
              </a:endParaRPr>
            </a:p>
          </p:txBody>
        </p:sp>
        <p:sp>
          <p:nvSpPr>
            <p:cNvPr id="47121" name="Text Box 17">
              <a:extLst>
                <a:ext uri="{FF2B5EF4-FFF2-40B4-BE49-F238E27FC236}">
                  <a16:creationId xmlns:a16="http://schemas.microsoft.com/office/drawing/2014/main" id="{AE87A06D-153C-4EF2-845E-6D1E0DCFE9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7506" y="3062287"/>
              <a:ext cx="1420164" cy="7548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Aft>
                  <a:spcPts val="1000"/>
                </a:spcAft>
                <a:buBlip>
                  <a:blip r:embed="rId8"/>
                </a:buBlip>
                <a:defRPr sz="2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rgbClr val="948A54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ts val="400"/>
                </a:spcBef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Aft>
                  <a:spcPct val="0"/>
                </a:spcAft>
                <a:buFontTx/>
                <a:buNone/>
              </a:pPr>
              <a:r>
                <a:rPr lang="en-US" altLang="cs-CZ" sz="1800" dirty="0">
                  <a:latin typeface="Calibri" panose="020F0502020204030204" pitchFamily="34" charset="0"/>
                </a:rPr>
                <a:t>50000 (?)</a:t>
              </a:r>
              <a:br>
                <a:rPr lang="en-US" altLang="cs-CZ" sz="1800" dirty="0">
                  <a:latin typeface="Calibri" panose="020F0502020204030204" pitchFamily="34" charset="0"/>
                </a:rPr>
              </a:br>
              <a:r>
                <a:rPr lang="en-US" altLang="cs-CZ" sz="1800" dirty="0" err="1">
                  <a:latin typeface="Calibri" panose="020F0502020204030204" pitchFamily="34" charset="0"/>
                </a:rPr>
                <a:t>metabolit</a:t>
              </a:r>
              <a:r>
                <a:rPr lang="cs-CZ" altLang="cs-CZ" sz="1800" dirty="0">
                  <a:latin typeface="Calibri" panose="020F0502020204030204" pitchFamily="34" charset="0"/>
                </a:rPr>
                <a:t>ů</a:t>
              </a:r>
              <a:endParaRPr lang="en-US" altLang="cs-CZ" sz="1800" dirty="0">
                <a:latin typeface="Calibri" panose="020F0502020204030204" pitchFamily="34" charset="0"/>
              </a:endParaRPr>
            </a:p>
          </p:txBody>
        </p:sp>
      </p:grpSp>
    </p:spTree>
  </p:cSld>
  <p:clrMapOvr>
    <a:masterClrMapping/>
  </p:clrMapOvr>
  <p:transition spd="med">
    <p:fade/>
  </p:transition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Nadpis 1">
            <a:extLst>
              <a:ext uri="{FF2B5EF4-FFF2-40B4-BE49-F238E27FC236}">
                <a16:creationId xmlns:a16="http://schemas.microsoft.com/office/drawing/2014/main" id="{2C9E8EA4-0659-4E65-8612-A92624DD0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6275" y="1092200"/>
            <a:ext cx="6961188" cy="863600"/>
          </a:xfrm>
        </p:spPr>
        <p:txBody>
          <a:bodyPr/>
          <a:lstStyle/>
          <a:p>
            <a:r>
              <a:rPr lang="cs-CZ" altLang="cs-CZ"/>
              <a:t>Děkuji za pozornost</a:t>
            </a:r>
          </a:p>
        </p:txBody>
      </p:sp>
    </p:spTree>
  </p:cSld>
  <p:clrMapOvr>
    <a:masterClrMapping/>
  </p:clrMapOvr>
  <p:transition>
    <p:fade thruBlk="1"/>
  </p:transition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9" descr="DNA%20repair%20cartoon">
            <a:extLst>
              <a:ext uri="{FF2B5EF4-FFF2-40B4-BE49-F238E27FC236}">
                <a16:creationId xmlns:a16="http://schemas.microsoft.com/office/drawing/2014/main" id="{C48526ED-BD64-445D-9116-912E7FA61CB2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25689" y="115888"/>
            <a:ext cx="7540625" cy="6481762"/>
          </a:xfr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sz="2800" dirty="0" err="1" smtClean="0">
            <a:latin typeface="+mn-lt"/>
          </a:defRPr>
        </a:defPPr>
      </a:lstStyle>
    </a:tx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ni-med-prezentace-16-9-cz-v11.potx" id="{AF0F71E7-5DF4-4053-86E5-72B8973D7F64}" vid="{53024889-B6B7-4D78-8AB9-6C3BF509ADE5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muni-med-prezentace-16-9-cz-v11</Template>
  <TotalTime>168</TotalTime>
  <Words>6381</Words>
  <Application>Microsoft Office PowerPoint</Application>
  <PresentationFormat>Širokoúhlá obrazovka</PresentationFormat>
  <Paragraphs>907</Paragraphs>
  <Slides>96</Slides>
  <Notes>14</Notes>
  <HiddenSlides>0</HiddenSlides>
  <MMClips>0</MMClips>
  <ScaleCrop>false</ScaleCrop>
  <HeadingPairs>
    <vt:vector size="8" baseType="variant">
      <vt:variant>
        <vt:lpstr>Použitá písma</vt:lpstr>
      </vt:variant>
      <vt:variant>
        <vt:i4>9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2</vt:i4>
      </vt:variant>
      <vt:variant>
        <vt:lpstr>Nadpisy snímků</vt:lpstr>
      </vt:variant>
      <vt:variant>
        <vt:i4>96</vt:i4>
      </vt:variant>
    </vt:vector>
  </HeadingPairs>
  <TitlesOfParts>
    <vt:vector size="108" baseType="lpstr">
      <vt:lpstr>Arial</vt:lpstr>
      <vt:lpstr>Arial Narrow</vt:lpstr>
      <vt:lpstr>Arial Unicode MS</vt:lpstr>
      <vt:lpstr>Calibri</vt:lpstr>
      <vt:lpstr>Comic Sans MS</vt:lpstr>
      <vt:lpstr>Tahoma</vt:lpstr>
      <vt:lpstr>Times</vt:lpstr>
      <vt:lpstr>TNO Oranda Wide</vt:lpstr>
      <vt:lpstr>Wingdings</vt:lpstr>
      <vt:lpstr>Prezentace_MU_CZ</vt:lpstr>
      <vt:lpstr>Visio</vt:lpstr>
      <vt:lpstr>Photo Editor Photo</vt:lpstr>
      <vt:lpstr>Genetika ve výživě, úvod</vt:lpstr>
      <vt:lpstr>Genetika,  genomika</vt:lpstr>
      <vt:lpstr>Chromozomální podstata dědičnosti</vt:lpstr>
      <vt:lpstr>Nukleosid  nukleotid  báze  DNA</vt:lpstr>
      <vt:lpstr>DNA replikace</vt:lpstr>
      <vt:lpstr>Gen</vt:lpstr>
      <vt:lpstr>RNA “splicing”</vt:lpstr>
      <vt:lpstr>Translace</vt:lpstr>
      <vt:lpstr>Translace – detail tRNA / AK</vt:lpstr>
      <vt:lpstr>Genetický kód</vt:lpstr>
      <vt:lpstr>Chromatin  chromatida  chromozom</vt:lpstr>
      <vt:lpstr>Prezentace aplikace PowerPoint</vt:lpstr>
      <vt:lpstr>Buněčný cyklus                        </vt:lpstr>
      <vt:lpstr>Dělení buněk</vt:lpstr>
      <vt:lpstr>Mitóza - detail</vt:lpstr>
      <vt:lpstr>Karyotyp člověka</vt:lpstr>
      <vt:lpstr>Gen  alela  genotyp  fenotyp</vt:lpstr>
      <vt:lpstr>Epigenetika</vt:lpstr>
      <vt:lpstr>DNA metylace a modifikace histonů</vt:lpstr>
      <vt:lpstr>Kooperace DNA metylace a modifikace histonů</vt:lpstr>
      <vt:lpstr>Epigenetika ve fyziologickém a patofyziologickém kontextu</vt:lpstr>
      <vt:lpstr>Lidský genom</vt:lpstr>
      <vt:lpstr>Genetická variabilita (~0.1%)</vt:lpstr>
      <vt:lpstr>Crossing-over a rekombinace</vt:lpstr>
      <vt:lpstr>Haplotypové bloky</vt:lpstr>
      <vt:lpstr>Troška historie (antropologie)</vt:lpstr>
      <vt:lpstr>Lidská populační historie</vt:lpstr>
      <vt:lpstr>Evoluce – selekce na kontinuálně se měnící prostředí?? </vt:lpstr>
      <vt:lpstr>Klasifikace geneticky podmíněných nemocí</vt:lpstr>
      <vt:lpstr>Chromozomální poruchy</vt:lpstr>
      <vt:lpstr>Kompletní aneuploidie vs. mozaicismus</vt:lpstr>
      <vt:lpstr>Typy DNA záměn</vt:lpstr>
      <vt:lpstr>Klasifikace genových mutací/polymorfizmů</vt:lpstr>
      <vt:lpstr>Missense a frameshift substituce</vt:lpstr>
      <vt:lpstr>Mikrosatelity</vt:lpstr>
      <vt:lpstr>Interindividuální variabilita</vt:lpstr>
      <vt:lpstr>Nemoci podle počtu etiologických faktorů a genetické podmíněnosti</vt:lpstr>
      <vt:lpstr>Z čeho lze poznat, že na vzniku určité nemoci (IM fenotypu) se podílí genetické faktory?</vt:lpstr>
      <vt:lpstr>Monogenní nemoci (ano / ne)</vt:lpstr>
      <vt:lpstr>Gregor Mendel</vt:lpstr>
      <vt:lpstr>Gregor Mendel</vt:lpstr>
      <vt:lpstr>Historické souvislosti</vt:lpstr>
      <vt:lpstr>Proč hrách? </vt:lpstr>
      <vt:lpstr>Proč hrách? </vt:lpstr>
      <vt:lpstr>Proč hrách? </vt:lpstr>
      <vt:lpstr>Proč hrách? </vt:lpstr>
      <vt:lpstr>Proč hrách? </vt:lpstr>
      <vt:lpstr>Proč hrách? </vt:lpstr>
      <vt:lpstr>Mendelovy výsledky</vt:lpstr>
      <vt:lpstr>Mendelovy výsledky II</vt:lpstr>
      <vt:lpstr>Vysvětlení Mendelových experimentů</vt:lpstr>
      <vt:lpstr>Mendelovy výsledky</vt:lpstr>
      <vt:lpstr>Autozomální monogenní nemoci</vt:lpstr>
      <vt:lpstr>X-vázané monogenní nemoci</vt:lpstr>
      <vt:lpstr>Komplexní choroby (spojitý fenotyp)</vt:lpstr>
      <vt:lpstr>Komplexní choroby</vt:lpstr>
      <vt:lpstr>Srovnání zákl. charakteristik</vt:lpstr>
      <vt:lpstr>Mapování kauzálních variant = genetická epidemiologie</vt:lpstr>
      <vt:lpstr>“Candidate-gene” strategie vs. GWAS</vt:lpstr>
      <vt:lpstr>GWAS</vt:lpstr>
      <vt:lpstr>GWAS</vt:lpstr>
      <vt:lpstr>NUTRIENTY JAKO DIETNÍ SIGNÁLY</vt:lpstr>
      <vt:lpstr>VZTAH NUTRIENTŮ KE GENOVÉ EXPRESI</vt:lpstr>
      <vt:lpstr>KOMPLEXNÍ CHOROBY: FAKTORY OVLIVŇUJÍCÍ ROZVOJ METABOLICKÉHO SYNDROMU</vt:lpstr>
      <vt:lpstr>VARIABILITA DNA</vt:lpstr>
      <vt:lpstr>JSME IDENTIČTÍ?</vt:lpstr>
      <vt:lpstr>STRAVA</vt:lpstr>
      <vt:lpstr>PARADIGMA MOLEKULÁRNÍ BIOLOGIE</vt:lpstr>
      <vt:lpstr>GENY-ŽIVOTNÍ STYL</vt:lpstr>
      <vt:lpstr>VÝŽIVA A ZDRAVÍ: HISTORIE A TRENDY</vt:lpstr>
      <vt:lpstr>HISTORIE: POKRAČOVÁNÍ</vt:lpstr>
      <vt:lpstr>CO JE NUTRIGENOMIKA?</vt:lpstr>
      <vt:lpstr>NUTRIGENOMIKA VS. NUTRIGENETIKA</vt:lpstr>
      <vt:lpstr>NUTRIGENOMIKA VS. NUTRIGENETIKA</vt:lpstr>
      <vt:lpstr>NUTRIGENOMIKA VS. NUTRIGENETIKA</vt:lpstr>
      <vt:lpstr>NUTRIGENOMIKA VS. NUTRIGENETIKA</vt:lpstr>
      <vt:lpstr>NUTRIGENOMIKA: PRINCIPY</vt:lpstr>
      <vt:lpstr>NUTRIGENOMIKA: NÁSTROJE</vt:lpstr>
      <vt:lpstr>NUTRIGENOMIKA: NOVÁ DEFINICE</vt:lpstr>
      <vt:lpstr>NUTRIGENOMIKA </vt:lpstr>
      <vt:lpstr>VÝŽIVA A REGULACE GENOVÉ EXPRESE</vt:lpstr>
      <vt:lpstr>NUTRIGENETIKA A NUTRIGENOMIKA – DVĚ STRANY TÉŽE MINCE</vt:lpstr>
      <vt:lpstr>NUTRIGENOMIKA – NOVÁ VLNA V NUTRIČNÍM VÝZKUMU</vt:lpstr>
      <vt:lpstr>POTRAVINÁŘSKÝ PRŮMYSL SMĚŘUJE K VYTVOŘENÍ TŘETÍ GENERACE TZV. FUNKČNÍCH POTRAVIN </vt:lpstr>
      <vt:lpstr>TRADIČNÍ ZKOUMÁNÍ BIOLOGICKÝCH CEST  V RÁMCI JE MNOHOSTUPŇOVÝ PROCES</vt:lpstr>
      <vt:lpstr>ÚČINEK SLOŽEK POTRAVY NA ZDRAVOTNÍ STAV BÝVÁ NEJČASTĚJI SPOJEN SE SPECIFICKÝMI INTERAKCEMI NA MOLEKULÁRNÍ ÚROVNI</vt:lpstr>
      <vt:lpstr>Prezentace aplikace PowerPoint</vt:lpstr>
      <vt:lpstr>STEJNÉ GENY, RŮZNÁ STRAVA</vt:lpstr>
      <vt:lpstr>GENOMIKA – VĚDA O GENOMU</vt:lpstr>
      <vt:lpstr>NUTRIGENOMIKA</vt:lpstr>
      <vt:lpstr>Prezentace aplikace PowerPoint</vt:lpstr>
      <vt:lpstr>„PERZONALIZOVANÉ“ STRAOVÁNÍ?</vt:lpstr>
      <vt:lpstr>NUTRIGENOMIKA</vt:lpstr>
      <vt:lpstr>STRATEGIE NUTRIGENOMIKY</vt:lpstr>
      <vt:lpstr>Děkuji za pozornost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Genetická podmíněnost nemocí</dc:title>
  <dc:creator>Julie Dobrovolná</dc:creator>
  <cp:lastModifiedBy>Julie Dobrovolná</cp:lastModifiedBy>
  <cp:revision>5</cp:revision>
  <cp:lastPrinted>1601-01-01T00:00:00Z</cp:lastPrinted>
  <dcterms:created xsi:type="dcterms:W3CDTF">2020-12-06T14:54:00Z</dcterms:created>
  <dcterms:modified xsi:type="dcterms:W3CDTF">2021-03-08T10:18:11Z</dcterms:modified>
</cp:coreProperties>
</file>