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7" r:id="rId4"/>
    <p:sldId id="270" r:id="rId5"/>
    <p:sldId id="282" r:id="rId6"/>
    <p:sldId id="283" r:id="rId7"/>
    <p:sldId id="284" r:id="rId8"/>
    <p:sldId id="271" r:id="rId9"/>
    <p:sldId id="285" r:id="rId10"/>
    <p:sldId id="286" r:id="rId11"/>
    <p:sldId id="278" r:id="rId12"/>
    <p:sldId id="281" r:id="rId1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66"/>
    <a:srgbClr val="002E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 Středně sytá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Střední styl 2 – zvýraznění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Styl s motivem 1 – zvýraznění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Styl s motivem 1 – zvýraznění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5758FB7-9AC5-4552-8A53-C91805E547FA}" styleName="Styl s motivem 1 – zvýraznění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Styl Světlá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20101-B1C0-411B-84C9-9BBADEF0DEAE}" type="datetimeFigureOut">
              <a:rPr lang="cs-CZ" smtClean="0"/>
              <a:t>29.4.2020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460C9-A406-4D7A-8DBA-6BED2F0429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143680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20101-B1C0-411B-84C9-9BBADEF0DEAE}" type="datetimeFigureOut">
              <a:rPr lang="cs-CZ" smtClean="0"/>
              <a:t>29.4.2020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460C9-A406-4D7A-8DBA-6BED2F0429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96876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20101-B1C0-411B-84C9-9BBADEF0DEAE}" type="datetimeFigureOut">
              <a:rPr lang="cs-CZ" smtClean="0"/>
              <a:t>29.4.2020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460C9-A406-4D7A-8DBA-6BED2F0429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506856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20101-B1C0-411B-84C9-9BBADEF0DEAE}" type="datetimeFigureOut">
              <a:rPr lang="cs-CZ" smtClean="0"/>
              <a:t>29.4.2020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460C9-A406-4D7A-8DBA-6BED2F0429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78519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20101-B1C0-411B-84C9-9BBADEF0DEAE}" type="datetimeFigureOut">
              <a:rPr lang="cs-CZ" smtClean="0"/>
              <a:t>29.4.2020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460C9-A406-4D7A-8DBA-6BED2F0429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179621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20101-B1C0-411B-84C9-9BBADEF0DEAE}" type="datetimeFigureOut">
              <a:rPr lang="cs-CZ" smtClean="0"/>
              <a:t>29.4.2020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460C9-A406-4D7A-8DBA-6BED2F0429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621762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20101-B1C0-411B-84C9-9BBADEF0DEAE}" type="datetimeFigureOut">
              <a:rPr lang="cs-CZ" smtClean="0"/>
              <a:t>29.4.2020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460C9-A406-4D7A-8DBA-6BED2F0429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4918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20101-B1C0-411B-84C9-9BBADEF0DEAE}" type="datetimeFigureOut">
              <a:rPr lang="cs-CZ" smtClean="0"/>
              <a:t>29.4.2020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460C9-A406-4D7A-8DBA-6BED2F0429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634127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20101-B1C0-411B-84C9-9BBADEF0DEAE}" type="datetimeFigureOut">
              <a:rPr lang="cs-CZ" smtClean="0"/>
              <a:t>29.4.2020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460C9-A406-4D7A-8DBA-6BED2F0429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63104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20101-B1C0-411B-84C9-9BBADEF0DEAE}" type="datetimeFigureOut">
              <a:rPr lang="cs-CZ" smtClean="0"/>
              <a:t>29.4.2020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460C9-A406-4D7A-8DBA-6BED2F0429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728821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20101-B1C0-411B-84C9-9BBADEF0DEAE}" type="datetimeFigureOut">
              <a:rPr lang="cs-CZ" smtClean="0"/>
              <a:t>29.4.2020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460C9-A406-4D7A-8DBA-6BED2F0429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603886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D20101-B1C0-411B-84C9-9BBADEF0DEAE}" type="datetimeFigureOut">
              <a:rPr lang="cs-CZ" smtClean="0"/>
              <a:t>29.4.2020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C460C9-A406-4D7A-8DBA-6BED2F0429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46320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79512" y="2130425"/>
            <a:ext cx="8784976" cy="1470025"/>
          </a:xfrm>
        </p:spPr>
        <p:txBody>
          <a:bodyPr>
            <a:normAutofit fontScale="90000"/>
          </a:bodyPr>
          <a:lstStyle/>
          <a:p>
            <a:r>
              <a:rPr lang="cs-CZ" dirty="0"/>
              <a:t>BVKP0222 Technologie přípravy pokrmů </a:t>
            </a:r>
            <a:r>
              <a:rPr lang="cs-CZ" dirty="0" smtClean="0"/>
              <a:t>II</a:t>
            </a:r>
            <a:r>
              <a:rPr lang="cs-CZ" dirty="0"/>
              <a:t> </a:t>
            </a:r>
            <a:br>
              <a:rPr lang="cs-CZ" dirty="0"/>
            </a:br>
            <a:r>
              <a:rPr lang="cs-CZ" dirty="0" smtClean="0"/>
              <a:t>Diabetická </a:t>
            </a:r>
            <a:r>
              <a:rPr lang="cs-CZ" dirty="0" smtClean="0"/>
              <a:t>dieta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Mgr. Kamila Kroupová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8643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ama\Desktop\dia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5415"/>
            <a:ext cx="9090556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0510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-171400"/>
            <a:ext cx="8229600" cy="1143000"/>
          </a:xfrm>
        </p:spPr>
        <p:txBody>
          <a:bodyPr>
            <a:normAutofit/>
          </a:bodyPr>
          <a:lstStyle/>
          <a:p>
            <a:r>
              <a:rPr lang="cs-CZ" sz="3200" dirty="0" smtClean="0"/>
              <a:t>Jídelníček s úpravou pro </a:t>
            </a:r>
            <a:r>
              <a:rPr lang="cs-CZ" sz="3200" dirty="0" smtClean="0"/>
              <a:t>diabetickou </a:t>
            </a:r>
            <a:r>
              <a:rPr lang="cs-CZ" sz="3200" dirty="0" smtClean="0"/>
              <a:t>dietu</a:t>
            </a:r>
            <a:endParaRPr lang="cs-CZ" sz="3200" dirty="0"/>
          </a:p>
        </p:txBody>
      </p:sp>
      <p:graphicFrame>
        <p:nvGraphicFramePr>
          <p:cNvPr id="6" name="Zástupný symbol pro obsah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89227186"/>
              </p:ext>
            </p:extLst>
          </p:nvPr>
        </p:nvGraphicFramePr>
        <p:xfrm>
          <a:off x="99723" y="1149421"/>
          <a:ext cx="4824536" cy="4206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08112"/>
                <a:gridCol w="3816424"/>
              </a:tblGrid>
              <a:tr h="150397">
                <a:tc>
                  <a:txBody>
                    <a:bodyPr/>
                    <a:lstStyle/>
                    <a:p>
                      <a:r>
                        <a:rPr lang="cs-CZ" dirty="0" smtClean="0">
                          <a:solidFill>
                            <a:srgbClr val="FF0000"/>
                          </a:solidFill>
                        </a:rPr>
                        <a:t>Oběd</a:t>
                      </a:r>
                      <a:endParaRPr lang="cs-CZ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solidFill>
                            <a:srgbClr val="FF0000"/>
                          </a:solidFill>
                        </a:rPr>
                        <a:t>Klasický jídelníček</a:t>
                      </a:r>
                      <a:endParaRPr lang="cs-CZ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934828">
                <a:tc>
                  <a:txBody>
                    <a:bodyPr/>
                    <a:lstStyle/>
                    <a:p>
                      <a:r>
                        <a:rPr lang="cs-CZ" dirty="0" smtClean="0"/>
                        <a:t>Pondělí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Polévka brokolicový krém s krutony</a:t>
                      </a:r>
                    </a:p>
                    <a:p>
                      <a:r>
                        <a:rPr lang="cs-CZ" dirty="0" smtClean="0"/>
                        <a:t>Pečené kuře s rýží</a:t>
                      </a:r>
                    </a:p>
                    <a:p>
                      <a:r>
                        <a:rPr lang="cs-CZ" dirty="0" smtClean="0"/>
                        <a:t>Mrkvovo-ovocný salát</a:t>
                      </a:r>
                    </a:p>
                    <a:p>
                      <a:r>
                        <a:rPr lang="cs-CZ" dirty="0" smtClean="0"/>
                        <a:t>Mléčný nápoj</a:t>
                      </a:r>
                      <a:endParaRPr lang="cs-CZ" dirty="0"/>
                    </a:p>
                  </a:txBody>
                  <a:tcPr/>
                </a:tc>
              </a:tr>
              <a:tr h="934828">
                <a:tc>
                  <a:txBody>
                    <a:bodyPr/>
                    <a:lstStyle/>
                    <a:p>
                      <a:r>
                        <a:rPr lang="cs-CZ" dirty="0" smtClean="0"/>
                        <a:t>Úterý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Polévka </a:t>
                      </a:r>
                      <a:r>
                        <a:rPr lang="cs-CZ" dirty="0" smtClean="0"/>
                        <a:t>z červené čočky</a:t>
                      </a:r>
                    </a:p>
                    <a:p>
                      <a:r>
                        <a:rPr lang="cs-CZ" dirty="0" smtClean="0"/>
                        <a:t>Zapečené těstoviny</a:t>
                      </a:r>
                      <a:r>
                        <a:rPr lang="cs-CZ" baseline="0" dirty="0" smtClean="0"/>
                        <a:t> s tuňákem,</a:t>
                      </a:r>
                    </a:p>
                    <a:p>
                      <a:r>
                        <a:rPr lang="cs-CZ" baseline="0" dirty="0" smtClean="0"/>
                        <a:t>Zeleninou a sýrem</a:t>
                      </a:r>
                    </a:p>
                    <a:p>
                      <a:r>
                        <a:rPr lang="cs-CZ" baseline="0" dirty="0" smtClean="0"/>
                        <a:t>Salát okurkový</a:t>
                      </a:r>
                    </a:p>
                    <a:p>
                      <a:r>
                        <a:rPr lang="cs-CZ" baseline="0" dirty="0" smtClean="0"/>
                        <a:t>Ovoce</a:t>
                      </a:r>
                      <a:endParaRPr lang="cs-CZ" dirty="0" smtClean="0"/>
                    </a:p>
                  </a:txBody>
                  <a:tcPr/>
                </a:tc>
              </a:tr>
              <a:tr h="934828">
                <a:tc>
                  <a:txBody>
                    <a:bodyPr/>
                    <a:lstStyle/>
                    <a:p>
                      <a:r>
                        <a:rPr lang="cs-CZ" dirty="0" smtClean="0"/>
                        <a:t>Středa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Polévka </a:t>
                      </a:r>
                      <a:r>
                        <a:rPr lang="cs-CZ" dirty="0" smtClean="0"/>
                        <a:t>pórková</a:t>
                      </a:r>
                      <a:r>
                        <a:rPr lang="cs-CZ" baseline="0" dirty="0" smtClean="0"/>
                        <a:t> s ovesnými vločkami</a:t>
                      </a:r>
                    </a:p>
                    <a:p>
                      <a:r>
                        <a:rPr lang="cs-CZ" baseline="0" dirty="0" smtClean="0"/>
                        <a:t>Hovězí maso, rajská omáčka, houskový knedlík</a:t>
                      </a:r>
                    </a:p>
                    <a:p>
                      <a:r>
                        <a:rPr lang="cs-CZ" baseline="0" dirty="0" smtClean="0"/>
                        <a:t>Ovocná šťáva</a:t>
                      </a:r>
                      <a:endParaRPr lang="cs-CZ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extovéPole 8"/>
          <p:cNvSpPr txBox="1"/>
          <p:nvPr/>
        </p:nvSpPr>
        <p:spPr>
          <a:xfrm>
            <a:off x="5125890" y="1412776"/>
            <a:ext cx="396858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>
                <a:solidFill>
                  <a:srgbClr val="0070C0"/>
                </a:solidFill>
              </a:rPr>
              <a:t>Polévka – </a:t>
            </a:r>
            <a:r>
              <a:rPr lang="cs-CZ" sz="1600" dirty="0" smtClean="0">
                <a:solidFill>
                  <a:srgbClr val="0070C0"/>
                </a:solidFill>
              </a:rPr>
              <a:t>s odváženým </a:t>
            </a:r>
            <a:r>
              <a:rPr lang="cs-CZ" sz="1600" dirty="0" err="1" smtClean="0">
                <a:solidFill>
                  <a:srgbClr val="0070C0"/>
                </a:solidFill>
              </a:rPr>
              <a:t>množ.krutonů</a:t>
            </a:r>
            <a:r>
              <a:rPr lang="cs-CZ" sz="1600" dirty="0" smtClean="0">
                <a:solidFill>
                  <a:srgbClr val="0070C0"/>
                </a:solidFill>
              </a:rPr>
              <a:t>, mléko – odvážené množství.</a:t>
            </a:r>
          </a:p>
          <a:p>
            <a:r>
              <a:rPr lang="cs-CZ" sz="1600" dirty="0" smtClean="0">
                <a:solidFill>
                  <a:srgbClr val="0070C0"/>
                </a:solidFill>
              </a:rPr>
              <a:t>Odvážené množství rýže, salátu, stanovené množství ml. Nápoje nebo podávat nemléčný </a:t>
            </a:r>
            <a:r>
              <a:rPr lang="cs-CZ" sz="1600" dirty="0">
                <a:solidFill>
                  <a:srgbClr val="0070C0"/>
                </a:solidFill>
              </a:rPr>
              <a:t>n</a:t>
            </a:r>
            <a:r>
              <a:rPr lang="cs-CZ" sz="1600" dirty="0" smtClean="0">
                <a:solidFill>
                  <a:srgbClr val="0070C0"/>
                </a:solidFill>
              </a:rPr>
              <a:t>eslazený nápoj</a:t>
            </a:r>
            <a:endParaRPr lang="cs-CZ" sz="1600" dirty="0">
              <a:solidFill>
                <a:srgbClr val="0070C0"/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5146641" y="2861489"/>
            <a:ext cx="35730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>
                <a:solidFill>
                  <a:srgbClr val="002E15"/>
                </a:solidFill>
              </a:rPr>
              <a:t>Odvážené množství polévky, těstovin, okurkový salát nesladit cukrem.</a:t>
            </a:r>
          </a:p>
          <a:p>
            <a:r>
              <a:rPr lang="cs-CZ" sz="1600" dirty="0" smtClean="0">
                <a:solidFill>
                  <a:srgbClr val="002E15"/>
                </a:solidFill>
              </a:rPr>
              <a:t>Odvážené množ. ovoce.</a:t>
            </a:r>
            <a:endParaRPr lang="cs-CZ" sz="1600" dirty="0" smtClean="0">
              <a:solidFill>
                <a:srgbClr val="002E15"/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4942747" y="4271958"/>
            <a:ext cx="39808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>
                <a:solidFill>
                  <a:srgbClr val="660066"/>
                </a:solidFill>
              </a:rPr>
              <a:t>Odvážené množství ovesných vloček, stanovené mn. Knedlíků, nápoj bez cukru</a:t>
            </a:r>
            <a:endParaRPr lang="cs-CZ" sz="1600" dirty="0">
              <a:solidFill>
                <a:srgbClr val="66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8048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Zdroje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KAPOUNOVÁ, Zlata, Anna PACKOVÁ, Jana PETROVÁ, Jana SPÁČILOVÁ, Alena STROSSEROVÁ a Sylva ŠMÍDOVÁ. </a:t>
            </a:r>
            <a:r>
              <a:rPr lang="cs-CZ" b="1" i="1" dirty="0">
                <a:solidFill>
                  <a:srgbClr val="C00000"/>
                </a:solidFill>
              </a:rPr>
              <a:t>Diety ve školních jídelnách</a:t>
            </a:r>
            <a:r>
              <a:rPr lang="cs-CZ" b="1" i="1" dirty="0"/>
              <a:t> </a:t>
            </a:r>
            <a:r>
              <a:rPr lang="cs-CZ" i="1" dirty="0"/>
              <a:t>- Manuál k zavedení dietního stravování do školních jídelen</a:t>
            </a:r>
            <a:r>
              <a:rPr lang="cs-CZ" dirty="0"/>
              <a:t>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72446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69079" y="0"/>
            <a:ext cx="8229600" cy="1143000"/>
          </a:xfrm>
        </p:spPr>
        <p:txBody>
          <a:bodyPr>
            <a:normAutofit/>
          </a:bodyPr>
          <a:lstStyle/>
          <a:p>
            <a:r>
              <a:rPr lang="cs-CZ" dirty="0"/>
              <a:t>P</a:t>
            </a:r>
            <a:r>
              <a:rPr lang="cs-CZ" dirty="0" smtClean="0"/>
              <a:t>ovinná </a:t>
            </a:r>
            <a:r>
              <a:rPr lang="cs-CZ" dirty="0"/>
              <a:t>literatura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544018"/>
            <a:ext cx="3929484" cy="523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/>
          <p:cNvSpPr/>
          <p:nvPr/>
        </p:nvSpPr>
        <p:spPr>
          <a:xfrm>
            <a:off x="164410" y="908720"/>
            <a:ext cx="896121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KAPOUNOVÁ, Zlata, Anna PACKOVÁ, Jana PETROVÁ, Jana SPÁČILOVÁ, Alena STROSSEROVÁ a Sylva ŠMÍDOVÁ. </a:t>
            </a:r>
            <a:r>
              <a:rPr lang="cs-CZ" b="1" i="1" dirty="0">
                <a:solidFill>
                  <a:srgbClr val="C00000"/>
                </a:solidFill>
              </a:rPr>
              <a:t>Diety ve školních jídelnách</a:t>
            </a:r>
            <a:r>
              <a:rPr lang="cs-CZ" b="1" i="1" dirty="0"/>
              <a:t> </a:t>
            </a:r>
            <a:r>
              <a:rPr lang="cs-CZ" i="1" dirty="0"/>
              <a:t>- Manuál k zavedení dietního stravování do školních jídelen</a:t>
            </a:r>
            <a:r>
              <a:rPr lang="cs-CZ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778816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Diabetická </a:t>
            </a:r>
            <a:r>
              <a:rPr lang="cs-CZ" dirty="0" smtClean="0"/>
              <a:t>dieta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cs-CZ" b="1" dirty="0" smtClean="0"/>
              <a:t>Specifikace onemocnění: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cs-CZ" dirty="0" smtClean="0"/>
              <a:t>Diabetes </a:t>
            </a:r>
            <a:r>
              <a:rPr lang="cs-CZ" dirty="0" err="1" smtClean="0"/>
              <a:t>mellitus</a:t>
            </a:r>
            <a:r>
              <a:rPr lang="cs-CZ" dirty="0" smtClean="0"/>
              <a:t> laicky nazývaná cukrovka je charakterizována nepřítomností nebo sníženým účinkem inzulínu. Důsledkem je narušení metabolismu sacharidů přijímaných ve stravě. Podle toho, jakým způsobem k nedostatku inzulínu dochází, dělíme diabetes na dva typy: diabetes </a:t>
            </a:r>
            <a:r>
              <a:rPr lang="cs-CZ" dirty="0" err="1" smtClean="0"/>
              <a:t>mellitus</a:t>
            </a:r>
            <a:r>
              <a:rPr lang="cs-CZ" dirty="0" smtClean="0"/>
              <a:t> 1. a 2. typu.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cs-CZ" b="1" dirty="0"/>
              <a:t>Diabetes </a:t>
            </a:r>
            <a:r>
              <a:rPr lang="cs-CZ" b="1" dirty="0" err="1" smtClean="0"/>
              <a:t>mellitus</a:t>
            </a:r>
            <a:r>
              <a:rPr lang="cs-CZ" b="1" dirty="0" smtClean="0"/>
              <a:t> 1. typu  </a:t>
            </a:r>
            <a:r>
              <a:rPr lang="cs-CZ" dirty="0" smtClean="0"/>
              <a:t>je autoimunitní onemocnění. Příčinou nedostatečné produkce inzulínu je zničení vlastních buněk, které produkují inzulín ve slinivce břišní. Objevuje se častěji u mladých lidí mezi 12.-15. rokem věku. Má vliv genetika, ale i vnější vlivy jako prodělání závažné nemoci, stresu. V ČR je kolem 7% ze všech nemocných diabetiků.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cs-CZ" b="1" dirty="0"/>
              <a:t>Diabetes </a:t>
            </a:r>
            <a:r>
              <a:rPr lang="cs-CZ" b="1" dirty="0" err="1" smtClean="0"/>
              <a:t>mellitus</a:t>
            </a:r>
            <a:r>
              <a:rPr lang="cs-CZ" b="1" dirty="0" smtClean="0"/>
              <a:t> 2. typu </a:t>
            </a:r>
            <a:r>
              <a:rPr lang="cs-CZ" dirty="0" smtClean="0"/>
              <a:t>patří k onemocnění hromadného výskytu. Příčinou je tzv. inzulinová rezistence (necitlivost k působení inzulínu).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cs-CZ" dirty="0" smtClean="0"/>
              <a:t>      Buňky nereagují na přítomný inzulín a nedochází k odstraňování glukózy z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cs-CZ" dirty="0"/>
              <a:t> </a:t>
            </a:r>
            <a:r>
              <a:rPr lang="cs-CZ" dirty="0" smtClean="0"/>
              <a:t>     </a:t>
            </a:r>
            <a:r>
              <a:rPr lang="cs-CZ" dirty="0" smtClean="0"/>
              <a:t>krve. Je nejčastější u dospělých po čtyřicátém nebo padesátém roku života. Vznik –  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cs-CZ" dirty="0"/>
              <a:t> </a:t>
            </a:r>
            <a:r>
              <a:rPr lang="cs-CZ" dirty="0" smtClean="0"/>
              <a:t>     </a:t>
            </a:r>
            <a:r>
              <a:rPr lang="cs-CZ" dirty="0" smtClean="0"/>
              <a:t>genetické faktory, způsob života. Je nejčastější metabolickou poruchou a výskyt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cs-CZ" dirty="0"/>
              <a:t> </a:t>
            </a:r>
            <a:r>
              <a:rPr lang="cs-CZ" dirty="0" smtClean="0"/>
              <a:t>     </a:t>
            </a:r>
            <a:r>
              <a:rPr lang="cs-CZ" dirty="0" smtClean="0"/>
              <a:t>narůstá. V roce 2013 v ČR  7% obyvatel s diabetem 2. typu.</a:t>
            </a:r>
          </a:p>
          <a:p>
            <a:endParaRPr lang="cs-CZ" dirty="0" smtClean="0"/>
          </a:p>
          <a:p>
            <a:pPr>
              <a:buFontTx/>
              <a:buChar char="-"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23537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Specifikace diety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cs-CZ" sz="1800" dirty="0" smtClean="0"/>
              <a:t>Léčba diabetu se liší v závislosti na typu diabetu a stádia onemocnění. Cílem léčby je dosáhnout optimálních hodnot glykemie (cukru v krvi).</a:t>
            </a:r>
          </a:p>
          <a:p>
            <a:pPr marL="0" indent="0">
              <a:buNone/>
            </a:pPr>
            <a:endParaRPr lang="cs-CZ" sz="1800" dirty="0" smtClean="0"/>
          </a:p>
          <a:p>
            <a:r>
              <a:rPr lang="cs-CZ" sz="1800" dirty="0" smtClean="0"/>
              <a:t>U nemocných s diabetem 1. typu je nutná plná náhrada inzulínu z důvodu jeho absolutního nedostatku. Nemocní podkožně dávkují inzulin – určuje lékař. Důležité je pravidelné stravování, které oddaluje a snižuje riziko vzniku dalších komplikací.</a:t>
            </a:r>
          </a:p>
          <a:p>
            <a:endParaRPr lang="cs-CZ" sz="1800" dirty="0"/>
          </a:p>
          <a:p>
            <a:r>
              <a:rPr lang="cs-CZ" sz="1800" dirty="0" smtClean="0"/>
              <a:t>U nemocných s diabetem 2. typu je základním požadavkem úprava hladiny glykemie na základě dietních opatření a pohybové aktivity. Nemocní jsou seznámeni s novým stravovacím režimem, jeho cílem je dosáhnout optimální a vyrovnané hladiny cukru v krvi a případné redukce hmotnosti. Pokud dieta nezabírá, je nutné nasadit léčiva.</a:t>
            </a:r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sz="2400" dirty="0" smtClean="0"/>
          </a:p>
          <a:p>
            <a:pPr marL="0" indent="0">
              <a:buNone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999717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404664"/>
            <a:ext cx="8435280" cy="5544616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cs-CZ" dirty="0" smtClean="0"/>
              <a:t>V životě diabetiků je stravování velmi důležité. Diabetická dieta je především soubor doporučení, která vycházejí ze zásad správné výživy.</a:t>
            </a:r>
          </a:p>
          <a:p>
            <a:pPr marL="0" indent="0">
              <a:buNone/>
            </a:pPr>
            <a:r>
              <a:rPr lang="cs-CZ" dirty="0" smtClean="0"/>
              <a:t>V diabetické dietě sledujeme hlavně množství, frekvenci a typ (jednoduché, složené) přijímaných sacharidů. Z toho důvodu byla zavedena tzv. </a:t>
            </a:r>
            <a:r>
              <a:rPr lang="cs-CZ" b="1" dirty="0" smtClean="0"/>
              <a:t>výměnná jednotka, </a:t>
            </a:r>
            <a:r>
              <a:rPr lang="cs-CZ" dirty="0" smtClean="0"/>
              <a:t>která umožňuje nemocnému lépe se orientovat ve výběru potravin.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b="1" dirty="0" smtClean="0"/>
              <a:t>Výměnná jednotka</a:t>
            </a:r>
            <a:r>
              <a:rPr lang="cs-CZ" dirty="0" smtClean="0"/>
              <a:t> je takové množství pokrmu, které ovlivní hladinu cukru v krvi přibližně stejně, ať se jedná o výměnnou jednotku v podobě chleba, rýže nebo jablka.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V České republice je za jednu výměnnou jednotku považováno </a:t>
            </a:r>
            <a:r>
              <a:rPr lang="cs-CZ" b="1" dirty="0" smtClean="0"/>
              <a:t>10-12 g sacharidů </a:t>
            </a:r>
            <a:r>
              <a:rPr lang="cs-CZ" dirty="0" smtClean="0"/>
              <a:t>(2 kostky cukru). Toto množství je obsaženo v různých váhových množstvích jednotlivých potravin, což umožňuje výměnu jedné potraviny za jinou.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Diabetici mají stanoveno množství výměnných jednotek za den a jejich rozdělení v průběhu dne.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84223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Doporučení pro diabetickou dietu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340768"/>
            <a:ext cx="8435280" cy="4525963"/>
          </a:xfrm>
        </p:spPr>
        <p:txBody>
          <a:bodyPr>
            <a:noAutofit/>
          </a:bodyPr>
          <a:lstStyle/>
          <a:p>
            <a:r>
              <a:rPr lang="cs-CZ" sz="2800" dirty="0" smtClean="0"/>
              <a:t>Množství výměnných jednotek závisí na tělesné výšce a hmotnosti, věku, pohlaví a fyzické aktivitě nemocného. Stanovuje lékař.</a:t>
            </a:r>
          </a:p>
          <a:p>
            <a:r>
              <a:rPr lang="cs-CZ" sz="2800" dirty="0" smtClean="0"/>
              <a:t>Rozdělení výměnných jednotek by mělo být do 4-6 denních jídel. Účelem plánu je pravidelnost.</a:t>
            </a:r>
          </a:p>
          <a:p>
            <a:r>
              <a:rPr lang="cs-CZ" sz="2800" dirty="0" smtClean="0"/>
              <a:t>Stravovací plán má být vyvážený a má respektovat zásady – rozestup mezi hlavními jídly (snídaně, oběd, večeře) by měly být 4-7 hodin. Svačina by měla následovat za 2-3 hodiny po hlavních pokrmech. U diabetiků s rizikem noční hypoglykemie počítáme také s druhou večeří těsně před spaním.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2652374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Doporučení pro diabetickou dietu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cs-CZ" sz="3000" dirty="0" smtClean="0"/>
              <a:t>Diabetik by měl dodržovat zásady správné výživy s omezeným obsahem tuků, cukrů a soli.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cs-CZ" sz="3000" dirty="0" smtClean="0"/>
              <a:t>Tuky – 20-35% z celkového </a:t>
            </a:r>
            <a:r>
              <a:rPr lang="cs-CZ" sz="3000" dirty="0" err="1" smtClean="0"/>
              <a:t>ener</a:t>
            </a:r>
            <a:r>
              <a:rPr lang="cs-CZ" sz="3000" dirty="0" smtClean="0"/>
              <a:t>. příjmu</a:t>
            </a:r>
            <a:endParaRPr lang="cs-CZ" sz="3000" dirty="0"/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cs-CZ" sz="3000" dirty="0" smtClean="0"/>
              <a:t>Sacharidy – 45-60% z celkového </a:t>
            </a:r>
            <a:r>
              <a:rPr lang="cs-CZ" sz="3000" dirty="0" err="1" smtClean="0"/>
              <a:t>ener</a:t>
            </a:r>
            <a:r>
              <a:rPr lang="cs-CZ" sz="3000" dirty="0" smtClean="0"/>
              <a:t>. </a:t>
            </a:r>
            <a:r>
              <a:rPr lang="cs-CZ" sz="3000" dirty="0"/>
              <a:t>p</a:t>
            </a:r>
            <a:r>
              <a:rPr lang="cs-CZ" sz="3000" dirty="0" smtClean="0"/>
              <a:t>říjmu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cs-CZ" sz="3000" dirty="0" smtClean="0"/>
              <a:t>Doporučuje se denně 20g vlákniny/2000 kcal denního příjmu.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cs-CZ" sz="3000" dirty="0" smtClean="0"/>
              <a:t>U obézních diabetiků je snahou především redukce hmotnosti. Usilujeme u nich na snížení příjmu energie o 500-1000 kcal/den, na příjem a složení tuků ve stravě, pohybová aktivita.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60881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Výběr potravin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484784"/>
            <a:ext cx="8640960" cy="4824536"/>
          </a:xfrm>
          <a:ln>
            <a:noFill/>
          </a:ln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cs-CZ" b="1" dirty="0" smtClean="0"/>
              <a:t>Potraviny, u kterých hlídáme použité množství: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cs-CZ" dirty="0" smtClean="0"/>
              <a:t>Obiloviny, </a:t>
            </a:r>
            <a:r>
              <a:rPr lang="cs-CZ" dirty="0" err="1" smtClean="0"/>
              <a:t>pseudoobiloviny</a:t>
            </a:r>
            <a:r>
              <a:rPr lang="cs-CZ" dirty="0" smtClean="0"/>
              <a:t> a výrobky z nich: rýže, pšenice, žito, ječmen, oves, pohanka, jáhly, amarant, </a:t>
            </a:r>
            <a:r>
              <a:rPr lang="cs-CZ" dirty="0" err="1" smtClean="0"/>
              <a:t>quinoa</a:t>
            </a:r>
            <a:r>
              <a:rPr lang="cs-CZ" dirty="0" smtClean="0"/>
              <a:t>, bulgur, kuskus aj. Upřednostňujeme ty s vyšším obsahem vlákniny.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cs-CZ" dirty="0" smtClean="0"/>
              <a:t>Luštěniny – všechny druhy</a:t>
            </a:r>
            <a:endParaRPr lang="cs-CZ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cs-CZ" dirty="0" smtClean="0"/>
              <a:t>Mléko, mléčné výrobky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cs-CZ" dirty="0" smtClean="0"/>
              <a:t>Ovoce a ovocné šťávy, kompoty. Ovocné pyré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cs-CZ" dirty="0" smtClean="0"/>
              <a:t>Přílohy: brambory, knedlíky, těstoviny, pečivo – volíme celozrnné.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cs-CZ" dirty="0" smtClean="0"/>
              <a:t>Zeleninu bez omezení. Pouze dávat pozor na množství mrkve, kukuřice, zeleného </a:t>
            </a:r>
            <a:r>
              <a:rPr lang="cs-CZ" dirty="0"/>
              <a:t>h</a:t>
            </a:r>
            <a:r>
              <a:rPr lang="cs-CZ" dirty="0" smtClean="0"/>
              <a:t>rášku a červené řepy.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cs-CZ" b="1" dirty="0" smtClean="0"/>
              <a:t>Nepodáváme: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cs-CZ" b="1" dirty="0" smtClean="0"/>
              <a:t>Sladké pokrmy, buchty, sladkosti, sladké nápoje.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cs-CZ" b="1" dirty="0" smtClean="0"/>
          </a:p>
        </p:txBody>
      </p:sp>
    </p:spTree>
    <p:extLst>
      <p:ext uri="{BB962C8B-B14F-4D97-AF65-F5344CB8AC3E}">
        <p14:creationId xmlns:p14="http://schemas.microsoft.com/office/powerpoint/2010/main" val="1585974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ama\Desktop\d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32656"/>
            <a:ext cx="7920880" cy="6062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897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525</TotalTime>
  <Words>878</Words>
  <Application>Microsoft Office PowerPoint</Application>
  <PresentationFormat>Předvádění na obrazovce (4:3)</PresentationFormat>
  <Paragraphs>74</Paragraphs>
  <Slides>12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3" baseType="lpstr">
      <vt:lpstr>Motiv systému Office</vt:lpstr>
      <vt:lpstr>BVKP0222 Technologie přípravy pokrmů II  Diabetická dieta</vt:lpstr>
      <vt:lpstr>Povinná literatura</vt:lpstr>
      <vt:lpstr>Diabetická dieta</vt:lpstr>
      <vt:lpstr>Specifikace diety</vt:lpstr>
      <vt:lpstr>Prezentace aplikace PowerPoint</vt:lpstr>
      <vt:lpstr>Doporučení pro diabetickou dietu</vt:lpstr>
      <vt:lpstr>Doporučení pro diabetickou dietu</vt:lpstr>
      <vt:lpstr>Výběr potravin</vt:lpstr>
      <vt:lpstr>Prezentace aplikace PowerPoint</vt:lpstr>
      <vt:lpstr>Prezentace aplikace PowerPoint</vt:lpstr>
      <vt:lpstr>Jídelníček s úpravou pro diabetickou dietu</vt:lpstr>
      <vt:lpstr>Zdroje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Mama</dc:creator>
  <cp:lastModifiedBy>Mama</cp:lastModifiedBy>
  <cp:revision>59</cp:revision>
  <dcterms:created xsi:type="dcterms:W3CDTF">2020-02-15T18:00:26Z</dcterms:created>
  <dcterms:modified xsi:type="dcterms:W3CDTF">2020-04-29T09:27:37Z</dcterms:modified>
</cp:coreProperties>
</file>