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6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68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8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1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9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7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1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8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8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0101-B1C0-411B-84C9-9BBADEF0DEAE}" type="datetimeFigureOut">
              <a:rPr lang="cs-CZ" smtClean="0"/>
              <a:t>10.3.2020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eliatica.cz/cz/product/" TargetMode="External"/><Relationship Id="rId2" Type="http://schemas.openxmlformats.org/officeDocument/2006/relationships/hyperlink" Target="https://www.potravinybezlepku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eliakshop.cz/" TargetMode="External"/><Relationship Id="rId4" Type="http://schemas.openxmlformats.org/officeDocument/2006/relationships/hyperlink" Target="https://www.spolu-bez-lepku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BVKP0222 Technologie přípravy pokrmů </a:t>
            </a:r>
            <a:r>
              <a:rPr lang="cs-CZ" dirty="0" smtClean="0"/>
              <a:t>II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 smtClean="0"/>
              <a:t>Bezlepková dieta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Kamila Kroupová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Rizikové potraviny a pokrmy s možným obsahem lepku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zpracované maso a ryby</a:t>
            </a:r>
          </a:p>
          <a:p>
            <a:pPr>
              <a:buFontTx/>
              <a:buChar char="-"/>
            </a:pPr>
            <a:r>
              <a:rPr lang="cs-CZ" dirty="0" smtClean="0"/>
              <a:t>instantní pokrmy a zahušťovadla</a:t>
            </a:r>
          </a:p>
          <a:p>
            <a:pPr>
              <a:buFontTx/>
              <a:buChar char="-"/>
            </a:pPr>
            <a:r>
              <a:rPr lang="cs-CZ" dirty="0" smtClean="0"/>
              <a:t>instantní nápoje</a:t>
            </a:r>
          </a:p>
          <a:p>
            <a:pPr>
              <a:buFontTx/>
              <a:buChar char="-"/>
            </a:pPr>
            <a:r>
              <a:rPr lang="cs-CZ" dirty="0" smtClean="0"/>
              <a:t>kečupy, majonézy a dochucovadla</a:t>
            </a:r>
          </a:p>
          <a:p>
            <a:pPr>
              <a:buFontTx/>
              <a:buChar char="-"/>
            </a:pPr>
            <a:r>
              <a:rPr lang="cs-CZ" dirty="0" smtClean="0"/>
              <a:t>ovocné přesnídávky </a:t>
            </a:r>
          </a:p>
          <a:p>
            <a:pPr>
              <a:buFontTx/>
              <a:buChar char="-"/>
            </a:pPr>
            <a:r>
              <a:rPr lang="cs-CZ" dirty="0" smtClean="0"/>
              <a:t>cukrovinky</a:t>
            </a:r>
          </a:p>
          <a:p>
            <a:pPr>
              <a:buFontTx/>
              <a:buChar char="-"/>
            </a:pPr>
            <a:r>
              <a:rPr lang="cs-CZ" dirty="0" smtClean="0"/>
              <a:t>pochutiny – popcorn, bramborové lupínky</a:t>
            </a:r>
          </a:p>
          <a:p>
            <a:pPr>
              <a:buFontTx/>
              <a:buChar char="-"/>
            </a:pPr>
            <a:r>
              <a:rPr lang="cs-CZ" dirty="0" smtClean="0"/>
              <a:t>jogurty zahuštěné škrobem</a:t>
            </a:r>
          </a:p>
          <a:p>
            <a:pPr>
              <a:buFontTx/>
              <a:buChar char="-"/>
            </a:pPr>
            <a:r>
              <a:rPr lang="cs-CZ" dirty="0" smtClean="0"/>
              <a:t>hotové pokrmy a polotovary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Lepek může být součástí přídatných látek (aditiv)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5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výběru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věnujeme pozornost složení výrobku</a:t>
            </a:r>
          </a:p>
          <a:p>
            <a:pPr>
              <a:buFontTx/>
              <a:buChar char="-"/>
            </a:pPr>
            <a:r>
              <a:rPr lang="cs-CZ" dirty="0" smtClean="0"/>
              <a:t>pozor na průmyslově upravené potraviny</a:t>
            </a:r>
          </a:p>
          <a:p>
            <a:pPr>
              <a:buFontTx/>
              <a:buChar char="-"/>
            </a:pPr>
            <a:r>
              <a:rPr lang="cs-CZ" b="1" dirty="0" smtClean="0"/>
              <a:t>není-li možné zjistit přesné složení pokrmu nebo potravinářského výrobku, raději se mu vyhneme.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4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rýže</a:t>
            </a:r>
          </a:p>
          <a:p>
            <a:pPr>
              <a:buFontTx/>
              <a:buChar char="-"/>
            </a:pPr>
            <a:r>
              <a:rPr lang="cs-CZ" dirty="0" smtClean="0"/>
              <a:t>proso (</a:t>
            </a:r>
            <a:r>
              <a:rPr lang="cs-CZ" dirty="0" err="1" smtClean="0"/>
              <a:t>jáhly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pohanka</a:t>
            </a:r>
          </a:p>
          <a:p>
            <a:pPr>
              <a:buFontTx/>
              <a:buChar char="-"/>
            </a:pPr>
            <a:r>
              <a:rPr lang="cs-CZ" dirty="0" smtClean="0"/>
              <a:t>amarant</a:t>
            </a:r>
          </a:p>
          <a:p>
            <a:pPr>
              <a:buFontTx/>
              <a:buChar char="-"/>
            </a:pPr>
            <a:r>
              <a:rPr lang="cs-CZ" dirty="0" smtClean="0"/>
              <a:t>čirok</a:t>
            </a:r>
          </a:p>
          <a:p>
            <a:pPr>
              <a:buFontTx/>
              <a:buChar char="-"/>
            </a:pPr>
            <a:r>
              <a:rPr lang="cs-CZ" dirty="0" err="1" smtClean="0"/>
              <a:t>quinoa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luštěniny</a:t>
            </a:r>
          </a:p>
          <a:p>
            <a:pPr>
              <a:buFontTx/>
              <a:buChar char="-"/>
            </a:pPr>
            <a:r>
              <a:rPr lang="cs-CZ" dirty="0" smtClean="0"/>
              <a:t>brambory</a:t>
            </a:r>
          </a:p>
          <a:p>
            <a:pPr>
              <a:buFontTx/>
              <a:buChar char="-"/>
            </a:pPr>
            <a:r>
              <a:rPr lang="cs-CZ" dirty="0" smtClean="0"/>
              <a:t>tapioka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9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Ostatní přirozené bezlepkové suroviny a výrobky z 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-maso a ryby</a:t>
            </a:r>
          </a:p>
          <a:p>
            <a:pPr>
              <a:buFontTx/>
              <a:buChar char="-"/>
            </a:pPr>
            <a:r>
              <a:rPr lang="cs-CZ" dirty="0" smtClean="0"/>
              <a:t>vejce</a:t>
            </a:r>
          </a:p>
          <a:p>
            <a:pPr>
              <a:buFontTx/>
              <a:buChar char="-"/>
            </a:pPr>
            <a:r>
              <a:rPr lang="cs-CZ" dirty="0" smtClean="0"/>
              <a:t>tuky a oleje</a:t>
            </a:r>
          </a:p>
          <a:p>
            <a:pPr>
              <a:buFontTx/>
              <a:buChar char="-"/>
            </a:pPr>
            <a:r>
              <a:rPr lang="cs-CZ" dirty="0" smtClean="0"/>
              <a:t>mléko a mléčné výrobky</a:t>
            </a:r>
          </a:p>
          <a:p>
            <a:pPr>
              <a:buFontTx/>
              <a:buChar char="-"/>
            </a:pPr>
            <a:r>
              <a:rPr lang="cs-CZ" dirty="0" smtClean="0"/>
              <a:t>ovoce a ovocné výrobky</a:t>
            </a:r>
          </a:p>
          <a:p>
            <a:pPr>
              <a:buFontTx/>
              <a:buChar char="-"/>
            </a:pPr>
            <a:r>
              <a:rPr lang="cs-CZ" dirty="0" smtClean="0"/>
              <a:t>zelenina a výrobky ze zeleniny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kořápkové plody, semena, mák, kokos, jedlé kaštany</a:t>
            </a:r>
          </a:p>
          <a:p>
            <a:pPr>
              <a:buFontTx/>
              <a:buChar char="-"/>
            </a:pPr>
            <a:r>
              <a:rPr lang="cs-CZ" dirty="0" smtClean="0"/>
              <a:t>cukr řepný, třtinový, hroznový, med, čistá čokoláda</a:t>
            </a:r>
          </a:p>
          <a:p>
            <a:pPr>
              <a:buFontTx/>
              <a:buChar char="-"/>
            </a:pPr>
            <a:r>
              <a:rPr lang="cs-CZ" dirty="0" smtClean="0"/>
              <a:t>karob</a:t>
            </a:r>
          </a:p>
          <a:p>
            <a:pPr>
              <a:buFontTx/>
              <a:buChar char="-"/>
            </a:pPr>
            <a:r>
              <a:rPr lang="cs-CZ" dirty="0" err="1" smtClean="0"/>
              <a:t>chia</a:t>
            </a:r>
            <a:r>
              <a:rPr lang="cs-CZ" dirty="0" smtClean="0"/>
              <a:t> semínka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2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Potraviny pro zvláštní výživu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vě kategorie:</a:t>
            </a:r>
          </a:p>
          <a:p>
            <a:pPr marL="0" indent="0">
              <a:buNone/>
            </a:pPr>
            <a:r>
              <a:rPr lang="cs-CZ" dirty="0" smtClean="0"/>
              <a:t>- potraviny označené „bez lepku“</a:t>
            </a:r>
          </a:p>
          <a:p>
            <a:pPr marL="0" indent="0">
              <a:buNone/>
            </a:pPr>
            <a:r>
              <a:rPr lang="cs-CZ" dirty="0" smtClean="0"/>
              <a:t>- potraviny označené údaje, „velmi nízký obsah lepku“</a:t>
            </a:r>
          </a:p>
          <a:p>
            <a:pPr marL="0" indent="0">
              <a:buNone/>
            </a:pPr>
            <a:r>
              <a:rPr lang="cs-CZ" dirty="0" smtClean="0"/>
              <a:t>Důvodem rozdělení potravin do dvou kategorií           - tolerance malého množství lepku.</a:t>
            </a:r>
          </a:p>
          <a:p>
            <a:pPr marL="0" indent="0">
              <a:buNone/>
            </a:pPr>
            <a:r>
              <a:rPr lang="cs-CZ" dirty="0" smtClean="0"/>
              <a:t>Databáze bezlepkových potravin:</a:t>
            </a:r>
          </a:p>
          <a:p>
            <a:pPr marL="0" indent="0">
              <a:buNone/>
            </a:pPr>
            <a:r>
              <a:rPr lang="cs-CZ" dirty="0" smtClean="0"/>
              <a:t>testuje Výzkumný ústav potravinářský www.vupp.cz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://www.potravinybezlepku.cz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https://celiatica.cz/cz/product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https://www.spolu-bez-lepku.cz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https://www.celiakshop.cz/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1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628227"/>
              </p:ext>
            </p:extLst>
          </p:nvPr>
        </p:nvGraphicFramePr>
        <p:xfrm>
          <a:off x="179512" y="1196752"/>
          <a:ext cx="4824536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brokolicový krém s krutony</a:t>
                      </a:r>
                    </a:p>
                    <a:p>
                      <a:r>
                        <a:rPr lang="cs-CZ" dirty="0" smtClean="0"/>
                        <a:t>Pečené kuře s rýží</a:t>
                      </a:r>
                    </a:p>
                    <a:p>
                      <a:r>
                        <a:rPr lang="cs-CZ" dirty="0" smtClean="0"/>
                        <a:t>Mrkvovo-ovocný</a:t>
                      </a:r>
                      <a:r>
                        <a:rPr lang="cs-CZ" baseline="0" dirty="0" smtClean="0"/>
                        <a:t> salát</a:t>
                      </a:r>
                    </a:p>
                    <a:p>
                      <a:r>
                        <a:rPr lang="cs-CZ" baseline="0" dirty="0" smtClean="0"/>
                        <a:t>Mléčný nápoj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červené čočky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těstoviny s tuňákem</a:t>
                      </a:r>
                    </a:p>
                    <a:p>
                      <a:r>
                        <a:rPr lang="cs-CZ" baseline="0" dirty="0" smtClean="0"/>
                        <a:t>Zeleninou a sýrem</a:t>
                      </a:r>
                    </a:p>
                    <a:p>
                      <a:r>
                        <a:rPr lang="cs-CZ" baseline="0" dirty="0" smtClean="0"/>
                        <a:t>Salát okurkový</a:t>
                      </a:r>
                    </a:p>
                    <a:p>
                      <a:r>
                        <a:rPr lang="cs-CZ" baseline="0" dirty="0" smtClean="0"/>
                        <a:t>Ovoce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pórková</a:t>
                      </a:r>
                      <a:r>
                        <a:rPr lang="cs-CZ" baseline="0" dirty="0" smtClean="0"/>
                        <a:t> s ovesnými vločkami</a:t>
                      </a:r>
                    </a:p>
                    <a:p>
                      <a:r>
                        <a:rPr lang="cs-CZ" baseline="0" dirty="0" smtClean="0"/>
                        <a:t>Hovězí maso, rajská omáčka</a:t>
                      </a:r>
                    </a:p>
                    <a:p>
                      <a:r>
                        <a:rPr lang="cs-CZ" baseline="0" dirty="0" smtClean="0"/>
                        <a:t>houskový knedlík</a:t>
                      </a:r>
                    </a:p>
                    <a:p>
                      <a:r>
                        <a:rPr lang="cs-CZ" baseline="0" dirty="0" smtClean="0"/>
                        <a:t>Ovocná šťáva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75418" y="1484784"/>
            <a:ext cx="3968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Polévka bez krutonů, z </a:t>
            </a:r>
            <a:r>
              <a:rPr lang="cs-CZ" dirty="0" err="1" smtClean="0"/>
              <a:t>blp</a:t>
            </a:r>
            <a:r>
              <a:rPr lang="cs-CZ" dirty="0" smtClean="0"/>
              <a:t> pečiva, kukuřičné lupínky, </a:t>
            </a:r>
            <a:r>
              <a:rPr lang="cs-CZ" dirty="0" err="1" smtClean="0"/>
              <a:t>blp</a:t>
            </a:r>
            <a:r>
              <a:rPr lang="cs-CZ" dirty="0" smtClean="0"/>
              <a:t> chlebíček</a:t>
            </a:r>
          </a:p>
          <a:p>
            <a:r>
              <a:rPr lang="cs-CZ" dirty="0" smtClean="0"/>
              <a:t>Masová šťáva z kuřete – nezahušťovat, nebo </a:t>
            </a:r>
            <a:r>
              <a:rPr lang="cs-CZ" dirty="0" err="1" smtClean="0"/>
              <a:t>blp</a:t>
            </a:r>
            <a:r>
              <a:rPr lang="cs-CZ" dirty="0" smtClean="0"/>
              <a:t> moukou či škrobem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75418" y="2996952"/>
            <a:ext cx="3573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olévka – zahustit </a:t>
            </a:r>
            <a:r>
              <a:rPr lang="cs-CZ" dirty="0" err="1" smtClean="0"/>
              <a:t>pomixováním</a:t>
            </a:r>
            <a:r>
              <a:rPr lang="cs-CZ" dirty="0" smtClean="0"/>
              <a:t> čočky,</a:t>
            </a:r>
          </a:p>
          <a:p>
            <a:r>
              <a:rPr lang="cs-CZ" dirty="0"/>
              <a:t>T</a:t>
            </a:r>
            <a:r>
              <a:rPr lang="cs-CZ" dirty="0" smtClean="0"/>
              <a:t>ěstoviny – z </a:t>
            </a:r>
            <a:r>
              <a:rPr lang="cs-CZ" dirty="0" err="1" smtClean="0"/>
              <a:t>blp</a:t>
            </a:r>
            <a:r>
              <a:rPr lang="cs-CZ" dirty="0" smtClean="0"/>
              <a:t> těstovin, kontrola konzervy tuňáka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188916" y="4365104"/>
            <a:ext cx="3573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Polévka – rýžové vločky, </a:t>
            </a:r>
            <a:r>
              <a:rPr lang="cs-CZ" dirty="0" err="1" smtClean="0"/>
              <a:t>jáhly</a:t>
            </a:r>
            <a:r>
              <a:rPr lang="cs-CZ" dirty="0" smtClean="0"/>
              <a:t>, polentové kapání</a:t>
            </a:r>
          </a:p>
          <a:p>
            <a:r>
              <a:rPr lang="cs-CZ" dirty="0" smtClean="0"/>
              <a:t>Omáčka- zahustit </a:t>
            </a:r>
            <a:r>
              <a:rPr lang="cs-CZ" dirty="0" err="1" smtClean="0"/>
              <a:t>kukuř</a:t>
            </a:r>
            <a:r>
              <a:rPr lang="cs-CZ" dirty="0" smtClean="0"/>
              <a:t>. škrobem</a:t>
            </a:r>
          </a:p>
          <a:p>
            <a:r>
              <a:rPr lang="cs-CZ" dirty="0" smtClean="0"/>
              <a:t>Knedlík – nahradit </a:t>
            </a:r>
            <a:r>
              <a:rPr lang="cs-CZ" dirty="0" err="1" smtClean="0"/>
              <a:t>blp</a:t>
            </a:r>
            <a:r>
              <a:rPr lang="cs-CZ" dirty="0" smtClean="0"/>
              <a:t> nebo rýží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0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528323"/>
              </p:ext>
            </p:extLst>
          </p:nvPr>
        </p:nvGraphicFramePr>
        <p:xfrm>
          <a:off x="179512" y="1196752"/>
          <a:ext cx="4824536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kulajda</a:t>
                      </a:r>
                    </a:p>
                    <a:p>
                      <a:r>
                        <a:rPr lang="cs-CZ" dirty="0" smtClean="0"/>
                        <a:t>Šoulet s pečenou zeleninou</a:t>
                      </a:r>
                    </a:p>
                    <a:p>
                      <a:r>
                        <a:rPr lang="cs-CZ" dirty="0" smtClean="0"/>
                        <a:t>Ovocný crumble s ovesnou drobenkou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Meduňková limonáda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dýňová krémová s opraženými semínky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rybí filé se špenátem a sýrem, bramborová kaše</a:t>
                      </a:r>
                    </a:p>
                    <a:p>
                      <a:r>
                        <a:rPr lang="cs-CZ" baseline="0" dirty="0" smtClean="0"/>
                        <a:t>Salát z pekingského zelí a ředkviček</a:t>
                      </a:r>
                    </a:p>
                    <a:p>
                      <a:r>
                        <a:rPr lang="cs-CZ" baseline="0" dirty="0" smtClean="0"/>
                        <a:t>Mléko s kokosovou příchutí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75417" y="1473277"/>
            <a:ext cx="39685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polévka – zahustit kuk. nebo bram.  škrobem, šoulet- ječné kroupy nahradit pohankou</a:t>
            </a:r>
          </a:p>
          <a:p>
            <a:r>
              <a:rPr lang="cs-CZ" dirty="0" smtClean="0"/>
              <a:t>Crumble – oves v drobence nahradit kokosem, mákem, ořechy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73183" y="3181618"/>
            <a:ext cx="3573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8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Osnova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cs-CZ" dirty="0"/>
              <a:t>Studenti se seznámí se s technologií přípravy polévek, příloh, mas, bezmasých pokrmů, moučníků a dezertů, výrobků studené kuchyně i s ohledem výběru potravin pro dietní stravování včetně využití modulárních dietetik.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5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79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ovinná </a:t>
            </a:r>
            <a:r>
              <a:rPr lang="cs-CZ" dirty="0"/>
              <a:t>literatura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44018"/>
            <a:ext cx="3929484" cy="523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64410" y="908720"/>
            <a:ext cx="8961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88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Bezlepková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je podávána při onemocnění vyznačujících se nežádoucí reakcí na lepek:</a:t>
            </a:r>
          </a:p>
          <a:p>
            <a:pPr marL="0" indent="0">
              <a:buNone/>
            </a:pPr>
            <a:r>
              <a:rPr lang="cs-CZ" b="1" dirty="0" smtClean="0"/>
              <a:t>V případě diagnóz:</a:t>
            </a:r>
          </a:p>
          <a:p>
            <a:pPr marL="0" indent="0">
              <a:buNone/>
            </a:pPr>
            <a:r>
              <a:rPr lang="cs-CZ" dirty="0" smtClean="0"/>
              <a:t>1. Nesnášenlivost lepku (autoimunitně podmíněná): </a:t>
            </a:r>
            <a:r>
              <a:rPr lang="cs-CZ" dirty="0" err="1" smtClean="0"/>
              <a:t>celiakie</a:t>
            </a:r>
            <a:r>
              <a:rPr lang="cs-CZ" dirty="0" smtClean="0"/>
              <a:t> (střevní forma), </a:t>
            </a:r>
            <a:r>
              <a:rPr lang="cs-CZ" dirty="0" err="1" smtClean="0"/>
              <a:t>Duhringova</a:t>
            </a:r>
            <a:r>
              <a:rPr lang="cs-CZ" dirty="0" smtClean="0"/>
              <a:t> herpetiformní dermatitida (kožní forma) a glutenová ataxie (postižení CNS).</a:t>
            </a:r>
          </a:p>
          <a:p>
            <a:pPr marL="0" indent="0">
              <a:buNone/>
            </a:pPr>
            <a:r>
              <a:rPr lang="cs-CZ" dirty="0" smtClean="0"/>
              <a:t>2. Alergie: alergie na lepek, či na jinou bílkovinu pšenice.</a:t>
            </a:r>
          </a:p>
          <a:p>
            <a:pPr marL="0" indent="0">
              <a:buNone/>
            </a:pPr>
            <a:r>
              <a:rPr lang="cs-CZ" dirty="0" smtClean="0"/>
              <a:t>3. Neautoimunitní a nealergická onemocnění: </a:t>
            </a:r>
            <a:r>
              <a:rPr lang="cs-CZ" dirty="0" err="1" smtClean="0"/>
              <a:t>neceliakální</a:t>
            </a:r>
            <a:r>
              <a:rPr lang="cs-CZ" dirty="0" smtClean="0"/>
              <a:t> glutenová senzitivita, syndrom dráždivého tračníku s nesnášenlivostí lepku.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5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Celiakie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 jde o chronické autoimunitní onemocnění sliznice tenkého střeva vyvolané lepkem.</a:t>
            </a:r>
          </a:p>
          <a:p>
            <a:pPr marL="0" indent="0">
              <a:buNone/>
            </a:pPr>
            <a:r>
              <a:rPr lang="cs-CZ" dirty="0" smtClean="0"/>
              <a:t>- abnormální odpověď imunitního systému ve střevní tkáni po konzumaci lepku vedoucí k degradaci sliznice střeva s následnou poruchou vstřebávání živin z potravy.</a:t>
            </a:r>
          </a:p>
          <a:p>
            <a:pPr marL="0" indent="0">
              <a:buNone/>
            </a:pPr>
            <a:r>
              <a:rPr lang="cs-CZ" b="1" dirty="0" smtClean="0"/>
              <a:t>Příznaky</a:t>
            </a:r>
            <a:r>
              <a:rPr lang="cs-CZ" dirty="0" smtClean="0"/>
              <a:t>: bolest břicha, nadýmání, průjem, nechutenství, únava, neprospívání a poruchy růstu, chudokrevnost, kazivost zubů, afty.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9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Alergie na lepek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potravinovou alergii, kdy organismus produkuje protilátky namířené proti lepku.</a:t>
            </a:r>
          </a:p>
          <a:p>
            <a:r>
              <a:rPr lang="cs-CZ" dirty="0" smtClean="0"/>
              <a:t>Již malé požití lepku ve stravě, i vdechnutí může vyvolat akutní příznaky.</a:t>
            </a:r>
          </a:p>
          <a:p>
            <a:pPr marL="0" indent="0">
              <a:buNone/>
            </a:pPr>
            <a:r>
              <a:rPr lang="cs-CZ" dirty="0" smtClean="0"/>
              <a:t>Příznaky: svědění úst, kýchání, rýma, kopřivka, ekzém, rychlý dech, pot, nevolnost, slabost, zvracení, průjem, dušnost, kolaps až bezvědomí.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Specifikace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Bezlepková dieta je energeticky i biologicky plnohodnotná.</a:t>
            </a:r>
          </a:p>
          <a:p>
            <a:r>
              <a:rPr lang="cs-CZ" dirty="0" smtClean="0"/>
              <a:t>Technologická úprava pokrmů se nijak neliší od běžné kuchyně, je však možné stravu šetrně upravit a podávat v lehčí úpravě s omezením nestravitelné vlákniny, </a:t>
            </a:r>
            <a:r>
              <a:rPr lang="cs-CZ" dirty="0"/>
              <a:t>j</a:t>
            </a:r>
            <a:r>
              <a:rPr lang="cs-CZ" dirty="0" smtClean="0"/>
              <a:t>e-li nutno.</a:t>
            </a:r>
          </a:p>
          <a:p>
            <a:r>
              <a:rPr lang="cs-CZ" dirty="0" smtClean="0"/>
              <a:t>Limitující jsou jen potraviny a pokrmy obsahující lepek. Upřednostníme přirozeně bezlepkové potraviny. Dieta může být finančně náročnější.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Obiloviny s obsahem lepku:</a:t>
            </a:r>
          </a:p>
          <a:p>
            <a:pPr>
              <a:buFontTx/>
              <a:buChar char="-"/>
            </a:pPr>
            <a:r>
              <a:rPr lang="cs-CZ" dirty="0" smtClean="0"/>
              <a:t>pšenice, tj. Všechny druhy – pšenice tvrdá, dvouzrnka, </a:t>
            </a:r>
            <a:r>
              <a:rPr lang="cs-CZ" dirty="0" err="1" smtClean="0"/>
              <a:t>kamut</a:t>
            </a:r>
            <a:r>
              <a:rPr lang="cs-CZ" dirty="0" smtClean="0"/>
              <a:t>, špalda</a:t>
            </a:r>
          </a:p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ečmen, žito, oves, </a:t>
            </a:r>
            <a:r>
              <a:rPr lang="cs-CZ" dirty="0" err="1" smtClean="0"/>
              <a:t>žitovec</a:t>
            </a:r>
            <a:r>
              <a:rPr lang="cs-CZ" dirty="0" smtClean="0"/>
              <a:t> a jiné křížení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9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ouky</a:t>
            </a:r>
          </a:p>
          <a:p>
            <a:pPr>
              <a:buFontTx/>
              <a:buChar char="-"/>
            </a:pPr>
            <a:r>
              <a:rPr lang="cs-CZ" dirty="0" smtClean="0"/>
              <a:t>pekařské a cukrářské výrobky</a:t>
            </a:r>
          </a:p>
          <a:p>
            <a:pPr>
              <a:buFontTx/>
              <a:buChar char="-"/>
            </a:pPr>
            <a:r>
              <a:rPr lang="cs-CZ" dirty="0" smtClean="0"/>
              <a:t>obilné směsi – müsli, vločky, </a:t>
            </a:r>
          </a:p>
          <a:p>
            <a:pPr>
              <a:buFontTx/>
              <a:buChar char="-"/>
            </a:pPr>
            <a:r>
              <a:rPr lang="cs-CZ" dirty="0" smtClean="0"/>
              <a:t>obilné kaše</a:t>
            </a:r>
          </a:p>
          <a:p>
            <a:pPr>
              <a:buFontTx/>
              <a:buChar char="-"/>
            </a:pPr>
            <a:r>
              <a:rPr lang="cs-CZ" dirty="0" smtClean="0"/>
              <a:t>těstoviny</a:t>
            </a:r>
          </a:p>
          <a:p>
            <a:pPr>
              <a:buFontTx/>
              <a:buChar char="-"/>
            </a:pPr>
            <a:r>
              <a:rPr lang="cs-CZ" dirty="0" smtClean="0"/>
              <a:t>knedlíky a noky</a:t>
            </a:r>
          </a:p>
          <a:p>
            <a:pPr>
              <a:buFontTx/>
              <a:buChar char="-"/>
            </a:pPr>
            <a:r>
              <a:rPr lang="cs-CZ" dirty="0" smtClean="0"/>
              <a:t>přílohy</a:t>
            </a:r>
          </a:p>
          <a:p>
            <a:pPr>
              <a:buFontTx/>
              <a:buChar char="-"/>
            </a:pPr>
            <a:r>
              <a:rPr lang="cs-CZ" dirty="0" smtClean="0"/>
              <a:t>strouhanka</a:t>
            </a:r>
          </a:p>
          <a:p>
            <a:pPr>
              <a:buFontTx/>
              <a:buChar char="-"/>
            </a:pPr>
            <a:r>
              <a:rPr lang="cs-CZ" dirty="0" smtClean="0"/>
              <a:t>rostlinné náhrady masa –</a:t>
            </a:r>
            <a:r>
              <a:rPr lang="cs-CZ" dirty="0" err="1"/>
              <a:t>S</a:t>
            </a:r>
            <a:r>
              <a:rPr lang="cs-CZ" dirty="0" err="1" smtClean="0"/>
              <a:t>eitan</a:t>
            </a:r>
            <a:r>
              <a:rPr lang="cs-CZ" dirty="0" smtClean="0"/>
              <a:t>, Robi atd.</a:t>
            </a:r>
          </a:p>
          <a:p>
            <a:pPr>
              <a:buFontTx/>
              <a:buChar char="-"/>
            </a:pPr>
            <a:r>
              <a:rPr lang="cs-CZ" dirty="0" smtClean="0"/>
              <a:t>kávovinové směsi – </a:t>
            </a:r>
            <a:r>
              <a:rPr lang="cs-CZ" dirty="0" err="1"/>
              <a:t>M</a:t>
            </a:r>
            <a:r>
              <a:rPr lang="cs-CZ" dirty="0" err="1" smtClean="0"/>
              <a:t>alcao</a:t>
            </a:r>
            <a:r>
              <a:rPr lang="cs-CZ" dirty="0" smtClean="0"/>
              <a:t>, </a:t>
            </a:r>
            <a:r>
              <a:rPr lang="cs-CZ" dirty="0" err="1" smtClean="0"/>
              <a:t>Bikava</a:t>
            </a:r>
            <a:r>
              <a:rPr lang="cs-CZ" dirty="0" smtClean="0"/>
              <a:t>, </a:t>
            </a:r>
            <a:r>
              <a:rPr lang="cs-CZ" dirty="0" err="1" smtClean="0"/>
              <a:t>Caro</a:t>
            </a:r>
            <a:r>
              <a:rPr lang="cs-CZ" dirty="0" smtClean="0"/>
              <a:t>, Melta</a:t>
            </a:r>
          </a:p>
        </p:txBody>
      </p:sp>
    </p:spTree>
    <p:extLst>
      <p:ext uri="{BB962C8B-B14F-4D97-AF65-F5344CB8AC3E}">
        <p14:creationId xmlns:p14="http://schemas.microsoft.com/office/powerpoint/2010/main" val="9031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753</Words>
  <Application>Microsoft Office PowerPoint</Application>
  <PresentationFormat>Předvádění na obrazovce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BVKP0222 Technologie přípravy pokrmů II  Bezlepková dieta</vt:lpstr>
      <vt:lpstr>Osnova </vt:lpstr>
      <vt:lpstr>Povinná literatura</vt:lpstr>
      <vt:lpstr>Bezlepková dieta</vt:lpstr>
      <vt:lpstr>Celiakie</vt:lpstr>
      <vt:lpstr>Alergie na lepek</vt:lpstr>
      <vt:lpstr>Specifikace diety</vt:lpstr>
      <vt:lpstr>Nevhodné potraviny</vt:lpstr>
      <vt:lpstr>Nevhodné potraviny</vt:lpstr>
      <vt:lpstr>Rizikové potraviny a pokrmy s možným obsahem lepku</vt:lpstr>
      <vt:lpstr>Zásady výběru potravin</vt:lpstr>
      <vt:lpstr>Povolené potraviny</vt:lpstr>
      <vt:lpstr>Ostatní přirozené bezlepkové suroviny a výrobky z nich</vt:lpstr>
      <vt:lpstr>Potraviny pro zvláštní výživu</vt:lpstr>
      <vt:lpstr>Jídelníček</vt:lpstr>
      <vt:lpstr>Jídelníček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Mama</dc:creator>
  <cp:lastModifiedBy>Mama</cp:lastModifiedBy>
  <cp:revision>22</cp:revision>
  <dcterms:created xsi:type="dcterms:W3CDTF">2020-02-15T18:00:26Z</dcterms:created>
  <dcterms:modified xsi:type="dcterms:W3CDTF">2020-03-10T19:40:49Z</dcterms:modified>
</cp:coreProperties>
</file>