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0101-B1C0-411B-84C9-9BBADEF0DEAE}" type="datetimeFigureOut">
              <a:rPr lang="cs-CZ" smtClean="0"/>
              <a:t>2.3.2020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60C9-A406-4D7A-8DBA-6BED2F042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4368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0101-B1C0-411B-84C9-9BBADEF0DEAE}" type="datetimeFigureOut">
              <a:rPr lang="cs-CZ" smtClean="0"/>
              <a:t>2.3.2020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60C9-A406-4D7A-8DBA-6BED2F042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9687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0101-B1C0-411B-84C9-9BBADEF0DEAE}" type="datetimeFigureOut">
              <a:rPr lang="cs-CZ" smtClean="0"/>
              <a:t>2.3.2020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60C9-A406-4D7A-8DBA-6BED2F042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0685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0101-B1C0-411B-84C9-9BBADEF0DEAE}" type="datetimeFigureOut">
              <a:rPr lang="cs-CZ" smtClean="0"/>
              <a:t>2.3.2020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60C9-A406-4D7A-8DBA-6BED2F042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8519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0101-B1C0-411B-84C9-9BBADEF0DEAE}" type="datetimeFigureOut">
              <a:rPr lang="cs-CZ" smtClean="0"/>
              <a:t>2.3.2020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60C9-A406-4D7A-8DBA-6BED2F042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7962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0101-B1C0-411B-84C9-9BBADEF0DEAE}" type="datetimeFigureOut">
              <a:rPr lang="cs-CZ" smtClean="0"/>
              <a:t>2.3.2020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60C9-A406-4D7A-8DBA-6BED2F042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2176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0101-B1C0-411B-84C9-9BBADEF0DEAE}" type="datetimeFigureOut">
              <a:rPr lang="cs-CZ" smtClean="0"/>
              <a:t>2.3.2020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60C9-A406-4D7A-8DBA-6BED2F042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91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0101-B1C0-411B-84C9-9BBADEF0DEAE}" type="datetimeFigureOut">
              <a:rPr lang="cs-CZ" smtClean="0"/>
              <a:t>2.3.2020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60C9-A406-4D7A-8DBA-6BED2F042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3412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0101-B1C0-411B-84C9-9BBADEF0DEAE}" type="datetimeFigureOut">
              <a:rPr lang="cs-CZ" smtClean="0"/>
              <a:t>2.3.2020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60C9-A406-4D7A-8DBA-6BED2F042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310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0101-B1C0-411B-84C9-9BBADEF0DEAE}" type="datetimeFigureOut">
              <a:rPr lang="cs-CZ" smtClean="0"/>
              <a:t>2.3.2020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60C9-A406-4D7A-8DBA-6BED2F042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2882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20101-B1C0-411B-84C9-9BBADEF0DEAE}" type="datetimeFigureOut">
              <a:rPr lang="cs-CZ" smtClean="0"/>
              <a:t>2.3.2020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460C9-A406-4D7A-8DBA-6BED2F042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0388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20101-B1C0-411B-84C9-9BBADEF0DEAE}" type="datetimeFigureOut">
              <a:rPr lang="cs-CZ" smtClean="0"/>
              <a:t>2.3.2020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460C9-A406-4D7A-8DBA-6BED2F042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6320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polar.cz/frydeckomistecko/frydek-mistek/19291-zakladni-skoly-ve-f-m-nabizi-detem-i-dietni-strav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delnastudentu.cz/jidelni-listek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olar.cz/zpravy/karvinsko/karvina/11000007325/nemocnice-v-karvine-pripravi-az-900-jidel-denn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1124744"/>
            <a:ext cx="8784976" cy="1470025"/>
          </a:xfrm>
        </p:spPr>
        <p:txBody>
          <a:bodyPr>
            <a:normAutofit fontScale="90000"/>
          </a:bodyPr>
          <a:lstStyle/>
          <a:p>
            <a:r>
              <a:rPr lang="cs-CZ" dirty="0"/>
              <a:t>BVKP0222 Technologie přípravy pokrmů </a:t>
            </a:r>
            <a:r>
              <a:rPr lang="cs-CZ" dirty="0" smtClean="0"/>
              <a:t>II</a:t>
            </a:r>
            <a:r>
              <a:rPr lang="cs-CZ" dirty="0"/>
              <a:t> 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Správná výrobní praxe, tvorba receptur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13024" y="3356992"/>
            <a:ext cx="6400800" cy="1752600"/>
          </a:xfrm>
        </p:spPr>
        <p:txBody>
          <a:bodyPr/>
          <a:lstStyle/>
          <a:p>
            <a:r>
              <a:rPr lang="cs-CZ" dirty="0" smtClean="0"/>
              <a:t>Mgr. Kamila Kroupová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199901"/>
            <a:ext cx="3483248" cy="2449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4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8531"/>
            <a:ext cx="8229600" cy="1143000"/>
          </a:xfrm>
        </p:spPr>
        <p:txBody>
          <a:bodyPr/>
          <a:lstStyle/>
          <a:p>
            <a:r>
              <a:rPr lang="cs-CZ" dirty="0" smtClean="0"/>
              <a:t>Příklad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975" y="90872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Nejjednodušší varianta – stejný pokrm pro obě varianty – normální i dietní.</a:t>
            </a:r>
          </a:p>
          <a:p>
            <a:pPr marL="0" indent="0">
              <a:buNone/>
            </a:pPr>
            <a:r>
              <a:rPr lang="cs-CZ" sz="2400" dirty="0" smtClean="0"/>
              <a:t>Přizpůsobení pokrmu dietě – </a:t>
            </a:r>
            <a:r>
              <a:rPr lang="cs-CZ" sz="2400" dirty="0" err="1" smtClean="0"/>
              <a:t>blp</a:t>
            </a:r>
            <a:r>
              <a:rPr lang="cs-CZ" sz="2400" dirty="0" smtClean="0"/>
              <a:t> těstoviny, při šetřící použít jiný postup u rajské omáčky. Výsledkem je stejný pokrm na pohled, avšak dietně připravený. Význam pro nemocné dítě ve škole – necítí se méněcenné. </a:t>
            </a:r>
          </a:p>
          <a:p>
            <a:pPr marL="0" indent="0">
              <a:buNone/>
            </a:pPr>
            <a:r>
              <a:rPr lang="cs-CZ" sz="2400" dirty="0" smtClean="0"/>
              <a:t>Někdy je však nutné připravit zcela jiný pokrm.</a:t>
            </a:r>
          </a:p>
          <a:p>
            <a:pPr marL="0" indent="0">
              <a:buNone/>
            </a:pPr>
            <a:r>
              <a:rPr lang="cs-CZ" sz="2400" dirty="0">
                <a:hlinkClick r:id="rId2"/>
              </a:rPr>
              <a:t>https://polar.cz/frydeckomistecko/frydek-mistek/19291-zakladni-skoly-ve-f-m-nabizi-detem-i-dietni-stravu</a:t>
            </a:r>
            <a:endParaRPr lang="cs-CZ" sz="2400" b="1" dirty="0"/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99231"/>
            <a:ext cx="3384376" cy="2258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977" y="4602710"/>
            <a:ext cx="3691641" cy="232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328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Mama\Desktop\skenování00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420"/>
            <a:ext cx="9148580" cy="635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19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ama\Pictures\Moje naskenované obrázky\skenování00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90" y="0"/>
            <a:ext cx="9175090" cy="738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42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8229600" cy="1143000"/>
          </a:xfrm>
        </p:spPr>
        <p:txBody>
          <a:bodyPr/>
          <a:lstStyle/>
          <a:p>
            <a:r>
              <a:rPr lang="cs-CZ" dirty="0" smtClean="0"/>
              <a:t>Sestavování jídelních lístků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620688"/>
            <a:ext cx="8280920" cy="496855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2400" dirty="0" smtClean="0"/>
              <a:t>Zásady a doporučení (např. pro sestavení diet ve školním stravování):</a:t>
            </a:r>
          </a:p>
          <a:p>
            <a:pPr>
              <a:spcBef>
                <a:spcPts val="0"/>
              </a:spcBef>
            </a:pPr>
            <a:r>
              <a:rPr lang="cs-CZ" sz="2400" dirty="0" smtClean="0"/>
              <a:t>Dodržovat energetickou a biologickou hodnotu stravy, přihlédnout k věku strávníků</a:t>
            </a:r>
          </a:p>
          <a:p>
            <a:pPr>
              <a:spcBef>
                <a:spcPts val="0"/>
              </a:spcBef>
            </a:pPr>
            <a:r>
              <a:rPr lang="cs-CZ" sz="2400" dirty="0" smtClean="0"/>
              <a:t>Navrhnout nejprve hlavní pokrm, pak polévky, následně dezerty a nápoje, pokud sestavujeme celodenní JL – snídaně, svačiny, večeře.</a:t>
            </a:r>
          </a:p>
          <a:p>
            <a:pPr>
              <a:spcBef>
                <a:spcPts val="0"/>
              </a:spcBef>
            </a:pPr>
            <a:r>
              <a:rPr lang="cs-CZ" sz="2400" dirty="0" smtClean="0"/>
              <a:t>JL sestavovat z receptur vhodných pro danou dietu</a:t>
            </a:r>
          </a:p>
          <a:p>
            <a:pPr>
              <a:spcBef>
                <a:spcPts val="0"/>
              </a:spcBef>
            </a:pPr>
            <a:r>
              <a:rPr lang="cs-CZ" sz="2400" dirty="0" smtClean="0"/>
              <a:t>Usilovat o největší pestrost stravy, nutriční kvalitu, neopakovat pokrmy často.</a:t>
            </a:r>
          </a:p>
          <a:p>
            <a:pPr>
              <a:spcBef>
                <a:spcPts val="0"/>
              </a:spcBef>
            </a:pPr>
            <a:r>
              <a:rPr lang="cs-CZ" sz="2400" dirty="0" smtClean="0"/>
              <a:t>Upřednostnit sezónní potraviny, regionální, omezit polotovary a dochucovadla.</a:t>
            </a:r>
          </a:p>
          <a:p>
            <a:pPr>
              <a:spcBef>
                <a:spcPts val="0"/>
              </a:spcBef>
            </a:pPr>
            <a:r>
              <a:rPr lang="cs-CZ" sz="2400" dirty="0" smtClean="0"/>
              <a:t>Dbát na různorodost, barevnost, chuť, technolog. Úpravy, stravitelnost.</a:t>
            </a:r>
          </a:p>
          <a:p>
            <a:pPr>
              <a:spcBef>
                <a:spcPts val="0"/>
              </a:spcBef>
            </a:pPr>
            <a:r>
              <a:rPr lang="cs-CZ" sz="2400" dirty="0" smtClean="0"/>
              <a:t>estetika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cs-CZ" sz="2400" dirty="0" smtClean="0"/>
          </a:p>
          <a:p>
            <a:pPr>
              <a:spcBef>
                <a:spcPts val="0"/>
              </a:spcBef>
              <a:buFontTx/>
              <a:buChar char="-"/>
            </a:pPr>
            <a:endParaRPr lang="cs-CZ" sz="2400" dirty="0" smtClean="0"/>
          </a:p>
          <a:p>
            <a:pPr>
              <a:spcBef>
                <a:spcPts val="0"/>
              </a:spcBef>
            </a:pPr>
            <a:endParaRPr lang="cs-CZ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467" y="5400453"/>
            <a:ext cx="2268653" cy="1509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111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-99392"/>
            <a:ext cx="8229600" cy="1143000"/>
          </a:xfrm>
        </p:spPr>
        <p:txBody>
          <a:bodyPr/>
          <a:lstStyle/>
          <a:p>
            <a:r>
              <a:rPr lang="cs-CZ" dirty="0" smtClean="0"/>
              <a:t>Alergeny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764704"/>
            <a:ext cx="8784976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Nařízení Evropského parlamentu a Rady EU č.1169/2011 o poskytování informací o potravinách spotřebitelům ukládá </a:t>
            </a:r>
            <a:r>
              <a:rPr lang="cs-CZ" sz="2400" b="1" dirty="0" smtClean="0"/>
              <a:t>povinnost informovat všechny strávníky o konkrétních alergenních látkách použitých při výrobě pokrmů</a:t>
            </a:r>
            <a:r>
              <a:rPr lang="cs-CZ" sz="2400" dirty="0" smtClean="0"/>
              <a:t> a to ve všech typech stravovacích provozů. </a:t>
            </a:r>
          </a:p>
          <a:p>
            <a:pPr marL="0" indent="0">
              <a:buNone/>
            </a:pPr>
            <a:r>
              <a:rPr lang="cs-CZ" sz="2400" dirty="0" smtClean="0"/>
              <a:t>Každému strávníkovi musí být zpřístupněny informace, zda se v podávané potravině nebo pokrmu i nápoje vyskytují nějaké konkrétní alergeny, uvedené v příloze  II tohoto nařízení. </a:t>
            </a:r>
          </a:p>
          <a:p>
            <a:pPr marL="0" indent="0">
              <a:buNone/>
            </a:pPr>
            <a:r>
              <a:rPr lang="cs-CZ" sz="2400" dirty="0" smtClean="0"/>
              <a:t>Nejčastěji se uvádí alergeny u  jednotlivých pokrmů v jídelním lístku. </a:t>
            </a:r>
          </a:p>
          <a:p>
            <a:pPr marL="0" indent="0">
              <a:buNone/>
            </a:pPr>
            <a:r>
              <a:rPr lang="cs-CZ" sz="2400" dirty="0" smtClean="0"/>
              <a:t>Také je možné poskytnout informace na vyžádání strávníka.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31103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Seznam alergenů v souladu s Nařízením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pt-BR" dirty="0" smtClean="0"/>
              <a:t>EU </a:t>
            </a:r>
            <a:r>
              <a:rPr lang="pt-BR" dirty="0"/>
              <a:t>č. 1169/2011:</a:t>
            </a:r>
            <a:endParaRPr lang="cs-CZ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28800"/>
            <a:ext cx="9121760" cy="367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835696" y="5661248"/>
            <a:ext cx="44755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3"/>
              </a:rPr>
              <a:t>https://www.jidelnastudentu.cz/jidelni-listek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893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-96168"/>
            <a:ext cx="5371414" cy="6954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78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Správná výrobní praxe pro výrobu diet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Dietní stravování musí splňovat přísné hygienické předpisy. </a:t>
            </a:r>
          </a:p>
          <a:p>
            <a:r>
              <a:rPr lang="cs-CZ" sz="2400" dirty="0" smtClean="0"/>
              <a:t>Základní hygienické předpisy při přípravě pokrmů jsou totožné i pro dietní stravování. </a:t>
            </a:r>
          </a:p>
          <a:p>
            <a:r>
              <a:rPr lang="cs-CZ" sz="2400" dirty="0" smtClean="0"/>
              <a:t>Dietní stravování má své specifikace – např. má být připravováno odděleně.</a:t>
            </a:r>
            <a:endParaRPr lang="cs-CZ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05064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971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Zajištění zdravotní nezávadnosti vstupních surovin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91264" cy="4641379"/>
          </a:xfrm>
        </p:spPr>
        <p:txBody>
          <a:bodyPr>
            <a:normAutofit/>
          </a:bodyPr>
          <a:lstStyle/>
          <a:p>
            <a:r>
              <a:rPr lang="cs-CZ" sz="2600" dirty="0" smtClean="0"/>
              <a:t>Vstupní suroviny musí být kvalitní a zdravotně nezávadné.</a:t>
            </a:r>
          </a:p>
          <a:p>
            <a:r>
              <a:rPr lang="cs-CZ" sz="2600" dirty="0" smtClean="0"/>
              <a:t>Musí se dodržovat všechny zásady správné výrobní praxe jako u běžného vaření.</a:t>
            </a:r>
          </a:p>
          <a:p>
            <a:r>
              <a:rPr lang="cs-CZ" sz="2600" dirty="0" smtClean="0"/>
              <a:t>U bezlepkové diety a diety při alergii se musí dbát na přísnější dodržování pravidel, která zabrání druhotné kontaminaci bezlepkových a bezalergenních pokrmů.</a:t>
            </a:r>
          </a:p>
          <a:p>
            <a:r>
              <a:rPr lang="cs-CZ" sz="2600" dirty="0" smtClean="0"/>
              <a:t>U bezlepkové diety může poškození zdraví vyvolat potravina obsahující lepek (pozor při nákupu).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469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Kontaminace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/>
          <a:lstStyle/>
          <a:p>
            <a:r>
              <a:rPr lang="cs-CZ" sz="2400" dirty="0" smtClean="0"/>
              <a:t>Kontaminací rozumíme přenesení škodlivých látek v potravině nebo v prostředí při manipulaci s potravinami.</a:t>
            </a:r>
          </a:p>
          <a:p>
            <a:r>
              <a:rPr lang="cs-CZ" sz="2400" dirty="0" smtClean="0"/>
              <a:t>U bezlepkové diety jde o znečištění lepkem.</a:t>
            </a:r>
          </a:p>
          <a:p>
            <a:r>
              <a:rPr lang="cs-CZ" sz="2400" dirty="0" smtClean="0"/>
              <a:t>U všech typů přípravy stravy pozor na kontaminaci mikroorganizmy a cizorodými látkami.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975" y="4437112"/>
            <a:ext cx="2520280" cy="1677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29" y="4437112"/>
            <a:ext cx="4218891" cy="164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134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Příčiny vzniku nebezpečí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cs-CZ" sz="2400" dirty="0" smtClean="0"/>
              <a:t>Primární kontaminace: mikroorganizmy, toxiny obsažené přímo v surovině (lepek, jiné alergeny).</a:t>
            </a:r>
          </a:p>
          <a:p>
            <a:pPr marL="457200" indent="-457200">
              <a:buAutoNum type="arabicParenR" startAt="2"/>
            </a:pPr>
            <a:r>
              <a:rPr lang="cs-CZ" sz="2400" dirty="0" smtClean="0"/>
              <a:t>Sekundární </a:t>
            </a:r>
            <a:r>
              <a:rPr lang="cs-CZ" sz="2400" dirty="0" smtClean="0"/>
              <a:t>kontaminace: zdravotně nezávadná surovina </a:t>
            </a:r>
            <a:r>
              <a:rPr lang="cs-CZ" sz="2400" dirty="0" smtClean="0"/>
              <a:t>je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</a:t>
            </a:r>
            <a:r>
              <a:rPr lang="cs-CZ" sz="2400" dirty="0" smtClean="0"/>
              <a:t> </a:t>
            </a:r>
            <a:r>
              <a:rPr lang="cs-CZ" sz="2400" dirty="0" smtClean="0"/>
              <a:t>kontaminovaná závadnou surovinou, nástroji, zařízením</a:t>
            </a:r>
            <a:r>
              <a:rPr lang="cs-CZ" sz="2400" dirty="0" smtClean="0"/>
              <a:t>,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</a:t>
            </a:r>
            <a:r>
              <a:rPr lang="cs-CZ" sz="2400" dirty="0" smtClean="0"/>
              <a:t>  rukama </a:t>
            </a:r>
            <a:r>
              <a:rPr lang="cs-CZ" sz="2400" dirty="0" smtClean="0"/>
              <a:t>zaměstnanců.</a:t>
            </a:r>
            <a:endParaRPr lang="cs-CZ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623892"/>
            <a:ext cx="3420988" cy="2268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59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předcházet kontaminaci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Prevence  sekundární kontaminace spočívá v pochopení a dodržování stanovených pravidel a postupů, jako jsou</a:t>
            </a:r>
          </a:p>
          <a:p>
            <a:pPr>
              <a:buFontTx/>
              <a:buChar char="-"/>
            </a:pPr>
            <a:r>
              <a:rPr lang="cs-CZ" sz="2400" dirty="0"/>
              <a:t>s</a:t>
            </a:r>
            <a:r>
              <a:rPr lang="cs-CZ" sz="2400" dirty="0" smtClean="0"/>
              <a:t>právná výrobní praxe</a:t>
            </a:r>
          </a:p>
          <a:p>
            <a:pPr>
              <a:buFontTx/>
              <a:buChar char="-"/>
            </a:pPr>
            <a:r>
              <a:rPr lang="cs-CZ" sz="2400" dirty="0"/>
              <a:t>o</a:t>
            </a:r>
            <a:r>
              <a:rPr lang="cs-CZ" sz="2400" dirty="0" smtClean="0"/>
              <a:t>sobní a provozní hygiena</a:t>
            </a:r>
          </a:p>
          <a:p>
            <a:pPr>
              <a:buFontTx/>
              <a:buChar char="-"/>
            </a:pPr>
            <a:r>
              <a:rPr lang="cs-CZ" sz="2400" dirty="0"/>
              <a:t>o</a:t>
            </a:r>
            <a:r>
              <a:rPr lang="cs-CZ" sz="2400" dirty="0" smtClean="0"/>
              <a:t>ddělené přípravné plochy, důkladné čištění zařízení a pomůcek, oddělené skladování  surovin v uzavřených nádobách, oddělené skladování nádobí , vhodné uspořádání při výdeji pokrmů, např. umístění bezlepkových pokrmů na samostatný prostor apod.</a:t>
            </a:r>
            <a:endParaRPr lang="cs-CZ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01198"/>
            <a:ext cx="3024336" cy="17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701198"/>
            <a:ext cx="3114672" cy="17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108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Nákup, </a:t>
            </a:r>
            <a:r>
              <a:rPr lang="cs-CZ" dirty="0"/>
              <a:t>s</a:t>
            </a:r>
            <a:r>
              <a:rPr lang="cs-CZ" dirty="0" smtClean="0"/>
              <a:t>kladování, značení potravin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 smtClean="0"/>
              <a:t>Zvýšená pozornost u výběru potravin, nutné sledovat obsah použitých surovin a dobře rozhodnout, zda je potravina vhodná pro danou dietu.</a:t>
            </a:r>
          </a:p>
          <a:p>
            <a:r>
              <a:rPr lang="cs-CZ" sz="2400" dirty="0" smtClean="0"/>
              <a:t>Označit výrobky nevhodné pro výrobu diet výrazným znakem, který bude varovat všechny pracovníky před jeho použitím pro diety (usnadní přípravu dietní stravy).</a:t>
            </a:r>
          </a:p>
          <a:p>
            <a:r>
              <a:rPr lang="cs-CZ" sz="2400" b="1" dirty="0" smtClean="0"/>
              <a:t>Sledování složení výrobku </a:t>
            </a:r>
            <a:r>
              <a:rPr lang="cs-CZ" sz="2400" dirty="0" smtClean="0"/>
              <a:t>– již při nákupu. Může se  stát, že výrobce změní technologii i vstupní suroviny. Většinou se již při nákupu volí výrobek, který např. neobsahuje lepek a tím se usnadní značení a hlídání vhodnosti výrobku pro dietu.</a:t>
            </a:r>
          </a:p>
          <a:p>
            <a:r>
              <a:rPr lang="cs-CZ" sz="2400" dirty="0">
                <a:hlinkClick r:id="rId2"/>
              </a:rPr>
              <a:t>https://polar.cz/zpravy/karvinsko/karvina/11000007325/nemocnice-v-karvine-pripravi-az-900-jidel-denne</a:t>
            </a:r>
            <a:endParaRPr lang="cs-CZ" sz="2400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43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Nádobí a náčiní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AutoNum type="arabicPeriod"/>
            </a:pPr>
            <a:r>
              <a:rPr lang="cs-CZ" dirty="0" smtClean="0"/>
              <a:t>Kuchyňské náčiní-může udržet i po umytí zbytky mouky (prkénka, nářadí, nástroje)</a:t>
            </a:r>
          </a:p>
          <a:p>
            <a:pPr marL="514350" indent="-514350">
              <a:buAutoNum type="arabicPeriod"/>
            </a:pPr>
            <a:r>
              <a:rPr lang="cs-CZ" dirty="0" smtClean="0"/>
              <a:t>Vhodné nádobí – nutno pořídit a viditelně označit nádobí pro přípravu </a:t>
            </a:r>
            <a:r>
              <a:rPr lang="cs-CZ" dirty="0" err="1" smtClean="0"/>
              <a:t>blp</a:t>
            </a:r>
            <a:r>
              <a:rPr lang="cs-CZ" dirty="0" smtClean="0"/>
              <a:t> diety.</a:t>
            </a:r>
          </a:p>
          <a:p>
            <a:pPr marL="514350" indent="-514350">
              <a:buAutoNum type="arabicPeriod"/>
            </a:pPr>
            <a:r>
              <a:rPr lang="cs-CZ" dirty="0" smtClean="0"/>
              <a:t>Drobné nářadí- vařečky, metly, prkénka, vály nejlépe barevně označit, aby nedošlo k záměně.</a:t>
            </a:r>
          </a:p>
          <a:p>
            <a:pPr marL="514350" indent="-514350">
              <a:buAutoNum type="arabicPeriod"/>
            </a:pPr>
            <a:r>
              <a:rPr lang="cs-CZ" dirty="0" smtClean="0"/>
              <a:t>Stroje, přístroje – spotřebiče používané pouze pro dietu –mixér, pekárna, hnětač atd.</a:t>
            </a:r>
          </a:p>
          <a:p>
            <a:pPr marL="514350" indent="-514350">
              <a:buAutoNum type="arabicPeriod"/>
            </a:pPr>
            <a:r>
              <a:rPr lang="cs-CZ" dirty="0" smtClean="0"/>
              <a:t>Oddělené nádobí – nutné u </a:t>
            </a:r>
            <a:r>
              <a:rPr lang="cs-CZ" dirty="0" err="1" smtClean="0"/>
              <a:t>blp</a:t>
            </a:r>
            <a:r>
              <a:rPr lang="cs-CZ" dirty="0" smtClean="0"/>
              <a:t> diety a diet, které vylučují některé potraviny. Důležité i při umývání – houbičky, hadry, skladovat nádobí odděleně.</a:t>
            </a:r>
          </a:p>
          <a:p>
            <a:pPr marL="514350" indent="-514350">
              <a:buAutoNum type="arabicPeriod"/>
            </a:pPr>
            <a:r>
              <a:rPr lang="cs-CZ" dirty="0" smtClean="0"/>
              <a:t>Zajištění bezpečnosti při výdeji pokrmů – pozor na rychlé chladnutí (HACCP), přikryté (sekundární kontaminace), vyčleněné nářadí k výdeji dietních pokrmů, pozor na záměnu.</a:t>
            </a:r>
          </a:p>
          <a:p>
            <a:pPr marL="514350" indent="-514350">
              <a:buAutoNum type="arabicPeriod"/>
            </a:pPr>
            <a:r>
              <a:rPr lang="cs-CZ" b="1" dirty="0" smtClean="0"/>
              <a:t>Nesmí dojít k záměně pokrmů! – za bezpečnost ručí stravovací provoz – proškolený personál nutričním terapeutem</a:t>
            </a:r>
          </a:p>
        </p:txBody>
      </p:sp>
    </p:spTree>
    <p:extLst>
      <p:ext uri="{BB962C8B-B14F-4D97-AF65-F5344CB8AC3E}">
        <p14:creationId xmlns:p14="http://schemas.microsoft.com/office/powerpoint/2010/main" val="71128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-171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Tvorba receptur pro dietní stavování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847" y="764704"/>
            <a:ext cx="8640960" cy="4525963"/>
          </a:xfrm>
        </p:spPr>
        <p:txBody>
          <a:bodyPr>
            <a:normAutofit/>
          </a:bodyPr>
          <a:lstStyle/>
          <a:p>
            <a:r>
              <a:rPr lang="cs-CZ" sz="2400" dirty="0" smtClean="0"/>
              <a:t>Při vytváření dietních receptur je možné vycházet z receptur dosud používaných. Je ale nutné receptury přepracovat do dietní </a:t>
            </a:r>
            <a:r>
              <a:rPr lang="cs-CZ" sz="2400" dirty="0" smtClean="0"/>
              <a:t>varianty (týká </a:t>
            </a:r>
            <a:r>
              <a:rPr lang="cs-CZ" sz="2400" dirty="0" smtClean="0"/>
              <a:t>se především školního stravování).</a:t>
            </a:r>
          </a:p>
          <a:p>
            <a:r>
              <a:rPr lang="cs-CZ" sz="2400" dirty="0" smtClean="0"/>
              <a:t>Pokud tvoříme dietní variantu receptury, obvykle nahrazujeme pro konkrétní dietu </a:t>
            </a:r>
            <a:r>
              <a:rPr lang="cs-CZ" sz="2400" dirty="0" smtClean="0">
                <a:solidFill>
                  <a:srgbClr val="FF0000"/>
                </a:solidFill>
              </a:rPr>
              <a:t>nevhodné</a:t>
            </a:r>
            <a:r>
              <a:rPr lang="cs-CZ" sz="2400" dirty="0" smtClean="0"/>
              <a:t> potraviny těmi </a:t>
            </a:r>
            <a:r>
              <a:rPr lang="cs-CZ" sz="2400" dirty="0" smtClean="0">
                <a:solidFill>
                  <a:srgbClr val="FF0000"/>
                </a:solidFill>
              </a:rPr>
              <a:t>vhodnými.</a:t>
            </a:r>
          </a:p>
          <a:p>
            <a:r>
              <a:rPr lang="cs-CZ" sz="2400" dirty="0" smtClean="0"/>
              <a:t>Všechny dietní receptury by měly být dostupné v písemné formě, a to napsané na papír-kniha receptur, poznámkový sešit, nebo v elektronické podobě v počítači. Musí být vždy jasné, o kterou dietu jde, musí být dostupné všem pracovníkům pro vzájemnou zastupitelnost.</a:t>
            </a:r>
            <a:endParaRPr lang="cs-CZ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86916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352924"/>
            <a:ext cx="181927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186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846</Words>
  <Application>Microsoft Office PowerPoint</Application>
  <PresentationFormat>Předvádění na obrazovce (4:3)</PresentationFormat>
  <Paragraphs>64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systému Office</vt:lpstr>
      <vt:lpstr>BVKP0222 Technologie přípravy pokrmů II  Správná výrobní praxe, tvorba receptur</vt:lpstr>
      <vt:lpstr>Správná výrobní praxe pro výrobu diet</vt:lpstr>
      <vt:lpstr>Zajištění zdravotní nezávadnosti vstupních surovin</vt:lpstr>
      <vt:lpstr>Kontaminace</vt:lpstr>
      <vt:lpstr>Příčiny vzniku nebezpečí</vt:lpstr>
      <vt:lpstr>Jak předcházet kontaminaci</vt:lpstr>
      <vt:lpstr>Nákup, skladování, značení potravin</vt:lpstr>
      <vt:lpstr>Nádobí a náčiní</vt:lpstr>
      <vt:lpstr>Tvorba receptur pro dietní stavování</vt:lpstr>
      <vt:lpstr>Příklad</vt:lpstr>
      <vt:lpstr>Prezentace aplikace PowerPoint</vt:lpstr>
      <vt:lpstr>Prezentace aplikace PowerPoint</vt:lpstr>
      <vt:lpstr>Sestavování jídelních lístků</vt:lpstr>
      <vt:lpstr>Alergeny</vt:lpstr>
      <vt:lpstr>Seznam alergenů v souladu s Nařízením  EU č. 1169/2011: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Mama</dc:creator>
  <cp:lastModifiedBy>Mama</cp:lastModifiedBy>
  <cp:revision>27</cp:revision>
  <dcterms:created xsi:type="dcterms:W3CDTF">2020-02-15T18:00:26Z</dcterms:created>
  <dcterms:modified xsi:type="dcterms:W3CDTF">2020-03-02T20:11:15Z</dcterms:modified>
</cp:coreProperties>
</file>