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434" r:id="rId3"/>
    <p:sldId id="500" r:id="rId4"/>
    <p:sldId id="502" r:id="rId5"/>
    <p:sldId id="503" r:id="rId6"/>
    <p:sldId id="439" r:id="rId7"/>
    <p:sldId id="441" r:id="rId8"/>
    <p:sldId id="514" r:id="rId9"/>
    <p:sldId id="515" r:id="rId10"/>
    <p:sldId id="513" r:id="rId11"/>
    <p:sldId id="442" r:id="rId12"/>
    <p:sldId id="443" r:id="rId13"/>
    <p:sldId id="504" r:id="rId14"/>
    <p:sldId id="445" r:id="rId15"/>
    <p:sldId id="433" r:id="rId16"/>
    <p:sldId id="447" r:id="rId17"/>
    <p:sldId id="451" r:id="rId18"/>
    <p:sldId id="510" r:id="rId19"/>
    <p:sldId id="529" r:id="rId20"/>
    <p:sldId id="512" r:id="rId21"/>
    <p:sldId id="473" r:id="rId22"/>
    <p:sldId id="507" r:id="rId23"/>
    <p:sldId id="454" r:id="rId24"/>
    <p:sldId id="511" r:id="rId25"/>
    <p:sldId id="531" r:id="rId26"/>
    <p:sldId id="459" r:id="rId27"/>
    <p:sldId id="457" r:id="rId28"/>
    <p:sldId id="462" r:id="rId29"/>
    <p:sldId id="463" r:id="rId30"/>
    <p:sldId id="516" r:id="rId31"/>
    <p:sldId id="530" r:id="rId32"/>
    <p:sldId id="532" r:id="rId33"/>
    <p:sldId id="534" r:id="rId34"/>
    <p:sldId id="535" r:id="rId35"/>
    <p:sldId id="519" r:id="rId36"/>
    <p:sldId id="430" r:id="rId37"/>
    <p:sldId id="493" r:id="rId38"/>
    <p:sldId id="525" r:id="rId39"/>
    <p:sldId id="527" r:id="rId40"/>
    <p:sldId id="524" r:id="rId41"/>
    <p:sldId id="523" r:id="rId42"/>
    <p:sldId id="494" r:id="rId43"/>
    <p:sldId id="526" r:id="rId44"/>
    <p:sldId id="495" r:id="rId45"/>
    <p:sldId id="509" r:id="rId46"/>
    <p:sldId id="528" r:id="rId47"/>
    <p:sldId id="518" r:id="rId48"/>
    <p:sldId id="496" r:id="rId49"/>
    <p:sldId id="520" r:id="rId50"/>
    <p:sldId id="521" r:id="rId51"/>
    <p:sldId id="522" r:id="rId52"/>
    <p:sldId id="533" r:id="rId53"/>
    <p:sldId id="505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D33"/>
    <a:srgbClr val="0E9D03"/>
    <a:srgbClr val="DE99F9"/>
    <a:srgbClr val="FFC266"/>
    <a:srgbClr val="6FFD9E"/>
    <a:srgbClr val="FFE6C5"/>
    <a:srgbClr val="7CFD35"/>
    <a:srgbClr val="4BD7F3"/>
    <a:srgbClr val="B59D0B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7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010A5-E47F-4D42-A94C-C432020322A8}" type="datetimeFigureOut">
              <a:rPr lang="cs-CZ" smtClean="0"/>
              <a:t>26. 4. 2021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05989-A11D-4606-8AB6-BC75CD6C9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8765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1260F-50D5-4BDC-93F5-FDD9BD00E356}" type="datetimeFigureOut">
              <a:rPr lang="cs-CZ" smtClean="0"/>
              <a:t>26. 4. 2021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E6D7F-4A7B-418F-B10E-7CA1DB204B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816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445DF13-6D52-4329-B6E9-CB2BDB0946C8}" type="slidenum">
              <a:rPr lang="cs-CZ" smtClean="0"/>
              <a:pPr eaLnBrk="1" hangingPunct="1"/>
              <a:t>6</a:t>
            </a:fld>
            <a:endParaRPr lang="cs-CZ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CC5D601-A2D1-4D42-939A-785F3B74EAC2}" type="slidenum">
              <a:rPr lang="cs-CZ" smtClean="0"/>
              <a:pPr eaLnBrk="1" hangingPunct="1"/>
              <a:t>26</a:t>
            </a:fld>
            <a:endParaRPr lang="cs-CZ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BBC72B8-35C5-4CC9-9E8A-BB10318F62E7}" type="slidenum">
              <a:rPr lang="cs-CZ" smtClean="0"/>
              <a:pPr eaLnBrk="1" hangingPunct="1"/>
              <a:t>27</a:t>
            </a:fld>
            <a:endParaRPr lang="cs-CZ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FDD9B31-0830-4CEB-AB19-0E885B39348E}" type="slidenum">
              <a:rPr lang="cs-CZ" smtClean="0"/>
              <a:pPr eaLnBrk="1" hangingPunct="1"/>
              <a:t>28</a:t>
            </a:fld>
            <a:endParaRPr lang="cs-CZ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A9B510E-2487-439F-A70F-10710B2B7D57}" type="slidenum">
              <a:rPr lang="cs-CZ" smtClean="0"/>
              <a:pPr eaLnBrk="1" hangingPunct="1"/>
              <a:t>29</a:t>
            </a:fld>
            <a:endParaRPr lang="cs-CZ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254B263-92D5-4C14-BB92-8540169D03AD}" type="slidenum">
              <a:rPr lang="cs-CZ" smtClean="0"/>
              <a:pPr eaLnBrk="1" hangingPunct="1"/>
              <a:t>7</a:t>
            </a:fld>
            <a:endParaRPr lang="cs-CZ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74A5DD1-BB60-4DEB-A3B6-4AC771FAF715}" type="slidenum">
              <a:rPr lang="cs-CZ" smtClean="0"/>
              <a:pPr eaLnBrk="1" hangingPunct="1"/>
              <a:t>11</a:t>
            </a:fld>
            <a:endParaRPr lang="cs-CZ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ED9D036-8041-4A68-9C7E-667B6A39D12D}" type="slidenum">
              <a:rPr lang="cs-CZ" smtClean="0"/>
              <a:pPr eaLnBrk="1" hangingPunct="1"/>
              <a:t>14</a:t>
            </a:fld>
            <a:endParaRPr lang="cs-CZ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92E0AFF-1D80-4FF8-83D2-3977FC41F0D0}" type="slidenum">
              <a:rPr lang="cs-CZ" smtClean="0"/>
              <a:pPr eaLnBrk="1" hangingPunct="1"/>
              <a:t>16</a:t>
            </a:fld>
            <a:endParaRPr lang="cs-CZ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EE2B713-EDCD-4069-A5FE-0B05C8FB7D85}" type="slidenum">
              <a:rPr lang="cs-CZ" smtClean="0"/>
              <a:pPr eaLnBrk="1" hangingPunct="1"/>
              <a:t>17</a:t>
            </a:fld>
            <a:endParaRPr lang="cs-CZ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8160787-FA9E-4DEE-A41E-D328CFB0138F}" type="slidenum">
              <a:rPr lang="cs-CZ" smtClean="0"/>
              <a:pPr eaLnBrk="1" hangingPunct="1"/>
              <a:t>23</a:t>
            </a:fld>
            <a:endParaRPr lang="cs-CZ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4000" cy="1929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356991"/>
            <a:ext cx="7776864" cy="15641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8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2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9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0FA2F-CBB2-47EA-9734-098F870013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39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6EEF9-C7A0-43C4-B659-B923D65675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570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6"/>
          <a:stretch/>
        </p:blipFill>
        <p:spPr>
          <a:xfrm rot="120000">
            <a:off x="-7554" y="836736"/>
            <a:ext cx="9152894" cy="82318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8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8" r:id="rId6"/>
    <p:sldLayoutId id="2147483659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404664"/>
            <a:ext cx="6697613" cy="4104456"/>
          </a:xfrm>
        </p:spPr>
        <p:txBody>
          <a:bodyPr>
            <a:noAutofit/>
          </a:bodyPr>
          <a:lstStyle/>
          <a:p>
            <a:pPr algn="l">
              <a:spcBef>
                <a:spcPts val="2400"/>
              </a:spcBef>
            </a:pPr>
            <a:r>
              <a:rPr lang="cs-CZ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Stopové prvky ve výživě</a:t>
            </a:r>
            <a:br>
              <a:rPr lang="cs-CZ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bakalářské studium, obor nutriční terapeut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2.ročník LF MU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Miroslav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Tomíška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Interní hematologická a onkologická klinika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LF MU a FN Brno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243" y="5661248"/>
            <a:ext cx="2881189" cy="98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17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453509" cy="9807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Vylučování stopových prvků z organismu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klinické situace, při nichž vzniká riziko nedostatku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808"/>
            <a:ext cx="8065268" cy="4824535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Vylučování především ledvinami</a:t>
            </a:r>
          </a:p>
          <a:p>
            <a:pPr marL="620713" lvl="1" indent="-258763">
              <a:spcBef>
                <a:spcPct val="0"/>
              </a:spcBef>
              <a:buClrTx/>
              <a:buSzPct val="50000"/>
              <a:buFont typeface="Arial" pitchFamily="34" charset="0"/>
              <a:buChar char="—"/>
            </a:pPr>
            <a:r>
              <a:rPr lang="cs-CZ" sz="2400" dirty="0" err="1" smtClean="0">
                <a:latin typeface="Arial" charset="0"/>
              </a:rPr>
              <a:t>selén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Tx/>
              <a:buSzPct val="50000"/>
              <a:buFont typeface="Arial" pitchFamily="34" charset="0"/>
              <a:buChar char="—"/>
            </a:pPr>
            <a:r>
              <a:rPr lang="cs-CZ" sz="2400" dirty="0" smtClean="0">
                <a:latin typeface="Arial" charset="0"/>
              </a:rPr>
              <a:t>jód</a:t>
            </a:r>
          </a:p>
          <a:p>
            <a:pPr marL="620713" lvl="1" indent="-258763">
              <a:spcBef>
                <a:spcPct val="0"/>
              </a:spcBef>
              <a:buClrTx/>
              <a:buSzPct val="50000"/>
              <a:buFont typeface="Arial" pitchFamily="34" charset="0"/>
              <a:buChar char="—"/>
            </a:pPr>
            <a:r>
              <a:rPr lang="cs-CZ" sz="2400" dirty="0" smtClean="0">
                <a:latin typeface="Arial" charset="0"/>
              </a:rPr>
              <a:t>chróm</a:t>
            </a:r>
          </a:p>
          <a:p>
            <a:pPr>
              <a:spcBef>
                <a:spcPts val="1200"/>
              </a:spcBef>
            </a:pPr>
            <a:r>
              <a:rPr lang="cs-CZ" sz="2800" b="1" dirty="0">
                <a:latin typeface="Arial" charset="0"/>
              </a:rPr>
              <a:t>Vylučování </a:t>
            </a:r>
            <a:r>
              <a:rPr lang="cs-CZ" sz="2800" b="1" dirty="0" smtClean="0">
                <a:latin typeface="Arial" charset="0"/>
              </a:rPr>
              <a:t>především játry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měď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mangan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zinek (90% vyloučeno játry, 10% ledvinami)</a:t>
            </a:r>
          </a:p>
          <a:p>
            <a:pPr marL="620713" lvl="1" indent="-258763">
              <a:spcBef>
                <a:spcPct val="0"/>
              </a:spcBef>
            </a:pPr>
            <a:endParaRPr lang="cs-CZ" sz="2400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cs-CZ" sz="2800" dirty="0" smtClean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51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764704"/>
            <a:ext cx="914400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6597" y="0"/>
            <a:ext cx="7693917" cy="76470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Etapovitý rozvoj deficitu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stopových prvků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395536" y="1052737"/>
            <a:ext cx="835292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Arial" charset="0"/>
              </a:rPr>
              <a:t>Optimální obsah stopového prvku ve tkáních</a:t>
            </a:r>
            <a:endParaRPr lang="cs-CZ" sz="2400" dirty="0">
              <a:latin typeface="Arial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13428" y="1988840"/>
            <a:ext cx="835292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Arial" charset="0"/>
              </a:rPr>
              <a:t>Počínající deplece</a:t>
            </a:r>
          </a:p>
          <a:p>
            <a:pPr algn="ctr">
              <a:defRPr/>
            </a:pPr>
            <a:r>
              <a:rPr lang="cs-CZ" sz="2000" dirty="0">
                <a:latin typeface="Arial" charset="0"/>
              </a:rPr>
              <a:t>kompenzační </a:t>
            </a:r>
            <a:r>
              <a:rPr lang="cs-CZ" sz="2000" dirty="0" smtClean="0">
                <a:latin typeface="Arial" charset="0"/>
              </a:rPr>
              <a:t>mechanismy, nijak se neprojevuje </a:t>
            </a:r>
            <a:endParaRPr lang="cs-CZ" sz="2000" dirty="0">
              <a:latin typeface="Arial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13428" y="2924944"/>
            <a:ext cx="835292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Arial" charset="0"/>
              </a:rPr>
              <a:t>Biochemická </a:t>
            </a:r>
            <a:r>
              <a:rPr lang="cs-CZ" sz="2400" b="1" dirty="0" smtClean="0">
                <a:latin typeface="Arial" charset="0"/>
              </a:rPr>
              <a:t>porucha</a:t>
            </a:r>
          </a:p>
          <a:p>
            <a:pPr algn="ctr">
              <a:defRPr/>
            </a:pPr>
            <a:r>
              <a:rPr lang="cs-CZ" sz="2000" dirty="0" smtClean="0">
                <a:latin typeface="Arial" charset="0"/>
              </a:rPr>
              <a:t>testováním lze prokázat sníženou aktivitu enzymu (např. </a:t>
            </a:r>
            <a:r>
              <a:rPr lang="cs-CZ" sz="2000" dirty="0" err="1" smtClean="0">
                <a:latin typeface="Arial" charset="0"/>
              </a:rPr>
              <a:t>GPx</a:t>
            </a:r>
            <a:r>
              <a:rPr lang="cs-CZ" sz="2000" dirty="0" smtClean="0">
                <a:latin typeface="Arial" charset="0"/>
              </a:rPr>
              <a:t>)</a:t>
            </a:r>
            <a:endParaRPr lang="cs-CZ" sz="2000" dirty="0">
              <a:latin typeface="Arial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13428" y="3861048"/>
            <a:ext cx="8352928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sz="2400" b="1" dirty="0" smtClean="0">
                <a:latin typeface="Arial" charset="0"/>
              </a:rPr>
              <a:t>Porucha funkce</a:t>
            </a:r>
          </a:p>
          <a:p>
            <a:pPr algn="ctr">
              <a:defRPr/>
            </a:pPr>
            <a:r>
              <a:rPr lang="cs-CZ" sz="2000" dirty="0" smtClean="0">
                <a:latin typeface="Arial" charset="0"/>
              </a:rPr>
              <a:t>např. snížená antioxidační obrana, nárůst oxidačního stresu</a:t>
            </a:r>
            <a:endParaRPr lang="cs-CZ" sz="2000" dirty="0">
              <a:latin typeface="Arial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83462" y="4797152"/>
            <a:ext cx="835292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Arial" charset="0"/>
              </a:rPr>
              <a:t>Klinicky zjevná </a:t>
            </a:r>
            <a:r>
              <a:rPr lang="cs-CZ" sz="2400" b="1" dirty="0" smtClean="0">
                <a:latin typeface="Arial" charset="0"/>
              </a:rPr>
              <a:t>choroba</a:t>
            </a:r>
          </a:p>
          <a:p>
            <a:pPr algn="ctr">
              <a:defRPr/>
            </a:pPr>
            <a:r>
              <a:rPr lang="cs-CZ" sz="2000" dirty="0" smtClean="0">
                <a:latin typeface="Arial" charset="0"/>
              </a:rPr>
              <a:t>např. </a:t>
            </a:r>
            <a:r>
              <a:rPr lang="cs-CZ" sz="2000" dirty="0" err="1" smtClean="0">
                <a:latin typeface="Arial" charset="0"/>
              </a:rPr>
              <a:t>Keshanova</a:t>
            </a:r>
            <a:r>
              <a:rPr lang="cs-CZ" sz="2000" dirty="0" smtClean="0">
                <a:latin typeface="Arial" charset="0"/>
              </a:rPr>
              <a:t> choroba při nedostatku </a:t>
            </a:r>
            <a:r>
              <a:rPr lang="cs-CZ" sz="2000" dirty="0" err="1" smtClean="0">
                <a:latin typeface="Arial" charset="0"/>
              </a:rPr>
              <a:t>selénu</a:t>
            </a:r>
            <a:endParaRPr lang="cs-CZ" sz="2000" dirty="0">
              <a:latin typeface="Arial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83462" y="5754283"/>
            <a:ext cx="8352928" cy="7920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sz="2400" b="1" dirty="0" smtClean="0">
                <a:solidFill>
                  <a:schemeClr val="bg1"/>
                </a:solidFill>
                <a:latin typeface="Arial" charset="0"/>
              </a:rPr>
              <a:t>Smrt</a:t>
            </a:r>
            <a:endParaRPr lang="cs-CZ" sz="20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63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453509" cy="9807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Obecné riziko deficitu stopových prvků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klinické situace, při nichž vzniká riziko nedostatku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808"/>
            <a:ext cx="8065268" cy="4824535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Průjmy, malabsorpce SP</a:t>
            </a:r>
          </a:p>
          <a:p>
            <a:pPr marL="620713" lvl="1" indent="-258763">
              <a:spcBef>
                <a:spcPct val="0"/>
              </a:spcBef>
              <a:buClrTx/>
              <a:buSzPct val="50000"/>
              <a:buFont typeface="Arial" pitchFamily="34" charset="0"/>
              <a:buChar char="—"/>
            </a:pPr>
            <a:r>
              <a:rPr lang="cs-CZ" sz="2400" dirty="0" smtClean="0">
                <a:latin typeface="Arial" charset="0"/>
              </a:rPr>
              <a:t>zrychlená pasáž střevem, porucha vstřebávání</a:t>
            </a:r>
          </a:p>
          <a:p>
            <a:pPr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Ztráty z organismu navenek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u popálenin velké ztráty sekrecí z popálené plochy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err="1">
                <a:latin typeface="Arial" charset="0"/>
              </a:rPr>
              <a:t>secernující</a:t>
            </a:r>
            <a:r>
              <a:rPr lang="cs-CZ" sz="2400" dirty="0">
                <a:latin typeface="Arial" charset="0"/>
              </a:rPr>
              <a:t> píštěle, drenáž </a:t>
            </a:r>
            <a:r>
              <a:rPr lang="cs-CZ" sz="2400" dirty="0" smtClean="0">
                <a:latin typeface="Arial" charset="0"/>
              </a:rPr>
              <a:t>výpotků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hemodialýza: </a:t>
            </a:r>
            <a:r>
              <a:rPr lang="cs-CZ" sz="2400" dirty="0">
                <a:latin typeface="Arial" charset="0"/>
              </a:rPr>
              <a:t>ztráty do dialyzátu (filtrátu</a:t>
            </a:r>
            <a:r>
              <a:rPr lang="cs-CZ" sz="2400" b="1" dirty="0" smtClean="0">
                <a:latin typeface="Arial" charset="0"/>
              </a:rPr>
              <a:t>)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Metabolický stres, </a:t>
            </a:r>
            <a:r>
              <a:rPr lang="cs-CZ" sz="2800" b="1" dirty="0" err="1" smtClean="0">
                <a:latin typeface="Arial" charset="0"/>
              </a:rPr>
              <a:t>polytrauma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redistribuce do tkání, ztráty ledvinami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Interakce při vstřebávání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resorpci snižuje zvýšené množství vlákniny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err="1" smtClean="0">
                <a:latin typeface="Arial" charset="0"/>
              </a:rPr>
              <a:t>fytáty</a:t>
            </a:r>
            <a:r>
              <a:rPr lang="cs-CZ" sz="2400" dirty="0" smtClean="0">
                <a:latin typeface="Arial" charset="0"/>
              </a:rPr>
              <a:t> a oxaláty z převážně rostlinné stravy</a:t>
            </a:r>
          </a:p>
          <a:p>
            <a:pPr marL="620713" lvl="1" indent="-258763">
              <a:spcBef>
                <a:spcPct val="0"/>
              </a:spcBef>
            </a:pPr>
            <a:endParaRPr lang="cs-CZ" sz="2400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cs-CZ" sz="2800" dirty="0" smtClean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18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648" y="2708920"/>
            <a:ext cx="5040560" cy="850106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Zinek ve výživě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1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992888" cy="105273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Zinek je nutný pro mnoho metabolických dějů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je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kofaktorem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přibližně 250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enzymů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7992690" cy="489585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defRPr/>
            </a:pPr>
            <a:r>
              <a:rPr lang="cs-CZ" sz="2800" b="1" dirty="0" smtClean="0">
                <a:latin typeface="Arial" charset="0"/>
              </a:rPr>
              <a:t>Podporuje syntézu </a:t>
            </a:r>
            <a:r>
              <a:rPr lang="cs-CZ" dirty="0" smtClean="0">
                <a:latin typeface="Arial" charset="0"/>
              </a:rPr>
              <a:t>(anabolismus)  </a:t>
            </a:r>
            <a:r>
              <a:rPr lang="cs-CZ" sz="2800" b="1" dirty="0" smtClean="0">
                <a:latin typeface="Arial" charset="0"/>
              </a:rPr>
              <a:t>bílkovin</a:t>
            </a:r>
          </a:p>
          <a:p>
            <a:pPr marL="620713" lvl="1" indent="-258763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stabilizuje prostorovou strukturu proteinů</a:t>
            </a:r>
            <a:endParaRPr lang="cs-CZ" sz="2400" dirty="0">
              <a:latin typeface="Arial" charset="0"/>
            </a:endParaRPr>
          </a:p>
          <a:p>
            <a:pPr>
              <a:spcBef>
                <a:spcPts val="600"/>
              </a:spcBef>
              <a:defRPr/>
            </a:pPr>
            <a:r>
              <a:rPr lang="cs-CZ" sz="2800" b="1" dirty="0">
                <a:latin typeface="Arial" charset="0"/>
              </a:rPr>
              <a:t>Ú</a:t>
            </a:r>
            <a:r>
              <a:rPr lang="cs-CZ" sz="2800" b="1" dirty="0" smtClean="0">
                <a:latin typeface="Arial" charset="0"/>
              </a:rPr>
              <a:t>častní se syntézy nukleových kyselin</a:t>
            </a:r>
          </a:p>
          <a:p>
            <a:pPr marL="620713" lvl="1" indent="-258763">
              <a:spcBef>
                <a:spcPts val="0"/>
              </a:spcBef>
              <a:defRPr/>
            </a:pPr>
            <a:r>
              <a:rPr lang="cs-CZ" sz="2400" dirty="0">
                <a:latin typeface="Arial" charset="0"/>
              </a:rPr>
              <a:t>nutný pro růst a proliferaci buněk</a:t>
            </a:r>
          </a:p>
          <a:p>
            <a:pPr>
              <a:spcBef>
                <a:spcPts val="600"/>
              </a:spcBef>
              <a:defRPr/>
            </a:pPr>
            <a:r>
              <a:rPr lang="cs-CZ" sz="2800" b="1" dirty="0">
                <a:latin typeface="Arial" charset="0"/>
              </a:rPr>
              <a:t>Nezbytný pro funkci imunitního systému</a:t>
            </a:r>
          </a:p>
          <a:p>
            <a:pPr>
              <a:spcBef>
                <a:spcPts val="600"/>
              </a:spcBef>
              <a:defRPr/>
            </a:pPr>
            <a:r>
              <a:rPr lang="cs-CZ" sz="2800" b="1" dirty="0" smtClean="0">
                <a:latin typeface="Arial" charset="0"/>
              </a:rPr>
              <a:t>Nutný pro hojení </a:t>
            </a:r>
            <a:r>
              <a:rPr lang="cs-CZ" sz="2800" b="1" dirty="0">
                <a:latin typeface="Arial" charset="0"/>
              </a:rPr>
              <a:t>ran</a:t>
            </a:r>
          </a:p>
          <a:p>
            <a:pPr>
              <a:spcBef>
                <a:spcPts val="600"/>
              </a:spcBef>
              <a:defRPr/>
            </a:pPr>
            <a:r>
              <a:rPr lang="cs-CZ" sz="2800" b="1" dirty="0" smtClean="0">
                <a:latin typeface="Arial" charset="0"/>
              </a:rPr>
              <a:t>Účast na antioxidační obraně</a:t>
            </a:r>
            <a:endParaRPr lang="cs-CZ" sz="2800" b="1" dirty="0">
              <a:latin typeface="Arial" charset="0"/>
            </a:endParaRPr>
          </a:p>
          <a:p>
            <a:pPr>
              <a:spcBef>
                <a:spcPts val="600"/>
              </a:spcBef>
              <a:defRPr/>
            </a:pPr>
            <a:r>
              <a:rPr lang="cs-CZ" sz="2800" b="1" dirty="0">
                <a:latin typeface="Arial" charset="0"/>
              </a:rPr>
              <a:t>Účastní se vnímání chuti k </a:t>
            </a:r>
            <a:r>
              <a:rPr lang="cs-CZ" sz="2800" b="1" dirty="0" smtClean="0">
                <a:latin typeface="Arial" charset="0"/>
              </a:rPr>
              <a:t>jídlu</a:t>
            </a:r>
          </a:p>
          <a:p>
            <a:pPr>
              <a:spcBef>
                <a:spcPts val="600"/>
              </a:spcBef>
              <a:defRPr/>
            </a:pPr>
            <a:r>
              <a:rPr lang="cs-CZ" sz="2800" b="1" dirty="0" smtClean="0">
                <a:latin typeface="Arial" charset="0"/>
              </a:rPr>
              <a:t>Je potřebný pro sekreci insulinu</a:t>
            </a:r>
          </a:p>
          <a:p>
            <a:pPr>
              <a:spcBef>
                <a:spcPts val="600"/>
              </a:spcBef>
              <a:defRPr/>
            </a:pPr>
            <a:r>
              <a:rPr lang="cs-CZ" sz="2800" b="1" dirty="0" smtClean="0">
                <a:latin typeface="Arial" charset="0"/>
              </a:rPr>
              <a:t>Je potřebný pro adaptaci </a:t>
            </a:r>
            <a:r>
              <a:rPr lang="cs-CZ" sz="2800" b="1" dirty="0">
                <a:latin typeface="Arial" charset="0"/>
              </a:rPr>
              <a:t>oka na tmu </a:t>
            </a:r>
          </a:p>
          <a:p>
            <a:pPr>
              <a:lnSpc>
                <a:spcPct val="140000"/>
              </a:lnSpc>
              <a:spcBef>
                <a:spcPct val="0"/>
              </a:spcBef>
              <a:defRPr/>
            </a:pPr>
            <a:endParaRPr lang="cs-CZ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defRPr/>
            </a:pPr>
            <a:endParaRPr lang="cs-CZ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159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"/>
            <a:ext cx="8064896" cy="105273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Obsah zinku ve stravě a jeho vstřebávání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denní potřeba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ve stravě 7-10 mg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00808"/>
            <a:ext cx="8352927" cy="4752106"/>
          </a:xfrm>
        </p:spPr>
        <p:txBody>
          <a:bodyPr rtlCol="0">
            <a:normAutofit/>
          </a:bodyPr>
          <a:lstStyle/>
          <a:p>
            <a:pPr marL="276225" indent="-276225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Celkový obsah </a:t>
            </a: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Zn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>
                <a:latin typeface="Arial" pitchFamily="34" charset="0"/>
                <a:cs typeface="Arial" pitchFamily="34" charset="0"/>
              </a:rPr>
              <a:t>v lidském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těle 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1,8 g</a:t>
            </a:r>
          </a:p>
          <a:p>
            <a:pPr marL="534988" lvl="1" indent="-258763">
              <a:lnSpc>
                <a:spcPct val="110000"/>
              </a:lnSpc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z toho </a:t>
            </a:r>
            <a:r>
              <a:rPr lang="cs-CZ" sz="2400" dirty="0" smtClean="0">
                <a:latin typeface="Arial" charset="0"/>
              </a:rPr>
              <a:t>85% ve svalech a kostech</a:t>
            </a:r>
            <a:endParaRPr lang="cs-CZ" sz="2400" dirty="0">
              <a:latin typeface="Arial" charset="0"/>
            </a:endParaRPr>
          </a:p>
          <a:p>
            <a:pPr marL="276225" indent="-276225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pitchFamily="34" charset="0"/>
                <a:cs typeface="Arial" pitchFamily="34" charset="0"/>
              </a:rPr>
              <a:t>Potraviny živočišného původu ► vyšší obsah</a:t>
            </a:r>
          </a:p>
          <a:p>
            <a:pPr marL="534988" lvl="1" indent="-258763">
              <a:lnSpc>
                <a:spcPct val="110000"/>
              </a:lnSpc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maso </a:t>
            </a:r>
            <a:r>
              <a:rPr lang="cs-CZ" sz="2400" dirty="0" smtClean="0">
                <a:latin typeface="Arial" charset="0"/>
              </a:rPr>
              <a:t>2-6mg</a:t>
            </a:r>
            <a:r>
              <a:rPr lang="cs-CZ" sz="2400" dirty="0">
                <a:latin typeface="Arial" charset="0"/>
              </a:rPr>
              <a:t>, vejce 2,5mg, tvrdý sýr 3mg / 100g</a:t>
            </a:r>
          </a:p>
          <a:p>
            <a:pPr marL="276225" lvl="1" indent="-276225">
              <a:lnSpc>
                <a:spcPct val="120000"/>
              </a:lnSpc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pitchFamily="34" charset="0"/>
                <a:cs typeface="Arial" pitchFamily="34" charset="0"/>
              </a:rPr>
              <a:t>Rostlinné zdroje ►nižší obsah/vstřebatelnost</a:t>
            </a:r>
          </a:p>
          <a:p>
            <a:pPr marL="534988" lvl="1" indent="-258763">
              <a:lnSpc>
                <a:spcPct val="110000"/>
              </a:lnSpc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celozrnné obiloviny, luštěniny, ořechy, semena</a:t>
            </a:r>
          </a:p>
          <a:p>
            <a:pPr marL="276225" lvl="1" indent="-276225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Vstřebávání </a:t>
            </a: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Zn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20-40 %</a:t>
            </a:r>
          </a:p>
          <a:p>
            <a:pPr marL="534988" lvl="1" indent="-258763">
              <a:lnSpc>
                <a:spcPct val="110000"/>
              </a:lnSpc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potencováno přítomností bílkovin</a:t>
            </a:r>
          </a:p>
          <a:p>
            <a:pPr marL="534988" lvl="1" indent="-258763">
              <a:lnSpc>
                <a:spcPct val="110000"/>
              </a:lnSpc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inhibováno větším množstvím vlákniny, </a:t>
            </a:r>
            <a:r>
              <a:rPr lang="cs-CZ" sz="2400" dirty="0" err="1" smtClean="0">
                <a:latin typeface="Arial" charset="0"/>
              </a:rPr>
              <a:t>fytátů</a:t>
            </a:r>
            <a:r>
              <a:rPr lang="cs-CZ" sz="2400" dirty="0" smtClean="0">
                <a:latin typeface="Arial" charset="0"/>
              </a:rPr>
              <a:t>, oxalátů</a:t>
            </a:r>
          </a:p>
          <a:p>
            <a:pPr marL="534988" lvl="1" indent="-258763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endParaRPr lang="cs-CZ" sz="2400" dirty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2668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27384"/>
            <a:ext cx="8136904" cy="1008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Metabolismus a vylučování zinku z organismu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patologické ztráty zinku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280920" cy="47525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cs-CZ" sz="2800" b="1" dirty="0" err="1" smtClean="0">
                <a:latin typeface="Arial" charset="0"/>
              </a:rPr>
              <a:t>Zn</a:t>
            </a:r>
            <a:r>
              <a:rPr lang="cs-CZ" sz="2800" b="1" dirty="0" smtClean="0">
                <a:latin typeface="Arial" charset="0"/>
              </a:rPr>
              <a:t> vstupuje do buněk aktivním transportem </a:t>
            </a: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i="1" dirty="0" err="1">
                <a:latin typeface="Arial" charset="0"/>
              </a:rPr>
              <a:t>Zinc</a:t>
            </a:r>
            <a:r>
              <a:rPr lang="cs-CZ" sz="2400" i="1" dirty="0">
                <a:latin typeface="Arial" charset="0"/>
              </a:rPr>
              <a:t> </a:t>
            </a:r>
            <a:r>
              <a:rPr lang="cs-CZ" sz="2400" i="1" dirty="0" err="1">
                <a:latin typeface="Arial" charset="0"/>
              </a:rPr>
              <a:t>Importer</a:t>
            </a:r>
            <a:r>
              <a:rPr lang="cs-CZ" sz="2400" i="1" dirty="0">
                <a:latin typeface="Arial" charset="0"/>
              </a:rPr>
              <a:t> </a:t>
            </a:r>
            <a:r>
              <a:rPr lang="cs-CZ" sz="2400" i="1" dirty="0" err="1">
                <a:latin typeface="Arial" charset="0"/>
              </a:rPr>
              <a:t>Proteins</a:t>
            </a:r>
            <a:r>
              <a:rPr lang="cs-CZ" sz="2400" dirty="0">
                <a:latin typeface="Arial" charset="0"/>
              </a:rPr>
              <a:t>, ZIP</a:t>
            </a: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>
                <a:latin typeface="Arial" charset="0"/>
              </a:rPr>
              <a:t>aktivně je také transportován z </a:t>
            </a:r>
            <a:r>
              <a:rPr lang="cs-CZ" sz="2400" dirty="0" smtClean="0">
                <a:latin typeface="Arial" charset="0"/>
              </a:rPr>
              <a:t>buněk</a:t>
            </a:r>
            <a:endParaRPr lang="cs-CZ" sz="2800" b="1" dirty="0" smtClean="0">
              <a:latin typeface="Arial" charset="0"/>
            </a:endParaRPr>
          </a:p>
          <a:p>
            <a:pPr>
              <a:spcBef>
                <a:spcPts val="1200"/>
              </a:spcBef>
              <a:defRPr/>
            </a:pPr>
            <a:r>
              <a:rPr lang="cs-CZ" sz="2800" b="1" dirty="0" smtClean="0">
                <a:latin typeface="Arial" charset="0"/>
              </a:rPr>
              <a:t>Zinek se vylučuje </a:t>
            </a:r>
            <a:r>
              <a:rPr lang="cs-CZ" sz="2800" b="1" dirty="0">
                <a:latin typeface="Arial" charset="0"/>
              </a:rPr>
              <a:t>především </a:t>
            </a:r>
            <a:r>
              <a:rPr lang="cs-CZ" sz="2800" b="1" dirty="0" smtClean="0">
                <a:latin typeface="Arial" charset="0"/>
              </a:rPr>
              <a:t>játry do žlučových cest a střeva</a:t>
            </a:r>
            <a:endParaRPr lang="cs-CZ" sz="2800" b="1" dirty="0">
              <a:latin typeface="Arial" charset="0"/>
            </a:endParaRPr>
          </a:p>
          <a:p>
            <a:pPr marL="360000">
              <a:spcBef>
                <a:spcPts val="1200"/>
              </a:spcBef>
              <a:defRPr/>
            </a:pPr>
            <a:r>
              <a:rPr lang="cs-CZ" sz="2800" b="1" dirty="0" smtClean="0">
                <a:latin typeface="Arial" charset="0"/>
              </a:rPr>
              <a:t>Patologické abnormální ztráty </a:t>
            </a:r>
            <a:r>
              <a:rPr lang="cs-CZ" sz="2800" b="1" dirty="0" err="1" smtClean="0">
                <a:latin typeface="Arial" charset="0"/>
              </a:rPr>
              <a:t>Zn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déletrvající průjmy, </a:t>
            </a:r>
            <a:r>
              <a:rPr lang="cs-CZ" sz="2400" dirty="0" err="1" smtClean="0">
                <a:latin typeface="Arial" charset="0"/>
              </a:rPr>
              <a:t>secernující</a:t>
            </a:r>
            <a:r>
              <a:rPr lang="cs-CZ" sz="2400" dirty="0" smtClean="0">
                <a:latin typeface="Arial" charset="0"/>
              </a:rPr>
              <a:t> střevní </a:t>
            </a:r>
            <a:r>
              <a:rPr lang="cs-CZ" sz="2400" dirty="0">
                <a:latin typeface="Arial" charset="0"/>
              </a:rPr>
              <a:t>píštěle</a:t>
            </a: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>
                <a:latin typeface="Arial" charset="0"/>
              </a:rPr>
              <a:t>malabsorpce </a:t>
            </a:r>
            <a:r>
              <a:rPr lang="cs-CZ" sz="2400" dirty="0" smtClean="0">
                <a:latin typeface="Arial" charset="0"/>
              </a:rPr>
              <a:t>živin, vysoký </a:t>
            </a:r>
            <a:r>
              <a:rPr lang="cs-CZ" sz="2400" dirty="0">
                <a:latin typeface="Arial" charset="0"/>
              </a:rPr>
              <a:t>příjem vlákniny</a:t>
            </a: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katabolismus, stres</a:t>
            </a: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léčba diuretiky</a:t>
            </a:r>
            <a:endParaRPr lang="cs-CZ" sz="2400" dirty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07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5471" y="116632"/>
            <a:ext cx="7426969" cy="1008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Klinické projevy deficitu zinku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jsou málo specifické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320" y="1700808"/>
            <a:ext cx="7849120" cy="4824535"/>
          </a:xfrm>
        </p:spPr>
        <p:txBody>
          <a:bodyPr>
            <a:normAutofit/>
          </a:bodyPr>
          <a:lstStyle/>
          <a:p>
            <a:pPr marL="358775"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N</a:t>
            </a:r>
            <a:r>
              <a:rPr lang="cs-CZ" sz="2800" b="1" dirty="0" smtClean="0">
                <a:latin typeface="Arial" charset="0"/>
              </a:rPr>
              <a:t>echutenství</a:t>
            </a:r>
          </a:p>
          <a:p>
            <a:pPr marL="358775"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E</a:t>
            </a:r>
            <a:r>
              <a:rPr lang="cs-CZ" sz="2800" b="1" dirty="0" smtClean="0">
                <a:latin typeface="Arial" charset="0"/>
              </a:rPr>
              <a:t>kzém v obličeji,  v kožních záhybech</a:t>
            </a:r>
          </a:p>
          <a:p>
            <a:pPr marL="358775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Alopecie</a:t>
            </a:r>
          </a:p>
          <a:p>
            <a:pPr marL="358775"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P</a:t>
            </a:r>
            <a:r>
              <a:rPr lang="cs-CZ" sz="2800" b="1" dirty="0" smtClean="0">
                <a:latin typeface="Arial" charset="0"/>
              </a:rPr>
              <a:t>sychické změny, podrážděnost, deprese</a:t>
            </a:r>
          </a:p>
          <a:p>
            <a:pPr marL="358775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Průjem</a:t>
            </a:r>
          </a:p>
          <a:p>
            <a:pPr marL="358775"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S</a:t>
            </a:r>
            <a:r>
              <a:rPr lang="cs-CZ" sz="2800" b="1" dirty="0" smtClean="0">
                <a:latin typeface="Arial" charset="0"/>
              </a:rPr>
              <a:t>nížení imunity</a:t>
            </a:r>
          </a:p>
          <a:p>
            <a:pPr marL="358775"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Š</a:t>
            </a:r>
            <a:r>
              <a:rPr lang="cs-CZ" sz="2800" b="1" dirty="0" smtClean="0">
                <a:latin typeface="Arial" charset="0"/>
              </a:rPr>
              <a:t>patné hojení ran</a:t>
            </a:r>
          </a:p>
          <a:p>
            <a:pPr marL="358775"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Š</a:t>
            </a:r>
            <a:r>
              <a:rPr lang="cs-CZ" sz="2800" b="1" dirty="0" smtClean="0">
                <a:latin typeface="Arial" charset="0"/>
              </a:rPr>
              <a:t>eroslepost</a:t>
            </a:r>
          </a:p>
          <a:p>
            <a:pPr marL="358775"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G</a:t>
            </a:r>
            <a:r>
              <a:rPr lang="cs-CZ" sz="2800" b="1" dirty="0" smtClean="0">
                <a:latin typeface="Arial" charset="0"/>
              </a:rPr>
              <a:t>lukózová intolerance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02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8352928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Diagnóza deficitu zinku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při nepřítomnosti příznaků je založena na kombinaci faktorů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808"/>
            <a:ext cx="8352159" cy="4824536"/>
          </a:xfrm>
        </p:spPr>
        <p:txBody>
          <a:bodyPr rtlCol="0">
            <a:normAutofit/>
          </a:bodyPr>
          <a:lstStyle/>
          <a:p>
            <a:pPr marL="276225" indent="-276225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Nízký příjem </a:t>
            </a:r>
            <a:r>
              <a:rPr lang="cs-CZ" sz="2800" b="1" dirty="0" err="1" smtClean="0">
                <a:latin typeface="Arial" charset="0"/>
              </a:rPr>
              <a:t>Zn</a:t>
            </a:r>
            <a:r>
              <a:rPr lang="cs-CZ" sz="2800" b="1" dirty="0" smtClean="0">
                <a:latin typeface="Arial" charset="0"/>
              </a:rPr>
              <a:t> ve stravě nebo umělé výživě</a:t>
            </a: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déletrvající, včetně poruchy vstřebávání</a:t>
            </a:r>
          </a:p>
          <a:p>
            <a:pPr marL="276225" indent="-276225"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charset="0"/>
              </a:rPr>
              <a:t>Přítomnost faktorů predisponujících k deficitu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zejména patologické ztráty </a:t>
            </a:r>
            <a:r>
              <a:rPr lang="cs-CZ" sz="2400" dirty="0" err="1" smtClean="0">
                <a:latin typeface="Arial" charset="0"/>
              </a:rPr>
              <a:t>Zn</a:t>
            </a:r>
            <a:r>
              <a:rPr lang="cs-CZ" sz="2400" dirty="0" smtClean="0">
                <a:latin typeface="Arial" charset="0"/>
              </a:rPr>
              <a:t> z organismu</a:t>
            </a:r>
            <a:endParaRPr lang="cs-CZ" sz="2400" dirty="0">
              <a:latin typeface="Arial" charset="0"/>
            </a:endParaRPr>
          </a:p>
          <a:p>
            <a:pPr marL="276225" indent="-276225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Nízká hladina zinku v krvi  </a:t>
            </a:r>
            <a:r>
              <a:rPr lang="cs-CZ" dirty="0" smtClean="0">
                <a:latin typeface="Arial" charset="0"/>
              </a:rPr>
              <a:t>(norma 9-18 </a:t>
            </a:r>
            <a:r>
              <a:rPr lang="cs-CZ" dirty="0" err="1" smtClean="0">
                <a:latin typeface="Symbol" pitchFamily="18" charset="2"/>
              </a:rPr>
              <a:t>m</a:t>
            </a:r>
            <a:r>
              <a:rPr lang="cs-CZ" dirty="0" err="1" smtClean="0">
                <a:latin typeface="Arial" charset="0"/>
              </a:rPr>
              <a:t>mol</a:t>
            </a:r>
            <a:r>
              <a:rPr lang="cs-CZ" dirty="0" smtClean="0">
                <a:latin typeface="Arial" charset="0"/>
              </a:rPr>
              <a:t>/l)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pro deficit svědčí velmi nízká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hladina &lt; 8 </a:t>
            </a:r>
            <a:r>
              <a:rPr lang="cs-CZ" sz="2400" b="1" dirty="0" err="1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cs-CZ" sz="2400" b="1" dirty="0" err="1" smtClean="0">
                <a:solidFill>
                  <a:srgbClr val="FF0000"/>
                </a:solidFill>
                <a:latin typeface="Arial" charset="0"/>
              </a:rPr>
              <a:t>mol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/l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při stresu může jít o redistribuci </a:t>
            </a:r>
            <a:r>
              <a:rPr lang="cs-CZ" sz="2400" dirty="0" err="1" smtClean="0">
                <a:latin typeface="Arial" charset="0"/>
              </a:rPr>
              <a:t>Zn</a:t>
            </a:r>
            <a:r>
              <a:rPr lang="cs-CZ" sz="2400" dirty="0" smtClean="0">
                <a:latin typeface="Arial" charset="0"/>
              </a:rPr>
              <a:t> z krve do tkání</a:t>
            </a:r>
            <a:endParaRPr lang="cs-CZ" sz="2400" dirty="0">
              <a:latin typeface="Arial" charset="0"/>
            </a:endParaRPr>
          </a:p>
          <a:p>
            <a:pPr marL="276225" indent="-276225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Definitivní průkaz 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obsah </a:t>
            </a:r>
            <a:r>
              <a:rPr lang="cs-CZ" sz="2400" dirty="0" err="1" smtClean="0">
                <a:latin typeface="Arial" charset="0"/>
              </a:rPr>
              <a:t>Zn</a:t>
            </a:r>
            <a:r>
              <a:rPr lang="cs-CZ" sz="2400" dirty="0" smtClean="0">
                <a:latin typeface="Arial" charset="0"/>
              </a:rPr>
              <a:t> v leukocytech nebo funkční testy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terapeutický test (úprava po </a:t>
            </a:r>
            <a:r>
              <a:rPr lang="cs-CZ" sz="2400" dirty="0" err="1" smtClean="0">
                <a:latin typeface="Arial" charset="0"/>
              </a:rPr>
              <a:t>suplementaci</a:t>
            </a:r>
            <a:r>
              <a:rPr lang="cs-CZ" sz="2400" dirty="0" smtClean="0">
                <a:latin typeface="Arial" charset="0"/>
              </a:rPr>
              <a:t>)</a:t>
            </a:r>
            <a:endParaRPr lang="cs-CZ" sz="2400" dirty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762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4624"/>
            <a:ext cx="7704856" cy="1035893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  <a:defRPr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Zinek </a:t>
            </a:r>
            <a:r>
              <a:rPr lang="cs-CZ" sz="2800" b="1" baseline="30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65</a:t>
            </a:r>
            <a:r>
              <a:rPr lang="cs-CZ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základní údaje k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suplementaci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(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1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m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mol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=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65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m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g)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9" y="1700808"/>
            <a:ext cx="7992887" cy="4896544"/>
          </a:xfrm>
        </p:spPr>
        <p:txBody>
          <a:bodyPr>
            <a:normAutofit/>
          </a:bodyPr>
          <a:lstStyle/>
          <a:p>
            <a:pPr marL="361950" indent="-346075">
              <a:lnSpc>
                <a:spcPct val="110000"/>
              </a:lnSpc>
              <a:spcBef>
                <a:spcPct val="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Normální hladina v krvi 9-18 </a:t>
            </a:r>
            <a:r>
              <a:rPr lang="cs-CZ" sz="2800" b="1" dirty="0" err="1" smtClean="0">
                <a:latin typeface="Symbol" pitchFamily="18" charset="2"/>
              </a:rPr>
              <a:t>m</a:t>
            </a:r>
            <a:r>
              <a:rPr lang="cs-CZ" sz="2800" b="1" dirty="0" err="1" smtClean="0">
                <a:latin typeface="Arial" charset="0"/>
              </a:rPr>
              <a:t>mol</a:t>
            </a:r>
            <a:r>
              <a:rPr lang="cs-CZ" sz="2800" b="1" dirty="0" smtClean="0">
                <a:latin typeface="Arial" charset="0"/>
              </a:rPr>
              <a:t>/l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odpovídá 585-1170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g/l </a:t>
            </a:r>
            <a:r>
              <a:rPr lang="cs-CZ" sz="2400" dirty="0" smtClean="0">
                <a:latin typeface="Arial" charset="0"/>
              </a:rPr>
              <a:t> =  </a:t>
            </a:r>
            <a:r>
              <a:rPr lang="cs-CZ" sz="2400" dirty="0" smtClean="0">
                <a:latin typeface="Arial" charset="0"/>
              </a:rPr>
              <a:t>0,6-1,2 mg/l</a:t>
            </a:r>
            <a:endParaRPr lang="cs-CZ" dirty="0" smtClean="0">
              <a:latin typeface="Arial" charset="0"/>
            </a:endParaRPr>
          </a:p>
          <a:p>
            <a:pPr marL="361950" indent="-346075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Obsah </a:t>
            </a:r>
            <a:r>
              <a:rPr lang="cs-CZ" sz="2800" b="1" dirty="0" err="1" smtClean="0">
                <a:latin typeface="Arial" charset="0"/>
              </a:rPr>
              <a:t>Zn</a:t>
            </a:r>
            <a:r>
              <a:rPr lang="cs-CZ" sz="2800" b="1" dirty="0" smtClean="0">
                <a:latin typeface="Arial" charset="0"/>
              </a:rPr>
              <a:t> v přípravcích enterální výživy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ONS 2x200 ml			6-8 mg/den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err="1" smtClean="0">
                <a:latin typeface="Arial" charset="0"/>
              </a:rPr>
              <a:t>sondová</a:t>
            </a:r>
            <a:r>
              <a:rPr lang="cs-CZ" sz="2400" dirty="0" smtClean="0">
                <a:latin typeface="Arial" charset="0"/>
              </a:rPr>
              <a:t> EV 1000 ml	       15-18 mg/den</a:t>
            </a:r>
            <a:endParaRPr lang="cs-CZ" sz="2400" dirty="0">
              <a:latin typeface="Arial" charset="0"/>
            </a:endParaRPr>
          </a:p>
          <a:p>
            <a:pPr marL="361950" indent="-346075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Zinek tablety 15 mg </a:t>
            </a:r>
            <a:r>
              <a:rPr lang="cs-CZ" dirty="0" smtClean="0">
                <a:latin typeface="Arial" charset="0"/>
              </a:rPr>
              <a:t>nebo</a:t>
            </a:r>
            <a:r>
              <a:rPr lang="cs-CZ" sz="2800" b="1" dirty="0" smtClean="0">
                <a:latin typeface="Arial" charset="0"/>
              </a:rPr>
              <a:t> 25 mg</a:t>
            </a:r>
          </a:p>
          <a:p>
            <a:pPr marL="361950" indent="-346075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Selzink</a:t>
            </a:r>
            <a:r>
              <a:rPr lang="cs-CZ" sz="2800" b="1" dirty="0" smtClean="0">
                <a:latin typeface="Arial" charset="0"/>
              </a:rPr>
              <a:t> Plus 1 tableta obsahuje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err="1" smtClean="0">
                <a:latin typeface="Arial" charset="0"/>
              </a:rPr>
              <a:t>Zn</a:t>
            </a:r>
            <a:r>
              <a:rPr lang="cs-CZ" sz="2400" dirty="0" smtClean="0">
                <a:latin typeface="Arial" charset="0"/>
              </a:rPr>
              <a:t> 7,2mg, Se 50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 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err="1" smtClean="0">
                <a:latin typeface="Arial" charset="0"/>
              </a:rPr>
              <a:t>vit.C</a:t>
            </a:r>
            <a:r>
              <a:rPr lang="cs-CZ" sz="2400" dirty="0" smtClean="0">
                <a:latin typeface="Arial" charset="0"/>
              </a:rPr>
              <a:t> 180mg, </a:t>
            </a:r>
            <a:r>
              <a:rPr lang="cs-CZ" sz="2400" dirty="0" err="1" smtClean="0">
                <a:latin typeface="Arial" charset="0"/>
              </a:rPr>
              <a:t>vit.E</a:t>
            </a:r>
            <a:r>
              <a:rPr lang="cs-CZ" sz="2400" dirty="0" smtClean="0">
                <a:latin typeface="Arial" charset="0"/>
              </a:rPr>
              <a:t> 31,5mg, </a:t>
            </a:r>
            <a:r>
              <a:rPr lang="cs-CZ" sz="2400" dirty="0" smtClean="0">
                <a:latin typeface="Symbol" pitchFamily="18" charset="2"/>
              </a:rPr>
              <a:t>b</a:t>
            </a:r>
            <a:r>
              <a:rPr lang="cs-CZ" sz="2400" dirty="0" smtClean="0">
                <a:latin typeface="Arial" charset="0"/>
              </a:rPr>
              <a:t>-karoten 4,8mg </a:t>
            </a:r>
            <a:endParaRPr lang="cs-CZ" sz="2400" dirty="0"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2FE4B72-F1D3-4E67-BBDE-F243EA45425B}" type="slidenum">
              <a:rPr lang="cs-CZ" smtClean="0"/>
              <a:pPr algn="r"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332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376" y="72008"/>
            <a:ext cx="7165032" cy="9807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Definice esenciálních stopových prvků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neboli mikroelementů (patří mezi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mikronutrienty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)</a:t>
            </a:r>
          </a:p>
        </p:txBody>
      </p:sp>
      <p:sp>
        <p:nvSpPr>
          <p:cNvPr id="2" name="Obdélník 1"/>
          <p:cNvSpPr/>
          <p:nvPr/>
        </p:nvSpPr>
        <p:spPr>
          <a:xfrm>
            <a:off x="755576" y="1700808"/>
            <a:ext cx="7560839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Celkový obsah prvku v organismu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&lt; 0,01 %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tedy méně než 7g / 70kg</a:t>
            </a:r>
          </a:p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(podle jiné definice &lt; 0,005 %)</a:t>
            </a:r>
          </a:p>
        </p:txBody>
      </p:sp>
      <p:sp>
        <p:nvSpPr>
          <p:cNvPr id="7" name="Obdélník 6"/>
          <p:cNvSpPr/>
          <p:nvPr/>
        </p:nvSpPr>
        <p:spPr>
          <a:xfrm>
            <a:off x="755576" y="3501008"/>
            <a:ext cx="7560840" cy="2376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Klasická </a:t>
            </a: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Cotziasova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kritéria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cs-CZ" sz="800" b="1" dirty="0" smtClean="0">
              <a:solidFill>
                <a:srgbClr val="FF0000"/>
              </a:solidFill>
              <a:latin typeface="Arial" charset="0"/>
            </a:endParaRPr>
          </a:p>
          <a:p>
            <a:pPr algn="ctr">
              <a:spcBef>
                <a:spcPct val="0"/>
              </a:spcBef>
            </a:pPr>
            <a:r>
              <a:rPr lang="cs-CZ" sz="2400" b="1" dirty="0">
                <a:solidFill>
                  <a:schemeClr val="tx1"/>
                </a:solidFill>
                <a:latin typeface="Arial" charset="0"/>
              </a:rPr>
              <a:t>P</a:t>
            </a:r>
            <a:r>
              <a:rPr lang="cs-CZ" sz="2400" b="1" dirty="0" smtClean="0">
                <a:solidFill>
                  <a:schemeClr val="tx1"/>
                </a:solidFill>
                <a:latin typeface="Arial" charset="0"/>
              </a:rPr>
              <a:t>rvek </a:t>
            </a:r>
            <a:r>
              <a:rPr lang="cs-CZ" sz="2400" b="1" dirty="0">
                <a:solidFill>
                  <a:schemeClr val="tx1"/>
                </a:solidFill>
                <a:latin typeface="Arial" charset="0"/>
              </a:rPr>
              <a:t>je přítomen ve tkáních všech </a:t>
            </a:r>
            <a:r>
              <a:rPr lang="cs-CZ" sz="2400" b="1" dirty="0" smtClean="0">
                <a:solidFill>
                  <a:schemeClr val="tx1"/>
                </a:solidFill>
                <a:latin typeface="Arial" charset="0"/>
              </a:rPr>
              <a:t>jedinců</a:t>
            </a:r>
            <a:endParaRPr lang="cs-CZ" sz="1600" b="1" dirty="0">
              <a:solidFill>
                <a:schemeClr val="tx1"/>
              </a:solidFill>
              <a:latin typeface="Arial" charset="0"/>
            </a:endParaRPr>
          </a:p>
          <a:p>
            <a:pPr algn="ctr">
              <a:spcBef>
                <a:spcPct val="0"/>
              </a:spcBef>
            </a:pPr>
            <a:r>
              <a:rPr lang="cs-CZ" sz="2400" b="1" dirty="0" smtClean="0">
                <a:solidFill>
                  <a:schemeClr val="tx1"/>
                </a:solidFill>
                <a:latin typeface="Arial" charset="0"/>
              </a:rPr>
              <a:t>Konstantní </a:t>
            </a:r>
            <a:r>
              <a:rPr lang="cs-CZ" sz="2400" b="1" dirty="0">
                <a:solidFill>
                  <a:schemeClr val="tx1"/>
                </a:solidFill>
                <a:latin typeface="Arial" charset="0"/>
              </a:rPr>
              <a:t>tkáňová </a:t>
            </a:r>
            <a:r>
              <a:rPr lang="cs-CZ" sz="2400" b="1" dirty="0" smtClean="0">
                <a:solidFill>
                  <a:schemeClr val="tx1"/>
                </a:solidFill>
                <a:latin typeface="Arial" charset="0"/>
              </a:rPr>
              <a:t>koncentrace</a:t>
            </a:r>
            <a:endParaRPr lang="cs-CZ" sz="1600" b="1" dirty="0">
              <a:solidFill>
                <a:schemeClr val="tx1"/>
              </a:solidFill>
              <a:latin typeface="Arial" charset="0"/>
            </a:endParaRPr>
          </a:p>
          <a:p>
            <a:pPr algn="ctr">
              <a:spcBef>
                <a:spcPct val="0"/>
              </a:spcBef>
            </a:pPr>
            <a:r>
              <a:rPr lang="cs-CZ" sz="2400" b="1" dirty="0" smtClean="0">
                <a:solidFill>
                  <a:schemeClr val="tx1"/>
                </a:solidFill>
                <a:latin typeface="Arial" charset="0"/>
              </a:rPr>
              <a:t>Nepodávání ► reprodukovatelná porucha funkce Přidání </a:t>
            </a:r>
            <a:r>
              <a:rPr lang="cs-CZ" sz="2400" b="1" dirty="0">
                <a:solidFill>
                  <a:schemeClr val="tx1"/>
                </a:solidFill>
                <a:latin typeface="Arial" charset="0"/>
              </a:rPr>
              <a:t>prvku zabraňuje těmto </a:t>
            </a:r>
            <a:r>
              <a:rPr lang="cs-CZ" sz="2400" b="1" dirty="0" smtClean="0">
                <a:solidFill>
                  <a:schemeClr val="tx1"/>
                </a:solidFill>
                <a:latin typeface="Arial" charset="0"/>
              </a:rPr>
              <a:t>poruchám</a:t>
            </a:r>
            <a:endParaRPr lang="cs-CZ" sz="24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55576" y="5919663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Denní příjem ve stravě &lt; 50 </a:t>
            </a:r>
            <a:r>
              <a:rPr lang="cs-CZ" sz="2400" b="1" dirty="0" smtClean="0"/>
              <a:t>mg</a:t>
            </a:r>
            <a:endParaRPr lang="cs-CZ" sz="2400" b="1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146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836712"/>
            <a:ext cx="914400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4624"/>
            <a:ext cx="8640960" cy="100811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Doporučené dávky zinku při enterálním podávání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 déletrvající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suplementaci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204270"/>
              </p:ext>
            </p:extLst>
          </p:nvPr>
        </p:nvGraphicFramePr>
        <p:xfrm>
          <a:off x="216024" y="1300390"/>
          <a:ext cx="8748464" cy="5368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4432"/>
                <a:gridCol w="2574032"/>
              </a:tblGrid>
              <a:tr h="1276334">
                <a:tc>
                  <a:txBody>
                    <a:bodyPr/>
                    <a:lstStyle/>
                    <a:p>
                      <a:pPr algn="l"/>
                      <a:r>
                        <a:rPr lang="cs-CZ" sz="2400" dirty="0" smtClean="0"/>
                        <a:t>Parametr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Množství </a:t>
                      </a:r>
                      <a:r>
                        <a:rPr lang="cs-CZ" sz="2400" dirty="0" err="1" smtClean="0"/>
                        <a:t>Zn</a:t>
                      </a:r>
                      <a:endParaRPr lang="cs-CZ" sz="2400" dirty="0" smtClean="0"/>
                    </a:p>
                    <a:p>
                      <a:pPr algn="ctr"/>
                      <a:r>
                        <a:rPr lang="cs-CZ" sz="2400" dirty="0" smtClean="0"/>
                        <a:t>mg/den</a:t>
                      </a:r>
                      <a:endParaRPr lang="cs-CZ" sz="2400" dirty="0"/>
                    </a:p>
                  </a:txBody>
                  <a:tcPr anchor="ctr"/>
                </a:tc>
              </a:tr>
              <a:tr h="1023159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Doporučená dávka enterálně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7-10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10231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Podle některých doporučení  až</a:t>
                      </a:r>
                      <a:endParaRPr lang="cs-CZ" sz="2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15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1023159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Horní tolerovatelný</a:t>
                      </a:r>
                      <a:r>
                        <a:rPr lang="cs-CZ" sz="2400" b="1" baseline="0" dirty="0" smtClean="0"/>
                        <a:t> limit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25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1023159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Bez pozorovaných vedlejších  účinků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50</a:t>
                      </a:r>
                      <a:endParaRPr lang="cs-CZ" sz="24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2784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7383"/>
            <a:ext cx="7848872" cy="1025353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Suplementace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Zn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v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úplné parenterální výživě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obvykle je doporučena od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počátku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0"/>
            <a:ext cx="7776864" cy="5040561"/>
          </a:xfrm>
        </p:spPr>
        <p:txBody>
          <a:bodyPr>
            <a:normAutofit lnSpcReduction="10000"/>
          </a:bodyPr>
          <a:lstStyle/>
          <a:p>
            <a:pPr marL="276225" indent="-276225">
              <a:spcBef>
                <a:spcPts val="1200"/>
              </a:spcBef>
            </a:pPr>
            <a:r>
              <a:rPr lang="cs-CZ" sz="2800" b="1" dirty="0">
                <a:latin typeface="Arial" charset="0"/>
              </a:rPr>
              <a:t>Parenterální potřeba </a:t>
            </a:r>
            <a:r>
              <a:rPr lang="cs-CZ" sz="2800" b="1" dirty="0" err="1">
                <a:latin typeface="Arial" charset="0"/>
              </a:rPr>
              <a:t>Zn</a:t>
            </a:r>
            <a:r>
              <a:rPr lang="cs-CZ" sz="2800" b="1" dirty="0">
                <a:latin typeface="Arial" charset="0"/>
              </a:rPr>
              <a:t> 3-6 mg/den</a:t>
            </a:r>
          </a:p>
          <a:p>
            <a:pPr marL="534988" lvl="1" indent="-258763">
              <a:lnSpc>
                <a:spcPct val="110000"/>
              </a:lnSpc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při GI ztrátách navíc </a:t>
            </a:r>
            <a:r>
              <a:rPr lang="cs-CZ" sz="2400" dirty="0" err="1">
                <a:latin typeface="Arial" charset="0"/>
              </a:rPr>
              <a:t>Zn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smtClean="0">
                <a:latin typeface="Arial" charset="0"/>
              </a:rPr>
              <a:t>12-18 </a:t>
            </a:r>
            <a:r>
              <a:rPr lang="cs-CZ" sz="2400" dirty="0">
                <a:latin typeface="Arial" charset="0"/>
              </a:rPr>
              <a:t>mg/1000 </a:t>
            </a:r>
            <a:r>
              <a:rPr lang="cs-CZ" sz="2400" dirty="0" smtClean="0">
                <a:latin typeface="Arial" charset="0"/>
              </a:rPr>
              <a:t>ml ztrát</a:t>
            </a:r>
            <a:endParaRPr lang="cs-CZ" sz="2400" dirty="0">
              <a:latin typeface="Arial" charset="0"/>
            </a:endParaRPr>
          </a:p>
          <a:p>
            <a:pPr marL="534988" lvl="1" indent="-258763">
              <a:lnSpc>
                <a:spcPct val="110000"/>
              </a:lnSpc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popáleniny navíc až 36 mg </a:t>
            </a:r>
            <a:r>
              <a:rPr lang="cs-CZ" sz="2400" dirty="0" err="1">
                <a:latin typeface="Arial" charset="0"/>
              </a:rPr>
              <a:t>i.v</a:t>
            </a:r>
            <a:r>
              <a:rPr lang="cs-CZ" sz="2400" dirty="0">
                <a:latin typeface="Arial" charset="0"/>
              </a:rPr>
              <a:t>./den</a:t>
            </a:r>
          </a:p>
          <a:p>
            <a:pPr marL="534988" lvl="1" indent="-258763">
              <a:lnSpc>
                <a:spcPct val="110000"/>
              </a:lnSpc>
              <a:spcBef>
                <a:spcPct val="0"/>
              </a:spcBef>
            </a:pPr>
            <a:r>
              <a:rPr lang="cs-CZ" sz="2400" dirty="0" err="1">
                <a:latin typeface="Arial" charset="0"/>
              </a:rPr>
              <a:t>hyperkatabolismus</a:t>
            </a:r>
            <a:r>
              <a:rPr lang="cs-CZ" sz="2400" dirty="0">
                <a:latin typeface="Arial" charset="0"/>
              </a:rPr>
              <a:t> navíc 3-4 mg </a:t>
            </a:r>
            <a:r>
              <a:rPr lang="cs-CZ" sz="2400" dirty="0" err="1">
                <a:latin typeface="Arial" charset="0"/>
              </a:rPr>
              <a:t>i.v</a:t>
            </a:r>
            <a:r>
              <a:rPr lang="cs-CZ" sz="2400" dirty="0">
                <a:latin typeface="Arial" charset="0"/>
              </a:rPr>
              <a:t>.</a:t>
            </a:r>
          </a:p>
          <a:p>
            <a:pPr marL="276225" indent="-276225">
              <a:lnSpc>
                <a:spcPct val="110000"/>
              </a:lnSpc>
              <a:spcBef>
                <a:spcPts val="1200"/>
              </a:spcBef>
            </a:pPr>
            <a:r>
              <a:rPr lang="cs-CZ" sz="2800" b="1" dirty="0">
                <a:latin typeface="Arial" charset="0"/>
              </a:rPr>
              <a:t>Některé 2-komorové i 3-komorové vaky dnes již obsahují </a:t>
            </a:r>
            <a:r>
              <a:rPr lang="cs-CZ" sz="2800" b="1" dirty="0" err="1">
                <a:latin typeface="Arial" charset="0"/>
              </a:rPr>
              <a:t>Zn</a:t>
            </a:r>
            <a:r>
              <a:rPr lang="cs-CZ" sz="2800" b="1" dirty="0">
                <a:latin typeface="Arial" charset="0"/>
              </a:rPr>
              <a:t> 3-5 mg/vak</a:t>
            </a:r>
          </a:p>
          <a:p>
            <a:pPr marL="276225" indent="-276225">
              <a:lnSpc>
                <a:spcPct val="110000"/>
              </a:lnSpc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Kontaminace </a:t>
            </a:r>
            <a:r>
              <a:rPr lang="cs-CZ" sz="2800" b="1" dirty="0" err="1">
                <a:latin typeface="Arial" charset="0"/>
              </a:rPr>
              <a:t>Zn</a:t>
            </a:r>
            <a:r>
              <a:rPr lang="cs-CZ" sz="2800" b="1" dirty="0">
                <a:latin typeface="Arial" charset="0"/>
              </a:rPr>
              <a:t> v </a:t>
            </a:r>
            <a:r>
              <a:rPr lang="cs-CZ" sz="2800" b="1" dirty="0" smtClean="0">
                <a:latin typeface="Arial" charset="0"/>
              </a:rPr>
              <a:t>infuzích</a:t>
            </a:r>
          </a:p>
          <a:p>
            <a:pPr marL="534988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může být až </a:t>
            </a:r>
            <a:r>
              <a:rPr lang="cs-CZ" sz="2400" dirty="0">
                <a:latin typeface="Arial" charset="0"/>
              </a:rPr>
              <a:t>8 mg/den</a:t>
            </a:r>
          </a:p>
          <a:p>
            <a:pPr marL="276225" indent="-276225" eaLnBrk="1" hangingPunct="1">
              <a:lnSpc>
                <a:spcPct val="110000"/>
              </a:lnSpc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Dlouhodobé </a:t>
            </a:r>
            <a:r>
              <a:rPr lang="cs-CZ" sz="2800" b="1" dirty="0" err="1" smtClean="0">
                <a:latin typeface="Arial" charset="0"/>
              </a:rPr>
              <a:t>i.v</a:t>
            </a:r>
            <a:r>
              <a:rPr lang="cs-CZ" sz="2800" b="1" dirty="0" smtClean="0">
                <a:latin typeface="Arial" charset="0"/>
              </a:rPr>
              <a:t>. podávání 15 mg/den bylo dobře tolerováno </a:t>
            </a:r>
          </a:p>
          <a:p>
            <a:pPr marL="534988" lvl="1" indent="-258763">
              <a:lnSpc>
                <a:spcPct val="110000"/>
              </a:lnSpc>
              <a:spcBef>
                <a:spcPct val="0"/>
              </a:spcBef>
              <a:buSzPct val="100000"/>
            </a:pPr>
            <a:r>
              <a:rPr lang="cs-CZ" sz="2400" dirty="0">
                <a:latin typeface="Arial" charset="0"/>
              </a:rPr>
              <a:t>toxicita </a:t>
            </a:r>
            <a:r>
              <a:rPr lang="cs-CZ" sz="2400" dirty="0" err="1">
                <a:latin typeface="Arial" charset="0"/>
              </a:rPr>
              <a:t>Zn</a:t>
            </a:r>
            <a:r>
              <a:rPr lang="cs-CZ" sz="2400" dirty="0">
                <a:latin typeface="Arial" charset="0"/>
              </a:rPr>
              <a:t> při </a:t>
            </a:r>
            <a:r>
              <a:rPr lang="cs-CZ" sz="2400" dirty="0" err="1">
                <a:latin typeface="Arial" charset="0"/>
              </a:rPr>
              <a:t>i.v</a:t>
            </a:r>
            <a:r>
              <a:rPr lang="cs-CZ" sz="2400" dirty="0">
                <a:latin typeface="Arial" charset="0"/>
              </a:rPr>
              <a:t>. podávání je nízká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11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648" y="2708920"/>
            <a:ext cx="5040560" cy="850106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Selén ve výživě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6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920879" cy="7920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Význam </a:t>
            </a:r>
            <a:r>
              <a:rPr lang="cs-CZ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selénu</a:t>
            </a:r>
            <a:r>
              <a:rPr lang="cs-CZ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v </a:t>
            </a:r>
            <a:r>
              <a:rPr lang="cs-CZ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organismu, vylučování Se</a:t>
            </a:r>
            <a:endParaRPr lang="cs-CZ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064896" cy="482453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defRPr/>
            </a:pPr>
            <a:r>
              <a:rPr lang="cs-CZ" sz="2800" b="1" dirty="0" smtClean="0">
                <a:latin typeface="Arial" charset="0"/>
              </a:rPr>
              <a:t>Antioxidační efekt </a:t>
            </a:r>
            <a:r>
              <a:rPr lang="cs-CZ" sz="2800" b="1" dirty="0" err="1" smtClean="0">
                <a:latin typeface="Arial" charset="0"/>
              </a:rPr>
              <a:t>selenoproteinů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>
                <a:latin typeface="Arial" charset="0"/>
              </a:rPr>
              <a:t>Se je součástí </a:t>
            </a:r>
            <a:r>
              <a:rPr lang="cs-CZ" sz="2400" dirty="0" err="1" smtClean="0">
                <a:latin typeface="Arial" charset="0"/>
              </a:rPr>
              <a:t>glutathion</a:t>
            </a:r>
            <a:r>
              <a:rPr lang="cs-CZ" sz="2400" dirty="0" smtClean="0">
                <a:latin typeface="Arial" charset="0"/>
              </a:rPr>
              <a:t>-peroxidázy (</a:t>
            </a:r>
            <a:r>
              <a:rPr lang="cs-CZ" sz="2400" dirty="0" err="1" smtClean="0">
                <a:latin typeface="Arial" charset="0"/>
              </a:rPr>
              <a:t>GPx</a:t>
            </a:r>
            <a:r>
              <a:rPr lang="cs-CZ" sz="2400" dirty="0" smtClean="0">
                <a:latin typeface="Arial" charset="0"/>
              </a:rPr>
              <a:t> 1-4)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nepřímo moduluje zánětlivý proces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  <a:defRPr/>
            </a:pPr>
            <a:r>
              <a:rPr lang="cs-CZ" sz="2800" b="1" dirty="0" smtClean="0">
                <a:latin typeface="Arial" charset="0"/>
              </a:rPr>
              <a:t>Selén podporuje imunitní </a:t>
            </a:r>
            <a:r>
              <a:rPr lang="cs-CZ" sz="2800" b="1" dirty="0">
                <a:latin typeface="Arial" charset="0"/>
              </a:rPr>
              <a:t>funkce</a:t>
            </a: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především buněčnou imunitu (T-lymfocyty)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  <a:defRPr/>
            </a:pPr>
            <a:r>
              <a:rPr lang="cs-CZ" sz="2800" b="1" dirty="0">
                <a:latin typeface="Arial" charset="0"/>
              </a:rPr>
              <a:t>Účastní syntézy </a:t>
            </a:r>
            <a:r>
              <a:rPr lang="cs-CZ" sz="2800" b="1" dirty="0" err="1">
                <a:latin typeface="Arial" charset="0"/>
              </a:rPr>
              <a:t>thyreoidálních</a:t>
            </a:r>
            <a:r>
              <a:rPr lang="cs-CZ" sz="2800" b="1" dirty="0">
                <a:latin typeface="Arial" charset="0"/>
              </a:rPr>
              <a:t> hormonů</a:t>
            </a:r>
            <a:endParaRPr lang="cs-CZ" sz="28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>
                <a:latin typeface="Arial" charset="0"/>
              </a:rPr>
              <a:t>enzym </a:t>
            </a:r>
            <a:r>
              <a:rPr lang="cs-CZ" sz="2400" dirty="0" err="1">
                <a:latin typeface="Arial" charset="0"/>
              </a:rPr>
              <a:t>deiodináza</a:t>
            </a:r>
            <a:r>
              <a:rPr lang="cs-CZ" sz="2400" dirty="0">
                <a:latin typeface="Arial" charset="0"/>
              </a:rPr>
              <a:t> obsahuje </a:t>
            </a:r>
            <a:r>
              <a:rPr lang="cs-CZ" sz="2400" dirty="0" err="1">
                <a:latin typeface="Arial" charset="0"/>
              </a:rPr>
              <a:t>selén</a:t>
            </a:r>
            <a:endParaRPr lang="cs-CZ" sz="2400" dirty="0">
              <a:latin typeface="Arial" charset="0"/>
            </a:endParaRPr>
          </a:p>
          <a:p>
            <a:pPr marL="360000">
              <a:spcBef>
                <a:spcPts val="1200"/>
              </a:spcBef>
              <a:defRPr/>
            </a:pPr>
            <a:r>
              <a:rPr lang="cs-CZ" sz="2800" b="1" dirty="0" smtClean="0">
                <a:latin typeface="Arial" charset="0"/>
              </a:rPr>
              <a:t>Selén </a:t>
            </a:r>
            <a:r>
              <a:rPr lang="cs-CZ" sz="2800" b="1" dirty="0">
                <a:latin typeface="Arial" charset="0"/>
              </a:rPr>
              <a:t>snižuje toxicitu </a:t>
            </a:r>
            <a:r>
              <a:rPr lang="cs-CZ" sz="2800" b="1" dirty="0" smtClean="0">
                <a:latin typeface="Arial" charset="0"/>
              </a:rPr>
              <a:t>rtuti a jiných </a:t>
            </a:r>
            <a:r>
              <a:rPr lang="cs-CZ" sz="2800" b="1" dirty="0" smtClean="0">
                <a:latin typeface="Arial" charset="0"/>
              </a:rPr>
              <a:t>kovů</a:t>
            </a:r>
          </a:p>
          <a:p>
            <a:pPr marL="360000">
              <a:spcBef>
                <a:spcPts val="1200"/>
              </a:spcBef>
              <a:defRPr/>
            </a:pPr>
            <a:r>
              <a:rPr lang="cs-CZ" sz="2800" b="1" dirty="0" smtClean="0">
                <a:latin typeface="Arial" charset="0"/>
              </a:rPr>
              <a:t>Vylučování </a:t>
            </a:r>
            <a:r>
              <a:rPr lang="cs-CZ" sz="2800" b="1" dirty="0" err="1" smtClean="0">
                <a:latin typeface="Arial" charset="0"/>
              </a:rPr>
              <a:t>selén</a:t>
            </a:r>
            <a:r>
              <a:rPr lang="cs-CZ" sz="2800" b="1" dirty="0" smtClean="0">
                <a:latin typeface="Arial" charset="0"/>
              </a:rPr>
              <a:t> z organismu</a:t>
            </a: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>
                <a:latin typeface="Arial" charset="0"/>
              </a:rPr>
              <a:t>střevem </a:t>
            </a:r>
            <a:r>
              <a:rPr lang="cs-CZ" sz="2400" dirty="0" smtClean="0">
                <a:latin typeface="Arial" charset="0"/>
              </a:rPr>
              <a:t>35-55%, ledvinami 14-20%</a:t>
            </a:r>
            <a:endParaRPr lang="cs-CZ" sz="2400" dirty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973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44624"/>
            <a:ext cx="7877944" cy="96440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Forma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selénu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 stravě a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její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vstřebávání</a:t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denní potřeba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 stravě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60-70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700808"/>
            <a:ext cx="7704087" cy="4536082"/>
          </a:xfrm>
        </p:spPr>
        <p:txBody>
          <a:bodyPr rtlCol="0">
            <a:normAutofit/>
          </a:bodyPr>
          <a:lstStyle/>
          <a:p>
            <a:pPr marL="276225" indent="-276225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Anorganická forma </a:t>
            </a:r>
            <a:r>
              <a:rPr lang="cs-CZ" sz="2800" b="1" dirty="0" err="1" smtClean="0">
                <a:latin typeface="Arial" charset="0"/>
              </a:rPr>
              <a:t>selénu</a:t>
            </a:r>
            <a:endParaRPr lang="cs-CZ" sz="2800" b="1" dirty="0" smtClean="0">
              <a:latin typeface="Arial" charset="0"/>
            </a:endParaRP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vstřebává se </a:t>
            </a:r>
            <a:r>
              <a:rPr lang="cs-CZ" sz="2400" dirty="0" smtClean="0">
                <a:latin typeface="Arial" charset="0"/>
              </a:rPr>
              <a:t>60 </a:t>
            </a:r>
            <a:r>
              <a:rPr lang="cs-CZ" sz="2400" dirty="0">
                <a:latin typeface="Arial" charset="0"/>
              </a:rPr>
              <a:t>% přijatého </a:t>
            </a:r>
            <a:r>
              <a:rPr lang="cs-CZ" sz="2400" dirty="0" smtClean="0">
                <a:latin typeface="Arial" charset="0"/>
              </a:rPr>
              <a:t>množství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err="1" smtClean="0">
                <a:latin typeface="Arial" charset="0"/>
              </a:rPr>
              <a:t>seleničitan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>
                <a:latin typeface="Arial" charset="0"/>
              </a:rPr>
              <a:t>(anglicky </a:t>
            </a:r>
            <a:r>
              <a:rPr lang="cs-CZ" sz="2400" i="1" dirty="0" err="1">
                <a:latin typeface="Arial" charset="0"/>
              </a:rPr>
              <a:t>selenite</a:t>
            </a:r>
            <a:r>
              <a:rPr lang="cs-CZ" sz="2400" dirty="0">
                <a:latin typeface="Arial" charset="0"/>
              </a:rPr>
              <a:t>) SeO</a:t>
            </a:r>
            <a:r>
              <a:rPr lang="cs-CZ" sz="2400" baseline="-25000" dirty="0">
                <a:latin typeface="Arial" charset="0"/>
              </a:rPr>
              <a:t>3 </a:t>
            </a:r>
            <a:r>
              <a:rPr lang="cs-CZ" sz="2400" baseline="30000" dirty="0">
                <a:latin typeface="Arial" charset="0"/>
              </a:rPr>
              <a:t>2-</a:t>
            </a: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err="1" smtClean="0">
                <a:latin typeface="Arial" charset="0"/>
              </a:rPr>
              <a:t>selenan</a:t>
            </a:r>
            <a:r>
              <a:rPr lang="cs-CZ" sz="2400" dirty="0" smtClean="0">
                <a:latin typeface="Arial" charset="0"/>
              </a:rPr>
              <a:t> (anglicky </a:t>
            </a:r>
            <a:r>
              <a:rPr lang="cs-CZ" sz="2400" dirty="0" err="1" smtClean="0">
                <a:latin typeface="Arial" charset="0"/>
              </a:rPr>
              <a:t>selenate</a:t>
            </a:r>
            <a:r>
              <a:rPr lang="cs-CZ" sz="2400" dirty="0" smtClean="0">
                <a:latin typeface="Arial" charset="0"/>
              </a:rPr>
              <a:t>) SeO</a:t>
            </a:r>
            <a:r>
              <a:rPr lang="cs-CZ" sz="2400" baseline="-25000" dirty="0" smtClean="0">
                <a:latin typeface="Arial" charset="0"/>
              </a:rPr>
              <a:t>4 </a:t>
            </a:r>
            <a:r>
              <a:rPr lang="cs-CZ" sz="2400" baseline="30000" dirty="0" smtClean="0">
                <a:latin typeface="Arial" charset="0"/>
              </a:rPr>
              <a:t>2-</a:t>
            </a:r>
            <a:r>
              <a:rPr lang="cs-CZ" sz="2400" dirty="0" smtClean="0">
                <a:latin typeface="Arial" charset="0"/>
              </a:rPr>
              <a:t> </a:t>
            </a:r>
          </a:p>
          <a:p>
            <a:pPr marL="276225" indent="-276225"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charset="0"/>
              </a:rPr>
              <a:t>Organická forma </a:t>
            </a:r>
            <a:r>
              <a:rPr lang="cs-CZ" sz="2800" b="1" dirty="0" err="1">
                <a:latin typeface="Arial" charset="0"/>
              </a:rPr>
              <a:t>selénu</a:t>
            </a:r>
            <a:r>
              <a:rPr lang="cs-CZ" sz="2800" b="1" dirty="0">
                <a:latin typeface="Arial" charset="0"/>
              </a:rPr>
              <a:t> (vazba na AMK)</a:t>
            </a:r>
          </a:p>
          <a:p>
            <a:pPr marL="534988" lvl="1" indent="-258763">
              <a:lnSpc>
                <a:spcPct val="110000"/>
              </a:lnSpc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vstřebává se 90 % přijatého množství</a:t>
            </a:r>
          </a:p>
          <a:p>
            <a:pPr marL="534988" lvl="1" indent="-258763">
              <a:lnSpc>
                <a:spcPct val="110000"/>
              </a:lnSpc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err="1">
                <a:latin typeface="Arial" charset="0"/>
              </a:rPr>
              <a:t>selenocystein</a:t>
            </a:r>
            <a:r>
              <a:rPr lang="cs-CZ" sz="2400" dirty="0">
                <a:latin typeface="Arial" charset="0"/>
              </a:rPr>
              <a:t> (živočišné zdroje)</a:t>
            </a:r>
          </a:p>
          <a:p>
            <a:pPr marL="534988" lvl="1" indent="-258763">
              <a:lnSpc>
                <a:spcPct val="110000"/>
              </a:lnSpc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err="1">
                <a:latin typeface="Arial" charset="0"/>
              </a:rPr>
              <a:t>selenomethionin</a:t>
            </a:r>
            <a:r>
              <a:rPr lang="cs-CZ" sz="2400" dirty="0">
                <a:latin typeface="Arial" charset="0"/>
              </a:rPr>
              <a:t> (rostlinné zdroje)</a:t>
            </a:r>
          </a:p>
          <a:p>
            <a:pPr marL="276225" indent="-276225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Selén se vstřebává aktivním transportem</a:t>
            </a:r>
          </a:p>
          <a:p>
            <a:pPr marL="534988" lvl="1" indent="-258763">
              <a:lnSpc>
                <a:spcPct val="110000"/>
              </a:lnSpc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průměrné vstřebané množství 80</a:t>
            </a:r>
            <a:r>
              <a:rPr lang="cs-CZ" sz="2400" dirty="0">
                <a:latin typeface="Arial" charset="0"/>
              </a:rPr>
              <a:t>%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42537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44624"/>
            <a:ext cx="7877944" cy="96440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Obsah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selénu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stravě a v organismu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denní potřeba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 stravě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60-70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80920" cy="5328592"/>
          </a:xfrm>
        </p:spPr>
        <p:txBody>
          <a:bodyPr rtlCol="0">
            <a:normAutofit/>
          </a:bodyPr>
          <a:lstStyle/>
          <a:p>
            <a:pPr marL="276225" indent="-276225"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charset="0"/>
              </a:rPr>
              <a:t>Výskyt </a:t>
            </a:r>
            <a:r>
              <a:rPr lang="cs-CZ" sz="2800" b="1" dirty="0" err="1">
                <a:latin typeface="Arial" charset="0"/>
              </a:rPr>
              <a:t>selénu</a:t>
            </a:r>
            <a:r>
              <a:rPr lang="cs-CZ" sz="2800" b="1" dirty="0">
                <a:latin typeface="Arial" charset="0"/>
              </a:rPr>
              <a:t> v prostředí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nízký: </a:t>
            </a:r>
            <a:r>
              <a:rPr lang="cs-CZ" sz="2400" dirty="0" smtClean="0">
                <a:latin typeface="Arial" charset="0"/>
              </a:rPr>
              <a:t>	Evropa </a:t>
            </a:r>
            <a:r>
              <a:rPr lang="cs-CZ" sz="2400" dirty="0">
                <a:latin typeface="Arial" charset="0"/>
              </a:rPr>
              <a:t>(střední), Čína, Nový Zéland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vysoký: </a:t>
            </a:r>
            <a:r>
              <a:rPr lang="cs-CZ" sz="2400" dirty="0" smtClean="0">
                <a:latin typeface="Arial" charset="0"/>
              </a:rPr>
              <a:t>	USA</a:t>
            </a:r>
            <a:endParaRPr lang="cs-CZ" sz="2400" dirty="0">
              <a:latin typeface="Arial" charset="0"/>
            </a:endParaRPr>
          </a:p>
          <a:p>
            <a:pPr marL="276225" indent="-276225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charset="0"/>
              </a:rPr>
              <a:t>Dietní zdroje </a:t>
            </a:r>
            <a:r>
              <a:rPr lang="cs-CZ" sz="2800" b="1" dirty="0" err="1">
                <a:latin typeface="Arial" charset="0"/>
              </a:rPr>
              <a:t>selénu</a:t>
            </a:r>
            <a:r>
              <a:rPr lang="cs-CZ" sz="2800" b="1" dirty="0"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(obsah na 100g před úpravou)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ryby (25-35</a:t>
            </a:r>
            <a:r>
              <a:rPr lang="cs-CZ" sz="2400" dirty="0">
                <a:latin typeface="Symbol" pitchFamily="18" charset="2"/>
              </a:rPr>
              <a:t>m</a:t>
            </a:r>
            <a:r>
              <a:rPr lang="cs-CZ" sz="2400" dirty="0">
                <a:latin typeface="Arial" charset="0"/>
              </a:rPr>
              <a:t>g), mořské produkty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maso (5-15</a:t>
            </a:r>
            <a:r>
              <a:rPr lang="cs-CZ" sz="2400" dirty="0">
                <a:latin typeface="Symbol" pitchFamily="18" charset="2"/>
              </a:rPr>
              <a:t>m</a:t>
            </a:r>
            <a:r>
              <a:rPr lang="cs-CZ" sz="2400" dirty="0">
                <a:latin typeface="Arial" charset="0"/>
              </a:rPr>
              <a:t>g), vejce-hlavně žloutek (11-14</a:t>
            </a:r>
            <a:r>
              <a:rPr lang="cs-CZ" sz="2400" dirty="0">
                <a:latin typeface="Symbol" pitchFamily="18" charset="2"/>
              </a:rPr>
              <a:t>m</a:t>
            </a:r>
            <a:r>
              <a:rPr lang="cs-CZ" sz="2400" dirty="0">
                <a:latin typeface="Arial" charset="0"/>
              </a:rPr>
              <a:t>g/ks), 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luštěniny (2-8</a:t>
            </a:r>
            <a:r>
              <a:rPr lang="cs-CZ" sz="2400" dirty="0">
                <a:latin typeface="Symbol" pitchFamily="18" charset="2"/>
              </a:rPr>
              <a:t>m</a:t>
            </a:r>
            <a:r>
              <a:rPr lang="cs-CZ" sz="2400" dirty="0">
                <a:latin typeface="Arial" charset="0"/>
              </a:rPr>
              <a:t>g), sýry (4</a:t>
            </a:r>
            <a:r>
              <a:rPr lang="cs-CZ" sz="2400" dirty="0">
                <a:latin typeface="Symbol" pitchFamily="18" charset="2"/>
              </a:rPr>
              <a:t>m</a:t>
            </a:r>
            <a:r>
              <a:rPr lang="cs-CZ" sz="2400" dirty="0">
                <a:latin typeface="Arial" charset="0"/>
              </a:rPr>
              <a:t>g) </a:t>
            </a:r>
          </a:p>
          <a:p>
            <a:pPr marL="276225" indent="-276225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Obvyklý příjem Se ve stravě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v Německu 40-45 </a:t>
            </a:r>
            <a:r>
              <a:rPr lang="cs-CZ" sz="2400" dirty="0" smtClean="0">
                <a:latin typeface="Arial" charset="0"/>
              </a:rPr>
              <a:t>mg/den (maso 28%, vejce 16%)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v ČR 36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g/den</a:t>
            </a:r>
            <a:endParaRPr lang="cs-CZ" sz="2400" dirty="0">
              <a:latin typeface="Arial" charset="0"/>
            </a:endParaRPr>
          </a:p>
          <a:p>
            <a:pPr marL="276225" indent="-276225" eaLnBrk="1" fontAlgn="auto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Celkový obsah </a:t>
            </a:r>
            <a:r>
              <a:rPr lang="cs-CZ" sz="2800" b="1" dirty="0" err="1" smtClean="0">
                <a:latin typeface="Arial" charset="0"/>
              </a:rPr>
              <a:t>selénu</a:t>
            </a:r>
            <a:r>
              <a:rPr lang="cs-CZ" sz="2800" b="1" dirty="0" smtClean="0">
                <a:latin typeface="Arial" charset="0"/>
              </a:rPr>
              <a:t> v organismu 20 mg</a:t>
            </a:r>
            <a:endParaRPr lang="cs-CZ" sz="2800" b="1" dirty="0" smtClean="0">
              <a:latin typeface="Arial" charset="0"/>
            </a:endParaRP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nejvyšší koncentrace: játra, ledviny, svaly, štítná žláza</a:t>
            </a:r>
            <a:endParaRPr lang="cs-CZ" sz="2400" dirty="0" smtClean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57739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4624"/>
            <a:ext cx="7423224" cy="93610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>
                <a:solidFill>
                  <a:schemeClr val="accent2"/>
                </a:solidFill>
              </a:rPr>
              <a:t> </a:t>
            </a:r>
            <a:r>
              <a:rPr lang="cs-CZ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Projevy deficitu </a:t>
            </a:r>
            <a:r>
              <a:rPr lang="cs-CZ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selénu</a:t>
            </a:r>
            <a:endParaRPr lang="cs-CZ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556792"/>
            <a:ext cx="7715770" cy="50405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err="1" smtClean="0">
                <a:latin typeface="Arial" charset="0"/>
              </a:rPr>
              <a:t>Keshanova</a:t>
            </a:r>
            <a:r>
              <a:rPr lang="cs-CZ" sz="2800" b="1" dirty="0" smtClean="0">
                <a:latin typeface="Arial" charset="0"/>
              </a:rPr>
              <a:t> choroba </a:t>
            </a:r>
          </a:p>
          <a:p>
            <a:pPr marL="723900" lvl="1" indent="-361950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kardiomyopatie, srdeční </a:t>
            </a:r>
            <a:r>
              <a:rPr lang="cs-CZ" sz="2400" dirty="0" smtClean="0">
                <a:latin typeface="Arial" charset="0"/>
              </a:rPr>
              <a:t>dilatace a selhávání  </a:t>
            </a:r>
            <a:endParaRPr lang="cs-CZ" sz="2400" dirty="0" smtClean="0"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My</a:t>
            </a:r>
            <a:r>
              <a:rPr lang="cs-CZ" sz="2800" b="1" dirty="0" smtClean="0">
                <a:latin typeface="Arial" charset="0"/>
              </a:rPr>
              <a:t>opatie </a:t>
            </a:r>
            <a:r>
              <a:rPr lang="cs-CZ" sz="2800" b="1" dirty="0" smtClean="0">
                <a:latin typeface="Arial" charset="0"/>
              </a:rPr>
              <a:t>kosterního svalstva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Degenerativní postižení kloubů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Porucha imunity (častější infekce) </a:t>
            </a:r>
            <a:endParaRPr lang="cs-CZ" sz="2800" b="1" dirty="0" smtClean="0"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Snížená funkce štítné žlázy</a:t>
            </a:r>
          </a:p>
          <a:p>
            <a:pPr marL="723900" lvl="1" indent="-361950"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nedostatečná přeměna T4 </a:t>
            </a:r>
            <a:r>
              <a:rPr lang="cs-CZ" sz="2400" dirty="0" smtClean="0">
                <a:latin typeface="Arial" charset="0"/>
              </a:rPr>
              <a:t>►T3</a:t>
            </a:r>
          </a:p>
          <a:p>
            <a:pPr marL="723900" lvl="1" indent="-361950">
              <a:spcBef>
                <a:spcPts val="0"/>
              </a:spcBef>
            </a:pPr>
            <a:r>
              <a:rPr lang="cs-CZ" sz="2400" dirty="0" err="1" smtClean="0">
                <a:latin typeface="Arial" charset="0"/>
              </a:rPr>
              <a:t>selén</a:t>
            </a:r>
            <a:r>
              <a:rPr lang="cs-CZ" sz="2400" dirty="0" smtClean="0">
                <a:latin typeface="Arial" charset="0"/>
              </a:rPr>
              <a:t> je součástí enzymů </a:t>
            </a:r>
            <a:r>
              <a:rPr lang="cs-CZ" sz="2400" dirty="0" err="1" smtClean="0">
                <a:latin typeface="Arial" charset="0"/>
              </a:rPr>
              <a:t>dejodáz</a:t>
            </a:r>
            <a:endParaRPr lang="cs-CZ" sz="2400" dirty="0"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S</a:t>
            </a:r>
            <a:r>
              <a:rPr lang="cs-CZ" sz="2800" b="1" dirty="0" smtClean="0">
                <a:latin typeface="Arial" charset="0"/>
              </a:rPr>
              <a:t>ubklinický </a:t>
            </a:r>
            <a:r>
              <a:rPr lang="cs-CZ" sz="2800" b="1" dirty="0" smtClean="0">
                <a:latin typeface="Arial" charset="0"/>
              </a:rPr>
              <a:t>dlouhodobý nedostatek Se</a:t>
            </a:r>
          </a:p>
          <a:p>
            <a:pPr marL="723900" lvl="1" indent="-361950"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zvýšená incidence nádorů?</a:t>
            </a:r>
          </a:p>
          <a:p>
            <a:pPr marL="723900" lvl="1" indent="-361950"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zvýšená mortalita na zhoubné nádory?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2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7385"/>
            <a:ext cx="7345560" cy="10253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Monitorování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selénu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Se</a:t>
            </a:r>
            <a:r>
              <a:rPr lang="cs-CZ" b="1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79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1 </a:t>
            </a:r>
            <a:r>
              <a:rPr lang="cs-CZ" sz="2400" b="0" dirty="0" err="1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m</a:t>
            </a:r>
            <a:r>
              <a:rPr lang="cs-CZ" sz="2400" b="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mol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Se = 79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m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 Se</a:t>
            </a:r>
            <a:endParaRPr lang="cs-CZ" sz="2700" b="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8496944" cy="532859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Hladina </a:t>
            </a:r>
            <a:r>
              <a:rPr lang="cs-CZ" sz="2800" b="1" dirty="0" smtClean="0">
                <a:latin typeface="Arial" charset="0"/>
              </a:rPr>
              <a:t>Se v </a:t>
            </a:r>
            <a:r>
              <a:rPr lang="cs-CZ" sz="2800" b="1" dirty="0" smtClean="0">
                <a:latin typeface="Arial" charset="0"/>
              </a:rPr>
              <a:t>séru </a:t>
            </a:r>
            <a:r>
              <a:rPr lang="cs-CZ" dirty="0" smtClean="0">
                <a:latin typeface="Arial" charset="0"/>
              </a:rPr>
              <a:t>není jednoduchou metodou</a:t>
            </a:r>
          </a:p>
          <a:p>
            <a:pPr marL="723900" lvl="1" indent="-361950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normální rozmezí laboratoře FNB 	</a:t>
            </a:r>
            <a:r>
              <a:rPr lang="cs-CZ" sz="2400" dirty="0" smtClean="0">
                <a:latin typeface="Arial" charset="0"/>
              </a:rPr>
              <a:t>0,7-1,2 </a:t>
            </a:r>
            <a:r>
              <a:rPr lang="cs-CZ" sz="2400" dirty="0" err="1" smtClean="0">
                <a:latin typeface="Symbol" pitchFamily="18" charset="2"/>
              </a:rPr>
              <a:t>m</a:t>
            </a:r>
            <a:r>
              <a:rPr lang="cs-CZ" sz="2400" dirty="0" err="1" smtClean="0">
                <a:latin typeface="Arial" charset="0"/>
              </a:rPr>
              <a:t>mol</a:t>
            </a:r>
            <a:r>
              <a:rPr lang="cs-CZ" sz="2400" dirty="0" smtClean="0">
                <a:latin typeface="Arial" charset="0"/>
              </a:rPr>
              <a:t>/l </a:t>
            </a:r>
          </a:p>
          <a:p>
            <a:pPr marL="723900" lvl="1" indent="-361950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maximální aktivita </a:t>
            </a:r>
            <a:r>
              <a:rPr lang="cs-CZ" sz="2400" dirty="0" err="1" smtClean="0">
                <a:latin typeface="Arial" charset="0"/>
              </a:rPr>
              <a:t>GPx</a:t>
            </a:r>
            <a:r>
              <a:rPr lang="cs-CZ" sz="2400" dirty="0" smtClean="0">
                <a:latin typeface="Arial" charset="0"/>
              </a:rPr>
              <a:t> při hladině 	1,1-1,5 </a:t>
            </a:r>
            <a:r>
              <a:rPr lang="cs-CZ" sz="2400" dirty="0" err="1">
                <a:latin typeface="Symbol" pitchFamily="18" charset="2"/>
              </a:rPr>
              <a:t>m</a:t>
            </a:r>
            <a:r>
              <a:rPr lang="cs-CZ" sz="2400" dirty="0" err="1">
                <a:latin typeface="Arial" charset="0"/>
              </a:rPr>
              <a:t>mol</a:t>
            </a:r>
            <a:r>
              <a:rPr lang="cs-CZ" sz="2400" dirty="0">
                <a:latin typeface="Arial" charset="0"/>
              </a:rPr>
              <a:t>/l </a:t>
            </a:r>
            <a:endParaRPr lang="cs-CZ" sz="2400" dirty="0" smtClean="0"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Obvyklé hladiny Se v Evropě</a:t>
            </a:r>
          </a:p>
          <a:p>
            <a:pPr marL="723900" lvl="1" indent="-361950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v ČR </a:t>
            </a:r>
            <a:r>
              <a:rPr lang="cs-CZ" sz="2400" dirty="0">
                <a:latin typeface="Arial" charset="0"/>
              </a:rPr>
              <a:t>průměrné koncentrace </a:t>
            </a:r>
            <a:r>
              <a:rPr lang="cs-CZ" sz="2400" dirty="0" smtClean="0">
                <a:latin typeface="Arial" charset="0"/>
              </a:rPr>
              <a:t>0,95 </a:t>
            </a:r>
            <a:r>
              <a:rPr lang="cs-CZ" sz="2400" dirty="0" err="1">
                <a:latin typeface="Symbol" pitchFamily="18" charset="2"/>
              </a:rPr>
              <a:t>m</a:t>
            </a:r>
            <a:r>
              <a:rPr lang="cs-CZ" sz="2400" dirty="0" err="1">
                <a:latin typeface="Arial" charset="0"/>
              </a:rPr>
              <a:t>mol</a:t>
            </a:r>
            <a:r>
              <a:rPr lang="cs-CZ" sz="2400" dirty="0">
                <a:latin typeface="Arial" charset="0"/>
              </a:rPr>
              <a:t>/l </a:t>
            </a:r>
            <a:endParaRPr lang="cs-CZ" sz="2400" dirty="0" smtClean="0">
              <a:latin typeface="Arial" charset="0"/>
            </a:endParaRPr>
          </a:p>
          <a:p>
            <a:pPr marL="723900" lvl="1" indent="-361950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ve studii EPIC mělo 80% jedinců Se &lt; 1,25 </a:t>
            </a:r>
            <a:r>
              <a:rPr lang="cs-CZ" sz="2400" dirty="0" err="1">
                <a:latin typeface="Symbol" pitchFamily="18" charset="2"/>
              </a:rPr>
              <a:t>m</a:t>
            </a:r>
            <a:r>
              <a:rPr lang="cs-CZ" sz="2400" dirty="0" err="1">
                <a:latin typeface="Arial" charset="0"/>
              </a:rPr>
              <a:t>mol</a:t>
            </a:r>
            <a:r>
              <a:rPr lang="cs-CZ" sz="2400" dirty="0">
                <a:latin typeface="Arial" charset="0"/>
              </a:rPr>
              <a:t>/l </a:t>
            </a:r>
            <a:endParaRPr lang="cs-CZ" sz="2400" dirty="0" smtClean="0">
              <a:latin typeface="Arial" charset="0"/>
            </a:endParaRPr>
          </a:p>
          <a:p>
            <a:pPr marL="723900" lvl="1" indent="-361950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v USA průměrné hodnoty Se 1,5-1,7 </a:t>
            </a:r>
            <a:r>
              <a:rPr lang="cs-CZ" sz="2400" dirty="0" err="1">
                <a:latin typeface="Symbol" pitchFamily="18" charset="2"/>
              </a:rPr>
              <a:t>m</a:t>
            </a:r>
            <a:r>
              <a:rPr lang="cs-CZ" sz="2400" dirty="0" err="1">
                <a:latin typeface="Arial" charset="0"/>
              </a:rPr>
              <a:t>mol</a:t>
            </a:r>
            <a:r>
              <a:rPr lang="cs-CZ" sz="2400" dirty="0">
                <a:latin typeface="Arial" charset="0"/>
              </a:rPr>
              <a:t>/l 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H</a:t>
            </a:r>
            <a:r>
              <a:rPr lang="cs-CZ" sz="2800" b="1" dirty="0" smtClean="0">
                <a:latin typeface="Arial" charset="0"/>
              </a:rPr>
              <a:t>ladina </a:t>
            </a:r>
            <a:r>
              <a:rPr lang="cs-CZ" sz="2800" b="1" dirty="0" smtClean="0">
                <a:latin typeface="Arial" charset="0"/>
              </a:rPr>
              <a:t>Se </a:t>
            </a:r>
            <a:r>
              <a:rPr lang="cs-CZ" sz="2800" b="1" dirty="0" smtClean="0">
                <a:latin typeface="Arial" charset="0"/>
              </a:rPr>
              <a:t>v krvi odráží </a:t>
            </a:r>
            <a:r>
              <a:rPr lang="cs-CZ" sz="2800" b="1" dirty="0" smtClean="0">
                <a:latin typeface="Arial" charset="0"/>
              </a:rPr>
              <a:t>příjem Se v dietě</a:t>
            </a:r>
          </a:p>
          <a:p>
            <a:pPr marL="723900" lvl="1" indent="-361950"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známka krátkodobého stavu Se 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Další způsoby vyšetření stavu </a:t>
            </a:r>
            <a:r>
              <a:rPr lang="cs-CZ" sz="2800" b="1" dirty="0" err="1" smtClean="0">
                <a:latin typeface="Arial" charset="0"/>
              </a:rPr>
              <a:t>selénu</a:t>
            </a:r>
            <a:endParaRPr lang="cs-CZ" sz="2800" b="1" dirty="0">
              <a:latin typeface="Arial" charset="0"/>
            </a:endParaRPr>
          </a:p>
          <a:p>
            <a:pPr marL="723900" lvl="1" indent="-361950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aktivita </a:t>
            </a:r>
            <a:r>
              <a:rPr lang="cs-CZ" sz="2400" dirty="0">
                <a:latin typeface="Arial" charset="0"/>
              </a:rPr>
              <a:t>enzymu </a:t>
            </a:r>
            <a:r>
              <a:rPr lang="cs-CZ" sz="2400" dirty="0" err="1">
                <a:latin typeface="Arial" charset="0"/>
              </a:rPr>
              <a:t>GPx</a:t>
            </a:r>
            <a:r>
              <a:rPr lang="cs-CZ" sz="2400" dirty="0">
                <a:latin typeface="Arial" charset="0"/>
              </a:rPr>
              <a:t> v </a:t>
            </a:r>
            <a:r>
              <a:rPr lang="cs-CZ" sz="2400" dirty="0" smtClean="0">
                <a:latin typeface="Arial" charset="0"/>
              </a:rPr>
              <a:t>erytrocytech</a:t>
            </a:r>
          </a:p>
          <a:p>
            <a:pPr marL="723900" lvl="1" indent="-361950">
              <a:spcBef>
                <a:spcPts val="0"/>
              </a:spcBef>
            </a:pPr>
            <a:r>
              <a:rPr lang="cs-CZ" sz="2400" dirty="0" err="1" smtClean="0">
                <a:latin typeface="Arial" charset="0"/>
              </a:rPr>
              <a:t>selenoprotein</a:t>
            </a:r>
            <a:r>
              <a:rPr lang="cs-CZ" sz="2400" dirty="0" smtClean="0">
                <a:latin typeface="Arial" charset="0"/>
              </a:rPr>
              <a:t> P v krevním séru</a:t>
            </a:r>
            <a:endParaRPr lang="cs-CZ" sz="2400" dirty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750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9663" y="188640"/>
            <a:ext cx="7206753" cy="720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Suplementace</a:t>
            </a:r>
            <a:r>
              <a:rPr lang="cs-CZ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selénu</a:t>
            </a:r>
            <a:r>
              <a:rPr lang="cs-CZ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v praxi</a:t>
            </a:r>
            <a:endParaRPr lang="cs-CZ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873" y="1556792"/>
            <a:ext cx="7993583" cy="4968552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Dietní zdroje </a:t>
            </a:r>
            <a:r>
              <a:rPr lang="cs-CZ" sz="2800" b="1" dirty="0" err="1" smtClean="0">
                <a:latin typeface="Arial" charset="0"/>
              </a:rPr>
              <a:t>selénu</a:t>
            </a:r>
            <a:r>
              <a:rPr lang="cs-CZ" sz="2800" b="1" dirty="0" smtClean="0">
                <a:latin typeface="Arial" charset="0"/>
              </a:rPr>
              <a:t> jsou omezené</a:t>
            </a:r>
          </a:p>
          <a:p>
            <a:pPr marL="620713" lvl="1" indent="-258763">
              <a:lnSpc>
                <a:spcPct val="110000"/>
              </a:lnSpc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Selén tableta 50 </a:t>
            </a:r>
            <a:r>
              <a:rPr lang="cs-CZ" sz="2400" dirty="0">
                <a:latin typeface="Symbol" pitchFamily="18" charset="2"/>
              </a:rPr>
              <a:t>m</a:t>
            </a:r>
            <a:r>
              <a:rPr lang="cs-CZ" sz="2400" dirty="0">
                <a:latin typeface="Arial" charset="0"/>
              </a:rPr>
              <a:t>g nebo 100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 Se</a:t>
            </a:r>
          </a:p>
          <a:p>
            <a:pPr marL="620713" lvl="1" indent="-258763">
              <a:lnSpc>
                <a:spcPct val="110000"/>
              </a:lnSpc>
              <a:spcBef>
                <a:spcPct val="0"/>
              </a:spcBef>
            </a:pPr>
            <a:r>
              <a:rPr lang="cs-CZ" sz="2400" dirty="0" err="1" smtClean="0">
                <a:latin typeface="Arial" charset="0"/>
              </a:rPr>
              <a:t>Selzink</a:t>
            </a:r>
            <a:r>
              <a:rPr lang="cs-CZ" sz="2400" dirty="0" smtClean="0">
                <a:latin typeface="Arial" charset="0"/>
              </a:rPr>
              <a:t> tableta 50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 Se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Ve studiích dávky </a:t>
            </a:r>
            <a:r>
              <a:rPr lang="cs-CZ" sz="2800" b="1" dirty="0" smtClean="0">
                <a:latin typeface="Arial" charset="0"/>
              </a:rPr>
              <a:t>200-400 </a:t>
            </a:r>
            <a:r>
              <a:rPr lang="cs-CZ" sz="2800" b="1" dirty="0" smtClean="0">
                <a:latin typeface="Symbol" pitchFamily="18" charset="2"/>
              </a:rPr>
              <a:t>m</a:t>
            </a:r>
            <a:r>
              <a:rPr lang="cs-CZ" sz="2800" b="1" dirty="0" smtClean="0">
                <a:latin typeface="Arial" charset="0"/>
              </a:rPr>
              <a:t>g/den</a:t>
            </a:r>
          </a:p>
          <a:p>
            <a:pPr marL="620713" lvl="1" indent="-258763">
              <a:lnSpc>
                <a:spcPct val="110000"/>
              </a:lnSpc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přirozená forma:  </a:t>
            </a:r>
            <a:r>
              <a:rPr lang="cs-CZ" sz="2400" dirty="0" err="1" smtClean="0">
                <a:latin typeface="Arial" charset="0"/>
              </a:rPr>
              <a:t>selénem</a:t>
            </a:r>
            <a:r>
              <a:rPr lang="cs-CZ" sz="2400" dirty="0" smtClean="0">
                <a:latin typeface="Arial" charset="0"/>
              </a:rPr>
              <a:t> bohaté kvasnice</a:t>
            </a:r>
          </a:p>
          <a:p>
            <a:pPr>
              <a:spcBef>
                <a:spcPts val="1200"/>
              </a:spcBef>
            </a:pPr>
            <a:r>
              <a:rPr lang="cs-CZ" sz="2800" b="1" dirty="0">
                <a:latin typeface="Arial" charset="0"/>
              </a:rPr>
              <a:t>V praxi </a:t>
            </a:r>
            <a:r>
              <a:rPr lang="cs-CZ" dirty="0">
                <a:latin typeface="Arial" charset="0"/>
              </a:rPr>
              <a:t>doporučeno</a:t>
            </a:r>
            <a:r>
              <a:rPr lang="cs-CZ" sz="2800" b="1" dirty="0">
                <a:latin typeface="Arial" charset="0"/>
              </a:rPr>
              <a:t> limitovat celkový příjem </a:t>
            </a:r>
            <a:r>
              <a:rPr lang="cs-CZ" sz="2800" b="1" dirty="0" err="1">
                <a:latin typeface="Arial" charset="0"/>
              </a:rPr>
              <a:t>selénu</a:t>
            </a:r>
            <a:r>
              <a:rPr lang="cs-CZ" sz="2800" b="1" dirty="0">
                <a:latin typeface="Arial" charset="0"/>
              </a:rPr>
              <a:t> ze všech zdrojů </a:t>
            </a:r>
          </a:p>
          <a:p>
            <a:pPr marL="620713" lvl="1" indent="-258763">
              <a:lnSpc>
                <a:spcPct val="110000"/>
              </a:lnSpc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horní tolerovatelný limit 300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g/den</a:t>
            </a:r>
          </a:p>
          <a:p>
            <a:pPr marL="620713" lvl="1" indent="-258763">
              <a:lnSpc>
                <a:spcPct val="110000"/>
              </a:lnSpc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dávky Se do 200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g/den jsou bezpečné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Příznaky </a:t>
            </a:r>
            <a:r>
              <a:rPr lang="cs-CZ" sz="2800" b="1" dirty="0" err="1" smtClean="0">
                <a:latin typeface="Arial" charset="0"/>
              </a:rPr>
              <a:t>selenózy</a:t>
            </a:r>
            <a:r>
              <a:rPr lang="cs-CZ" sz="2800" b="1" dirty="0" smtClean="0">
                <a:latin typeface="Arial" charset="0"/>
              </a:rPr>
              <a:t> se vyskytovaly </a:t>
            </a:r>
          </a:p>
          <a:p>
            <a:pPr marL="620713" lvl="1" indent="-258763">
              <a:lnSpc>
                <a:spcPct val="110000"/>
              </a:lnSpc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až při dávkách &gt; 850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g/den</a:t>
            </a:r>
            <a:endParaRPr lang="cs-CZ" sz="2400" dirty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76256" y="630932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725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4819"/>
            <a:ext cx="7062788" cy="914400"/>
          </a:xfrm>
        </p:spPr>
        <p:txBody>
          <a:bodyPr/>
          <a:lstStyle/>
          <a:p>
            <a:pPr>
              <a:defRPr/>
            </a:pPr>
            <a:r>
              <a:rPr lang="cs-CZ" sz="4000" b="1" dirty="0">
                <a:solidFill>
                  <a:schemeClr val="accent2"/>
                </a:solidFill>
              </a:rPr>
              <a:t> </a:t>
            </a:r>
            <a:r>
              <a:rPr lang="cs-CZ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Toxicita </a:t>
            </a:r>
            <a:r>
              <a:rPr lang="cs-CZ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selénu</a:t>
            </a:r>
            <a:endParaRPr lang="cs-CZ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064574" cy="4824413"/>
          </a:xfrm>
        </p:spPr>
        <p:txBody>
          <a:bodyPr/>
          <a:lstStyle/>
          <a:p>
            <a:pPr marL="358775"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Selén </a:t>
            </a:r>
            <a:r>
              <a:rPr lang="cs-CZ" sz="2800" b="1" dirty="0">
                <a:latin typeface="Arial" charset="0"/>
              </a:rPr>
              <a:t>je buněčný </a:t>
            </a:r>
            <a:r>
              <a:rPr lang="cs-CZ" sz="2800" b="1" dirty="0" smtClean="0">
                <a:latin typeface="Arial" charset="0"/>
              </a:rPr>
              <a:t>toxin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terapeutická šíře je </a:t>
            </a:r>
            <a:r>
              <a:rPr lang="cs-CZ" sz="2400" dirty="0">
                <a:latin typeface="Arial" charset="0"/>
              </a:rPr>
              <a:t>úzká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toxicita </a:t>
            </a:r>
            <a:r>
              <a:rPr lang="cs-CZ" sz="2400" dirty="0">
                <a:latin typeface="Arial" charset="0"/>
              </a:rPr>
              <a:t>je vyšší než u ostatních </a:t>
            </a:r>
            <a:r>
              <a:rPr lang="cs-CZ" sz="2400" dirty="0">
                <a:latin typeface="Arial" charset="0"/>
              </a:rPr>
              <a:t>stopových prvků</a:t>
            </a:r>
          </a:p>
          <a:p>
            <a:pPr marL="358775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Toxické projevy se označují jako </a:t>
            </a:r>
            <a:r>
              <a:rPr lang="cs-CZ" sz="2800" b="1" dirty="0" err="1" smtClean="0">
                <a:latin typeface="Arial" charset="0"/>
              </a:rPr>
              <a:t>selenóza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akutní nebo </a:t>
            </a:r>
            <a:r>
              <a:rPr lang="cs-CZ" sz="2400" dirty="0" smtClean="0">
                <a:latin typeface="Arial" charset="0"/>
              </a:rPr>
              <a:t>chronická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až při dávkách nad 800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g/den</a:t>
            </a:r>
            <a:endParaRPr lang="cs-CZ" sz="2400" dirty="0">
              <a:latin typeface="Arial" charset="0"/>
            </a:endParaRPr>
          </a:p>
          <a:p>
            <a:pPr marL="358775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Příznaky </a:t>
            </a:r>
            <a:r>
              <a:rPr lang="cs-CZ" sz="2800" b="1" dirty="0" err="1" smtClean="0">
                <a:latin typeface="Arial" charset="0"/>
              </a:rPr>
              <a:t>selenózy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česnekový zápach z úst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zažívací </a:t>
            </a:r>
            <a:r>
              <a:rPr lang="cs-CZ" sz="2400" dirty="0" smtClean="0">
                <a:latin typeface="Arial" charset="0"/>
              </a:rPr>
              <a:t>potíže, </a:t>
            </a:r>
            <a:r>
              <a:rPr lang="cs-CZ" sz="2400" dirty="0" err="1" smtClean="0">
                <a:latin typeface="Arial" charset="0"/>
              </a:rPr>
              <a:t>nausea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dystrofie nehtů, ztráta nehtů, ztráta </a:t>
            </a:r>
            <a:r>
              <a:rPr lang="cs-CZ" sz="2400" dirty="0" smtClean="0">
                <a:latin typeface="Arial" charset="0"/>
              </a:rPr>
              <a:t>vlasů, kožní </a:t>
            </a:r>
            <a:r>
              <a:rPr lang="cs-CZ" sz="2400" dirty="0" smtClean="0">
                <a:latin typeface="Arial" charset="0"/>
              </a:rPr>
              <a:t>léze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abnormality nervového systému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74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836712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593304"/>
          </a:xfrm>
        </p:spPr>
        <p:txBody>
          <a:bodyPr/>
          <a:lstStyle/>
          <a:p>
            <a:r>
              <a:rPr lang="cs-CZ" dirty="0" smtClean="0"/>
              <a:t>Esenciální stopové prvky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831473"/>
              </p:ext>
            </p:extLst>
          </p:nvPr>
        </p:nvGraphicFramePr>
        <p:xfrm>
          <a:off x="269521" y="692696"/>
          <a:ext cx="8604957" cy="6052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309"/>
                <a:gridCol w="2376264"/>
                <a:gridCol w="3456384"/>
              </a:tblGrid>
              <a:tr h="10210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Stopový prvek</a:t>
                      </a:r>
                    </a:p>
                    <a:p>
                      <a:pPr marL="0" algn="ctr" defTabSz="914400" rtl="0" eaLnBrk="1" latinLnBrk="0" hangingPunct="1"/>
                      <a:r>
                        <a:rPr lang="cs-CZ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esenciální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Chemická</a:t>
                      </a:r>
                    </a:p>
                    <a:p>
                      <a:pPr algn="ctr"/>
                      <a:r>
                        <a:rPr lang="cs-CZ" sz="2400" b="1" i="0" dirty="0" smtClean="0"/>
                        <a:t>značka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Relativní atomová hmotnost  </a:t>
                      </a:r>
                      <a:r>
                        <a:rPr lang="cs-CZ" sz="1600" b="0" i="0" dirty="0" smtClean="0"/>
                        <a:t>(zaokrouhleně)</a:t>
                      </a:r>
                      <a:endParaRPr lang="cs-CZ" sz="2400" b="1" i="0" dirty="0" smtClean="0"/>
                    </a:p>
                  </a:txBody>
                  <a:tcPr anchor="ctr"/>
                </a:tc>
              </a:tr>
              <a:tr h="50312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Zinek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</a:rPr>
                        <a:t>Zn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312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Selén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Se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3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Měď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</a:rPr>
                        <a:t>Cu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3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Železo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</a:rPr>
                        <a:t>Fe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3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Jód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127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3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Chróm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</a:rPr>
                        <a:t>Cr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3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Kobalt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Co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3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Fluor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3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Mangan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</a:rPr>
                        <a:t>Mn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3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Molybden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</a:rPr>
                        <a:t>Mo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13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648" y="2708920"/>
            <a:ext cx="5040560" cy="850106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Železo ve výživě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1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160339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Železo, Fe</a:t>
            </a:r>
            <a:r>
              <a:rPr lang="cs-CZ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56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význam v organismu a charakteristika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353425" cy="4464050"/>
          </a:xfrm>
        </p:spPr>
        <p:txBody>
          <a:bodyPr rtlCol="0">
            <a:normAutofit/>
          </a:bodyPr>
          <a:lstStyle/>
          <a:p>
            <a:pPr marL="276225" indent="-276225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Součást hemoglobinu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přenos kyslíku</a:t>
            </a:r>
          </a:p>
          <a:p>
            <a:pPr marL="276225" indent="-276225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err="1" smtClean="0">
                <a:latin typeface="Arial" charset="0"/>
              </a:rPr>
              <a:t>Esenciání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 err="1" smtClean="0">
                <a:latin typeface="Arial" charset="0"/>
              </a:rPr>
              <a:t>kofaktor</a:t>
            </a:r>
            <a:r>
              <a:rPr lang="cs-CZ" sz="2800" b="1" dirty="0" smtClean="0">
                <a:latin typeface="Arial" charset="0"/>
              </a:rPr>
              <a:t> různých enzymů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tvorba energie</a:t>
            </a:r>
          </a:p>
          <a:p>
            <a:pPr marL="276225" indent="-276225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Celkový obsah </a:t>
            </a:r>
            <a:r>
              <a:rPr lang="cs-CZ" sz="2800" b="1" dirty="0" err="1" smtClean="0">
                <a:latin typeface="Arial" charset="0"/>
              </a:rPr>
              <a:t>Fe</a:t>
            </a:r>
            <a:r>
              <a:rPr lang="cs-CZ" sz="2800" b="1" dirty="0" smtClean="0">
                <a:latin typeface="Arial" charset="0"/>
              </a:rPr>
              <a:t> v organismu 3-5 g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70% obsaženo ve vazbě na molekuly hemu</a:t>
            </a:r>
          </a:p>
          <a:p>
            <a:pPr marL="276225" indent="-276225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Nadbytek </a:t>
            </a:r>
            <a:r>
              <a:rPr lang="cs-CZ" sz="2800" b="1" dirty="0" err="1" smtClean="0">
                <a:latin typeface="Arial" charset="0"/>
              </a:rPr>
              <a:t>Fe</a:t>
            </a:r>
            <a:r>
              <a:rPr lang="cs-CZ" sz="2800" b="1" dirty="0" smtClean="0">
                <a:latin typeface="Arial" charset="0"/>
              </a:rPr>
              <a:t> může být toxický</a:t>
            </a:r>
            <a:endParaRPr lang="cs-CZ" sz="2800" b="1" dirty="0" smtClean="0">
              <a:latin typeface="Arial" charset="0"/>
            </a:endParaRP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podporuje vznik reaktivních O</a:t>
            </a:r>
            <a:r>
              <a:rPr lang="cs-CZ" sz="2400" baseline="-25000" dirty="0" smtClean="0">
                <a:latin typeface="Arial" charset="0"/>
              </a:rPr>
              <a:t>2</a:t>
            </a:r>
            <a:r>
              <a:rPr lang="cs-CZ" sz="2400" dirty="0" smtClean="0">
                <a:latin typeface="Arial" charset="0"/>
              </a:rPr>
              <a:t> substancí (ROS)</a:t>
            </a: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err="1" smtClean="0">
                <a:latin typeface="Arial" charset="0"/>
              </a:rPr>
              <a:t>suplementace</a:t>
            </a:r>
            <a:r>
              <a:rPr lang="cs-CZ" sz="2400" dirty="0" smtClean="0">
                <a:latin typeface="Arial" charset="0"/>
              </a:rPr>
              <a:t> v době zánětu může být škodlivá </a:t>
            </a:r>
            <a:endParaRPr lang="cs-CZ" sz="2400" dirty="0" smtClean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04202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160339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Zdroje železa ve stravě a vstřebávání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 fyziologických okolností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56792"/>
            <a:ext cx="8280151" cy="5040560"/>
          </a:xfrm>
        </p:spPr>
        <p:txBody>
          <a:bodyPr rtlCol="0">
            <a:normAutofit/>
          </a:bodyPr>
          <a:lstStyle/>
          <a:p>
            <a:pPr marL="276225" indent="-276225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Bohaté zdroje </a:t>
            </a:r>
            <a:r>
              <a:rPr lang="cs-CZ" sz="2800" b="1" dirty="0" err="1" smtClean="0">
                <a:latin typeface="Arial" charset="0"/>
              </a:rPr>
              <a:t>Fe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(množství na 100g potraviny)</a:t>
            </a:r>
            <a:endParaRPr lang="cs-CZ" dirty="0" smtClean="0">
              <a:latin typeface="Arial" charset="0"/>
            </a:endParaRP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játra (10mg), maso (2-5mg), vaječný žloutek </a:t>
            </a: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luštěniny (5-10mg), sója (9-15mg)</a:t>
            </a:r>
            <a:endParaRPr lang="cs-CZ" sz="2400" dirty="0" smtClean="0">
              <a:latin typeface="Arial" charset="0"/>
            </a:endParaRPr>
          </a:p>
          <a:p>
            <a:pPr marL="276225" indent="-276225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charset="0"/>
              </a:rPr>
              <a:t>Vstřebávání </a:t>
            </a:r>
            <a:r>
              <a:rPr lang="cs-CZ" sz="2800" b="1" dirty="0" err="1">
                <a:latin typeface="Arial" charset="0"/>
              </a:rPr>
              <a:t>Fe</a:t>
            </a:r>
            <a:endParaRPr lang="cs-CZ" sz="2800" b="1" dirty="0">
              <a:latin typeface="Arial" charset="0"/>
            </a:endParaRP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hemové </a:t>
            </a:r>
            <a:r>
              <a:rPr lang="cs-CZ" sz="2400" dirty="0" err="1">
                <a:latin typeface="Arial" charset="0"/>
              </a:rPr>
              <a:t>Fe</a:t>
            </a:r>
            <a:r>
              <a:rPr lang="cs-CZ" sz="2400" dirty="0">
                <a:latin typeface="Arial" charset="0"/>
              </a:rPr>
              <a:t> 15-35 %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err="1">
                <a:latin typeface="Arial" charset="0"/>
              </a:rPr>
              <a:t>nehemové</a:t>
            </a:r>
            <a:r>
              <a:rPr lang="cs-CZ" sz="2400" dirty="0">
                <a:latin typeface="Arial" charset="0"/>
              </a:rPr>
              <a:t> (anorganické) </a:t>
            </a:r>
            <a:r>
              <a:rPr lang="cs-CZ" sz="2400" dirty="0" err="1">
                <a:latin typeface="Arial" charset="0"/>
              </a:rPr>
              <a:t>Fe</a:t>
            </a:r>
            <a:r>
              <a:rPr lang="cs-CZ" sz="2400" dirty="0">
                <a:latin typeface="Arial" charset="0"/>
              </a:rPr>
              <a:t> 10 %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potencováno přítomností </a:t>
            </a:r>
            <a:r>
              <a:rPr lang="cs-CZ" sz="2400" dirty="0" err="1">
                <a:latin typeface="Arial" charset="0"/>
              </a:rPr>
              <a:t>vit.C</a:t>
            </a:r>
            <a:r>
              <a:rPr lang="cs-CZ" sz="2400" dirty="0">
                <a:latin typeface="Arial" charset="0"/>
              </a:rPr>
              <a:t> a některých aminokyselin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vstřebává se v duodenu a proximálním jejunu</a:t>
            </a:r>
          </a:p>
          <a:p>
            <a:pPr marL="276225" indent="-276225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Zásobní </a:t>
            </a:r>
            <a:r>
              <a:rPr lang="cs-CZ" sz="2800" b="1" dirty="0" err="1" smtClean="0">
                <a:latin typeface="Arial" charset="0"/>
              </a:rPr>
              <a:t>Fe</a:t>
            </a:r>
            <a:r>
              <a:rPr lang="cs-CZ" sz="2800" b="1" dirty="0" smtClean="0">
                <a:latin typeface="Arial" charset="0"/>
              </a:rPr>
              <a:t> v celém organismu tvoří 0,8-1,2 g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err="1" smtClean="0">
                <a:latin typeface="Arial" charset="0"/>
              </a:rPr>
              <a:t>ferritin</a:t>
            </a:r>
            <a:r>
              <a:rPr lang="cs-CZ" sz="2400" dirty="0" smtClean="0">
                <a:latin typeface="Arial" charset="0"/>
              </a:rPr>
              <a:t> normální rozmezí 30-300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g/l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hladina </a:t>
            </a:r>
            <a:r>
              <a:rPr lang="cs-CZ" sz="2400" dirty="0" err="1" smtClean="0">
                <a:latin typeface="Arial" charset="0"/>
              </a:rPr>
              <a:t>ferritinu</a:t>
            </a:r>
            <a:r>
              <a:rPr lang="cs-CZ" sz="2400" dirty="0" smtClean="0">
                <a:latin typeface="Arial" charset="0"/>
              </a:rPr>
              <a:t> v krvi koresponduje se zásobami </a:t>
            </a:r>
            <a:r>
              <a:rPr lang="cs-CZ" sz="2400" dirty="0" err="1" smtClean="0">
                <a:latin typeface="Arial" charset="0"/>
              </a:rPr>
              <a:t>Fe</a:t>
            </a:r>
            <a:endParaRPr lang="cs-CZ" sz="2400" dirty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95657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Hodnocení stavu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 organismu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 vztahu k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suplementaci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800"/>
            <a:ext cx="8352159" cy="5040560"/>
          </a:xfrm>
        </p:spPr>
        <p:txBody>
          <a:bodyPr rtlCol="0">
            <a:normAutofit/>
          </a:bodyPr>
          <a:lstStyle/>
          <a:p>
            <a:pPr marL="276225" indent="-276225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Hladina </a:t>
            </a:r>
            <a:r>
              <a:rPr lang="cs-CZ" sz="2800" b="1" dirty="0" err="1" smtClean="0">
                <a:latin typeface="Arial" charset="0"/>
              </a:rPr>
              <a:t>Fe</a:t>
            </a:r>
            <a:r>
              <a:rPr lang="cs-CZ" sz="2800" b="1" dirty="0" smtClean="0">
                <a:latin typeface="Arial" charset="0"/>
              </a:rPr>
              <a:t> v krevním séru (5-25 </a:t>
            </a:r>
            <a:r>
              <a:rPr lang="cs-CZ" sz="2800" b="1" dirty="0" err="1" smtClean="0">
                <a:latin typeface="Symbol" pitchFamily="18" charset="2"/>
              </a:rPr>
              <a:t>m</a:t>
            </a:r>
            <a:r>
              <a:rPr lang="cs-CZ" sz="2800" b="1" dirty="0" err="1" smtClean="0">
                <a:latin typeface="Arial" charset="0"/>
              </a:rPr>
              <a:t>mol</a:t>
            </a:r>
            <a:r>
              <a:rPr lang="cs-CZ" sz="2800" b="1" dirty="0" smtClean="0">
                <a:latin typeface="Arial" charset="0"/>
              </a:rPr>
              <a:t>/l)</a:t>
            </a:r>
            <a:endParaRPr lang="cs-CZ" sz="2800" b="1" dirty="0" smtClean="0">
              <a:latin typeface="Arial" charset="0"/>
            </a:endParaRP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klesá při akutním metabolickém stresu</a:t>
            </a: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přesun </a:t>
            </a:r>
            <a:r>
              <a:rPr lang="cs-CZ" sz="2400" dirty="0" err="1" smtClean="0">
                <a:latin typeface="Arial" charset="0"/>
              </a:rPr>
              <a:t>Fe</a:t>
            </a:r>
            <a:r>
              <a:rPr lang="cs-CZ" sz="2400" dirty="0" smtClean="0">
                <a:latin typeface="Arial" charset="0"/>
              </a:rPr>
              <a:t> z krve do tkání (</a:t>
            </a:r>
            <a:r>
              <a:rPr lang="cs-CZ" sz="2400" dirty="0" err="1" smtClean="0">
                <a:latin typeface="Arial" charset="0"/>
              </a:rPr>
              <a:t>hepcidin</a:t>
            </a:r>
            <a:r>
              <a:rPr lang="cs-CZ" sz="2400" dirty="0" smtClean="0">
                <a:latin typeface="Arial" charset="0"/>
              </a:rPr>
              <a:t>)</a:t>
            </a: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pokles </a:t>
            </a:r>
            <a:r>
              <a:rPr lang="cs-CZ" sz="2400" dirty="0" err="1" smtClean="0">
                <a:latin typeface="Arial" charset="0"/>
              </a:rPr>
              <a:t>Fe</a:t>
            </a:r>
            <a:r>
              <a:rPr lang="cs-CZ" sz="2400" dirty="0" smtClean="0">
                <a:latin typeface="Arial" charset="0"/>
              </a:rPr>
              <a:t> je výhodný při infekci (růstový faktor bakterií)</a:t>
            </a:r>
            <a:endParaRPr lang="cs-CZ" sz="2400" dirty="0" smtClean="0">
              <a:latin typeface="Arial" charset="0"/>
            </a:endParaRPr>
          </a:p>
          <a:p>
            <a:pPr marL="276225" indent="-276225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err="1" smtClean="0">
                <a:latin typeface="Arial" charset="0"/>
              </a:rPr>
              <a:t>Ferritin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(bílkovina, která váže až 4500 atomů </a:t>
            </a:r>
            <a:r>
              <a:rPr lang="cs-CZ" dirty="0" err="1" smtClean="0">
                <a:latin typeface="Arial" charset="0"/>
              </a:rPr>
              <a:t>Fe</a:t>
            </a:r>
            <a:r>
              <a:rPr lang="cs-CZ" dirty="0" smtClean="0">
                <a:latin typeface="Arial" charset="0"/>
              </a:rPr>
              <a:t>)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bílkovina akutní fáze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hodnota </a:t>
            </a:r>
            <a:r>
              <a:rPr lang="cs-CZ" sz="2400" dirty="0">
                <a:latin typeface="Arial" charset="0"/>
              </a:rPr>
              <a:t>&lt; 100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g/l je při zánětu nízká (fyziologicky by však byla v normě) </a:t>
            </a:r>
            <a:endParaRPr lang="cs-CZ" sz="2400" dirty="0">
              <a:latin typeface="Arial" charset="0"/>
            </a:endParaRPr>
          </a:p>
          <a:p>
            <a:pPr marL="276225" indent="-276225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Saturace vazebné kapacity krve (transferinu)</a:t>
            </a:r>
            <a:endParaRPr lang="cs-CZ" sz="2800" b="1" dirty="0" smtClean="0">
              <a:latin typeface="Arial" charset="0"/>
            </a:endParaRP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err="1" smtClean="0">
                <a:latin typeface="Arial" charset="0"/>
              </a:rPr>
              <a:t>SaFe</a:t>
            </a:r>
            <a:r>
              <a:rPr lang="cs-CZ" sz="2400" dirty="0" smtClean="0">
                <a:latin typeface="Arial" charset="0"/>
              </a:rPr>
              <a:t> ukazuje na transportní </a:t>
            </a:r>
            <a:r>
              <a:rPr lang="cs-CZ" sz="2400" dirty="0" err="1" smtClean="0">
                <a:latin typeface="Arial" charset="0"/>
              </a:rPr>
              <a:t>Fe</a:t>
            </a:r>
            <a:r>
              <a:rPr lang="cs-CZ" sz="2400" dirty="0" smtClean="0">
                <a:latin typeface="Arial" charset="0"/>
              </a:rPr>
              <a:t> </a:t>
            </a: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norma 25-30 % (0,25-0,35)</a:t>
            </a: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nedostatek mobilního </a:t>
            </a:r>
            <a:r>
              <a:rPr lang="cs-CZ" sz="2400" dirty="0" err="1" smtClean="0">
                <a:latin typeface="Arial" charset="0"/>
              </a:rPr>
              <a:t>Fe</a:t>
            </a:r>
            <a:r>
              <a:rPr lang="cs-CZ" sz="2400" dirty="0" smtClean="0">
                <a:latin typeface="Arial" charset="0"/>
              </a:rPr>
              <a:t> &lt; 20 % resp. 0,2</a:t>
            </a: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endParaRPr lang="cs-CZ" sz="2400" dirty="0" smtClean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39448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Denní potřeba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 jeho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suplementace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při onemocnění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56792"/>
            <a:ext cx="8208143" cy="5112568"/>
          </a:xfrm>
        </p:spPr>
        <p:txBody>
          <a:bodyPr rtlCol="0">
            <a:normAutofit/>
          </a:bodyPr>
          <a:lstStyle/>
          <a:p>
            <a:pPr marL="276225" indent="-276225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Denní potřeba 10-20 mg</a:t>
            </a:r>
            <a:endParaRPr lang="cs-CZ" sz="2800" b="1" dirty="0" smtClean="0">
              <a:latin typeface="Arial" charset="0"/>
            </a:endParaRP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vstřebává se pouze kolem 10 %</a:t>
            </a: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při deficitu je vstřebávání vyšší</a:t>
            </a: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při systémovém zánětu je vstřebávání velmi nízké</a:t>
            </a:r>
            <a:endParaRPr lang="cs-CZ" sz="2400" dirty="0" smtClean="0">
              <a:latin typeface="Arial" charset="0"/>
            </a:endParaRPr>
          </a:p>
          <a:p>
            <a:pPr marL="276225" indent="-276225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charset="0"/>
              </a:rPr>
              <a:t>Laboratorní známky deficitu </a:t>
            </a:r>
            <a:r>
              <a:rPr lang="cs-CZ" sz="2800" b="1" dirty="0" err="1">
                <a:latin typeface="Arial" charset="0"/>
              </a:rPr>
              <a:t>Fe</a:t>
            </a:r>
            <a:r>
              <a:rPr lang="cs-CZ" sz="2800" b="1" dirty="0">
                <a:latin typeface="Arial" charset="0"/>
              </a:rPr>
              <a:t> při zánětu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err="1">
                <a:latin typeface="Arial" charset="0"/>
              </a:rPr>
              <a:t>SaFe</a:t>
            </a:r>
            <a:r>
              <a:rPr lang="cs-CZ" sz="2400" dirty="0">
                <a:latin typeface="Arial" charset="0"/>
              </a:rPr>
              <a:t> &lt; 0,2 a současně </a:t>
            </a:r>
            <a:r>
              <a:rPr lang="cs-CZ" sz="2400" dirty="0" err="1">
                <a:latin typeface="Arial" charset="0"/>
              </a:rPr>
              <a:t>ferritin</a:t>
            </a:r>
            <a:r>
              <a:rPr lang="cs-CZ" sz="2400" dirty="0">
                <a:latin typeface="Arial" charset="0"/>
              </a:rPr>
              <a:t> &lt; 100 </a:t>
            </a:r>
            <a:r>
              <a:rPr lang="cs-CZ" sz="2400" dirty="0">
                <a:latin typeface="Symbol" pitchFamily="18" charset="2"/>
              </a:rPr>
              <a:t>m</a:t>
            </a:r>
            <a:r>
              <a:rPr lang="cs-CZ" sz="2400" dirty="0">
                <a:latin typeface="Arial" charset="0"/>
              </a:rPr>
              <a:t>g/l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pokud je současně anémie, jde o anemii z nedostatku </a:t>
            </a:r>
            <a:r>
              <a:rPr lang="cs-CZ" sz="2400" dirty="0" err="1">
                <a:latin typeface="Arial" charset="0"/>
              </a:rPr>
              <a:t>Fe</a:t>
            </a:r>
            <a:r>
              <a:rPr lang="cs-CZ" sz="2400" dirty="0">
                <a:latin typeface="Arial" charset="0"/>
              </a:rPr>
              <a:t> (</a:t>
            </a:r>
            <a:r>
              <a:rPr lang="cs-CZ" sz="2400" i="1" dirty="0">
                <a:latin typeface="Arial" charset="0"/>
              </a:rPr>
              <a:t>Iron </a:t>
            </a:r>
            <a:r>
              <a:rPr lang="cs-CZ" sz="2400" i="1" dirty="0" err="1">
                <a:latin typeface="Arial" charset="0"/>
              </a:rPr>
              <a:t>Deficiency</a:t>
            </a:r>
            <a:r>
              <a:rPr lang="cs-CZ" sz="2400" i="1" dirty="0">
                <a:latin typeface="Arial" charset="0"/>
              </a:rPr>
              <a:t> </a:t>
            </a:r>
            <a:r>
              <a:rPr lang="cs-CZ" sz="2400" i="1" dirty="0" err="1">
                <a:latin typeface="Arial" charset="0"/>
              </a:rPr>
              <a:t>Anemia</a:t>
            </a:r>
            <a:r>
              <a:rPr lang="cs-CZ" sz="2400" dirty="0">
                <a:latin typeface="Arial" charset="0"/>
              </a:rPr>
              <a:t>, IDA)</a:t>
            </a:r>
          </a:p>
          <a:p>
            <a:pPr marL="276225" indent="-276225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err="1" smtClean="0">
                <a:latin typeface="Arial" charset="0"/>
              </a:rPr>
              <a:t>Suplementace</a:t>
            </a:r>
            <a:r>
              <a:rPr lang="cs-CZ" sz="2800" b="1" dirty="0" smtClean="0">
                <a:latin typeface="Arial" charset="0"/>
              </a:rPr>
              <a:t> léky</a:t>
            </a:r>
            <a:endParaRPr lang="cs-CZ" dirty="0" smtClean="0">
              <a:latin typeface="Arial" charset="0"/>
            </a:endParaRP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tablety s prodlouženým uvolňováním, kapky, sirup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léčebná dávka při deficitu </a:t>
            </a:r>
            <a:r>
              <a:rPr lang="cs-CZ" sz="2400" dirty="0" err="1" smtClean="0">
                <a:latin typeface="Arial" charset="0"/>
              </a:rPr>
              <a:t>Fe</a:t>
            </a:r>
            <a:r>
              <a:rPr lang="cs-CZ" sz="2400" dirty="0" smtClean="0">
                <a:latin typeface="Arial" charset="0"/>
              </a:rPr>
              <a:t> 100-200 mg/den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úprava deficitu </a:t>
            </a:r>
            <a:r>
              <a:rPr lang="cs-CZ" sz="2400" dirty="0" err="1" smtClean="0">
                <a:latin typeface="Arial" charset="0"/>
              </a:rPr>
              <a:t>Fe</a:t>
            </a:r>
            <a:r>
              <a:rPr lang="cs-CZ" sz="2400" dirty="0" smtClean="0">
                <a:latin typeface="Arial" charset="0"/>
              </a:rPr>
              <a:t> trvá 6 měsíců</a:t>
            </a:r>
            <a:endParaRPr lang="cs-CZ" sz="2400" dirty="0">
              <a:latin typeface="Arial" charset="0"/>
            </a:endParaRP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endParaRPr lang="cs-CZ" sz="2400" dirty="0" smtClean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17982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648" y="2708920"/>
            <a:ext cx="5040560" cy="850106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Jód ve výživě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08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160339"/>
            <a:ext cx="7877944" cy="96440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Jód, I</a:t>
            </a:r>
            <a:r>
              <a:rPr lang="cs-CZ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127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základní charakteristika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800"/>
            <a:ext cx="8352159" cy="4824114"/>
          </a:xfrm>
        </p:spPr>
        <p:txBody>
          <a:bodyPr rtlCol="0">
            <a:normAutofit/>
          </a:bodyPr>
          <a:lstStyle/>
          <a:p>
            <a:pPr marL="276225" indent="-276225" eaLnBrk="1" fontAlgn="auto" hangingPunct="1"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Nedostatek jódu je i v dnešní době častý</a:t>
            </a:r>
          </a:p>
          <a:p>
            <a:pPr marL="534988" lvl="1" indent="-258763" eaLnBrk="1" fontAlgn="auto" hangingPunct="1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v Evropě je udáváno 44 % obyvatel</a:t>
            </a:r>
          </a:p>
          <a:p>
            <a:pPr marL="534988" lvl="1" indent="-258763" eaLnBrk="1" fontAlgn="auto" hangingPunct="1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podstatně nižší výskyt v Americe</a:t>
            </a:r>
          </a:p>
          <a:p>
            <a:pPr marL="276225" indent="-276225"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charset="0"/>
              </a:rPr>
              <a:t>Funkce štítné žlázy je vysoce závislá na zevním přívodu jódu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nedostatek jódu ► snížená tvorba </a:t>
            </a:r>
            <a:r>
              <a:rPr lang="cs-CZ" sz="2400" dirty="0" err="1">
                <a:latin typeface="Arial" charset="0"/>
              </a:rPr>
              <a:t>thyroxinu</a:t>
            </a:r>
            <a:r>
              <a:rPr lang="cs-CZ" sz="2400" dirty="0">
                <a:latin typeface="Arial" charset="0"/>
              </a:rPr>
              <a:t> a T3 ► reakce hypofýzy se zvýšením tvorby TSH ► struma </a:t>
            </a:r>
          </a:p>
          <a:p>
            <a:pPr marL="276225" indent="-276225"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Poruchy způsobené nedostatkem jódu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struma, </a:t>
            </a:r>
            <a:r>
              <a:rPr lang="cs-CZ" sz="2400" dirty="0" err="1" smtClean="0">
                <a:latin typeface="Arial" charset="0"/>
              </a:rPr>
              <a:t>nodulární</a:t>
            </a:r>
            <a:r>
              <a:rPr lang="cs-CZ" sz="2400" dirty="0" smtClean="0">
                <a:latin typeface="Arial" charset="0"/>
              </a:rPr>
              <a:t> struma (riziko karcinomu)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err="1" smtClean="0">
                <a:latin typeface="Arial" charset="0"/>
              </a:rPr>
              <a:t>hypothyreoidismus</a:t>
            </a:r>
            <a:endParaRPr lang="cs-CZ" sz="2400" dirty="0" smtClean="0">
              <a:latin typeface="Arial" charset="0"/>
            </a:endParaRP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kretenismus u kojenců (u nás se již nevyskytuje)</a:t>
            </a:r>
            <a:endParaRPr lang="cs-CZ" sz="2400" dirty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08558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9" y="116633"/>
            <a:ext cx="7597525" cy="936104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Zdroje jódu ve stravě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obsah jódu v potravinách je však proměnlivý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1"/>
            <a:ext cx="7632848" cy="504056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Ryby, mořské plody, mořská sůl</a:t>
            </a:r>
          </a:p>
          <a:p>
            <a:pPr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Mořské řasy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Mléko kravské, mléčné výrobky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Vejce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Minerální voda Vincentka  </a:t>
            </a:r>
            <a:r>
              <a:rPr lang="cs-CZ" dirty="0" smtClean="0">
                <a:latin typeface="Arial" charset="0"/>
              </a:rPr>
              <a:t>(jód 6000 </a:t>
            </a:r>
            <a:r>
              <a:rPr lang="cs-CZ" dirty="0" smtClean="0">
                <a:latin typeface="Symbol" pitchFamily="18" charset="2"/>
              </a:rPr>
              <a:t>m</a:t>
            </a:r>
            <a:r>
              <a:rPr lang="cs-CZ" dirty="0" smtClean="0">
                <a:latin typeface="Arial" charset="0"/>
              </a:rPr>
              <a:t>g/l)</a:t>
            </a:r>
            <a:endParaRPr lang="cs-CZ" dirty="0"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Fortifikovaná </a:t>
            </a:r>
            <a:r>
              <a:rPr lang="cs-CZ" sz="2800" b="1" dirty="0">
                <a:latin typeface="Arial" charset="0"/>
              </a:rPr>
              <a:t>sůl</a:t>
            </a:r>
          </a:p>
          <a:p>
            <a:pPr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Fortifikované </a:t>
            </a:r>
            <a:r>
              <a:rPr lang="cs-CZ" sz="2800" b="1" dirty="0" smtClean="0">
                <a:latin typeface="Arial" charset="0"/>
              </a:rPr>
              <a:t>potraviny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>
                <a:latin typeface="Arial" charset="0"/>
              </a:rPr>
              <a:t>Nízký obsah v rostlinné stravě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ovoce, zelenina, luštěniny, </a:t>
            </a:r>
            <a:r>
              <a:rPr lang="cs-CZ" sz="2400" dirty="0" smtClean="0">
                <a:latin typeface="Arial" charset="0"/>
              </a:rPr>
              <a:t>cereálie</a:t>
            </a:r>
            <a:endParaRPr lang="cs-CZ" sz="2400" dirty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11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0520" y="116632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Obsah jódu v mořské soli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nemusí být vysoký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353425" cy="4464050"/>
          </a:xfrm>
        </p:spPr>
        <p:txBody>
          <a:bodyPr rtlCol="0">
            <a:normAutofit/>
          </a:bodyPr>
          <a:lstStyle/>
          <a:p>
            <a:pPr marL="276225" indent="-276225"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charset="0"/>
              </a:rPr>
              <a:t>Jódové sloučeniny v mořské vodě/soli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méně stabilní jodid (angl. </a:t>
            </a:r>
            <a:r>
              <a:rPr lang="cs-CZ" sz="2400" i="1" dirty="0" err="1">
                <a:latin typeface="Arial" charset="0"/>
              </a:rPr>
              <a:t>iodide</a:t>
            </a:r>
            <a:r>
              <a:rPr lang="cs-CZ" sz="2400" dirty="0">
                <a:latin typeface="Arial" charset="0"/>
              </a:rPr>
              <a:t>)	I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stabilnější jodičnan (</a:t>
            </a:r>
            <a:r>
              <a:rPr lang="cs-CZ" sz="2400" i="1" dirty="0" err="1">
                <a:latin typeface="Arial" charset="0"/>
              </a:rPr>
              <a:t>iodate</a:t>
            </a:r>
            <a:r>
              <a:rPr lang="cs-CZ" sz="2400" dirty="0">
                <a:latin typeface="Arial" charset="0"/>
              </a:rPr>
              <a:t>)		IO</a:t>
            </a:r>
            <a:r>
              <a:rPr lang="cs-CZ" sz="2400" baseline="-25000" dirty="0">
                <a:latin typeface="Arial" charset="0"/>
              </a:rPr>
              <a:t>3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organické sloučeniny jódu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obvyklý poměr jodid : jodičnan 5:1</a:t>
            </a:r>
          </a:p>
          <a:p>
            <a:pPr marL="276225" indent="-276225"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charset="0"/>
              </a:rPr>
              <a:t>Mořská sůl může mít </a:t>
            </a:r>
            <a:r>
              <a:rPr lang="cs-CZ" sz="2800" b="1" dirty="0" smtClean="0">
                <a:latin typeface="Arial" charset="0"/>
              </a:rPr>
              <a:t>překvapivě málo jódu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v práci portugalských autorů byl medián jen 14 mg/kg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polovina vzorků tedy měla &lt; 14 mg/kg</a:t>
            </a:r>
          </a:p>
          <a:p>
            <a:pPr marL="276225" indent="-276225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err="1" smtClean="0">
                <a:latin typeface="Arial" charset="0"/>
              </a:rPr>
              <a:t>Jodizace</a:t>
            </a:r>
            <a:r>
              <a:rPr lang="cs-CZ" sz="2800" b="1" dirty="0" smtClean="0">
                <a:latin typeface="Arial" charset="0"/>
              </a:rPr>
              <a:t> doporučena při nízkém obsahu jódu </a:t>
            </a:r>
            <a:endParaRPr lang="cs-CZ" sz="2800" b="1" dirty="0" smtClean="0">
              <a:latin typeface="Arial" charset="0"/>
            </a:endParaRPr>
          </a:p>
          <a:p>
            <a:pPr marL="534988" lvl="1" indent="-258763" eaLnBrk="1" fontAlgn="auto" hangingPunct="1">
              <a:spcBef>
                <a:spcPts val="30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dle WHO &lt;15 mg/kg  </a:t>
            </a:r>
            <a:r>
              <a:rPr lang="cs-CZ" dirty="0" smtClean="0">
                <a:latin typeface="Arial" charset="0"/>
              </a:rPr>
              <a:t>nebo</a:t>
            </a:r>
            <a:r>
              <a:rPr lang="cs-CZ" sz="2400" dirty="0" smtClean="0">
                <a:latin typeface="Arial" charset="0"/>
              </a:rPr>
              <a:t>  &lt; 15 </a:t>
            </a:r>
            <a:r>
              <a:rPr lang="cs-CZ" sz="2400" dirty="0" err="1" smtClean="0">
                <a:latin typeface="Arial" charset="0"/>
              </a:rPr>
              <a:t>ppm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(</a:t>
            </a:r>
            <a:r>
              <a:rPr lang="cs-CZ" dirty="0" err="1" smtClean="0">
                <a:latin typeface="Arial" charset="0"/>
              </a:rPr>
              <a:t>parts</a:t>
            </a:r>
            <a:r>
              <a:rPr lang="cs-CZ" dirty="0" smtClean="0">
                <a:latin typeface="Arial" charset="0"/>
              </a:rPr>
              <a:t> per </a:t>
            </a:r>
            <a:r>
              <a:rPr lang="cs-CZ" dirty="0" err="1" smtClean="0">
                <a:latin typeface="Arial" charset="0"/>
              </a:rPr>
              <a:t>million</a:t>
            </a:r>
            <a:r>
              <a:rPr lang="cs-CZ" dirty="0" smtClean="0">
                <a:latin typeface="Arial" charset="0"/>
              </a:rPr>
              <a:t>)</a:t>
            </a:r>
          </a:p>
          <a:p>
            <a:pPr marL="276225" indent="-276225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endParaRPr lang="cs-CZ" sz="2800" b="1" dirty="0" smtClean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5321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44624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Fortifikace soli jódem.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odizace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soli  </a:t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potřeba jódu ve stravě 150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g/den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808"/>
            <a:ext cx="8280151" cy="4824536"/>
          </a:xfrm>
        </p:spPr>
        <p:txBody>
          <a:bodyPr rtlCol="0">
            <a:normAutofit/>
          </a:bodyPr>
          <a:lstStyle/>
          <a:p>
            <a:pPr marL="276225" indent="-276225"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Jodizovaná sůl není tak široce používána,     jak se většinou předpokládá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zvláště velkoodběratelé </a:t>
            </a:r>
            <a:r>
              <a:rPr lang="cs-CZ" sz="2400" dirty="0">
                <a:latin typeface="Arial" charset="0"/>
              </a:rPr>
              <a:t>mohou šetřit</a:t>
            </a:r>
          </a:p>
          <a:p>
            <a:pPr marL="276225" indent="-276225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V ČR by měla jodizovaná sůl mít obsah jódu</a:t>
            </a:r>
            <a:endParaRPr lang="cs-CZ" sz="2800" b="1" dirty="0">
              <a:latin typeface="Arial" charset="0"/>
            </a:endParaRP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garantovaný 27-42 mg/kg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obsah jódu se však skladováním snižuje o 30-98%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negativní vliv vlhkosti 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balení: vícevrstvé a polyetylénové sáčky</a:t>
            </a:r>
            <a:endParaRPr lang="cs-CZ" sz="2400" dirty="0">
              <a:latin typeface="Arial" charset="0"/>
            </a:endParaRPr>
          </a:p>
          <a:p>
            <a:pPr marL="276225" indent="-276225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Při </a:t>
            </a:r>
            <a:r>
              <a:rPr lang="cs-CZ" dirty="0" smtClean="0">
                <a:latin typeface="Arial" charset="0"/>
              </a:rPr>
              <a:t>současném</a:t>
            </a:r>
            <a:r>
              <a:rPr lang="cs-CZ" sz="2800" b="1" dirty="0" smtClean="0">
                <a:latin typeface="Arial" charset="0"/>
              </a:rPr>
              <a:t> omezení příjmu soli </a:t>
            </a:r>
            <a:r>
              <a:rPr lang="cs-CZ" dirty="0" smtClean="0">
                <a:latin typeface="Arial" charset="0"/>
              </a:rPr>
              <a:t>na</a:t>
            </a:r>
            <a:r>
              <a:rPr lang="cs-CZ" sz="2800" b="1" dirty="0" smtClean="0">
                <a:latin typeface="Arial" charset="0"/>
              </a:rPr>
              <a:t> 5 g/den</a:t>
            </a:r>
            <a:endParaRPr lang="cs-CZ" sz="2800" b="1" dirty="0" smtClean="0">
              <a:latin typeface="Arial" charset="0"/>
            </a:endParaRP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by šlo o příjem jódu 170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g/den 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ale při příjmu 10 g soli o 340 </a:t>
            </a:r>
            <a:r>
              <a:rPr lang="cs-CZ" sz="2400" dirty="0">
                <a:latin typeface="Symbol" pitchFamily="18" charset="2"/>
              </a:rPr>
              <a:t>m</a:t>
            </a:r>
            <a:r>
              <a:rPr lang="cs-CZ" sz="2400" dirty="0">
                <a:latin typeface="Arial" charset="0"/>
              </a:rPr>
              <a:t>g/den</a:t>
            </a:r>
            <a:endParaRPr lang="cs-CZ" sz="2400" dirty="0" smtClean="0">
              <a:latin typeface="Arial" charset="0"/>
            </a:endParaRPr>
          </a:p>
          <a:p>
            <a:pPr marL="276225" indent="-276225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endParaRPr lang="cs-CZ" sz="2800" b="1" dirty="0" smtClean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24211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836712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363272" cy="692696"/>
          </a:xfrm>
        </p:spPr>
        <p:txBody>
          <a:bodyPr/>
          <a:lstStyle/>
          <a:p>
            <a:r>
              <a:rPr lang="cs-CZ" dirty="0" smtClean="0"/>
              <a:t>Potenciálně toxické neesenciální stopové prvky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513731"/>
              </p:ext>
            </p:extLst>
          </p:nvPr>
        </p:nvGraphicFramePr>
        <p:xfrm>
          <a:off x="269521" y="980728"/>
          <a:ext cx="8604957" cy="5665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309"/>
                <a:gridCol w="2376264"/>
                <a:gridCol w="3456384"/>
              </a:tblGrid>
              <a:tr h="11377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Stopový prvek</a:t>
                      </a:r>
                    </a:p>
                    <a:p>
                      <a:pPr marL="0" algn="ctr" defTabSz="914400" rtl="0" eaLnBrk="1" latinLnBrk="0" hangingPunct="1"/>
                      <a:r>
                        <a:rPr lang="cs-CZ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neesenciální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Chemická</a:t>
                      </a:r>
                    </a:p>
                    <a:p>
                      <a:pPr algn="ctr"/>
                      <a:r>
                        <a:rPr lang="cs-CZ" sz="2400" b="1" i="0" dirty="0" smtClean="0"/>
                        <a:t>značka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Relativní atomová hmotnost  </a:t>
                      </a:r>
                      <a:r>
                        <a:rPr lang="cs-CZ" sz="1600" b="0" i="0" dirty="0" smtClean="0"/>
                        <a:t>(zaokrouhleně)</a:t>
                      </a:r>
                      <a:endParaRPr lang="cs-CZ" sz="2400" b="1" i="0" dirty="0" smtClean="0"/>
                    </a:p>
                  </a:txBody>
                  <a:tcPr anchor="ctr"/>
                </a:tc>
              </a:tr>
              <a:tr h="50312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Hliník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312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Křemík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Si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312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Cadmium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Cd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112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3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Olovo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</a:rPr>
                        <a:t>Pb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207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3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Arzén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As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3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Rtuť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</a:rPr>
                        <a:t>Hg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3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Stříbro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</a:rPr>
                        <a:t>Ag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3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Nikl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Ni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3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Cín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</a:rPr>
                        <a:t>Sn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119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1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90899" y="116633"/>
            <a:ext cx="7597525" cy="936104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Zjišťování denního příjmu jódu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pomocí dotazníků a tabulkového obsahu jódu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89705"/>
            <a:ext cx="8532440" cy="451961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Záznam příjmu stravy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nejméně </a:t>
            </a:r>
            <a:r>
              <a:rPr lang="cs-CZ" sz="2400" dirty="0" smtClean="0">
                <a:latin typeface="Arial" charset="0"/>
              </a:rPr>
              <a:t>10-denní kvůli příjmu potravin, které nejsou konzumovány běžně</a:t>
            </a:r>
            <a:endParaRPr lang="cs-CZ" sz="2400" dirty="0"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Dotazník frekvence příjmu potravin, FFQ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závisí na skupinách sledovaných potravin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často nadhodnocuje příjem jódu</a:t>
            </a:r>
            <a:endParaRPr lang="cs-CZ" sz="2400" dirty="0"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Vegani </a:t>
            </a:r>
            <a:r>
              <a:rPr lang="cs-CZ" sz="2800" b="1" dirty="0" smtClean="0">
                <a:latin typeface="Arial" charset="0"/>
              </a:rPr>
              <a:t>a vegetariáni mají nízký příjem jódu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pokud nekonzumují mořské řasy/fortifikované potraviny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mohou mít vysoký příjem při pravidelné konzumaci mořských řas (různý obsah jódu)</a:t>
            </a:r>
            <a:endParaRPr lang="cs-CZ" sz="2400" dirty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074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16632"/>
            <a:ext cx="7165477" cy="936104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Metabolismus jódu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organismu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1" y="1556792"/>
            <a:ext cx="8208913" cy="5112568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Vstřebávání </a:t>
            </a:r>
            <a:r>
              <a:rPr lang="cs-CZ" sz="2800" b="1" dirty="0" smtClean="0">
                <a:latin typeface="Arial" charset="0"/>
              </a:rPr>
              <a:t>jódu v </a:t>
            </a:r>
            <a:r>
              <a:rPr lang="cs-CZ" sz="2800" b="1" dirty="0" smtClean="0">
                <a:latin typeface="Arial" charset="0"/>
              </a:rPr>
              <a:t>GIT </a:t>
            </a:r>
            <a:r>
              <a:rPr lang="cs-CZ" sz="2800" b="1" dirty="0" smtClean="0">
                <a:latin typeface="Arial" charset="0"/>
              </a:rPr>
              <a:t>je kolem 90 %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je </a:t>
            </a:r>
            <a:r>
              <a:rPr lang="cs-CZ" sz="2400" dirty="0" smtClean="0">
                <a:latin typeface="Arial" charset="0"/>
              </a:rPr>
              <a:t>podporováno </a:t>
            </a:r>
            <a:r>
              <a:rPr lang="cs-CZ" sz="2400" dirty="0" err="1" smtClean="0">
                <a:latin typeface="Arial" charset="0"/>
              </a:rPr>
              <a:t>selénem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při </a:t>
            </a:r>
            <a:r>
              <a:rPr lang="cs-CZ" sz="2400" dirty="0" err="1" smtClean="0">
                <a:latin typeface="Arial" charset="0"/>
              </a:rPr>
              <a:t>suplementaci</a:t>
            </a:r>
            <a:r>
              <a:rPr lang="cs-CZ" sz="2400" dirty="0" smtClean="0">
                <a:latin typeface="Arial" charset="0"/>
              </a:rPr>
              <a:t> jódu je doporučena současná </a:t>
            </a:r>
            <a:r>
              <a:rPr lang="cs-CZ" sz="2400" dirty="0" err="1" smtClean="0">
                <a:latin typeface="Arial" charset="0"/>
              </a:rPr>
              <a:t>suplementace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 err="1" smtClean="0">
                <a:latin typeface="Arial" charset="0"/>
              </a:rPr>
              <a:t>selénu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Přijatý jód je vychytáván štítnou žlázou</a:t>
            </a:r>
            <a:endParaRPr lang="cs-CZ" sz="2800" b="1" dirty="0" smtClean="0">
              <a:latin typeface="Arial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Inhibice využití jódu štítnou žlázou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brukvovitá </a:t>
            </a:r>
            <a:r>
              <a:rPr lang="cs-CZ" sz="2400" dirty="0" smtClean="0">
                <a:latin typeface="Arial" charset="0"/>
              </a:rPr>
              <a:t>zelenina (zelí, květák, kedluben, brokolice)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významná pouze při příjmu velkého množství 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Štítná </a:t>
            </a:r>
            <a:r>
              <a:rPr lang="cs-CZ" sz="2800" b="1" dirty="0" smtClean="0">
                <a:latin typeface="Arial" charset="0"/>
              </a:rPr>
              <a:t>žláza obsahuje </a:t>
            </a:r>
            <a:r>
              <a:rPr lang="cs-CZ" sz="2800" b="1" dirty="0">
                <a:latin typeface="Arial" charset="0"/>
              </a:rPr>
              <a:t>15-20 mg jódu 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zásoba na 3 měsíce </a:t>
            </a:r>
            <a:r>
              <a:rPr lang="cs-CZ" sz="2400" dirty="0" smtClean="0">
                <a:latin typeface="Arial" charset="0"/>
              </a:rPr>
              <a:t>(při denní potřebě jódu 150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g)</a:t>
            </a:r>
            <a:endParaRPr lang="cs-CZ" sz="2400" dirty="0" smtClean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684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7384"/>
            <a:ext cx="7793037" cy="1025352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Vyšetření koncentrace jódu v moči (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jodurie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)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UIC, </a:t>
            </a:r>
            <a:r>
              <a:rPr lang="cs-CZ" sz="2400" b="0" i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rine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Iodine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Concentration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2"/>
            <a:ext cx="8208912" cy="432048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Více než 90 % jódu je vylučováno ledvinami</a:t>
            </a:r>
          </a:p>
          <a:p>
            <a:pPr>
              <a:spcBef>
                <a:spcPts val="1200"/>
              </a:spcBef>
            </a:pPr>
            <a:r>
              <a:rPr lang="cs-CZ" sz="2800" b="1" dirty="0" err="1" smtClean="0">
                <a:latin typeface="Arial" charset="0"/>
              </a:rPr>
              <a:t>Jodurie</a:t>
            </a:r>
            <a:r>
              <a:rPr lang="cs-CZ" sz="2800" b="1" dirty="0" smtClean="0">
                <a:latin typeface="Arial" charset="0"/>
              </a:rPr>
              <a:t> ukazuje </a:t>
            </a:r>
            <a:r>
              <a:rPr lang="cs-CZ" sz="2800" b="1" dirty="0">
                <a:latin typeface="Arial" charset="0"/>
              </a:rPr>
              <a:t>na recentní příjem jódu, </a:t>
            </a:r>
            <a:r>
              <a:rPr lang="cs-CZ" sz="2800" b="1" dirty="0" smtClean="0">
                <a:latin typeface="Arial" charset="0"/>
              </a:rPr>
              <a:t>    ale </a:t>
            </a:r>
            <a:r>
              <a:rPr lang="cs-CZ" sz="2800" b="1" dirty="0">
                <a:latin typeface="Arial" charset="0"/>
              </a:rPr>
              <a:t>i na stav jódu v organismu</a:t>
            </a:r>
          </a:p>
          <a:p>
            <a:pPr marL="620713" lvl="1" indent="-258763">
              <a:spcBef>
                <a:spcPts val="300"/>
              </a:spcBef>
              <a:buFont typeface="Arial" pitchFamily="34" charset="0"/>
              <a:buChar char="‒"/>
              <a:tabLst>
                <a:tab pos="3054350" algn="l"/>
              </a:tabLst>
            </a:pPr>
            <a:r>
              <a:rPr lang="cs-CZ" sz="2400" dirty="0">
                <a:latin typeface="Arial" charset="0"/>
              </a:rPr>
              <a:t>normální </a:t>
            </a:r>
            <a:r>
              <a:rPr lang="cs-CZ" sz="2400" dirty="0" err="1">
                <a:latin typeface="Arial" charset="0"/>
              </a:rPr>
              <a:t>jodurie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smtClean="0">
                <a:latin typeface="Arial" charset="0"/>
              </a:rPr>
              <a:t>	100-200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g/l</a:t>
            </a:r>
          </a:p>
          <a:p>
            <a:pPr marL="620713" lvl="1" indent="-258763">
              <a:spcBef>
                <a:spcPct val="0"/>
              </a:spcBef>
              <a:buFont typeface="Arial" pitchFamily="34" charset="0"/>
              <a:buChar char="‒"/>
              <a:tabLst>
                <a:tab pos="3054350" algn="l"/>
              </a:tabLst>
            </a:pPr>
            <a:r>
              <a:rPr lang="cs-CZ" sz="2400" dirty="0" smtClean="0">
                <a:latin typeface="Arial" charset="0"/>
              </a:rPr>
              <a:t>dle WHO 	150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g/l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Deficit jódu</a:t>
            </a:r>
          </a:p>
          <a:p>
            <a:pPr marL="620713" lvl="1" indent="-258763">
              <a:spcBef>
                <a:spcPts val="300"/>
              </a:spcBef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mírný</a:t>
            </a:r>
            <a:r>
              <a:rPr lang="cs-CZ" sz="2400" dirty="0" smtClean="0">
                <a:latin typeface="Arial" charset="0"/>
              </a:rPr>
              <a:t>		</a:t>
            </a:r>
            <a:r>
              <a:rPr lang="cs-CZ" sz="2400" dirty="0" smtClean="0">
                <a:latin typeface="Arial" charset="0"/>
              </a:rPr>
              <a:t>50-100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g/l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střední		</a:t>
            </a:r>
            <a:r>
              <a:rPr lang="cs-CZ" sz="2400" dirty="0" smtClean="0">
                <a:latin typeface="Arial" charset="0"/>
              </a:rPr>
              <a:t>20-50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g/l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těžký 		</a:t>
            </a:r>
            <a:r>
              <a:rPr lang="cs-CZ" sz="2400" dirty="0" smtClean="0">
                <a:latin typeface="Arial" charset="0"/>
              </a:rPr>
              <a:t>&lt; </a:t>
            </a:r>
            <a:r>
              <a:rPr lang="cs-CZ" sz="2400" dirty="0" smtClean="0">
                <a:latin typeface="Arial" charset="0"/>
              </a:rPr>
              <a:t>20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g/l</a:t>
            </a:r>
            <a:endParaRPr lang="cs-CZ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cs-CZ" b="1" dirty="0" smtClean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06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764704"/>
            <a:ext cx="914400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4624"/>
            <a:ext cx="7877944" cy="67637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Denní potřeba jódu ve výživě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898693"/>
              </p:ext>
            </p:extLst>
          </p:nvPr>
        </p:nvGraphicFramePr>
        <p:xfrm>
          <a:off x="197768" y="1228381"/>
          <a:ext cx="8748464" cy="5440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328"/>
                <a:gridCol w="3510136"/>
              </a:tblGrid>
              <a:tr h="762531">
                <a:tc>
                  <a:txBody>
                    <a:bodyPr/>
                    <a:lstStyle/>
                    <a:p>
                      <a:pPr algn="l"/>
                      <a:r>
                        <a:rPr lang="cs-CZ" sz="2400" dirty="0" smtClean="0"/>
                        <a:t>Skupina obyvatel / parametr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Potřeba jódu</a:t>
                      </a:r>
                    </a:p>
                    <a:p>
                      <a:pPr algn="ctr"/>
                      <a:r>
                        <a:rPr lang="cs-CZ" sz="24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400" dirty="0" smtClean="0"/>
                        <a:t>g/den</a:t>
                      </a:r>
                      <a:endParaRPr lang="cs-CZ" sz="2400" dirty="0"/>
                    </a:p>
                  </a:txBody>
                  <a:tcPr anchor="ctr"/>
                </a:tc>
              </a:tr>
              <a:tr h="659717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Děti do 6 roků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90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659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Děti 6-12 roků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120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659717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Dospělí a děti &gt; 12 </a:t>
                      </a:r>
                      <a:r>
                        <a:rPr lang="cs-CZ" sz="2400" b="1" dirty="0" smtClean="0"/>
                        <a:t>roků dle WHO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150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659717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                                         dle EFSA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180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659717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Gravidita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200-250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659717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Horní tolerovatelný limit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600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659717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Excesívní (nadměrný)</a:t>
                      </a:r>
                      <a:r>
                        <a:rPr lang="cs-CZ" sz="2400" b="1" baseline="0" dirty="0" smtClean="0"/>
                        <a:t> </a:t>
                      </a:r>
                      <a:r>
                        <a:rPr lang="cs-CZ" sz="2400" b="1" dirty="0" smtClean="0"/>
                        <a:t>příjem 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&gt; 1000</a:t>
                      </a:r>
                      <a:endParaRPr lang="cs-CZ" sz="24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4292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16632"/>
            <a:ext cx="7793037" cy="768350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 smtClean="0">
                <a:latin typeface="Arial" charset="0"/>
              </a:rPr>
              <a:t>Potřeba jódu v parenterální výživě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2"/>
            <a:ext cx="8280920" cy="432048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sz="2800" b="1" dirty="0">
                <a:latin typeface="Arial" charset="0"/>
              </a:rPr>
              <a:t>P</a:t>
            </a:r>
            <a:r>
              <a:rPr lang="cs-CZ" sz="2800" b="1" dirty="0" smtClean="0">
                <a:latin typeface="Arial" charset="0"/>
              </a:rPr>
              <a:t>oužívání jódové </a:t>
            </a:r>
            <a:r>
              <a:rPr lang="cs-CZ" sz="2800" b="1" dirty="0" smtClean="0">
                <a:latin typeface="Arial" charset="0"/>
              </a:rPr>
              <a:t>desinfekce </a:t>
            </a:r>
            <a:r>
              <a:rPr lang="cs-CZ" sz="2800" b="1" dirty="0" smtClean="0">
                <a:latin typeface="Arial" charset="0"/>
              </a:rPr>
              <a:t>může být dostačující k příjmu jódu</a:t>
            </a:r>
            <a:endParaRPr lang="cs-CZ" sz="2800" b="1" dirty="0" smtClean="0">
              <a:latin typeface="Arial" charset="0"/>
            </a:endParaRP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ale ne používání </a:t>
            </a:r>
            <a:r>
              <a:rPr lang="cs-CZ" sz="2400" dirty="0" err="1" smtClean="0">
                <a:latin typeface="Arial" charset="0"/>
              </a:rPr>
              <a:t>chlorhexidinu</a:t>
            </a:r>
            <a:endParaRPr lang="cs-CZ" sz="2400" dirty="0" smtClean="0">
              <a:latin typeface="Arial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Roztoky </a:t>
            </a:r>
            <a:r>
              <a:rPr lang="cs-CZ" sz="2800" b="1" dirty="0" smtClean="0">
                <a:latin typeface="Arial" charset="0"/>
              </a:rPr>
              <a:t>PV</a:t>
            </a:r>
            <a:r>
              <a:rPr lang="cs-CZ" sz="2800" dirty="0" smtClean="0"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mohou obsahovat </a:t>
            </a:r>
            <a:r>
              <a:rPr lang="cs-CZ" sz="2800" b="1" dirty="0" smtClean="0">
                <a:latin typeface="Arial" charset="0"/>
              </a:rPr>
              <a:t>malé množství jódu 15-25</a:t>
            </a:r>
            <a:r>
              <a:rPr lang="cs-CZ" sz="2800" dirty="0" smtClean="0">
                <a:latin typeface="Arial" charset="0"/>
              </a:rPr>
              <a:t> </a:t>
            </a:r>
            <a:r>
              <a:rPr lang="cs-CZ" sz="2800" b="1" dirty="0" smtClean="0">
                <a:latin typeface="Symbol" pitchFamily="18" charset="2"/>
              </a:rPr>
              <a:t>m</a:t>
            </a:r>
            <a:r>
              <a:rPr lang="cs-CZ" sz="2800" b="1" dirty="0" smtClean="0">
                <a:latin typeface="Arial" charset="0"/>
              </a:rPr>
              <a:t>g/den</a:t>
            </a:r>
            <a:endParaRPr lang="cs-CZ" sz="2800" b="1" dirty="0" smtClean="0">
              <a:latin typeface="Arial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Při krátkodobé PV nemusí být </a:t>
            </a:r>
            <a:r>
              <a:rPr lang="cs-CZ" sz="2800" b="1" dirty="0" err="1" smtClean="0">
                <a:latin typeface="Arial" charset="0"/>
              </a:rPr>
              <a:t>suplementace</a:t>
            </a:r>
            <a:r>
              <a:rPr lang="cs-CZ" sz="2800" b="1" dirty="0" smtClean="0">
                <a:latin typeface="Arial" charset="0"/>
              </a:rPr>
              <a:t> jódu nutná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což může </a:t>
            </a:r>
            <a:r>
              <a:rPr lang="cs-CZ" sz="2400" dirty="0" smtClean="0">
                <a:latin typeface="Arial" charset="0"/>
              </a:rPr>
              <a:t>platit </a:t>
            </a:r>
            <a:r>
              <a:rPr lang="cs-CZ" sz="2400" dirty="0">
                <a:latin typeface="Arial" charset="0"/>
              </a:rPr>
              <a:t>i pro některé jiné stopové </a:t>
            </a:r>
            <a:r>
              <a:rPr lang="cs-CZ" sz="2400" dirty="0" smtClean="0">
                <a:latin typeface="Arial" charset="0"/>
              </a:rPr>
              <a:t>prvky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ale většinou ne pro zinek a </a:t>
            </a:r>
            <a:r>
              <a:rPr lang="cs-CZ" sz="2400" dirty="0" err="1" smtClean="0">
                <a:latin typeface="Arial" charset="0"/>
              </a:rPr>
              <a:t>selén</a:t>
            </a:r>
            <a:endParaRPr lang="cs-CZ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sz="2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cs-CZ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cs-CZ" b="1" dirty="0" smtClean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64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908720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latin typeface="Arial" pitchFamily="34" charset="0"/>
                <a:cs typeface="Arial" pitchFamily="34" charset="0"/>
              </a:rPr>
              <a:t>Nová směs stopových prvků </a:t>
            </a:r>
            <a:r>
              <a:rPr lang="cs-CZ" sz="3100" dirty="0" err="1" smtClean="0">
                <a:latin typeface="Arial" pitchFamily="34" charset="0"/>
                <a:cs typeface="Arial" pitchFamily="34" charset="0"/>
              </a:rPr>
              <a:t>Nutryelt</a:t>
            </a:r>
            <a:r>
              <a:rPr lang="cs-CZ" sz="3100" baseline="30000" dirty="0" smtClean="0">
                <a:latin typeface="Arial" pitchFamily="34" charset="0"/>
                <a:cs typeface="Arial" pitchFamily="34" charset="0"/>
              </a:rPr>
              <a:t>® </a:t>
            </a:r>
            <a:r>
              <a:rPr lang="cs-CZ" sz="3100" dirty="0" err="1">
                <a:latin typeface="Arial" pitchFamily="34" charset="0"/>
                <a:cs typeface="Arial" pitchFamily="34" charset="0"/>
              </a:rPr>
              <a:t>Baxter</a:t>
            </a:r>
            <a:r>
              <a:rPr lang="cs-CZ" sz="3100" dirty="0">
                <a:latin typeface="Arial" pitchFamily="34" charset="0"/>
                <a:cs typeface="Arial" pitchFamily="34" charset="0"/>
              </a:rPr>
              <a:t/>
            </a:r>
            <a:br>
              <a:rPr lang="cs-CZ" sz="3100" dirty="0"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latin typeface="Arial" pitchFamily="34" charset="0"/>
                <a:cs typeface="Arial" pitchFamily="34" charset="0"/>
              </a:rPr>
              <a:t>obsahuje 9 stopových prvků</a:t>
            </a:r>
            <a:endParaRPr lang="en-US" sz="2700" b="0" baseline="30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927546"/>
              </p:ext>
            </p:extLst>
          </p:nvPr>
        </p:nvGraphicFramePr>
        <p:xfrm>
          <a:off x="251520" y="1208360"/>
          <a:ext cx="864096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2808312"/>
                <a:gridCol w="1728192"/>
                <a:gridCol w="1728192"/>
                <a:gridCol w="1728192"/>
              </a:tblGrid>
              <a:tr h="546100">
                <a:tc gridSpan="2"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Stopový prvek</a:t>
                      </a:r>
                      <a:endParaRPr lang="cs-CZ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Jednotky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Potřeba </a:t>
                      </a:r>
                      <a:r>
                        <a:rPr lang="cs-CZ" sz="2000" dirty="0" err="1" smtClean="0"/>
                        <a:t>i.v</a:t>
                      </a:r>
                      <a:r>
                        <a:rPr lang="cs-CZ" sz="2000" dirty="0" smtClean="0"/>
                        <a:t>.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Nutryelt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/>
                        <a:t>Zn</a:t>
                      </a:r>
                      <a:endParaRPr lang="cs-CZ" sz="2000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Zinek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3-6,5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Se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Selén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60-100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70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err="1" smtClean="0"/>
                        <a:t>Fe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Železo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1,2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Měď</a:t>
                      </a:r>
                      <a:endParaRPr lang="cs-CZ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300-500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300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Mn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Mangan</a:t>
                      </a:r>
                      <a:endParaRPr lang="cs-CZ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60-100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55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F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Fluor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950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950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I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Jód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130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130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err="1" smtClean="0"/>
                        <a:t>Mo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Molybden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19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20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/>
                        <a:t>Cr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Chróm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10-20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10</a:t>
                      </a:r>
                      <a:endParaRPr lang="cs-CZ" sz="20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5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4624"/>
            <a:ext cx="7721029" cy="1008112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Nadměrný příjem jódu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vyšší než 500-1000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m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g/den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496944" cy="5112568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Vysoký příjem jódu způsobuje přechodný pokles tvorby hormonů štítné žlázy</a:t>
            </a:r>
            <a:endParaRPr lang="cs-CZ" sz="2800" b="1" dirty="0" smtClean="0">
              <a:latin typeface="Arial" charset="0"/>
            </a:endParaRP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err="1" smtClean="0">
                <a:latin typeface="Arial" charset="0"/>
              </a:rPr>
              <a:t>Wolff-Chaikoffův</a:t>
            </a:r>
            <a:r>
              <a:rPr lang="cs-CZ" sz="2400" dirty="0" smtClean="0">
                <a:latin typeface="Arial" charset="0"/>
              </a:rPr>
              <a:t> efekt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většinou se po několika dnech stav upraví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pokud však ne ► </a:t>
            </a:r>
            <a:r>
              <a:rPr lang="cs-CZ" sz="2400" dirty="0" err="1" smtClean="0">
                <a:latin typeface="Arial" charset="0"/>
              </a:rPr>
              <a:t>hypothyreoidismus</a:t>
            </a:r>
            <a:endParaRPr lang="cs-CZ" sz="2400" dirty="0" smtClean="0"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cs-CZ" sz="2800" b="1" dirty="0">
                <a:latin typeface="Arial" charset="0"/>
              </a:rPr>
              <a:t>Vysoký příjem jódu </a:t>
            </a:r>
            <a:r>
              <a:rPr lang="cs-CZ" dirty="0">
                <a:latin typeface="Arial" charset="0"/>
              </a:rPr>
              <a:t>však může u některých pacientů </a:t>
            </a:r>
            <a:r>
              <a:rPr lang="cs-CZ" dirty="0" smtClean="0">
                <a:latin typeface="Arial" charset="0"/>
              </a:rPr>
              <a:t>naopak způsobit </a:t>
            </a:r>
            <a:r>
              <a:rPr lang="cs-CZ" sz="2800" b="1" dirty="0" err="1">
                <a:latin typeface="Arial" charset="0"/>
              </a:rPr>
              <a:t>hyperthyreoidsmus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riziko autoimunitního onemocnění štítné žlázy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Onemocnění štítné žlázy může vzniknout       jak při nízkém, tak i vysokém příjmu jódu</a:t>
            </a:r>
          </a:p>
          <a:p>
            <a:pPr lvl="1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nejnižší hodnotu TSH má příjem jódu 150-250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g/d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sz="2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cs-CZ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cs-CZ" b="1" dirty="0" smtClean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00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187624" y="2276872"/>
            <a:ext cx="6768752" cy="792088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Mangan ve výživě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56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848871" cy="105273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Mangan, Mn</a:t>
            </a:r>
            <a:r>
              <a:rPr lang="cs-CZ" b="1" baseline="30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55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základní charakteristika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882" y="1772816"/>
            <a:ext cx="7776542" cy="4680520"/>
          </a:xfrm>
        </p:spPr>
        <p:txBody>
          <a:bodyPr>
            <a:noAutofit/>
          </a:bodyPr>
          <a:lstStyle/>
          <a:p>
            <a:pPr marL="276225" indent="-276225" eaLnBrk="1" hangingPunct="1"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Je mangan skutečně stopový prvek?</a:t>
            </a:r>
          </a:p>
          <a:p>
            <a:pPr marL="534988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deficit u lidí nebyl popsán</a:t>
            </a:r>
          </a:p>
          <a:p>
            <a:pPr marL="534988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naopak je značné riziko toxicity</a:t>
            </a:r>
          </a:p>
          <a:p>
            <a:pPr marL="276225" indent="-276225"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Mangan se vyskytuje </a:t>
            </a:r>
            <a:r>
              <a:rPr lang="cs-CZ" sz="2800" b="1" dirty="0" err="1">
                <a:latin typeface="Arial" charset="0"/>
              </a:rPr>
              <a:t>ubikvitárně</a:t>
            </a:r>
            <a:r>
              <a:rPr lang="cs-CZ" sz="2800" b="1" dirty="0">
                <a:latin typeface="Arial" charset="0"/>
              </a:rPr>
              <a:t> v půdě,    ve vzdušném prachu, vodě a potravinách</a:t>
            </a:r>
          </a:p>
          <a:p>
            <a:pPr marL="276225" indent="-276225">
              <a:spcBef>
                <a:spcPts val="600"/>
              </a:spcBef>
            </a:pPr>
            <a:r>
              <a:rPr lang="cs-CZ" sz="2800" b="1" dirty="0" err="1">
                <a:latin typeface="Arial" charset="0"/>
              </a:rPr>
              <a:t>Mn</a:t>
            </a:r>
            <a:r>
              <a:rPr lang="cs-CZ" sz="2800" b="1" dirty="0">
                <a:latin typeface="Arial" charset="0"/>
              </a:rPr>
              <a:t> je součástí průmyslových aplikací</a:t>
            </a:r>
          </a:p>
          <a:p>
            <a:pPr marL="534988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pesticidy, baterie</a:t>
            </a:r>
          </a:p>
          <a:p>
            <a:pPr marL="276225" indent="-276225"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V organismu tvoří </a:t>
            </a:r>
            <a:r>
              <a:rPr lang="cs-CZ" sz="2800" b="1" dirty="0" err="1" smtClean="0">
                <a:latin typeface="Arial" charset="0"/>
              </a:rPr>
              <a:t>metaloenzymy</a:t>
            </a:r>
            <a:endParaRPr lang="cs-CZ" sz="2800" b="1" dirty="0" smtClean="0">
              <a:latin typeface="Arial" charset="0"/>
            </a:endParaRPr>
          </a:p>
          <a:p>
            <a:pPr marL="534988" lvl="1" indent="-258763" eaLnBrk="1" hangingPunct="1">
              <a:spcBef>
                <a:spcPct val="0"/>
              </a:spcBef>
            </a:pPr>
            <a:r>
              <a:rPr lang="cs-CZ" sz="2400" dirty="0" err="1" smtClean="0">
                <a:latin typeface="Arial" charset="0"/>
              </a:rPr>
              <a:t>glutamin-syntetáza</a:t>
            </a:r>
            <a:endParaRPr lang="cs-CZ" sz="2400" dirty="0" smtClean="0">
              <a:latin typeface="Arial" charset="0"/>
            </a:endParaRPr>
          </a:p>
          <a:p>
            <a:pPr marL="534988" lvl="1" indent="-258763" eaLnBrk="1" hangingPunct="1">
              <a:spcBef>
                <a:spcPct val="0"/>
              </a:spcBef>
            </a:pPr>
            <a:r>
              <a:rPr lang="cs-CZ" sz="2400" dirty="0" err="1" smtClean="0">
                <a:latin typeface="Arial" charset="0"/>
              </a:rPr>
              <a:t>Mn</a:t>
            </a:r>
            <a:r>
              <a:rPr lang="cs-CZ" sz="2400" dirty="0" smtClean="0">
                <a:latin typeface="Arial" charset="0"/>
              </a:rPr>
              <a:t>-dependentní </a:t>
            </a:r>
            <a:r>
              <a:rPr lang="cs-CZ" sz="2400" dirty="0" err="1" smtClean="0">
                <a:latin typeface="Arial" charset="0"/>
              </a:rPr>
              <a:t>superoxid-dismutáza</a:t>
            </a:r>
            <a:r>
              <a:rPr lang="cs-CZ" sz="2400" dirty="0" smtClean="0">
                <a:latin typeface="Arial" charset="0"/>
              </a:rPr>
              <a:t> (</a:t>
            </a:r>
            <a:r>
              <a:rPr lang="cs-CZ" sz="2400" dirty="0" err="1" smtClean="0">
                <a:latin typeface="Arial" charset="0"/>
              </a:rPr>
              <a:t>MnSOD</a:t>
            </a:r>
            <a:r>
              <a:rPr lang="cs-CZ" sz="2400" dirty="0" smtClean="0">
                <a:latin typeface="Arial" charset="0"/>
              </a:rPr>
              <a:t>)</a:t>
            </a:r>
            <a:endParaRPr lang="cs-CZ" sz="2400" b="1" dirty="0" smtClean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644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848871" cy="1052736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Mangan ve stravě a jeho vstřebávání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perorální potřeba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Mn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2-5 mg/den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882" y="1556792"/>
            <a:ext cx="8280598" cy="5112568"/>
          </a:xfrm>
        </p:spPr>
        <p:txBody>
          <a:bodyPr>
            <a:noAutofit/>
          </a:bodyPr>
          <a:lstStyle/>
          <a:p>
            <a:pPr marL="276225" indent="-276225" eaLnBrk="1" hangingPunct="1"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Zdroje </a:t>
            </a:r>
            <a:r>
              <a:rPr lang="cs-CZ" sz="2800" b="1" dirty="0" err="1" smtClean="0">
                <a:latin typeface="Arial" charset="0"/>
              </a:rPr>
              <a:t>Mn</a:t>
            </a:r>
            <a:r>
              <a:rPr lang="cs-CZ" sz="2800" b="1" dirty="0" smtClean="0">
                <a:latin typeface="Arial" charset="0"/>
              </a:rPr>
              <a:t> ve stravě</a:t>
            </a:r>
          </a:p>
          <a:p>
            <a:pPr marL="534988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celozrnné obiloviny, </a:t>
            </a:r>
            <a:r>
              <a:rPr lang="cs-CZ" sz="2400" dirty="0" smtClean="0">
                <a:latin typeface="Arial" charset="0"/>
              </a:rPr>
              <a:t>olejnatá semena</a:t>
            </a:r>
          </a:p>
          <a:p>
            <a:pPr marL="534988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luštěniny, káva, čaj, kakao, sladkosti</a:t>
            </a:r>
          </a:p>
          <a:p>
            <a:pPr marL="534988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voda může obsahovat </a:t>
            </a:r>
            <a:r>
              <a:rPr lang="cs-CZ" sz="2400" dirty="0" err="1" smtClean="0">
                <a:latin typeface="Arial" charset="0"/>
              </a:rPr>
              <a:t>Mn</a:t>
            </a:r>
            <a:r>
              <a:rPr lang="cs-CZ" sz="2400" dirty="0" smtClean="0">
                <a:latin typeface="Arial" charset="0"/>
              </a:rPr>
              <a:t> v množství 50-5000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g/l</a:t>
            </a:r>
          </a:p>
          <a:p>
            <a:pPr marL="276225" indent="-276225"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Vstřebávání je hluboko pod 10 %</a:t>
            </a:r>
          </a:p>
          <a:p>
            <a:pPr marL="534988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při nízkém obsahu </a:t>
            </a:r>
            <a:r>
              <a:rPr lang="cs-CZ" sz="2400" dirty="0" err="1" smtClean="0">
                <a:latin typeface="Arial" charset="0"/>
              </a:rPr>
              <a:t>Mn</a:t>
            </a:r>
            <a:r>
              <a:rPr lang="cs-CZ" sz="2400" dirty="0" smtClean="0">
                <a:latin typeface="Arial" charset="0"/>
              </a:rPr>
              <a:t> ve stravě se vstřebá větší podíl</a:t>
            </a:r>
          </a:p>
          <a:p>
            <a:pPr marL="534988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nejvíce </a:t>
            </a:r>
            <a:r>
              <a:rPr lang="cs-CZ" sz="2400" dirty="0" err="1" smtClean="0">
                <a:latin typeface="Arial" charset="0"/>
              </a:rPr>
              <a:t>Mn</a:t>
            </a:r>
            <a:r>
              <a:rPr lang="cs-CZ" sz="2400" dirty="0" smtClean="0">
                <a:latin typeface="Arial" charset="0"/>
              </a:rPr>
              <a:t> se vstřebá z vody</a:t>
            </a:r>
          </a:p>
          <a:p>
            <a:pPr marL="534988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vláknina a </a:t>
            </a:r>
            <a:r>
              <a:rPr lang="cs-CZ" sz="2400" dirty="0" err="1" smtClean="0">
                <a:latin typeface="Arial" charset="0"/>
              </a:rPr>
              <a:t>fytáty</a:t>
            </a:r>
            <a:r>
              <a:rPr lang="cs-CZ" sz="2400" dirty="0" smtClean="0">
                <a:latin typeface="Arial" charset="0"/>
              </a:rPr>
              <a:t> snižují vstřebávání</a:t>
            </a:r>
            <a:endParaRPr lang="cs-CZ" sz="2400" dirty="0">
              <a:latin typeface="Arial" charset="0"/>
            </a:endParaRPr>
          </a:p>
          <a:p>
            <a:pPr marL="276225" indent="-276225"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Vysoký podíl vstřebaného </a:t>
            </a:r>
            <a:r>
              <a:rPr lang="cs-CZ" sz="2800" b="1" dirty="0" err="1" smtClean="0">
                <a:latin typeface="Arial" charset="0"/>
              </a:rPr>
              <a:t>Mn</a:t>
            </a:r>
            <a:r>
              <a:rPr lang="cs-CZ" sz="2800" b="1" dirty="0" smtClean="0">
                <a:latin typeface="Arial" charset="0"/>
              </a:rPr>
              <a:t> se vyskytuje</a:t>
            </a:r>
          </a:p>
          <a:p>
            <a:pPr marL="534988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obecně u </a:t>
            </a:r>
            <a:r>
              <a:rPr lang="cs-CZ" sz="2400" dirty="0">
                <a:latin typeface="Arial" charset="0"/>
              </a:rPr>
              <a:t>dětí (riziko toxicity</a:t>
            </a:r>
            <a:r>
              <a:rPr lang="cs-CZ" sz="2400" dirty="0" smtClean="0">
                <a:latin typeface="Arial" charset="0"/>
              </a:rPr>
              <a:t>)</a:t>
            </a:r>
          </a:p>
          <a:p>
            <a:pPr marL="534988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při anémii z nedostatku </a:t>
            </a:r>
            <a:r>
              <a:rPr lang="cs-CZ" sz="2400" dirty="0" err="1" smtClean="0">
                <a:latin typeface="Arial" charset="0"/>
              </a:rPr>
              <a:t>Fe</a:t>
            </a:r>
            <a:endParaRPr lang="cs-CZ" sz="2400" dirty="0" smtClean="0">
              <a:latin typeface="Arial" charset="0"/>
            </a:endParaRPr>
          </a:p>
          <a:p>
            <a:pPr marL="534988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při vysokém přívodu zinku (dlouhodobá </a:t>
            </a:r>
            <a:r>
              <a:rPr lang="cs-CZ" sz="2400" dirty="0" err="1" smtClean="0">
                <a:latin typeface="Arial" charset="0"/>
              </a:rPr>
              <a:t>suplementace</a:t>
            </a:r>
            <a:r>
              <a:rPr lang="cs-CZ" sz="2400" dirty="0" smtClean="0">
                <a:latin typeface="Arial" charset="0"/>
              </a:rPr>
              <a:t>)</a:t>
            </a:r>
            <a:endParaRPr lang="cs-CZ" sz="2400" dirty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19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836712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363272" cy="692696"/>
          </a:xfrm>
        </p:spPr>
        <p:txBody>
          <a:bodyPr/>
          <a:lstStyle/>
          <a:p>
            <a:r>
              <a:rPr lang="cs-CZ" dirty="0" smtClean="0"/>
              <a:t>Minerální látky řazené mezi </a:t>
            </a:r>
            <a:r>
              <a:rPr lang="cs-CZ" dirty="0" err="1" smtClean="0"/>
              <a:t>makronutrienty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011491"/>
              </p:ext>
            </p:extLst>
          </p:nvPr>
        </p:nvGraphicFramePr>
        <p:xfrm>
          <a:off x="269521" y="863732"/>
          <a:ext cx="8604957" cy="576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309"/>
                <a:gridCol w="2376264"/>
                <a:gridCol w="3456384"/>
              </a:tblGrid>
              <a:tr h="11594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Stopový prvek</a:t>
                      </a:r>
                    </a:p>
                    <a:p>
                      <a:pPr marL="0" algn="ctr" defTabSz="914400" rtl="0" eaLnBrk="1" latinLnBrk="0" hangingPunct="1"/>
                      <a:r>
                        <a:rPr lang="cs-CZ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neesenciální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Chemická</a:t>
                      </a:r>
                    </a:p>
                    <a:p>
                      <a:pPr algn="ctr"/>
                      <a:r>
                        <a:rPr lang="cs-CZ" sz="2400" b="1" i="0" dirty="0" smtClean="0"/>
                        <a:t>značka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Relativní atomová hmotnost  </a:t>
                      </a:r>
                      <a:r>
                        <a:rPr lang="cs-CZ" sz="1600" b="0" i="0" dirty="0" smtClean="0"/>
                        <a:t>(zaokrouhleně)</a:t>
                      </a:r>
                      <a:endParaRPr lang="cs-CZ" sz="2400" b="1" i="0" dirty="0" smtClean="0"/>
                    </a:p>
                  </a:txBody>
                  <a:tcPr anchor="ctr"/>
                </a:tc>
              </a:tr>
              <a:tr h="65856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Sodík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Na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5856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Draslík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58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Chlór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Cl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58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Vápník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Ca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58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Fosfor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58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Hořčík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Mg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58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Síra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9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44016"/>
            <a:ext cx="7848872" cy="764704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Vylučování manganu a riziko toxicity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Mn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352928" cy="5157192"/>
          </a:xfrm>
        </p:spPr>
        <p:txBody>
          <a:bodyPr>
            <a:noAutofit/>
          </a:bodyPr>
          <a:lstStyle/>
          <a:p>
            <a:pPr marL="276225" indent="-276225">
              <a:spcBef>
                <a:spcPts val="600"/>
              </a:spcBef>
            </a:pPr>
            <a:r>
              <a:rPr lang="cs-CZ" sz="2800" b="1" dirty="0" err="1" smtClean="0">
                <a:latin typeface="Arial" charset="0"/>
              </a:rPr>
              <a:t>Mn</a:t>
            </a:r>
            <a:r>
              <a:rPr lang="cs-CZ" sz="2800" b="1" dirty="0" smtClean="0">
                <a:latin typeface="Arial" charset="0"/>
              </a:rPr>
              <a:t> je vylučován </a:t>
            </a:r>
            <a:r>
              <a:rPr lang="cs-CZ" sz="2800" b="1" dirty="0">
                <a:latin typeface="Arial" charset="0"/>
              </a:rPr>
              <a:t>z 90 % do žlučových cest</a:t>
            </a:r>
          </a:p>
          <a:p>
            <a:pPr marL="534988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riziko </a:t>
            </a:r>
            <a:r>
              <a:rPr lang="cs-CZ" sz="2400" dirty="0">
                <a:latin typeface="Arial" charset="0"/>
              </a:rPr>
              <a:t>akumulace </a:t>
            </a:r>
            <a:r>
              <a:rPr lang="cs-CZ" sz="2400" dirty="0" err="1">
                <a:latin typeface="Arial" charset="0"/>
              </a:rPr>
              <a:t>Mn</a:t>
            </a:r>
            <a:r>
              <a:rPr lang="cs-CZ" sz="2400" dirty="0">
                <a:latin typeface="Arial" charset="0"/>
              </a:rPr>
              <a:t> v </a:t>
            </a:r>
            <a:r>
              <a:rPr lang="cs-CZ" sz="2400" dirty="0" smtClean="0">
                <a:latin typeface="Arial" charset="0"/>
              </a:rPr>
              <a:t>organismu při cholestáze</a:t>
            </a:r>
            <a:endParaRPr lang="cs-CZ" sz="2400" dirty="0">
              <a:latin typeface="Arial" charset="0"/>
            </a:endParaRPr>
          </a:p>
          <a:p>
            <a:pPr marL="276225" indent="-276225"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Zvýšená expozice manganu</a:t>
            </a:r>
          </a:p>
          <a:p>
            <a:pPr marL="534988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profesionální inhalace prachu s </a:t>
            </a:r>
            <a:r>
              <a:rPr lang="cs-CZ" sz="2400" dirty="0" smtClean="0">
                <a:latin typeface="Arial" charset="0"/>
              </a:rPr>
              <a:t>vysokým obsahem </a:t>
            </a:r>
            <a:r>
              <a:rPr lang="cs-CZ" sz="2400" dirty="0" err="1">
                <a:latin typeface="Arial" charset="0"/>
              </a:rPr>
              <a:t>Mn</a:t>
            </a:r>
            <a:endParaRPr lang="cs-CZ" sz="2400" dirty="0">
              <a:latin typeface="Arial" charset="0"/>
            </a:endParaRPr>
          </a:p>
          <a:p>
            <a:pPr marL="276225" indent="-276225"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Riziko toxicity </a:t>
            </a:r>
            <a:r>
              <a:rPr lang="cs-CZ" sz="2800" b="1" dirty="0" err="1" smtClean="0">
                <a:latin typeface="Arial" charset="0"/>
              </a:rPr>
              <a:t>Mn</a:t>
            </a:r>
            <a:r>
              <a:rPr lang="cs-CZ" sz="2800" b="1" dirty="0" smtClean="0">
                <a:latin typeface="Arial" charset="0"/>
              </a:rPr>
              <a:t> v běžné praxi </a:t>
            </a:r>
          </a:p>
          <a:p>
            <a:pPr marL="534988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pití vody s vysokým obsahem </a:t>
            </a:r>
            <a:r>
              <a:rPr lang="cs-CZ" sz="2400" dirty="0" err="1" smtClean="0">
                <a:latin typeface="Arial" charset="0"/>
              </a:rPr>
              <a:t>Mn</a:t>
            </a:r>
            <a:r>
              <a:rPr lang="cs-CZ" sz="2400" dirty="0" smtClean="0">
                <a:latin typeface="Arial" charset="0"/>
              </a:rPr>
              <a:t> (zvláště u dětí)</a:t>
            </a:r>
          </a:p>
          <a:p>
            <a:pPr marL="534988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dlouhodobá </a:t>
            </a:r>
            <a:r>
              <a:rPr lang="cs-CZ" sz="2400" dirty="0" err="1" smtClean="0">
                <a:latin typeface="Arial" charset="0"/>
              </a:rPr>
              <a:t>suplementace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 err="1" smtClean="0">
                <a:latin typeface="Arial" charset="0"/>
              </a:rPr>
              <a:t>Mn</a:t>
            </a:r>
            <a:r>
              <a:rPr lang="cs-CZ" sz="2400" dirty="0" smtClean="0">
                <a:latin typeface="Arial" charset="0"/>
              </a:rPr>
              <a:t>, včetně </a:t>
            </a:r>
            <a:r>
              <a:rPr lang="cs-CZ" sz="2400" dirty="0" err="1" smtClean="0">
                <a:latin typeface="Arial" charset="0"/>
              </a:rPr>
              <a:t>i.v</a:t>
            </a:r>
            <a:r>
              <a:rPr lang="cs-CZ" sz="2400" dirty="0" smtClean="0">
                <a:latin typeface="Arial" charset="0"/>
              </a:rPr>
              <a:t>. podávání</a:t>
            </a:r>
          </a:p>
          <a:p>
            <a:pPr marL="534988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závažná </a:t>
            </a:r>
            <a:r>
              <a:rPr lang="cs-CZ" sz="2400" dirty="0">
                <a:latin typeface="Arial" charset="0"/>
              </a:rPr>
              <a:t>onemocnění jater s cholestázou</a:t>
            </a:r>
          </a:p>
          <a:p>
            <a:pPr marL="534988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anémie z nedostatku </a:t>
            </a:r>
            <a:r>
              <a:rPr lang="cs-CZ" sz="2400" dirty="0" err="1" smtClean="0">
                <a:latin typeface="Arial" charset="0"/>
              </a:rPr>
              <a:t>Fe</a:t>
            </a:r>
            <a:endParaRPr lang="cs-CZ" sz="2400" dirty="0" smtClean="0">
              <a:latin typeface="Arial" charset="0"/>
            </a:endParaRPr>
          </a:p>
          <a:p>
            <a:pPr marL="276225" indent="-276225"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Strava s vysokým obsahem </a:t>
            </a:r>
            <a:r>
              <a:rPr lang="cs-CZ" sz="2800" b="1" dirty="0" err="1">
                <a:latin typeface="Arial" charset="0"/>
              </a:rPr>
              <a:t>Mn</a:t>
            </a:r>
            <a:r>
              <a:rPr lang="cs-CZ" sz="2800" b="1" dirty="0">
                <a:latin typeface="Arial" charset="0"/>
              </a:rPr>
              <a:t> představuje </a:t>
            </a:r>
            <a:r>
              <a:rPr lang="cs-CZ" sz="2800" b="1" dirty="0" smtClean="0">
                <a:latin typeface="Arial" charset="0"/>
              </a:rPr>
              <a:t>nízké riziko toxicity</a:t>
            </a:r>
          </a:p>
          <a:p>
            <a:pPr marL="534988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protože klesá vstřebaný podíl </a:t>
            </a:r>
            <a:r>
              <a:rPr lang="cs-CZ" sz="2400" dirty="0" err="1" smtClean="0">
                <a:latin typeface="Arial" charset="0"/>
              </a:rPr>
              <a:t>Mn</a:t>
            </a:r>
            <a:r>
              <a:rPr lang="cs-CZ" sz="2400" dirty="0" smtClean="0">
                <a:latin typeface="Arial" charset="0"/>
              </a:rPr>
              <a:t> (neplatí pro vodu)</a:t>
            </a:r>
            <a:endParaRPr lang="cs-CZ" sz="2400" dirty="0">
              <a:latin typeface="Arial" charset="0"/>
            </a:endParaRPr>
          </a:p>
          <a:p>
            <a:pPr marL="534988" lvl="1" indent="-258763">
              <a:spcBef>
                <a:spcPct val="0"/>
              </a:spcBef>
            </a:pPr>
            <a:endParaRPr lang="cs-CZ" sz="2400" dirty="0" smtClean="0">
              <a:latin typeface="Arial" charset="0"/>
            </a:endParaRPr>
          </a:p>
          <a:p>
            <a:pPr lvl="1" eaLnBrk="1" hangingPunct="1">
              <a:spcBef>
                <a:spcPct val="0"/>
              </a:spcBef>
            </a:pPr>
            <a:endParaRPr lang="cs-CZ" sz="2800" dirty="0" smtClean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77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4624"/>
            <a:ext cx="7848871" cy="1052736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Toxicita manganu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manganismus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0"/>
            <a:ext cx="7776864" cy="4896544"/>
          </a:xfrm>
        </p:spPr>
        <p:txBody>
          <a:bodyPr>
            <a:noAutofit/>
          </a:bodyPr>
          <a:lstStyle/>
          <a:p>
            <a:pPr marL="276225" indent="-276225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Především </a:t>
            </a:r>
            <a:r>
              <a:rPr lang="cs-CZ" sz="2800" b="1" dirty="0" err="1" smtClean="0">
                <a:latin typeface="Arial" charset="0"/>
              </a:rPr>
              <a:t>neurotoxicita</a:t>
            </a:r>
            <a:endParaRPr lang="cs-CZ" sz="2800" b="1" dirty="0">
              <a:latin typeface="Arial" charset="0"/>
            </a:endParaRPr>
          </a:p>
          <a:p>
            <a:pPr marL="534988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příznaky podobné Parkinsonově chorobě</a:t>
            </a:r>
          </a:p>
          <a:p>
            <a:pPr marL="534988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ztráta koordinace, rychlé pohyby rukou</a:t>
            </a:r>
          </a:p>
          <a:p>
            <a:pPr marL="534988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zapomnětlivost</a:t>
            </a:r>
            <a:endParaRPr lang="cs-CZ" sz="2400" dirty="0">
              <a:latin typeface="Arial" charset="0"/>
            </a:endParaRPr>
          </a:p>
          <a:p>
            <a:pPr marL="276225" indent="-276225"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Patofyziologie </a:t>
            </a:r>
            <a:r>
              <a:rPr lang="cs-CZ" sz="2800" b="1" dirty="0" err="1" smtClean="0">
                <a:latin typeface="Arial" charset="0"/>
              </a:rPr>
              <a:t>neurotoxicity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 err="1" smtClean="0">
                <a:latin typeface="Arial" charset="0"/>
              </a:rPr>
              <a:t>Mn</a:t>
            </a:r>
            <a:endParaRPr lang="cs-CZ" sz="2800" b="1" dirty="0" smtClean="0">
              <a:latin typeface="Arial" charset="0"/>
            </a:endParaRPr>
          </a:p>
          <a:p>
            <a:pPr marL="534988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hromadění </a:t>
            </a:r>
            <a:r>
              <a:rPr lang="cs-CZ" sz="2400" dirty="0" err="1">
                <a:latin typeface="Arial" charset="0"/>
              </a:rPr>
              <a:t>Mn</a:t>
            </a:r>
            <a:r>
              <a:rPr lang="cs-CZ" sz="2400" dirty="0">
                <a:latin typeface="Arial" charset="0"/>
              </a:rPr>
              <a:t> v bazálních gangliích mozku</a:t>
            </a:r>
          </a:p>
          <a:p>
            <a:pPr marL="276225" indent="-276225"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Diagnostika </a:t>
            </a:r>
            <a:r>
              <a:rPr lang="cs-CZ" sz="2800" b="1" dirty="0" err="1" smtClean="0">
                <a:latin typeface="Arial" charset="0"/>
              </a:rPr>
              <a:t>neurotoxicity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 err="1" smtClean="0">
                <a:latin typeface="Arial" charset="0"/>
              </a:rPr>
              <a:t>Mn</a:t>
            </a:r>
            <a:endParaRPr lang="cs-CZ" sz="2800" b="1" dirty="0" smtClean="0">
              <a:latin typeface="Arial" charset="0"/>
            </a:endParaRPr>
          </a:p>
          <a:p>
            <a:pPr marL="534988" lvl="1" indent="-258763">
              <a:spcBef>
                <a:spcPct val="0"/>
              </a:spcBef>
            </a:pPr>
            <a:r>
              <a:rPr lang="cs-CZ" sz="2400" dirty="0" err="1" smtClean="0">
                <a:latin typeface="Arial" charset="0"/>
              </a:rPr>
              <a:t>neurobehaviorální</a:t>
            </a:r>
            <a:r>
              <a:rPr lang="cs-CZ" sz="2400" dirty="0" smtClean="0">
                <a:latin typeface="Arial" charset="0"/>
              </a:rPr>
              <a:t> testy</a:t>
            </a:r>
          </a:p>
          <a:p>
            <a:pPr marL="534988" lvl="1" indent="-258763">
              <a:spcBef>
                <a:spcPct val="0"/>
              </a:spcBef>
            </a:pPr>
            <a:r>
              <a:rPr lang="cs-CZ" sz="2400" dirty="0" err="1" smtClean="0">
                <a:latin typeface="Arial" charset="0"/>
              </a:rPr>
              <a:t>neurokognitivní</a:t>
            </a:r>
            <a:r>
              <a:rPr lang="cs-CZ" sz="2400" dirty="0" smtClean="0">
                <a:latin typeface="Arial" charset="0"/>
              </a:rPr>
              <a:t> testy</a:t>
            </a:r>
          </a:p>
          <a:p>
            <a:pPr marL="534988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porucha motorických funkcí</a:t>
            </a:r>
          </a:p>
          <a:p>
            <a:pPr marL="534988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MRI mozku (změří depozita </a:t>
            </a:r>
            <a:r>
              <a:rPr lang="cs-CZ" sz="2400" dirty="0" err="1" smtClean="0">
                <a:latin typeface="Arial" charset="0"/>
              </a:rPr>
              <a:t>Mn</a:t>
            </a:r>
            <a:r>
              <a:rPr lang="cs-CZ" sz="2400" dirty="0" smtClean="0">
                <a:latin typeface="Arial" charset="0"/>
              </a:rPr>
              <a:t> v mozku)</a:t>
            </a:r>
          </a:p>
          <a:p>
            <a:pPr lvl="1" eaLnBrk="1" hangingPunct="1">
              <a:spcBef>
                <a:spcPct val="0"/>
              </a:spcBef>
            </a:pPr>
            <a:endParaRPr lang="cs-CZ" sz="2800" dirty="0" smtClean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50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908720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Srovnání denní potřeby stopových prvků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enterální a parenterální (</a:t>
            </a:r>
            <a:r>
              <a:rPr lang="cs-CZ" sz="27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i.v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.)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746339"/>
              </p:ext>
            </p:extLst>
          </p:nvPr>
        </p:nvGraphicFramePr>
        <p:xfrm>
          <a:off x="179512" y="1208360"/>
          <a:ext cx="8784976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333"/>
                <a:gridCol w="1812297"/>
                <a:gridCol w="1791968"/>
                <a:gridCol w="2177114"/>
                <a:gridCol w="2376264"/>
              </a:tblGrid>
              <a:tr h="546100">
                <a:tc gridSpan="2"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Stopový prvek</a:t>
                      </a:r>
                      <a:endParaRPr lang="cs-CZ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Jednotky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Enterální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Intravenózní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/>
                        <a:t>Zn</a:t>
                      </a:r>
                      <a:endParaRPr lang="cs-CZ" sz="2000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Zinek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7-10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3-6,5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Se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Selén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60-70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60-100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err="1" smtClean="0"/>
                        <a:t>Fe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Železo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1,2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Měď</a:t>
                      </a:r>
                      <a:endParaRPr lang="cs-CZ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+mn-lt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1-1,5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0,3-0,5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Mn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Mangan</a:t>
                      </a:r>
                      <a:endParaRPr lang="cs-CZ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+mn-lt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2-5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0,06-0,1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F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Fluor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3,1-3,8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0,95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I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Jód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150-180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130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err="1" smtClean="0"/>
                        <a:t>Mo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Molybden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50-100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19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/>
                        <a:t>Cr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Chróm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30-100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10-20</a:t>
                      </a:r>
                      <a:endParaRPr lang="cs-CZ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02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648" y="2708920"/>
            <a:ext cx="5040560" cy="85010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Konec přednášky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"/>
            <a:ext cx="7128792" cy="10527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Společné rysy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stopových prvků (SP)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 nimiž je třeba počítat v klinické praxi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496944" cy="511256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cs-CZ" sz="2800" b="1" dirty="0">
                <a:latin typeface="Arial" charset="0"/>
              </a:rPr>
              <a:t>Geografické faktory </a:t>
            </a:r>
            <a:r>
              <a:rPr lang="cs-CZ" sz="2800" b="1" dirty="0" smtClean="0">
                <a:latin typeface="Arial" charset="0"/>
              </a:rPr>
              <a:t>► obsah SP </a:t>
            </a:r>
            <a:r>
              <a:rPr lang="cs-CZ" sz="2800" b="1" dirty="0">
                <a:latin typeface="Arial" charset="0"/>
              </a:rPr>
              <a:t>v prostředí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nedostatek jódu v podhorských oblastech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nedostatek </a:t>
            </a:r>
            <a:r>
              <a:rPr lang="cs-CZ" sz="2400" dirty="0" err="1">
                <a:latin typeface="Arial" charset="0"/>
              </a:rPr>
              <a:t>selénu</a:t>
            </a:r>
            <a:r>
              <a:rPr lang="cs-CZ" sz="2400" dirty="0">
                <a:latin typeface="Arial" charset="0"/>
              </a:rPr>
              <a:t> ve střední </a:t>
            </a:r>
            <a:r>
              <a:rPr lang="cs-CZ" sz="2400" dirty="0" smtClean="0">
                <a:latin typeface="Arial" charset="0"/>
              </a:rPr>
              <a:t>Evropě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přítomnost stopových prvků ve vodě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Deficit </a:t>
            </a:r>
            <a:r>
              <a:rPr lang="cs-CZ" sz="2800" b="1" dirty="0">
                <a:latin typeface="Arial" charset="0"/>
              </a:rPr>
              <a:t>má metabolické </a:t>
            </a:r>
            <a:r>
              <a:rPr lang="cs-CZ" sz="2800" b="1" dirty="0" smtClean="0">
                <a:latin typeface="Arial" charset="0"/>
              </a:rPr>
              <a:t>důsledky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porucha </a:t>
            </a:r>
            <a:r>
              <a:rPr lang="cs-CZ" sz="2400" dirty="0" smtClean="0">
                <a:latin typeface="Arial" charset="0"/>
              </a:rPr>
              <a:t>funkce (např. snížená antioxidační obrana)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ale klinické příznaky až při těžkém deficitu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Nedostatek v organismu se obtížně prokazuje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hladina v krvi </a:t>
            </a:r>
            <a:r>
              <a:rPr lang="cs-CZ" sz="2400" dirty="0" smtClean="0">
                <a:latin typeface="Arial" charset="0"/>
              </a:rPr>
              <a:t>neodráží </a:t>
            </a:r>
            <a:r>
              <a:rPr lang="cs-CZ" sz="2400" dirty="0">
                <a:latin typeface="Arial" charset="0"/>
              </a:rPr>
              <a:t>celkový obsah v organismu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Stopové prvky mohou být toxické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při </a:t>
            </a:r>
            <a:r>
              <a:rPr lang="cs-CZ" sz="2400" dirty="0" err="1">
                <a:latin typeface="Arial" charset="0"/>
              </a:rPr>
              <a:t>suplementaci</a:t>
            </a:r>
            <a:r>
              <a:rPr lang="cs-CZ" sz="2400" dirty="0">
                <a:latin typeface="Arial" charset="0"/>
              </a:rPr>
              <a:t> mohou být předávkovány</a:t>
            </a:r>
          </a:p>
          <a:p>
            <a:pPr lvl="1">
              <a:spcBef>
                <a:spcPct val="0"/>
              </a:spcBef>
            </a:pPr>
            <a:endParaRPr lang="cs-CZ" dirty="0" smtClean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49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4819"/>
            <a:ext cx="7704856" cy="8640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Působení stopových prvků v metabolismu 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1" y="1700809"/>
            <a:ext cx="8071048" cy="453648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SP mohou být vázány </a:t>
            </a:r>
            <a:r>
              <a:rPr lang="en-US" sz="2800" b="1" dirty="0" err="1" smtClean="0">
                <a:latin typeface="Arial" charset="0"/>
              </a:rPr>
              <a:t>na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bílkovinu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enzymu</a:t>
            </a:r>
            <a:endParaRPr lang="en-US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SP je přitom nutný </a:t>
            </a:r>
            <a:r>
              <a:rPr lang="cs-CZ" sz="2400" dirty="0">
                <a:latin typeface="Arial" charset="0"/>
              </a:rPr>
              <a:t>pro maximální aktivitu enzymu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800" b="1" dirty="0" err="1" smtClean="0">
                <a:latin typeface="Arial" charset="0"/>
              </a:rPr>
              <a:t>Metalothioneiny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400" dirty="0">
                <a:latin typeface="Arial" charset="0"/>
              </a:rPr>
              <a:t>fyziologicky </a:t>
            </a:r>
            <a:r>
              <a:rPr lang="cs-CZ" sz="2400" dirty="0" smtClean="0">
                <a:latin typeface="Arial" charset="0"/>
              </a:rPr>
              <a:t>váží </a:t>
            </a:r>
            <a:r>
              <a:rPr lang="cs-CZ" sz="2800" b="1" dirty="0" err="1">
                <a:latin typeface="Arial" charset="0"/>
              </a:rPr>
              <a:t>Zn</a:t>
            </a:r>
            <a:r>
              <a:rPr lang="cs-CZ" sz="2800" b="1" dirty="0">
                <a:latin typeface="Arial" charset="0"/>
              </a:rPr>
              <a:t>, </a:t>
            </a:r>
            <a:r>
              <a:rPr lang="cs-CZ" sz="2800" b="1" dirty="0" err="1">
                <a:latin typeface="Arial" charset="0"/>
              </a:rPr>
              <a:t>Cu</a:t>
            </a:r>
            <a:r>
              <a:rPr lang="cs-CZ" sz="2800" b="1" dirty="0">
                <a:latin typeface="Arial" charset="0"/>
              </a:rPr>
              <a:t>, </a:t>
            </a:r>
            <a:r>
              <a:rPr lang="cs-CZ" sz="2800" b="1" dirty="0" smtClean="0">
                <a:latin typeface="Arial" charset="0"/>
              </a:rPr>
              <a:t>Se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nízkomolekulární </a:t>
            </a:r>
            <a:r>
              <a:rPr lang="cs-CZ" sz="2400" dirty="0" smtClean="0">
                <a:latin typeface="Arial" charset="0"/>
              </a:rPr>
              <a:t>buněčné proteiny bohaté </a:t>
            </a:r>
            <a:r>
              <a:rPr lang="cs-CZ" sz="2400" dirty="0">
                <a:latin typeface="Arial" charset="0"/>
              </a:rPr>
              <a:t>na </a:t>
            </a:r>
            <a:r>
              <a:rPr lang="cs-CZ" sz="2400" dirty="0" smtClean="0">
                <a:latin typeface="Arial" charset="0"/>
              </a:rPr>
              <a:t>cystein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účastní se detoxikace těžkých kovů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podílejí se na </a:t>
            </a:r>
            <a:r>
              <a:rPr lang="cs-CZ" sz="2400" dirty="0">
                <a:latin typeface="Arial" charset="0"/>
              </a:rPr>
              <a:t>antioxidační </a:t>
            </a:r>
            <a:r>
              <a:rPr lang="cs-CZ" sz="2400" dirty="0" smtClean="0">
                <a:latin typeface="Arial" charset="0"/>
              </a:rPr>
              <a:t>obraně buňky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SP </a:t>
            </a:r>
            <a:r>
              <a:rPr lang="cs-CZ" sz="2800" b="1" dirty="0">
                <a:latin typeface="Arial" charset="0"/>
              </a:rPr>
              <a:t>jako rozpustný iontový </a:t>
            </a:r>
            <a:r>
              <a:rPr lang="cs-CZ" sz="2800" b="1" dirty="0" err="1" smtClean="0">
                <a:latin typeface="Arial" charset="0"/>
              </a:rPr>
              <a:t>kofaktor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urychluje enzymatickou reakci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SP jako součást  nebílkovinných molekul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28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27384"/>
            <a:ext cx="8280920" cy="10527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Úloha stopových prvků při antioxidační obraně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jako součást enzymů odbourávajících ROS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066178FB-4AAB-4AE1-8BB5-4DF1447CE0EE}" type="slidenum">
              <a:rPr lang="cs-CZ" smtClean="0"/>
              <a:pPr algn="r">
                <a:defRPr/>
              </a:pPr>
              <a:t>8</a:t>
            </a:fld>
            <a:endParaRPr lang="cs-CZ"/>
          </a:p>
        </p:txBody>
      </p:sp>
      <p:pic>
        <p:nvPicPr>
          <p:cNvPr id="6148" name="Picture 2" descr="GlutPeroxidase-1GP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332" y="3491738"/>
            <a:ext cx="2941960" cy="294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3860708" y="2343593"/>
            <a:ext cx="504056" cy="114814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3868272" y="4365104"/>
            <a:ext cx="504056" cy="114814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423548" y="2630316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SOD – </a:t>
            </a:r>
            <a:r>
              <a:rPr lang="cs-CZ" sz="2400" b="1" dirty="0" err="1" smtClean="0">
                <a:solidFill>
                  <a:srgbClr val="FF0000"/>
                </a:solidFill>
              </a:rPr>
              <a:t>Zn</a:t>
            </a:r>
            <a:r>
              <a:rPr lang="cs-CZ" sz="2400" b="1" dirty="0" smtClean="0">
                <a:solidFill>
                  <a:srgbClr val="FF0000"/>
                </a:solidFill>
              </a:rPr>
              <a:t>/</a:t>
            </a:r>
            <a:r>
              <a:rPr lang="cs-CZ" sz="2400" b="1" dirty="0" err="1" smtClean="0">
                <a:solidFill>
                  <a:srgbClr val="FF0000"/>
                </a:solidFill>
              </a:rPr>
              <a:t>Cu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420464" y="4688946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GPx</a:t>
            </a:r>
            <a:r>
              <a:rPr lang="cs-CZ" sz="2400" b="1" dirty="0" smtClean="0"/>
              <a:t> – </a:t>
            </a:r>
            <a:r>
              <a:rPr lang="cs-CZ" sz="2400" b="1" dirty="0" smtClean="0">
                <a:solidFill>
                  <a:srgbClr val="FF0000"/>
                </a:solidFill>
              </a:rPr>
              <a:t>Se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001587" y="2630315"/>
            <a:ext cx="2778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/>
              <a:t>Superoxid-dismutáza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827584" y="4688946"/>
            <a:ext cx="2890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/>
              <a:t>Glutathion</a:t>
            </a:r>
            <a:r>
              <a:rPr lang="cs-CZ" sz="2000" b="1" dirty="0" smtClean="0"/>
              <a:t>-peroxidáza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2656951" y="1484784"/>
            <a:ext cx="3024336" cy="8640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chemeClr val="tx1"/>
                </a:solidFill>
              </a:rPr>
              <a:t>Superoxid</a:t>
            </a:r>
            <a:r>
              <a:rPr lang="cs-CZ" sz="24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O</a:t>
            </a:r>
            <a:r>
              <a:rPr lang="cs-CZ" sz="2400" b="1" baseline="-25000" dirty="0">
                <a:solidFill>
                  <a:schemeClr val="tx1"/>
                </a:solidFill>
              </a:rPr>
              <a:t>2</a:t>
            </a:r>
            <a:r>
              <a:rPr lang="cs-CZ" sz="2400" b="1" baseline="300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2618809" y="3501008"/>
            <a:ext cx="3024336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Peroxid vodíku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H</a:t>
            </a:r>
            <a:r>
              <a:rPr lang="cs-CZ" sz="2400" b="1" baseline="-25000" dirty="0">
                <a:solidFill>
                  <a:schemeClr val="tx1"/>
                </a:solidFill>
              </a:rPr>
              <a:t>2</a:t>
            </a:r>
            <a:r>
              <a:rPr lang="cs-CZ" sz="2400" b="1" dirty="0">
                <a:solidFill>
                  <a:schemeClr val="tx1"/>
                </a:solidFill>
              </a:rPr>
              <a:t>O</a:t>
            </a:r>
            <a:r>
              <a:rPr lang="cs-CZ" sz="24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2618809" y="5565391"/>
            <a:ext cx="3024336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2 H</a:t>
            </a:r>
            <a:r>
              <a:rPr lang="cs-CZ" sz="2400" b="1" baseline="-25000" dirty="0" smtClean="0">
                <a:solidFill>
                  <a:schemeClr val="tx1"/>
                </a:solidFill>
              </a:rPr>
              <a:t>2</a:t>
            </a:r>
            <a:r>
              <a:rPr lang="cs-CZ" sz="2400" b="1" dirty="0" smtClean="0">
                <a:solidFill>
                  <a:schemeClr val="tx1"/>
                </a:solidFill>
              </a:rPr>
              <a:t>O </a:t>
            </a:r>
            <a:r>
              <a:rPr lang="cs-CZ" sz="2400" b="1" dirty="0">
                <a:solidFill>
                  <a:schemeClr val="tx1"/>
                </a:solidFill>
              </a:rPr>
              <a:t>+ O</a:t>
            </a:r>
            <a:r>
              <a:rPr lang="cs-CZ" sz="2400" b="1" baseline="-250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5539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798514"/>
            <a:ext cx="9144000" cy="147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76138" y="0"/>
            <a:ext cx="7956302" cy="105273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Stopové prvky při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stresové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odpovědi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kriticky nemocných 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49E4C437-192D-489C-85BC-7FF4B8FF2367}" type="slidenum">
              <a:rPr lang="cs-CZ" smtClean="0"/>
              <a:pPr algn="r">
                <a:defRPr/>
              </a:pPr>
              <a:t>9</a:t>
            </a:fld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4716016" y="1413272"/>
            <a:ext cx="3816424" cy="863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xidační stres</a:t>
            </a:r>
          </a:p>
          <a:p>
            <a:pPr algn="ctr">
              <a:defRPr/>
            </a:pPr>
            <a:r>
              <a:rPr lang="cs-CZ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pokles hladin v krvi</a:t>
            </a:r>
            <a:endParaRPr lang="cs-CZ" sz="2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03474" y="3068960"/>
            <a:ext cx="7928966" cy="923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Plazmatické hladiny stopových prvků při stresu klesají</a:t>
            </a:r>
            <a:endParaRPr lang="cs-CZ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s-CZ" sz="2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cs-CZ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cs-CZ" sz="2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cs-CZ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Se  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641004" y="4809097"/>
            <a:ext cx="2562844" cy="8204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Akutní renální </a:t>
            </a:r>
          </a:p>
          <a:p>
            <a:pPr algn="ctr">
              <a:defRPr/>
            </a:pP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ztráty při stresu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603474" y="1413272"/>
            <a:ext cx="3824510" cy="8415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Příjem </a:t>
            </a:r>
            <a:r>
              <a:rPr lang="cs-CZ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stopových prvků </a:t>
            </a:r>
            <a:endParaRPr lang="cs-CZ" sz="2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s-CZ" sz="2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 výživě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3290578" y="4797152"/>
            <a:ext cx="2562844" cy="8204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Extrarenální</a:t>
            </a: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ztráty</a:t>
            </a:r>
          </a:p>
          <a:p>
            <a:pPr algn="ctr">
              <a:defRPr/>
            </a:pPr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popáleniny aj.</a:t>
            </a:r>
            <a:endParaRPr lang="cs-CZ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5969596" y="4797152"/>
            <a:ext cx="2562844" cy="8204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Přesun </a:t>
            </a:r>
            <a:r>
              <a:rPr lang="cs-CZ" sz="2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Fe,Zn,Se</a:t>
            </a:r>
            <a:endParaRPr lang="cs-CZ" sz="2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 tkání</a:t>
            </a:r>
            <a:endParaRPr lang="cs-CZ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Šipka dolů 2"/>
          <p:cNvSpPr/>
          <p:nvPr/>
        </p:nvSpPr>
        <p:spPr>
          <a:xfrm>
            <a:off x="2339752" y="2276872"/>
            <a:ext cx="400087" cy="79208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ů 24"/>
          <p:cNvSpPr/>
          <p:nvPr/>
        </p:nvSpPr>
        <p:spPr>
          <a:xfrm>
            <a:off x="6372200" y="2292852"/>
            <a:ext cx="400087" cy="79208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ů 25"/>
          <p:cNvSpPr/>
          <p:nvPr/>
        </p:nvSpPr>
        <p:spPr>
          <a:xfrm>
            <a:off x="1835696" y="3992588"/>
            <a:ext cx="400087" cy="79208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lů 26"/>
          <p:cNvSpPr/>
          <p:nvPr/>
        </p:nvSpPr>
        <p:spPr>
          <a:xfrm>
            <a:off x="4371956" y="3992588"/>
            <a:ext cx="400087" cy="79208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 dolů 27"/>
          <p:cNvSpPr/>
          <p:nvPr/>
        </p:nvSpPr>
        <p:spPr>
          <a:xfrm>
            <a:off x="7052233" y="3992588"/>
            <a:ext cx="400087" cy="79208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2627784" y="2420888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+</a:t>
            </a:r>
            <a:endParaRPr lang="cs-CZ" sz="2400" b="1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6660232" y="234888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-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59776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elsin-CNIV">
      <a:dk1>
        <a:sysClr val="windowText" lastClr="000000"/>
      </a:dk1>
      <a:lt1>
        <a:sysClr val="window" lastClr="FFFFFF"/>
      </a:lt1>
      <a:dk2>
        <a:srgbClr val="003C57"/>
      </a:dk2>
      <a:lt2>
        <a:srgbClr val="EEECE1"/>
      </a:lt2>
      <a:accent1>
        <a:srgbClr val="63217F"/>
      </a:accent1>
      <a:accent2>
        <a:srgbClr val="0078AE"/>
      </a:accent2>
      <a:accent3>
        <a:srgbClr val="3E9A3C"/>
      </a:accent3>
      <a:accent4>
        <a:srgbClr val="74767A"/>
      </a:accent4>
      <a:accent5>
        <a:srgbClr val="FF9900"/>
      </a:accent5>
      <a:accent6>
        <a:srgbClr val="94C11F"/>
      </a:accent6>
      <a:hlink>
        <a:srgbClr val="003C57"/>
      </a:hlink>
      <a:folHlink>
        <a:srgbClr val="D16B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24320</TotalTime>
  <Words>2544</Words>
  <Application>Microsoft Office PowerPoint</Application>
  <PresentationFormat>Předvádění na obrazovce (4:3)</PresentationFormat>
  <Paragraphs>716</Paragraphs>
  <Slides>53</Slides>
  <Notes>19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4" baseType="lpstr">
      <vt:lpstr>Office Theme</vt:lpstr>
      <vt:lpstr>Stopové prvky ve výživě  bakalářské studium, obor nutriční terapeut 2.ročník LF MU  Miroslav Tomíška Interní hematologická a onkologická klinika LF MU a FN Brno</vt:lpstr>
      <vt:lpstr>Definice esenciálních stopových prvků neboli mikroelementů (patří mezi mikronutrienty)</vt:lpstr>
      <vt:lpstr>Esenciální stopové prvky</vt:lpstr>
      <vt:lpstr>Potenciálně toxické neesenciální stopové prvky</vt:lpstr>
      <vt:lpstr>Minerální látky řazené mezi makronutrienty</vt:lpstr>
      <vt:lpstr>Společné rysy stopových prvků (SP) s nimiž je třeba počítat v klinické praxi</vt:lpstr>
      <vt:lpstr>Působení stopových prvků v metabolismu </vt:lpstr>
      <vt:lpstr>Úloha stopových prvků při antioxidační obraně jako součást enzymů odbourávajících ROS</vt:lpstr>
      <vt:lpstr>Stopové prvky při stresové odpovědi u kriticky nemocných </vt:lpstr>
      <vt:lpstr>Vylučování stopových prvků z organismu klinické situace, při nichž vzniká riziko nedostatku</vt:lpstr>
      <vt:lpstr>Etapovitý rozvoj deficitu stopových prvků</vt:lpstr>
      <vt:lpstr>Obecné riziko deficitu stopových prvků klinické situace, při nichž vzniká riziko nedostatku</vt:lpstr>
      <vt:lpstr>Zinek ve výživě</vt:lpstr>
      <vt:lpstr>Zinek je nutný pro mnoho metabolických dějů je kofaktorem přibližně 250 enzymů</vt:lpstr>
      <vt:lpstr>Obsah zinku ve stravě a jeho vstřebávání denní potřeba Zn ve stravě 7-10 mg</vt:lpstr>
      <vt:lpstr>Metabolismus a vylučování zinku z organismu patologické ztráty zinku</vt:lpstr>
      <vt:lpstr>Klinické projevy deficitu zinku jsou málo specifické</vt:lpstr>
      <vt:lpstr>Diagnóza deficitu zinku při nepřítomnosti příznaků je založena na kombinaci faktorů</vt:lpstr>
      <vt:lpstr>Zinek 65 základní údaje k suplementaci (1 mmol = 65 mg)</vt:lpstr>
      <vt:lpstr>Doporučené dávky zinku při enterálním podávání pro déletrvající suplementaci</vt:lpstr>
      <vt:lpstr>Suplementace Zn v úplné parenterální výživě obvykle je doporučena od počátku</vt:lpstr>
      <vt:lpstr>Selén ve výživě</vt:lpstr>
      <vt:lpstr>Význam selénu v organismu, vylučování Se</vt:lpstr>
      <vt:lpstr>Forma selénu ve stravě a její vstřebávání denní potřeba Se ve stravě 60-70 mg</vt:lpstr>
      <vt:lpstr>Obsah selénu ve stravě a v organismu denní potřeba Se ve stravě 60-70 mg</vt:lpstr>
      <vt:lpstr> Projevy deficitu selénu</vt:lpstr>
      <vt:lpstr>Monitorování selénu, Se79 1 mmol Se = 79 mg Se</vt:lpstr>
      <vt:lpstr>Suplementace selénu v praxi</vt:lpstr>
      <vt:lpstr> Toxicita selénu</vt:lpstr>
      <vt:lpstr>Železo ve výživě</vt:lpstr>
      <vt:lpstr>Železo, Fe56 význam v organismu a charakteristika</vt:lpstr>
      <vt:lpstr>Zdroje železa ve stravě a vstřebávání Fe za fyziologických okolností</vt:lpstr>
      <vt:lpstr>Hodnocení stavu Fe v organismu ve vztahu k suplementaci Fe</vt:lpstr>
      <vt:lpstr>Denní potřeba Fe a jeho suplementace při onemocnění</vt:lpstr>
      <vt:lpstr>Jód ve výživě</vt:lpstr>
      <vt:lpstr>Jód, I127 základní charakteristika</vt:lpstr>
      <vt:lpstr>Zdroje jódu ve stravě obsah jódu v potravinách je však proměnlivý</vt:lpstr>
      <vt:lpstr>Obsah jódu v mořské soli nemusí být vysoký</vt:lpstr>
      <vt:lpstr>Fortifikace soli jódem. Jodizace soli   potřeba jódu ve stravě 150 mg/den</vt:lpstr>
      <vt:lpstr>Zjišťování denního příjmu jódu pomocí dotazníků a tabulkového obsahu jódu</vt:lpstr>
      <vt:lpstr>Metabolismus jódu v organismu</vt:lpstr>
      <vt:lpstr>Vyšetření koncentrace jódu v moči (jodurie) UIC, Urine Iodine Concentration</vt:lpstr>
      <vt:lpstr>Denní potřeba jódu ve výživě</vt:lpstr>
      <vt:lpstr>Potřeba jódu v parenterální výživě</vt:lpstr>
      <vt:lpstr>Nová směs stopových prvků Nutryelt® Baxter obsahuje 9 stopových prvků</vt:lpstr>
      <vt:lpstr>Nadměrný příjem jódu vyšší než 500-1000 mg/den</vt:lpstr>
      <vt:lpstr>Mangan ve výživě</vt:lpstr>
      <vt:lpstr>Mangan, Mn55 základní charakteristika</vt:lpstr>
      <vt:lpstr>Mangan ve stravě a jeho vstřebávání perorální potřeba Mn 2-5 mg/den </vt:lpstr>
      <vt:lpstr>Vylučování manganu a riziko toxicity Mn</vt:lpstr>
      <vt:lpstr>Toxicita manganu manganismus</vt:lpstr>
      <vt:lpstr>Srovnání denní potřeby stopových prvků enterální a parenterální (i.v .)</vt:lpstr>
      <vt:lpstr>Konec přednášky</vt:lpstr>
    </vt:vector>
  </TitlesOfParts>
  <Company>adelphi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CINV</dc:title>
  <dc:creator>M. Chung</dc:creator>
  <cp:lastModifiedBy>Miroslav Tomíška</cp:lastModifiedBy>
  <cp:revision>570</cp:revision>
  <dcterms:created xsi:type="dcterms:W3CDTF">2015-10-22T09:56:45Z</dcterms:created>
  <dcterms:modified xsi:type="dcterms:W3CDTF">2021-04-26T20:55:10Z</dcterms:modified>
</cp:coreProperties>
</file>