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72" r:id="rId3"/>
    <p:sldId id="257" r:id="rId4"/>
    <p:sldId id="258" r:id="rId5"/>
    <p:sldId id="273" r:id="rId6"/>
    <p:sldId id="259" r:id="rId7"/>
    <p:sldId id="260" r:id="rId8"/>
    <p:sldId id="261" r:id="rId9"/>
    <p:sldId id="262" r:id="rId10"/>
    <p:sldId id="265" r:id="rId11"/>
    <p:sldId id="266" r:id="rId12"/>
    <p:sldId id="267" r:id="rId13"/>
    <p:sldId id="263" r:id="rId14"/>
    <p:sldId id="268" r:id="rId15"/>
    <p:sldId id="264" r:id="rId16"/>
    <p:sldId id="269" r:id="rId17"/>
    <p:sldId id="270" r:id="rId18"/>
    <p:sldId id="271" r:id="rId19"/>
    <p:sldId id="274" r:id="rId20"/>
    <p:sldId id="275" r:id="rId21"/>
    <p:sldId id="278" r:id="rId22"/>
    <p:sldId id="276" r:id="rId23"/>
    <p:sldId id="277" r:id="rId24"/>
    <p:sldId id="280" r:id="rId25"/>
    <p:sldId id="279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97" autoAdjust="0"/>
  </p:normalViewPr>
  <p:slideViewPr>
    <p:cSldViewPr>
      <p:cViewPr varScale="1">
        <p:scale>
          <a:sx n="121" d="100"/>
          <a:sy n="121" d="100"/>
        </p:scale>
        <p:origin x="131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961D9-CA6F-4951-809F-78C7D5DDBFEF}" type="datetimeFigureOut">
              <a:rPr lang="cs-CZ" smtClean="0"/>
              <a:pPr/>
              <a:t>19.04.2021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CF1468-8D65-469A-91AC-5B45D280D7E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741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Průběh těžké AP je dvojfázový:</a:t>
            </a:r>
          </a:p>
          <a:p>
            <a:pPr>
              <a:buFontTx/>
              <a:buChar char="-"/>
            </a:pPr>
            <a:r>
              <a:rPr lang="cs-CZ" dirty="0"/>
              <a:t>V prvních 7-14 dnech</a:t>
            </a:r>
            <a:r>
              <a:rPr lang="cs-CZ" baseline="0" dirty="0"/>
              <a:t> od vzniku pankreatitidy dochází k rozvoji </a:t>
            </a:r>
            <a:r>
              <a:rPr lang="cs-CZ" baseline="0" dirty="0" err="1"/>
              <a:t>systemové</a:t>
            </a:r>
            <a:r>
              <a:rPr lang="cs-CZ" baseline="0" dirty="0"/>
              <a:t> zánětlivé odpovědi organismu </a:t>
            </a:r>
            <a:r>
              <a:rPr lang="cs-CZ" baseline="0" dirty="0" err="1"/>
              <a:t>tzv</a:t>
            </a:r>
            <a:r>
              <a:rPr lang="cs-CZ" baseline="0" dirty="0"/>
              <a:t> SIRS (</a:t>
            </a:r>
            <a:r>
              <a:rPr lang="cs-CZ" baseline="0" dirty="0" err="1"/>
              <a:t>systemic</a:t>
            </a:r>
            <a:r>
              <a:rPr lang="cs-CZ" baseline="0" dirty="0"/>
              <a:t> </a:t>
            </a:r>
            <a:r>
              <a:rPr lang="cs-CZ" baseline="0" dirty="0" err="1"/>
              <a:t>inflamatory</a:t>
            </a:r>
            <a:r>
              <a:rPr lang="cs-CZ" baseline="0" dirty="0"/>
              <a:t> </a:t>
            </a:r>
            <a:r>
              <a:rPr lang="cs-CZ" baseline="0" dirty="0" err="1"/>
              <a:t>responese</a:t>
            </a:r>
            <a:r>
              <a:rPr lang="cs-CZ" baseline="0" dirty="0"/>
              <a:t> </a:t>
            </a:r>
          </a:p>
          <a:p>
            <a:pPr>
              <a:buFontTx/>
              <a:buNone/>
            </a:pPr>
            <a:r>
              <a:rPr lang="cs-CZ" baseline="0" dirty="0"/>
              <a:t>  syndrom), který může být tak agresivní, že způsobí orgánová selhání (MOF)..</a:t>
            </a:r>
            <a:r>
              <a:rPr lang="cs-CZ" baseline="0" dirty="0" err="1"/>
              <a:t>tzv</a:t>
            </a:r>
            <a:r>
              <a:rPr lang="cs-CZ" baseline="0" dirty="0"/>
              <a:t> </a:t>
            </a:r>
            <a:r>
              <a:rPr lang="cs-CZ" baseline="0" dirty="0" err="1"/>
              <a:t>Early</a:t>
            </a:r>
            <a:r>
              <a:rPr lang="cs-CZ" baseline="0" dirty="0"/>
              <a:t> MOF, či smrt nemocného)</a:t>
            </a:r>
          </a:p>
          <a:p>
            <a:pPr>
              <a:buFontTx/>
              <a:buNone/>
            </a:pPr>
            <a:r>
              <a:rPr lang="cs-CZ" baseline="0" dirty="0"/>
              <a:t>-0d 3 týdne často přichází infekční komplikace, které mohou vést rozvoji sepse s orgánovým selháním (</a:t>
            </a:r>
            <a:r>
              <a:rPr lang="cs-CZ" baseline="0" dirty="0" err="1"/>
              <a:t>Late</a:t>
            </a:r>
            <a:r>
              <a:rPr lang="cs-CZ" baseline="0" dirty="0"/>
              <a:t> MOF)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F1468-8D65-469A-91AC-5B45D280D7E0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V klinických </a:t>
            </a:r>
            <a:r>
              <a:rPr lang="cs-CZ" dirty="0" err="1"/>
              <a:t>studiich</a:t>
            </a:r>
            <a:r>
              <a:rPr lang="cs-CZ" dirty="0"/>
              <a:t> se za EV u AP používá </a:t>
            </a:r>
            <a:r>
              <a:rPr lang="cs-CZ" dirty="0" err="1"/>
              <a:t>oligopeptid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F1468-8D65-469A-91AC-5B45D280D7E0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57417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CF1468-8D65-469A-91AC-5B45D280D7E0}" type="slidenum">
              <a:rPr lang="cs-CZ" smtClean="0"/>
              <a:pPr/>
              <a:t>23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50F0-9F66-4A75-9A0B-768E1FED20BB}" type="datetimeFigureOut">
              <a:rPr lang="cs-CZ" smtClean="0"/>
              <a:pPr/>
              <a:t>19.04.2021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CE4E-8A04-4638-A70B-F3C15731DC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0527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50F0-9F66-4A75-9A0B-768E1FED20BB}" type="datetimeFigureOut">
              <a:rPr lang="cs-CZ" smtClean="0"/>
              <a:pPr/>
              <a:t>19.04.2021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CE4E-8A04-4638-A70B-F3C15731DC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21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50F0-9F66-4A75-9A0B-768E1FED20BB}" type="datetimeFigureOut">
              <a:rPr lang="cs-CZ" smtClean="0"/>
              <a:pPr/>
              <a:t>19.04.2021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CE4E-8A04-4638-A70B-F3C15731DC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0482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50F0-9F66-4A75-9A0B-768E1FED20BB}" type="datetimeFigureOut">
              <a:rPr lang="cs-CZ" smtClean="0"/>
              <a:pPr/>
              <a:t>19.04.2021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CE4E-8A04-4638-A70B-F3C15731DC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874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50F0-9F66-4A75-9A0B-768E1FED20BB}" type="datetimeFigureOut">
              <a:rPr lang="cs-CZ" smtClean="0"/>
              <a:pPr/>
              <a:t>19.04.2021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CE4E-8A04-4638-A70B-F3C15731DC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2858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50F0-9F66-4A75-9A0B-768E1FED20BB}" type="datetimeFigureOut">
              <a:rPr lang="cs-CZ" smtClean="0"/>
              <a:pPr/>
              <a:t>19.04.2021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CE4E-8A04-4638-A70B-F3C15731DC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589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50F0-9F66-4A75-9A0B-768E1FED20BB}" type="datetimeFigureOut">
              <a:rPr lang="cs-CZ" smtClean="0"/>
              <a:pPr/>
              <a:t>19.04.2021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CE4E-8A04-4638-A70B-F3C15731DC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1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50F0-9F66-4A75-9A0B-768E1FED20BB}" type="datetimeFigureOut">
              <a:rPr lang="cs-CZ" smtClean="0"/>
              <a:pPr/>
              <a:t>19.04.2021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CE4E-8A04-4638-A70B-F3C15731DC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9199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50F0-9F66-4A75-9A0B-768E1FED20BB}" type="datetimeFigureOut">
              <a:rPr lang="cs-CZ" smtClean="0"/>
              <a:pPr/>
              <a:t>19.04.2021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CE4E-8A04-4638-A70B-F3C15731DC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1559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50F0-9F66-4A75-9A0B-768E1FED20BB}" type="datetimeFigureOut">
              <a:rPr lang="cs-CZ" smtClean="0"/>
              <a:pPr/>
              <a:t>19.04.2021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CE4E-8A04-4638-A70B-F3C15731DC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4898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950F0-9F66-4A75-9A0B-768E1FED20BB}" type="datetimeFigureOut">
              <a:rPr lang="cs-CZ" smtClean="0"/>
              <a:pPr/>
              <a:t>19.04.2021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CE4E-8A04-4638-A70B-F3C15731DC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840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950F0-9F66-4A75-9A0B-768E1FED20BB}" type="datetimeFigureOut">
              <a:rPr lang="cs-CZ" smtClean="0"/>
              <a:pPr/>
              <a:t>19.04.2021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CCE4E-8A04-4638-A70B-F3C15731DCA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190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Onemocnění slinivky a výživa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7345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Léčba těžké AP </a:t>
            </a:r>
            <a:r>
              <a:rPr lang="cs-CZ" sz="3100" b="1" dirty="0"/>
              <a:t>(pokračování)</a:t>
            </a:r>
            <a:br>
              <a:rPr lang="cs-CZ" sz="3100" b="1" dirty="0"/>
            </a:br>
            <a:r>
              <a:rPr lang="cs-CZ" i="1" dirty="0"/>
              <a:t>Konzervativní postup- výživa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i="1" dirty="0"/>
              <a:t>„</a:t>
            </a:r>
            <a:r>
              <a:rPr lang="cs-CZ" b="1" i="1" dirty="0" err="1"/>
              <a:t>Pankreatic</a:t>
            </a:r>
            <a:r>
              <a:rPr lang="cs-CZ" b="1" i="1" dirty="0"/>
              <a:t> rest</a:t>
            </a:r>
            <a:r>
              <a:rPr lang="cs-CZ" i="1" dirty="0"/>
              <a:t>“ </a:t>
            </a:r>
            <a:r>
              <a:rPr lang="cs-CZ" dirty="0"/>
              <a:t>redukuje pankreatickou sekreci a tím i bolest a může být dosažen PV (do r.1973)</a:t>
            </a:r>
          </a:p>
          <a:p>
            <a:r>
              <a:rPr lang="cs-CZ" dirty="0"/>
              <a:t>Výživa podávaná 20-120cm za </a:t>
            </a:r>
            <a:r>
              <a:rPr lang="cs-CZ" dirty="0" err="1"/>
              <a:t>Treitzovo</a:t>
            </a:r>
            <a:r>
              <a:rPr lang="cs-CZ" dirty="0"/>
              <a:t> </a:t>
            </a:r>
            <a:r>
              <a:rPr lang="cs-CZ" dirty="0" err="1"/>
              <a:t>ligamentum</a:t>
            </a:r>
            <a:r>
              <a:rPr lang="cs-CZ" dirty="0"/>
              <a:t> nestimuluje pankreatickou sekreci –obchází cefalickou a gastrickou fázi (méně stimuluje </a:t>
            </a:r>
            <a:r>
              <a:rPr lang="cs-CZ" dirty="0" err="1"/>
              <a:t>cholecystokinin</a:t>
            </a:r>
            <a:r>
              <a:rPr lang="cs-CZ" dirty="0"/>
              <a:t> a sekretin+ ve střevě stimuluje inhibiční peptidy) </a:t>
            </a:r>
          </a:p>
          <a:p>
            <a:pPr marL="0" indent="0">
              <a:buNone/>
            </a:pPr>
            <a:r>
              <a:rPr lang="cs-CZ" dirty="0"/>
              <a:t>    (Původně </a:t>
            </a:r>
            <a:r>
              <a:rPr lang="cs-CZ" dirty="0" err="1"/>
              <a:t>výchází</a:t>
            </a:r>
            <a:r>
              <a:rPr lang="cs-CZ" dirty="0"/>
              <a:t> z práce </a:t>
            </a:r>
            <a:r>
              <a:rPr lang="cs-CZ" dirty="0" err="1"/>
              <a:t>Raginse</a:t>
            </a:r>
            <a:r>
              <a:rPr lang="cs-CZ" dirty="0"/>
              <a:t> z r. 1973 na psech) </a:t>
            </a:r>
          </a:p>
          <a:p>
            <a:r>
              <a:rPr lang="cs-CZ" dirty="0"/>
              <a:t>V posledních letech se toleruje EV do žaludku </a:t>
            </a:r>
            <a:r>
              <a:rPr lang="cs-CZ" dirty="0" err="1"/>
              <a:t>nasogastrickou</a:t>
            </a:r>
            <a:r>
              <a:rPr lang="cs-CZ" dirty="0"/>
              <a:t> sondou u AP bez obstrukce výtokového traktu žaludku.  </a:t>
            </a:r>
          </a:p>
          <a:p>
            <a:pPr marL="0" indent="0">
              <a:buNone/>
            </a:pPr>
            <a:r>
              <a:rPr lang="cs-CZ" i="1" dirty="0"/>
              <a:t>   (mezinárodní doporučení považují tento postup za </a:t>
            </a:r>
          </a:p>
          <a:p>
            <a:pPr marL="0" indent="0">
              <a:buNone/>
            </a:pPr>
            <a:r>
              <a:rPr lang="cs-CZ" i="1" dirty="0"/>
              <a:t>   bezpečný , pokud je </a:t>
            </a:r>
            <a:r>
              <a:rPr lang="cs-CZ" b="1" i="1" dirty="0"/>
              <a:t>tolerován!</a:t>
            </a:r>
            <a:r>
              <a:rPr lang="cs-CZ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82377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Léčba těžké AP </a:t>
            </a:r>
            <a:r>
              <a:rPr lang="cs-CZ" sz="3100" b="1" dirty="0"/>
              <a:t>(pokračování)</a:t>
            </a:r>
            <a:br>
              <a:rPr lang="cs-CZ" sz="3100" b="1" dirty="0"/>
            </a:br>
            <a:r>
              <a:rPr lang="cs-CZ" i="1" dirty="0"/>
              <a:t>Konzervativní postup-výživa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Tolerance do žaludku podávané výživy odpovídá inverzní závislosti snížené pankreatické sekrece a tíže AP. </a:t>
            </a:r>
            <a:r>
              <a:rPr lang="cs-CZ" sz="2200" i="1" dirty="0"/>
              <a:t>/tedy čím těžší AP a nižší pankreatická sekrece, tím horší tolerance enterální výživy a naopak/</a:t>
            </a:r>
          </a:p>
          <a:p>
            <a:r>
              <a:rPr lang="cs-CZ" dirty="0"/>
              <a:t>86% pac. s AP mají určitý stupeň pankreatické </a:t>
            </a:r>
          </a:p>
          <a:p>
            <a:pPr marL="0" indent="0">
              <a:buNone/>
            </a:pPr>
            <a:r>
              <a:rPr lang="cs-CZ" dirty="0"/>
              <a:t>    insuficience</a:t>
            </a:r>
          </a:p>
          <a:p>
            <a:pPr marL="0" indent="0">
              <a:buNone/>
            </a:pPr>
            <a:r>
              <a:rPr lang="cs-CZ" i="1" dirty="0"/>
              <a:t>(vysvětlením tolerance </a:t>
            </a:r>
            <a:r>
              <a:rPr lang="cs-CZ" i="1" dirty="0" err="1"/>
              <a:t>intragastricky</a:t>
            </a:r>
            <a:r>
              <a:rPr lang="cs-CZ" i="1" dirty="0"/>
              <a:t> podávané EV může být zřejmě poškození </a:t>
            </a:r>
            <a:r>
              <a:rPr lang="cs-CZ" i="1" dirty="0" err="1"/>
              <a:t>acinárních</a:t>
            </a:r>
            <a:r>
              <a:rPr lang="cs-CZ" i="1" dirty="0"/>
              <a:t> buněk pankreatu , jež nejsou schopny reagovat na stimuly podávané výživy)</a:t>
            </a:r>
          </a:p>
        </p:txBody>
      </p:sp>
    </p:spTree>
    <p:extLst>
      <p:ext uri="{BB962C8B-B14F-4D97-AF65-F5344CB8AC3E}">
        <p14:creationId xmlns:p14="http://schemas.microsoft.com/office/powerpoint/2010/main" val="7280207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Léčba těžké AP </a:t>
            </a:r>
            <a:r>
              <a:rPr lang="cs-CZ" sz="3100" b="1" dirty="0"/>
              <a:t>(pokračování)</a:t>
            </a:r>
            <a:br>
              <a:rPr lang="cs-CZ" sz="3100" b="1" dirty="0"/>
            </a:br>
            <a:r>
              <a:rPr lang="cs-CZ" i="1" dirty="0"/>
              <a:t>Konzervativní postup-výživa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V klinické praxi většinou neprodleně po potvrzení </a:t>
            </a:r>
            <a:r>
              <a:rPr lang="cs-CZ" dirty="0" err="1"/>
              <a:t>diagnozy</a:t>
            </a:r>
            <a:r>
              <a:rPr lang="cs-CZ" dirty="0"/>
              <a:t> nebo v případě predikce těžkého průběhu AP  zavádíme sondu k  časnému zahájení enterální výživy</a:t>
            </a:r>
          </a:p>
          <a:p>
            <a:r>
              <a:rPr lang="cs-CZ" b="1" i="1" dirty="0"/>
              <a:t>Možnosti </a:t>
            </a:r>
            <a:r>
              <a:rPr lang="cs-CZ" b="1" i="1" dirty="0" err="1"/>
              <a:t>sondové</a:t>
            </a:r>
            <a:r>
              <a:rPr lang="cs-CZ" b="1" i="1" dirty="0"/>
              <a:t> výživy</a:t>
            </a:r>
            <a:r>
              <a:rPr lang="cs-CZ" dirty="0"/>
              <a:t>:</a:t>
            </a:r>
          </a:p>
          <a:p>
            <a:pPr marL="0" indent="0">
              <a:buNone/>
            </a:pPr>
            <a:r>
              <a:rPr lang="cs-CZ" dirty="0"/>
              <a:t>    - NJS k </a:t>
            </a:r>
            <a:r>
              <a:rPr lang="cs-CZ" dirty="0" err="1"/>
              <a:t>postpylorickému</a:t>
            </a:r>
            <a:r>
              <a:rPr lang="cs-CZ" dirty="0"/>
              <a:t> živení </a:t>
            </a:r>
            <a:r>
              <a:rPr lang="cs-CZ" i="1" dirty="0"/>
              <a:t>(nejčastěji)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dirty="0"/>
              <a:t>- zaplavání u lůžka s následnou RTG kontrolou polohy</a:t>
            </a:r>
          </a:p>
          <a:p>
            <a:pPr marL="0" indent="0">
              <a:buNone/>
            </a:pPr>
            <a:r>
              <a:rPr lang="cs-CZ" dirty="0"/>
              <a:t>	-  ZAVEDENÍ endoskopicky </a:t>
            </a:r>
            <a:r>
              <a:rPr lang="cs-CZ" i="1" dirty="0"/>
              <a:t>(možné ihned využít bez kontroly </a:t>
            </a:r>
          </a:p>
          <a:p>
            <a:pPr marL="0" indent="0">
              <a:buNone/>
            </a:pPr>
            <a:r>
              <a:rPr lang="cs-CZ" i="1" dirty="0"/>
              <a:t>                    </a:t>
            </a:r>
            <a:r>
              <a:rPr lang="cs-CZ" i="1" dirty="0" err="1"/>
              <a:t>rtg</a:t>
            </a:r>
            <a:r>
              <a:rPr lang="cs-CZ" i="1" dirty="0"/>
              <a:t>)</a:t>
            </a:r>
          </a:p>
          <a:p>
            <a:pPr marL="0" indent="0">
              <a:buNone/>
            </a:pPr>
            <a:r>
              <a:rPr lang="cs-CZ" dirty="0"/>
              <a:t>    - NGS u AP bez obstrukce výtoku žaludku, pokud </a:t>
            </a:r>
          </a:p>
          <a:p>
            <a:pPr marL="0" indent="0">
              <a:buNone/>
            </a:pPr>
            <a:r>
              <a:rPr lang="cs-CZ" dirty="0"/>
              <a:t>       dobře tolerována! </a:t>
            </a:r>
          </a:p>
          <a:p>
            <a:pPr marL="0" indent="0">
              <a:buNone/>
            </a:pPr>
            <a:r>
              <a:rPr lang="cs-CZ" dirty="0"/>
              <a:t>       Pokud výživa do žaludku, pak nutná kontrola GRV (</a:t>
            </a:r>
            <a:r>
              <a:rPr lang="cs-CZ" i="1" dirty="0"/>
              <a:t>gastrický </a:t>
            </a:r>
          </a:p>
          <a:p>
            <a:pPr marL="0" indent="0">
              <a:buNone/>
            </a:pPr>
            <a:r>
              <a:rPr lang="cs-CZ" i="1" dirty="0"/>
              <a:t>        </a:t>
            </a:r>
            <a:r>
              <a:rPr lang="cs-CZ" i="1" dirty="0" err="1"/>
              <a:t>rezidualní</a:t>
            </a:r>
            <a:r>
              <a:rPr lang="cs-CZ" i="1" dirty="0"/>
              <a:t> objem</a:t>
            </a:r>
            <a:r>
              <a:rPr lang="cs-CZ" dirty="0"/>
              <a:t>) CAVE aspirace!</a:t>
            </a:r>
          </a:p>
          <a:p>
            <a:pPr marL="0" indent="0">
              <a:buNone/>
            </a:pPr>
            <a:r>
              <a:rPr lang="cs-CZ" dirty="0"/>
              <a:t>     - </a:t>
            </a:r>
            <a:r>
              <a:rPr lang="cs-CZ" dirty="0" err="1"/>
              <a:t>Konvertabilní</a:t>
            </a:r>
            <a:r>
              <a:rPr lang="cs-CZ" dirty="0"/>
              <a:t> </a:t>
            </a:r>
            <a:r>
              <a:rPr lang="cs-CZ" dirty="0" err="1"/>
              <a:t>biluminální</a:t>
            </a:r>
            <a:r>
              <a:rPr lang="cs-CZ" dirty="0"/>
              <a:t> sonda zavedená endoskopicky</a:t>
            </a:r>
          </a:p>
          <a:p>
            <a:pPr marL="0" indent="0">
              <a:buNone/>
            </a:pPr>
            <a:r>
              <a:rPr lang="cs-CZ" dirty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4090137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Léčba těžké AP </a:t>
            </a:r>
            <a:r>
              <a:rPr lang="cs-CZ" sz="3100" b="1" dirty="0"/>
              <a:t>(pokračování)</a:t>
            </a:r>
            <a:br>
              <a:rPr lang="cs-CZ" sz="3100" b="1" dirty="0"/>
            </a:br>
            <a:r>
              <a:rPr lang="cs-CZ" i="1" dirty="0"/>
              <a:t>Konzervativní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25144"/>
          </a:xfrm>
        </p:spPr>
        <p:txBody>
          <a:bodyPr>
            <a:noAutofit/>
          </a:bodyPr>
          <a:lstStyle/>
          <a:p>
            <a:r>
              <a:rPr lang="cs-CZ" sz="1800" b="1" dirty="0"/>
              <a:t>Enterální výživa – </a:t>
            </a:r>
            <a:r>
              <a:rPr lang="cs-CZ" sz="1800" dirty="0"/>
              <a:t>primární nutriční terapeutický postup</a:t>
            </a:r>
          </a:p>
          <a:p>
            <a:pPr marL="0" indent="0">
              <a:buNone/>
            </a:pPr>
            <a:r>
              <a:rPr lang="cs-CZ" sz="1800" b="1" dirty="0"/>
              <a:t>      Efekt EV = </a:t>
            </a:r>
            <a:r>
              <a:rPr lang="cs-CZ" sz="1800" dirty="0" err="1"/>
              <a:t>ovlivnuje</a:t>
            </a:r>
            <a:r>
              <a:rPr lang="cs-CZ" sz="1800" dirty="0"/>
              <a:t> střevní </a:t>
            </a:r>
            <a:r>
              <a:rPr lang="cs-CZ" sz="1800" dirty="0" err="1"/>
              <a:t>mukozu</a:t>
            </a:r>
            <a:r>
              <a:rPr lang="cs-CZ" sz="1800" dirty="0"/>
              <a:t>, permeabilitu a </a:t>
            </a:r>
            <a:r>
              <a:rPr lang="cs-CZ" sz="1800" dirty="0" err="1"/>
              <a:t>snížeje</a:t>
            </a:r>
            <a:r>
              <a:rPr lang="cs-CZ" sz="1800" dirty="0"/>
              <a:t> </a:t>
            </a:r>
            <a:r>
              <a:rPr lang="cs-CZ" sz="1800" dirty="0" err="1"/>
              <a:t>bakterialní</a:t>
            </a:r>
            <a:r>
              <a:rPr lang="cs-CZ" sz="1800" dirty="0"/>
              <a:t>    </a:t>
            </a:r>
          </a:p>
          <a:p>
            <a:pPr marL="0" indent="0">
              <a:buNone/>
            </a:pPr>
            <a:r>
              <a:rPr lang="cs-CZ" sz="1800" dirty="0"/>
              <a:t>      translokaci, stimuluje</a:t>
            </a:r>
            <a:r>
              <a:rPr lang="cs-CZ" sz="1800" b="1" dirty="0"/>
              <a:t> </a:t>
            </a:r>
            <a:r>
              <a:rPr lang="cs-CZ" sz="1800" i="1" dirty="0"/>
              <a:t>motor </a:t>
            </a:r>
            <a:r>
              <a:rPr lang="cs-CZ" sz="1800" i="1" dirty="0" err="1"/>
              <a:t>migrating</a:t>
            </a:r>
            <a:r>
              <a:rPr lang="cs-CZ" sz="1800" i="1" dirty="0"/>
              <a:t> </a:t>
            </a:r>
            <a:r>
              <a:rPr lang="cs-CZ" sz="1800" i="1" dirty="0" err="1"/>
              <a:t>complex</a:t>
            </a:r>
            <a:r>
              <a:rPr lang="cs-CZ" sz="1800" i="1" dirty="0"/>
              <a:t> </a:t>
            </a:r>
            <a:r>
              <a:rPr lang="cs-CZ" sz="1800" dirty="0"/>
              <a:t>–propulzní peristaltika horního GIT </a:t>
            </a:r>
          </a:p>
          <a:p>
            <a:pPr marL="0" indent="0">
              <a:buNone/>
            </a:pPr>
            <a:r>
              <a:rPr lang="cs-CZ" sz="1800" b="1" dirty="0"/>
              <a:t>     (experimentální</a:t>
            </a:r>
            <a:r>
              <a:rPr lang="cs-CZ" sz="1800" dirty="0"/>
              <a:t> </a:t>
            </a:r>
            <a:r>
              <a:rPr lang="cs-CZ" sz="1800" b="1" dirty="0"/>
              <a:t>studie)</a:t>
            </a:r>
          </a:p>
          <a:p>
            <a:pPr marL="0" indent="0">
              <a:buNone/>
            </a:pPr>
            <a:r>
              <a:rPr lang="cs-CZ" sz="1800" b="1" dirty="0"/>
              <a:t>     EV </a:t>
            </a:r>
            <a:r>
              <a:rPr lang="cs-CZ" sz="1800" b="1" dirty="0" err="1"/>
              <a:t>vs</a:t>
            </a:r>
            <a:r>
              <a:rPr lang="cs-CZ" sz="1800" b="1" dirty="0"/>
              <a:t> PV </a:t>
            </a:r>
            <a:r>
              <a:rPr lang="cs-CZ" sz="1800" dirty="0"/>
              <a:t>signifikantně snižuje riziko  pankreatické a </a:t>
            </a:r>
            <a:r>
              <a:rPr lang="cs-CZ" sz="1800" dirty="0" err="1"/>
              <a:t>systemové</a:t>
            </a:r>
            <a:r>
              <a:rPr lang="cs-CZ" sz="1800" dirty="0"/>
              <a:t> infekce,     </a:t>
            </a:r>
          </a:p>
          <a:p>
            <a:pPr marL="0" indent="0">
              <a:buNone/>
            </a:pPr>
            <a:r>
              <a:rPr lang="cs-CZ" sz="1800" dirty="0"/>
              <a:t>     MOF,  potřebu chirurgické intervence, zkrácení hospitalizace a </a:t>
            </a:r>
            <a:r>
              <a:rPr lang="cs-CZ" sz="1800" dirty="0" err="1"/>
              <a:t>motality</a:t>
            </a:r>
            <a:r>
              <a:rPr lang="cs-CZ" sz="1800" dirty="0"/>
              <a:t>  </a:t>
            </a:r>
          </a:p>
          <a:p>
            <a:pPr marL="0" indent="0">
              <a:buNone/>
            </a:pPr>
            <a:r>
              <a:rPr lang="cs-CZ" sz="1800" b="1" dirty="0"/>
              <a:t>     (randomizované  studie)</a:t>
            </a:r>
          </a:p>
          <a:p>
            <a:r>
              <a:rPr lang="cs-CZ" sz="1800" b="1" dirty="0"/>
              <a:t>Zahájení EV</a:t>
            </a:r>
            <a:r>
              <a:rPr lang="cs-CZ" sz="1800" dirty="0"/>
              <a:t> u těžké akutní pankreatitidy vychází  ze zkušeností u  kriticky nemocných pacientů, kde převažuje pozitivní vliv </a:t>
            </a:r>
            <a:r>
              <a:rPr lang="cs-CZ" sz="1800" b="1" dirty="0"/>
              <a:t>časného zahájení EV.</a:t>
            </a:r>
            <a:endParaRPr lang="cs-CZ" sz="1800" dirty="0"/>
          </a:p>
          <a:p>
            <a:pPr marL="0" indent="0">
              <a:buNone/>
            </a:pPr>
            <a:r>
              <a:rPr lang="cs-CZ" sz="1800" dirty="0"/>
              <a:t>     „ </a:t>
            </a:r>
            <a:r>
              <a:rPr lang="cs-CZ" sz="1800" b="1" i="1" dirty="0"/>
              <a:t>Časný start </a:t>
            </a:r>
            <a:r>
              <a:rPr lang="cs-CZ" sz="1800" dirty="0"/>
              <a:t>“ </a:t>
            </a:r>
            <a:r>
              <a:rPr lang="cs-CZ" sz="1800" b="1" dirty="0"/>
              <a:t>EV</a:t>
            </a:r>
            <a:r>
              <a:rPr lang="cs-CZ" sz="1800" dirty="0"/>
              <a:t>  u AP se v literatuře liší (</a:t>
            </a:r>
            <a:r>
              <a:rPr lang="cs-CZ" sz="1800" i="1" dirty="0"/>
              <a:t>24-72h</a:t>
            </a:r>
            <a:r>
              <a:rPr lang="cs-CZ" sz="1800" dirty="0"/>
              <a:t>)</a:t>
            </a:r>
          </a:p>
          <a:p>
            <a:pPr marL="0" indent="0">
              <a:buNone/>
            </a:pPr>
            <a:r>
              <a:rPr lang="cs-CZ" sz="1800" dirty="0"/>
              <a:t>     (máme starší  studie, které dokládají statisticky významný efekt EV   </a:t>
            </a:r>
          </a:p>
          <a:p>
            <a:pPr marL="0" indent="0">
              <a:buNone/>
            </a:pPr>
            <a:r>
              <a:rPr lang="cs-CZ" sz="1800" dirty="0"/>
              <a:t>      zahájený do 48h, některé recentní randomizované studie potvrzují pouze </a:t>
            </a:r>
          </a:p>
          <a:p>
            <a:pPr marL="0" indent="0">
              <a:buNone/>
            </a:pPr>
            <a:r>
              <a:rPr lang="cs-CZ" sz="1800" dirty="0"/>
              <a:t>      </a:t>
            </a:r>
            <a:r>
              <a:rPr lang="cs-CZ" sz="1800" dirty="0" err="1"/>
              <a:t>parcialní</a:t>
            </a:r>
            <a:r>
              <a:rPr lang="cs-CZ" sz="1800" dirty="0"/>
              <a:t> efekt,  bez vlivu na mortalitu, nebo dokonce žádný rozdíl při </a:t>
            </a:r>
          </a:p>
          <a:p>
            <a:pPr marL="0" indent="0">
              <a:buNone/>
            </a:pPr>
            <a:r>
              <a:rPr lang="cs-CZ" sz="1800" dirty="0"/>
              <a:t>       srovnání časné a pozdní EV, realimentace.</a:t>
            </a:r>
          </a:p>
          <a:p>
            <a:pPr marL="0" indent="0">
              <a:buNone/>
            </a:pPr>
            <a:r>
              <a:rPr lang="cs-CZ" sz="1800" i="1" dirty="0"/>
              <a:t>    (limitace: Absence většího množství pacientů s nejtěžším průběhem AP)</a:t>
            </a:r>
          </a:p>
        </p:txBody>
      </p:sp>
    </p:spTree>
    <p:extLst>
      <p:ext uri="{BB962C8B-B14F-4D97-AF65-F5344CB8AC3E}">
        <p14:creationId xmlns:p14="http://schemas.microsoft.com/office/powerpoint/2010/main" val="42143733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Léčba těžké AP </a:t>
            </a:r>
            <a:r>
              <a:rPr lang="cs-CZ" sz="3100" b="1" dirty="0"/>
              <a:t>(pokračování)</a:t>
            </a:r>
            <a:br>
              <a:rPr lang="cs-CZ" sz="3100" b="1" dirty="0"/>
            </a:br>
            <a:r>
              <a:rPr lang="cs-CZ" i="1" dirty="0"/>
              <a:t>Konzervativní postup-výživa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800" dirty="0"/>
              <a:t>Využíváme </a:t>
            </a:r>
            <a:r>
              <a:rPr lang="cs-CZ" sz="2800" b="1" dirty="0"/>
              <a:t>cyklického</a:t>
            </a:r>
            <a:r>
              <a:rPr lang="cs-CZ" sz="2800" dirty="0"/>
              <a:t> </a:t>
            </a:r>
            <a:r>
              <a:rPr lang="cs-CZ" sz="2800" i="1" dirty="0"/>
              <a:t>(s noční pauzou) podávání EV </a:t>
            </a:r>
            <a:r>
              <a:rPr lang="cs-CZ" sz="2000" i="1" dirty="0"/>
              <a:t>(oproti </a:t>
            </a:r>
            <a:r>
              <a:rPr lang="cs-CZ" sz="2000" i="1" dirty="0" err="1"/>
              <a:t>kontinualnímu</a:t>
            </a:r>
            <a:r>
              <a:rPr lang="cs-CZ" sz="2000" i="1" dirty="0"/>
              <a:t> podávání EV snižuje hladiny </a:t>
            </a:r>
            <a:r>
              <a:rPr lang="cs-CZ" sz="2000" i="1" dirty="0" err="1"/>
              <a:t>cholecystokyninu</a:t>
            </a:r>
            <a:r>
              <a:rPr lang="cs-CZ" sz="2000" i="1" dirty="0"/>
              <a:t> a zlepšuje tedy </a:t>
            </a:r>
            <a:r>
              <a:rPr lang="cs-CZ" sz="2000" i="1" dirty="0" err="1"/>
              <a:t>vyprazdnování</a:t>
            </a:r>
            <a:r>
              <a:rPr lang="cs-CZ" sz="2000" i="1" dirty="0"/>
              <a:t> horního GIT)</a:t>
            </a:r>
          </a:p>
          <a:p>
            <a:r>
              <a:rPr lang="cs-CZ" sz="2800" b="1" i="1" dirty="0"/>
              <a:t>Bolusové</a:t>
            </a:r>
            <a:r>
              <a:rPr lang="cs-CZ" sz="2800" i="1" dirty="0"/>
              <a:t> podávání výživy </a:t>
            </a:r>
            <a:r>
              <a:rPr lang="cs-CZ" sz="2800" b="1" i="1" dirty="0"/>
              <a:t>není vhodné</a:t>
            </a:r>
          </a:p>
          <a:p>
            <a:r>
              <a:rPr lang="cs-CZ" sz="2800" i="1" dirty="0"/>
              <a:t>Pokud podáváme EV </a:t>
            </a:r>
            <a:r>
              <a:rPr lang="cs-CZ" sz="2800" i="1" dirty="0" err="1"/>
              <a:t>postpyloricky</a:t>
            </a:r>
            <a:r>
              <a:rPr lang="cs-CZ" sz="2800" i="1" dirty="0"/>
              <a:t>, pak je nutná sterilní manipulace.</a:t>
            </a:r>
          </a:p>
          <a:p>
            <a:r>
              <a:rPr lang="cs-CZ" sz="2800" i="1" dirty="0"/>
              <a:t>Používáme enterální pumpy</a:t>
            </a:r>
          </a:p>
          <a:p>
            <a:r>
              <a:rPr lang="cs-CZ" sz="2800" i="1" dirty="0"/>
              <a:t>Pokud pac. toleruje EV, postupně navyšujeme denní dávku během 3-5 dní do cíleného objemu</a:t>
            </a:r>
          </a:p>
          <a:p>
            <a:pPr marL="0" indent="0">
              <a:buNone/>
            </a:pPr>
            <a:r>
              <a:rPr lang="cs-CZ" sz="2800" i="1" dirty="0"/>
              <a:t>    (</a:t>
            </a:r>
            <a:r>
              <a:rPr lang="cs-CZ" sz="2800" b="1" i="1" dirty="0"/>
              <a:t>E</a:t>
            </a:r>
            <a:r>
              <a:rPr lang="cs-CZ" sz="2800" i="1" dirty="0"/>
              <a:t> 25-30kcal/</a:t>
            </a:r>
            <a:r>
              <a:rPr lang="cs-CZ" sz="2800" i="1" dirty="0" err="1"/>
              <a:t>kgIBW</a:t>
            </a:r>
            <a:r>
              <a:rPr lang="cs-CZ" sz="2800" i="1" dirty="0"/>
              <a:t>/den, dle fáze onemocnění</a:t>
            </a:r>
          </a:p>
          <a:p>
            <a:pPr marL="0" indent="0">
              <a:buNone/>
            </a:pPr>
            <a:r>
              <a:rPr lang="cs-CZ" sz="2800" i="1" dirty="0"/>
              <a:t>     </a:t>
            </a:r>
            <a:r>
              <a:rPr lang="cs-CZ" sz="2800" b="1" i="1" dirty="0"/>
              <a:t>B</a:t>
            </a:r>
            <a:r>
              <a:rPr lang="cs-CZ" sz="2800" i="1" dirty="0"/>
              <a:t>:1,2-1,5g/kg/IBW/den-event úprava dle denní N bilance</a:t>
            </a:r>
          </a:p>
          <a:p>
            <a:pPr marL="0" indent="0">
              <a:buNone/>
            </a:pPr>
            <a:r>
              <a:rPr lang="cs-CZ" sz="2800" i="1" dirty="0"/>
              <a:t>     </a:t>
            </a:r>
            <a:r>
              <a:rPr lang="cs-CZ" sz="2800" b="1" i="1" dirty="0"/>
              <a:t>CHO</a:t>
            </a:r>
            <a:r>
              <a:rPr lang="cs-CZ" sz="2800" i="1" dirty="0"/>
              <a:t> 3-6g/kg/IBW, </a:t>
            </a:r>
            <a:r>
              <a:rPr lang="cs-CZ" sz="2800" b="1" i="1" dirty="0"/>
              <a:t>T</a:t>
            </a:r>
            <a:r>
              <a:rPr lang="cs-CZ" sz="2800" i="1" dirty="0"/>
              <a:t> </a:t>
            </a:r>
            <a:r>
              <a:rPr lang="en-US" sz="2800" i="1" dirty="0"/>
              <a:t>&lt;</a:t>
            </a:r>
            <a:r>
              <a:rPr lang="cs-CZ" sz="2800" i="1" dirty="0"/>
              <a:t>2g/kg/IBW(</a:t>
            </a:r>
            <a:r>
              <a:rPr lang="cs-CZ" sz="2800" i="1" dirty="0" err="1"/>
              <a:t>sTg</a:t>
            </a:r>
            <a:r>
              <a:rPr lang="cs-CZ" sz="2800" i="1" dirty="0"/>
              <a:t>-</a:t>
            </a:r>
            <a:r>
              <a:rPr lang="en-US" sz="2800" i="1" dirty="0"/>
              <a:t> &lt;</a:t>
            </a:r>
            <a:r>
              <a:rPr lang="cs-CZ" sz="2800" i="1" dirty="0"/>
              <a:t>3x norma)</a:t>
            </a:r>
          </a:p>
          <a:p>
            <a:pPr marL="0" indent="0">
              <a:buNone/>
            </a:pPr>
            <a:r>
              <a:rPr lang="cs-CZ" sz="2800" b="1" i="1" dirty="0"/>
              <a:t>     tekutiny </a:t>
            </a:r>
            <a:r>
              <a:rPr lang="cs-CZ" sz="2800" i="1" dirty="0"/>
              <a:t>30-40ml/kg/IBW/den, </a:t>
            </a:r>
            <a:r>
              <a:rPr lang="cs-CZ" sz="2800" b="1" i="1" dirty="0"/>
              <a:t>stopové prvky </a:t>
            </a:r>
            <a:r>
              <a:rPr lang="cs-CZ" sz="2800" i="1" dirty="0"/>
              <a:t>nejpozději </a:t>
            </a:r>
          </a:p>
          <a:p>
            <a:pPr marL="0" indent="0">
              <a:buNone/>
            </a:pPr>
            <a:r>
              <a:rPr lang="cs-CZ" sz="2800" i="1" dirty="0"/>
              <a:t>     od 5.-7. dne-denní dávky)</a:t>
            </a:r>
          </a:p>
          <a:p>
            <a:endParaRPr lang="cs-CZ" sz="2000" i="1" dirty="0"/>
          </a:p>
          <a:p>
            <a:endParaRPr lang="cs-CZ" sz="2000" i="1" dirty="0"/>
          </a:p>
        </p:txBody>
      </p:sp>
    </p:spTree>
    <p:extLst>
      <p:ext uri="{BB962C8B-B14F-4D97-AF65-F5344CB8AC3E}">
        <p14:creationId xmlns:p14="http://schemas.microsoft.com/office/powerpoint/2010/main" val="28452920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Léčba těžké AP </a:t>
            </a:r>
            <a:r>
              <a:rPr lang="cs-CZ" sz="3100" b="1" dirty="0"/>
              <a:t>(pokračování)</a:t>
            </a:r>
            <a:br>
              <a:rPr lang="cs-CZ" sz="3100" b="1" dirty="0"/>
            </a:br>
            <a:r>
              <a:rPr lang="cs-CZ" i="1" dirty="0"/>
              <a:t>Konzervativní postup- výživa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dirty="0"/>
              <a:t>V případě průjmů při EV vhodné podávání </a:t>
            </a:r>
            <a:r>
              <a:rPr lang="cs-CZ" sz="2800" dirty="0" err="1"/>
              <a:t>suplementační</a:t>
            </a:r>
            <a:r>
              <a:rPr lang="cs-CZ" sz="2800" dirty="0"/>
              <a:t> pankreatické enzymy 3-4x/den </a:t>
            </a:r>
            <a:r>
              <a:rPr lang="cs-CZ" sz="2800" i="1" dirty="0"/>
              <a:t>(</a:t>
            </a:r>
            <a:r>
              <a:rPr lang="cs-CZ" sz="2800" i="1" dirty="0" err="1"/>
              <a:t>Kreon</a:t>
            </a:r>
            <a:r>
              <a:rPr lang="cs-CZ" sz="2800" i="1" dirty="0"/>
              <a:t>)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Složení EV </a:t>
            </a:r>
            <a:r>
              <a:rPr lang="cs-CZ" sz="2800" dirty="0" err="1"/>
              <a:t>ovlivnuje</a:t>
            </a:r>
            <a:r>
              <a:rPr lang="cs-CZ" sz="2800" dirty="0"/>
              <a:t> pankreatickou sekreci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i="1" dirty="0"/>
              <a:t>    </a:t>
            </a:r>
            <a:r>
              <a:rPr lang="cs-CZ" sz="2000" i="1" dirty="0"/>
              <a:t>(lipidy</a:t>
            </a:r>
            <a:r>
              <a:rPr lang="en-US" sz="2000" i="1" dirty="0"/>
              <a:t>&gt;</a:t>
            </a:r>
            <a:r>
              <a:rPr lang="cs-CZ" sz="2000" i="1" dirty="0"/>
              <a:t>cukry, LCT</a:t>
            </a:r>
            <a:r>
              <a:rPr lang="en-US" sz="2000" i="1" dirty="0"/>
              <a:t>&gt;</a:t>
            </a:r>
            <a:r>
              <a:rPr lang="cs-CZ" sz="2000" i="1" dirty="0"/>
              <a:t>MCT, celé peptidy</a:t>
            </a:r>
            <a:r>
              <a:rPr lang="en-US" sz="2000" i="1" dirty="0"/>
              <a:t> &gt;</a:t>
            </a:r>
            <a:r>
              <a:rPr lang="cs-CZ" sz="2000" i="1" dirty="0" err="1"/>
              <a:t>oligopeptidy</a:t>
            </a:r>
            <a:r>
              <a:rPr lang="cs-CZ" sz="2000" i="1" dirty="0"/>
              <a:t>, </a:t>
            </a:r>
            <a:r>
              <a:rPr lang="cs-CZ" sz="2000" i="1" dirty="0" err="1"/>
              <a:t>hyperosmolární</a:t>
            </a:r>
            <a:r>
              <a:rPr lang="cs-CZ" sz="2000" i="1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i="1" dirty="0"/>
              <a:t>      roztoky </a:t>
            </a:r>
            <a:r>
              <a:rPr lang="en-US" sz="2000" i="1" dirty="0"/>
              <a:t>&gt;</a:t>
            </a:r>
            <a:r>
              <a:rPr lang="cs-CZ" sz="2000" i="1" dirty="0" err="1"/>
              <a:t>hypoosmolární</a:t>
            </a:r>
            <a:r>
              <a:rPr lang="cs-CZ" sz="2000" i="1" dirty="0"/>
              <a:t> roztoky)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Proto ve většině </a:t>
            </a:r>
            <a:r>
              <a:rPr lang="cs-CZ" sz="2800" dirty="0" err="1"/>
              <a:t>studiich</a:t>
            </a:r>
            <a:r>
              <a:rPr lang="cs-CZ" sz="2800" dirty="0"/>
              <a:t> je oligomer standardem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dirty="0"/>
              <a:t>     V klinické praxi se za zlatý standard pokládá </a:t>
            </a:r>
            <a:r>
              <a:rPr lang="cs-CZ" sz="2800" b="1" dirty="0" err="1"/>
              <a:t>polymerníEV</a:t>
            </a:r>
            <a:r>
              <a:rPr lang="cs-CZ" sz="2800" b="1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i="1" dirty="0"/>
              <a:t>     </a:t>
            </a:r>
            <a:r>
              <a:rPr lang="cs-CZ" sz="2000" i="1" dirty="0"/>
              <a:t>(</a:t>
            </a:r>
            <a:r>
              <a:rPr lang="cs-CZ" sz="2000" i="1" dirty="0" err="1"/>
              <a:t>Metaanalýzy</a:t>
            </a:r>
            <a:r>
              <a:rPr lang="cs-CZ" sz="2000" i="1" dirty="0"/>
              <a:t> 20 </a:t>
            </a:r>
            <a:r>
              <a:rPr lang="cs-CZ" sz="2000" i="1" dirty="0" err="1"/>
              <a:t>studíí</a:t>
            </a:r>
            <a:r>
              <a:rPr lang="cs-CZ" sz="2000" i="1" dirty="0"/>
              <a:t> na více než 1000 pac. neprokázala rozdíl mezi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i="1" dirty="0"/>
              <a:t>       polymerní a  oligomerní EV, resp. standardní EV a EV obohacená o vlákninu,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i="1" dirty="0"/>
              <a:t>       ani efekt </a:t>
            </a:r>
            <a:r>
              <a:rPr lang="cs-CZ" sz="2000" i="1" dirty="0" err="1"/>
              <a:t>imunonutrice</a:t>
            </a:r>
            <a:r>
              <a:rPr lang="cs-CZ" sz="2000" i="1" dirty="0"/>
              <a:t>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i="1" dirty="0"/>
              <a:t>       + Ekonomický aspekt –polymerní EV je 3x-7x levnější než oligomerní přípravky)</a:t>
            </a:r>
          </a:p>
          <a:p>
            <a:pPr>
              <a:spcBef>
                <a:spcPts val="0"/>
              </a:spcBef>
            </a:pPr>
            <a:r>
              <a:rPr lang="cs-CZ" sz="2800" dirty="0"/>
              <a:t>EV </a:t>
            </a:r>
            <a:r>
              <a:rPr lang="cs-CZ" sz="2800" dirty="0" err="1"/>
              <a:t>ovlivnuje</a:t>
            </a:r>
            <a:r>
              <a:rPr lang="cs-CZ" sz="2800" dirty="0"/>
              <a:t> spontánní </a:t>
            </a:r>
            <a:r>
              <a:rPr lang="cs-CZ" sz="2800" dirty="0" err="1"/>
              <a:t>vyprazdnování</a:t>
            </a:r>
            <a:r>
              <a:rPr lang="cs-CZ" sz="2800" dirty="0"/>
              <a:t> žaludku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i="1" dirty="0"/>
              <a:t>      ( </a:t>
            </a:r>
            <a:r>
              <a:rPr lang="cs-CZ" sz="2000" i="1" dirty="0" err="1"/>
              <a:t>hyperproteinové</a:t>
            </a:r>
            <a:r>
              <a:rPr lang="cs-CZ" sz="2000" i="1" dirty="0"/>
              <a:t> a </a:t>
            </a:r>
            <a:r>
              <a:rPr lang="cs-CZ" sz="2000" i="1" dirty="0" err="1"/>
              <a:t>hyperkalorické</a:t>
            </a:r>
            <a:r>
              <a:rPr lang="cs-CZ" sz="2000" i="1" dirty="0"/>
              <a:t> zhoršují evakuaci)</a:t>
            </a:r>
          </a:p>
        </p:txBody>
      </p:sp>
    </p:spTree>
    <p:extLst>
      <p:ext uri="{BB962C8B-B14F-4D97-AF65-F5344CB8AC3E}">
        <p14:creationId xmlns:p14="http://schemas.microsoft.com/office/powerpoint/2010/main" val="34988320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Léčba těžké AP </a:t>
            </a:r>
            <a:r>
              <a:rPr lang="cs-CZ" sz="3100" b="1" dirty="0"/>
              <a:t>(pokračování)</a:t>
            </a:r>
            <a:br>
              <a:rPr lang="cs-CZ" sz="3100" b="1" dirty="0"/>
            </a:br>
            <a:r>
              <a:rPr lang="cs-CZ" i="1" dirty="0"/>
              <a:t>Konzervativní postup-výživa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sz="2800" dirty="0"/>
              <a:t>Doporučení </a:t>
            </a:r>
            <a:r>
              <a:rPr lang="cs-CZ" sz="2800" b="1" dirty="0"/>
              <a:t>ESPEN</a:t>
            </a:r>
            <a:r>
              <a:rPr lang="cs-CZ" sz="2800" dirty="0"/>
              <a:t> i </a:t>
            </a:r>
            <a:r>
              <a:rPr lang="cs-CZ" sz="2800" b="1" dirty="0"/>
              <a:t>ASPEN </a:t>
            </a:r>
            <a:r>
              <a:rPr lang="cs-CZ" sz="2800" dirty="0"/>
              <a:t>jsou benevolentní k volbě typu EV.</a:t>
            </a:r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sz="2800" dirty="0"/>
              <a:t>V akutní fázi nemoci jsou ke zvážení stresové formule </a:t>
            </a:r>
          </a:p>
          <a:p>
            <a:pPr marL="0" indent="0">
              <a:buNone/>
            </a:pPr>
            <a:r>
              <a:rPr lang="cs-CZ" sz="2800" dirty="0"/>
              <a:t>     s vyšší náloží proteinů</a:t>
            </a:r>
            <a:r>
              <a:rPr lang="cs-CZ" sz="2000" dirty="0"/>
              <a:t> ( např. 1L </a:t>
            </a:r>
            <a:r>
              <a:rPr lang="cs-CZ" sz="2000" dirty="0" err="1"/>
              <a:t>Fresubin</a:t>
            </a:r>
            <a:r>
              <a:rPr lang="cs-CZ" sz="2000" dirty="0"/>
              <a:t> </a:t>
            </a:r>
            <a:r>
              <a:rPr lang="cs-CZ" sz="2000" dirty="0" err="1"/>
              <a:t>intensive</a:t>
            </a:r>
            <a:r>
              <a:rPr lang="cs-CZ" sz="2000" dirty="0"/>
              <a:t> =100gB a 1200kcal)  </a:t>
            </a:r>
          </a:p>
          <a:p>
            <a:r>
              <a:rPr lang="cs-CZ" sz="2800" dirty="0"/>
              <a:t>Pokud nedosáhneme  nutričního cíle do několika dnů od jejího zahájení , je indikována </a:t>
            </a:r>
            <a:r>
              <a:rPr lang="cs-CZ" sz="2800" b="1" dirty="0" err="1"/>
              <a:t>suplementační</a:t>
            </a:r>
            <a:r>
              <a:rPr lang="cs-CZ" sz="2800" b="1" dirty="0"/>
              <a:t> PV</a:t>
            </a:r>
          </a:p>
          <a:p>
            <a:pPr marL="0" indent="0">
              <a:buNone/>
            </a:pPr>
            <a:r>
              <a:rPr lang="cs-CZ" sz="2800" dirty="0"/>
              <a:t>    - od 3.dne (</a:t>
            </a:r>
            <a:r>
              <a:rPr lang="cs-CZ" sz="2800" b="1" dirty="0"/>
              <a:t>ESPEN</a:t>
            </a:r>
            <a:r>
              <a:rPr lang="cs-CZ" sz="2800" dirty="0"/>
              <a:t>), od 8.dne (</a:t>
            </a:r>
            <a:r>
              <a:rPr lang="cs-CZ" sz="2800" b="1" dirty="0"/>
              <a:t>ASPEN</a:t>
            </a:r>
            <a:r>
              <a:rPr lang="cs-CZ" sz="2800" dirty="0"/>
              <a:t>), u rizikového </a:t>
            </a:r>
          </a:p>
          <a:p>
            <a:pPr marL="0" indent="0">
              <a:buNone/>
            </a:pPr>
            <a:r>
              <a:rPr lang="cs-CZ" sz="2800" dirty="0"/>
              <a:t>      pac. s </a:t>
            </a:r>
            <a:r>
              <a:rPr lang="cs-CZ" sz="2800" dirty="0" err="1"/>
              <a:t>preexistující</a:t>
            </a:r>
            <a:r>
              <a:rPr lang="cs-CZ" sz="2800" dirty="0"/>
              <a:t> malnutricí  </a:t>
            </a:r>
            <a:r>
              <a:rPr lang="cs-CZ" sz="2800" dirty="0" err="1"/>
              <a:t>suplementační</a:t>
            </a:r>
            <a:r>
              <a:rPr lang="cs-CZ" sz="2800" dirty="0"/>
              <a:t> PV od </a:t>
            </a:r>
          </a:p>
          <a:p>
            <a:pPr marL="0" indent="0">
              <a:buNone/>
            </a:pPr>
            <a:r>
              <a:rPr lang="cs-CZ" sz="2800" dirty="0"/>
              <a:t>      1.dne</a:t>
            </a:r>
          </a:p>
          <a:p>
            <a:r>
              <a:rPr lang="cs-CZ" sz="2800" dirty="0"/>
              <a:t>Při </a:t>
            </a:r>
            <a:r>
              <a:rPr lang="cs-CZ" sz="2800" i="1" dirty="0"/>
              <a:t>intoleranci EV </a:t>
            </a:r>
            <a:r>
              <a:rPr lang="cs-CZ" sz="2800" dirty="0"/>
              <a:t>event. </a:t>
            </a:r>
            <a:r>
              <a:rPr lang="cs-CZ" sz="2800" i="1" dirty="0"/>
              <a:t>při relativní kontraindikaci </a:t>
            </a:r>
            <a:r>
              <a:rPr lang="cs-CZ" sz="2800" dirty="0"/>
              <a:t>se snažíme ponechat </a:t>
            </a:r>
            <a:r>
              <a:rPr lang="cs-CZ" sz="2800" dirty="0" err="1"/>
              <a:t>aspon</a:t>
            </a:r>
            <a:r>
              <a:rPr lang="cs-CZ" sz="2800" dirty="0"/>
              <a:t> malou „</a:t>
            </a:r>
            <a:r>
              <a:rPr lang="cs-CZ" sz="2800" b="1" dirty="0"/>
              <a:t>trofickou dávku “ EV</a:t>
            </a:r>
            <a:r>
              <a:rPr lang="cs-CZ" sz="2800" i="1" dirty="0"/>
              <a:t>(250ml EV /den)</a:t>
            </a:r>
          </a:p>
          <a:p>
            <a:r>
              <a:rPr lang="cs-CZ" sz="2800" b="1" dirty="0" err="1"/>
              <a:t>Imunomodulační</a:t>
            </a:r>
            <a:r>
              <a:rPr lang="cs-CZ" sz="2800" b="1" dirty="0"/>
              <a:t> přípravky </a:t>
            </a:r>
            <a:r>
              <a:rPr lang="cs-CZ" sz="2800" dirty="0"/>
              <a:t>(</a:t>
            </a:r>
            <a:r>
              <a:rPr lang="cs-CZ" sz="2800" dirty="0" err="1"/>
              <a:t>glutamin</a:t>
            </a:r>
            <a:r>
              <a:rPr lang="cs-CZ" sz="2800" dirty="0"/>
              <a:t>, antioxidanty) jsou doporučovány u těžké AP jen v případě nemožnosti či kontraindikace enterálního živení, kde pacient je závislý na PV- doporučuje se parenterálně </a:t>
            </a:r>
            <a:r>
              <a:rPr lang="cs-CZ" sz="2800" dirty="0" err="1"/>
              <a:t>glutamine</a:t>
            </a:r>
            <a:r>
              <a:rPr lang="cs-CZ" sz="2800" dirty="0"/>
              <a:t> 0,2g/kg/den.</a:t>
            </a:r>
          </a:p>
        </p:txBody>
      </p:sp>
    </p:spTree>
    <p:extLst>
      <p:ext uri="{BB962C8B-B14F-4D97-AF65-F5344CB8AC3E}">
        <p14:creationId xmlns:p14="http://schemas.microsoft.com/office/powerpoint/2010/main" val="24236199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Léčba těžké AP </a:t>
            </a:r>
            <a:r>
              <a:rPr lang="cs-CZ" sz="3100" b="1" dirty="0"/>
              <a:t>(pokračování)</a:t>
            </a:r>
            <a:br>
              <a:rPr lang="cs-CZ" sz="3100" b="1" dirty="0"/>
            </a:br>
            <a:r>
              <a:rPr lang="cs-CZ" i="1" dirty="0"/>
              <a:t>Konzervativní postup-výživa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800" b="1" i="1" dirty="0"/>
              <a:t>U lehké (</a:t>
            </a:r>
            <a:r>
              <a:rPr lang="cs-CZ" sz="2800" b="1" i="1" dirty="0" err="1"/>
              <a:t>edematozní</a:t>
            </a:r>
            <a:r>
              <a:rPr lang="cs-CZ" sz="2800" b="1" i="1" dirty="0"/>
              <a:t>) formy AP </a:t>
            </a:r>
            <a:r>
              <a:rPr lang="cs-CZ" sz="2800" dirty="0"/>
              <a:t>dochází ke zhojení během 2-3týdnů </a:t>
            </a:r>
            <a:endParaRPr lang="cs-CZ" sz="2400" i="1" dirty="0"/>
          </a:p>
          <a:p>
            <a:r>
              <a:rPr lang="cs-CZ" sz="2800" b="1" i="1" dirty="0"/>
              <a:t>Těžké(nekrotizující) formy AP </a:t>
            </a:r>
            <a:r>
              <a:rPr lang="cs-CZ" sz="2800" dirty="0"/>
              <a:t>vyžadují dlouhou hospitalizaci na intenzivních lůžku, následně po stabilizaci překlenovací domácí EV přes NJS. </a:t>
            </a:r>
          </a:p>
          <a:p>
            <a:r>
              <a:rPr lang="cs-CZ" sz="2800" dirty="0"/>
              <a:t>Následně </a:t>
            </a:r>
            <a:r>
              <a:rPr lang="cs-CZ" sz="2800" dirty="0" err="1"/>
              <a:t>restaging</a:t>
            </a:r>
            <a:r>
              <a:rPr lang="cs-CZ" sz="2800" dirty="0"/>
              <a:t>  CT za 4-6 týdnů, kde při vyhojení možná realimentace za hospitalizace či ambulantně za kontroly laboratoře a klinického stavu</a:t>
            </a:r>
          </a:p>
          <a:p>
            <a:r>
              <a:rPr lang="cs-CZ" sz="2800" dirty="0"/>
              <a:t>Poučení o dietních opatřeních nutričním terapeutem, </a:t>
            </a:r>
          </a:p>
          <a:p>
            <a:pPr marL="0" indent="0">
              <a:buNone/>
            </a:pPr>
            <a:r>
              <a:rPr lang="cs-CZ" sz="2800" dirty="0"/>
              <a:t>    návrh jídelníčku s omezením rizikových jídel.</a:t>
            </a:r>
          </a:p>
          <a:p>
            <a:pPr marL="0" indent="0">
              <a:buNone/>
            </a:pP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27938081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Intervenční metody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Preferujeme minimálně invazivní přístupy resp. </a:t>
            </a:r>
            <a:r>
              <a:rPr lang="cs-CZ" b="1" dirty="0"/>
              <a:t>„Step up strategie intervenčních postupů“</a:t>
            </a:r>
            <a:r>
              <a:rPr lang="cs-CZ" dirty="0"/>
              <a:t> při řešení lokálních komplikací u těžké  AP (</a:t>
            </a:r>
            <a:r>
              <a:rPr lang="cs-CZ" b="1" i="1" dirty="0"/>
              <a:t>APFC</a:t>
            </a:r>
            <a:r>
              <a:rPr lang="cs-CZ" dirty="0"/>
              <a:t>-první 4týdny, </a:t>
            </a:r>
            <a:r>
              <a:rPr lang="cs-CZ" b="1" i="1" dirty="0"/>
              <a:t>PP</a:t>
            </a:r>
            <a:r>
              <a:rPr lang="cs-CZ" dirty="0"/>
              <a:t>- více jak 4 týdny, </a:t>
            </a:r>
            <a:r>
              <a:rPr lang="cs-CZ" b="1" i="1" dirty="0"/>
              <a:t>ANC</a:t>
            </a:r>
            <a:r>
              <a:rPr lang="cs-CZ" dirty="0"/>
              <a:t>-první 4 týdny, </a:t>
            </a:r>
            <a:r>
              <a:rPr lang="cs-CZ" b="1" i="1" dirty="0"/>
              <a:t>WON- </a:t>
            </a:r>
            <a:r>
              <a:rPr lang="cs-CZ" i="1" dirty="0"/>
              <a:t>více než 4 týdny )</a:t>
            </a:r>
          </a:p>
          <a:p>
            <a:r>
              <a:rPr lang="cs-CZ" dirty="0"/>
              <a:t>Při podezření na infekci  </a:t>
            </a:r>
            <a:r>
              <a:rPr lang="cs-CZ" dirty="0" err="1"/>
              <a:t>nekrozy</a:t>
            </a:r>
            <a:r>
              <a:rPr lang="cs-CZ" dirty="0"/>
              <a:t> pankreatu, či jejím průkazu rutinně </a:t>
            </a:r>
            <a:r>
              <a:rPr lang="cs-CZ" b="1" i="1" dirty="0"/>
              <a:t>neprovádíme CT navigované FNAB</a:t>
            </a:r>
            <a:r>
              <a:rPr lang="cs-CZ" i="1" dirty="0"/>
              <a:t>, </a:t>
            </a:r>
            <a:r>
              <a:rPr lang="cs-CZ" dirty="0"/>
              <a:t>pouze při neefektivitě empiricky zavedené </a:t>
            </a:r>
            <a:r>
              <a:rPr lang="cs-CZ" dirty="0" err="1"/>
              <a:t>atb</a:t>
            </a:r>
            <a:r>
              <a:rPr lang="cs-CZ" dirty="0"/>
              <a:t> terapie, či podezření na mykotickou infekci (+ může pomoct v rozhodnutí o další chirurgické intervenci)</a:t>
            </a:r>
          </a:p>
          <a:p>
            <a:r>
              <a:rPr lang="cs-CZ" i="1" dirty="0"/>
              <a:t>1.volba </a:t>
            </a:r>
            <a:r>
              <a:rPr lang="cs-CZ" b="1" i="1" dirty="0"/>
              <a:t>perkutánní</a:t>
            </a:r>
            <a:r>
              <a:rPr lang="cs-CZ" i="1" dirty="0"/>
              <a:t> či </a:t>
            </a:r>
            <a:r>
              <a:rPr lang="cs-CZ" b="1" i="1" dirty="0"/>
              <a:t>endoskopické </a:t>
            </a:r>
            <a:r>
              <a:rPr lang="cs-CZ" dirty="0"/>
              <a:t>drenáže </a:t>
            </a:r>
            <a:r>
              <a:rPr lang="cs-CZ" dirty="0" err="1"/>
              <a:t>nekroz</a:t>
            </a:r>
            <a:r>
              <a:rPr lang="cs-CZ" dirty="0"/>
              <a:t>, otevřená laparotomie s </a:t>
            </a:r>
            <a:r>
              <a:rPr lang="cs-CZ" b="1" i="1" dirty="0" err="1"/>
              <a:t>nekrektomií</a:t>
            </a:r>
            <a:r>
              <a:rPr lang="cs-CZ" i="1" dirty="0"/>
              <a:t> </a:t>
            </a:r>
            <a:r>
              <a:rPr lang="cs-CZ" dirty="0"/>
              <a:t>až poslední možnost</a:t>
            </a:r>
          </a:p>
          <a:p>
            <a:r>
              <a:rPr lang="cs-CZ" b="1" i="1" dirty="0"/>
              <a:t>Dekompresní </a:t>
            </a:r>
            <a:r>
              <a:rPr lang="cs-CZ" b="1" i="1" dirty="0" err="1"/>
              <a:t>laparostoma</a:t>
            </a:r>
            <a:r>
              <a:rPr lang="cs-CZ" b="1" i="1" dirty="0"/>
              <a:t> </a:t>
            </a:r>
            <a:r>
              <a:rPr lang="cs-CZ" dirty="0"/>
              <a:t>při břišním </a:t>
            </a:r>
            <a:r>
              <a:rPr lang="cs-CZ" dirty="0" err="1"/>
              <a:t>kompartment</a:t>
            </a:r>
            <a:r>
              <a:rPr lang="cs-CZ" dirty="0"/>
              <a:t>  syndromu</a:t>
            </a:r>
          </a:p>
          <a:p>
            <a:r>
              <a:rPr lang="cs-CZ" dirty="0"/>
              <a:t>Pokud chirurgická intervence, vždy snaha o zavedení </a:t>
            </a:r>
            <a:r>
              <a:rPr lang="cs-CZ" b="1" i="1" dirty="0"/>
              <a:t>nutriční </a:t>
            </a:r>
            <a:r>
              <a:rPr lang="cs-CZ" b="1" i="1" dirty="0" err="1"/>
              <a:t>jejunostomie</a:t>
            </a:r>
            <a:r>
              <a:rPr lang="cs-CZ" b="1" i="1" dirty="0"/>
              <a:t> </a:t>
            </a:r>
            <a:r>
              <a:rPr lang="cs-CZ" b="1" i="1" dirty="0" err="1"/>
              <a:t>peroperačně</a:t>
            </a:r>
            <a:r>
              <a:rPr lang="cs-CZ" b="1" i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716772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Chronická pankreatitida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/>
              <a:t>Definice:</a:t>
            </a:r>
            <a:r>
              <a:rPr lang="cs-CZ" dirty="0"/>
              <a:t> postupné a nevratné poškození tkáně pankreatu chronickým zánětem, vedoucí k </a:t>
            </a:r>
            <a:r>
              <a:rPr lang="cs-CZ" dirty="0" err="1"/>
              <a:t>fibroze</a:t>
            </a:r>
            <a:r>
              <a:rPr lang="cs-CZ" dirty="0"/>
              <a:t> a náhradě funkční tkáně vazivem</a:t>
            </a:r>
          </a:p>
          <a:p>
            <a:r>
              <a:rPr lang="cs-CZ" b="1" dirty="0"/>
              <a:t>Klinické projevy: </a:t>
            </a:r>
            <a:r>
              <a:rPr lang="cs-CZ" i="1" dirty="0"/>
              <a:t>Bolest</a:t>
            </a:r>
            <a:r>
              <a:rPr lang="cs-CZ" dirty="0"/>
              <a:t>, </a:t>
            </a:r>
            <a:r>
              <a:rPr lang="cs-CZ" i="1" dirty="0"/>
              <a:t>exokrinní porucha </a:t>
            </a:r>
            <a:r>
              <a:rPr lang="cs-CZ" dirty="0"/>
              <a:t>projevující se </a:t>
            </a:r>
            <a:r>
              <a:rPr lang="cs-CZ" b="1" dirty="0"/>
              <a:t>steatoreou </a:t>
            </a:r>
            <a:r>
              <a:rPr lang="cs-CZ" dirty="0"/>
              <a:t>(pokles sekrece </a:t>
            </a:r>
            <a:r>
              <a:rPr lang="cs-CZ" i="1" dirty="0" err="1"/>
              <a:t>lipasy</a:t>
            </a:r>
            <a:r>
              <a:rPr lang="cs-CZ" dirty="0"/>
              <a:t> na méně 10%, </a:t>
            </a:r>
            <a:r>
              <a:rPr lang="cs-CZ" i="1" dirty="0"/>
              <a:t>obsah tuku </a:t>
            </a:r>
            <a:r>
              <a:rPr lang="cs-CZ" dirty="0"/>
              <a:t>ve stolici</a:t>
            </a:r>
            <a:r>
              <a:rPr lang="en-US" dirty="0"/>
              <a:t>&gt; </a:t>
            </a:r>
            <a:r>
              <a:rPr lang="cs-CZ" dirty="0"/>
              <a:t>7g,</a:t>
            </a:r>
          </a:p>
          <a:p>
            <a:pPr marL="0" indent="0">
              <a:buNone/>
            </a:pPr>
            <a:r>
              <a:rPr lang="cs-CZ" dirty="0"/>
              <a:t>      endokrinní porucha- </a:t>
            </a:r>
            <a:r>
              <a:rPr lang="cs-CZ" i="1" dirty="0"/>
              <a:t>diabetes </a:t>
            </a:r>
            <a:r>
              <a:rPr lang="cs-CZ" i="1" dirty="0" err="1"/>
              <a:t>mellitus</a:t>
            </a:r>
            <a:r>
              <a:rPr lang="cs-CZ" i="1" dirty="0"/>
              <a:t>)</a:t>
            </a:r>
          </a:p>
          <a:p>
            <a:r>
              <a:rPr lang="cs-CZ" b="1" dirty="0"/>
              <a:t>Prevalence</a:t>
            </a:r>
            <a:r>
              <a:rPr lang="cs-CZ" dirty="0"/>
              <a:t> na základě klinických známek 20-40/100000 obyvatel v poměr </a:t>
            </a:r>
            <a:r>
              <a:rPr lang="cs-CZ" b="1" dirty="0"/>
              <a:t>M:Ž</a:t>
            </a:r>
            <a:r>
              <a:rPr lang="cs-CZ" dirty="0"/>
              <a:t> 3:1 až 5:1. Pouze ve skupině idiopatická a při </a:t>
            </a:r>
            <a:r>
              <a:rPr lang="cs-CZ" dirty="0" err="1"/>
              <a:t>hyperlipidemii</a:t>
            </a:r>
            <a:r>
              <a:rPr lang="cs-CZ" dirty="0"/>
              <a:t> se poměr M:Ž vyrovnává. </a:t>
            </a:r>
          </a:p>
          <a:p>
            <a:pPr marL="0" indent="0">
              <a:buNone/>
            </a:pPr>
            <a:r>
              <a:rPr lang="cs-CZ" dirty="0"/>
              <a:t>      </a:t>
            </a:r>
            <a:r>
              <a:rPr lang="cs-CZ" b="1" dirty="0"/>
              <a:t>Incidence</a:t>
            </a:r>
            <a:r>
              <a:rPr lang="cs-CZ" dirty="0"/>
              <a:t> 4. a 6. dekáda života. </a:t>
            </a:r>
          </a:p>
          <a:p>
            <a:pPr marL="0" indent="0">
              <a:buNone/>
            </a:pPr>
            <a:r>
              <a:rPr lang="cs-CZ" i="1" dirty="0"/>
              <a:t>      Alkohol </a:t>
            </a:r>
            <a:r>
              <a:rPr lang="cs-CZ" dirty="0"/>
              <a:t>ve většině </a:t>
            </a:r>
            <a:r>
              <a:rPr lang="cs-CZ" dirty="0" err="1"/>
              <a:t>studiich</a:t>
            </a:r>
            <a:r>
              <a:rPr lang="cs-CZ" dirty="0"/>
              <a:t> tvoří 75%  případů</a:t>
            </a:r>
          </a:p>
          <a:p>
            <a:pPr marL="0" indent="0">
              <a:buNone/>
            </a:pPr>
            <a:r>
              <a:rPr lang="cs-CZ" dirty="0"/>
              <a:t>     Pouze 20% pac. s </a:t>
            </a:r>
            <a:r>
              <a:rPr lang="cs-CZ" dirty="0" err="1"/>
              <a:t>ChP</a:t>
            </a:r>
            <a:r>
              <a:rPr lang="cs-CZ" dirty="0"/>
              <a:t> umírá na následky komplikací samotné nemoci, </a:t>
            </a:r>
          </a:p>
          <a:p>
            <a:pPr marL="0" indent="0">
              <a:buNone/>
            </a:pPr>
            <a:r>
              <a:rPr lang="cs-CZ" dirty="0"/>
              <a:t>     většina úmrtí souvisí s malnutricí, infekcí, traumatem spojených spíše s </a:t>
            </a:r>
          </a:p>
          <a:p>
            <a:pPr marL="0" indent="0">
              <a:buNone/>
            </a:pPr>
            <a:r>
              <a:rPr lang="cs-CZ" dirty="0"/>
              <a:t>     </a:t>
            </a:r>
            <a:r>
              <a:rPr lang="cs-CZ" dirty="0" err="1"/>
              <a:t>konzumcí</a:t>
            </a:r>
            <a:r>
              <a:rPr lang="cs-CZ" dirty="0"/>
              <a:t> alkoholu. Pokračující abusus zvyšuje mortalitu o 60%.</a:t>
            </a:r>
          </a:p>
          <a:p>
            <a:pPr marL="0" indent="0">
              <a:buNone/>
            </a:pPr>
            <a:r>
              <a:rPr lang="cs-CZ" dirty="0"/>
              <a:t>    Pac. s </a:t>
            </a:r>
            <a:r>
              <a:rPr lang="cs-CZ" dirty="0" err="1"/>
              <a:t>ChP</a:t>
            </a:r>
            <a:r>
              <a:rPr lang="cs-CZ" dirty="0"/>
              <a:t> vykazují 10 leté přežití v 70%, 20leté v 45%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6189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865515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1026" name="Picture 2" descr="C:\Users\David\Desktop\hahajk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189" y="734049"/>
            <a:ext cx="4554533" cy="3888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avid\Desktop\jsjjsdsj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722" y="764704"/>
            <a:ext cx="3660535" cy="3846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97222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Klasifikace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TIGAR-0 (etiologie </a:t>
            </a:r>
            <a:r>
              <a:rPr lang="cs-CZ" dirty="0" err="1"/>
              <a:t>ChP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b="1" dirty="0" err="1"/>
              <a:t>Toxometabolické</a:t>
            </a:r>
            <a:r>
              <a:rPr lang="cs-CZ" dirty="0"/>
              <a:t> </a:t>
            </a:r>
            <a:r>
              <a:rPr lang="cs-CZ" sz="2300" dirty="0"/>
              <a:t>(</a:t>
            </a:r>
            <a:r>
              <a:rPr lang="cs-CZ" sz="2300" dirty="0" err="1"/>
              <a:t>hyperkalcemie</a:t>
            </a:r>
            <a:r>
              <a:rPr lang="cs-CZ" sz="2300" dirty="0"/>
              <a:t>, </a:t>
            </a:r>
            <a:r>
              <a:rPr lang="cs-CZ" sz="2300" dirty="0" err="1"/>
              <a:t>hyperparathyroidismus</a:t>
            </a:r>
            <a:r>
              <a:rPr lang="cs-CZ" sz="2300" dirty="0"/>
              <a:t>, </a:t>
            </a:r>
            <a:r>
              <a:rPr lang="cs-CZ" sz="2300" dirty="0" err="1"/>
              <a:t>hyperlipidemie</a:t>
            </a:r>
            <a:r>
              <a:rPr lang="cs-CZ" sz="2300" dirty="0"/>
              <a:t>, alkohol, léky </a:t>
            </a:r>
          </a:p>
          <a:p>
            <a:pPr marL="0" indent="0">
              <a:buNone/>
            </a:pPr>
            <a:r>
              <a:rPr lang="cs-CZ" sz="2300" dirty="0"/>
              <a:t>      tabák, </a:t>
            </a:r>
            <a:r>
              <a:rPr lang="cs-CZ" sz="2300" dirty="0" err="1"/>
              <a:t>postradiační</a:t>
            </a:r>
            <a:r>
              <a:rPr lang="cs-CZ" sz="2300" dirty="0"/>
              <a:t>)</a:t>
            </a:r>
          </a:p>
          <a:p>
            <a:pPr marL="0" indent="0">
              <a:buNone/>
            </a:pPr>
            <a:r>
              <a:rPr lang="cs-CZ" b="1" dirty="0"/>
              <a:t>     Idiopatická</a:t>
            </a:r>
          </a:p>
          <a:p>
            <a:pPr marL="0" indent="0">
              <a:buNone/>
            </a:pPr>
            <a:r>
              <a:rPr lang="cs-CZ" b="1" dirty="0"/>
              <a:t>     Genetická</a:t>
            </a:r>
            <a:r>
              <a:rPr lang="cs-CZ" dirty="0"/>
              <a:t> </a:t>
            </a:r>
            <a:r>
              <a:rPr lang="cs-CZ" sz="2300" dirty="0"/>
              <a:t>(mutace PRSS1, mutace SPINK 1,CFTR, deficience alfa 1-antitrypsinu)</a:t>
            </a:r>
          </a:p>
          <a:p>
            <a:pPr marL="0" indent="0">
              <a:buNone/>
            </a:pPr>
            <a:r>
              <a:rPr lang="cs-CZ" b="1" dirty="0"/>
              <a:t>     Autoimunitní </a:t>
            </a:r>
            <a:r>
              <a:rPr lang="cs-CZ" sz="2300" dirty="0"/>
              <a:t>(a)izolovaná, b)asociovaná s AI onemocněním-typ I –</a:t>
            </a:r>
            <a:r>
              <a:rPr lang="cs-CZ" sz="2300" dirty="0" err="1"/>
              <a:t>systemové</a:t>
            </a:r>
            <a:r>
              <a:rPr lang="cs-CZ" sz="2300" dirty="0"/>
              <a:t> IgG4, </a:t>
            </a:r>
          </a:p>
          <a:p>
            <a:pPr marL="0" indent="0">
              <a:buNone/>
            </a:pPr>
            <a:r>
              <a:rPr lang="cs-CZ" sz="2300" dirty="0"/>
              <a:t>       typ II  asociované s IBD)</a:t>
            </a:r>
          </a:p>
          <a:p>
            <a:pPr marL="0" indent="0">
              <a:buNone/>
            </a:pPr>
            <a:r>
              <a:rPr lang="cs-CZ" b="1" dirty="0"/>
              <a:t>     Rekurentní či těžká AP</a:t>
            </a:r>
          </a:p>
          <a:p>
            <a:pPr marL="0" indent="0">
              <a:buNone/>
            </a:pPr>
            <a:r>
              <a:rPr lang="cs-CZ" b="1" dirty="0"/>
              <a:t>    Obstrukční </a:t>
            </a:r>
            <a:r>
              <a:rPr lang="cs-CZ" sz="2300" dirty="0"/>
              <a:t>(striktura pankreatického duktu, cysta a divertikl stěny duodena, pankreas </a:t>
            </a:r>
          </a:p>
          <a:p>
            <a:pPr marL="0" indent="0">
              <a:buNone/>
            </a:pPr>
            <a:r>
              <a:rPr lang="cs-CZ" sz="2300" dirty="0"/>
              <a:t>      </a:t>
            </a:r>
            <a:r>
              <a:rPr lang="cs-CZ" sz="2300" dirty="0" err="1"/>
              <a:t>divisum</a:t>
            </a:r>
            <a:r>
              <a:rPr lang="cs-CZ" sz="2300" dirty="0"/>
              <a:t>, </a:t>
            </a:r>
            <a:r>
              <a:rPr lang="cs-CZ" sz="2300" dirty="0" err="1"/>
              <a:t>dysfce</a:t>
            </a:r>
            <a:r>
              <a:rPr lang="cs-CZ" sz="2300" dirty="0"/>
              <a:t> </a:t>
            </a:r>
            <a:r>
              <a:rPr lang="cs-CZ" sz="2300" dirty="0" err="1"/>
              <a:t>Oddiho</a:t>
            </a:r>
            <a:r>
              <a:rPr lang="cs-CZ" sz="2300" dirty="0"/>
              <a:t> </a:t>
            </a:r>
            <a:r>
              <a:rPr lang="cs-CZ" sz="2300" dirty="0" err="1"/>
              <a:t>svrače</a:t>
            </a:r>
            <a:r>
              <a:rPr lang="cs-CZ" sz="2300" dirty="0"/>
              <a:t>, </a:t>
            </a:r>
            <a:r>
              <a:rPr lang="cs-CZ" sz="2300" dirty="0" err="1"/>
              <a:t>celiakie</a:t>
            </a:r>
            <a:r>
              <a:rPr lang="cs-CZ" sz="2300" dirty="0"/>
              <a:t>, nádory pankreatu a duodena</a:t>
            </a:r>
          </a:p>
          <a:p>
            <a:r>
              <a:rPr lang="cs-CZ" dirty="0"/>
              <a:t>Strukturální změny na pankreatu a klasifikace rizikových faktorů</a:t>
            </a:r>
          </a:p>
          <a:p>
            <a:pPr marL="0" indent="0">
              <a:buNone/>
            </a:pPr>
            <a:r>
              <a:rPr lang="cs-CZ" b="1" dirty="0"/>
              <a:t>      Cambridge </a:t>
            </a:r>
            <a:r>
              <a:rPr lang="cs-CZ" b="1" dirty="0" err="1"/>
              <a:t>kriteria</a:t>
            </a:r>
            <a:r>
              <a:rPr lang="cs-CZ" b="1" dirty="0"/>
              <a:t> </a:t>
            </a:r>
            <a:r>
              <a:rPr lang="cs-CZ" dirty="0"/>
              <a:t>(ERCP a CT) a </a:t>
            </a:r>
            <a:r>
              <a:rPr lang="cs-CZ" b="1" dirty="0" err="1"/>
              <a:t>Rosemont</a:t>
            </a:r>
            <a:r>
              <a:rPr lang="cs-CZ" b="1" dirty="0"/>
              <a:t> </a:t>
            </a:r>
            <a:r>
              <a:rPr lang="cs-CZ" dirty="0"/>
              <a:t>(EUS)</a:t>
            </a:r>
          </a:p>
        </p:txBody>
      </p:sp>
    </p:spTree>
    <p:extLst>
      <p:ext uri="{BB962C8B-B14F-4D97-AF65-F5344CB8AC3E}">
        <p14:creationId xmlns:p14="http://schemas.microsoft.com/office/powerpoint/2010/main" val="2797265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/>
              <a:t>Příčiny </a:t>
            </a:r>
            <a:r>
              <a:rPr lang="cs-CZ" sz="2800" b="1" dirty="0" err="1"/>
              <a:t>malabsorbce</a:t>
            </a:r>
            <a:r>
              <a:rPr lang="cs-CZ" sz="2800" b="1" dirty="0"/>
              <a:t> a </a:t>
            </a:r>
            <a:r>
              <a:rPr lang="cs-CZ" sz="2800" b="1" dirty="0" err="1"/>
              <a:t>maldigesce</a:t>
            </a:r>
            <a:r>
              <a:rPr lang="cs-CZ" sz="2800" b="1" dirty="0"/>
              <a:t>/ malnutrice u </a:t>
            </a:r>
            <a:r>
              <a:rPr lang="cs-CZ" sz="2800" b="1" dirty="0" err="1"/>
              <a:t>ChP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cs-CZ" dirty="0"/>
              <a:t>Pankreatická insuficience vede především k </a:t>
            </a:r>
            <a:r>
              <a:rPr lang="cs-CZ" dirty="0" err="1"/>
              <a:t>maldigesci</a:t>
            </a:r>
            <a:r>
              <a:rPr lang="cs-CZ" dirty="0"/>
              <a:t> tuků, ale i proteinů a sacharidů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dirty="0"/>
              <a:t>   </a:t>
            </a:r>
            <a:r>
              <a:rPr lang="cs-CZ" sz="2000" dirty="0"/>
              <a:t>(závislí na podávání pankreatických fermentů)</a:t>
            </a:r>
          </a:p>
          <a:p>
            <a:r>
              <a:rPr lang="cs-CZ" dirty="0"/>
              <a:t>Faktory snižující efektivitu </a:t>
            </a:r>
            <a:r>
              <a:rPr lang="cs-CZ" dirty="0" err="1"/>
              <a:t>suplementace</a:t>
            </a:r>
            <a:endParaRPr lang="cs-CZ" dirty="0"/>
          </a:p>
          <a:p>
            <a:pPr marL="0" indent="0">
              <a:buNone/>
            </a:pPr>
            <a:r>
              <a:rPr lang="cs-CZ" sz="2000" dirty="0"/>
              <a:t>    - pH</a:t>
            </a:r>
            <a:r>
              <a:rPr lang="en-US" sz="2000" dirty="0"/>
              <a:t> &lt;</a:t>
            </a:r>
            <a:r>
              <a:rPr lang="cs-CZ" sz="2000" dirty="0"/>
              <a:t> 4 v duodenu a jejunu inaktivuje lipázu, brání </a:t>
            </a:r>
            <a:r>
              <a:rPr lang="cs-CZ" sz="2000" dirty="0" err="1"/>
              <a:t>rozpustění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dirty="0"/>
              <a:t>      </a:t>
            </a:r>
            <a:r>
              <a:rPr lang="cs-CZ" sz="2000" dirty="0" err="1"/>
              <a:t>enterosolventních</a:t>
            </a:r>
            <a:r>
              <a:rPr lang="cs-CZ" sz="2000" dirty="0"/>
              <a:t> tablet (</a:t>
            </a:r>
            <a:r>
              <a:rPr lang="cs-CZ" sz="2000" dirty="0" err="1"/>
              <a:t>Kreon</a:t>
            </a:r>
            <a:r>
              <a:rPr lang="cs-CZ" sz="2000" dirty="0"/>
              <a:t>),  vede k precipitaci žluči</a:t>
            </a:r>
          </a:p>
          <a:p>
            <a:pPr marL="0" indent="0">
              <a:buNone/>
            </a:pPr>
            <a:r>
              <a:rPr lang="cs-CZ" sz="2000" dirty="0"/>
              <a:t>    - </a:t>
            </a:r>
            <a:r>
              <a:rPr lang="cs-CZ" sz="2000" dirty="0" err="1"/>
              <a:t>Protezy</a:t>
            </a:r>
            <a:r>
              <a:rPr lang="cs-CZ" sz="2000" dirty="0"/>
              <a:t> samotné inaktivují </a:t>
            </a:r>
            <a:r>
              <a:rPr lang="cs-CZ" sz="2000" dirty="0" err="1"/>
              <a:t>lipazy</a:t>
            </a:r>
            <a:r>
              <a:rPr lang="cs-CZ" sz="2000" dirty="0"/>
              <a:t> </a:t>
            </a:r>
          </a:p>
          <a:p>
            <a:pPr marL="0" indent="0">
              <a:buNone/>
            </a:pPr>
            <a:r>
              <a:rPr lang="cs-CZ" sz="2000" dirty="0"/>
              <a:t>    - </a:t>
            </a:r>
            <a:r>
              <a:rPr lang="cs-CZ" sz="2000" dirty="0" err="1"/>
              <a:t>Bakterialní</a:t>
            </a:r>
            <a:r>
              <a:rPr lang="cs-CZ" sz="2000" dirty="0"/>
              <a:t> přerůstání v tenkém střevě se vyskytuje u 40% pac. s </a:t>
            </a:r>
            <a:r>
              <a:rPr lang="cs-CZ" sz="2000" dirty="0" err="1"/>
              <a:t>ChP</a:t>
            </a:r>
            <a:r>
              <a:rPr lang="cs-CZ" sz="2000" dirty="0"/>
              <a:t> </a:t>
            </a:r>
          </a:p>
          <a:p>
            <a:r>
              <a:rPr lang="cs-CZ" dirty="0"/>
              <a:t>Druhotné příčiny (stravovací návyky, abusus alkohol, kouření, bolesti břicha, diabetes </a:t>
            </a:r>
            <a:r>
              <a:rPr lang="cs-CZ" dirty="0" err="1"/>
              <a:t>melitus</a:t>
            </a:r>
            <a:r>
              <a:rPr lang="cs-CZ" dirty="0"/>
              <a:t>, ..)</a:t>
            </a:r>
          </a:p>
        </p:txBody>
      </p:sp>
    </p:spTree>
    <p:extLst>
      <p:ext uri="{BB962C8B-B14F-4D97-AF65-F5344CB8AC3E}">
        <p14:creationId xmlns:p14="http://schemas.microsoft.com/office/powerpoint/2010/main" val="34430669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Terapie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Analgetika</a:t>
            </a:r>
          </a:p>
          <a:p>
            <a:r>
              <a:rPr lang="cs-CZ" dirty="0" err="1"/>
              <a:t>Abstinece</a:t>
            </a:r>
            <a:r>
              <a:rPr lang="cs-CZ" dirty="0"/>
              <a:t> alkoholu a tabáku</a:t>
            </a:r>
          </a:p>
          <a:p>
            <a:r>
              <a:rPr lang="cs-CZ" dirty="0"/>
              <a:t>PPI </a:t>
            </a:r>
            <a:r>
              <a:rPr lang="cs-CZ" sz="1600" dirty="0"/>
              <a:t>(zvyšuje žaludeční pH, vyrovnává tím pokles sekrece bikarbonátu, zlepšuje efekt pankreat. suplementů v duodenu, umožnuje správnou funkci žluči, prevence peptického vředu, vyšší pH= nižší stimulační tlak na sekreci bikarbonátů ze slinivky)</a:t>
            </a:r>
          </a:p>
          <a:p>
            <a:r>
              <a:rPr lang="cs-CZ" dirty="0" err="1"/>
              <a:t>Suplementace</a:t>
            </a:r>
            <a:r>
              <a:rPr lang="cs-CZ" dirty="0"/>
              <a:t> pankreatických enzymů</a:t>
            </a:r>
          </a:p>
          <a:p>
            <a:pPr marL="0" indent="0">
              <a:buNone/>
            </a:pPr>
            <a:r>
              <a:rPr lang="cs-CZ" sz="1600" dirty="0"/>
              <a:t>       </a:t>
            </a:r>
            <a:r>
              <a:rPr lang="cs-CZ" sz="1600" b="1" dirty="0"/>
              <a:t> </a:t>
            </a:r>
            <a:r>
              <a:rPr lang="cs-CZ" sz="1600" b="1" dirty="0" err="1"/>
              <a:t>Proteasy</a:t>
            </a:r>
            <a:r>
              <a:rPr lang="cs-CZ" sz="1600" b="1" dirty="0"/>
              <a:t> </a:t>
            </a:r>
            <a:r>
              <a:rPr lang="cs-CZ" sz="1600" dirty="0"/>
              <a:t>v duodenu a </a:t>
            </a:r>
            <a:r>
              <a:rPr lang="cs-CZ" sz="1600" dirty="0" err="1"/>
              <a:t>proximalním</a:t>
            </a:r>
            <a:r>
              <a:rPr lang="cs-CZ" sz="1600" dirty="0"/>
              <a:t> jejunu degradují  CCK </a:t>
            </a:r>
            <a:r>
              <a:rPr lang="cs-CZ" sz="1600" dirty="0" err="1"/>
              <a:t>uvolnující</a:t>
            </a:r>
            <a:r>
              <a:rPr lang="cs-CZ" sz="1600" dirty="0"/>
              <a:t> faktor i samotného  CCK </a:t>
            </a:r>
          </a:p>
          <a:p>
            <a:pPr marL="0" indent="0">
              <a:buNone/>
            </a:pPr>
            <a:r>
              <a:rPr lang="cs-CZ" sz="1600" dirty="0"/>
              <a:t>        a  snižují  stimulační tlak na slinivku (</a:t>
            </a:r>
            <a:r>
              <a:rPr lang="cs-CZ" sz="1600" dirty="0" err="1"/>
              <a:t>ovlinění</a:t>
            </a:r>
            <a:r>
              <a:rPr lang="cs-CZ" sz="1600" dirty="0"/>
              <a:t> bolesti)</a:t>
            </a:r>
          </a:p>
          <a:p>
            <a:pPr marL="0" indent="0">
              <a:buNone/>
            </a:pPr>
            <a:r>
              <a:rPr lang="cs-CZ" sz="1600" dirty="0"/>
              <a:t>        </a:t>
            </a:r>
            <a:r>
              <a:rPr lang="cs-CZ" sz="1600" b="1" dirty="0" err="1"/>
              <a:t>Lipazy</a:t>
            </a:r>
            <a:r>
              <a:rPr lang="cs-CZ" sz="1600" b="1" dirty="0"/>
              <a:t> </a:t>
            </a:r>
            <a:r>
              <a:rPr lang="cs-CZ" sz="1600" dirty="0"/>
              <a:t>ovlivnění vstřebávání tuků</a:t>
            </a:r>
          </a:p>
          <a:p>
            <a:r>
              <a:rPr lang="cs-CZ" dirty="0"/>
              <a:t>Invazivní léčba </a:t>
            </a:r>
            <a:r>
              <a:rPr lang="cs-CZ" sz="1700" dirty="0"/>
              <a:t>(</a:t>
            </a:r>
            <a:r>
              <a:rPr lang="cs-CZ" sz="1700" b="1" dirty="0"/>
              <a:t>endoskopická-</a:t>
            </a:r>
            <a:r>
              <a:rPr lang="cs-CZ" sz="1700" b="1" dirty="0" err="1"/>
              <a:t>s</a:t>
            </a:r>
            <a:r>
              <a:rPr lang="cs-CZ" sz="1700" dirty="0" err="1"/>
              <a:t>finkterotomie</a:t>
            </a:r>
            <a:r>
              <a:rPr lang="cs-CZ" sz="1700" dirty="0"/>
              <a:t>, zavedení stentu, extrakce konkrementů) </a:t>
            </a:r>
            <a:r>
              <a:rPr lang="cs-CZ" sz="1700" b="1" dirty="0"/>
              <a:t>chirurgická terapie</a:t>
            </a:r>
          </a:p>
          <a:p>
            <a:pPr marL="0" indent="0">
              <a:buNone/>
            </a:pPr>
            <a:r>
              <a:rPr lang="cs-CZ" sz="1600" dirty="0"/>
              <a:t>        </a:t>
            </a:r>
          </a:p>
        </p:txBody>
      </p:sp>
    </p:spTree>
    <p:extLst>
      <p:ext uri="{BB962C8B-B14F-4D97-AF65-F5344CB8AC3E}">
        <p14:creationId xmlns:p14="http://schemas.microsoft.com/office/powerpoint/2010/main" val="19830275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Terapie- </a:t>
            </a:r>
            <a:r>
              <a:rPr lang="cs-CZ" sz="3200" b="1" dirty="0"/>
              <a:t>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/>
              <a:t>Dietní opatření:</a:t>
            </a:r>
          </a:p>
          <a:p>
            <a:r>
              <a:rPr lang="cs-CZ" sz="2800" dirty="0"/>
              <a:t> Doporučuje se dieta s běžným příjmem tuků a  symptomy korigujeme </a:t>
            </a:r>
            <a:r>
              <a:rPr lang="cs-CZ" sz="2800" dirty="0" err="1"/>
              <a:t>suplementací</a:t>
            </a:r>
            <a:r>
              <a:rPr lang="cs-CZ" sz="2800" dirty="0"/>
              <a:t> enzymů. </a:t>
            </a:r>
          </a:p>
          <a:p>
            <a:pPr marL="0" indent="0">
              <a:buNone/>
            </a:pPr>
            <a:r>
              <a:rPr lang="cs-CZ" sz="2800" dirty="0"/>
              <a:t>      Vyvarovat se pouze tučných jídel a přepálených živočišných tuků + </a:t>
            </a:r>
            <a:r>
              <a:rPr lang="cs-CZ" sz="2800" dirty="0" err="1"/>
              <a:t>jidlům</a:t>
            </a:r>
            <a:r>
              <a:rPr lang="cs-CZ" sz="2800" dirty="0"/>
              <a:t> vedoucí k </a:t>
            </a:r>
          </a:p>
          <a:p>
            <a:pPr marL="0" indent="0">
              <a:buNone/>
            </a:pPr>
            <a:r>
              <a:rPr lang="cs-CZ" sz="2800" dirty="0"/>
              <a:t>       bolestem či jiným obtížím.</a:t>
            </a:r>
            <a:r>
              <a:rPr lang="cs-CZ" sz="1800" dirty="0"/>
              <a:t> </a:t>
            </a:r>
            <a:r>
              <a:rPr lang="cs-CZ" sz="2600" i="1" dirty="0"/>
              <a:t>(Dříve doporučované snížení tuků až na 20g  denně   </a:t>
            </a:r>
          </a:p>
          <a:p>
            <a:pPr marL="0" indent="0">
              <a:buNone/>
            </a:pPr>
            <a:r>
              <a:rPr lang="cs-CZ" sz="2600" i="1" dirty="0"/>
              <a:t>        nedoporučeno-vede k nižšímu příjmu vitaminů ADEK a </a:t>
            </a:r>
            <a:r>
              <a:rPr lang="cs-CZ" sz="2600" i="1" dirty="0" err="1"/>
              <a:t>mikronutrientů</a:t>
            </a:r>
            <a:r>
              <a:rPr lang="cs-CZ" sz="2600" i="1" dirty="0"/>
              <a:t>)</a:t>
            </a:r>
          </a:p>
          <a:p>
            <a:r>
              <a:rPr lang="cs-CZ" sz="2800" dirty="0"/>
              <a:t>LCT nahradit MCT</a:t>
            </a:r>
            <a:r>
              <a:rPr lang="cs-CZ" sz="2800" i="1" dirty="0"/>
              <a:t> </a:t>
            </a:r>
            <a:r>
              <a:rPr lang="cs-CZ" sz="2600" i="1" dirty="0"/>
              <a:t>(při </a:t>
            </a:r>
            <a:r>
              <a:rPr lang="cs-CZ" sz="2600" i="1" dirty="0" err="1"/>
              <a:t>neefektu</a:t>
            </a:r>
            <a:r>
              <a:rPr lang="cs-CZ" sz="2600" i="1" dirty="0"/>
              <a:t> </a:t>
            </a:r>
            <a:r>
              <a:rPr lang="cs-CZ" sz="2600" i="1" dirty="0" err="1"/>
              <a:t>suplementace</a:t>
            </a:r>
            <a:r>
              <a:rPr lang="cs-CZ" sz="2600" i="1" dirty="0"/>
              <a:t> enzymů)</a:t>
            </a:r>
          </a:p>
          <a:p>
            <a:r>
              <a:rPr lang="cs-CZ" sz="3000" dirty="0"/>
              <a:t>Restrikce tuků v dietě pouze v případě průjmů (</a:t>
            </a:r>
            <a:r>
              <a:rPr lang="cs-CZ" sz="3000" dirty="0" err="1"/>
              <a:t>steatorhea</a:t>
            </a:r>
            <a:r>
              <a:rPr lang="cs-CZ" sz="3000" dirty="0"/>
              <a:t>) s </a:t>
            </a:r>
            <a:r>
              <a:rPr lang="cs-CZ" sz="3000" dirty="0" err="1"/>
              <a:t>nedostaečnou</a:t>
            </a:r>
            <a:r>
              <a:rPr lang="cs-CZ" sz="3000" dirty="0"/>
              <a:t> kontrolou leky </a:t>
            </a:r>
            <a:r>
              <a:rPr lang="cs-CZ" sz="2600" i="1" dirty="0"/>
              <a:t>(výše).</a:t>
            </a:r>
          </a:p>
          <a:p>
            <a:r>
              <a:rPr lang="cs-CZ" sz="3000" dirty="0"/>
              <a:t>Vyhnout se vysokým dávkám vlákniny</a:t>
            </a:r>
            <a:r>
              <a:rPr lang="cs-CZ" sz="2600" i="1" dirty="0"/>
              <a:t>. (vláknina inhibuje účinek pankreatických fermentů a nakonec zhoršují malnutrici.)</a:t>
            </a:r>
          </a:p>
          <a:p>
            <a:r>
              <a:rPr lang="cs-CZ" sz="3000" dirty="0" err="1"/>
              <a:t>Suplementace</a:t>
            </a:r>
            <a:r>
              <a:rPr lang="cs-CZ" sz="3000" dirty="0"/>
              <a:t> </a:t>
            </a:r>
            <a:r>
              <a:rPr lang="cs-CZ" sz="3000" dirty="0" err="1"/>
              <a:t>VitC</a:t>
            </a:r>
            <a:r>
              <a:rPr lang="cs-CZ" sz="3000" dirty="0"/>
              <a:t> a E-antioxidanty a pankreatických fermentů (lipázy 20000 až 80000jednotek k jídlu)</a:t>
            </a:r>
          </a:p>
          <a:p>
            <a:r>
              <a:rPr lang="cs-CZ" sz="3000" dirty="0"/>
              <a:t>Mg,</a:t>
            </a:r>
            <a:r>
              <a:rPr lang="cs-CZ" sz="3000" dirty="0" err="1"/>
              <a:t>Zn</a:t>
            </a:r>
            <a:r>
              <a:rPr lang="cs-CZ" sz="3000" b="1" dirty="0"/>
              <a:t>, </a:t>
            </a:r>
            <a:r>
              <a:rPr lang="cs-CZ" sz="3000" dirty="0"/>
              <a:t>Ca</a:t>
            </a:r>
            <a:r>
              <a:rPr lang="cs-CZ" sz="3000" b="1" dirty="0"/>
              <a:t> + </a:t>
            </a:r>
            <a:r>
              <a:rPr lang="cs-CZ" sz="3000" dirty="0"/>
              <a:t>zhoršení vstřebávání vitamínů rozpustných v tucích A</a:t>
            </a:r>
            <a:r>
              <a:rPr lang="cs-CZ" sz="3000" b="1" dirty="0"/>
              <a:t>D</a:t>
            </a:r>
            <a:r>
              <a:rPr lang="cs-CZ" sz="3000" dirty="0"/>
              <a:t>EK (</a:t>
            </a:r>
            <a:r>
              <a:rPr lang="cs-CZ" sz="3000" dirty="0" err="1"/>
              <a:t>sarkopenie</a:t>
            </a:r>
            <a:r>
              <a:rPr lang="cs-CZ" sz="3000" dirty="0"/>
              <a:t>/</a:t>
            </a:r>
            <a:r>
              <a:rPr lang="cs-CZ" sz="3000" dirty="0" err="1"/>
              <a:t>osteoporoza</a:t>
            </a:r>
            <a:r>
              <a:rPr lang="cs-CZ" sz="3000" dirty="0"/>
              <a:t>)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2079501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Terapie- pokračování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případě </a:t>
            </a:r>
            <a:r>
              <a:rPr lang="cs-CZ" dirty="0" err="1"/>
              <a:t>neefektu</a:t>
            </a:r>
            <a:r>
              <a:rPr lang="cs-CZ" dirty="0"/>
              <a:t> režimových opatření, diety a substituce pankreatickými fermenty je dalším krokem orální nutriční </a:t>
            </a:r>
            <a:r>
              <a:rPr lang="cs-CZ" dirty="0" err="1"/>
              <a:t>suplementace</a:t>
            </a:r>
            <a:r>
              <a:rPr lang="cs-CZ" dirty="0"/>
              <a:t> (ONS) a) </a:t>
            </a:r>
            <a:r>
              <a:rPr lang="cs-CZ" dirty="0" err="1"/>
              <a:t>sipping</a:t>
            </a:r>
            <a:r>
              <a:rPr lang="cs-CZ" dirty="0"/>
              <a:t> b) </a:t>
            </a:r>
            <a:r>
              <a:rPr lang="cs-CZ" dirty="0" err="1"/>
              <a:t>sondová</a:t>
            </a:r>
            <a:r>
              <a:rPr lang="cs-CZ" dirty="0"/>
              <a:t> enterální výživa via NJS c) a ve velmi </a:t>
            </a:r>
            <a:r>
              <a:rPr lang="cs-CZ" dirty="0" err="1"/>
              <a:t>vyjímečných</a:t>
            </a:r>
            <a:r>
              <a:rPr lang="cs-CZ" dirty="0"/>
              <a:t> případech suplementární PV.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058974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Akutní pankreatitida</a:t>
            </a:r>
            <a:br>
              <a:rPr lang="cs-CZ" b="1" dirty="0"/>
            </a:br>
            <a:r>
              <a:rPr lang="cs-CZ" sz="3100" i="1" dirty="0"/>
              <a:t>Revidovaná Atlantská klasifikace 2012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400" b="1" dirty="0"/>
              <a:t>Lehká(</a:t>
            </a:r>
            <a:r>
              <a:rPr lang="cs-CZ" sz="2400" b="1" dirty="0" err="1"/>
              <a:t>edematozní</a:t>
            </a:r>
            <a:r>
              <a:rPr lang="cs-CZ" sz="2400" b="1" dirty="0"/>
              <a:t>) akutní pankreatitida</a:t>
            </a:r>
            <a:r>
              <a:rPr lang="cs-CZ" sz="2400" dirty="0"/>
              <a:t> (70% případů, mortalita</a:t>
            </a:r>
            <a:r>
              <a:rPr lang="en-US" sz="2400" dirty="0"/>
              <a:t>&lt;1</a:t>
            </a:r>
            <a:r>
              <a:rPr lang="cs-CZ" sz="2400" dirty="0"/>
              <a:t>%)</a:t>
            </a:r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sz="2400" dirty="0"/>
              <a:t>- minimální orgánová dysfunkce</a:t>
            </a:r>
          </a:p>
          <a:p>
            <a:pPr marL="0" indent="0">
              <a:buNone/>
            </a:pPr>
            <a:r>
              <a:rPr lang="cs-CZ" sz="2400" dirty="0"/>
              <a:t>    - žádné lokální či </a:t>
            </a:r>
            <a:r>
              <a:rPr lang="cs-CZ" sz="2400" dirty="0" err="1"/>
              <a:t>systemové</a:t>
            </a:r>
            <a:r>
              <a:rPr lang="cs-CZ" sz="2400" dirty="0"/>
              <a:t> komplikace</a:t>
            </a:r>
          </a:p>
          <a:p>
            <a:pPr marL="0" indent="0">
              <a:buNone/>
            </a:pPr>
            <a:r>
              <a:rPr lang="cs-CZ" sz="2400" dirty="0"/>
              <a:t>    - CT </a:t>
            </a:r>
            <a:r>
              <a:rPr lang="cs-CZ" sz="2400" i="1" dirty="0" err="1"/>
              <a:t>severity</a:t>
            </a:r>
            <a:r>
              <a:rPr lang="cs-CZ" sz="2400" i="1" dirty="0"/>
              <a:t> index </a:t>
            </a:r>
            <a:r>
              <a:rPr lang="cs-CZ" sz="2400" dirty="0"/>
              <a:t>0-2</a:t>
            </a:r>
          </a:p>
          <a:p>
            <a:r>
              <a:rPr lang="cs-CZ" sz="2400" b="1" dirty="0"/>
              <a:t>Středně těžká (nekrotizující)pankreatitida </a:t>
            </a:r>
            <a:r>
              <a:rPr lang="cs-CZ" sz="2400" dirty="0"/>
              <a:t>(20% případů, mortalita 10-25%)</a:t>
            </a:r>
          </a:p>
          <a:p>
            <a:pPr marL="0" indent="0">
              <a:buNone/>
            </a:pPr>
            <a:r>
              <a:rPr lang="cs-CZ" sz="2400" dirty="0"/>
              <a:t>    - přechodné orgánové selhání odeznívající do 48h</a:t>
            </a:r>
          </a:p>
          <a:p>
            <a:pPr marL="0" indent="0">
              <a:buNone/>
            </a:pPr>
            <a:r>
              <a:rPr lang="cs-CZ" sz="2400" dirty="0"/>
              <a:t>    - přítomnost lokální komplikací: kolekce, </a:t>
            </a:r>
            <a:r>
              <a:rPr lang="cs-CZ" sz="2400" b="1" dirty="0" err="1"/>
              <a:t>nekroza</a:t>
            </a:r>
            <a:r>
              <a:rPr lang="cs-CZ" sz="2400" b="1" dirty="0"/>
              <a:t> </a:t>
            </a:r>
            <a:r>
              <a:rPr lang="cs-CZ" sz="2400" dirty="0"/>
              <a:t>slinivky</a:t>
            </a:r>
            <a:r>
              <a:rPr lang="cs-CZ" sz="2400" b="1" dirty="0"/>
              <a:t>,</a:t>
            </a:r>
            <a:r>
              <a:rPr lang="cs-CZ" sz="2400" dirty="0"/>
              <a:t> </a:t>
            </a:r>
            <a:r>
              <a:rPr lang="cs-CZ" sz="2400" dirty="0" err="1"/>
              <a:t>pseudocysta</a:t>
            </a:r>
            <a:r>
              <a:rPr lang="cs-CZ" sz="2400" dirty="0"/>
              <a:t>, </a:t>
            </a:r>
          </a:p>
          <a:p>
            <a:pPr marL="0" indent="0">
              <a:buNone/>
            </a:pPr>
            <a:r>
              <a:rPr lang="cs-CZ" sz="2400" dirty="0"/>
              <a:t>      absces…)</a:t>
            </a:r>
          </a:p>
          <a:p>
            <a:pPr marL="0" indent="0">
              <a:buNone/>
            </a:pPr>
            <a:r>
              <a:rPr lang="cs-CZ" sz="2400" dirty="0"/>
              <a:t>    - přítomnost </a:t>
            </a:r>
            <a:r>
              <a:rPr lang="cs-CZ" sz="2400" dirty="0" err="1"/>
              <a:t>systemové</a:t>
            </a:r>
            <a:r>
              <a:rPr lang="cs-CZ" sz="2400" dirty="0"/>
              <a:t> komplikace (dekompenzace   </a:t>
            </a:r>
            <a:r>
              <a:rPr lang="cs-CZ" sz="2400" dirty="0" err="1"/>
              <a:t>komorbidity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r>
              <a:rPr lang="cs-CZ" sz="2400" dirty="0"/>
              <a:t>    - CT </a:t>
            </a:r>
            <a:r>
              <a:rPr lang="cs-CZ" sz="2400" i="1" dirty="0" err="1"/>
              <a:t>severity</a:t>
            </a:r>
            <a:r>
              <a:rPr lang="cs-CZ" sz="2400" i="1" dirty="0"/>
              <a:t> index </a:t>
            </a:r>
            <a:r>
              <a:rPr lang="cs-CZ" sz="2400" dirty="0"/>
              <a:t>3-6</a:t>
            </a:r>
          </a:p>
          <a:p>
            <a:r>
              <a:rPr lang="cs-CZ" sz="2400" b="1" dirty="0"/>
              <a:t>Těžká (nekrotizující) pankreatitida </a:t>
            </a:r>
            <a:r>
              <a:rPr lang="cs-CZ" sz="2400" dirty="0"/>
              <a:t>( 10% případů, mortalita 20-50%)</a:t>
            </a:r>
          </a:p>
          <a:p>
            <a:pPr marL="0" indent="0">
              <a:buNone/>
            </a:pPr>
            <a:r>
              <a:rPr lang="cs-CZ" sz="2400" dirty="0"/>
              <a:t>      perzistující orgánové selhání (plíce, ledviny, GIT, oběh)</a:t>
            </a:r>
            <a:r>
              <a:rPr lang="en-US" sz="2400" dirty="0"/>
              <a:t>&gt; </a:t>
            </a:r>
            <a:r>
              <a:rPr lang="cs-CZ" sz="2400" dirty="0"/>
              <a:t>48h</a:t>
            </a:r>
          </a:p>
          <a:p>
            <a:pPr marL="0" indent="0">
              <a:buNone/>
            </a:pPr>
            <a:r>
              <a:rPr lang="cs-CZ" sz="2400" dirty="0"/>
              <a:t>     - CT </a:t>
            </a:r>
            <a:r>
              <a:rPr lang="cs-CZ" sz="2400" i="1" dirty="0" err="1"/>
              <a:t>severity</a:t>
            </a:r>
            <a:r>
              <a:rPr lang="cs-CZ" sz="2400" i="1" dirty="0"/>
              <a:t> index </a:t>
            </a:r>
            <a:r>
              <a:rPr lang="cs-CZ" sz="2400" dirty="0"/>
              <a:t>7-10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61992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Etiologie akutní pankreatitidy(AP)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err="1"/>
              <a:t>Biliarní</a:t>
            </a:r>
            <a:r>
              <a:rPr lang="cs-CZ" dirty="0"/>
              <a:t> akutní pankreatitida</a:t>
            </a:r>
          </a:p>
          <a:p>
            <a:r>
              <a:rPr lang="cs-CZ" dirty="0"/>
              <a:t>Alkoholem způsobená akutní pankreatitida</a:t>
            </a:r>
          </a:p>
          <a:p>
            <a:r>
              <a:rPr lang="cs-CZ" dirty="0"/>
              <a:t>Akutní pankreatitida při </a:t>
            </a:r>
            <a:r>
              <a:rPr lang="cs-CZ" dirty="0" err="1"/>
              <a:t>hyperlipidemii</a:t>
            </a:r>
            <a:endParaRPr lang="cs-CZ" dirty="0"/>
          </a:p>
          <a:p>
            <a:r>
              <a:rPr lang="cs-CZ" dirty="0"/>
              <a:t>Akutní pankreatitida při </a:t>
            </a:r>
            <a:r>
              <a:rPr lang="cs-CZ" dirty="0" err="1"/>
              <a:t>hyperkalcemii</a:t>
            </a:r>
            <a:endParaRPr lang="cs-CZ" dirty="0"/>
          </a:p>
          <a:p>
            <a:r>
              <a:rPr lang="cs-CZ" dirty="0"/>
              <a:t>Poléková akutní pankreatitida</a:t>
            </a:r>
          </a:p>
          <a:p>
            <a:r>
              <a:rPr lang="cs-CZ" dirty="0"/>
              <a:t>Postoperační akutní pankreatitida </a:t>
            </a:r>
          </a:p>
          <a:p>
            <a:r>
              <a:rPr lang="cs-CZ" dirty="0"/>
              <a:t>Traumatická akutní pankreatitida</a:t>
            </a:r>
          </a:p>
          <a:p>
            <a:r>
              <a:rPr lang="cs-CZ" dirty="0"/>
              <a:t>Post-ERCP pankreatitida</a:t>
            </a:r>
          </a:p>
          <a:p>
            <a:r>
              <a:rPr lang="cs-CZ" dirty="0"/>
              <a:t>Akutní pankreatitida po jiných výkonech</a:t>
            </a:r>
          </a:p>
          <a:p>
            <a:r>
              <a:rPr lang="cs-CZ" dirty="0"/>
              <a:t>Akutní pankreatitida při dysfunkci </a:t>
            </a:r>
            <a:r>
              <a:rPr lang="cs-CZ" dirty="0" err="1"/>
              <a:t>oddiho</a:t>
            </a:r>
            <a:r>
              <a:rPr lang="cs-CZ" dirty="0"/>
              <a:t> svěrače</a:t>
            </a:r>
          </a:p>
          <a:p>
            <a:r>
              <a:rPr lang="cs-CZ" dirty="0"/>
              <a:t>Infekční příčiny akutní pankreatitidy</a:t>
            </a:r>
          </a:p>
          <a:p>
            <a:r>
              <a:rPr lang="cs-CZ" dirty="0"/>
              <a:t>Idiopatická akutní pankreatitida</a:t>
            </a:r>
          </a:p>
        </p:txBody>
      </p:sp>
    </p:spTree>
    <p:extLst>
      <p:ext uri="{BB962C8B-B14F-4D97-AF65-F5344CB8AC3E}">
        <p14:creationId xmlns:p14="http://schemas.microsoft.com/office/powerpoint/2010/main" val="1608071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400" b="1" dirty="0"/>
              <a:t>SIRS a klinický průběh těžké akutní pankreatitidy</a:t>
            </a:r>
            <a:br>
              <a:rPr lang="cs-CZ" sz="2400" b="1" dirty="0"/>
            </a:br>
            <a:r>
              <a:rPr lang="cs-CZ" sz="2400" i="1" dirty="0"/>
              <a:t>(</a:t>
            </a:r>
            <a:r>
              <a:rPr lang="cs-CZ" sz="2400" i="1" dirty="0" err="1"/>
              <a:t>Zerem</a:t>
            </a:r>
            <a:r>
              <a:rPr lang="cs-CZ" sz="2400" i="1" dirty="0"/>
              <a:t>, 2014)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 descr="C:\Users\David\Desktop\hdsjdsd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11778"/>
            <a:ext cx="8136904" cy="5010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0061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Léčba těžké AP</a:t>
            </a:r>
            <a:br>
              <a:rPr lang="cs-CZ" b="1" dirty="0"/>
            </a:br>
            <a:r>
              <a:rPr lang="cs-CZ" sz="3600" i="1" dirty="0"/>
              <a:t>Konzervativní postup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Tekutinová „resuscitace“ </a:t>
            </a:r>
          </a:p>
          <a:p>
            <a:pPr marL="0" indent="0">
              <a:buNone/>
            </a:pPr>
            <a:r>
              <a:rPr lang="cs-CZ" sz="2400" dirty="0"/>
              <a:t>    (preferujeme </a:t>
            </a:r>
            <a:r>
              <a:rPr lang="cs-CZ" sz="2400" i="1" dirty="0"/>
              <a:t>balancované krystaloidy 2,5-4 L v úvodních 24h, </a:t>
            </a:r>
          </a:p>
          <a:p>
            <a:pPr marL="0" indent="0">
              <a:buNone/>
            </a:pPr>
            <a:r>
              <a:rPr lang="cs-CZ" sz="2400" i="1" dirty="0"/>
              <a:t>      závislost na volumové depleci a oběhové stabilitě</a:t>
            </a:r>
            <a:r>
              <a:rPr lang="cs-CZ" sz="2400" dirty="0"/>
              <a:t>) </a:t>
            </a:r>
          </a:p>
          <a:p>
            <a:r>
              <a:rPr lang="cs-CZ" b="1" dirty="0"/>
              <a:t>Podpůrná terapie</a:t>
            </a:r>
          </a:p>
          <a:p>
            <a:pPr marL="0" indent="0">
              <a:buNone/>
            </a:pPr>
            <a:r>
              <a:rPr lang="cs-CZ" sz="2400" dirty="0"/>
              <a:t>     </a:t>
            </a:r>
            <a:r>
              <a:rPr lang="cs-CZ" sz="2400" i="1" dirty="0" err="1"/>
              <a:t>Oxygenoterapie</a:t>
            </a:r>
            <a:r>
              <a:rPr lang="cs-CZ" sz="2400" dirty="0"/>
              <a:t>(SpO2 95%)</a:t>
            </a:r>
            <a:r>
              <a:rPr lang="cs-CZ" sz="2400" i="1" dirty="0"/>
              <a:t>, </a:t>
            </a:r>
          </a:p>
          <a:p>
            <a:pPr marL="0" indent="0">
              <a:buNone/>
            </a:pPr>
            <a:r>
              <a:rPr lang="cs-CZ" sz="2400" i="1" dirty="0"/>
              <a:t>     </a:t>
            </a:r>
            <a:r>
              <a:rPr lang="cs-CZ" sz="2400" i="1" dirty="0" err="1"/>
              <a:t>Htk</a:t>
            </a:r>
            <a:r>
              <a:rPr lang="cs-CZ" sz="2400" dirty="0"/>
              <a:t> 35-45%(pod 25%substituce krevními převody)</a:t>
            </a:r>
          </a:p>
          <a:p>
            <a:pPr marL="0" indent="0">
              <a:buNone/>
            </a:pPr>
            <a:r>
              <a:rPr lang="cs-CZ" sz="2400" dirty="0"/>
              <a:t>     </a:t>
            </a:r>
            <a:r>
              <a:rPr lang="cs-CZ" sz="2400" i="1" dirty="0"/>
              <a:t>profylaxe TEN</a:t>
            </a:r>
          </a:p>
          <a:p>
            <a:pPr marL="0" indent="0">
              <a:buNone/>
            </a:pPr>
            <a:r>
              <a:rPr lang="cs-CZ" sz="2400" i="1" dirty="0"/>
              <a:t>     kontrola glykemie</a:t>
            </a:r>
            <a:r>
              <a:rPr lang="cs-CZ" sz="2400" dirty="0"/>
              <a:t> (7,8- 10mmol/l), </a:t>
            </a:r>
          </a:p>
          <a:p>
            <a:pPr marL="0" indent="0">
              <a:buNone/>
            </a:pPr>
            <a:r>
              <a:rPr lang="cs-CZ" sz="2400" dirty="0"/>
              <a:t>     </a:t>
            </a:r>
            <a:r>
              <a:rPr lang="cs-CZ" sz="2400" i="1" dirty="0" err="1"/>
              <a:t>analgoterapie</a:t>
            </a:r>
            <a:r>
              <a:rPr lang="cs-CZ" sz="2400" i="1" dirty="0"/>
              <a:t>, PPI, </a:t>
            </a:r>
            <a:r>
              <a:rPr lang="cs-CZ" sz="2400" i="1" dirty="0" err="1"/>
              <a:t>prokinetika</a:t>
            </a:r>
            <a:endParaRPr lang="cs-CZ" sz="2400" i="1" dirty="0"/>
          </a:p>
          <a:p>
            <a:pPr marL="0" indent="0">
              <a:buNone/>
            </a:pPr>
            <a:r>
              <a:rPr lang="cs-CZ" sz="2400" i="1" dirty="0"/>
              <a:t>     NGS při vysokém ileu, zvracení, žaludeční atonii</a:t>
            </a:r>
          </a:p>
          <a:p>
            <a:pPr marL="0" indent="0">
              <a:buNone/>
            </a:pPr>
            <a:r>
              <a:rPr lang="cs-CZ" sz="2400" dirty="0"/>
              <a:t>     </a:t>
            </a:r>
            <a:r>
              <a:rPr lang="cs-CZ" sz="2400" i="1" dirty="0"/>
              <a:t>farmakologická a přístrojová  podpora při selhání orgánových funkcí</a:t>
            </a:r>
          </a:p>
          <a:p>
            <a:pPr marL="0" indent="0">
              <a:buNone/>
            </a:pP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1378874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Léčba těžké AP </a:t>
            </a:r>
            <a:r>
              <a:rPr lang="cs-CZ" sz="3100" b="1" dirty="0"/>
              <a:t>(pokračování)</a:t>
            </a:r>
            <a:br>
              <a:rPr lang="cs-CZ" sz="3100" b="1" dirty="0"/>
            </a:br>
            <a:r>
              <a:rPr lang="cs-CZ" i="1" dirty="0"/>
              <a:t>Konzervativní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800" b="1" dirty="0" err="1"/>
              <a:t>Antimikrobialní</a:t>
            </a:r>
            <a:r>
              <a:rPr lang="cs-CZ" sz="2800" b="1" dirty="0"/>
              <a:t> terapie?</a:t>
            </a:r>
          </a:p>
          <a:p>
            <a:pPr marL="0" indent="0">
              <a:buNone/>
            </a:pPr>
            <a:r>
              <a:rPr lang="cs-CZ" sz="2400" dirty="0"/>
              <a:t>-   Infekce </a:t>
            </a:r>
            <a:r>
              <a:rPr lang="cs-CZ" sz="2400" dirty="0" err="1"/>
              <a:t>nekrozy</a:t>
            </a:r>
            <a:r>
              <a:rPr lang="cs-CZ" sz="2400" dirty="0"/>
              <a:t> pankreatu je pokládána za  komplikaci pozdní  </a:t>
            </a:r>
          </a:p>
          <a:p>
            <a:pPr marL="0" indent="0">
              <a:buNone/>
            </a:pPr>
            <a:r>
              <a:rPr lang="cs-CZ" sz="2400" dirty="0"/>
              <a:t>    fáze onemocnění  (</a:t>
            </a:r>
            <a:r>
              <a:rPr lang="cs-CZ" sz="2400" i="1" dirty="0"/>
              <a:t>typicky 3-4 týden</a:t>
            </a:r>
            <a:r>
              <a:rPr lang="cs-CZ" sz="2400" dirty="0"/>
              <a:t>) </a:t>
            </a:r>
          </a:p>
          <a:p>
            <a:pPr marL="0" indent="0">
              <a:buNone/>
            </a:pPr>
            <a:r>
              <a:rPr lang="cs-CZ" sz="2000" dirty="0"/>
              <a:t>    (</a:t>
            </a:r>
            <a:r>
              <a:rPr lang="cs-CZ" sz="2000" i="1" dirty="0"/>
              <a:t>Nové studie dokumentují komplikaci infekce i v prvních 14 dnech !)</a:t>
            </a:r>
          </a:p>
          <a:p>
            <a:pPr marL="0" indent="0">
              <a:buNone/>
            </a:pPr>
            <a:r>
              <a:rPr lang="cs-CZ" sz="2400" i="1" dirty="0"/>
              <a:t>   (u </a:t>
            </a:r>
            <a:r>
              <a:rPr lang="cs-CZ" sz="2400" i="1" dirty="0" err="1"/>
              <a:t>nekrozy</a:t>
            </a:r>
            <a:r>
              <a:rPr lang="cs-CZ" sz="2400" i="1" dirty="0"/>
              <a:t> </a:t>
            </a:r>
            <a:r>
              <a:rPr lang="en-US" sz="2400" i="1" dirty="0"/>
              <a:t>&lt;</a:t>
            </a:r>
            <a:r>
              <a:rPr lang="cs-CZ" sz="2400" i="1" dirty="0"/>
              <a:t> 30 % pankreatu riziko infekce </a:t>
            </a:r>
            <a:r>
              <a:rPr lang="cs-CZ" sz="2400" b="1" i="1" dirty="0"/>
              <a:t>22,5%</a:t>
            </a:r>
            <a:r>
              <a:rPr lang="cs-CZ" sz="2400" i="1" dirty="0"/>
              <a:t>, </a:t>
            </a:r>
          </a:p>
          <a:p>
            <a:pPr marL="0" indent="0">
              <a:buNone/>
            </a:pPr>
            <a:r>
              <a:rPr lang="cs-CZ" sz="2400" i="1" dirty="0"/>
              <a:t>   </a:t>
            </a:r>
            <a:r>
              <a:rPr lang="en-US" sz="2400" i="1" dirty="0"/>
              <a:t>u </a:t>
            </a:r>
            <a:r>
              <a:rPr lang="en-US" sz="2400" i="1" dirty="0" err="1"/>
              <a:t>nekro</a:t>
            </a:r>
            <a:r>
              <a:rPr lang="cs-CZ" sz="2400" i="1" dirty="0" err="1"/>
              <a:t>zy</a:t>
            </a:r>
            <a:r>
              <a:rPr lang="cs-CZ" sz="2400" i="1" dirty="0"/>
              <a:t> </a:t>
            </a:r>
            <a:r>
              <a:rPr lang="en-US" sz="2400" i="1" dirty="0"/>
              <a:t>&gt;</a:t>
            </a:r>
            <a:r>
              <a:rPr lang="cs-CZ" sz="2400" i="1" dirty="0"/>
              <a:t>50% pankreatu riziko infekce </a:t>
            </a:r>
            <a:r>
              <a:rPr lang="cs-CZ" sz="2400" b="1" i="1" dirty="0"/>
              <a:t>46,5%</a:t>
            </a:r>
            <a:r>
              <a:rPr lang="cs-CZ" sz="2400" i="1" dirty="0"/>
              <a:t>)</a:t>
            </a:r>
            <a:endParaRPr lang="cs-CZ" sz="2400" b="1" i="1" dirty="0"/>
          </a:p>
          <a:p>
            <a:pPr marL="0" indent="0">
              <a:buNone/>
            </a:pPr>
            <a:r>
              <a:rPr lang="cs-CZ" sz="2400" i="1" dirty="0"/>
              <a:t>   </a:t>
            </a:r>
            <a:r>
              <a:rPr lang="cs-CZ" sz="2400" b="1" dirty="0"/>
              <a:t>Sterilní </a:t>
            </a:r>
            <a:r>
              <a:rPr lang="cs-CZ" sz="2400" b="1" dirty="0" err="1"/>
              <a:t>nekroza</a:t>
            </a:r>
            <a:r>
              <a:rPr lang="cs-CZ" sz="2400" b="1" dirty="0"/>
              <a:t> </a:t>
            </a:r>
            <a:r>
              <a:rPr lang="cs-CZ" sz="2400" dirty="0"/>
              <a:t>je asociována s průměrně </a:t>
            </a:r>
            <a:r>
              <a:rPr lang="cs-CZ" sz="2400" i="1" dirty="0"/>
              <a:t>10% mortalitou </a:t>
            </a:r>
            <a:r>
              <a:rPr lang="cs-CZ" sz="2400" dirty="0"/>
              <a:t> </a:t>
            </a:r>
          </a:p>
          <a:p>
            <a:pPr marL="0" indent="0">
              <a:buNone/>
            </a:pPr>
            <a:r>
              <a:rPr lang="cs-CZ" sz="2400" dirty="0"/>
              <a:t>   </a:t>
            </a:r>
            <a:r>
              <a:rPr lang="cs-CZ" sz="2400" b="1" dirty="0"/>
              <a:t>Infikovaná </a:t>
            </a:r>
            <a:r>
              <a:rPr lang="cs-CZ" sz="2400" b="1" dirty="0" err="1"/>
              <a:t>nekroza</a:t>
            </a:r>
            <a:r>
              <a:rPr lang="cs-CZ" sz="2400" b="1" dirty="0"/>
              <a:t>  </a:t>
            </a:r>
            <a:r>
              <a:rPr lang="cs-CZ" sz="2400" dirty="0"/>
              <a:t>s </a:t>
            </a:r>
            <a:r>
              <a:rPr lang="cs-CZ" sz="2400" i="1" dirty="0"/>
              <a:t>25-30% /60% </a:t>
            </a:r>
            <a:r>
              <a:rPr lang="cs-CZ" sz="2400" dirty="0"/>
              <a:t>mortalitou</a:t>
            </a:r>
          </a:p>
          <a:p>
            <a:pPr>
              <a:buFontTx/>
              <a:buChar char="-"/>
            </a:pPr>
            <a:r>
              <a:rPr lang="cs-CZ" sz="2400" dirty="0"/>
              <a:t>Příčinou infekce pankreatických </a:t>
            </a:r>
            <a:r>
              <a:rPr lang="cs-CZ" sz="2400" dirty="0" err="1"/>
              <a:t>nekroz</a:t>
            </a:r>
            <a:r>
              <a:rPr lang="cs-CZ" sz="2400" dirty="0"/>
              <a:t> je </a:t>
            </a:r>
            <a:r>
              <a:rPr lang="cs-CZ" sz="2400" b="1" dirty="0" err="1"/>
              <a:t>bakterialní</a:t>
            </a:r>
            <a:r>
              <a:rPr lang="cs-CZ" sz="2400" b="1" dirty="0"/>
              <a:t> translokace </a:t>
            </a:r>
            <a:r>
              <a:rPr lang="cs-CZ" sz="2400" i="1" dirty="0"/>
              <a:t>(původci </a:t>
            </a:r>
            <a:r>
              <a:rPr lang="cs-CZ" sz="2400" i="1" dirty="0" err="1"/>
              <a:t>E.coli</a:t>
            </a:r>
            <a:r>
              <a:rPr lang="cs-CZ" sz="2400" i="1" dirty="0"/>
              <a:t>, Kl. Pneumonie, enterokok, proteus, stafylokoky) </a:t>
            </a:r>
            <a:r>
              <a:rPr lang="cs-CZ" sz="2400" dirty="0"/>
              <a:t>z tlustého střeva</a:t>
            </a:r>
            <a:r>
              <a:rPr lang="cs-CZ" sz="2400" b="1" dirty="0"/>
              <a:t>,  žlučové </a:t>
            </a:r>
            <a:r>
              <a:rPr lang="cs-CZ" sz="2400" dirty="0"/>
              <a:t>nebo</a:t>
            </a:r>
            <a:r>
              <a:rPr lang="cs-CZ" sz="2400" b="1" dirty="0"/>
              <a:t> hematogenní šířené infekce</a:t>
            </a:r>
          </a:p>
        </p:txBody>
      </p:sp>
    </p:spTree>
    <p:extLst>
      <p:ext uri="{BB962C8B-B14F-4D97-AF65-F5344CB8AC3E}">
        <p14:creationId xmlns:p14="http://schemas.microsoft.com/office/powerpoint/2010/main" val="2496374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Léčba těžké AP </a:t>
            </a:r>
            <a:r>
              <a:rPr lang="cs-CZ" sz="3100" b="1" dirty="0"/>
              <a:t>(pokračování)</a:t>
            </a:r>
            <a:br>
              <a:rPr lang="cs-CZ" sz="3100" b="1" dirty="0"/>
            </a:br>
            <a:r>
              <a:rPr lang="cs-CZ" i="1" dirty="0"/>
              <a:t>Konzervativní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err="1"/>
              <a:t>Antimikrobialní</a:t>
            </a:r>
            <a:r>
              <a:rPr lang="cs-CZ" b="1" dirty="0"/>
              <a:t> léčba – terapeutické využití</a:t>
            </a:r>
          </a:p>
          <a:p>
            <a:pPr marL="0" indent="0">
              <a:buNone/>
            </a:pPr>
            <a:r>
              <a:rPr lang="cs-CZ" sz="3000" dirty="0"/>
              <a:t>   - léčba </a:t>
            </a:r>
            <a:r>
              <a:rPr lang="cs-CZ" sz="3000" dirty="0" err="1"/>
              <a:t>extrapankreatické</a:t>
            </a:r>
            <a:r>
              <a:rPr lang="cs-CZ" sz="3000" dirty="0"/>
              <a:t> infekce</a:t>
            </a:r>
          </a:p>
          <a:p>
            <a:pPr marL="0" indent="0">
              <a:buNone/>
            </a:pPr>
            <a:r>
              <a:rPr lang="cs-CZ" sz="3000" dirty="0"/>
              <a:t>   - závažné podezření či průkaz infekce pankreatické </a:t>
            </a:r>
          </a:p>
          <a:p>
            <a:pPr marL="0" indent="0">
              <a:buNone/>
            </a:pPr>
            <a:r>
              <a:rPr lang="cs-CZ" sz="3000" dirty="0"/>
              <a:t>      </a:t>
            </a:r>
            <a:r>
              <a:rPr lang="cs-CZ" sz="3000" dirty="0" err="1"/>
              <a:t>nekrozy</a:t>
            </a:r>
            <a:r>
              <a:rPr lang="cs-CZ" sz="3000" dirty="0"/>
              <a:t> </a:t>
            </a:r>
            <a:endParaRPr lang="cs-CZ" sz="2600" i="1" dirty="0"/>
          </a:p>
          <a:p>
            <a:pPr marL="0" indent="0">
              <a:buNone/>
            </a:pPr>
            <a:r>
              <a:rPr lang="cs-CZ" sz="2600" i="1" dirty="0"/>
              <a:t>        -  ústup od rutinně prováděných CT </a:t>
            </a:r>
            <a:r>
              <a:rPr lang="cs-CZ" sz="2600" i="1" dirty="0" err="1"/>
              <a:t>navigov</a:t>
            </a:r>
            <a:r>
              <a:rPr lang="cs-CZ" sz="2600" i="1" dirty="0"/>
              <a:t>. FNAB (fine </a:t>
            </a:r>
            <a:r>
              <a:rPr lang="cs-CZ" sz="2600" i="1" dirty="0" err="1"/>
              <a:t>needle</a:t>
            </a:r>
            <a:r>
              <a:rPr lang="cs-CZ" sz="2600" i="1" dirty="0"/>
              <a:t> </a:t>
            </a:r>
          </a:p>
          <a:p>
            <a:pPr marL="0" indent="0">
              <a:buNone/>
            </a:pPr>
            <a:r>
              <a:rPr lang="cs-CZ" sz="2600" i="1" dirty="0"/>
              <a:t>            </a:t>
            </a:r>
            <a:r>
              <a:rPr lang="cs-CZ" sz="2600" i="1" dirty="0" err="1"/>
              <a:t>aspiration</a:t>
            </a:r>
            <a:r>
              <a:rPr lang="cs-CZ" sz="2600" i="1" dirty="0"/>
              <a:t> </a:t>
            </a:r>
            <a:r>
              <a:rPr lang="cs-CZ" sz="2600" i="1" dirty="0" err="1"/>
              <a:t>biopsy</a:t>
            </a:r>
            <a:r>
              <a:rPr lang="cs-CZ" sz="2600" i="1" dirty="0"/>
              <a:t>)</a:t>
            </a:r>
          </a:p>
          <a:p>
            <a:pPr marL="0" indent="0">
              <a:buNone/>
            </a:pPr>
            <a:r>
              <a:rPr lang="cs-CZ" sz="2600" i="1" dirty="0"/>
              <a:t>        - volba u nelepšících se pac. na </a:t>
            </a:r>
            <a:r>
              <a:rPr lang="cs-CZ" sz="2600" i="1" dirty="0" err="1"/>
              <a:t>atb</a:t>
            </a:r>
            <a:r>
              <a:rPr lang="cs-CZ" sz="2600" i="1" dirty="0"/>
              <a:t> </a:t>
            </a:r>
            <a:r>
              <a:rPr lang="cs-CZ" sz="2600" i="1" dirty="0" err="1"/>
              <a:t>th</a:t>
            </a:r>
            <a:r>
              <a:rPr lang="cs-CZ" sz="2600" i="1" dirty="0"/>
              <a:t>  při podezření na fungální </a:t>
            </a:r>
          </a:p>
          <a:p>
            <a:pPr marL="0" indent="0">
              <a:buNone/>
            </a:pPr>
            <a:r>
              <a:rPr lang="cs-CZ" sz="2600" i="1" dirty="0"/>
              <a:t>          infekci)</a:t>
            </a:r>
          </a:p>
          <a:p>
            <a:pPr marL="0" indent="0">
              <a:buNone/>
            </a:pPr>
            <a:r>
              <a:rPr lang="cs-CZ" sz="3000" dirty="0"/>
              <a:t>   - volba ATB s dobrou pronikavostí do peri/ pankreatické </a:t>
            </a:r>
          </a:p>
          <a:p>
            <a:pPr marL="0" indent="0">
              <a:buNone/>
            </a:pPr>
            <a:r>
              <a:rPr lang="cs-CZ" sz="3000" dirty="0"/>
              <a:t>      tkáně (</a:t>
            </a:r>
            <a:r>
              <a:rPr lang="cs-CZ" sz="2600" i="1" dirty="0" err="1"/>
              <a:t>Imipenem</a:t>
            </a:r>
            <a:r>
              <a:rPr lang="cs-CZ" sz="2600" i="1" dirty="0"/>
              <a:t>, </a:t>
            </a:r>
            <a:r>
              <a:rPr lang="cs-CZ" sz="2600" i="1" dirty="0" err="1"/>
              <a:t>meropenem</a:t>
            </a:r>
            <a:r>
              <a:rPr lang="cs-CZ" sz="2600" i="1" dirty="0"/>
              <a:t>, </a:t>
            </a:r>
            <a:r>
              <a:rPr lang="cs-CZ" sz="2600" i="1" dirty="0" err="1"/>
              <a:t>metronidazol</a:t>
            </a:r>
            <a:r>
              <a:rPr lang="cs-CZ" sz="2600" i="1" dirty="0"/>
              <a:t>, </a:t>
            </a:r>
            <a:r>
              <a:rPr lang="cs-CZ" sz="2600" i="1" dirty="0" err="1"/>
              <a:t>chinolony</a:t>
            </a:r>
            <a:r>
              <a:rPr lang="cs-CZ" sz="2600" i="1" dirty="0"/>
              <a:t>…)</a:t>
            </a:r>
          </a:p>
          <a:p>
            <a:pPr marL="0" indent="0">
              <a:buNone/>
            </a:pPr>
            <a:r>
              <a:rPr lang="cs-CZ" sz="3000" dirty="0"/>
              <a:t>   - Pečlivá </a:t>
            </a:r>
            <a:r>
              <a:rPr lang="cs-CZ" sz="3000" dirty="0" err="1"/>
              <a:t>bakterialní</a:t>
            </a:r>
            <a:r>
              <a:rPr lang="cs-CZ" sz="3000" dirty="0"/>
              <a:t> monitorace- včasná detekce s cíleným </a:t>
            </a:r>
          </a:p>
          <a:p>
            <a:pPr marL="0" indent="0">
              <a:buNone/>
            </a:pPr>
            <a:r>
              <a:rPr lang="cs-CZ" sz="3000" dirty="0"/>
              <a:t>       podáváním antibiotik)</a:t>
            </a:r>
          </a:p>
        </p:txBody>
      </p:sp>
    </p:spTree>
    <p:extLst>
      <p:ext uri="{BB962C8B-B14F-4D97-AF65-F5344CB8AC3E}">
        <p14:creationId xmlns:p14="http://schemas.microsoft.com/office/powerpoint/2010/main" val="3000468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Léčba těžké AP </a:t>
            </a:r>
            <a:r>
              <a:rPr lang="cs-CZ" sz="3100" b="1" dirty="0"/>
              <a:t>(pokračování)</a:t>
            </a:r>
            <a:br>
              <a:rPr lang="cs-CZ" sz="3100" b="1" dirty="0"/>
            </a:br>
            <a:r>
              <a:rPr lang="cs-CZ" i="1" dirty="0"/>
              <a:t>Konzervativní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Profylakticky rutinní </a:t>
            </a:r>
            <a:r>
              <a:rPr lang="cs-CZ" dirty="0"/>
              <a:t>podávání antibiotik či antimykotik se nedoporučuje! </a:t>
            </a:r>
          </a:p>
          <a:p>
            <a:pPr marL="0" indent="0">
              <a:buNone/>
            </a:pPr>
            <a:r>
              <a:rPr lang="cs-CZ" i="1" dirty="0"/>
              <a:t>    (</a:t>
            </a:r>
            <a:r>
              <a:rPr lang="cs-CZ" sz="2400" i="1" dirty="0"/>
              <a:t>pouze u </a:t>
            </a:r>
            <a:r>
              <a:rPr lang="cs-CZ" sz="2400" i="1" dirty="0" err="1"/>
              <a:t>potraumatické</a:t>
            </a:r>
            <a:r>
              <a:rPr lang="cs-CZ" sz="2400" i="1" dirty="0"/>
              <a:t>, post-ERCP pankreatitidy, </a:t>
            </a:r>
            <a:r>
              <a:rPr lang="cs-CZ" sz="2400" i="1" dirty="0" err="1"/>
              <a:t>biliarní</a:t>
            </a:r>
            <a:r>
              <a:rPr lang="cs-CZ" sz="2400" i="1" dirty="0"/>
              <a:t> </a:t>
            </a:r>
          </a:p>
          <a:p>
            <a:pPr marL="0" indent="0">
              <a:buNone/>
            </a:pPr>
            <a:r>
              <a:rPr lang="cs-CZ" sz="2400" i="1" dirty="0"/>
              <a:t>      pankreatitidy s </a:t>
            </a:r>
            <a:r>
              <a:rPr lang="cs-CZ" sz="2400" i="1" dirty="0" err="1"/>
              <a:t>cholangoitidou</a:t>
            </a:r>
            <a:r>
              <a:rPr lang="cs-CZ" sz="2400" i="1" dirty="0"/>
              <a:t>) </a:t>
            </a:r>
          </a:p>
          <a:p>
            <a:pPr marL="0" indent="0">
              <a:buNone/>
            </a:pPr>
            <a:r>
              <a:rPr lang="cs-CZ" sz="2800" dirty="0"/>
              <a:t>    </a:t>
            </a:r>
            <a:r>
              <a:rPr lang="cs-CZ" sz="2800" b="1" i="1" dirty="0"/>
              <a:t>Riziko selekce </a:t>
            </a:r>
            <a:r>
              <a:rPr lang="cs-CZ" sz="2800" b="1" i="1" dirty="0" err="1"/>
              <a:t>multirezistentních</a:t>
            </a:r>
            <a:r>
              <a:rPr lang="cs-CZ" sz="2800" b="1" i="1" dirty="0"/>
              <a:t> kmenů)</a:t>
            </a:r>
          </a:p>
          <a:p>
            <a:r>
              <a:rPr lang="cs-CZ" dirty="0"/>
              <a:t>Antibiotika nepodávat déle jak 14 dní</a:t>
            </a:r>
          </a:p>
          <a:p>
            <a:r>
              <a:rPr lang="cs-CZ" dirty="0"/>
              <a:t>Profylakticky </a:t>
            </a:r>
            <a:r>
              <a:rPr lang="cs-CZ" dirty="0" err="1"/>
              <a:t>probiotika</a:t>
            </a:r>
            <a:r>
              <a:rPr lang="cs-CZ" dirty="0"/>
              <a:t> nedoporučováno</a:t>
            </a:r>
          </a:p>
        </p:txBody>
      </p:sp>
    </p:spTree>
    <p:extLst>
      <p:ext uri="{BB962C8B-B14F-4D97-AF65-F5344CB8AC3E}">
        <p14:creationId xmlns:p14="http://schemas.microsoft.com/office/powerpoint/2010/main" val="40061864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2355</Words>
  <Application>Microsoft Office PowerPoint</Application>
  <PresentationFormat>Předvádění na obrazovce (4:3)</PresentationFormat>
  <Paragraphs>225</Paragraphs>
  <Slides>25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8" baseType="lpstr">
      <vt:lpstr>Arial</vt:lpstr>
      <vt:lpstr>Calibri</vt:lpstr>
      <vt:lpstr>Motiv systému Office</vt:lpstr>
      <vt:lpstr>Onemocnění slinivky a výživa</vt:lpstr>
      <vt:lpstr>Prezentace aplikace PowerPoint</vt:lpstr>
      <vt:lpstr>Akutní pankreatitida Revidovaná Atlantská klasifikace 2012</vt:lpstr>
      <vt:lpstr>Etiologie akutní pankreatitidy(AP)</vt:lpstr>
      <vt:lpstr>SIRS a klinický průběh těžké akutní pankreatitidy (Zerem, 2014)</vt:lpstr>
      <vt:lpstr>Léčba těžké AP Konzervativní postup</vt:lpstr>
      <vt:lpstr>Léčba těžké AP (pokračování) Konzervativní postup</vt:lpstr>
      <vt:lpstr>Léčba těžké AP (pokračování) Konzervativní postup</vt:lpstr>
      <vt:lpstr>Léčba těžké AP (pokračování) Konzervativní postup</vt:lpstr>
      <vt:lpstr>Léčba těžké AP (pokračování) Konzervativní postup- výživa</vt:lpstr>
      <vt:lpstr>Léčba těžké AP (pokračování) Konzervativní postup-výživa</vt:lpstr>
      <vt:lpstr>Léčba těžké AP (pokračování) Konzervativní postup-výživa</vt:lpstr>
      <vt:lpstr>Léčba těžké AP (pokračování) Konzervativní postup</vt:lpstr>
      <vt:lpstr>Léčba těžké AP (pokračování) Konzervativní postup-výživa</vt:lpstr>
      <vt:lpstr>Léčba těžké AP (pokračování) Konzervativní postup- výživa</vt:lpstr>
      <vt:lpstr>Léčba těžké AP (pokračování) Konzervativní postup-výživa</vt:lpstr>
      <vt:lpstr>Léčba těžké AP (pokračování) Konzervativní postup-výživa</vt:lpstr>
      <vt:lpstr>Intervenční metody</vt:lpstr>
      <vt:lpstr>Chronická pankreatitida</vt:lpstr>
      <vt:lpstr>Klasifikace</vt:lpstr>
      <vt:lpstr>Příčiny malabsorbce a maldigesce/ malnutrice u ChP</vt:lpstr>
      <vt:lpstr>Terapie</vt:lpstr>
      <vt:lpstr>Terapie- pokračování</vt:lpstr>
      <vt:lpstr>Terapie- pokračování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Onemocnění slinivky a výživa</dc:title>
  <dc:creator>David</dc:creator>
  <cp:lastModifiedBy>Halina Matějová</cp:lastModifiedBy>
  <cp:revision>89</cp:revision>
  <dcterms:created xsi:type="dcterms:W3CDTF">2016-04-24T06:21:51Z</dcterms:created>
  <dcterms:modified xsi:type="dcterms:W3CDTF">2021-04-19T07:10:55Z</dcterms:modified>
</cp:coreProperties>
</file>