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794" name="Group 2">
            <a:extLst>
              <a:ext uri="{FF2B5EF4-FFF2-40B4-BE49-F238E27FC236}">
                <a16:creationId xmlns:a16="http://schemas.microsoft.com/office/drawing/2014/main" id="{288A53A2-73A3-4DEE-A7E3-08BEA5E508E8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33795" name="Freeform 3">
              <a:extLst>
                <a:ext uri="{FF2B5EF4-FFF2-40B4-BE49-F238E27FC236}">
                  <a16:creationId xmlns:a16="http://schemas.microsoft.com/office/drawing/2014/main" id="{744385AC-925E-4269-A770-08F183DA4257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>
                <a:gd name="T0" fmla="*/ 744 w 2515"/>
                <a:gd name="T1" fmla="*/ 1669 h 1970"/>
                <a:gd name="T2" fmla="*/ 852 w 2515"/>
                <a:gd name="T3" fmla="*/ 1400 h 1970"/>
                <a:gd name="T4" fmla="*/ 876 w 2515"/>
                <a:gd name="T5" fmla="*/ 1171 h 1970"/>
                <a:gd name="T6" fmla="*/ 979 w 2515"/>
                <a:gd name="T7" fmla="*/ 1370 h 1970"/>
                <a:gd name="T8" fmla="*/ 1231 w 2515"/>
                <a:gd name="T9" fmla="*/ 1621 h 1970"/>
                <a:gd name="T10" fmla="*/ 1471 w 2515"/>
                <a:gd name="T11" fmla="*/ 1693 h 1970"/>
                <a:gd name="T12" fmla="*/ 1819 w 2515"/>
                <a:gd name="T13" fmla="*/ 1678 h 1970"/>
                <a:gd name="T14" fmla="*/ 1893 w 2515"/>
                <a:gd name="T15" fmla="*/ 1513 h 1970"/>
                <a:gd name="T16" fmla="*/ 1874 w 2515"/>
                <a:gd name="T17" fmla="*/ 1285 h 1970"/>
                <a:gd name="T18" fmla="*/ 1783 w 2515"/>
                <a:gd name="T19" fmla="*/ 967 h 1970"/>
                <a:gd name="T20" fmla="*/ 1289 w 2515"/>
                <a:gd name="T21" fmla="*/ 873 h 1970"/>
                <a:gd name="T22" fmla="*/ 1549 w 2515"/>
                <a:gd name="T23" fmla="*/ 745 h 1970"/>
                <a:gd name="T24" fmla="*/ 1753 w 2515"/>
                <a:gd name="T25" fmla="*/ 732 h 1970"/>
                <a:gd name="T26" fmla="*/ 2107 w 2515"/>
                <a:gd name="T27" fmla="*/ 618 h 1970"/>
                <a:gd name="T28" fmla="*/ 2377 w 2515"/>
                <a:gd name="T29" fmla="*/ 438 h 1970"/>
                <a:gd name="T30" fmla="*/ 2420 w 2515"/>
                <a:gd name="T31" fmla="*/ 343 h 1970"/>
                <a:gd name="T32" fmla="*/ 2077 w 2515"/>
                <a:gd name="T33" fmla="*/ 331 h 1970"/>
                <a:gd name="T34" fmla="*/ 1951 w 2515"/>
                <a:gd name="T35" fmla="*/ 301 h 1970"/>
                <a:gd name="T36" fmla="*/ 1645 w 2515"/>
                <a:gd name="T37" fmla="*/ 289 h 1970"/>
                <a:gd name="T38" fmla="*/ 1297 w 2515"/>
                <a:gd name="T39" fmla="*/ 408 h 1970"/>
                <a:gd name="T40" fmla="*/ 1308 w 2515"/>
                <a:gd name="T41" fmla="*/ 337 h 1970"/>
                <a:gd name="T42" fmla="*/ 1453 w 2515"/>
                <a:gd name="T43" fmla="*/ 168 h 1970"/>
                <a:gd name="T44" fmla="*/ 1477 w 2515"/>
                <a:gd name="T45" fmla="*/ 36 h 1970"/>
                <a:gd name="T46" fmla="*/ 1417 w 2515"/>
                <a:gd name="T47" fmla="*/ 24 h 1970"/>
                <a:gd name="T48" fmla="*/ 1189 w 2515"/>
                <a:gd name="T49" fmla="*/ 102 h 1970"/>
                <a:gd name="T50" fmla="*/ 1026 w 2515"/>
                <a:gd name="T51" fmla="*/ 144 h 1970"/>
                <a:gd name="T52" fmla="*/ 889 w 2515"/>
                <a:gd name="T53" fmla="*/ 331 h 1970"/>
                <a:gd name="T54" fmla="*/ 726 w 2515"/>
                <a:gd name="T55" fmla="*/ 480 h 1970"/>
                <a:gd name="T56" fmla="*/ 643 w 2515"/>
                <a:gd name="T57" fmla="*/ 540 h 1970"/>
                <a:gd name="T58" fmla="*/ 600 w 2515"/>
                <a:gd name="T59" fmla="*/ 516 h 1970"/>
                <a:gd name="T60" fmla="*/ 552 w 2515"/>
                <a:gd name="T61" fmla="*/ 486 h 1970"/>
                <a:gd name="T62" fmla="*/ 528 w 2515"/>
                <a:gd name="T63" fmla="*/ 462 h 1970"/>
                <a:gd name="T64" fmla="*/ 474 w 2515"/>
                <a:gd name="T65" fmla="*/ 426 h 1970"/>
                <a:gd name="T66" fmla="*/ 415 w 2515"/>
                <a:gd name="T67" fmla="*/ 390 h 1970"/>
                <a:gd name="T68" fmla="*/ 366 w 2515"/>
                <a:gd name="T69" fmla="*/ 366 h 1970"/>
                <a:gd name="T70" fmla="*/ 192 w 2515"/>
                <a:gd name="T71" fmla="*/ 234 h 1970"/>
                <a:gd name="T72" fmla="*/ 570 w 2515"/>
                <a:gd name="T73" fmla="*/ 564 h 1970"/>
                <a:gd name="T74" fmla="*/ 444 w 2515"/>
                <a:gd name="T75" fmla="*/ 732 h 1970"/>
                <a:gd name="T76" fmla="*/ 318 w 2515"/>
                <a:gd name="T77" fmla="*/ 787 h 1970"/>
                <a:gd name="T78" fmla="*/ 127 w 2515"/>
                <a:gd name="T79" fmla="*/ 853 h 1970"/>
                <a:gd name="T80" fmla="*/ 0 w 2515"/>
                <a:gd name="T81" fmla="*/ 1165 h 1970"/>
                <a:gd name="T82" fmla="*/ 372 w 2515"/>
                <a:gd name="T83" fmla="*/ 1015 h 1970"/>
                <a:gd name="T84" fmla="*/ 222 w 2515"/>
                <a:gd name="T85" fmla="*/ 1262 h 1970"/>
                <a:gd name="T86" fmla="*/ 139 w 2515"/>
                <a:gd name="T87" fmla="*/ 1459 h 1970"/>
                <a:gd name="T88" fmla="*/ 102 w 2515"/>
                <a:gd name="T89" fmla="*/ 1495 h 1970"/>
                <a:gd name="T90" fmla="*/ 84 w 2515"/>
                <a:gd name="T91" fmla="*/ 1519 h 1970"/>
                <a:gd name="T92" fmla="*/ 96 w 2515"/>
                <a:gd name="T93" fmla="*/ 1537 h 1970"/>
                <a:gd name="T94" fmla="*/ 127 w 2515"/>
                <a:gd name="T95" fmla="*/ 1567 h 1970"/>
                <a:gd name="T96" fmla="*/ 145 w 2515"/>
                <a:gd name="T97" fmla="*/ 1633 h 1970"/>
                <a:gd name="T98" fmla="*/ 156 w 2515"/>
                <a:gd name="T99" fmla="*/ 1693 h 1970"/>
                <a:gd name="T100" fmla="*/ 162 w 2515"/>
                <a:gd name="T101" fmla="*/ 1723 h 1970"/>
                <a:gd name="T102" fmla="*/ 216 w 2515"/>
                <a:gd name="T103" fmla="*/ 1802 h 1970"/>
                <a:gd name="T104" fmla="*/ 228 w 2515"/>
                <a:gd name="T105" fmla="*/ 1850 h 1970"/>
                <a:gd name="T106" fmla="*/ 240 w 2515"/>
                <a:gd name="T107" fmla="*/ 1904 h 1970"/>
                <a:gd name="T108" fmla="*/ 246 w 2515"/>
                <a:gd name="T109" fmla="*/ 1922 h 1970"/>
                <a:gd name="T110" fmla="*/ 258 w 2515"/>
                <a:gd name="T111" fmla="*/ 1970 h 1970"/>
                <a:gd name="T112" fmla="*/ 462 w 2515"/>
                <a:gd name="T113" fmla="*/ 1922 h 1970"/>
                <a:gd name="T114" fmla="*/ 624 w 2515"/>
                <a:gd name="T115" fmla="*/ 1778 h 19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3796" name="Freeform 4">
              <a:extLst>
                <a:ext uri="{FF2B5EF4-FFF2-40B4-BE49-F238E27FC236}">
                  <a16:creationId xmlns:a16="http://schemas.microsoft.com/office/drawing/2014/main" id="{D4C58A55-6269-41EC-BF3B-A5867CC14DA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>
                <a:gd name="T0" fmla="*/ 580 w 2123"/>
                <a:gd name="T1" fmla="*/ 1043 h 1696"/>
                <a:gd name="T2" fmla="*/ 544 w 2123"/>
                <a:gd name="T3" fmla="*/ 683 h 1696"/>
                <a:gd name="T4" fmla="*/ 670 w 2123"/>
                <a:gd name="T5" fmla="*/ 395 h 1696"/>
                <a:gd name="T6" fmla="*/ 927 w 2123"/>
                <a:gd name="T7" fmla="*/ 587 h 1696"/>
                <a:gd name="T8" fmla="*/ 1214 w 2123"/>
                <a:gd name="T9" fmla="*/ 869 h 1696"/>
                <a:gd name="T10" fmla="*/ 1483 w 2123"/>
                <a:gd name="T11" fmla="*/ 1109 h 1696"/>
                <a:gd name="T12" fmla="*/ 1800 w 2123"/>
                <a:gd name="T13" fmla="*/ 1360 h 1696"/>
                <a:gd name="T14" fmla="*/ 1883 w 2123"/>
                <a:gd name="T15" fmla="*/ 1414 h 1696"/>
                <a:gd name="T16" fmla="*/ 1836 w 2123"/>
                <a:gd name="T17" fmla="*/ 1354 h 1696"/>
                <a:gd name="T18" fmla="*/ 1411 w 2123"/>
                <a:gd name="T19" fmla="*/ 1001 h 1696"/>
                <a:gd name="T20" fmla="*/ 1088 w 2123"/>
                <a:gd name="T21" fmla="*/ 683 h 1696"/>
                <a:gd name="T22" fmla="*/ 723 w 2123"/>
                <a:gd name="T23" fmla="*/ 329 h 1696"/>
                <a:gd name="T24" fmla="*/ 999 w 2123"/>
                <a:gd name="T25" fmla="*/ 311 h 1696"/>
                <a:gd name="T26" fmla="*/ 1286 w 2123"/>
                <a:gd name="T27" fmla="*/ 317 h 1696"/>
                <a:gd name="T28" fmla="*/ 1614 w 2123"/>
                <a:gd name="T29" fmla="*/ 269 h 1696"/>
                <a:gd name="T30" fmla="*/ 2123 w 2123"/>
                <a:gd name="T31" fmla="*/ 197 h 1696"/>
                <a:gd name="T32" fmla="*/ 2075 w 2123"/>
                <a:gd name="T33" fmla="*/ 173 h 1696"/>
                <a:gd name="T34" fmla="*/ 1543 w 2123"/>
                <a:gd name="T35" fmla="*/ 257 h 1696"/>
                <a:gd name="T36" fmla="*/ 1208 w 2123"/>
                <a:gd name="T37" fmla="*/ 275 h 1696"/>
                <a:gd name="T38" fmla="*/ 759 w 2123"/>
                <a:gd name="T39" fmla="*/ 257 h 1696"/>
                <a:gd name="T40" fmla="*/ 819 w 2123"/>
                <a:gd name="T41" fmla="*/ 227 h 1696"/>
                <a:gd name="T42" fmla="*/ 1142 w 2123"/>
                <a:gd name="T43" fmla="*/ 0 h 1696"/>
                <a:gd name="T44" fmla="*/ 1088 w 2123"/>
                <a:gd name="T45" fmla="*/ 30 h 1696"/>
                <a:gd name="T46" fmla="*/ 1010 w 2123"/>
                <a:gd name="T47" fmla="*/ 84 h 1696"/>
                <a:gd name="T48" fmla="*/ 855 w 2123"/>
                <a:gd name="T49" fmla="*/ 191 h 1696"/>
                <a:gd name="T50" fmla="*/ 670 w 2123"/>
                <a:gd name="T51" fmla="*/ 281 h 1696"/>
                <a:gd name="T52" fmla="*/ 634 w 2123"/>
                <a:gd name="T53" fmla="*/ 359 h 1696"/>
                <a:gd name="T54" fmla="*/ 305 w 2123"/>
                <a:gd name="T55" fmla="*/ 587 h 1696"/>
                <a:gd name="T56" fmla="*/ 0 w 2123"/>
                <a:gd name="T57" fmla="*/ 725 h 1696"/>
                <a:gd name="T58" fmla="*/ 0 w 2123"/>
                <a:gd name="T59" fmla="*/ 731 h 1696"/>
                <a:gd name="T60" fmla="*/ 0 w 2123"/>
                <a:gd name="T61" fmla="*/ 767 h 1696"/>
                <a:gd name="T62" fmla="*/ 299 w 2123"/>
                <a:gd name="T63" fmla="*/ 635 h 1696"/>
                <a:gd name="T64" fmla="*/ 592 w 2123"/>
                <a:gd name="T65" fmla="*/ 431 h 1696"/>
                <a:gd name="T66" fmla="*/ 508 w 2123"/>
                <a:gd name="T67" fmla="*/ 671 h 1696"/>
                <a:gd name="T68" fmla="*/ 526 w 2123"/>
                <a:gd name="T69" fmla="*/ 995 h 1696"/>
                <a:gd name="T70" fmla="*/ 460 w 2123"/>
                <a:gd name="T71" fmla="*/ 1168 h 1696"/>
                <a:gd name="T72" fmla="*/ 329 w 2123"/>
                <a:gd name="T73" fmla="*/ 1480 h 1696"/>
                <a:gd name="T74" fmla="*/ 323 w 2123"/>
                <a:gd name="T75" fmla="*/ 1696 h 1696"/>
                <a:gd name="T76" fmla="*/ 329 w 2123"/>
                <a:gd name="T77" fmla="*/ 1696 h 1696"/>
                <a:gd name="T78" fmla="*/ 347 w 2123"/>
                <a:gd name="T79" fmla="*/ 1552 h 1696"/>
                <a:gd name="T80" fmla="*/ 580 w 2123"/>
                <a:gd name="T81" fmla="*/ 1043 h 1696"/>
                <a:gd name="T82" fmla="*/ 580 w 2123"/>
                <a:gd name="T83" fmla="*/ 1043 h 16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3797" name="Freeform 5">
              <a:extLst>
                <a:ext uri="{FF2B5EF4-FFF2-40B4-BE49-F238E27FC236}">
                  <a16:creationId xmlns:a16="http://schemas.microsoft.com/office/drawing/2014/main" id="{5DA0A917-B39A-4F5A-8199-5E1C71EDF64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>
                <a:gd name="T0" fmla="*/ 3338 w 3668"/>
                <a:gd name="T1" fmla="*/ 288 h 943"/>
                <a:gd name="T2" fmla="*/ 3194 w 3668"/>
                <a:gd name="T3" fmla="*/ 258 h 943"/>
                <a:gd name="T4" fmla="*/ 2816 w 3668"/>
                <a:gd name="T5" fmla="*/ 234 h 943"/>
                <a:gd name="T6" fmla="*/ 2330 w 3668"/>
                <a:gd name="T7" fmla="*/ 306 h 943"/>
                <a:gd name="T8" fmla="*/ 2372 w 3668"/>
                <a:gd name="T9" fmla="*/ 258 h 943"/>
                <a:gd name="T10" fmla="*/ 2624 w 3668"/>
                <a:gd name="T11" fmla="*/ 132 h 943"/>
                <a:gd name="T12" fmla="*/ 2707 w 3668"/>
                <a:gd name="T13" fmla="*/ 24 h 943"/>
                <a:gd name="T14" fmla="*/ 2642 w 3668"/>
                <a:gd name="T15" fmla="*/ 12 h 943"/>
                <a:gd name="T16" fmla="*/ 2515 w 3668"/>
                <a:gd name="T17" fmla="*/ 54 h 943"/>
                <a:gd name="T18" fmla="*/ 2324 w 3668"/>
                <a:gd name="T19" fmla="*/ 66 h 943"/>
                <a:gd name="T20" fmla="*/ 2101 w 3668"/>
                <a:gd name="T21" fmla="*/ 90 h 943"/>
                <a:gd name="T22" fmla="*/ 1855 w 3668"/>
                <a:gd name="T23" fmla="*/ 228 h 943"/>
                <a:gd name="T24" fmla="*/ 1591 w 3668"/>
                <a:gd name="T25" fmla="*/ 337 h 943"/>
                <a:gd name="T26" fmla="*/ 1459 w 3668"/>
                <a:gd name="T27" fmla="*/ 379 h 943"/>
                <a:gd name="T28" fmla="*/ 1417 w 3668"/>
                <a:gd name="T29" fmla="*/ 361 h 943"/>
                <a:gd name="T30" fmla="*/ 1363 w 3668"/>
                <a:gd name="T31" fmla="*/ 331 h 943"/>
                <a:gd name="T32" fmla="*/ 1344 w 3668"/>
                <a:gd name="T33" fmla="*/ 312 h 943"/>
                <a:gd name="T34" fmla="*/ 1290 w 3668"/>
                <a:gd name="T35" fmla="*/ 288 h 943"/>
                <a:gd name="T36" fmla="*/ 1230 w 3668"/>
                <a:gd name="T37" fmla="*/ 252 h 943"/>
                <a:gd name="T38" fmla="*/ 1119 w 3668"/>
                <a:gd name="T39" fmla="*/ 227 h 943"/>
                <a:gd name="T40" fmla="*/ 1320 w 3668"/>
                <a:gd name="T41" fmla="*/ 438 h 943"/>
                <a:gd name="T42" fmla="*/ 960 w 3668"/>
                <a:gd name="T43" fmla="*/ 558 h 943"/>
                <a:gd name="T44" fmla="*/ 474 w 3668"/>
                <a:gd name="T45" fmla="*/ 630 h 943"/>
                <a:gd name="T46" fmla="*/ 132 w 3668"/>
                <a:gd name="T47" fmla="*/ 781 h 943"/>
                <a:gd name="T48" fmla="*/ 234 w 3668"/>
                <a:gd name="T49" fmla="*/ 847 h 943"/>
                <a:gd name="T50" fmla="*/ 925 w 3668"/>
                <a:gd name="T51" fmla="*/ 739 h 943"/>
                <a:gd name="T52" fmla="*/ 637 w 3668"/>
                <a:gd name="T53" fmla="*/ 925 h 943"/>
                <a:gd name="T54" fmla="*/ 1405 w 3668"/>
                <a:gd name="T55" fmla="*/ 943 h 943"/>
                <a:gd name="T56" fmla="*/ 1447 w 3668"/>
                <a:gd name="T57" fmla="*/ 943 h 943"/>
                <a:gd name="T58" fmla="*/ 2888 w 3668"/>
                <a:gd name="T59" fmla="*/ 859 h 943"/>
                <a:gd name="T60" fmla="*/ 2582 w 3668"/>
                <a:gd name="T61" fmla="*/ 708 h 943"/>
                <a:gd name="T62" fmla="*/ 2299 w 3668"/>
                <a:gd name="T63" fmla="*/ 606 h 943"/>
                <a:gd name="T64" fmla="*/ 2606 w 3668"/>
                <a:gd name="T65" fmla="*/ 588 h 943"/>
                <a:gd name="T66" fmla="*/ 3001 w 3668"/>
                <a:gd name="T67" fmla="*/ 582 h 943"/>
                <a:gd name="T68" fmla="*/ 3452 w 3668"/>
                <a:gd name="T69" fmla="*/ 438 h 943"/>
                <a:gd name="T70" fmla="*/ 3668 w 3668"/>
                <a:gd name="T71" fmla="*/ 312 h 943"/>
                <a:gd name="T72" fmla="*/ 3482 w 3668"/>
                <a:gd name="T73" fmla="*/ 300 h 9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3798" name="Freeform 6">
              <a:extLst>
                <a:ext uri="{FF2B5EF4-FFF2-40B4-BE49-F238E27FC236}">
                  <a16:creationId xmlns:a16="http://schemas.microsoft.com/office/drawing/2014/main" id="{D60EDDE1-9FE1-4C0C-8F57-EA754749125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>
                <a:gd name="T0" fmla="*/ 323 w 969"/>
                <a:gd name="T1" fmla="*/ 1186 h 1192"/>
                <a:gd name="T2" fmla="*/ 490 w 969"/>
                <a:gd name="T3" fmla="*/ 1192 h 1192"/>
                <a:gd name="T4" fmla="*/ 580 w 969"/>
                <a:gd name="T5" fmla="*/ 1150 h 1192"/>
                <a:gd name="T6" fmla="*/ 813 w 969"/>
                <a:gd name="T7" fmla="*/ 1085 h 1192"/>
                <a:gd name="T8" fmla="*/ 933 w 969"/>
                <a:gd name="T9" fmla="*/ 1055 h 1192"/>
                <a:gd name="T10" fmla="*/ 759 w 969"/>
                <a:gd name="T11" fmla="*/ 989 h 1192"/>
                <a:gd name="T12" fmla="*/ 556 w 969"/>
                <a:gd name="T13" fmla="*/ 953 h 1192"/>
                <a:gd name="T14" fmla="*/ 197 w 969"/>
                <a:gd name="T15" fmla="*/ 971 h 1192"/>
                <a:gd name="T16" fmla="*/ 299 w 969"/>
                <a:gd name="T17" fmla="*/ 893 h 1192"/>
                <a:gd name="T18" fmla="*/ 496 w 969"/>
                <a:gd name="T19" fmla="*/ 803 h 1192"/>
                <a:gd name="T20" fmla="*/ 694 w 969"/>
                <a:gd name="T21" fmla="*/ 671 h 1192"/>
                <a:gd name="T22" fmla="*/ 700 w 969"/>
                <a:gd name="T23" fmla="*/ 671 h 1192"/>
                <a:gd name="T24" fmla="*/ 712 w 969"/>
                <a:gd name="T25" fmla="*/ 665 h 1192"/>
                <a:gd name="T26" fmla="*/ 753 w 969"/>
                <a:gd name="T27" fmla="*/ 647 h 1192"/>
                <a:gd name="T28" fmla="*/ 777 w 969"/>
                <a:gd name="T29" fmla="*/ 641 h 1192"/>
                <a:gd name="T30" fmla="*/ 789 w 969"/>
                <a:gd name="T31" fmla="*/ 629 h 1192"/>
                <a:gd name="T32" fmla="*/ 795 w 969"/>
                <a:gd name="T33" fmla="*/ 617 h 1192"/>
                <a:gd name="T34" fmla="*/ 789 w 969"/>
                <a:gd name="T35" fmla="*/ 611 h 1192"/>
                <a:gd name="T36" fmla="*/ 783 w 969"/>
                <a:gd name="T37" fmla="*/ 599 h 1192"/>
                <a:gd name="T38" fmla="*/ 783 w 969"/>
                <a:gd name="T39" fmla="*/ 575 h 1192"/>
                <a:gd name="T40" fmla="*/ 795 w 969"/>
                <a:gd name="T41" fmla="*/ 545 h 1192"/>
                <a:gd name="T42" fmla="*/ 807 w 969"/>
                <a:gd name="T43" fmla="*/ 515 h 1192"/>
                <a:gd name="T44" fmla="*/ 825 w 969"/>
                <a:gd name="T45" fmla="*/ 485 h 1192"/>
                <a:gd name="T46" fmla="*/ 837 w 969"/>
                <a:gd name="T47" fmla="*/ 455 h 1192"/>
                <a:gd name="T48" fmla="*/ 843 w 969"/>
                <a:gd name="T49" fmla="*/ 437 h 1192"/>
                <a:gd name="T50" fmla="*/ 849 w 969"/>
                <a:gd name="T51" fmla="*/ 431 h 1192"/>
                <a:gd name="T52" fmla="*/ 849 w 969"/>
                <a:gd name="T53" fmla="*/ 347 h 1192"/>
                <a:gd name="T54" fmla="*/ 849 w 969"/>
                <a:gd name="T55" fmla="*/ 341 h 1192"/>
                <a:gd name="T56" fmla="*/ 855 w 969"/>
                <a:gd name="T57" fmla="*/ 335 h 1192"/>
                <a:gd name="T58" fmla="*/ 873 w 969"/>
                <a:gd name="T59" fmla="*/ 305 h 1192"/>
                <a:gd name="T60" fmla="*/ 885 w 969"/>
                <a:gd name="T61" fmla="*/ 269 h 1192"/>
                <a:gd name="T62" fmla="*/ 897 w 969"/>
                <a:gd name="T63" fmla="*/ 239 h 1192"/>
                <a:gd name="T64" fmla="*/ 903 w 969"/>
                <a:gd name="T65" fmla="*/ 227 h 1192"/>
                <a:gd name="T66" fmla="*/ 909 w 969"/>
                <a:gd name="T67" fmla="*/ 215 h 1192"/>
                <a:gd name="T68" fmla="*/ 927 w 969"/>
                <a:gd name="T69" fmla="*/ 173 h 1192"/>
                <a:gd name="T70" fmla="*/ 945 w 969"/>
                <a:gd name="T71" fmla="*/ 137 h 1192"/>
                <a:gd name="T72" fmla="*/ 951 w 969"/>
                <a:gd name="T73" fmla="*/ 125 h 1192"/>
                <a:gd name="T74" fmla="*/ 951 w 969"/>
                <a:gd name="T75" fmla="*/ 119 h 1192"/>
                <a:gd name="T76" fmla="*/ 969 w 969"/>
                <a:gd name="T77" fmla="*/ 0 h 1192"/>
                <a:gd name="T78" fmla="*/ 945 w 969"/>
                <a:gd name="T79" fmla="*/ 47 h 1192"/>
                <a:gd name="T80" fmla="*/ 783 w 969"/>
                <a:gd name="T81" fmla="*/ 113 h 1192"/>
                <a:gd name="T82" fmla="*/ 706 w 969"/>
                <a:gd name="T83" fmla="*/ 161 h 1192"/>
                <a:gd name="T84" fmla="*/ 460 w 969"/>
                <a:gd name="T85" fmla="*/ 233 h 1192"/>
                <a:gd name="T86" fmla="*/ 281 w 969"/>
                <a:gd name="T87" fmla="*/ 287 h 1192"/>
                <a:gd name="T88" fmla="*/ 173 w 969"/>
                <a:gd name="T89" fmla="*/ 293 h 1192"/>
                <a:gd name="T90" fmla="*/ 12 w 969"/>
                <a:gd name="T91" fmla="*/ 485 h 1192"/>
                <a:gd name="T92" fmla="*/ 0 w 969"/>
                <a:gd name="T93" fmla="*/ 509 h 1192"/>
                <a:gd name="T94" fmla="*/ 0 w 969"/>
                <a:gd name="T95" fmla="*/ 1186 h 1192"/>
                <a:gd name="T96" fmla="*/ 96 w 969"/>
                <a:gd name="T97" fmla="*/ 1180 h 1192"/>
                <a:gd name="T98" fmla="*/ 323 w 969"/>
                <a:gd name="T99" fmla="*/ 1186 h 1192"/>
                <a:gd name="T100" fmla="*/ 323 w 969"/>
                <a:gd name="T101" fmla="*/ 1186 h 1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3799" name="Freeform 7">
              <a:extLst>
                <a:ext uri="{FF2B5EF4-FFF2-40B4-BE49-F238E27FC236}">
                  <a16:creationId xmlns:a16="http://schemas.microsoft.com/office/drawing/2014/main" id="{535B8D42-A1B6-473F-976D-939B28B9802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>
                <a:gd name="T0" fmla="*/ 859 w 2570"/>
                <a:gd name="T1" fmla="*/ 612 h 2266"/>
                <a:gd name="T2" fmla="*/ 1087 w 2570"/>
                <a:gd name="T3" fmla="*/ 853 h 2266"/>
                <a:gd name="T4" fmla="*/ 961 w 2570"/>
                <a:gd name="T5" fmla="*/ 913 h 2266"/>
                <a:gd name="T6" fmla="*/ 786 w 2570"/>
                <a:gd name="T7" fmla="*/ 883 h 2266"/>
                <a:gd name="T8" fmla="*/ 450 w 2570"/>
                <a:gd name="T9" fmla="*/ 931 h 2266"/>
                <a:gd name="T10" fmla="*/ 150 w 2570"/>
                <a:gd name="T11" fmla="*/ 1075 h 2266"/>
                <a:gd name="T12" fmla="*/ 78 w 2570"/>
                <a:gd name="T13" fmla="*/ 1165 h 2266"/>
                <a:gd name="T14" fmla="*/ 361 w 2570"/>
                <a:gd name="T15" fmla="*/ 1256 h 2266"/>
                <a:gd name="T16" fmla="*/ 444 w 2570"/>
                <a:gd name="T17" fmla="*/ 1316 h 2266"/>
                <a:gd name="T18" fmla="*/ 697 w 2570"/>
                <a:gd name="T19" fmla="*/ 1400 h 2266"/>
                <a:gd name="T20" fmla="*/ 1026 w 2570"/>
                <a:gd name="T21" fmla="*/ 1346 h 2266"/>
                <a:gd name="T22" fmla="*/ 991 w 2570"/>
                <a:gd name="T23" fmla="*/ 1412 h 2266"/>
                <a:gd name="T24" fmla="*/ 804 w 2570"/>
                <a:gd name="T25" fmla="*/ 1574 h 2266"/>
                <a:gd name="T26" fmla="*/ 726 w 2570"/>
                <a:gd name="T27" fmla="*/ 1718 h 2266"/>
                <a:gd name="T28" fmla="*/ 768 w 2570"/>
                <a:gd name="T29" fmla="*/ 1742 h 2266"/>
                <a:gd name="T30" fmla="*/ 865 w 2570"/>
                <a:gd name="T31" fmla="*/ 1693 h 2266"/>
                <a:gd name="T32" fmla="*/ 991 w 2570"/>
                <a:gd name="T33" fmla="*/ 1699 h 2266"/>
                <a:gd name="T34" fmla="*/ 1135 w 2570"/>
                <a:gd name="T35" fmla="*/ 1627 h 2266"/>
                <a:gd name="T36" fmla="*/ 1183 w 2570"/>
                <a:gd name="T37" fmla="*/ 1669 h 2266"/>
                <a:gd name="T38" fmla="*/ 1399 w 2570"/>
                <a:gd name="T39" fmla="*/ 1436 h 2266"/>
                <a:gd name="T40" fmla="*/ 1615 w 2570"/>
                <a:gd name="T41" fmla="*/ 1334 h 2266"/>
                <a:gd name="T42" fmla="*/ 1645 w 2570"/>
                <a:gd name="T43" fmla="*/ 1370 h 2266"/>
                <a:gd name="T44" fmla="*/ 1681 w 2570"/>
                <a:gd name="T45" fmla="*/ 1430 h 2266"/>
                <a:gd name="T46" fmla="*/ 1699 w 2570"/>
                <a:gd name="T47" fmla="*/ 1466 h 2266"/>
                <a:gd name="T48" fmla="*/ 1747 w 2570"/>
                <a:gd name="T49" fmla="*/ 1550 h 2266"/>
                <a:gd name="T50" fmla="*/ 1772 w 2570"/>
                <a:gd name="T51" fmla="*/ 1586 h 2266"/>
                <a:gd name="T52" fmla="*/ 2124 w 2570"/>
                <a:gd name="T53" fmla="*/ 2248 h 2266"/>
                <a:gd name="T54" fmla="*/ 1693 w 2570"/>
                <a:gd name="T55" fmla="*/ 1322 h 2266"/>
                <a:gd name="T56" fmla="*/ 1861 w 2570"/>
                <a:gd name="T57" fmla="*/ 1165 h 2266"/>
                <a:gd name="T58" fmla="*/ 2173 w 2570"/>
                <a:gd name="T59" fmla="*/ 1099 h 2266"/>
                <a:gd name="T60" fmla="*/ 2390 w 2570"/>
                <a:gd name="T61" fmla="*/ 1009 h 2266"/>
                <a:gd name="T62" fmla="*/ 2570 w 2570"/>
                <a:gd name="T63" fmla="*/ 805 h 2266"/>
                <a:gd name="T64" fmla="*/ 2342 w 2570"/>
                <a:gd name="T65" fmla="*/ 781 h 2266"/>
                <a:gd name="T66" fmla="*/ 2114 w 2570"/>
                <a:gd name="T67" fmla="*/ 763 h 2266"/>
                <a:gd name="T68" fmla="*/ 2408 w 2570"/>
                <a:gd name="T69" fmla="*/ 433 h 2266"/>
                <a:gd name="T70" fmla="*/ 2426 w 2570"/>
                <a:gd name="T71" fmla="*/ 421 h 2266"/>
                <a:gd name="T72" fmla="*/ 2474 w 2570"/>
                <a:gd name="T73" fmla="*/ 379 h 2266"/>
                <a:gd name="T74" fmla="*/ 2492 w 2570"/>
                <a:gd name="T75" fmla="*/ 355 h 2266"/>
                <a:gd name="T76" fmla="*/ 2474 w 2570"/>
                <a:gd name="T77" fmla="*/ 337 h 2266"/>
                <a:gd name="T78" fmla="*/ 2474 w 2570"/>
                <a:gd name="T79" fmla="*/ 271 h 2266"/>
                <a:gd name="T80" fmla="*/ 2492 w 2570"/>
                <a:gd name="T81" fmla="*/ 192 h 2266"/>
                <a:gd name="T82" fmla="*/ 2504 w 2570"/>
                <a:gd name="T83" fmla="*/ 132 h 2266"/>
                <a:gd name="T84" fmla="*/ 2492 w 2570"/>
                <a:gd name="T85" fmla="*/ 36 h 2266"/>
                <a:gd name="T86" fmla="*/ 2492 w 2570"/>
                <a:gd name="T87" fmla="*/ 24 h 2266"/>
                <a:gd name="T88" fmla="*/ 2102 w 2570"/>
                <a:gd name="T89" fmla="*/ 0 h 2266"/>
                <a:gd name="T90" fmla="*/ 1909 w 2570"/>
                <a:gd name="T91" fmla="*/ 90 h 2266"/>
                <a:gd name="T92" fmla="*/ 1747 w 2570"/>
                <a:gd name="T93" fmla="*/ 535 h 2266"/>
                <a:gd name="T94" fmla="*/ 1711 w 2570"/>
                <a:gd name="T95" fmla="*/ 469 h 2266"/>
                <a:gd name="T96" fmla="*/ 1633 w 2570"/>
                <a:gd name="T97" fmla="*/ 144 h 2266"/>
                <a:gd name="T98" fmla="*/ 1579 w 2570"/>
                <a:gd name="T99" fmla="*/ 0 h 2266"/>
                <a:gd name="T100" fmla="*/ 738 w 2570"/>
                <a:gd name="T101" fmla="*/ 186 h 2266"/>
                <a:gd name="T102" fmla="*/ 756 w 2570"/>
                <a:gd name="T103" fmla="*/ 463 h 2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3800" name="Freeform 8">
              <a:extLst>
                <a:ext uri="{FF2B5EF4-FFF2-40B4-BE49-F238E27FC236}">
                  <a16:creationId xmlns:a16="http://schemas.microsoft.com/office/drawing/2014/main" id="{2D91364D-4508-4FFD-A1E8-85F438D04250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>
                <a:gd name="T0" fmla="*/ 1034 w 2176"/>
                <a:gd name="T1" fmla="*/ 767 h 1505"/>
                <a:gd name="T2" fmla="*/ 1190 w 2176"/>
                <a:gd name="T3" fmla="*/ 1235 h 1505"/>
                <a:gd name="T4" fmla="*/ 956 w 2176"/>
                <a:gd name="T5" fmla="*/ 1193 h 1505"/>
                <a:gd name="T6" fmla="*/ 723 w 2176"/>
                <a:gd name="T7" fmla="*/ 1127 h 1505"/>
                <a:gd name="T8" fmla="*/ 442 w 2176"/>
                <a:gd name="T9" fmla="*/ 1109 h 1505"/>
                <a:gd name="T10" fmla="*/ 0 w 2176"/>
                <a:gd name="T11" fmla="*/ 1079 h 1505"/>
                <a:gd name="T12" fmla="*/ 30 w 2176"/>
                <a:gd name="T13" fmla="*/ 1115 h 1505"/>
                <a:gd name="T14" fmla="*/ 496 w 2176"/>
                <a:gd name="T15" fmla="*/ 1133 h 1505"/>
                <a:gd name="T16" fmla="*/ 777 w 2176"/>
                <a:gd name="T17" fmla="*/ 1187 h 1505"/>
                <a:gd name="T18" fmla="*/ 1130 w 2176"/>
                <a:gd name="T19" fmla="*/ 1301 h 1505"/>
                <a:gd name="T20" fmla="*/ 1070 w 2176"/>
                <a:gd name="T21" fmla="*/ 1319 h 1505"/>
                <a:gd name="T22" fmla="*/ 711 w 2176"/>
                <a:gd name="T23" fmla="*/ 1505 h 1505"/>
                <a:gd name="T24" fmla="*/ 765 w 2176"/>
                <a:gd name="T25" fmla="*/ 1481 h 1505"/>
                <a:gd name="T26" fmla="*/ 861 w 2176"/>
                <a:gd name="T27" fmla="*/ 1439 h 1505"/>
                <a:gd name="T28" fmla="*/ 1022 w 2176"/>
                <a:gd name="T29" fmla="*/ 1355 h 1505"/>
                <a:gd name="T30" fmla="*/ 1214 w 2176"/>
                <a:gd name="T31" fmla="*/ 1295 h 1505"/>
                <a:gd name="T32" fmla="*/ 1267 w 2176"/>
                <a:gd name="T33" fmla="*/ 1223 h 1505"/>
                <a:gd name="T34" fmla="*/ 1632 w 2176"/>
                <a:gd name="T35" fmla="*/ 1043 h 1505"/>
                <a:gd name="T36" fmla="*/ 1931 w 2176"/>
                <a:gd name="T37" fmla="*/ 953 h 1505"/>
                <a:gd name="T38" fmla="*/ 2176 w 2176"/>
                <a:gd name="T39" fmla="*/ 821 h 1505"/>
                <a:gd name="T40" fmla="*/ 1961 w 2176"/>
                <a:gd name="T41" fmla="*/ 911 h 1505"/>
                <a:gd name="T42" fmla="*/ 1656 w 2176"/>
                <a:gd name="T43" fmla="*/ 989 h 1505"/>
                <a:gd name="T44" fmla="*/ 1339 w 2176"/>
                <a:gd name="T45" fmla="*/ 1151 h 1505"/>
                <a:gd name="T46" fmla="*/ 1501 w 2176"/>
                <a:gd name="T47" fmla="*/ 905 h 1505"/>
                <a:gd name="T48" fmla="*/ 1620 w 2176"/>
                <a:gd name="T49" fmla="*/ 545 h 1505"/>
                <a:gd name="T50" fmla="*/ 1740 w 2176"/>
                <a:gd name="T51" fmla="*/ 372 h 1505"/>
                <a:gd name="T52" fmla="*/ 1979 w 2176"/>
                <a:gd name="T53" fmla="*/ 60 h 1505"/>
                <a:gd name="T54" fmla="*/ 2003 w 2176"/>
                <a:gd name="T55" fmla="*/ 0 h 1505"/>
                <a:gd name="T56" fmla="*/ 1973 w 2176"/>
                <a:gd name="T57" fmla="*/ 0 h 1505"/>
                <a:gd name="T58" fmla="*/ 1596 w 2176"/>
                <a:gd name="T59" fmla="*/ 480 h 1505"/>
                <a:gd name="T60" fmla="*/ 1477 w 2176"/>
                <a:gd name="T61" fmla="*/ 887 h 1505"/>
                <a:gd name="T62" fmla="*/ 1255 w 2176"/>
                <a:gd name="T63" fmla="*/ 1175 h 1505"/>
                <a:gd name="T64" fmla="*/ 1130 w 2176"/>
                <a:gd name="T65" fmla="*/ 905 h 1505"/>
                <a:gd name="T66" fmla="*/ 1010 w 2176"/>
                <a:gd name="T67" fmla="*/ 540 h 1505"/>
                <a:gd name="T68" fmla="*/ 885 w 2176"/>
                <a:gd name="T69" fmla="*/ 222 h 1505"/>
                <a:gd name="T70" fmla="*/ 789 w 2176"/>
                <a:gd name="T71" fmla="*/ 0 h 1505"/>
                <a:gd name="T72" fmla="*/ 753 w 2176"/>
                <a:gd name="T73" fmla="*/ 0 h 1505"/>
                <a:gd name="T74" fmla="*/ 903 w 2176"/>
                <a:gd name="T75" fmla="*/ 354 h 1505"/>
                <a:gd name="T76" fmla="*/ 1034 w 2176"/>
                <a:gd name="T77" fmla="*/ 767 h 1505"/>
                <a:gd name="T78" fmla="*/ 1034 w 2176"/>
                <a:gd name="T79" fmla="*/ 767 h 15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3801" name="Freeform 9">
              <a:extLst>
                <a:ext uri="{FF2B5EF4-FFF2-40B4-BE49-F238E27FC236}">
                  <a16:creationId xmlns:a16="http://schemas.microsoft.com/office/drawing/2014/main" id="{E2FEE049-8B1A-4378-91CA-DF33E727BBB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>
                <a:gd name="T0" fmla="*/ 161 w 813"/>
                <a:gd name="T1" fmla="*/ 564 h 804"/>
                <a:gd name="T2" fmla="*/ 329 w 813"/>
                <a:gd name="T3" fmla="*/ 438 h 804"/>
                <a:gd name="T4" fmla="*/ 646 w 813"/>
                <a:gd name="T5" fmla="*/ 216 h 804"/>
                <a:gd name="T6" fmla="*/ 813 w 813"/>
                <a:gd name="T7" fmla="*/ 0 h 804"/>
                <a:gd name="T8" fmla="*/ 676 w 813"/>
                <a:gd name="T9" fmla="*/ 150 h 804"/>
                <a:gd name="T10" fmla="*/ 144 w 813"/>
                <a:gd name="T11" fmla="*/ 504 h 804"/>
                <a:gd name="T12" fmla="*/ 0 w 813"/>
                <a:gd name="T13" fmla="*/ 732 h 804"/>
                <a:gd name="T14" fmla="*/ 0 w 813"/>
                <a:gd name="T15" fmla="*/ 804 h 804"/>
                <a:gd name="T16" fmla="*/ 161 w 813"/>
                <a:gd name="T17" fmla="*/ 564 h 804"/>
                <a:gd name="T18" fmla="*/ 161 w 813"/>
                <a:gd name="T19" fmla="*/ 564 h 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3802" name="Freeform 10">
              <a:extLst>
                <a:ext uri="{FF2B5EF4-FFF2-40B4-BE49-F238E27FC236}">
                  <a16:creationId xmlns:a16="http://schemas.microsoft.com/office/drawing/2014/main" id="{57B19975-2BEF-423B-801D-2D76D9C0B42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>
                <a:gd name="T0" fmla="*/ 460 w 759"/>
                <a:gd name="T1" fmla="*/ 66 h 107"/>
                <a:gd name="T2" fmla="*/ 759 w 759"/>
                <a:gd name="T3" fmla="*/ 0 h 107"/>
                <a:gd name="T4" fmla="*/ 496 w 759"/>
                <a:gd name="T5" fmla="*/ 36 h 107"/>
                <a:gd name="T6" fmla="*/ 138 w 759"/>
                <a:gd name="T7" fmla="*/ 48 h 107"/>
                <a:gd name="T8" fmla="*/ 0 w 759"/>
                <a:gd name="T9" fmla="*/ 78 h 107"/>
                <a:gd name="T10" fmla="*/ 0 w 759"/>
                <a:gd name="T11" fmla="*/ 107 h 107"/>
                <a:gd name="T12" fmla="*/ 96 w 759"/>
                <a:gd name="T13" fmla="*/ 89 h 107"/>
                <a:gd name="T14" fmla="*/ 460 w 759"/>
                <a:gd name="T15" fmla="*/ 66 h 107"/>
                <a:gd name="T16" fmla="*/ 460 w 759"/>
                <a:gd name="T17" fmla="*/ 66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3803" name="Freeform 11">
              <a:extLst>
                <a:ext uri="{FF2B5EF4-FFF2-40B4-BE49-F238E27FC236}">
                  <a16:creationId xmlns:a16="http://schemas.microsoft.com/office/drawing/2014/main" id="{E1FACF9A-5E49-457C-813F-E34B875755A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>
                <a:gd name="T0" fmla="*/ 1387 w 3169"/>
                <a:gd name="T1" fmla="*/ 239 h 743"/>
                <a:gd name="T2" fmla="*/ 1734 w 3169"/>
                <a:gd name="T3" fmla="*/ 233 h 743"/>
                <a:gd name="T4" fmla="*/ 2087 w 3169"/>
                <a:gd name="T5" fmla="*/ 251 h 743"/>
                <a:gd name="T6" fmla="*/ 2505 w 3169"/>
                <a:gd name="T7" fmla="*/ 233 h 743"/>
                <a:gd name="T8" fmla="*/ 3169 w 3169"/>
                <a:gd name="T9" fmla="*/ 204 h 743"/>
                <a:gd name="T10" fmla="*/ 3115 w 3169"/>
                <a:gd name="T11" fmla="*/ 186 h 743"/>
                <a:gd name="T12" fmla="*/ 2422 w 3169"/>
                <a:gd name="T13" fmla="*/ 221 h 743"/>
                <a:gd name="T14" fmla="*/ 2003 w 3169"/>
                <a:gd name="T15" fmla="*/ 221 h 743"/>
                <a:gd name="T16" fmla="*/ 1459 w 3169"/>
                <a:gd name="T17" fmla="*/ 186 h 743"/>
                <a:gd name="T18" fmla="*/ 1543 w 3169"/>
                <a:gd name="T19" fmla="*/ 168 h 743"/>
                <a:gd name="T20" fmla="*/ 2039 w 3169"/>
                <a:gd name="T21" fmla="*/ 0 h 743"/>
                <a:gd name="T22" fmla="*/ 1961 w 3169"/>
                <a:gd name="T23" fmla="*/ 24 h 743"/>
                <a:gd name="T24" fmla="*/ 1836 w 3169"/>
                <a:gd name="T25" fmla="*/ 66 h 743"/>
                <a:gd name="T26" fmla="*/ 1602 w 3169"/>
                <a:gd name="T27" fmla="*/ 138 h 743"/>
                <a:gd name="T28" fmla="*/ 1339 w 3169"/>
                <a:gd name="T29" fmla="*/ 198 h 743"/>
                <a:gd name="T30" fmla="*/ 1268 w 3169"/>
                <a:gd name="T31" fmla="*/ 251 h 743"/>
                <a:gd name="T32" fmla="*/ 765 w 3169"/>
                <a:gd name="T33" fmla="*/ 413 h 743"/>
                <a:gd name="T34" fmla="*/ 335 w 3169"/>
                <a:gd name="T35" fmla="*/ 503 h 743"/>
                <a:gd name="T36" fmla="*/ 0 w 3169"/>
                <a:gd name="T37" fmla="*/ 617 h 743"/>
                <a:gd name="T38" fmla="*/ 299 w 3169"/>
                <a:gd name="T39" fmla="*/ 539 h 743"/>
                <a:gd name="T40" fmla="*/ 735 w 3169"/>
                <a:gd name="T41" fmla="*/ 449 h 743"/>
                <a:gd name="T42" fmla="*/ 1178 w 3169"/>
                <a:gd name="T43" fmla="*/ 311 h 743"/>
                <a:gd name="T44" fmla="*/ 981 w 3169"/>
                <a:gd name="T45" fmla="*/ 491 h 743"/>
                <a:gd name="T46" fmla="*/ 867 w 3169"/>
                <a:gd name="T47" fmla="*/ 743 h 743"/>
                <a:gd name="T48" fmla="*/ 861 w 3169"/>
                <a:gd name="T49" fmla="*/ 743 h 743"/>
                <a:gd name="T50" fmla="*/ 933 w 3169"/>
                <a:gd name="T51" fmla="*/ 743 h 743"/>
                <a:gd name="T52" fmla="*/ 1022 w 3169"/>
                <a:gd name="T53" fmla="*/ 497 h 743"/>
                <a:gd name="T54" fmla="*/ 1297 w 3169"/>
                <a:gd name="T55" fmla="*/ 281 h 743"/>
                <a:gd name="T56" fmla="*/ 1531 w 3169"/>
                <a:gd name="T57" fmla="*/ 449 h 743"/>
                <a:gd name="T58" fmla="*/ 1770 w 3169"/>
                <a:gd name="T59" fmla="*/ 677 h 743"/>
                <a:gd name="T60" fmla="*/ 1854 w 3169"/>
                <a:gd name="T61" fmla="*/ 743 h 743"/>
                <a:gd name="T62" fmla="*/ 1919 w 3169"/>
                <a:gd name="T63" fmla="*/ 743 h 743"/>
                <a:gd name="T64" fmla="*/ 1692 w 3169"/>
                <a:gd name="T65" fmla="*/ 527 h 743"/>
                <a:gd name="T66" fmla="*/ 1387 w 3169"/>
                <a:gd name="T67" fmla="*/ 239 h 743"/>
                <a:gd name="T68" fmla="*/ 1387 w 3169"/>
                <a:gd name="T69" fmla="*/ 239 h 7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3804" name="Rectangle 12">
              <a:extLst>
                <a:ext uri="{FF2B5EF4-FFF2-40B4-BE49-F238E27FC236}">
                  <a16:creationId xmlns:a16="http://schemas.microsoft.com/office/drawing/2014/main" id="{C4A3180A-1C39-4560-92B5-6B8678A4D9AD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3805" name="Rectangle 13">
              <a:extLst>
                <a:ext uri="{FF2B5EF4-FFF2-40B4-BE49-F238E27FC236}">
                  <a16:creationId xmlns:a16="http://schemas.microsoft.com/office/drawing/2014/main" id="{B8E5EF15-9561-4CDD-B839-3E792FB39B12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3806" name="Freeform 14">
              <a:extLst>
                <a:ext uri="{FF2B5EF4-FFF2-40B4-BE49-F238E27FC236}">
                  <a16:creationId xmlns:a16="http://schemas.microsoft.com/office/drawing/2014/main" id="{EB2EF347-7808-44EF-BECC-9FDA34CE17F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3807" name="Freeform 15">
              <a:extLst>
                <a:ext uri="{FF2B5EF4-FFF2-40B4-BE49-F238E27FC236}">
                  <a16:creationId xmlns:a16="http://schemas.microsoft.com/office/drawing/2014/main" id="{33D0DD9A-B333-4D7F-B78C-DA7ABF880D7A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3808" name="Freeform 16">
              <a:extLst>
                <a:ext uri="{FF2B5EF4-FFF2-40B4-BE49-F238E27FC236}">
                  <a16:creationId xmlns:a16="http://schemas.microsoft.com/office/drawing/2014/main" id="{1FC1DAD8-7797-4426-8D7B-A63FCA8B089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3809" name="Freeform 17">
              <a:extLst>
                <a:ext uri="{FF2B5EF4-FFF2-40B4-BE49-F238E27FC236}">
                  <a16:creationId xmlns:a16="http://schemas.microsoft.com/office/drawing/2014/main" id="{662A77DF-E0F7-42E8-9844-FB42A205714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>
                <a:gd name="T0" fmla="*/ 871 w 3188"/>
                <a:gd name="T1" fmla="*/ 1423 h 2024"/>
                <a:gd name="T2" fmla="*/ 907 w 3188"/>
                <a:gd name="T3" fmla="*/ 1393 h 2024"/>
                <a:gd name="T4" fmla="*/ 991 w 3188"/>
                <a:gd name="T5" fmla="*/ 1320 h 2024"/>
                <a:gd name="T6" fmla="*/ 1033 w 3188"/>
                <a:gd name="T7" fmla="*/ 1297 h 2024"/>
                <a:gd name="T8" fmla="*/ 1086 w 3188"/>
                <a:gd name="T9" fmla="*/ 1249 h 2024"/>
                <a:gd name="T10" fmla="*/ 1123 w 3188"/>
                <a:gd name="T11" fmla="*/ 1219 h 2024"/>
                <a:gd name="T12" fmla="*/ 1057 w 3188"/>
                <a:gd name="T13" fmla="*/ 1153 h 2024"/>
                <a:gd name="T14" fmla="*/ 877 w 3188"/>
                <a:gd name="T15" fmla="*/ 1021 h 2024"/>
                <a:gd name="T16" fmla="*/ 655 w 3188"/>
                <a:gd name="T17" fmla="*/ 907 h 2024"/>
                <a:gd name="T18" fmla="*/ 655 w 3188"/>
                <a:gd name="T19" fmla="*/ 846 h 2024"/>
                <a:gd name="T20" fmla="*/ 643 w 3188"/>
                <a:gd name="T21" fmla="*/ 708 h 2024"/>
                <a:gd name="T22" fmla="*/ 552 w 3188"/>
                <a:gd name="T23" fmla="*/ 642 h 2024"/>
                <a:gd name="T24" fmla="*/ 510 w 3188"/>
                <a:gd name="T25" fmla="*/ 570 h 2024"/>
                <a:gd name="T26" fmla="*/ 637 w 3188"/>
                <a:gd name="T27" fmla="*/ 564 h 2024"/>
                <a:gd name="T28" fmla="*/ 763 w 3188"/>
                <a:gd name="T29" fmla="*/ 570 h 2024"/>
                <a:gd name="T30" fmla="*/ 1091 w 3188"/>
                <a:gd name="T31" fmla="*/ 850 h 2024"/>
                <a:gd name="T32" fmla="*/ 1009 w 3188"/>
                <a:gd name="T33" fmla="*/ 566 h 2024"/>
                <a:gd name="T34" fmla="*/ 1054 w 3188"/>
                <a:gd name="T35" fmla="*/ 265 h 2024"/>
                <a:gd name="T36" fmla="*/ 1249 w 3188"/>
                <a:gd name="T37" fmla="*/ 0 h 2024"/>
                <a:gd name="T38" fmla="*/ 1466 w 3188"/>
                <a:gd name="T39" fmla="*/ 292 h 2024"/>
                <a:gd name="T40" fmla="*/ 1475 w 3188"/>
                <a:gd name="T41" fmla="*/ 548 h 2024"/>
                <a:gd name="T42" fmla="*/ 1567 w 3188"/>
                <a:gd name="T43" fmla="*/ 630 h 2024"/>
                <a:gd name="T44" fmla="*/ 1795 w 3188"/>
                <a:gd name="T45" fmla="*/ 365 h 2024"/>
                <a:gd name="T46" fmla="*/ 2245 w 3188"/>
                <a:gd name="T47" fmla="*/ 150 h 2024"/>
                <a:gd name="T48" fmla="*/ 2618 w 3188"/>
                <a:gd name="T49" fmla="*/ 180 h 2024"/>
                <a:gd name="T50" fmla="*/ 3050 w 3188"/>
                <a:gd name="T51" fmla="*/ 150 h 2024"/>
                <a:gd name="T52" fmla="*/ 3140 w 3188"/>
                <a:gd name="T53" fmla="*/ 210 h 2024"/>
                <a:gd name="T54" fmla="*/ 2990 w 3188"/>
                <a:gd name="T55" fmla="*/ 210 h 2024"/>
                <a:gd name="T56" fmla="*/ 2834 w 3188"/>
                <a:gd name="T57" fmla="*/ 377 h 2024"/>
                <a:gd name="T58" fmla="*/ 2702 w 3188"/>
                <a:gd name="T59" fmla="*/ 648 h 2024"/>
                <a:gd name="T60" fmla="*/ 2582 w 3188"/>
                <a:gd name="T61" fmla="*/ 828 h 2024"/>
                <a:gd name="T62" fmla="*/ 2234 w 3188"/>
                <a:gd name="T63" fmla="*/ 1009 h 2024"/>
                <a:gd name="T64" fmla="*/ 1963 w 3188"/>
                <a:gd name="T65" fmla="*/ 1075 h 2024"/>
                <a:gd name="T66" fmla="*/ 2257 w 3188"/>
                <a:gd name="T67" fmla="*/ 1111 h 2024"/>
                <a:gd name="T68" fmla="*/ 2600 w 3188"/>
                <a:gd name="T69" fmla="*/ 1207 h 2024"/>
                <a:gd name="T70" fmla="*/ 2894 w 3188"/>
                <a:gd name="T71" fmla="*/ 1441 h 2024"/>
                <a:gd name="T72" fmla="*/ 3122 w 3188"/>
                <a:gd name="T73" fmla="*/ 1555 h 2024"/>
                <a:gd name="T74" fmla="*/ 3032 w 3188"/>
                <a:gd name="T75" fmla="*/ 1585 h 2024"/>
                <a:gd name="T76" fmla="*/ 3008 w 3188"/>
                <a:gd name="T77" fmla="*/ 1591 h 2024"/>
                <a:gd name="T78" fmla="*/ 2960 w 3188"/>
                <a:gd name="T79" fmla="*/ 1597 h 2024"/>
                <a:gd name="T80" fmla="*/ 2882 w 3188"/>
                <a:gd name="T81" fmla="*/ 1609 h 2024"/>
                <a:gd name="T82" fmla="*/ 2846 w 3188"/>
                <a:gd name="T83" fmla="*/ 1609 h 2024"/>
                <a:gd name="T84" fmla="*/ 2774 w 3188"/>
                <a:gd name="T85" fmla="*/ 1615 h 2024"/>
                <a:gd name="T86" fmla="*/ 2726 w 3188"/>
                <a:gd name="T87" fmla="*/ 1621 h 2024"/>
                <a:gd name="T88" fmla="*/ 2708 w 3188"/>
                <a:gd name="T89" fmla="*/ 1621 h 2024"/>
                <a:gd name="T90" fmla="*/ 2594 w 3188"/>
                <a:gd name="T91" fmla="*/ 1657 h 2024"/>
                <a:gd name="T92" fmla="*/ 2533 w 3188"/>
                <a:gd name="T93" fmla="*/ 1663 h 2024"/>
                <a:gd name="T94" fmla="*/ 2444 w 3188"/>
                <a:gd name="T95" fmla="*/ 1675 h 2024"/>
                <a:gd name="T96" fmla="*/ 2378 w 3188"/>
                <a:gd name="T97" fmla="*/ 1687 h 2024"/>
                <a:gd name="T98" fmla="*/ 2360 w 3188"/>
                <a:gd name="T99" fmla="*/ 1705 h 2024"/>
                <a:gd name="T100" fmla="*/ 2305 w 3188"/>
                <a:gd name="T101" fmla="*/ 1687 h 2024"/>
                <a:gd name="T102" fmla="*/ 2263 w 3188"/>
                <a:gd name="T103" fmla="*/ 1663 h 2024"/>
                <a:gd name="T104" fmla="*/ 2017 w 3188"/>
                <a:gd name="T105" fmla="*/ 1585 h 2024"/>
                <a:gd name="T106" fmla="*/ 1711 w 3188"/>
                <a:gd name="T107" fmla="*/ 1453 h 2024"/>
                <a:gd name="T108" fmla="*/ 1880 w 3188"/>
                <a:gd name="T109" fmla="*/ 1844 h 2024"/>
                <a:gd name="T110" fmla="*/ 1771 w 3188"/>
                <a:gd name="T111" fmla="*/ 1922 h 2024"/>
                <a:gd name="T112" fmla="*/ 1531 w 3188"/>
                <a:gd name="T113" fmla="*/ 1753 h 2024"/>
                <a:gd name="T114" fmla="*/ 1411 w 3188"/>
                <a:gd name="T115" fmla="*/ 1477 h 2024"/>
                <a:gd name="T116" fmla="*/ 1219 w 3188"/>
                <a:gd name="T117" fmla="*/ 1291 h 2024"/>
                <a:gd name="T118" fmla="*/ 127 w 3188"/>
                <a:gd name="T119" fmla="*/ 2006 h 2024"/>
                <a:gd name="T120" fmla="*/ 865 w 3188"/>
                <a:gd name="T121" fmla="*/ 1429 h 20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3810" name="Freeform 18">
              <a:extLst>
                <a:ext uri="{FF2B5EF4-FFF2-40B4-BE49-F238E27FC236}">
                  <a16:creationId xmlns:a16="http://schemas.microsoft.com/office/drawing/2014/main" id="{EAE13CB6-97CD-408D-89AD-5BA3AA313EB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>
                <a:gd name="T0" fmla="*/ 318 w 2144"/>
                <a:gd name="T1" fmla="*/ 1078 h 1787"/>
                <a:gd name="T2" fmla="*/ 217 w 2144"/>
                <a:gd name="T3" fmla="*/ 928 h 1787"/>
                <a:gd name="T4" fmla="*/ 102 w 2144"/>
                <a:gd name="T5" fmla="*/ 808 h 1787"/>
                <a:gd name="T6" fmla="*/ 36 w 2144"/>
                <a:gd name="T7" fmla="*/ 742 h 1787"/>
                <a:gd name="T8" fmla="*/ 0 w 2144"/>
                <a:gd name="T9" fmla="*/ 700 h 1787"/>
                <a:gd name="T10" fmla="*/ 270 w 2144"/>
                <a:gd name="T11" fmla="*/ 958 h 1787"/>
                <a:gd name="T12" fmla="*/ 294 w 2144"/>
                <a:gd name="T13" fmla="*/ 1006 h 1787"/>
                <a:gd name="T14" fmla="*/ 367 w 2144"/>
                <a:gd name="T15" fmla="*/ 670 h 1787"/>
                <a:gd name="T16" fmla="*/ 379 w 2144"/>
                <a:gd name="T17" fmla="*/ 411 h 1787"/>
                <a:gd name="T18" fmla="*/ 347 w 2144"/>
                <a:gd name="T19" fmla="*/ 118 h 1787"/>
                <a:gd name="T20" fmla="*/ 393 w 2144"/>
                <a:gd name="T21" fmla="*/ 0 h 1787"/>
                <a:gd name="T22" fmla="*/ 397 w 2144"/>
                <a:gd name="T23" fmla="*/ 357 h 1787"/>
                <a:gd name="T24" fmla="*/ 421 w 2144"/>
                <a:gd name="T25" fmla="*/ 609 h 1787"/>
                <a:gd name="T26" fmla="*/ 385 w 2144"/>
                <a:gd name="T27" fmla="*/ 826 h 1787"/>
                <a:gd name="T28" fmla="*/ 385 w 2144"/>
                <a:gd name="T29" fmla="*/ 1036 h 1787"/>
                <a:gd name="T30" fmla="*/ 877 w 2144"/>
                <a:gd name="T31" fmla="*/ 784 h 1787"/>
                <a:gd name="T32" fmla="*/ 1309 w 2144"/>
                <a:gd name="T33" fmla="*/ 555 h 1787"/>
                <a:gd name="T34" fmla="*/ 1802 w 2144"/>
                <a:gd name="T35" fmla="*/ 249 h 1787"/>
                <a:gd name="T36" fmla="*/ 2096 w 2144"/>
                <a:gd name="T37" fmla="*/ 69 h 1787"/>
                <a:gd name="T38" fmla="*/ 1814 w 2144"/>
                <a:gd name="T39" fmla="*/ 279 h 1787"/>
                <a:gd name="T40" fmla="*/ 1453 w 2144"/>
                <a:gd name="T41" fmla="*/ 501 h 1787"/>
                <a:gd name="T42" fmla="*/ 1123 w 2144"/>
                <a:gd name="T43" fmla="*/ 700 h 1787"/>
                <a:gd name="T44" fmla="*/ 739 w 2144"/>
                <a:gd name="T45" fmla="*/ 898 h 1787"/>
                <a:gd name="T46" fmla="*/ 463 w 2144"/>
                <a:gd name="T47" fmla="*/ 1084 h 1787"/>
                <a:gd name="T48" fmla="*/ 817 w 2144"/>
                <a:gd name="T49" fmla="*/ 1193 h 1787"/>
                <a:gd name="T50" fmla="*/ 1285 w 2144"/>
                <a:gd name="T51" fmla="*/ 1187 h 1787"/>
                <a:gd name="T52" fmla="*/ 1916 w 2144"/>
                <a:gd name="T53" fmla="*/ 1396 h 1787"/>
                <a:gd name="T54" fmla="*/ 2144 w 2144"/>
                <a:gd name="T55" fmla="*/ 1420 h 1787"/>
                <a:gd name="T56" fmla="*/ 1814 w 2144"/>
                <a:gd name="T57" fmla="*/ 1408 h 1787"/>
                <a:gd name="T58" fmla="*/ 1435 w 2144"/>
                <a:gd name="T59" fmla="*/ 1288 h 1787"/>
                <a:gd name="T60" fmla="*/ 1219 w 2144"/>
                <a:gd name="T61" fmla="*/ 1229 h 1787"/>
                <a:gd name="T62" fmla="*/ 799 w 2144"/>
                <a:gd name="T63" fmla="*/ 1223 h 1787"/>
                <a:gd name="T64" fmla="*/ 505 w 2144"/>
                <a:gd name="T65" fmla="*/ 1145 h 1787"/>
                <a:gd name="T66" fmla="*/ 733 w 2144"/>
                <a:gd name="T67" fmla="*/ 1378 h 1787"/>
                <a:gd name="T68" fmla="*/ 877 w 2144"/>
                <a:gd name="T69" fmla="*/ 1619 h 1787"/>
                <a:gd name="T70" fmla="*/ 1009 w 2144"/>
                <a:gd name="T71" fmla="*/ 1787 h 1787"/>
                <a:gd name="T72" fmla="*/ 817 w 2144"/>
                <a:gd name="T73" fmla="*/ 1607 h 1787"/>
                <a:gd name="T74" fmla="*/ 673 w 2144"/>
                <a:gd name="T75" fmla="*/ 1372 h 1787"/>
                <a:gd name="T76" fmla="*/ 415 w 2144"/>
                <a:gd name="T77" fmla="*/ 1109 h 1787"/>
                <a:gd name="T78" fmla="*/ 318 w 2144"/>
                <a:gd name="T79" fmla="*/ 1078 h 1787"/>
                <a:gd name="T80" fmla="*/ 318 w 2144"/>
                <a:gd name="T81" fmla="*/ 1078 h 1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3811" name="Freeform 19">
              <a:extLst>
                <a:ext uri="{FF2B5EF4-FFF2-40B4-BE49-F238E27FC236}">
                  <a16:creationId xmlns:a16="http://schemas.microsoft.com/office/drawing/2014/main" id="{B6F2E3A0-7D08-4879-8CB6-B94C4322967B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>
                <a:gd name="T0" fmla="*/ 1814 w 2828"/>
                <a:gd name="T1" fmla="*/ 606 h 2366"/>
                <a:gd name="T2" fmla="*/ 1615 w 2828"/>
                <a:gd name="T3" fmla="*/ 252 h 2366"/>
                <a:gd name="T4" fmla="*/ 1345 w 2828"/>
                <a:gd name="T5" fmla="*/ 132 h 2366"/>
                <a:gd name="T6" fmla="*/ 1381 w 2828"/>
                <a:gd name="T7" fmla="*/ 492 h 2366"/>
                <a:gd name="T8" fmla="*/ 955 w 2828"/>
                <a:gd name="T9" fmla="*/ 221 h 2366"/>
                <a:gd name="T10" fmla="*/ 877 w 2828"/>
                <a:gd name="T11" fmla="*/ 161 h 2366"/>
                <a:gd name="T12" fmla="*/ 841 w 2828"/>
                <a:gd name="T13" fmla="*/ 167 h 2366"/>
                <a:gd name="T14" fmla="*/ 720 w 2828"/>
                <a:gd name="T15" fmla="*/ 161 h 2366"/>
                <a:gd name="T16" fmla="*/ 613 w 2828"/>
                <a:gd name="T17" fmla="*/ 144 h 2366"/>
                <a:gd name="T18" fmla="*/ 492 w 2828"/>
                <a:gd name="T19" fmla="*/ 161 h 2366"/>
                <a:gd name="T20" fmla="*/ 432 w 2828"/>
                <a:gd name="T21" fmla="*/ 150 h 2366"/>
                <a:gd name="T22" fmla="*/ 342 w 2828"/>
                <a:gd name="T23" fmla="*/ 138 h 2366"/>
                <a:gd name="T24" fmla="*/ 246 w 2828"/>
                <a:gd name="T25" fmla="*/ 126 h 2366"/>
                <a:gd name="T26" fmla="*/ 174 w 2828"/>
                <a:gd name="T27" fmla="*/ 114 h 2366"/>
                <a:gd name="T28" fmla="*/ 216 w 2828"/>
                <a:gd name="T29" fmla="*/ 240 h 2366"/>
                <a:gd name="T30" fmla="*/ 607 w 2828"/>
                <a:gd name="T31" fmla="*/ 588 h 2366"/>
                <a:gd name="T32" fmla="*/ 1177 w 2828"/>
                <a:gd name="T33" fmla="*/ 817 h 2366"/>
                <a:gd name="T34" fmla="*/ 972 w 2828"/>
                <a:gd name="T35" fmla="*/ 871 h 2366"/>
                <a:gd name="T36" fmla="*/ 492 w 2828"/>
                <a:gd name="T37" fmla="*/ 1111 h 2366"/>
                <a:gd name="T38" fmla="*/ 276 w 2828"/>
                <a:gd name="T39" fmla="*/ 1441 h 2366"/>
                <a:gd name="T40" fmla="*/ 42 w 2828"/>
                <a:gd name="T41" fmla="*/ 1441 h 2366"/>
                <a:gd name="T42" fmla="*/ 367 w 2828"/>
                <a:gd name="T43" fmla="*/ 1585 h 2366"/>
                <a:gd name="T44" fmla="*/ 949 w 2828"/>
                <a:gd name="T45" fmla="*/ 1712 h 2366"/>
                <a:gd name="T46" fmla="*/ 1519 w 2828"/>
                <a:gd name="T47" fmla="*/ 1537 h 2366"/>
                <a:gd name="T48" fmla="*/ 1735 w 2828"/>
                <a:gd name="T49" fmla="*/ 1513 h 2366"/>
                <a:gd name="T50" fmla="*/ 1723 w 2828"/>
                <a:gd name="T51" fmla="*/ 1802 h 2366"/>
                <a:gd name="T52" fmla="*/ 2042 w 2828"/>
                <a:gd name="T53" fmla="*/ 2229 h 2366"/>
                <a:gd name="T54" fmla="*/ 2191 w 2828"/>
                <a:gd name="T55" fmla="*/ 2133 h 2366"/>
                <a:gd name="T56" fmla="*/ 2270 w 2828"/>
                <a:gd name="T57" fmla="*/ 1970 h 2366"/>
                <a:gd name="T58" fmla="*/ 2233 w 2828"/>
                <a:gd name="T59" fmla="*/ 1573 h 2366"/>
                <a:gd name="T60" fmla="*/ 2294 w 2828"/>
                <a:gd name="T61" fmla="*/ 1483 h 2366"/>
                <a:gd name="T62" fmla="*/ 2588 w 2828"/>
                <a:gd name="T63" fmla="*/ 1688 h 2366"/>
                <a:gd name="T64" fmla="*/ 2695 w 2828"/>
                <a:gd name="T65" fmla="*/ 1682 h 2366"/>
                <a:gd name="T66" fmla="*/ 2588 w 2828"/>
                <a:gd name="T67" fmla="*/ 1543 h 2366"/>
                <a:gd name="T68" fmla="*/ 2510 w 2828"/>
                <a:gd name="T69" fmla="*/ 1357 h 2366"/>
                <a:gd name="T70" fmla="*/ 2354 w 2828"/>
                <a:gd name="T71" fmla="*/ 1184 h 2366"/>
                <a:gd name="T72" fmla="*/ 2102 w 2828"/>
                <a:gd name="T73" fmla="*/ 931 h 2366"/>
                <a:gd name="T74" fmla="*/ 2137 w 2828"/>
                <a:gd name="T75" fmla="*/ 907 h 2366"/>
                <a:gd name="T76" fmla="*/ 2215 w 2828"/>
                <a:gd name="T77" fmla="*/ 871 h 2366"/>
                <a:gd name="T78" fmla="*/ 2324 w 2828"/>
                <a:gd name="T79" fmla="*/ 817 h 2366"/>
                <a:gd name="T80" fmla="*/ 2372 w 2828"/>
                <a:gd name="T81" fmla="*/ 787 h 2366"/>
                <a:gd name="T82" fmla="*/ 2078 w 2828"/>
                <a:gd name="T83" fmla="*/ 865 h 2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3812" name="Freeform 20">
              <a:extLst>
                <a:ext uri="{FF2B5EF4-FFF2-40B4-BE49-F238E27FC236}">
                  <a16:creationId xmlns:a16="http://schemas.microsoft.com/office/drawing/2014/main" id="{19D4D451-599F-4544-92E6-70FE05C0DB5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>
                <a:gd name="T0" fmla="*/ 1842 w 2153"/>
                <a:gd name="T1" fmla="*/ 851 h 1930"/>
                <a:gd name="T2" fmla="*/ 1937 w 2153"/>
                <a:gd name="T3" fmla="*/ 1019 h 1930"/>
                <a:gd name="T4" fmla="*/ 2051 w 2153"/>
                <a:gd name="T5" fmla="*/ 1168 h 1930"/>
                <a:gd name="T6" fmla="*/ 2117 w 2153"/>
                <a:gd name="T7" fmla="*/ 1246 h 1930"/>
                <a:gd name="T8" fmla="*/ 2153 w 2153"/>
                <a:gd name="T9" fmla="*/ 1294 h 1930"/>
                <a:gd name="T10" fmla="*/ 1889 w 2153"/>
                <a:gd name="T11" fmla="*/ 977 h 1930"/>
                <a:gd name="T12" fmla="*/ 1860 w 2153"/>
                <a:gd name="T13" fmla="*/ 929 h 1930"/>
                <a:gd name="T14" fmla="*/ 1782 w 2153"/>
                <a:gd name="T15" fmla="*/ 1240 h 1930"/>
                <a:gd name="T16" fmla="*/ 1770 w 2153"/>
                <a:gd name="T17" fmla="*/ 1486 h 1930"/>
                <a:gd name="T18" fmla="*/ 1818 w 2153"/>
                <a:gd name="T19" fmla="*/ 1906 h 1930"/>
                <a:gd name="T20" fmla="*/ 1788 w 2153"/>
                <a:gd name="T21" fmla="*/ 1930 h 1930"/>
                <a:gd name="T22" fmla="*/ 1746 w 2153"/>
                <a:gd name="T23" fmla="*/ 1534 h 1930"/>
                <a:gd name="T24" fmla="*/ 1728 w 2153"/>
                <a:gd name="T25" fmla="*/ 1288 h 1930"/>
                <a:gd name="T26" fmla="*/ 1764 w 2153"/>
                <a:gd name="T27" fmla="*/ 1085 h 1930"/>
                <a:gd name="T28" fmla="*/ 1770 w 2153"/>
                <a:gd name="T29" fmla="*/ 875 h 1930"/>
                <a:gd name="T30" fmla="*/ 1268 w 2153"/>
                <a:gd name="T31" fmla="*/ 1007 h 1930"/>
                <a:gd name="T32" fmla="*/ 825 w 2153"/>
                <a:gd name="T33" fmla="*/ 1132 h 1930"/>
                <a:gd name="T34" fmla="*/ 323 w 2153"/>
                <a:gd name="T35" fmla="*/ 1312 h 1930"/>
                <a:gd name="T36" fmla="*/ 18 w 2153"/>
                <a:gd name="T37" fmla="*/ 1420 h 1930"/>
                <a:gd name="T38" fmla="*/ 311 w 2153"/>
                <a:gd name="T39" fmla="*/ 1282 h 1930"/>
                <a:gd name="T40" fmla="*/ 682 w 2153"/>
                <a:gd name="T41" fmla="*/ 1144 h 1930"/>
                <a:gd name="T42" fmla="*/ 1022 w 2153"/>
                <a:gd name="T43" fmla="*/ 1037 h 1930"/>
                <a:gd name="T44" fmla="*/ 1411 w 2153"/>
                <a:gd name="T45" fmla="*/ 929 h 1930"/>
                <a:gd name="T46" fmla="*/ 1692 w 2153"/>
                <a:gd name="T47" fmla="*/ 815 h 1930"/>
                <a:gd name="T48" fmla="*/ 1333 w 2153"/>
                <a:gd name="T49" fmla="*/ 623 h 1930"/>
                <a:gd name="T50" fmla="*/ 861 w 2153"/>
                <a:gd name="T51" fmla="*/ 515 h 1930"/>
                <a:gd name="T52" fmla="*/ 227 w 2153"/>
                <a:gd name="T53" fmla="*/ 161 h 1930"/>
                <a:gd name="T54" fmla="*/ 0 w 2153"/>
                <a:gd name="T55" fmla="*/ 83 h 1930"/>
                <a:gd name="T56" fmla="*/ 329 w 2153"/>
                <a:gd name="T57" fmla="*/ 179 h 1930"/>
                <a:gd name="T58" fmla="*/ 712 w 2153"/>
                <a:gd name="T59" fmla="*/ 383 h 1930"/>
                <a:gd name="T60" fmla="*/ 933 w 2153"/>
                <a:gd name="T61" fmla="*/ 491 h 1930"/>
                <a:gd name="T62" fmla="*/ 1351 w 2153"/>
                <a:gd name="T63" fmla="*/ 593 h 1930"/>
                <a:gd name="T64" fmla="*/ 1650 w 2153"/>
                <a:gd name="T65" fmla="*/ 743 h 1930"/>
                <a:gd name="T66" fmla="*/ 1423 w 2153"/>
                <a:gd name="T67" fmla="*/ 461 h 1930"/>
                <a:gd name="T68" fmla="*/ 1286 w 2153"/>
                <a:gd name="T69" fmla="*/ 191 h 1930"/>
                <a:gd name="T70" fmla="*/ 1154 w 2153"/>
                <a:gd name="T71" fmla="*/ 0 h 1930"/>
                <a:gd name="T72" fmla="*/ 1339 w 2153"/>
                <a:gd name="T73" fmla="*/ 215 h 1930"/>
                <a:gd name="T74" fmla="*/ 1489 w 2153"/>
                <a:gd name="T75" fmla="*/ 485 h 1930"/>
                <a:gd name="T76" fmla="*/ 1746 w 2153"/>
                <a:gd name="T77" fmla="*/ 803 h 1930"/>
                <a:gd name="T78" fmla="*/ 1842 w 2153"/>
                <a:gd name="T79" fmla="*/ 851 h 1930"/>
                <a:gd name="T80" fmla="*/ 1842 w 2153"/>
                <a:gd name="T81" fmla="*/ 851 h 19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33813" name="Rectangle 21">
            <a:extLst>
              <a:ext uri="{FF2B5EF4-FFF2-40B4-BE49-F238E27FC236}">
                <a16:creationId xmlns:a16="http://schemas.microsoft.com/office/drawing/2014/main" id="{BCA687BA-A535-4DAD-9DE5-F56C750D3348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8800"/>
            <a:ext cx="7772400" cy="1736725"/>
          </a:xfrm>
        </p:spPr>
        <p:txBody>
          <a:bodyPr/>
          <a:lstStyle>
            <a:lvl1pPr>
              <a:defRPr sz="5400"/>
            </a:lvl1pPr>
          </a:lstStyle>
          <a:p>
            <a:pPr lvl="0"/>
            <a:r>
              <a:rPr lang="cs-CZ" altLang="cs-CZ" noProof="0"/>
              <a:t>Klepnutím lze upravit styl předlohy nadpisů.</a:t>
            </a:r>
          </a:p>
        </p:txBody>
      </p:sp>
      <p:sp>
        <p:nvSpPr>
          <p:cNvPr id="33814" name="Rectangle 22">
            <a:extLst>
              <a:ext uri="{FF2B5EF4-FFF2-40B4-BE49-F238E27FC236}">
                <a16:creationId xmlns:a16="http://schemas.microsoft.com/office/drawing/2014/main" id="{B13242B9-C435-4D00-B564-F15FC1971A7C}"/>
              </a:ext>
            </a:extLst>
          </p:cNvPr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cs-CZ" altLang="cs-CZ" noProof="0"/>
              <a:t>Klepnutím lze upravit styl předlohy podnadpisů.</a:t>
            </a:r>
          </a:p>
        </p:txBody>
      </p:sp>
      <p:sp>
        <p:nvSpPr>
          <p:cNvPr id="33815" name="Rectangle 23">
            <a:extLst>
              <a:ext uri="{FF2B5EF4-FFF2-40B4-BE49-F238E27FC236}">
                <a16:creationId xmlns:a16="http://schemas.microsoft.com/office/drawing/2014/main" id="{5DB1E1E6-9391-408F-ACB7-6D6C3E89BC4C}"/>
              </a:ext>
            </a:extLst>
          </p:cNvPr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33816" name="Rectangle 24">
            <a:extLst>
              <a:ext uri="{FF2B5EF4-FFF2-40B4-BE49-F238E27FC236}">
                <a16:creationId xmlns:a16="http://schemas.microsoft.com/office/drawing/2014/main" id="{4747A4E8-5BFE-4AA3-B478-8CECED96A41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33817" name="Rectangle 25">
            <a:extLst>
              <a:ext uri="{FF2B5EF4-FFF2-40B4-BE49-F238E27FC236}">
                <a16:creationId xmlns:a16="http://schemas.microsoft.com/office/drawing/2014/main" id="{ECFBEE89-D45A-4513-B2C9-9E6AAB56792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14BD569-665D-4AFF-BC31-2D21F786DD1D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8B4161-3DC6-4D6D-B789-DECCF6D935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F3C6B11-9FBB-4E84-BD3C-6849FBAF90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A6CA98D-B710-42E1-999C-B19361206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44B9F18-6750-48E6-880D-7BF966EA12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F2531D7-8286-41BC-B7C6-093EBD916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F08285-21F8-4C1D-91AC-E9B02E10D0F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13456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179C568-51C8-49ED-B22E-8E960B0EA7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3652DCD-8482-426C-A789-F49CC973AF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D6A6CDF-14D9-4DE2-B13E-95E74A1B04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48C17DE-65EA-47FB-890E-457E7BF4B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527D4DD-1610-4DF0-8E2E-45E4F91B7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44AEED-252B-4F6A-AFEF-8A3A5412937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73624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BDA76B-80FF-4A2B-A517-7FCB9DA12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6968D86-B019-40A2-BF06-24156B0463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1F8477B-D2FF-4D0B-B7F3-A8C7F0AC0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DC420E4-C53E-4663-B598-97F94F704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BD0D02E-919A-4248-A0E7-38B1939B60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7AE180-E213-4591-9211-6BCD07B059A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0180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813711-CB3B-4A0F-8D76-485E5491E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3D90804-CEE5-49FC-A66A-DBD6D8351C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70F1C69-96CD-47BA-943E-3E6257813D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D3A8553-B019-4450-9259-883C5445E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0216DC9-2952-4F4F-9A0E-30849D03D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C99633-52ED-43AD-BD93-9F79F1DE7EB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69820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9C391E-DBCA-49D7-9016-5DB94C7947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DC0C4D1-4835-422D-BC10-991C5C5627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F79DD3C3-4F7F-468B-B588-36D25469B8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0615D06-24B9-47FB-A9EB-87E6CB7A3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45032D0-77B1-4680-AB2B-759AA386AD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BFFBA9E-6225-4067-9F31-824B5AC55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D8DA5D-BC60-46F7-ACBF-9817A75F08F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75856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89BA0D-E353-46F2-A621-0921E5507F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322AEDB-CAAF-4500-AD21-21131359C2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31069EC4-7975-4039-B55D-A481A4869F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B36FECCE-1FEC-47D7-9D1E-577B2B6C0E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871CFE45-D23C-43DC-95F6-71A3E96418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F70E1C6-C27E-4200-AF65-D3A2DB5FD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00948365-961D-46C1-8356-5675DC7BE8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779245A-DD2E-49DB-B455-A22016431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F5965D-382B-42AB-8DD7-2A7C8B2AD12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10909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B1AECF-FDFA-49E4-8243-5141E90196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2515B48-3993-4C8D-93C4-1698D3A67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ABC3A1A-2E02-4678-AEEB-A050592156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0942BF6-F42F-4A00-A57A-A247E1344B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280F36-3B7E-45CB-B40A-5E52FD0A2EA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07390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0055A2D-80A7-45F8-8E81-1474097222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DF1DC61-4350-4359-BB27-FA9C88C21E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BAAB8D5-5043-4685-9C66-9C3C62B12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C524C8-AA6E-44A0-84A2-50D2A9B682A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67424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28D6AD-F1D4-4010-8488-D95C445B73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2B3CE21-3080-4410-A93E-A28AFBB518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20FF61B8-B869-4FDC-8ADA-492F3A08D0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491E4F8-284A-46E3-AD92-F887CCC95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8E0F6C3-DC8E-43B2-B5F7-DCD7322479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F479E34-FCEA-401C-BAF4-632CE9F2B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13FE1E-51DD-48E2-B5D4-A680280CB8D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01395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1C47C4-39F0-4BEA-88E5-8969F2689D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3DAC6F6B-45FD-4DB4-A4B0-1D72ABFFAE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0A6E1FA8-2E74-4321-8CC6-C510E0A1DF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6BA0E4A-1D37-4234-BBC8-35562FA85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7B1161E-A135-453C-9350-78A7F1C60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DB90457-9E22-4D57-BCDE-7DBFC9EBDE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DA7A54-D30C-4A03-8207-D86BF1FC142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54502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770" name="Group 2">
            <a:extLst>
              <a:ext uri="{FF2B5EF4-FFF2-40B4-BE49-F238E27FC236}">
                <a16:creationId xmlns:a16="http://schemas.microsoft.com/office/drawing/2014/main" id="{66826FB1-D656-4DCA-9432-720698803C11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32771" name="Freeform 3">
              <a:extLst>
                <a:ext uri="{FF2B5EF4-FFF2-40B4-BE49-F238E27FC236}">
                  <a16:creationId xmlns:a16="http://schemas.microsoft.com/office/drawing/2014/main" id="{65CF2325-F992-485A-9150-69241D662A1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>
                <a:gd name="T0" fmla="*/ 744 w 2515"/>
                <a:gd name="T1" fmla="*/ 1669 h 1970"/>
                <a:gd name="T2" fmla="*/ 852 w 2515"/>
                <a:gd name="T3" fmla="*/ 1400 h 1970"/>
                <a:gd name="T4" fmla="*/ 876 w 2515"/>
                <a:gd name="T5" fmla="*/ 1171 h 1970"/>
                <a:gd name="T6" fmla="*/ 979 w 2515"/>
                <a:gd name="T7" fmla="*/ 1370 h 1970"/>
                <a:gd name="T8" fmla="*/ 1231 w 2515"/>
                <a:gd name="T9" fmla="*/ 1621 h 1970"/>
                <a:gd name="T10" fmla="*/ 1471 w 2515"/>
                <a:gd name="T11" fmla="*/ 1693 h 1970"/>
                <a:gd name="T12" fmla="*/ 1819 w 2515"/>
                <a:gd name="T13" fmla="*/ 1678 h 1970"/>
                <a:gd name="T14" fmla="*/ 1893 w 2515"/>
                <a:gd name="T15" fmla="*/ 1513 h 1970"/>
                <a:gd name="T16" fmla="*/ 1874 w 2515"/>
                <a:gd name="T17" fmla="*/ 1285 h 1970"/>
                <a:gd name="T18" fmla="*/ 1783 w 2515"/>
                <a:gd name="T19" fmla="*/ 967 h 1970"/>
                <a:gd name="T20" fmla="*/ 1289 w 2515"/>
                <a:gd name="T21" fmla="*/ 873 h 1970"/>
                <a:gd name="T22" fmla="*/ 1549 w 2515"/>
                <a:gd name="T23" fmla="*/ 745 h 1970"/>
                <a:gd name="T24" fmla="*/ 1753 w 2515"/>
                <a:gd name="T25" fmla="*/ 732 h 1970"/>
                <a:gd name="T26" fmla="*/ 2107 w 2515"/>
                <a:gd name="T27" fmla="*/ 618 h 1970"/>
                <a:gd name="T28" fmla="*/ 2377 w 2515"/>
                <a:gd name="T29" fmla="*/ 438 h 1970"/>
                <a:gd name="T30" fmla="*/ 2420 w 2515"/>
                <a:gd name="T31" fmla="*/ 343 h 1970"/>
                <a:gd name="T32" fmla="*/ 2077 w 2515"/>
                <a:gd name="T33" fmla="*/ 331 h 1970"/>
                <a:gd name="T34" fmla="*/ 1951 w 2515"/>
                <a:gd name="T35" fmla="*/ 301 h 1970"/>
                <a:gd name="T36" fmla="*/ 1645 w 2515"/>
                <a:gd name="T37" fmla="*/ 289 h 1970"/>
                <a:gd name="T38" fmla="*/ 1297 w 2515"/>
                <a:gd name="T39" fmla="*/ 408 h 1970"/>
                <a:gd name="T40" fmla="*/ 1308 w 2515"/>
                <a:gd name="T41" fmla="*/ 337 h 1970"/>
                <a:gd name="T42" fmla="*/ 1453 w 2515"/>
                <a:gd name="T43" fmla="*/ 168 h 1970"/>
                <a:gd name="T44" fmla="*/ 1477 w 2515"/>
                <a:gd name="T45" fmla="*/ 36 h 1970"/>
                <a:gd name="T46" fmla="*/ 1417 w 2515"/>
                <a:gd name="T47" fmla="*/ 24 h 1970"/>
                <a:gd name="T48" fmla="*/ 1189 w 2515"/>
                <a:gd name="T49" fmla="*/ 102 h 1970"/>
                <a:gd name="T50" fmla="*/ 1026 w 2515"/>
                <a:gd name="T51" fmla="*/ 144 h 1970"/>
                <a:gd name="T52" fmla="*/ 889 w 2515"/>
                <a:gd name="T53" fmla="*/ 331 h 1970"/>
                <a:gd name="T54" fmla="*/ 726 w 2515"/>
                <a:gd name="T55" fmla="*/ 480 h 1970"/>
                <a:gd name="T56" fmla="*/ 643 w 2515"/>
                <a:gd name="T57" fmla="*/ 540 h 1970"/>
                <a:gd name="T58" fmla="*/ 600 w 2515"/>
                <a:gd name="T59" fmla="*/ 516 h 1970"/>
                <a:gd name="T60" fmla="*/ 552 w 2515"/>
                <a:gd name="T61" fmla="*/ 486 h 1970"/>
                <a:gd name="T62" fmla="*/ 528 w 2515"/>
                <a:gd name="T63" fmla="*/ 462 h 1970"/>
                <a:gd name="T64" fmla="*/ 474 w 2515"/>
                <a:gd name="T65" fmla="*/ 426 h 1970"/>
                <a:gd name="T66" fmla="*/ 415 w 2515"/>
                <a:gd name="T67" fmla="*/ 390 h 1970"/>
                <a:gd name="T68" fmla="*/ 366 w 2515"/>
                <a:gd name="T69" fmla="*/ 366 h 1970"/>
                <a:gd name="T70" fmla="*/ 192 w 2515"/>
                <a:gd name="T71" fmla="*/ 234 h 1970"/>
                <a:gd name="T72" fmla="*/ 570 w 2515"/>
                <a:gd name="T73" fmla="*/ 564 h 1970"/>
                <a:gd name="T74" fmla="*/ 444 w 2515"/>
                <a:gd name="T75" fmla="*/ 732 h 1970"/>
                <a:gd name="T76" fmla="*/ 318 w 2515"/>
                <a:gd name="T77" fmla="*/ 787 h 1970"/>
                <a:gd name="T78" fmla="*/ 127 w 2515"/>
                <a:gd name="T79" fmla="*/ 853 h 1970"/>
                <a:gd name="T80" fmla="*/ 0 w 2515"/>
                <a:gd name="T81" fmla="*/ 1165 h 1970"/>
                <a:gd name="T82" fmla="*/ 372 w 2515"/>
                <a:gd name="T83" fmla="*/ 1015 h 1970"/>
                <a:gd name="T84" fmla="*/ 222 w 2515"/>
                <a:gd name="T85" fmla="*/ 1262 h 1970"/>
                <a:gd name="T86" fmla="*/ 139 w 2515"/>
                <a:gd name="T87" fmla="*/ 1459 h 1970"/>
                <a:gd name="T88" fmla="*/ 102 w 2515"/>
                <a:gd name="T89" fmla="*/ 1495 h 1970"/>
                <a:gd name="T90" fmla="*/ 84 w 2515"/>
                <a:gd name="T91" fmla="*/ 1519 h 1970"/>
                <a:gd name="T92" fmla="*/ 96 w 2515"/>
                <a:gd name="T93" fmla="*/ 1537 h 1970"/>
                <a:gd name="T94" fmla="*/ 127 w 2515"/>
                <a:gd name="T95" fmla="*/ 1567 h 1970"/>
                <a:gd name="T96" fmla="*/ 145 w 2515"/>
                <a:gd name="T97" fmla="*/ 1633 h 1970"/>
                <a:gd name="T98" fmla="*/ 156 w 2515"/>
                <a:gd name="T99" fmla="*/ 1693 h 1970"/>
                <a:gd name="T100" fmla="*/ 162 w 2515"/>
                <a:gd name="T101" fmla="*/ 1723 h 1970"/>
                <a:gd name="T102" fmla="*/ 216 w 2515"/>
                <a:gd name="T103" fmla="*/ 1802 h 1970"/>
                <a:gd name="T104" fmla="*/ 228 w 2515"/>
                <a:gd name="T105" fmla="*/ 1850 h 1970"/>
                <a:gd name="T106" fmla="*/ 240 w 2515"/>
                <a:gd name="T107" fmla="*/ 1904 h 1970"/>
                <a:gd name="T108" fmla="*/ 246 w 2515"/>
                <a:gd name="T109" fmla="*/ 1922 h 1970"/>
                <a:gd name="T110" fmla="*/ 258 w 2515"/>
                <a:gd name="T111" fmla="*/ 1970 h 1970"/>
                <a:gd name="T112" fmla="*/ 462 w 2515"/>
                <a:gd name="T113" fmla="*/ 1922 h 1970"/>
                <a:gd name="T114" fmla="*/ 624 w 2515"/>
                <a:gd name="T115" fmla="*/ 1778 h 19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2772" name="Freeform 4">
              <a:extLst>
                <a:ext uri="{FF2B5EF4-FFF2-40B4-BE49-F238E27FC236}">
                  <a16:creationId xmlns:a16="http://schemas.microsoft.com/office/drawing/2014/main" id="{BE2C9878-4BEA-455E-85D5-422BB2F0920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>
                <a:gd name="T0" fmla="*/ 580 w 2123"/>
                <a:gd name="T1" fmla="*/ 1043 h 1696"/>
                <a:gd name="T2" fmla="*/ 544 w 2123"/>
                <a:gd name="T3" fmla="*/ 683 h 1696"/>
                <a:gd name="T4" fmla="*/ 670 w 2123"/>
                <a:gd name="T5" fmla="*/ 395 h 1696"/>
                <a:gd name="T6" fmla="*/ 927 w 2123"/>
                <a:gd name="T7" fmla="*/ 587 h 1696"/>
                <a:gd name="T8" fmla="*/ 1214 w 2123"/>
                <a:gd name="T9" fmla="*/ 869 h 1696"/>
                <a:gd name="T10" fmla="*/ 1483 w 2123"/>
                <a:gd name="T11" fmla="*/ 1109 h 1696"/>
                <a:gd name="T12" fmla="*/ 1800 w 2123"/>
                <a:gd name="T13" fmla="*/ 1360 h 1696"/>
                <a:gd name="T14" fmla="*/ 1883 w 2123"/>
                <a:gd name="T15" fmla="*/ 1414 h 1696"/>
                <a:gd name="T16" fmla="*/ 1836 w 2123"/>
                <a:gd name="T17" fmla="*/ 1354 h 1696"/>
                <a:gd name="T18" fmla="*/ 1411 w 2123"/>
                <a:gd name="T19" fmla="*/ 1001 h 1696"/>
                <a:gd name="T20" fmla="*/ 1088 w 2123"/>
                <a:gd name="T21" fmla="*/ 683 h 1696"/>
                <a:gd name="T22" fmla="*/ 723 w 2123"/>
                <a:gd name="T23" fmla="*/ 329 h 1696"/>
                <a:gd name="T24" fmla="*/ 999 w 2123"/>
                <a:gd name="T25" fmla="*/ 311 h 1696"/>
                <a:gd name="T26" fmla="*/ 1286 w 2123"/>
                <a:gd name="T27" fmla="*/ 317 h 1696"/>
                <a:gd name="T28" fmla="*/ 1614 w 2123"/>
                <a:gd name="T29" fmla="*/ 269 h 1696"/>
                <a:gd name="T30" fmla="*/ 2123 w 2123"/>
                <a:gd name="T31" fmla="*/ 197 h 1696"/>
                <a:gd name="T32" fmla="*/ 2075 w 2123"/>
                <a:gd name="T33" fmla="*/ 173 h 1696"/>
                <a:gd name="T34" fmla="*/ 1543 w 2123"/>
                <a:gd name="T35" fmla="*/ 257 h 1696"/>
                <a:gd name="T36" fmla="*/ 1208 w 2123"/>
                <a:gd name="T37" fmla="*/ 275 h 1696"/>
                <a:gd name="T38" fmla="*/ 759 w 2123"/>
                <a:gd name="T39" fmla="*/ 257 h 1696"/>
                <a:gd name="T40" fmla="*/ 819 w 2123"/>
                <a:gd name="T41" fmla="*/ 227 h 1696"/>
                <a:gd name="T42" fmla="*/ 1142 w 2123"/>
                <a:gd name="T43" fmla="*/ 0 h 1696"/>
                <a:gd name="T44" fmla="*/ 1088 w 2123"/>
                <a:gd name="T45" fmla="*/ 30 h 1696"/>
                <a:gd name="T46" fmla="*/ 1010 w 2123"/>
                <a:gd name="T47" fmla="*/ 84 h 1696"/>
                <a:gd name="T48" fmla="*/ 855 w 2123"/>
                <a:gd name="T49" fmla="*/ 191 h 1696"/>
                <a:gd name="T50" fmla="*/ 670 w 2123"/>
                <a:gd name="T51" fmla="*/ 281 h 1696"/>
                <a:gd name="T52" fmla="*/ 634 w 2123"/>
                <a:gd name="T53" fmla="*/ 359 h 1696"/>
                <a:gd name="T54" fmla="*/ 305 w 2123"/>
                <a:gd name="T55" fmla="*/ 587 h 1696"/>
                <a:gd name="T56" fmla="*/ 0 w 2123"/>
                <a:gd name="T57" fmla="*/ 725 h 1696"/>
                <a:gd name="T58" fmla="*/ 0 w 2123"/>
                <a:gd name="T59" fmla="*/ 731 h 1696"/>
                <a:gd name="T60" fmla="*/ 0 w 2123"/>
                <a:gd name="T61" fmla="*/ 767 h 1696"/>
                <a:gd name="T62" fmla="*/ 299 w 2123"/>
                <a:gd name="T63" fmla="*/ 635 h 1696"/>
                <a:gd name="T64" fmla="*/ 592 w 2123"/>
                <a:gd name="T65" fmla="*/ 431 h 1696"/>
                <a:gd name="T66" fmla="*/ 508 w 2123"/>
                <a:gd name="T67" fmla="*/ 671 h 1696"/>
                <a:gd name="T68" fmla="*/ 526 w 2123"/>
                <a:gd name="T69" fmla="*/ 995 h 1696"/>
                <a:gd name="T70" fmla="*/ 460 w 2123"/>
                <a:gd name="T71" fmla="*/ 1168 h 1696"/>
                <a:gd name="T72" fmla="*/ 329 w 2123"/>
                <a:gd name="T73" fmla="*/ 1480 h 1696"/>
                <a:gd name="T74" fmla="*/ 323 w 2123"/>
                <a:gd name="T75" fmla="*/ 1696 h 1696"/>
                <a:gd name="T76" fmla="*/ 329 w 2123"/>
                <a:gd name="T77" fmla="*/ 1696 h 1696"/>
                <a:gd name="T78" fmla="*/ 347 w 2123"/>
                <a:gd name="T79" fmla="*/ 1552 h 1696"/>
                <a:gd name="T80" fmla="*/ 580 w 2123"/>
                <a:gd name="T81" fmla="*/ 1043 h 1696"/>
                <a:gd name="T82" fmla="*/ 580 w 2123"/>
                <a:gd name="T83" fmla="*/ 1043 h 16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2773" name="Freeform 5">
              <a:extLst>
                <a:ext uri="{FF2B5EF4-FFF2-40B4-BE49-F238E27FC236}">
                  <a16:creationId xmlns:a16="http://schemas.microsoft.com/office/drawing/2014/main" id="{AEE4D90E-FE4D-4D59-8578-398BF446AE9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>
                <a:gd name="T0" fmla="*/ 3338 w 3668"/>
                <a:gd name="T1" fmla="*/ 288 h 943"/>
                <a:gd name="T2" fmla="*/ 3194 w 3668"/>
                <a:gd name="T3" fmla="*/ 258 h 943"/>
                <a:gd name="T4" fmla="*/ 2816 w 3668"/>
                <a:gd name="T5" fmla="*/ 234 h 943"/>
                <a:gd name="T6" fmla="*/ 2330 w 3668"/>
                <a:gd name="T7" fmla="*/ 306 h 943"/>
                <a:gd name="T8" fmla="*/ 2372 w 3668"/>
                <a:gd name="T9" fmla="*/ 258 h 943"/>
                <a:gd name="T10" fmla="*/ 2624 w 3668"/>
                <a:gd name="T11" fmla="*/ 132 h 943"/>
                <a:gd name="T12" fmla="*/ 2707 w 3668"/>
                <a:gd name="T13" fmla="*/ 24 h 943"/>
                <a:gd name="T14" fmla="*/ 2642 w 3668"/>
                <a:gd name="T15" fmla="*/ 12 h 943"/>
                <a:gd name="T16" fmla="*/ 2515 w 3668"/>
                <a:gd name="T17" fmla="*/ 54 h 943"/>
                <a:gd name="T18" fmla="*/ 2324 w 3668"/>
                <a:gd name="T19" fmla="*/ 66 h 943"/>
                <a:gd name="T20" fmla="*/ 2101 w 3668"/>
                <a:gd name="T21" fmla="*/ 90 h 943"/>
                <a:gd name="T22" fmla="*/ 1855 w 3668"/>
                <a:gd name="T23" fmla="*/ 228 h 943"/>
                <a:gd name="T24" fmla="*/ 1591 w 3668"/>
                <a:gd name="T25" fmla="*/ 337 h 943"/>
                <a:gd name="T26" fmla="*/ 1459 w 3668"/>
                <a:gd name="T27" fmla="*/ 379 h 943"/>
                <a:gd name="T28" fmla="*/ 1417 w 3668"/>
                <a:gd name="T29" fmla="*/ 361 h 943"/>
                <a:gd name="T30" fmla="*/ 1363 w 3668"/>
                <a:gd name="T31" fmla="*/ 331 h 943"/>
                <a:gd name="T32" fmla="*/ 1344 w 3668"/>
                <a:gd name="T33" fmla="*/ 312 h 943"/>
                <a:gd name="T34" fmla="*/ 1290 w 3668"/>
                <a:gd name="T35" fmla="*/ 288 h 943"/>
                <a:gd name="T36" fmla="*/ 1230 w 3668"/>
                <a:gd name="T37" fmla="*/ 252 h 943"/>
                <a:gd name="T38" fmla="*/ 1119 w 3668"/>
                <a:gd name="T39" fmla="*/ 227 h 943"/>
                <a:gd name="T40" fmla="*/ 1320 w 3668"/>
                <a:gd name="T41" fmla="*/ 438 h 943"/>
                <a:gd name="T42" fmla="*/ 960 w 3668"/>
                <a:gd name="T43" fmla="*/ 558 h 943"/>
                <a:gd name="T44" fmla="*/ 474 w 3668"/>
                <a:gd name="T45" fmla="*/ 630 h 943"/>
                <a:gd name="T46" fmla="*/ 132 w 3668"/>
                <a:gd name="T47" fmla="*/ 781 h 943"/>
                <a:gd name="T48" fmla="*/ 234 w 3668"/>
                <a:gd name="T49" fmla="*/ 847 h 943"/>
                <a:gd name="T50" fmla="*/ 925 w 3668"/>
                <a:gd name="T51" fmla="*/ 739 h 943"/>
                <a:gd name="T52" fmla="*/ 637 w 3668"/>
                <a:gd name="T53" fmla="*/ 925 h 943"/>
                <a:gd name="T54" fmla="*/ 1405 w 3668"/>
                <a:gd name="T55" fmla="*/ 943 h 943"/>
                <a:gd name="T56" fmla="*/ 1447 w 3668"/>
                <a:gd name="T57" fmla="*/ 943 h 943"/>
                <a:gd name="T58" fmla="*/ 2888 w 3668"/>
                <a:gd name="T59" fmla="*/ 859 h 943"/>
                <a:gd name="T60" fmla="*/ 2582 w 3668"/>
                <a:gd name="T61" fmla="*/ 708 h 943"/>
                <a:gd name="T62" fmla="*/ 2299 w 3668"/>
                <a:gd name="T63" fmla="*/ 606 h 943"/>
                <a:gd name="T64" fmla="*/ 2606 w 3668"/>
                <a:gd name="T65" fmla="*/ 588 h 943"/>
                <a:gd name="T66" fmla="*/ 3001 w 3668"/>
                <a:gd name="T67" fmla="*/ 582 h 943"/>
                <a:gd name="T68" fmla="*/ 3452 w 3668"/>
                <a:gd name="T69" fmla="*/ 438 h 943"/>
                <a:gd name="T70" fmla="*/ 3668 w 3668"/>
                <a:gd name="T71" fmla="*/ 312 h 943"/>
                <a:gd name="T72" fmla="*/ 3482 w 3668"/>
                <a:gd name="T73" fmla="*/ 300 h 9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2774" name="Freeform 6">
              <a:extLst>
                <a:ext uri="{FF2B5EF4-FFF2-40B4-BE49-F238E27FC236}">
                  <a16:creationId xmlns:a16="http://schemas.microsoft.com/office/drawing/2014/main" id="{D8D114B8-E6FE-4A27-9769-2FF8914C80C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>
                <a:gd name="T0" fmla="*/ 323 w 969"/>
                <a:gd name="T1" fmla="*/ 1186 h 1192"/>
                <a:gd name="T2" fmla="*/ 490 w 969"/>
                <a:gd name="T3" fmla="*/ 1192 h 1192"/>
                <a:gd name="T4" fmla="*/ 580 w 969"/>
                <a:gd name="T5" fmla="*/ 1150 h 1192"/>
                <a:gd name="T6" fmla="*/ 813 w 969"/>
                <a:gd name="T7" fmla="*/ 1085 h 1192"/>
                <a:gd name="T8" fmla="*/ 933 w 969"/>
                <a:gd name="T9" fmla="*/ 1055 h 1192"/>
                <a:gd name="T10" fmla="*/ 759 w 969"/>
                <a:gd name="T11" fmla="*/ 989 h 1192"/>
                <a:gd name="T12" fmla="*/ 556 w 969"/>
                <a:gd name="T13" fmla="*/ 953 h 1192"/>
                <a:gd name="T14" fmla="*/ 197 w 969"/>
                <a:gd name="T15" fmla="*/ 971 h 1192"/>
                <a:gd name="T16" fmla="*/ 299 w 969"/>
                <a:gd name="T17" fmla="*/ 893 h 1192"/>
                <a:gd name="T18" fmla="*/ 496 w 969"/>
                <a:gd name="T19" fmla="*/ 803 h 1192"/>
                <a:gd name="T20" fmla="*/ 694 w 969"/>
                <a:gd name="T21" fmla="*/ 671 h 1192"/>
                <a:gd name="T22" fmla="*/ 700 w 969"/>
                <a:gd name="T23" fmla="*/ 671 h 1192"/>
                <a:gd name="T24" fmla="*/ 712 w 969"/>
                <a:gd name="T25" fmla="*/ 665 h 1192"/>
                <a:gd name="T26" fmla="*/ 753 w 969"/>
                <a:gd name="T27" fmla="*/ 647 h 1192"/>
                <a:gd name="T28" fmla="*/ 777 w 969"/>
                <a:gd name="T29" fmla="*/ 641 h 1192"/>
                <a:gd name="T30" fmla="*/ 789 w 969"/>
                <a:gd name="T31" fmla="*/ 629 h 1192"/>
                <a:gd name="T32" fmla="*/ 795 w 969"/>
                <a:gd name="T33" fmla="*/ 617 h 1192"/>
                <a:gd name="T34" fmla="*/ 789 w 969"/>
                <a:gd name="T35" fmla="*/ 611 h 1192"/>
                <a:gd name="T36" fmla="*/ 783 w 969"/>
                <a:gd name="T37" fmla="*/ 599 h 1192"/>
                <a:gd name="T38" fmla="*/ 783 w 969"/>
                <a:gd name="T39" fmla="*/ 575 h 1192"/>
                <a:gd name="T40" fmla="*/ 795 w 969"/>
                <a:gd name="T41" fmla="*/ 545 h 1192"/>
                <a:gd name="T42" fmla="*/ 807 w 969"/>
                <a:gd name="T43" fmla="*/ 515 h 1192"/>
                <a:gd name="T44" fmla="*/ 825 w 969"/>
                <a:gd name="T45" fmla="*/ 485 h 1192"/>
                <a:gd name="T46" fmla="*/ 837 w 969"/>
                <a:gd name="T47" fmla="*/ 455 h 1192"/>
                <a:gd name="T48" fmla="*/ 843 w 969"/>
                <a:gd name="T49" fmla="*/ 437 h 1192"/>
                <a:gd name="T50" fmla="*/ 849 w 969"/>
                <a:gd name="T51" fmla="*/ 431 h 1192"/>
                <a:gd name="T52" fmla="*/ 849 w 969"/>
                <a:gd name="T53" fmla="*/ 347 h 1192"/>
                <a:gd name="T54" fmla="*/ 849 w 969"/>
                <a:gd name="T55" fmla="*/ 341 h 1192"/>
                <a:gd name="T56" fmla="*/ 855 w 969"/>
                <a:gd name="T57" fmla="*/ 335 h 1192"/>
                <a:gd name="T58" fmla="*/ 873 w 969"/>
                <a:gd name="T59" fmla="*/ 305 h 1192"/>
                <a:gd name="T60" fmla="*/ 885 w 969"/>
                <a:gd name="T61" fmla="*/ 269 h 1192"/>
                <a:gd name="T62" fmla="*/ 897 w 969"/>
                <a:gd name="T63" fmla="*/ 239 h 1192"/>
                <a:gd name="T64" fmla="*/ 903 w 969"/>
                <a:gd name="T65" fmla="*/ 227 h 1192"/>
                <a:gd name="T66" fmla="*/ 909 w 969"/>
                <a:gd name="T67" fmla="*/ 215 h 1192"/>
                <a:gd name="T68" fmla="*/ 927 w 969"/>
                <a:gd name="T69" fmla="*/ 173 h 1192"/>
                <a:gd name="T70" fmla="*/ 945 w 969"/>
                <a:gd name="T71" fmla="*/ 137 h 1192"/>
                <a:gd name="T72" fmla="*/ 951 w 969"/>
                <a:gd name="T73" fmla="*/ 125 h 1192"/>
                <a:gd name="T74" fmla="*/ 951 w 969"/>
                <a:gd name="T75" fmla="*/ 119 h 1192"/>
                <a:gd name="T76" fmla="*/ 969 w 969"/>
                <a:gd name="T77" fmla="*/ 0 h 1192"/>
                <a:gd name="T78" fmla="*/ 945 w 969"/>
                <a:gd name="T79" fmla="*/ 47 h 1192"/>
                <a:gd name="T80" fmla="*/ 783 w 969"/>
                <a:gd name="T81" fmla="*/ 113 h 1192"/>
                <a:gd name="T82" fmla="*/ 706 w 969"/>
                <a:gd name="T83" fmla="*/ 161 h 1192"/>
                <a:gd name="T84" fmla="*/ 460 w 969"/>
                <a:gd name="T85" fmla="*/ 233 h 1192"/>
                <a:gd name="T86" fmla="*/ 281 w 969"/>
                <a:gd name="T87" fmla="*/ 287 h 1192"/>
                <a:gd name="T88" fmla="*/ 173 w 969"/>
                <a:gd name="T89" fmla="*/ 293 h 1192"/>
                <a:gd name="T90" fmla="*/ 12 w 969"/>
                <a:gd name="T91" fmla="*/ 485 h 1192"/>
                <a:gd name="T92" fmla="*/ 0 w 969"/>
                <a:gd name="T93" fmla="*/ 509 h 1192"/>
                <a:gd name="T94" fmla="*/ 0 w 969"/>
                <a:gd name="T95" fmla="*/ 1186 h 1192"/>
                <a:gd name="T96" fmla="*/ 96 w 969"/>
                <a:gd name="T97" fmla="*/ 1180 h 1192"/>
                <a:gd name="T98" fmla="*/ 323 w 969"/>
                <a:gd name="T99" fmla="*/ 1186 h 1192"/>
                <a:gd name="T100" fmla="*/ 323 w 969"/>
                <a:gd name="T101" fmla="*/ 1186 h 1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2775" name="Freeform 7">
              <a:extLst>
                <a:ext uri="{FF2B5EF4-FFF2-40B4-BE49-F238E27FC236}">
                  <a16:creationId xmlns:a16="http://schemas.microsoft.com/office/drawing/2014/main" id="{365EBF6E-0B8C-4618-AFA3-BE5783F73F9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>
                <a:gd name="T0" fmla="*/ 859 w 2570"/>
                <a:gd name="T1" fmla="*/ 612 h 2266"/>
                <a:gd name="T2" fmla="*/ 1087 w 2570"/>
                <a:gd name="T3" fmla="*/ 853 h 2266"/>
                <a:gd name="T4" fmla="*/ 961 w 2570"/>
                <a:gd name="T5" fmla="*/ 913 h 2266"/>
                <a:gd name="T6" fmla="*/ 786 w 2570"/>
                <a:gd name="T7" fmla="*/ 883 h 2266"/>
                <a:gd name="T8" fmla="*/ 450 w 2570"/>
                <a:gd name="T9" fmla="*/ 931 h 2266"/>
                <a:gd name="T10" fmla="*/ 150 w 2570"/>
                <a:gd name="T11" fmla="*/ 1075 h 2266"/>
                <a:gd name="T12" fmla="*/ 78 w 2570"/>
                <a:gd name="T13" fmla="*/ 1165 h 2266"/>
                <a:gd name="T14" fmla="*/ 361 w 2570"/>
                <a:gd name="T15" fmla="*/ 1256 h 2266"/>
                <a:gd name="T16" fmla="*/ 444 w 2570"/>
                <a:gd name="T17" fmla="*/ 1316 h 2266"/>
                <a:gd name="T18" fmla="*/ 697 w 2570"/>
                <a:gd name="T19" fmla="*/ 1400 h 2266"/>
                <a:gd name="T20" fmla="*/ 1026 w 2570"/>
                <a:gd name="T21" fmla="*/ 1346 h 2266"/>
                <a:gd name="T22" fmla="*/ 991 w 2570"/>
                <a:gd name="T23" fmla="*/ 1412 h 2266"/>
                <a:gd name="T24" fmla="*/ 804 w 2570"/>
                <a:gd name="T25" fmla="*/ 1574 h 2266"/>
                <a:gd name="T26" fmla="*/ 726 w 2570"/>
                <a:gd name="T27" fmla="*/ 1718 h 2266"/>
                <a:gd name="T28" fmla="*/ 768 w 2570"/>
                <a:gd name="T29" fmla="*/ 1742 h 2266"/>
                <a:gd name="T30" fmla="*/ 865 w 2570"/>
                <a:gd name="T31" fmla="*/ 1693 h 2266"/>
                <a:gd name="T32" fmla="*/ 991 w 2570"/>
                <a:gd name="T33" fmla="*/ 1699 h 2266"/>
                <a:gd name="T34" fmla="*/ 1135 w 2570"/>
                <a:gd name="T35" fmla="*/ 1627 h 2266"/>
                <a:gd name="T36" fmla="*/ 1183 w 2570"/>
                <a:gd name="T37" fmla="*/ 1669 h 2266"/>
                <a:gd name="T38" fmla="*/ 1399 w 2570"/>
                <a:gd name="T39" fmla="*/ 1436 h 2266"/>
                <a:gd name="T40" fmla="*/ 1615 w 2570"/>
                <a:gd name="T41" fmla="*/ 1334 h 2266"/>
                <a:gd name="T42" fmla="*/ 1645 w 2570"/>
                <a:gd name="T43" fmla="*/ 1370 h 2266"/>
                <a:gd name="T44" fmla="*/ 1681 w 2570"/>
                <a:gd name="T45" fmla="*/ 1430 h 2266"/>
                <a:gd name="T46" fmla="*/ 1699 w 2570"/>
                <a:gd name="T47" fmla="*/ 1466 h 2266"/>
                <a:gd name="T48" fmla="*/ 1747 w 2570"/>
                <a:gd name="T49" fmla="*/ 1550 h 2266"/>
                <a:gd name="T50" fmla="*/ 1772 w 2570"/>
                <a:gd name="T51" fmla="*/ 1586 h 2266"/>
                <a:gd name="T52" fmla="*/ 2124 w 2570"/>
                <a:gd name="T53" fmla="*/ 2248 h 2266"/>
                <a:gd name="T54" fmla="*/ 1693 w 2570"/>
                <a:gd name="T55" fmla="*/ 1322 h 2266"/>
                <a:gd name="T56" fmla="*/ 1861 w 2570"/>
                <a:gd name="T57" fmla="*/ 1165 h 2266"/>
                <a:gd name="T58" fmla="*/ 2173 w 2570"/>
                <a:gd name="T59" fmla="*/ 1099 h 2266"/>
                <a:gd name="T60" fmla="*/ 2390 w 2570"/>
                <a:gd name="T61" fmla="*/ 1009 h 2266"/>
                <a:gd name="T62" fmla="*/ 2570 w 2570"/>
                <a:gd name="T63" fmla="*/ 805 h 2266"/>
                <a:gd name="T64" fmla="*/ 2342 w 2570"/>
                <a:gd name="T65" fmla="*/ 781 h 2266"/>
                <a:gd name="T66" fmla="*/ 2114 w 2570"/>
                <a:gd name="T67" fmla="*/ 763 h 2266"/>
                <a:gd name="T68" fmla="*/ 2408 w 2570"/>
                <a:gd name="T69" fmla="*/ 433 h 2266"/>
                <a:gd name="T70" fmla="*/ 2426 w 2570"/>
                <a:gd name="T71" fmla="*/ 421 h 2266"/>
                <a:gd name="T72" fmla="*/ 2474 w 2570"/>
                <a:gd name="T73" fmla="*/ 379 h 2266"/>
                <a:gd name="T74" fmla="*/ 2492 w 2570"/>
                <a:gd name="T75" fmla="*/ 355 h 2266"/>
                <a:gd name="T76" fmla="*/ 2474 w 2570"/>
                <a:gd name="T77" fmla="*/ 337 h 2266"/>
                <a:gd name="T78" fmla="*/ 2474 w 2570"/>
                <a:gd name="T79" fmla="*/ 271 h 2266"/>
                <a:gd name="T80" fmla="*/ 2492 w 2570"/>
                <a:gd name="T81" fmla="*/ 192 h 2266"/>
                <a:gd name="T82" fmla="*/ 2504 w 2570"/>
                <a:gd name="T83" fmla="*/ 132 h 2266"/>
                <a:gd name="T84" fmla="*/ 2492 w 2570"/>
                <a:gd name="T85" fmla="*/ 36 h 2266"/>
                <a:gd name="T86" fmla="*/ 2492 w 2570"/>
                <a:gd name="T87" fmla="*/ 24 h 2266"/>
                <a:gd name="T88" fmla="*/ 2102 w 2570"/>
                <a:gd name="T89" fmla="*/ 0 h 2266"/>
                <a:gd name="T90" fmla="*/ 1909 w 2570"/>
                <a:gd name="T91" fmla="*/ 90 h 2266"/>
                <a:gd name="T92" fmla="*/ 1747 w 2570"/>
                <a:gd name="T93" fmla="*/ 535 h 2266"/>
                <a:gd name="T94" fmla="*/ 1711 w 2570"/>
                <a:gd name="T95" fmla="*/ 469 h 2266"/>
                <a:gd name="T96" fmla="*/ 1633 w 2570"/>
                <a:gd name="T97" fmla="*/ 144 h 2266"/>
                <a:gd name="T98" fmla="*/ 1579 w 2570"/>
                <a:gd name="T99" fmla="*/ 0 h 2266"/>
                <a:gd name="T100" fmla="*/ 738 w 2570"/>
                <a:gd name="T101" fmla="*/ 186 h 2266"/>
                <a:gd name="T102" fmla="*/ 756 w 2570"/>
                <a:gd name="T103" fmla="*/ 463 h 2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2776" name="Freeform 8">
              <a:extLst>
                <a:ext uri="{FF2B5EF4-FFF2-40B4-BE49-F238E27FC236}">
                  <a16:creationId xmlns:a16="http://schemas.microsoft.com/office/drawing/2014/main" id="{CC8D9AC7-DF2F-4DA5-99D0-EF5060CE3D2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>
                <a:gd name="T0" fmla="*/ 1034 w 2176"/>
                <a:gd name="T1" fmla="*/ 767 h 1505"/>
                <a:gd name="T2" fmla="*/ 1190 w 2176"/>
                <a:gd name="T3" fmla="*/ 1235 h 1505"/>
                <a:gd name="T4" fmla="*/ 956 w 2176"/>
                <a:gd name="T5" fmla="*/ 1193 h 1505"/>
                <a:gd name="T6" fmla="*/ 723 w 2176"/>
                <a:gd name="T7" fmla="*/ 1127 h 1505"/>
                <a:gd name="T8" fmla="*/ 442 w 2176"/>
                <a:gd name="T9" fmla="*/ 1109 h 1505"/>
                <a:gd name="T10" fmla="*/ 0 w 2176"/>
                <a:gd name="T11" fmla="*/ 1079 h 1505"/>
                <a:gd name="T12" fmla="*/ 30 w 2176"/>
                <a:gd name="T13" fmla="*/ 1115 h 1505"/>
                <a:gd name="T14" fmla="*/ 496 w 2176"/>
                <a:gd name="T15" fmla="*/ 1133 h 1505"/>
                <a:gd name="T16" fmla="*/ 777 w 2176"/>
                <a:gd name="T17" fmla="*/ 1187 h 1505"/>
                <a:gd name="T18" fmla="*/ 1130 w 2176"/>
                <a:gd name="T19" fmla="*/ 1301 h 1505"/>
                <a:gd name="T20" fmla="*/ 1070 w 2176"/>
                <a:gd name="T21" fmla="*/ 1319 h 1505"/>
                <a:gd name="T22" fmla="*/ 711 w 2176"/>
                <a:gd name="T23" fmla="*/ 1505 h 1505"/>
                <a:gd name="T24" fmla="*/ 765 w 2176"/>
                <a:gd name="T25" fmla="*/ 1481 h 1505"/>
                <a:gd name="T26" fmla="*/ 861 w 2176"/>
                <a:gd name="T27" fmla="*/ 1439 h 1505"/>
                <a:gd name="T28" fmla="*/ 1022 w 2176"/>
                <a:gd name="T29" fmla="*/ 1355 h 1505"/>
                <a:gd name="T30" fmla="*/ 1214 w 2176"/>
                <a:gd name="T31" fmla="*/ 1295 h 1505"/>
                <a:gd name="T32" fmla="*/ 1267 w 2176"/>
                <a:gd name="T33" fmla="*/ 1223 h 1505"/>
                <a:gd name="T34" fmla="*/ 1632 w 2176"/>
                <a:gd name="T35" fmla="*/ 1043 h 1505"/>
                <a:gd name="T36" fmla="*/ 1931 w 2176"/>
                <a:gd name="T37" fmla="*/ 953 h 1505"/>
                <a:gd name="T38" fmla="*/ 2176 w 2176"/>
                <a:gd name="T39" fmla="*/ 821 h 1505"/>
                <a:gd name="T40" fmla="*/ 1961 w 2176"/>
                <a:gd name="T41" fmla="*/ 911 h 1505"/>
                <a:gd name="T42" fmla="*/ 1656 w 2176"/>
                <a:gd name="T43" fmla="*/ 989 h 1505"/>
                <a:gd name="T44" fmla="*/ 1339 w 2176"/>
                <a:gd name="T45" fmla="*/ 1151 h 1505"/>
                <a:gd name="T46" fmla="*/ 1501 w 2176"/>
                <a:gd name="T47" fmla="*/ 905 h 1505"/>
                <a:gd name="T48" fmla="*/ 1620 w 2176"/>
                <a:gd name="T49" fmla="*/ 545 h 1505"/>
                <a:gd name="T50" fmla="*/ 1740 w 2176"/>
                <a:gd name="T51" fmla="*/ 372 h 1505"/>
                <a:gd name="T52" fmla="*/ 1979 w 2176"/>
                <a:gd name="T53" fmla="*/ 60 h 1505"/>
                <a:gd name="T54" fmla="*/ 2003 w 2176"/>
                <a:gd name="T55" fmla="*/ 0 h 1505"/>
                <a:gd name="T56" fmla="*/ 1973 w 2176"/>
                <a:gd name="T57" fmla="*/ 0 h 1505"/>
                <a:gd name="T58" fmla="*/ 1596 w 2176"/>
                <a:gd name="T59" fmla="*/ 480 h 1505"/>
                <a:gd name="T60" fmla="*/ 1477 w 2176"/>
                <a:gd name="T61" fmla="*/ 887 h 1505"/>
                <a:gd name="T62" fmla="*/ 1255 w 2176"/>
                <a:gd name="T63" fmla="*/ 1175 h 1505"/>
                <a:gd name="T64" fmla="*/ 1130 w 2176"/>
                <a:gd name="T65" fmla="*/ 905 h 1505"/>
                <a:gd name="T66" fmla="*/ 1010 w 2176"/>
                <a:gd name="T67" fmla="*/ 540 h 1505"/>
                <a:gd name="T68" fmla="*/ 885 w 2176"/>
                <a:gd name="T69" fmla="*/ 222 h 1505"/>
                <a:gd name="T70" fmla="*/ 789 w 2176"/>
                <a:gd name="T71" fmla="*/ 0 h 1505"/>
                <a:gd name="T72" fmla="*/ 753 w 2176"/>
                <a:gd name="T73" fmla="*/ 0 h 1505"/>
                <a:gd name="T74" fmla="*/ 903 w 2176"/>
                <a:gd name="T75" fmla="*/ 354 h 1505"/>
                <a:gd name="T76" fmla="*/ 1034 w 2176"/>
                <a:gd name="T77" fmla="*/ 767 h 1505"/>
                <a:gd name="T78" fmla="*/ 1034 w 2176"/>
                <a:gd name="T79" fmla="*/ 767 h 15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2777" name="Freeform 9">
              <a:extLst>
                <a:ext uri="{FF2B5EF4-FFF2-40B4-BE49-F238E27FC236}">
                  <a16:creationId xmlns:a16="http://schemas.microsoft.com/office/drawing/2014/main" id="{49665E2A-9ADA-45FF-9925-D97281C5077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>
                <a:gd name="T0" fmla="*/ 161 w 813"/>
                <a:gd name="T1" fmla="*/ 564 h 804"/>
                <a:gd name="T2" fmla="*/ 329 w 813"/>
                <a:gd name="T3" fmla="*/ 438 h 804"/>
                <a:gd name="T4" fmla="*/ 646 w 813"/>
                <a:gd name="T5" fmla="*/ 216 h 804"/>
                <a:gd name="T6" fmla="*/ 813 w 813"/>
                <a:gd name="T7" fmla="*/ 0 h 804"/>
                <a:gd name="T8" fmla="*/ 676 w 813"/>
                <a:gd name="T9" fmla="*/ 150 h 804"/>
                <a:gd name="T10" fmla="*/ 144 w 813"/>
                <a:gd name="T11" fmla="*/ 504 h 804"/>
                <a:gd name="T12" fmla="*/ 0 w 813"/>
                <a:gd name="T13" fmla="*/ 732 h 804"/>
                <a:gd name="T14" fmla="*/ 0 w 813"/>
                <a:gd name="T15" fmla="*/ 804 h 804"/>
                <a:gd name="T16" fmla="*/ 161 w 813"/>
                <a:gd name="T17" fmla="*/ 564 h 804"/>
                <a:gd name="T18" fmla="*/ 161 w 813"/>
                <a:gd name="T19" fmla="*/ 564 h 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2778" name="Freeform 10">
              <a:extLst>
                <a:ext uri="{FF2B5EF4-FFF2-40B4-BE49-F238E27FC236}">
                  <a16:creationId xmlns:a16="http://schemas.microsoft.com/office/drawing/2014/main" id="{7017B4F5-506E-47B6-AD85-931C826BF68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>
                <a:gd name="T0" fmla="*/ 460 w 759"/>
                <a:gd name="T1" fmla="*/ 66 h 107"/>
                <a:gd name="T2" fmla="*/ 759 w 759"/>
                <a:gd name="T3" fmla="*/ 0 h 107"/>
                <a:gd name="T4" fmla="*/ 496 w 759"/>
                <a:gd name="T5" fmla="*/ 36 h 107"/>
                <a:gd name="T6" fmla="*/ 138 w 759"/>
                <a:gd name="T7" fmla="*/ 48 h 107"/>
                <a:gd name="T8" fmla="*/ 0 w 759"/>
                <a:gd name="T9" fmla="*/ 78 h 107"/>
                <a:gd name="T10" fmla="*/ 0 w 759"/>
                <a:gd name="T11" fmla="*/ 107 h 107"/>
                <a:gd name="T12" fmla="*/ 96 w 759"/>
                <a:gd name="T13" fmla="*/ 89 h 107"/>
                <a:gd name="T14" fmla="*/ 460 w 759"/>
                <a:gd name="T15" fmla="*/ 66 h 107"/>
                <a:gd name="T16" fmla="*/ 460 w 759"/>
                <a:gd name="T17" fmla="*/ 66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2779" name="Freeform 11">
              <a:extLst>
                <a:ext uri="{FF2B5EF4-FFF2-40B4-BE49-F238E27FC236}">
                  <a16:creationId xmlns:a16="http://schemas.microsoft.com/office/drawing/2014/main" id="{AAA48562-A49A-4532-99A6-645343477327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>
                <a:gd name="T0" fmla="*/ 1387 w 3169"/>
                <a:gd name="T1" fmla="*/ 239 h 743"/>
                <a:gd name="T2" fmla="*/ 1734 w 3169"/>
                <a:gd name="T3" fmla="*/ 233 h 743"/>
                <a:gd name="T4" fmla="*/ 2087 w 3169"/>
                <a:gd name="T5" fmla="*/ 251 h 743"/>
                <a:gd name="T6" fmla="*/ 2505 w 3169"/>
                <a:gd name="T7" fmla="*/ 233 h 743"/>
                <a:gd name="T8" fmla="*/ 3169 w 3169"/>
                <a:gd name="T9" fmla="*/ 204 h 743"/>
                <a:gd name="T10" fmla="*/ 3115 w 3169"/>
                <a:gd name="T11" fmla="*/ 186 h 743"/>
                <a:gd name="T12" fmla="*/ 2422 w 3169"/>
                <a:gd name="T13" fmla="*/ 221 h 743"/>
                <a:gd name="T14" fmla="*/ 2003 w 3169"/>
                <a:gd name="T15" fmla="*/ 221 h 743"/>
                <a:gd name="T16" fmla="*/ 1459 w 3169"/>
                <a:gd name="T17" fmla="*/ 186 h 743"/>
                <a:gd name="T18" fmla="*/ 1543 w 3169"/>
                <a:gd name="T19" fmla="*/ 168 h 743"/>
                <a:gd name="T20" fmla="*/ 2039 w 3169"/>
                <a:gd name="T21" fmla="*/ 0 h 743"/>
                <a:gd name="T22" fmla="*/ 1961 w 3169"/>
                <a:gd name="T23" fmla="*/ 24 h 743"/>
                <a:gd name="T24" fmla="*/ 1836 w 3169"/>
                <a:gd name="T25" fmla="*/ 66 h 743"/>
                <a:gd name="T26" fmla="*/ 1602 w 3169"/>
                <a:gd name="T27" fmla="*/ 138 h 743"/>
                <a:gd name="T28" fmla="*/ 1339 w 3169"/>
                <a:gd name="T29" fmla="*/ 198 h 743"/>
                <a:gd name="T30" fmla="*/ 1268 w 3169"/>
                <a:gd name="T31" fmla="*/ 251 h 743"/>
                <a:gd name="T32" fmla="*/ 765 w 3169"/>
                <a:gd name="T33" fmla="*/ 413 h 743"/>
                <a:gd name="T34" fmla="*/ 335 w 3169"/>
                <a:gd name="T35" fmla="*/ 503 h 743"/>
                <a:gd name="T36" fmla="*/ 0 w 3169"/>
                <a:gd name="T37" fmla="*/ 617 h 743"/>
                <a:gd name="T38" fmla="*/ 299 w 3169"/>
                <a:gd name="T39" fmla="*/ 539 h 743"/>
                <a:gd name="T40" fmla="*/ 735 w 3169"/>
                <a:gd name="T41" fmla="*/ 449 h 743"/>
                <a:gd name="T42" fmla="*/ 1178 w 3169"/>
                <a:gd name="T43" fmla="*/ 311 h 743"/>
                <a:gd name="T44" fmla="*/ 981 w 3169"/>
                <a:gd name="T45" fmla="*/ 491 h 743"/>
                <a:gd name="T46" fmla="*/ 867 w 3169"/>
                <a:gd name="T47" fmla="*/ 743 h 743"/>
                <a:gd name="T48" fmla="*/ 861 w 3169"/>
                <a:gd name="T49" fmla="*/ 743 h 743"/>
                <a:gd name="T50" fmla="*/ 933 w 3169"/>
                <a:gd name="T51" fmla="*/ 743 h 743"/>
                <a:gd name="T52" fmla="*/ 1022 w 3169"/>
                <a:gd name="T53" fmla="*/ 497 h 743"/>
                <a:gd name="T54" fmla="*/ 1297 w 3169"/>
                <a:gd name="T55" fmla="*/ 281 h 743"/>
                <a:gd name="T56" fmla="*/ 1531 w 3169"/>
                <a:gd name="T57" fmla="*/ 449 h 743"/>
                <a:gd name="T58" fmla="*/ 1770 w 3169"/>
                <a:gd name="T59" fmla="*/ 677 h 743"/>
                <a:gd name="T60" fmla="*/ 1854 w 3169"/>
                <a:gd name="T61" fmla="*/ 743 h 743"/>
                <a:gd name="T62" fmla="*/ 1919 w 3169"/>
                <a:gd name="T63" fmla="*/ 743 h 743"/>
                <a:gd name="T64" fmla="*/ 1692 w 3169"/>
                <a:gd name="T65" fmla="*/ 527 h 743"/>
                <a:gd name="T66" fmla="*/ 1387 w 3169"/>
                <a:gd name="T67" fmla="*/ 239 h 743"/>
                <a:gd name="T68" fmla="*/ 1387 w 3169"/>
                <a:gd name="T69" fmla="*/ 239 h 7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2780" name="Rectangle 12">
              <a:extLst>
                <a:ext uri="{FF2B5EF4-FFF2-40B4-BE49-F238E27FC236}">
                  <a16:creationId xmlns:a16="http://schemas.microsoft.com/office/drawing/2014/main" id="{5DE4E31E-8016-4A97-9237-BB59E643E9B6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2781" name="Rectangle 13">
              <a:extLst>
                <a:ext uri="{FF2B5EF4-FFF2-40B4-BE49-F238E27FC236}">
                  <a16:creationId xmlns:a16="http://schemas.microsoft.com/office/drawing/2014/main" id="{C94DE761-C45E-4705-B11B-60479E1F4F2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2782" name="Freeform 14">
              <a:extLst>
                <a:ext uri="{FF2B5EF4-FFF2-40B4-BE49-F238E27FC236}">
                  <a16:creationId xmlns:a16="http://schemas.microsoft.com/office/drawing/2014/main" id="{19F6FCDF-2AE1-4086-AECA-9C5E3FA93963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2783" name="Freeform 15">
              <a:extLst>
                <a:ext uri="{FF2B5EF4-FFF2-40B4-BE49-F238E27FC236}">
                  <a16:creationId xmlns:a16="http://schemas.microsoft.com/office/drawing/2014/main" id="{5A299220-BBB9-4A6D-BB5B-7F53453C97C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2784" name="Freeform 16">
              <a:extLst>
                <a:ext uri="{FF2B5EF4-FFF2-40B4-BE49-F238E27FC236}">
                  <a16:creationId xmlns:a16="http://schemas.microsoft.com/office/drawing/2014/main" id="{1A7F7698-DB7E-49F7-B383-C88BE882905B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2785" name="Freeform 17">
              <a:extLst>
                <a:ext uri="{FF2B5EF4-FFF2-40B4-BE49-F238E27FC236}">
                  <a16:creationId xmlns:a16="http://schemas.microsoft.com/office/drawing/2014/main" id="{D63E777D-4A2A-4AA5-B50D-E091D066FA3B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>
                <a:gd name="T0" fmla="*/ 871 w 3188"/>
                <a:gd name="T1" fmla="*/ 1423 h 2024"/>
                <a:gd name="T2" fmla="*/ 907 w 3188"/>
                <a:gd name="T3" fmla="*/ 1393 h 2024"/>
                <a:gd name="T4" fmla="*/ 991 w 3188"/>
                <a:gd name="T5" fmla="*/ 1320 h 2024"/>
                <a:gd name="T6" fmla="*/ 1033 w 3188"/>
                <a:gd name="T7" fmla="*/ 1297 h 2024"/>
                <a:gd name="T8" fmla="*/ 1086 w 3188"/>
                <a:gd name="T9" fmla="*/ 1249 h 2024"/>
                <a:gd name="T10" fmla="*/ 1123 w 3188"/>
                <a:gd name="T11" fmla="*/ 1219 h 2024"/>
                <a:gd name="T12" fmla="*/ 1057 w 3188"/>
                <a:gd name="T13" fmla="*/ 1153 h 2024"/>
                <a:gd name="T14" fmla="*/ 877 w 3188"/>
                <a:gd name="T15" fmla="*/ 1021 h 2024"/>
                <a:gd name="T16" fmla="*/ 655 w 3188"/>
                <a:gd name="T17" fmla="*/ 907 h 2024"/>
                <a:gd name="T18" fmla="*/ 655 w 3188"/>
                <a:gd name="T19" fmla="*/ 846 h 2024"/>
                <a:gd name="T20" fmla="*/ 643 w 3188"/>
                <a:gd name="T21" fmla="*/ 708 h 2024"/>
                <a:gd name="T22" fmla="*/ 552 w 3188"/>
                <a:gd name="T23" fmla="*/ 642 h 2024"/>
                <a:gd name="T24" fmla="*/ 510 w 3188"/>
                <a:gd name="T25" fmla="*/ 570 h 2024"/>
                <a:gd name="T26" fmla="*/ 637 w 3188"/>
                <a:gd name="T27" fmla="*/ 564 h 2024"/>
                <a:gd name="T28" fmla="*/ 763 w 3188"/>
                <a:gd name="T29" fmla="*/ 570 h 2024"/>
                <a:gd name="T30" fmla="*/ 1091 w 3188"/>
                <a:gd name="T31" fmla="*/ 850 h 2024"/>
                <a:gd name="T32" fmla="*/ 1009 w 3188"/>
                <a:gd name="T33" fmla="*/ 566 h 2024"/>
                <a:gd name="T34" fmla="*/ 1054 w 3188"/>
                <a:gd name="T35" fmla="*/ 265 h 2024"/>
                <a:gd name="T36" fmla="*/ 1249 w 3188"/>
                <a:gd name="T37" fmla="*/ 0 h 2024"/>
                <a:gd name="T38" fmla="*/ 1466 w 3188"/>
                <a:gd name="T39" fmla="*/ 292 h 2024"/>
                <a:gd name="T40" fmla="*/ 1475 w 3188"/>
                <a:gd name="T41" fmla="*/ 548 h 2024"/>
                <a:gd name="T42" fmla="*/ 1567 w 3188"/>
                <a:gd name="T43" fmla="*/ 630 h 2024"/>
                <a:gd name="T44" fmla="*/ 1795 w 3188"/>
                <a:gd name="T45" fmla="*/ 365 h 2024"/>
                <a:gd name="T46" fmla="*/ 2245 w 3188"/>
                <a:gd name="T47" fmla="*/ 150 h 2024"/>
                <a:gd name="T48" fmla="*/ 2618 w 3188"/>
                <a:gd name="T49" fmla="*/ 180 h 2024"/>
                <a:gd name="T50" fmla="*/ 3050 w 3188"/>
                <a:gd name="T51" fmla="*/ 150 h 2024"/>
                <a:gd name="T52" fmla="*/ 3140 w 3188"/>
                <a:gd name="T53" fmla="*/ 210 h 2024"/>
                <a:gd name="T54" fmla="*/ 2990 w 3188"/>
                <a:gd name="T55" fmla="*/ 210 h 2024"/>
                <a:gd name="T56" fmla="*/ 2834 w 3188"/>
                <a:gd name="T57" fmla="*/ 377 h 2024"/>
                <a:gd name="T58" fmla="*/ 2702 w 3188"/>
                <a:gd name="T59" fmla="*/ 648 h 2024"/>
                <a:gd name="T60" fmla="*/ 2582 w 3188"/>
                <a:gd name="T61" fmla="*/ 828 h 2024"/>
                <a:gd name="T62" fmla="*/ 2234 w 3188"/>
                <a:gd name="T63" fmla="*/ 1009 h 2024"/>
                <a:gd name="T64" fmla="*/ 1963 w 3188"/>
                <a:gd name="T65" fmla="*/ 1075 h 2024"/>
                <a:gd name="T66" fmla="*/ 2257 w 3188"/>
                <a:gd name="T67" fmla="*/ 1111 h 2024"/>
                <a:gd name="T68" fmla="*/ 2600 w 3188"/>
                <a:gd name="T69" fmla="*/ 1207 h 2024"/>
                <a:gd name="T70" fmla="*/ 2894 w 3188"/>
                <a:gd name="T71" fmla="*/ 1441 h 2024"/>
                <a:gd name="T72" fmla="*/ 3122 w 3188"/>
                <a:gd name="T73" fmla="*/ 1555 h 2024"/>
                <a:gd name="T74" fmla="*/ 3032 w 3188"/>
                <a:gd name="T75" fmla="*/ 1585 h 2024"/>
                <a:gd name="T76" fmla="*/ 3008 w 3188"/>
                <a:gd name="T77" fmla="*/ 1591 h 2024"/>
                <a:gd name="T78" fmla="*/ 2960 w 3188"/>
                <a:gd name="T79" fmla="*/ 1597 h 2024"/>
                <a:gd name="T80" fmla="*/ 2882 w 3188"/>
                <a:gd name="T81" fmla="*/ 1609 h 2024"/>
                <a:gd name="T82" fmla="*/ 2846 w 3188"/>
                <a:gd name="T83" fmla="*/ 1609 h 2024"/>
                <a:gd name="T84" fmla="*/ 2774 w 3188"/>
                <a:gd name="T85" fmla="*/ 1615 h 2024"/>
                <a:gd name="T86" fmla="*/ 2726 w 3188"/>
                <a:gd name="T87" fmla="*/ 1621 h 2024"/>
                <a:gd name="T88" fmla="*/ 2708 w 3188"/>
                <a:gd name="T89" fmla="*/ 1621 h 2024"/>
                <a:gd name="T90" fmla="*/ 2594 w 3188"/>
                <a:gd name="T91" fmla="*/ 1657 h 2024"/>
                <a:gd name="T92" fmla="*/ 2533 w 3188"/>
                <a:gd name="T93" fmla="*/ 1663 h 2024"/>
                <a:gd name="T94" fmla="*/ 2444 w 3188"/>
                <a:gd name="T95" fmla="*/ 1675 h 2024"/>
                <a:gd name="T96" fmla="*/ 2378 w 3188"/>
                <a:gd name="T97" fmla="*/ 1687 h 2024"/>
                <a:gd name="T98" fmla="*/ 2360 w 3188"/>
                <a:gd name="T99" fmla="*/ 1705 h 2024"/>
                <a:gd name="T100" fmla="*/ 2305 w 3188"/>
                <a:gd name="T101" fmla="*/ 1687 h 2024"/>
                <a:gd name="T102" fmla="*/ 2263 w 3188"/>
                <a:gd name="T103" fmla="*/ 1663 h 2024"/>
                <a:gd name="T104" fmla="*/ 2017 w 3188"/>
                <a:gd name="T105" fmla="*/ 1585 h 2024"/>
                <a:gd name="T106" fmla="*/ 1711 w 3188"/>
                <a:gd name="T107" fmla="*/ 1453 h 2024"/>
                <a:gd name="T108" fmla="*/ 1880 w 3188"/>
                <a:gd name="T109" fmla="*/ 1844 h 2024"/>
                <a:gd name="T110" fmla="*/ 1771 w 3188"/>
                <a:gd name="T111" fmla="*/ 1922 h 2024"/>
                <a:gd name="T112" fmla="*/ 1531 w 3188"/>
                <a:gd name="T113" fmla="*/ 1753 h 2024"/>
                <a:gd name="T114" fmla="*/ 1411 w 3188"/>
                <a:gd name="T115" fmla="*/ 1477 h 2024"/>
                <a:gd name="T116" fmla="*/ 1219 w 3188"/>
                <a:gd name="T117" fmla="*/ 1291 h 2024"/>
                <a:gd name="T118" fmla="*/ 127 w 3188"/>
                <a:gd name="T119" fmla="*/ 2006 h 2024"/>
                <a:gd name="T120" fmla="*/ 865 w 3188"/>
                <a:gd name="T121" fmla="*/ 1429 h 20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2786" name="Freeform 18">
              <a:extLst>
                <a:ext uri="{FF2B5EF4-FFF2-40B4-BE49-F238E27FC236}">
                  <a16:creationId xmlns:a16="http://schemas.microsoft.com/office/drawing/2014/main" id="{FAFBD2D2-B819-4AB9-B653-EAF3ED08A06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>
                <a:gd name="T0" fmla="*/ 318 w 2144"/>
                <a:gd name="T1" fmla="*/ 1078 h 1787"/>
                <a:gd name="T2" fmla="*/ 217 w 2144"/>
                <a:gd name="T3" fmla="*/ 928 h 1787"/>
                <a:gd name="T4" fmla="*/ 102 w 2144"/>
                <a:gd name="T5" fmla="*/ 808 h 1787"/>
                <a:gd name="T6" fmla="*/ 36 w 2144"/>
                <a:gd name="T7" fmla="*/ 742 h 1787"/>
                <a:gd name="T8" fmla="*/ 0 w 2144"/>
                <a:gd name="T9" fmla="*/ 700 h 1787"/>
                <a:gd name="T10" fmla="*/ 270 w 2144"/>
                <a:gd name="T11" fmla="*/ 958 h 1787"/>
                <a:gd name="T12" fmla="*/ 294 w 2144"/>
                <a:gd name="T13" fmla="*/ 1006 h 1787"/>
                <a:gd name="T14" fmla="*/ 367 w 2144"/>
                <a:gd name="T15" fmla="*/ 670 h 1787"/>
                <a:gd name="T16" fmla="*/ 379 w 2144"/>
                <a:gd name="T17" fmla="*/ 411 h 1787"/>
                <a:gd name="T18" fmla="*/ 347 w 2144"/>
                <a:gd name="T19" fmla="*/ 118 h 1787"/>
                <a:gd name="T20" fmla="*/ 393 w 2144"/>
                <a:gd name="T21" fmla="*/ 0 h 1787"/>
                <a:gd name="T22" fmla="*/ 397 w 2144"/>
                <a:gd name="T23" fmla="*/ 357 h 1787"/>
                <a:gd name="T24" fmla="*/ 421 w 2144"/>
                <a:gd name="T25" fmla="*/ 609 h 1787"/>
                <a:gd name="T26" fmla="*/ 385 w 2144"/>
                <a:gd name="T27" fmla="*/ 826 h 1787"/>
                <a:gd name="T28" fmla="*/ 385 w 2144"/>
                <a:gd name="T29" fmla="*/ 1036 h 1787"/>
                <a:gd name="T30" fmla="*/ 877 w 2144"/>
                <a:gd name="T31" fmla="*/ 784 h 1787"/>
                <a:gd name="T32" fmla="*/ 1309 w 2144"/>
                <a:gd name="T33" fmla="*/ 555 h 1787"/>
                <a:gd name="T34" fmla="*/ 1802 w 2144"/>
                <a:gd name="T35" fmla="*/ 249 h 1787"/>
                <a:gd name="T36" fmla="*/ 2096 w 2144"/>
                <a:gd name="T37" fmla="*/ 69 h 1787"/>
                <a:gd name="T38" fmla="*/ 1814 w 2144"/>
                <a:gd name="T39" fmla="*/ 279 h 1787"/>
                <a:gd name="T40" fmla="*/ 1453 w 2144"/>
                <a:gd name="T41" fmla="*/ 501 h 1787"/>
                <a:gd name="T42" fmla="*/ 1123 w 2144"/>
                <a:gd name="T43" fmla="*/ 700 h 1787"/>
                <a:gd name="T44" fmla="*/ 739 w 2144"/>
                <a:gd name="T45" fmla="*/ 898 h 1787"/>
                <a:gd name="T46" fmla="*/ 463 w 2144"/>
                <a:gd name="T47" fmla="*/ 1084 h 1787"/>
                <a:gd name="T48" fmla="*/ 817 w 2144"/>
                <a:gd name="T49" fmla="*/ 1193 h 1787"/>
                <a:gd name="T50" fmla="*/ 1285 w 2144"/>
                <a:gd name="T51" fmla="*/ 1187 h 1787"/>
                <a:gd name="T52" fmla="*/ 1916 w 2144"/>
                <a:gd name="T53" fmla="*/ 1396 h 1787"/>
                <a:gd name="T54" fmla="*/ 2144 w 2144"/>
                <a:gd name="T55" fmla="*/ 1420 h 1787"/>
                <a:gd name="T56" fmla="*/ 1814 w 2144"/>
                <a:gd name="T57" fmla="*/ 1408 h 1787"/>
                <a:gd name="T58" fmla="*/ 1435 w 2144"/>
                <a:gd name="T59" fmla="*/ 1288 h 1787"/>
                <a:gd name="T60" fmla="*/ 1219 w 2144"/>
                <a:gd name="T61" fmla="*/ 1229 h 1787"/>
                <a:gd name="T62" fmla="*/ 799 w 2144"/>
                <a:gd name="T63" fmla="*/ 1223 h 1787"/>
                <a:gd name="T64" fmla="*/ 505 w 2144"/>
                <a:gd name="T65" fmla="*/ 1145 h 1787"/>
                <a:gd name="T66" fmla="*/ 733 w 2144"/>
                <a:gd name="T67" fmla="*/ 1378 h 1787"/>
                <a:gd name="T68" fmla="*/ 877 w 2144"/>
                <a:gd name="T69" fmla="*/ 1619 h 1787"/>
                <a:gd name="T70" fmla="*/ 1009 w 2144"/>
                <a:gd name="T71" fmla="*/ 1787 h 1787"/>
                <a:gd name="T72" fmla="*/ 817 w 2144"/>
                <a:gd name="T73" fmla="*/ 1607 h 1787"/>
                <a:gd name="T74" fmla="*/ 673 w 2144"/>
                <a:gd name="T75" fmla="*/ 1372 h 1787"/>
                <a:gd name="T76" fmla="*/ 415 w 2144"/>
                <a:gd name="T77" fmla="*/ 1109 h 1787"/>
                <a:gd name="T78" fmla="*/ 318 w 2144"/>
                <a:gd name="T79" fmla="*/ 1078 h 1787"/>
                <a:gd name="T80" fmla="*/ 318 w 2144"/>
                <a:gd name="T81" fmla="*/ 1078 h 1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2787" name="Freeform 19">
              <a:extLst>
                <a:ext uri="{FF2B5EF4-FFF2-40B4-BE49-F238E27FC236}">
                  <a16:creationId xmlns:a16="http://schemas.microsoft.com/office/drawing/2014/main" id="{624EB38B-B438-45E8-9A06-6BEAF68F916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>
                <a:gd name="T0" fmla="*/ 1814 w 2828"/>
                <a:gd name="T1" fmla="*/ 606 h 2366"/>
                <a:gd name="T2" fmla="*/ 1615 w 2828"/>
                <a:gd name="T3" fmla="*/ 252 h 2366"/>
                <a:gd name="T4" fmla="*/ 1345 w 2828"/>
                <a:gd name="T5" fmla="*/ 132 h 2366"/>
                <a:gd name="T6" fmla="*/ 1381 w 2828"/>
                <a:gd name="T7" fmla="*/ 492 h 2366"/>
                <a:gd name="T8" fmla="*/ 955 w 2828"/>
                <a:gd name="T9" fmla="*/ 221 h 2366"/>
                <a:gd name="T10" fmla="*/ 877 w 2828"/>
                <a:gd name="T11" fmla="*/ 161 h 2366"/>
                <a:gd name="T12" fmla="*/ 841 w 2828"/>
                <a:gd name="T13" fmla="*/ 167 h 2366"/>
                <a:gd name="T14" fmla="*/ 720 w 2828"/>
                <a:gd name="T15" fmla="*/ 161 h 2366"/>
                <a:gd name="T16" fmla="*/ 613 w 2828"/>
                <a:gd name="T17" fmla="*/ 144 h 2366"/>
                <a:gd name="T18" fmla="*/ 492 w 2828"/>
                <a:gd name="T19" fmla="*/ 161 h 2366"/>
                <a:gd name="T20" fmla="*/ 432 w 2828"/>
                <a:gd name="T21" fmla="*/ 150 h 2366"/>
                <a:gd name="T22" fmla="*/ 342 w 2828"/>
                <a:gd name="T23" fmla="*/ 138 h 2366"/>
                <a:gd name="T24" fmla="*/ 246 w 2828"/>
                <a:gd name="T25" fmla="*/ 126 h 2366"/>
                <a:gd name="T26" fmla="*/ 174 w 2828"/>
                <a:gd name="T27" fmla="*/ 114 h 2366"/>
                <a:gd name="T28" fmla="*/ 216 w 2828"/>
                <a:gd name="T29" fmla="*/ 240 h 2366"/>
                <a:gd name="T30" fmla="*/ 607 w 2828"/>
                <a:gd name="T31" fmla="*/ 588 h 2366"/>
                <a:gd name="T32" fmla="*/ 1177 w 2828"/>
                <a:gd name="T33" fmla="*/ 817 h 2366"/>
                <a:gd name="T34" fmla="*/ 972 w 2828"/>
                <a:gd name="T35" fmla="*/ 871 h 2366"/>
                <a:gd name="T36" fmla="*/ 492 w 2828"/>
                <a:gd name="T37" fmla="*/ 1111 h 2366"/>
                <a:gd name="T38" fmla="*/ 276 w 2828"/>
                <a:gd name="T39" fmla="*/ 1441 h 2366"/>
                <a:gd name="T40" fmla="*/ 42 w 2828"/>
                <a:gd name="T41" fmla="*/ 1441 h 2366"/>
                <a:gd name="T42" fmla="*/ 367 w 2828"/>
                <a:gd name="T43" fmla="*/ 1585 h 2366"/>
                <a:gd name="T44" fmla="*/ 949 w 2828"/>
                <a:gd name="T45" fmla="*/ 1712 h 2366"/>
                <a:gd name="T46" fmla="*/ 1519 w 2828"/>
                <a:gd name="T47" fmla="*/ 1537 h 2366"/>
                <a:gd name="T48" fmla="*/ 1735 w 2828"/>
                <a:gd name="T49" fmla="*/ 1513 h 2366"/>
                <a:gd name="T50" fmla="*/ 1723 w 2828"/>
                <a:gd name="T51" fmla="*/ 1802 h 2366"/>
                <a:gd name="T52" fmla="*/ 2042 w 2828"/>
                <a:gd name="T53" fmla="*/ 2229 h 2366"/>
                <a:gd name="T54" fmla="*/ 2191 w 2828"/>
                <a:gd name="T55" fmla="*/ 2133 h 2366"/>
                <a:gd name="T56" fmla="*/ 2270 w 2828"/>
                <a:gd name="T57" fmla="*/ 1970 h 2366"/>
                <a:gd name="T58" fmla="*/ 2233 w 2828"/>
                <a:gd name="T59" fmla="*/ 1573 h 2366"/>
                <a:gd name="T60" fmla="*/ 2294 w 2828"/>
                <a:gd name="T61" fmla="*/ 1483 h 2366"/>
                <a:gd name="T62" fmla="*/ 2588 w 2828"/>
                <a:gd name="T63" fmla="*/ 1688 h 2366"/>
                <a:gd name="T64" fmla="*/ 2695 w 2828"/>
                <a:gd name="T65" fmla="*/ 1682 h 2366"/>
                <a:gd name="T66" fmla="*/ 2588 w 2828"/>
                <a:gd name="T67" fmla="*/ 1543 h 2366"/>
                <a:gd name="T68" fmla="*/ 2510 w 2828"/>
                <a:gd name="T69" fmla="*/ 1357 h 2366"/>
                <a:gd name="T70" fmla="*/ 2354 w 2828"/>
                <a:gd name="T71" fmla="*/ 1184 h 2366"/>
                <a:gd name="T72" fmla="*/ 2102 w 2828"/>
                <a:gd name="T73" fmla="*/ 931 h 2366"/>
                <a:gd name="T74" fmla="*/ 2137 w 2828"/>
                <a:gd name="T75" fmla="*/ 907 h 2366"/>
                <a:gd name="T76" fmla="*/ 2215 w 2828"/>
                <a:gd name="T77" fmla="*/ 871 h 2366"/>
                <a:gd name="T78" fmla="*/ 2324 w 2828"/>
                <a:gd name="T79" fmla="*/ 817 h 2366"/>
                <a:gd name="T80" fmla="*/ 2372 w 2828"/>
                <a:gd name="T81" fmla="*/ 787 h 2366"/>
                <a:gd name="T82" fmla="*/ 2078 w 2828"/>
                <a:gd name="T83" fmla="*/ 865 h 2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2788" name="Freeform 20">
              <a:extLst>
                <a:ext uri="{FF2B5EF4-FFF2-40B4-BE49-F238E27FC236}">
                  <a16:creationId xmlns:a16="http://schemas.microsoft.com/office/drawing/2014/main" id="{D680DFB5-9FCC-49B6-9A00-278B9A1712C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>
                <a:gd name="T0" fmla="*/ 1842 w 2153"/>
                <a:gd name="T1" fmla="*/ 851 h 1930"/>
                <a:gd name="T2" fmla="*/ 1937 w 2153"/>
                <a:gd name="T3" fmla="*/ 1019 h 1930"/>
                <a:gd name="T4" fmla="*/ 2051 w 2153"/>
                <a:gd name="T5" fmla="*/ 1168 h 1930"/>
                <a:gd name="T6" fmla="*/ 2117 w 2153"/>
                <a:gd name="T7" fmla="*/ 1246 h 1930"/>
                <a:gd name="T8" fmla="*/ 2153 w 2153"/>
                <a:gd name="T9" fmla="*/ 1294 h 1930"/>
                <a:gd name="T10" fmla="*/ 1889 w 2153"/>
                <a:gd name="T11" fmla="*/ 977 h 1930"/>
                <a:gd name="T12" fmla="*/ 1860 w 2153"/>
                <a:gd name="T13" fmla="*/ 929 h 1930"/>
                <a:gd name="T14" fmla="*/ 1782 w 2153"/>
                <a:gd name="T15" fmla="*/ 1240 h 1930"/>
                <a:gd name="T16" fmla="*/ 1770 w 2153"/>
                <a:gd name="T17" fmla="*/ 1486 h 1930"/>
                <a:gd name="T18" fmla="*/ 1818 w 2153"/>
                <a:gd name="T19" fmla="*/ 1906 h 1930"/>
                <a:gd name="T20" fmla="*/ 1788 w 2153"/>
                <a:gd name="T21" fmla="*/ 1930 h 1930"/>
                <a:gd name="T22" fmla="*/ 1746 w 2153"/>
                <a:gd name="T23" fmla="*/ 1534 h 1930"/>
                <a:gd name="T24" fmla="*/ 1728 w 2153"/>
                <a:gd name="T25" fmla="*/ 1288 h 1930"/>
                <a:gd name="T26" fmla="*/ 1764 w 2153"/>
                <a:gd name="T27" fmla="*/ 1085 h 1930"/>
                <a:gd name="T28" fmla="*/ 1770 w 2153"/>
                <a:gd name="T29" fmla="*/ 875 h 1930"/>
                <a:gd name="T30" fmla="*/ 1268 w 2153"/>
                <a:gd name="T31" fmla="*/ 1007 h 1930"/>
                <a:gd name="T32" fmla="*/ 825 w 2153"/>
                <a:gd name="T33" fmla="*/ 1132 h 1930"/>
                <a:gd name="T34" fmla="*/ 323 w 2153"/>
                <a:gd name="T35" fmla="*/ 1312 h 1930"/>
                <a:gd name="T36" fmla="*/ 18 w 2153"/>
                <a:gd name="T37" fmla="*/ 1420 h 1930"/>
                <a:gd name="T38" fmla="*/ 311 w 2153"/>
                <a:gd name="T39" fmla="*/ 1282 h 1930"/>
                <a:gd name="T40" fmla="*/ 682 w 2153"/>
                <a:gd name="T41" fmla="*/ 1144 h 1930"/>
                <a:gd name="T42" fmla="*/ 1022 w 2153"/>
                <a:gd name="T43" fmla="*/ 1037 h 1930"/>
                <a:gd name="T44" fmla="*/ 1411 w 2153"/>
                <a:gd name="T45" fmla="*/ 929 h 1930"/>
                <a:gd name="T46" fmla="*/ 1692 w 2153"/>
                <a:gd name="T47" fmla="*/ 815 h 1930"/>
                <a:gd name="T48" fmla="*/ 1333 w 2153"/>
                <a:gd name="T49" fmla="*/ 623 h 1930"/>
                <a:gd name="T50" fmla="*/ 861 w 2153"/>
                <a:gd name="T51" fmla="*/ 515 h 1930"/>
                <a:gd name="T52" fmla="*/ 227 w 2153"/>
                <a:gd name="T53" fmla="*/ 161 h 1930"/>
                <a:gd name="T54" fmla="*/ 0 w 2153"/>
                <a:gd name="T55" fmla="*/ 83 h 1930"/>
                <a:gd name="T56" fmla="*/ 329 w 2153"/>
                <a:gd name="T57" fmla="*/ 179 h 1930"/>
                <a:gd name="T58" fmla="*/ 712 w 2153"/>
                <a:gd name="T59" fmla="*/ 383 h 1930"/>
                <a:gd name="T60" fmla="*/ 933 w 2153"/>
                <a:gd name="T61" fmla="*/ 491 h 1930"/>
                <a:gd name="T62" fmla="*/ 1351 w 2153"/>
                <a:gd name="T63" fmla="*/ 593 h 1930"/>
                <a:gd name="T64" fmla="*/ 1650 w 2153"/>
                <a:gd name="T65" fmla="*/ 743 h 1930"/>
                <a:gd name="T66" fmla="*/ 1423 w 2153"/>
                <a:gd name="T67" fmla="*/ 461 h 1930"/>
                <a:gd name="T68" fmla="*/ 1286 w 2153"/>
                <a:gd name="T69" fmla="*/ 191 h 1930"/>
                <a:gd name="T70" fmla="*/ 1154 w 2153"/>
                <a:gd name="T71" fmla="*/ 0 h 1930"/>
                <a:gd name="T72" fmla="*/ 1339 w 2153"/>
                <a:gd name="T73" fmla="*/ 215 h 1930"/>
                <a:gd name="T74" fmla="*/ 1489 w 2153"/>
                <a:gd name="T75" fmla="*/ 485 h 1930"/>
                <a:gd name="T76" fmla="*/ 1746 w 2153"/>
                <a:gd name="T77" fmla="*/ 803 h 1930"/>
                <a:gd name="T78" fmla="*/ 1842 w 2153"/>
                <a:gd name="T79" fmla="*/ 851 h 1930"/>
                <a:gd name="T80" fmla="*/ 1842 w 2153"/>
                <a:gd name="T81" fmla="*/ 851 h 19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32789" name="Rectangle 21">
            <a:extLst>
              <a:ext uri="{FF2B5EF4-FFF2-40B4-BE49-F238E27FC236}">
                <a16:creationId xmlns:a16="http://schemas.microsoft.com/office/drawing/2014/main" id="{456A0AB2-6EEF-468A-9D6D-53C84229A4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32790" name="Rectangle 22">
            <a:extLst>
              <a:ext uri="{FF2B5EF4-FFF2-40B4-BE49-F238E27FC236}">
                <a16:creationId xmlns:a16="http://schemas.microsoft.com/office/drawing/2014/main" id="{1F6C6C9B-1248-4701-A442-0BD6E7CDF7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32791" name="Rectangle 23">
            <a:extLst>
              <a:ext uri="{FF2B5EF4-FFF2-40B4-BE49-F238E27FC236}">
                <a16:creationId xmlns:a16="http://schemas.microsoft.com/office/drawing/2014/main" id="{16226E31-BE03-4B27-A42F-25A5BA5B0F6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cs-CZ" altLang="cs-CZ"/>
          </a:p>
        </p:txBody>
      </p:sp>
      <p:sp>
        <p:nvSpPr>
          <p:cNvPr id="32792" name="Rectangle 24">
            <a:extLst>
              <a:ext uri="{FF2B5EF4-FFF2-40B4-BE49-F238E27FC236}">
                <a16:creationId xmlns:a16="http://schemas.microsoft.com/office/drawing/2014/main" id="{AF9148CB-782B-498D-812C-CB50DFC6137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cs-CZ" altLang="cs-CZ"/>
          </a:p>
        </p:txBody>
      </p:sp>
      <p:sp>
        <p:nvSpPr>
          <p:cNvPr id="32793" name="Rectangle 25">
            <a:extLst>
              <a:ext uri="{FF2B5EF4-FFF2-40B4-BE49-F238E27FC236}">
                <a16:creationId xmlns:a16="http://schemas.microsoft.com/office/drawing/2014/main" id="{1AE087B4-2CA2-40A3-AFBD-46EBF124763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010ED3DA-84C4-4794-9DF9-BCAF5ECAF5CC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b="1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anose="05000000000000000000" pitchFamily="2" charset="2"/>
        <a:buChar char="n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>
            <a:extLst>
              <a:ext uri="{FF2B5EF4-FFF2-40B4-BE49-F238E27FC236}">
                <a16:creationId xmlns:a16="http://schemas.microsoft.com/office/drawing/2014/main" id="{264A628C-3D87-4670-9ACC-834D3703ED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800"/>
              <a:t>Výživa mikroorganismů</a:t>
            </a:r>
          </a:p>
        </p:txBody>
      </p:sp>
      <p:sp>
        <p:nvSpPr>
          <p:cNvPr id="16389" name="Rectangle 5">
            <a:extLst>
              <a:ext uri="{FF2B5EF4-FFF2-40B4-BE49-F238E27FC236}">
                <a16:creationId xmlns:a16="http://schemas.microsoft.com/office/drawing/2014/main" id="{CDC49CAE-796E-493D-B4B2-76830B4ADC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anose="05000000000000000000" pitchFamily="2" charset="2"/>
              <a:buNone/>
            </a:pPr>
            <a:endParaRPr lang="cs-CZ" altLang="cs-CZ" sz="2400" b="1"/>
          </a:p>
          <a:p>
            <a:pPr marL="609600" indent="-609600">
              <a:buFont typeface="Wingdings" panose="05000000000000000000" pitchFamily="2" charset="2"/>
              <a:buNone/>
            </a:pPr>
            <a:r>
              <a:rPr lang="cs-CZ" altLang="cs-CZ" sz="2400" b="1"/>
              <a:t>        </a:t>
            </a:r>
            <a:r>
              <a:rPr lang="cs-CZ" altLang="cs-CZ" sz="2400" b="1">
                <a:solidFill>
                  <a:srgbClr val="33CC33"/>
                </a:solidFill>
              </a:rPr>
              <a:t>Zdroje výživy a energie</a:t>
            </a:r>
            <a:r>
              <a:rPr lang="cs-CZ" altLang="cs-CZ" sz="2400" b="1"/>
              <a:t>:</a:t>
            </a:r>
          </a:p>
          <a:p>
            <a:pPr marL="609600" indent="-609600">
              <a:buFont typeface="Wingdings" panose="05000000000000000000" pitchFamily="2" charset="2"/>
              <a:buNone/>
            </a:pPr>
            <a:r>
              <a:rPr lang="cs-CZ" altLang="cs-CZ" sz="2400" b="1"/>
              <a:t>        </a:t>
            </a:r>
            <a:r>
              <a:rPr lang="cs-CZ" altLang="cs-CZ" sz="2000" u="sng"/>
              <a:t>Prostředí pro růst musí obsahovat</a:t>
            </a:r>
            <a:r>
              <a:rPr lang="cs-CZ" altLang="cs-CZ" sz="2000"/>
              <a:t>: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cs-CZ" altLang="cs-CZ" sz="2000"/>
              <a:t>Vodu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cs-CZ" altLang="cs-CZ" sz="2000"/>
              <a:t>Zdroj uhlíku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cs-CZ" altLang="cs-CZ" sz="2000"/>
              <a:t>Zdroj dusíku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cs-CZ" altLang="cs-CZ" sz="2000"/>
              <a:t>Zdroj energie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cs-CZ" altLang="cs-CZ" sz="2000"/>
              <a:t>Zdroj minerálních látek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cs-CZ" altLang="cs-CZ" sz="2000"/>
              <a:t>Růstové faktory</a:t>
            </a:r>
          </a:p>
          <a:p>
            <a:pPr marL="609600" indent="-609600">
              <a:buFont typeface="Wingdings" panose="05000000000000000000" pitchFamily="2" charset="2"/>
              <a:buNone/>
            </a:pPr>
            <a:endParaRPr lang="cs-CZ" altLang="cs-CZ" sz="2400"/>
          </a:p>
          <a:p>
            <a:pPr marL="609600" indent="-609600"/>
            <a:endParaRPr lang="cs-CZ" altLang="cs-CZ" sz="2000" u="sng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0F40B53B-AB4B-44F5-850E-166F8048B2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b="0"/>
              <a:t>Přijímání živin mikrobiální buňkou</a:t>
            </a:r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6C919FAD-399A-4136-A444-523B322F63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endParaRPr lang="cs-CZ" altLang="cs-CZ" sz="2000"/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/>
              <a:t>někdy označují jako </a:t>
            </a:r>
            <a:r>
              <a:rPr lang="cs-CZ" altLang="cs-CZ" sz="2000" u="sng"/>
              <a:t>přenašeče</a:t>
            </a:r>
            <a:r>
              <a:rPr lang="cs-CZ" altLang="cs-CZ" sz="2000"/>
              <a:t>, zatímco přenos organických sloučenin je 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/>
              <a:t>zprostředkován </a:t>
            </a:r>
            <a:r>
              <a:rPr lang="cs-CZ" altLang="cs-CZ" sz="2000" u="sng"/>
              <a:t>permeázami</a:t>
            </a:r>
            <a:r>
              <a:rPr lang="cs-CZ" altLang="cs-CZ" sz="2000"/>
              <a:t> nebo </a:t>
            </a:r>
            <a:r>
              <a:rPr lang="cs-CZ" altLang="cs-CZ" sz="2000" u="sng"/>
              <a:t>translokázami.</a:t>
            </a:r>
            <a:endParaRPr lang="cs-CZ" altLang="cs-CZ" sz="2000"/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/>
              <a:t>Procesy aktivního transportu se liší ve zdroji dodávané energie, kterým je ATP 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/>
              <a:t>(primární aktivní transport), nebo fosfoenolpyruvát (skupinová translokace)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sz="2000"/>
          </a:p>
          <a:p>
            <a:pPr>
              <a:buFont typeface="Wingdings" panose="05000000000000000000" pitchFamily="2" charset="2"/>
              <a:buNone/>
            </a:pPr>
            <a:endParaRPr lang="cs-CZ" altLang="cs-CZ" sz="2800"/>
          </a:p>
          <a:p>
            <a:pPr>
              <a:buFont typeface="Wingdings" panose="05000000000000000000" pitchFamily="2" charset="2"/>
              <a:buNone/>
            </a:pPr>
            <a:endParaRPr lang="cs-CZ" altLang="cs-CZ" sz="2000"/>
          </a:p>
        </p:txBody>
      </p:sp>
      <p:sp>
        <p:nvSpPr>
          <p:cNvPr id="43012" name="Rectangle 4">
            <a:extLst>
              <a:ext uri="{FF2B5EF4-FFF2-40B4-BE49-F238E27FC236}">
                <a16:creationId xmlns:a16="http://schemas.microsoft.com/office/drawing/2014/main" id="{EAF02A6D-FBBE-4F02-B776-17278C77CE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7675" y="32131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cs-CZ" altLang="cs-CZ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4AAC488B-CE61-470A-AB5D-FC7067BFA3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800"/>
              <a:t>Exkrece látek z buňky</a:t>
            </a:r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5F3C1FF1-F23D-443A-B126-6B43DD4E84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000"/>
              <a:t>Předpokládá se, že vylučování může být uskutečňováno jak prostřednictvím transportních systémů, tak i nekontrolovanou difuzí.</a:t>
            </a:r>
          </a:p>
          <a:p>
            <a:r>
              <a:rPr lang="cs-CZ" altLang="cs-CZ" sz="2000"/>
              <a:t>Mechanismus exkrece většiny látek je dosud nejasný.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4D1DE93B-9058-47B0-A225-8DEF9B180F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800"/>
              <a:t>Růst a množení mikroorganismů</a:t>
            </a:r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BDE64AEA-8918-44BC-9C7C-8ADE61E3C6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cs-CZ" altLang="cs-CZ" sz="2000"/>
              <a:t>Mikroorganismy v daném prostředí mohou růst a množit se tak dlouho, pokud mají dostatečný přívod živin, vhodný parciální tlak O</a:t>
            </a:r>
            <a:r>
              <a:rPr lang="cs-CZ" altLang="cs-CZ" sz="2000" baseline="-25000"/>
              <a:t>2</a:t>
            </a:r>
            <a:r>
              <a:rPr lang="cs-CZ" altLang="cs-CZ" sz="2000"/>
              <a:t>, odpovídající hodnotu pH a redox potenciálu a teplotu.</a:t>
            </a:r>
          </a:p>
          <a:p>
            <a:pPr marL="609600" indent="-609600">
              <a:lnSpc>
                <a:spcPct val="90000"/>
              </a:lnSpc>
            </a:pPr>
            <a:r>
              <a:rPr lang="cs-CZ" altLang="cs-CZ" sz="2000"/>
              <a:t>Laboratorní podmínky – statická kultivace mikroorganismů.</a:t>
            </a:r>
          </a:p>
          <a:p>
            <a:pPr marL="609600" indent="-609600">
              <a:lnSpc>
                <a:spcPct val="90000"/>
              </a:lnSpc>
            </a:pPr>
            <a:r>
              <a:rPr lang="cs-CZ" altLang="cs-CZ" sz="2000"/>
              <a:t>Grafickým vyjádřením je </a:t>
            </a:r>
            <a:r>
              <a:rPr lang="cs-CZ" altLang="cs-CZ" sz="2000" u="sng">
                <a:solidFill>
                  <a:srgbClr val="33CC33"/>
                </a:solidFill>
              </a:rPr>
              <a:t>růstová křivka</a:t>
            </a:r>
            <a:r>
              <a:rPr lang="cs-CZ" altLang="cs-CZ" sz="2000"/>
              <a:t>, která je charakteristická </a:t>
            </a:r>
            <a:r>
              <a:rPr lang="cs-CZ" altLang="cs-CZ" sz="2000" u="sng"/>
              <a:t>růstovými fázemi</a:t>
            </a:r>
            <a:r>
              <a:rPr lang="cs-CZ" altLang="cs-CZ" sz="2000"/>
              <a:t>.</a:t>
            </a:r>
          </a:p>
          <a:p>
            <a:pPr marL="609600" indent="-609600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cs-CZ" altLang="cs-CZ" sz="2000" b="1" u="sng">
                <a:solidFill>
                  <a:srgbClr val="33CC33"/>
                </a:solidFill>
              </a:rPr>
              <a:t>Lag fáze</a:t>
            </a:r>
            <a:r>
              <a:rPr lang="cs-CZ" altLang="cs-CZ" sz="2000"/>
              <a:t> – přípravná fáze, během níž se buňky nerozmnožují, ale zvětšují se a aktivují enzymatický systém (syntéza inducibilních enzymů).</a:t>
            </a:r>
          </a:p>
          <a:p>
            <a:pPr marL="609600" indent="-609600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cs-CZ" altLang="cs-CZ" sz="2000" b="1" u="sng">
                <a:solidFill>
                  <a:srgbClr val="33CC33"/>
                </a:solidFill>
              </a:rPr>
              <a:t>Fáze zrychleného růstu</a:t>
            </a:r>
            <a:r>
              <a:rPr lang="cs-CZ" altLang="cs-CZ" sz="2000"/>
              <a:t> – buňky jsou již přizpůsobené prostředí a na konci tohoto období mají velkou intenzitu metabolismu a velkou rychlost dělení.</a:t>
            </a:r>
          </a:p>
          <a:p>
            <a:pPr marL="609600" indent="-609600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cs-CZ" altLang="cs-CZ" sz="2000" b="1" u="sng">
                <a:solidFill>
                  <a:srgbClr val="33CC33"/>
                </a:solidFill>
              </a:rPr>
              <a:t>Fáze exponenciální</a:t>
            </a:r>
            <a:r>
              <a:rPr lang="cs-CZ" altLang="cs-CZ" sz="2000"/>
              <a:t> (log. fáze) – nejkratší generační doba, která je po celé období konstantní, nedochází k odumírání buněk, mají konstantní velikost.</a:t>
            </a:r>
            <a:endParaRPr lang="cs-CZ" altLang="cs-CZ" sz="2000" b="1" u="sng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A43616CD-8B61-4946-B6E7-1BF222A7F2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800"/>
              <a:t>Růst a množení mikroorganismů</a:t>
            </a:r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9FD0B42D-0AF6-4F82-94F4-0A01042566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cs-CZ" altLang="cs-CZ" sz="2000" b="1" u="sng">
                <a:solidFill>
                  <a:srgbClr val="33CC33"/>
                </a:solidFill>
              </a:rPr>
              <a:t>Fáze zpomaleného růstu</a:t>
            </a:r>
            <a:r>
              <a:rPr lang="cs-CZ" altLang="cs-CZ" sz="2000"/>
              <a:t> – je typická snížením intenzity metabolismu a množení buněk v důsledku vyčerpání živin a hromadění metabolitů. V této fázi narůstá počet odumírajících buněk.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cs-CZ" altLang="cs-CZ" sz="2000" b="1" u="sng">
                <a:solidFill>
                  <a:srgbClr val="33CC33"/>
                </a:solidFill>
              </a:rPr>
              <a:t>Fáze stacionární</a:t>
            </a:r>
            <a:r>
              <a:rPr lang="cs-CZ" altLang="cs-CZ" sz="2000"/>
              <a:t> – dochází k vyrovnání počtu odumírajících buněk a jejich přírůstku. Většina živin je již vyčerpána a maximální délka této fáze je dána citlivostí buněk k hladovění. V této fázi jsou vytvářeny endospóry.</a:t>
            </a:r>
            <a:endParaRPr lang="cs-CZ" altLang="cs-CZ" sz="2000">
              <a:solidFill>
                <a:srgbClr val="33CC33"/>
              </a:solidFill>
            </a:endParaRP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cs-CZ" altLang="cs-CZ" sz="2000" b="1" u="sng">
                <a:solidFill>
                  <a:srgbClr val="33CC33"/>
                </a:solidFill>
              </a:rPr>
              <a:t>Fáze poklesu</a:t>
            </a:r>
            <a:r>
              <a:rPr lang="cs-CZ" altLang="cs-CZ" sz="2000"/>
              <a:t> – narůstá počet odumírajících buněk a je výrazně snížena intenzita metabolismu</a:t>
            </a:r>
          </a:p>
          <a:p>
            <a:pPr marL="609600" indent="-609600">
              <a:buFont typeface="Wingdings" panose="05000000000000000000" pitchFamily="2" charset="2"/>
              <a:buNone/>
            </a:pPr>
            <a:endParaRPr lang="cs-CZ" altLang="cs-CZ" sz="2000" b="1" u="sng"/>
          </a:p>
          <a:p>
            <a:pPr marL="609600" indent="-609600">
              <a:buFont typeface="Wingdings" panose="05000000000000000000" pitchFamily="2" charset="2"/>
              <a:buNone/>
            </a:pPr>
            <a:r>
              <a:rPr lang="cs-CZ" altLang="cs-CZ" sz="2000" b="1" u="sng">
                <a:solidFill>
                  <a:srgbClr val="33CC33"/>
                </a:solidFill>
              </a:rPr>
              <a:t>Střední generační doba</a:t>
            </a:r>
            <a:r>
              <a:rPr lang="cs-CZ" altLang="cs-CZ" sz="2000"/>
              <a:t> – čas nutný pro vytvoření jedné generace</a:t>
            </a:r>
          </a:p>
          <a:p>
            <a:pPr marL="609600" indent="-609600">
              <a:buFont typeface="Wingdings" panose="05000000000000000000" pitchFamily="2" charset="2"/>
              <a:buNone/>
            </a:pPr>
            <a:r>
              <a:rPr lang="cs-CZ" altLang="cs-CZ" sz="2000" b="1" u="sng">
                <a:solidFill>
                  <a:srgbClr val="33CC33"/>
                </a:solidFill>
              </a:rPr>
              <a:t>Specifická růstová rychlost</a:t>
            </a:r>
            <a:r>
              <a:rPr lang="cs-CZ" altLang="cs-CZ" sz="2000"/>
              <a:t> – rychlost růstu populace je v exponenciální fázi</a:t>
            </a:r>
          </a:p>
          <a:p>
            <a:pPr marL="609600" indent="-609600">
              <a:buFont typeface="Wingdings" panose="05000000000000000000" pitchFamily="2" charset="2"/>
              <a:buNone/>
            </a:pPr>
            <a:r>
              <a:rPr lang="cs-CZ" altLang="cs-CZ" sz="2000"/>
              <a:t>růstu úměrná počtu buněk (závislost na teplotě, pH, koncentraci živin) </a:t>
            </a:r>
            <a:endParaRPr lang="cs-CZ" altLang="cs-CZ" sz="2000" b="1" u="sng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E2F227A9-22B9-4833-BC3E-5DFBE4855A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Výživa mikroorganismů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5D79BA90-B41D-4E02-9093-9E1AC1EC21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cs-CZ" altLang="cs-CZ" sz="2400" b="1">
                <a:solidFill>
                  <a:srgbClr val="33CC33"/>
                </a:solidFill>
              </a:rPr>
              <a:t>Zdroj uhlíku</a:t>
            </a:r>
            <a:r>
              <a:rPr lang="cs-CZ" altLang="cs-CZ" sz="2400"/>
              <a:t>: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cs-CZ" altLang="cs-CZ" sz="2000" i="1" u="sng"/>
              <a:t>Autotrofní mikroorganismy</a:t>
            </a:r>
            <a:r>
              <a:rPr lang="cs-CZ" altLang="cs-CZ" sz="2000"/>
              <a:t> ( zdroj uhlíku je CO</a:t>
            </a:r>
            <a:r>
              <a:rPr lang="cs-CZ" altLang="cs-CZ" sz="2000" baseline="-25000"/>
              <a:t>2</a:t>
            </a:r>
            <a:r>
              <a:rPr lang="cs-CZ" altLang="cs-CZ" sz="2000"/>
              <a:t>)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cs-CZ" altLang="cs-CZ" sz="2000" i="1" u="sng"/>
              <a:t>Heterotrofní mikroorganismy</a:t>
            </a:r>
            <a:r>
              <a:rPr lang="cs-CZ" altLang="cs-CZ" sz="2000"/>
              <a:t> (zdrojem uhlíku je organická látka)            -  soli organických kyselin, mono, di, trikarbonových nasycených i        </a:t>
            </a:r>
          </a:p>
          <a:p>
            <a:pPr marL="609600" indent="-609600">
              <a:buFont typeface="Wingdings" panose="05000000000000000000" pitchFamily="2" charset="2"/>
              <a:buNone/>
            </a:pPr>
            <a:r>
              <a:rPr lang="cs-CZ" altLang="cs-CZ" sz="2000"/>
              <a:t>             nenasycených</a:t>
            </a:r>
          </a:p>
          <a:p>
            <a:pPr marL="609600" indent="-609600">
              <a:buFont typeface="Wingdings" panose="05000000000000000000" pitchFamily="2" charset="2"/>
              <a:buNone/>
            </a:pPr>
            <a:r>
              <a:rPr lang="cs-CZ" altLang="cs-CZ" sz="2000"/>
              <a:t>          - sacharidy, mono, di, polysacharidy</a:t>
            </a:r>
          </a:p>
          <a:p>
            <a:pPr marL="609600" indent="-609600">
              <a:buFont typeface="Wingdings" panose="05000000000000000000" pitchFamily="2" charset="2"/>
              <a:buNone/>
            </a:pPr>
            <a:r>
              <a:rPr lang="cs-CZ" altLang="cs-CZ" sz="2000"/>
              <a:t>          - lipidy</a:t>
            </a:r>
          </a:p>
          <a:p>
            <a:pPr marL="609600" indent="-609600">
              <a:buFont typeface="Wingdings" panose="05000000000000000000" pitchFamily="2" charset="2"/>
              <a:buNone/>
            </a:pPr>
            <a:r>
              <a:rPr lang="cs-CZ" altLang="cs-CZ" sz="2000"/>
              <a:t>          - aminokyseliny, bílkoviny</a:t>
            </a:r>
          </a:p>
          <a:p>
            <a:pPr marL="609600" indent="-609600"/>
            <a:r>
              <a:rPr lang="cs-CZ" altLang="cs-CZ" sz="2400" b="1">
                <a:solidFill>
                  <a:srgbClr val="33CC33"/>
                </a:solidFill>
              </a:rPr>
              <a:t>Zdroj dusíku</a:t>
            </a:r>
          </a:p>
          <a:p>
            <a:pPr marL="609600" indent="-609600">
              <a:buFont typeface="Wingdings" panose="05000000000000000000" pitchFamily="2" charset="2"/>
              <a:buNone/>
            </a:pPr>
            <a:r>
              <a:rPr lang="cs-CZ" altLang="cs-CZ" sz="2000"/>
              <a:t>          Je využíván buňkou k tvorbě aminoskupin  a  iminoskupin, dusíkatých organických sloučenin</a:t>
            </a:r>
            <a:endParaRPr lang="cs-CZ" altLang="cs-CZ" sz="2000" i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3539B713-B245-4D31-876D-3612B13E4C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Výživa mikroorganismů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0E5D2F33-95C0-4FBB-A2F9-253A33143C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cs-CZ" altLang="cs-CZ" sz="2000"/>
              <a:t>     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b="1" u="sng">
                <a:solidFill>
                  <a:srgbClr val="33CC33"/>
                </a:solidFill>
              </a:rPr>
              <a:t>Mikroorganismy využívají</a:t>
            </a:r>
            <a:r>
              <a:rPr lang="cs-CZ" altLang="cs-CZ" sz="2000">
                <a:solidFill>
                  <a:srgbClr val="33CC33"/>
                </a:solidFill>
              </a:rPr>
              <a:t>:</a:t>
            </a:r>
          </a:p>
          <a:p>
            <a:endParaRPr lang="cs-CZ" altLang="cs-CZ" sz="2000">
              <a:solidFill>
                <a:srgbClr val="33CC33"/>
              </a:solidFill>
            </a:endParaRPr>
          </a:p>
          <a:p>
            <a:r>
              <a:rPr lang="cs-CZ" altLang="cs-CZ" sz="2000"/>
              <a:t>Anorganické soli a amoniak (formy síranů a fosfátů). Jsou nejvhodnější pro většinu heterotrofních mikroorganismů.potom k syntéze </a:t>
            </a:r>
          </a:p>
          <a:p>
            <a:r>
              <a:rPr lang="cs-CZ" altLang="cs-CZ" sz="2000"/>
              <a:t>Dusičnany (askomycety, plísně, kvasinky). Redukce na amoniak – ten je využíván potom k syntéze dusíkatých sloučenin</a:t>
            </a:r>
          </a:p>
          <a:p>
            <a:r>
              <a:rPr lang="cs-CZ" altLang="cs-CZ" sz="2000"/>
              <a:t>Aminokyseliny slouží přímo jako zdroj pro syntézu bílkovin, u některých organismů jsou využívány i jako zdroj energie</a:t>
            </a:r>
          </a:p>
          <a:p>
            <a:r>
              <a:rPr lang="cs-CZ" altLang="cs-CZ" sz="2000"/>
              <a:t>Močovina je využívána výhradně jako zdroj dusíku urobakteriemi</a:t>
            </a:r>
          </a:p>
          <a:p>
            <a:r>
              <a:rPr lang="cs-CZ" altLang="cs-CZ" sz="2000"/>
              <a:t>Molekulový dusík je využíván především zástupci rodů </a:t>
            </a:r>
            <a:r>
              <a:rPr lang="cs-CZ" altLang="cs-CZ" sz="2000" i="1"/>
              <a:t>Azotobacter, Clostridium, Rhizobium </a:t>
            </a:r>
            <a:r>
              <a:rPr lang="cs-CZ" altLang="cs-CZ" sz="2000"/>
              <a:t>a některými plísněmi</a:t>
            </a:r>
            <a:r>
              <a:rPr lang="cs-CZ" altLang="cs-CZ" sz="2000" i="1"/>
              <a:t> </a:t>
            </a:r>
            <a:endParaRPr lang="cs-CZ" altLang="cs-CZ" sz="20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FAD140DF-E240-4A08-B2F4-8682E7F302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Výživa mikroorganismů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9F31EEC5-E81A-4219-97A3-90754EFFA1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cs-CZ" altLang="cs-CZ" sz="2400" b="1">
                <a:solidFill>
                  <a:srgbClr val="33CC33"/>
                </a:solidFill>
              </a:rPr>
              <a:t>Zdroj energie</a:t>
            </a:r>
            <a:r>
              <a:rPr lang="cs-CZ" altLang="cs-CZ" sz="2400" b="1"/>
              <a:t>:</a:t>
            </a:r>
            <a:endParaRPr lang="cs-CZ" altLang="cs-CZ" sz="2000" b="1"/>
          </a:p>
          <a:p>
            <a:pPr marL="609600" indent="-609600">
              <a:buFont typeface="Wingdings" panose="05000000000000000000" pitchFamily="2" charset="2"/>
              <a:buNone/>
            </a:pPr>
            <a:r>
              <a:rPr lang="cs-CZ" altLang="cs-CZ" sz="2000"/>
              <a:t>         Zdrojem energie pro mikroorganismy je sluneční záření nebo organické či anorganické látky </a:t>
            </a:r>
          </a:p>
          <a:p>
            <a:pPr marL="609600" indent="-609600">
              <a:buFont typeface="Wingdings" panose="05000000000000000000" pitchFamily="2" charset="2"/>
              <a:buNone/>
            </a:pPr>
            <a:r>
              <a:rPr lang="cs-CZ" altLang="cs-CZ" sz="2000"/>
              <a:t>          </a:t>
            </a:r>
            <a:r>
              <a:rPr lang="cs-CZ" altLang="cs-CZ" sz="2000" b="1" u="sng">
                <a:solidFill>
                  <a:srgbClr val="33CC33"/>
                </a:solidFill>
              </a:rPr>
              <a:t>Fototrofní mikroorganismy</a:t>
            </a:r>
            <a:r>
              <a:rPr lang="cs-CZ" altLang="cs-CZ" sz="2000" u="sng"/>
              <a:t>:</a:t>
            </a:r>
            <a:r>
              <a:rPr lang="cs-CZ" altLang="cs-CZ" sz="2000"/>
              <a:t> získávají energii ze slunečního záření a přeměňují ji na makrooergické vazby – ATP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cs-CZ" altLang="cs-CZ" sz="2000"/>
              <a:t>Fotolitotrofní – jako zdroj uhlíku využívají CO</a:t>
            </a:r>
            <a:r>
              <a:rPr lang="cs-CZ" altLang="cs-CZ" sz="2000" baseline="-25000"/>
              <a:t>2</a:t>
            </a:r>
            <a:endParaRPr lang="cs-CZ" altLang="cs-CZ" sz="2000"/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cs-CZ" altLang="cs-CZ" sz="2000"/>
              <a:t>Fotoorganotrofní – zdrojem uhlíku jsou jednoduché organické látky </a:t>
            </a:r>
          </a:p>
          <a:p>
            <a:pPr marL="609600" indent="-609600">
              <a:buFont typeface="Wingdings" panose="05000000000000000000" pitchFamily="2" charset="2"/>
              <a:buNone/>
            </a:pPr>
            <a:r>
              <a:rPr lang="cs-CZ" altLang="cs-CZ" sz="2000"/>
              <a:t>         </a:t>
            </a:r>
            <a:r>
              <a:rPr lang="cs-CZ" altLang="cs-CZ" sz="2000" b="1" u="sng">
                <a:solidFill>
                  <a:srgbClr val="33CC33"/>
                </a:solidFill>
              </a:rPr>
              <a:t>Chemotrofní organismy</a:t>
            </a:r>
            <a:r>
              <a:rPr lang="cs-CZ" altLang="cs-CZ" sz="2000" b="1" u="sng"/>
              <a:t>:</a:t>
            </a:r>
            <a:r>
              <a:rPr lang="cs-CZ" altLang="cs-CZ" sz="2000"/>
              <a:t> získávají energii z organických a anorganických látek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cs-CZ" altLang="cs-CZ" sz="2000"/>
              <a:t>Chemolitotrofní – zdrojem uhlíku je CO</a:t>
            </a:r>
            <a:r>
              <a:rPr lang="cs-CZ" altLang="cs-CZ" sz="2000" baseline="-25000"/>
              <a:t>2</a:t>
            </a:r>
            <a:endParaRPr lang="cs-CZ" altLang="cs-CZ" sz="2000"/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cs-CZ" altLang="cs-CZ" sz="2000"/>
              <a:t>Chemoorganotrofní – využívají jako zdroj uhlíku organické sloučeniny</a:t>
            </a:r>
          </a:p>
          <a:p>
            <a:pPr marL="609600" indent="-609600">
              <a:buFont typeface="Wingdings" panose="05000000000000000000" pitchFamily="2" charset="2"/>
              <a:buNone/>
            </a:pPr>
            <a:r>
              <a:rPr lang="cs-CZ" altLang="cs-CZ" sz="2000"/>
              <a:t>          Získanou energii spotřebuje mikrobiální buňka na biosyntetické pochody, nebo je tato energie transformována na jiné formy.  </a:t>
            </a:r>
          </a:p>
          <a:p>
            <a:pPr marL="609600" indent="-609600">
              <a:buFont typeface="Wingdings" panose="05000000000000000000" pitchFamily="2" charset="2"/>
              <a:buNone/>
            </a:pPr>
            <a:r>
              <a:rPr lang="cs-CZ" altLang="cs-CZ" sz="2000"/>
              <a:t>               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A34B879C-9A23-455A-8A46-FAF55F6248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/>
              <a:t>Výživa mikroorganismů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645429AF-C61C-4DB0-94B4-F7B39E0333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cs-CZ" altLang="cs-CZ" sz="2000" u="sng"/>
              <a:t>Energii osmotickou</a:t>
            </a:r>
            <a:r>
              <a:rPr lang="cs-CZ" altLang="cs-CZ" sz="2000"/>
              <a:t> – při transportu látek přes cytoplazmatickou membránu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cs-CZ" altLang="cs-CZ" sz="2000" u="sng"/>
              <a:t>Energii kinetickou</a:t>
            </a:r>
            <a:r>
              <a:rPr lang="cs-CZ" altLang="cs-CZ" sz="2000"/>
              <a:t> – proudění cytoplazmy a pohyb buňky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cs-CZ" altLang="cs-CZ" sz="2000" u="sng"/>
              <a:t>Energii elektrickou</a:t>
            </a:r>
            <a:r>
              <a:rPr lang="cs-CZ" altLang="cs-CZ" sz="2000"/>
              <a:t> – povrchový náboj uplatňující se při sorpci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cs-CZ" altLang="cs-CZ" sz="2000" u="sng"/>
              <a:t>Energii světelnou</a:t>
            </a:r>
            <a:r>
              <a:rPr lang="cs-CZ" altLang="cs-CZ" sz="2000"/>
              <a:t> – bioluminiscence u světélkujících bakterií (</a:t>
            </a:r>
            <a:r>
              <a:rPr lang="cs-CZ" altLang="cs-CZ" sz="2000" i="1"/>
              <a:t>Photobacterium)</a:t>
            </a:r>
            <a:endParaRPr lang="cs-CZ" altLang="cs-CZ" sz="2000"/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cs-CZ" altLang="cs-CZ" sz="2000" u="sng"/>
              <a:t>Energii tepelnou – </a:t>
            </a:r>
            <a:r>
              <a:rPr lang="cs-CZ" altLang="cs-CZ" sz="2000"/>
              <a:t>zbytek nevyužité energie</a:t>
            </a:r>
          </a:p>
          <a:p>
            <a:pPr marL="609600" indent="-609600">
              <a:buFont typeface="Wingdings" panose="05000000000000000000" pitchFamily="2" charset="2"/>
              <a:buNone/>
            </a:pPr>
            <a:endParaRPr lang="cs-CZ" altLang="cs-CZ" sz="2000" u="sng"/>
          </a:p>
          <a:p>
            <a:pPr marL="609600" indent="-609600">
              <a:buFont typeface="Wingdings" panose="05000000000000000000" pitchFamily="2" charset="2"/>
              <a:buNone/>
            </a:pPr>
            <a:r>
              <a:rPr lang="cs-CZ" altLang="cs-CZ" sz="2400" b="1">
                <a:solidFill>
                  <a:srgbClr val="33CC33"/>
                </a:solidFill>
              </a:rPr>
              <a:t>Zdroje minerálních látek</a:t>
            </a:r>
            <a:r>
              <a:rPr lang="cs-CZ" altLang="cs-CZ" sz="2400" b="1"/>
              <a:t>:</a:t>
            </a:r>
          </a:p>
          <a:p>
            <a:pPr marL="609600" indent="-609600">
              <a:buFont typeface="Wingdings" panose="05000000000000000000" pitchFamily="2" charset="2"/>
              <a:buNone/>
            </a:pPr>
            <a:r>
              <a:rPr lang="cs-CZ" altLang="cs-CZ" sz="2000"/>
              <a:t>         </a:t>
            </a:r>
            <a:r>
              <a:rPr lang="cs-CZ" altLang="cs-CZ" sz="2000" u="sng"/>
              <a:t>Vodík a kyslík:</a:t>
            </a:r>
            <a:r>
              <a:rPr lang="cs-CZ" altLang="cs-CZ" sz="2000"/>
              <a:t> Oba prvky jsou součástí vody a spolu s ní jsou buňce dány k využití. Pro některé je nutný molekulový kyslík.</a:t>
            </a:r>
            <a:endParaRPr lang="cs-CZ" altLang="cs-CZ" sz="2000" u="sng"/>
          </a:p>
          <a:p>
            <a:pPr marL="609600" indent="-609600">
              <a:buFont typeface="Wingdings" panose="05000000000000000000" pitchFamily="2" charset="2"/>
              <a:buNone/>
            </a:pPr>
            <a:endParaRPr lang="cs-CZ" altLang="cs-CZ" sz="2400" b="1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F5B42C24-5F36-4132-9A23-0FB029F350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/>
              <a:t>Výživa mikroorganismů</a:t>
            </a: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5E0205B8-EFDA-4EDE-BE5C-9D0EE41688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anose="05000000000000000000" pitchFamily="2" charset="2"/>
              <a:buNone/>
            </a:pPr>
            <a:r>
              <a:rPr lang="cs-CZ" altLang="cs-CZ" sz="2000" u="sng"/>
              <a:t>Podle vztahu k molekulovému kyslíku je možné mikroorganismy rozdělit na: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endParaRPr lang="cs-CZ" altLang="cs-CZ" sz="2000" u="sng"/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cs-CZ" altLang="cs-CZ" sz="2000" u="sng">
                <a:solidFill>
                  <a:srgbClr val="33CC33"/>
                </a:solidFill>
              </a:rPr>
              <a:t>Obligátní aerobi (striktní)</a:t>
            </a:r>
            <a:r>
              <a:rPr lang="cs-CZ" altLang="cs-CZ" sz="2000"/>
              <a:t> - energii získávají výhradně aerobní respirací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cs-CZ" altLang="cs-CZ" sz="2000" u="sng">
                <a:solidFill>
                  <a:srgbClr val="33CC33"/>
                </a:solidFill>
              </a:rPr>
              <a:t>Obligátní anaerobi</a:t>
            </a:r>
            <a:r>
              <a:rPr lang="cs-CZ" altLang="cs-CZ" sz="2000"/>
              <a:t> – rostou v bezkyslíkatém prostředí, již nízké koncentrace O</a:t>
            </a:r>
            <a:r>
              <a:rPr lang="cs-CZ" altLang="cs-CZ" sz="2000" baseline="-25000"/>
              <a:t>2</a:t>
            </a:r>
            <a:r>
              <a:rPr lang="cs-CZ" altLang="cs-CZ" sz="2000"/>
              <a:t> jsou pro ně toxické 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cs-CZ" altLang="cs-CZ" sz="2000" u="sng">
                <a:solidFill>
                  <a:srgbClr val="33CC33"/>
                </a:solidFill>
              </a:rPr>
              <a:t>Fakultativní aneaerobi</a:t>
            </a:r>
            <a:r>
              <a:rPr lang="cs-CZ" altLang="cs-CZ" sz="2000"/>
              <a:t> – mohou růst v přítomnostii nepřítomnosti kyslíku.Patří zde i bakterie aerotolerantní (mléčné bakterie), které mohou růst v přítomnosti kyslíku, ale nejsou schopny je využívat</a:t>
            </a:r>
          </a:p>
          <a:p>
            <a:pPr marL="609600" indent="-609600">
              <a:buFont typeface="Wingdings" panose="05000000000000000000" pitchFamily="2" charset="2"/>
              <a:buNone/>
            </a:pPr>
            <a:endParaRPr lang="cs-CZ" altLang="cs-CZ" sz="2000"/>
          </a:p>
          <a:p>
            <a:pPr marL="609600" indent="-609600">
              <a:buFont typeface="Wingdings" panose="05000000000000000000" pitchFamily="2" charset="2"/>
              <a:buNone/>
            </a:pPr>
            <a:r>
              <a:rPr lang="cs-CZ" altLang="cs-CZ" sz="2000"/>
              <a:t>Ostatní minerální prvky vyžadují mikroorganismy v nízkých koncentracích, tj.</a:t>
            </a:r>
          </a:p>
          <a:p>
            <a:pPr marL="609600" indent="-609600">
              <a:buFont typeface="Wingdings" panose="05000000000000000000" pitchFamily="2" charset="2"/>
              <a:buNone/>
            </a:pPr>
            <a:r>
              <a:rPr lang="cs-CZ" altLang="cs-CZ" sz="2000"/>
              <a:t> stopové</a:t>
            </a:r>
            <a:r>
              <a:rPr lang="cs-CZ" altLang="cs-CZ" sz="2000" u="sng"/>
              <a:t> prvky(</a:t>
            </a:r>
            <a:r>
              <a:rPr lang="cs-CZ" altLang="cs-CZ" sz="2000"/>
              <a:t>Mg, Mn, Mo, Co, Cu, aj.).Zvýšená koncentrace prvků nad </a:t>
            </a:r>
          </a:p>
          <a:p>
            <a:pPr marL="609600" indent="-609600">
              <a:buFont typeface="Wingdings" panose="05000000000000000000" pitchFamily="2" charset="2"/>
              <a:buNone/>
            </a:pPr>
            <a:r>
              <a:rPr lang="cs-CZ" altLang="cs-CZ" sz="2000"/>
              <a:t>optimální hranici vede k inhibici růstu i metabolismu.  </a:t>
            </a:r>
          </a:p>
          <a:p>
            <a:pPr marL="609600" indent="-609600">
              <a:buFont typeface="Wingdings" panose="05000000000000000000" pitchFamily="2" charset="2"/>
              <a:buNone/>
            </a:pPr>
            <a:endParaRPr lang="cs-CZ" altLang="cs-CZ" sz="2000"/>
          </a:p>
          <a:p>
            <a:pPr marL="609600" indent="-609600">
              <a:buFont typeface="Wingdings" panose="05000000000000000000" pitchFamily="2" charset="2"/>
              <a:buNone/>
            </a:pPr>
            <a:endParaRPr lang="cs-CZ" altLang="cs-CZ" sz="2000"/>
          </a:p>
          <a:p>
            <a:pPr marL="609600" indent="-609600">
              <a:buFont typeface="Wingdings" panose="05000000000000000000" pitchFamily="2" charset="2"/>
              <a:buNone/>
            </a:pPr>
            <a:r>
              <a:rPr lang="cs-CZ" altLang="cs-CZ" sz="2000"/>
              <a:t>          </a:t>
            </a:r>
            <a:endParaRPr lang="cs-CZ" altLang="cs-CZ" sz="2000" u="sng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3B7301E6-477E-4EB6-A3F9-DF2F8BDFB5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/>
              <a:t>Výživa mikroorganismů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B99E6883-F7D2-45F3-AC51-F62BA457D7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cs-CZ" altLang="cs-CZ" sz="2400" b="1">
                <a:solidFill>
                  <a:srgbClr val="33CC33"/>
                </a:solidFill>
              </a:rPr>
              <a:t>Růstové faktory</a:t>
            </a:r>
            <a:r>
              <a:rPr lang="cs-CZ" altLang="cs-CZ" sz="2400" b="1"/>
              <a:t>: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cs-CZ" altLang="cs-CZ" sz="2000" u="sng"/>
              <a:t>Organismy prototrofní – </a:t>
            </a:r>
            <a:r>
              <a:rPr lang="cs-CZ" altLang="cs-CZ" sz="2000"/>
              <a:t>jsou schopné syntetizovat všechny sloučeniny potřebné pro svou existenci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cs-CZ" altLang="cs-CZ" sz="2000" u="sng"/>
              <a:t>Organismy auxotrofní</a:t>
            </a:r>
            <a:r>
              <a:rPr lang="cs-CZ" altLang="cs-CZ" sz="2000"/>
              <a:t> – ztratily schopnost syntetizovat potřebné růstové látky (aminokyseliny, vitaminy)</a:t>
            </a:r>
            <a:endParaRPr lang="cs-CZ" altLang="cs-CZ" sz="2000" u="sng"/>
          </a:p>
        </p:txBody>
      </p:sp>
      <p:sp>
        <p:nvSpPr>
          <p:cNvPr id="39940" name="Rectangle 4">
            <a:extLst>
              <a:ext uri="{FF2B5EF4-FFF2-40B4-BE49-F238E27FC236}">
                <a16:creationId xmlns:a16="http://schemas.microsoft.com/office/drawing/2014/main" id="{18B97E07-080A-4979-9209-B904DFE1A6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4163" y="3284538"/>
            <a:ext cx="15636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cs-CZ" altLang="cs-CZ" b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F106B4C6-1388-4550-BB97-F4C9C21ABA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800" b="0"/>
              <a:t>Přijímání živin mikrobiální buňkou</a:t>
            </a:r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FDC8EE0D-7427-432E-8910-125E503D12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000"/>
              <a:t>Mikrobiální buňka přijímá živiny </a:t>
            </a:r>
            <a:r>
              <a:rPr lang="cs-CZ" altLang="cs-CZ" sz="2000" u="sng"/>
              <a:t>celým povrchem.</a:t>
            </a:r>
            <a:endParaRPr lang="cs-CZ" altLang="cs-CZ" sz="2000"/>
          </a:p>
          <a:p>
            <a:r>
              <a:rPr lang="cs-CZ" altLang="cs-CZ" sz="2000" u="sng"/>
              <a:t>Buněčná stěna</a:t>
            </a:r>
            <a:r>
              <a:rPr lang="cs-CZ" altLang="cs-CZ" sz="2000"/>
              <a:t> naní významnou bariérou pro průchod iontů a malých molekul, ale zadržuje makromolekuly.</a:t>
            </a:r>
          </a:p>
          <a:p>
            <a:r>
              <a:rPr lang="cs-CZ" altLang="cs-CZ" sz="2000" u="sng"/>
              <a:t>Cytoplazmatická membrána </a:t>
            </a:r>
            <a:r>
              <a:rPr lang="cs-CZ" altLang="cs-CZ" sz="2000"/>
              <a:t>je je zodpovědná za transport. Jejími pory mohou volně procházet nízkomolekulární sloučeniny bez elektrického náboje (voda, nedisociované molekuly slabých kyselin nebo zásad, etanol, sacharidy atd.).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/>
              <a:t>     Lipidická část cytoplazmatické membrány je zodpovědná za propustnost látek rozpouštějících lipidy (dietyleter, aceton), lipofilní sloučeniny s lipofilní složkou(aniontově a kationtově aktivní látky – mýdla, alkylsulfáty apod.).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/>
              <a:t>      Je zodpovědná za udržení potřebné koncentrace  látek uvnitř buňky a transport látek směrem do vnějšího prostředí.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B7B83533-B34F-457D-AB85-43945660F5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800" b="0"/>
              <a:t>Přijímání živin mikrobiální buňkou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EDC5E5AB-DE9F-47BF-8153-C824673650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cs-CZ" altLang="cs-CZ" sz="2400" b="1" u="sng">
                <a:solidFill>
                  <a:srgbClr val="33CC33"/>
                </a:solidFill>
              </a:rPr>
              <a:t>Pasivní transport</a:t>
            </a:r>
            <a:r>
              <a:rPr lang="cs-CZ" altLang="cs-CZ" sz="2400" b="1" u="sng"/>
              <a:t>.</a:t>
            </a:r>
            <a:endParaRPr lang="cs-CZ" altLang="cs-CZ" sz="2000" b="1"/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cs-CZ" altLang="cs-CZ" sz="2000" u="sng"/>
              <a:t>Difuse prostá</a:t>
            </a:r>
            <a:r>
              <a:rPr lang="cs-CZ" altLang="cs-CZ" sz="2000"/>
              <a:t>: Je nespecifický přenos přes cytoplazmatickou membránu. Pro difuzi je významná velikost molekuly a stupeň lipofilnosti.Do buňky tak pronikají některé jedy, inhibitory a další látky buňce cizí.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cs-CZ" altLang="cs-CZ" sz="2000" u="sng"/>
              <a:t>Difuze zprostředkovaná.</a:t>
            </a:r>
            <a:r>
              <a:rPr lang="cs-CZ" altLang="cs-CZ" sz="2000"/>
              <a:t> Látka je z vnějšího prostředí transportována do buňky po koncentračním gradientu.Tento proces je uskutečňován prostřednictvím substrátově specifické permeázy, bez dodání energie.Živina se nemůže v buňce hromadit proti koncentračnímu gradientu.</a:t>
            </a:r>
          </a:p>
          <a:p>
            <a:pPr marL="609600" indent="-609600"/>
            <a:r>
              <a:rPr lang="cs-CZ" altLang="cs-CZ" sz="2400" b="1" u="sng">
                <a:solidFill>
                  <a:srgbClr val="33CC33"/>
                </a:solidFill>
              </a:rPr>
              <a:t>Aktivní transport</a:t>
            </a:r>
            <a:r>
              <a:rPr lang="cs-CZ" altLang="cs-CZ" sz="2400" b="1" u="sng"/>
              <a:t>:</a:t>
            </a:r>
            <a:r>
              <a:rPr lang="cs-CZ" altLang="cs-CZ" sz="2400"/>
              <a:t> </a:t>
            </a:r>
            <a:r>
              <a:rPr lang="cs-CZ" altLang="cs-CZ" sz="2000"/>
              <a:t>Slouží k přenosu anorganických iontů, organických látek (oligosacharidy, aminokyseliny, vitaminy, puriny, pyrimidiny). Aktivním transportem lze přenášet látky bez ohledu na koncentrační gradient. Bílkoviny transportující anorganické ionty se </a:t>
            </a:r>
            <a:endParaRPr lang="cs-CZ" altLang="cs-CZ" sz="2000" u="sng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Javor">
  <a:themeElements>
    <a:clrScheme name="Javor 1">
      <a:dk1>
        <a:srgbClr val="BB5F03"/>
      </a:dk1>
      <a:lt1>
        <a:srgbClr val="FFFFFF"/>
      </a:lt1>
      <a:dk2>
        <a:srgbClr val="993300"/>
      </a:dk2>
      <a:lt2>
        <a:srgbClr val="FEEC94"/>
      </a:lt2>
      <a:accent1>
        <a:srgbClr val="FF9900"/>
      </a:accent1>
      <a:accent2>
        <a:srgbClr val="B76A03"/>
      </a:accent2>
      <a:accent3>
        <a:srgbClr val="CAADAA"/>
      </a:accent3>
      <a:accent4>
        <a:srgbClr val="DADADA"/>
      </a:accent4>
      <a:accent5>
        <a:srgbClr val="FFCAAA"/>
      </a:accent5>
      <a:accent6>
        <a:srgbClr val="A65F02"/>
      </a:accent6>
      <a:hlink>
        <a:srgbClr val="FFFFCC"/>
      </a:hlink>
      <a:folHlink>
        <a:srgbClr val="CCCC00"/>
      </a:folHlink>
    </a:clrScheme>
    <a:fontScheme name="Javor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Javor 1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avor 2">
        <a:dk1>
          <a:srgbClr val="EA9306"/>
        </a:dk1>
        <a:lt1>
          <a:srgbClr val="FFFFFF"/>
        </a:lt1>
        <a:dk2>
          <a:srgbClr val="FAC120"/>
        </a:dk2>
        <a:lt2>
          <a:srgbClr val="FFFDD1"/>
        </a:lt2>
        <a:accent1>
          <a:srgbClr val="CC6600"/>
        </a:accent1>
        <a:accent2>
          <a:srgbClr val="FF9933"/>
        </a:accent2>
        <a:accent3>
          <a:srgbClr val="FCDDAB"/>
        </a:accent3>
        <a:accent4>
          <a:srgbClr val="DADADA"/>
        </a:accent4>
        <a:accent5>
          <a:srgbClr val="E2B8AA"/>
        </a:accent5>
        <a:accent6>
          <a:srgbClr val="E78A2D"/>
        </a:accent6>
        <a:hlink>
          <a:srgbClr val="A50021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avor 3">
        <a:dk1>
          <a:srgbClr val="000000"/>
        </a:dk1>
        <a:lt1>
          <a:srgbClr val="FFFFCC"/>
        </a:lt1>
        <a:dk2>
          <a:srgbClr val="A26D18"/>
        </a:dk2>
        <a:lt2>
          <a:srgbClr val="F9D793"/>
        </a:lt2>
        <a:accent1>
          <a:srgbClr val="FFD05B"/>
        </a:accent1>
        <a:accent2>
          <a:srgbClr val="FEE1A8"/>
        </a:accent2>
        <a:accent3>
          <a:srgbClr val="FFFFE2"/>
        </a:accent3>
        <a:accent4>
          <a:srgbClr val="000000"/>
        </a:accent4>
        <a:accent5>
          <a:srgbClr val="FFE4B5"/>
        </a:accent5>
        <a:accent6>
          <a:srgbClr val="E6CC98"/>
        </a:accent6>
        <a:hlink>
          <a:srgbClr val="FF0000"/>
        </a:hlink>
        <a:folHlink>
          <a:srgbClr val="CC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avor 4">
        <a:dk1>
          <a:srgbClr val="008000"/>
        </a:dk1>
        <a:lt1>
          <a:srgbClr val="FFFFFF"/>
        </a:lt1>
        <a:dk2>
          <a:srgbClr val="005800"/>
        </a:dk2>
        <a:lt2>
          <a:srgbClr val="FFFFCC"/>
        </a:lt2>
        <a:accent1>
          <a:srgbClr val="00CC99"/>
        </a:accent1>
        <a:accent2>
          <a:srgbClr val="007825"/>
        </a:accent2>
        <a:accent3>
          <a:srgbClr val="AAB4AA"/>
        </a:accent3>
        <a:accent4>
          <a:srgbClr val="DADADA"/>
        </a:accent4>
        <a:accent5>
          <a:srgbClr val="AAE2CA"/>
        </a:accent5>
        <a:accent6>
          <a:srgbClr val="006C20"/>
        </a:accent6>
        <a:hlink>
          <a:srgbClr val="9966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avor 5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avor 6">
        <a:dk1>
          <a:srgbClr val="006699"/>
        </a:dk1>
        <a:lt1>
          <a:srgbClr val="FFFFFF"/>
        </a:lt1>
        <a:dk2>
          <a:srgbClr val="006666"/>
        </a:dk2>
        <a:lt2>
          <a:srgbClr val="CCECFF"/>
        </a:lt2>
        <a:accent1>
          <a:srgbClr val="00CCFF"/>
        </a:accent1>
        <a:accent2>
          <a:srgbClr val="017A83"/>
        </a:accent2>
        <a:accent3>
          <a:srgbClr val="AAB8B8"/>
        </a:accent3>
        <a:accent4>
          <a:srgbClr val="DADADA"/>
        </a:accent4>
        <a:accent5>
          <a:srgbClr val="AAE2FF"/>
        </a:accent5>
        <a:accent6>
          <a:srgbClr val="016E76"/>
        </a:accent6>
        <a:hlink>
          <a:srgbClr val="FFFFCC"/>
        </a:hlink>
        <a:folHlink>
          <a:srgbClr val="99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avor 7">
        <a:dk1>
          <a:srgbClr val="80ACC4"/>
        </a:dk1>
        <a:lt1>
          <a:srgbClr val="FFFFFF"/>
        </a:lt1>
        <a:dk2>
          <a:srgbClr val="B3D1DF"/>
        </a:dk2>
        <a:lt2>
          <a:srgbClr val="FFFFFF"/>
        </a:lt2>
        <a:accent1>
          <a:srgbClr val="5089A8"/>
        </a:accent1>
        <a:accent2>
          <a:srgbClr val="BBC6DB"/>
        </a:accent2>
        <a:accent3>
          <a:srgbClr val="D6E5EC"/>
        </a:accent3>
        <a:accent4>
          <a:srgbClr val="DADADA"/>
        </a:accent4>
        <a:accent5>
          <a:srgbClr val="B3C4D1"/>
        </a:accent5>
        <a:accent6>
          <a:srgbClr val="A9B3C6"/>
        </a:accent6>
        <a:hlink>
          <a:srgbClr val="0000FF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avor 8">
        <a:dk1>
          <a:srgbClr val="5700AE"/>
        </a:dk1>
        <a:lt1>
          <a:srgbClr val="FFFFFF"/>
        </a:lt1>
        <a:dk2>
          <a:srgbClr val="7301CB"/>
        </a:dk2>
        <a:lt2>
          <a:srgbClr val="C5C5FF"/>
        </a:lt2>
        <a:accent1>
          <a:srgbClr val="9999FF"/>
        </a:accent1>
        <a:accent2>
          <a:srgbClr val="7000E0"/>
        </a:accent2>
        <a:accent3>
          <a:srgbClr val="BCAAE2"/>
        </a:accent3>
        <a:accent4>
          <a:srgbClr val="DADADA"/>
        </a:accent4>
        <a:accent5>
          <a:srgbClr val="CACAFF"/>
        </a:accent5>
        <a:accent6>
          <a:srgbClr val="6500CB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avor 9">
        <a:dk1>
          <a:srgbClr val="003366"/>
        </a:dk1>
        <a:lt1>
          <a:srgbClr val="FFFFFF"/>
        </a:lt1>
        <a:dk2>
          <a:srgbClr val="003366"/>
        </a:dk2>
        <a:lt2>
          <a:srgbClr val="CBD5DF"/>
        </a:lt2>
        <a:accent1>
          <a:srgbClr val="A9BEE9"/>
        </a:accent1>
        <a:accent2>
          <a:srgbClr val="D6E4F2"/>
        </a:accent2>
        <a:accent3>
          <a:srgbClr val="FFFFFF"/>
        </a:accent3>
        <a:accent4>
          <a:srgbClr val="002A56"/>
        </a:accent4>
        <a:accent5>
          <a:srgbClr val="D1DBF2"/>
        </a:accent5>
        <a:accent6>
          <a:srgbClr val="C2CFDB"/>
        </a:accent6>
        <a:hlink>
          <a:srgbClr val="0000CC"/>
        </a:hlink>
        <a:folHlink>
          <a:srgbClr val="8668E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Maple</Template>
  <TotalTime>367</TotalTime>
  <Words>1044</Words>
  <Application>Microsoft Office PowerPoint</Application>
  <PresentationFormat>Předvádění na obrazovce (4:3)</PresentationFormat>
  <Paragraphs>102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Times New Roman</vt:lpstr>
      <vt:lpstr>Wingdings</vt:lpstr>
      <vt:lpstr>Javor</vt:lpstr>
      <vt:lpstr>Výživa mikroorganismů</vt:lpstr>
      <vt:lpstr>Výživa mikroorganismů</vt:lpstr>
      <vt:lpstr>Výživa mikroorganismů</vt:lpstr>
      <vt:lpstr>Výživa mikroorganismů</vt:lpstr>
      <vt:lpstr>Výživa mikroorganismů</vt:lpstr>
      <vt:lpstr>Výživa mikroorganismů</vt:lpstr>
      <vt:lpstr>Výživa mikroorganismů</vt:lpstr>
      <vt:lpstr>Přijímání živin mikrobiální buňkou</vt:lpstr>
      <vt:lpstr>Přijímání živin mikrobiální buňkou</vt:lpstr>
      <vt:lpstr>Přijímání živin mikrobiální buňkou</vt:lpstr>
      <vt:lpstr>Exkrece látek z buňky</vt:lpstr>
      <vt:lpstr>Růst a množení mikroorganismů</vt:lpstr>
      <vt:lpstr>Růst a množení mikroorganismů</vt:lpstr>
    </vt:vector>
  </TitlesOfParts>
  <Company>Lékařská fakulta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Výživa mikroorganismů</dc:title>
  <dc:creator>Lefnerová</dc:creator>
  <cp:lastModifiedBy>Danuše Lefnerová</cp:lastModifiedBy>
  <cp:revision>29</cp:revision>
  <dcterms:created xsi:type="dcterms:W3CDTF">2005-09-02T09:28:26Z</dcterms:created>
  <dcterms:modified xsi:type="dcterms:W3CDTF">2021-02-08T11:52:14Z</dcterms:modified>
</cp:coreProperties>
</file>