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>
            <a:extLst>
              <a:ext uri="{FF2B5EF4-FFF2-40B4-BE49-F238E27FC236}">
                <a16:creationId xmlns:a16="http://schemas.microsoft.com/office/drawing/2014/main" id="{288A53A2-73A3-4DEE-A7E3-08BEA5E508E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3795" name="Freeform 3">
              <a:extLst>
                <a:ext uri="{FF2B5EF4-FFF2-40B4-BE49-F238E27FC236}">
                  <a16:creationId xmlns:a16="http://schemas.microsoft.com/office/drawing/2014/main" id="{744385AC-925E-4269-A770-08F183DA425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796" name="Freeform 4">
              <a:extLst>
                <a:ext uri="{FF2B5EF4-FFF2-40B4-BE49-F238E27FC236}">
                  <a16:creationId xmlns:a16="http://schemas.microsoft.com/office/drawing/2014/main" id="{D4C58A55-6269-41EC-BF3B-A5867CC14DA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797" name="Freeform 5">
              <a:extLst>
                <a:ext uri="{FF2B5EF4-FFF2-40B4-BE49-F238E27FC236}">
                  <a16:creationId xmlns:a16="http://schemas.microsoft.com/office/drawing/2014/main" id="{5DA0A917-B39A-4F5A-8199-5E1C71EDF64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798" name="Freeform 6">
              <a:extLst>
                <a:ext uri="{FF2B5EF4-FFF2-40B4-BE49-F238E27FC236}">
                  <a16:creationId xmlns:a16="http://schemas.microsoft.com/office/drawing/2014/main" id="{D60EDDE1-9FE1-4C0C-8F57-EA754749125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799" name="Freeform 7">
              <a:extLst>
                <a:ext uri="{FF2B5EF4-FFF2-40B4-BE49-F238E27FC236}">
                  <a16:creationId xmlns:a16="http://schemas.microsoft.com/office/drawing/2014/main" id="{535B8D42-A1B6-473F-976D-939B28B980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00" name="Freeform 8">
              <a:extLst>
                <a:ext uri="{FF2B5EF4-FFF2-40B4-BE49-F238E27FC236}">
                  <a16:creationId xmlns:a16="http://schemas.microsoft.com/office/drawing/2014/main" id="{2D91364D-4508-4FFD-A1E8-85F438D0425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01" name="Freeform 9">
              <a:extLst>
                <a:ext uri="{FF2B5EF4-FFF2-40B4-BE49-F238E27FC236}">
                  <a16:creationId xmlns:a16="http://schemas.microsoft.com/office/drawing/2014/main" id="{E2FEE049-8B1A-4378-91CA-DF33E727BBB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02" name="Freeform 10">
              <a:extLst>
                <a:ext uri="{FF2B5EF4-FFF2-40B4-BE49-F238E27FC236}">
                  <a16:creationId xmlns:a16="http://schemas.microsoft.com/office/drawing/2014/main" id="{57B19975-2BEF-423B-801D-2D76D9C0B4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03" name="Freeform 11">
              <a:extLst>
                <a:ext uri="{FF2B5EF4-FFF2-40B4-BE49-F238E27FC236}">
                  <a16:creationId xmlns:a16="http://schemas.microsoft.com/office/drawing/2014/main" id="{E1FACF9A-5E49-457C-813F-E34B875755A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04" name="Rectangle 12">
              <a:extLst>
                <a:ext uri="{FF2B5EF4-FFF2-40B4-BE49-F238E27FC236}">
                  <a16:creationId xmlns:a16="http://schemas.microsoft.com/office/drawing/2014/main" id="{C4A3180A-1C39-4560-92B5-6B8678A4D9A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05" name="Rectangle 13">
              <a:extLst>
                <a:ext uri="{FF2B5EF4-FFF2-40B4-BE49-F238E27FC236}">
                  <a16:creationId xmlns:a16="http://schemas.microsoft.com/office/drawing/2014/main" id="{B8E5EF15-9561-4CDD-B839-3E792FB39B1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06" name="Freeform 14">
              <a:extLst>
                <a:ext uri="{FF2B5EF4-FFF2-40B4-BE49-F238E27FC236}">
                  <a16:creationId xmlns:a16="http://schemas.microsoft.com/office/drawing/2014/main" id="{EB2EF347-7808-44EF-BECC-9FDA34CE17F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07" name="Freeform 15">
              <a:extLst>
                <a:ext uri="{FF2B5EF4-FFF2-40B4-BE49-F238E27FC236}">
                  <a16:creationId xmlns:a16="http://schemas.microsoft.com/office/drawing/2014/main" id="{33D0DD9A-B333-4D7F-B78C-DA7ABF880D7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08" name="Freeform 16">
              <a:extLst>
                <a:ext uri="{FF2B5EF4-FFF2-40B4-BE49-F238E27FC236}">
                  <a16:creationId xmlns:a16="http://schemas.microsoft.com/office/drawing/2014/main" id="{1FC1DAD8-7797-4426-8D7B-A63FCA8B089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09" name="Freeform 17">
              <a:extLst>
                <a:ext uri="{FF2B5EF4-FFF2-40B4-BE49-F238E27FC236}">
                  <a16:creationId xmlns:a16="http://schemas.microsoft.com/office/drawing/2014/main" id="{662A77DF-E0F7-42E8-9844-FB42A205714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10" name="Freeform 18">
              <a:extLst>
                <a:ext uri="{FF2B5EF4-FFF2-40B4-BE49-F238E27FC236}">
                  <a16:creationId xmlns:a16="http://schemas.microsoft.com/office/drawing/2014/main" id="{EAE13CB6-97CD-408D-89AD-5BA3AA313EB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11" name="Freeform 19">
              <a:extLst>
                <a:ext uri="{FF2B5EF4-FFF2-40B4-BE49-F238E27FC236}">
                  <a16:creationId xmlns:a16="http://schemas.microsoft.com/office/drawing/2014/main" id="{B6F2E3A0-7D08-4879-8CB6-B94C4322967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12" name="Freeform 20">
              <a:extLst>
                <a:ext uri="{FF2B5EF4-FFF2-40B4-BE49-F238E27FC236}">
                  <a16:creationId xmlns:a16="http://schemas.microsoft.com/office/drawing/2014/main" id="{19D4D451-599F-4544-92E6-70FE05C0DB5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3813" name="Rectangle 21">
            <a:extLst>
              <a:ext uri="{FF2B5EF4-FFF2-40B4-BE49-F238E27FC236}">
                <a16:creationId xmlns:a16="http://schemas.microsoft.com/office/drawing/2014/main" id="{BCA687BA-A535-4DAD-9DE5-F56C750D3348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33814" name="Rectangle 22">
            <a:extLst>
              <a:ext uri="{FF2B5EF4-FFF2-40B4-BE49-F238E27FC236}">
                <a16:creationId xmlns:a16="http://schemas.microsoft.com/office/drawing/2014/main" id="{B13242B9-C435-4D00-B564-F15FC1971A7C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33815" name="Rectangle 23">
            <a:extLst>
              <a:ext uri="{FF2B5EF4-FFF2-40B4-BE49-F238E27FC236}">
                <a16:creationId xmlns:a16="http://schemas.microsoft.com/office/drawing/2014/main" id="{5DB1E1E6-9391-408F-ACB7-6D6C3E89BC4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3816" name="Rectangle 24">
            <a:extLst>
              <a:ext uri="{FF2B5EF4-FFF2-40B4-BE49-F238E27FC236}">
                <a16:creationId xmlns:a16="http://schemas.microsoft.com/office/drawing/2014/main" id="{4747A4E8-5BFE-4AA3-B478-8CECED96A41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3817" name="Rectangle 25">
            <a:extLst>
              <a:ext uri="{FF2B5EF4-FFF2-40B4-BE49-F238E27FC236}">
                <a16:creationId xmlns:a16="http://schemas.microsoft.com/office/drawing/2014/main" id="{ECFBEE89-D45A-4513-B2C9-9E6AAB56792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14BD569-665D-4AFF-BC31-2D21F786DD1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8B4161-3DC6-4D6D-B789-DECCF6D9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3C6B11-9FBB-4E84-BD3C-6849FBAF9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6CA98D-B710-42E1-999C-B19361206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4B9F18-6750-48E6-880D-7BF966EA1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2531D7-8286-41BC-B7C6-093EBD916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08285-21F8-4C1D-91AC-E9B02E10D0F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345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79C568-51C8-49ED-B22E-8E960B0EA7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652DCD-8482-426C-A789-F49CC973A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6A6CDF-14D9-4DE2-B13E-95E74A1B0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8C17DE-65EA-47FB-890E-457E7BF4B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27D4DD-1610-4DF0-8E2E-45E4F91B7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4AEED-252B-4F6A-AFEF-8A3A541293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362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DA76B-80FF-4A2B-A517-7FCB9DA12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968D86-B019-40A2-BF06-24156B046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F8477B-D2FF-4D0B-B7F3-A8C7F0AC0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C420E4-C53E-4663-B598-97F94F704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D0D02E-919A-4248-A0E7-38B1939B6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AE180-E213-4591-9211-6BCD07B059A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18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813711-CB3B-4A0F-8D76-485E5491E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3D90804-CEE5-49FC-A66A-DBD6D8351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0F1C69-96CD-47BA-943E-3E625781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3A8553-B019-4450-9259-883C5445E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216DC9-2952-4F4F-9A0E-30849D03D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99633-52ED-43AD-BD93-9F79F1DE7E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982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9C391E-DBCA-49D7-9016-5DB94C794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C0C4D1-4835-422D-BC10-991C5C5627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79DD3C3-4F7F-468B-B588-36D25469B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615D06-24B9-47FB-A9EB-87E6CB7A3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5032D0-77B1-4680-AB2B-759AA386A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FFBA9E-6225-4067-9F31-824B5AC55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8DA5D-BC60-46F7-ACBF-9817A75F08F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585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89BA0D-E353-46F2-A621-0921E5507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322AEDB-CAAF-4500-AD21-21131359C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1069EC4-7975-4039-B55D-A481A4869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36FECCE-1FEC-47D7-9D1E-577B2B6C0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71CFE45-D23C-43DC-95F6-71A3E96418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F70E1C6-C27E-4200-AF65-D3A2DB5FD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0948365-961D-46C1-8356-5675DC7BE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9245A-DD2E-49DB-B455-A22016431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5965D-382B-42AB-8DD7-2A7C8B2AD12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090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1AECF-FDFA-49E4-8243-5141E9019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2515B48-3993-4C8D-93C4-1698D3A67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BC3A1A-2E02-4678-AEEB-A0505921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0942BF6-F42F-4A00-A57A-A247E1344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80F36-3B7E-45CB-B40A-5E52FD0A2EA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739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0055A2D-80A7-45F8-8E81-147409722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DF1DC61-4350-4359-BB27-FA9C88C21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BAAB8D5-5043-4685-9C66-9C3C62B1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524C8-AA6E-44A0-84A2-50D2A9B682A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742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8D6AD-F1D4-4010-8488-D95C445B7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B3CE21-3080-4410-A93E-A28AFBB51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0FF61B8-B869-4FDC-8ADA-492F3A08D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91E4F8-284A-46E3-AD92-F887CCC9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E0F6C3-DC8E-43B2-B5F7-DCD732247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479E34-FCEA-401C-BAF4-632CE9F2B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3FE1E-51DD-48E2-B5D4-A680280CB8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139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1C47C4-39F0-4BEA-88E5-8969F2689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DAC6F6B-45FD-4DB4-A4B0-1D72ABFFAE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A6E1FA8-2E74-4321-8CC6-C510E0A1D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BA0E4A-1D37-4234-BBC8-35562FA85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B1161E-A135-453C-9350-78A7F1C60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B90457-9E22-4D57-BCDE-7DBFC9EBD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A7A54-D30C-4A03-8207-D86BF1FC14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450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>
            <a:extLst>
              <a:ext uri="{FF2B5EF4-FFF2-40B4-BE49-F238E27FC236}">
                <a16:creationId xmlns:a16="http://schemas.microsoft.com/office/drawing/2014/main" id="{66826FB1-D656-4DCA-9432-720698803C1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2771" name="Freeform 3">
              <a:extLst>
                <a:ext uri="{FF2B5EF4-FFF2-40B4-BE49-F238E27FC236}">
                  <a16:creationId xmlns:a16="http://schemas.microsoft.com/office/drawing/2014/main" id="{65CF2325-F992-485A-9150-69241D662A1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72" name="Freeform 4">
              <a:extLst>
                <a:ext uri="{FF2B5EF4-FFF2-40B4-BE49-F238E27FC236}">
                  <a16:creationId xmlns:a16="http://schemas.microsoft.com/office/drawing/2014/main" id="{BE2C9878-4BEA-455E-85D5-422BB2F0920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73" name="Freeform 5">
              <a:extLst>
                <a:ext uri="{FF2B5EF4-FFF2-40B4-BE49-F238E27FC236}">
                  <a16:creationId xmlns:a16="http://schemas.microsoft.com/office/drawing/2014/main" id="{AEE4D90E-FE4D-4D59-8578-398BF446AE9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74" name="Freeform 6">
              <a:extLst>
                <a:ext uri="{FF2B5EF4-FFF2-40B4-BE49-F238E27FC236}">
                  <a16:creationId xmlns:a16="http://schemas.microsoft.com/office/drawing/2014/main" id="{D8D114B8-E6FE-4A27-9769-2FF8914C80C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75" name="Freeform 7">
              <a:extLst>
                <a:ext uri="{FF2B5EF4-FFF2-40B4-BE49-F238E27FC236}">
                  <a16:creationId xmlns:a16="http://schemas.microsoft.com/office/drawing/2014/main" id="{365EBF6E-0B8C-4618-AFA3-BE5783F73F9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76" name="Freeform 8">
              <a:extLst>
                <a:ext uri="{FF2B5EF4-FFF2-40B4-BE49-F238E27FC236}">
                  <a16:creationId xmlns:a16="http://schemas.microsoft.com/office/drawing/2014/main" id="{CC8D9AC7-DF2F-4DA5-99D0-EF5060CE3D2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77" name="Freeform 9">
              <a:extLst>
                <a:ext uri="{FF2B5EF4-FFF2-40B4-BE49-F238E27FC236}">
                  <a16:creationId xmlns:a16="http://schemas.microsoft.com/office/drawing/2014/main" id="{49665E2A-9ADA-45FF-9925-D97281C5077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78" name="Freeform 10">
              <a:extLst>
                <a:ext uri="{FF2B5EF4-FFF2-40B4-BE49-F238E27FC236}">
                  <a16:creationId xmlns:a16="http://schemas.microsoft.com/office/drawing/2014/main" id="{7017B4F5-506E-47B6-AD85-931C826BF68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79" name="Freeform 11">
              <a:extLst>
                <a:ext uri="{FF2B5EF4-FFF2-40B4-BE49-F238E27FC236}">
                  <a16:creationId xmlns:a16="http://schemas.microsoft.com/office/drawing/2014/main" id="{AAA48562-A49A-4532-99A6-64534347732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80" name="Rectangle 12">
              <a:extLst>
                <a:ext uri="{FF2B5EF4-FFF2-40B4-BE49-F238E27FC236}">
                  <a16:creationId xmlns:a16="http://schemas.microsoft.com/office/drawing/2014/main" id="{5DE4E31E-8016-4A97-9237-BB59E643E9B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81" name="Rectangle 13">
              <a:extLst>
                <a:ext uri="{FF2B5EF4-FFF2-40B4-BE49-F238E27FC236}">
                  <a16:creationId xmlns:a16="http://schemas.microsoft.com/office/drawing/2014/main" id="{C94DE761-C45E-4705-B11B-60479E1F4F2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82" name="Freeform 14">
              <a:extLst>
                <a:ext uri="{FF2B5EF4-FFF2-40B4-BE49-F238E27FC236}">
                  <a16:creationId xmlns:a16="http://schemas.microsoft.com/office/drawing/2014/main" id="{19F6FCDF-2AE1-4086-AECA-9C5E3FA939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83" name="Freeform 15">
              <a:extLst>
                <a:ext uri="{FF2B5EF4-FFF2-40B4-BE49-F238E27FC236}">
                  <a16:creationId xmlns:a16="http://schemas.microsoft.com/office/drawing/2014/main" id="{5A299220-BBB9-4A6D-BB5B-7F53453C97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84" name="Freeform 16">
              <a:extLst>
                <a:ext uri="{FF2B5EF4-FFF2-40B4-BE49-F238E27FC236}">
                  <a16:creationId xmlns:a16="http://schemas.microsoft.com/office/drawing/2014/main" id="{1A7F7698-DB7E-49F7-B383-C88BE882905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85" name="Freeform 17">
              <a:extLst>
                <a:ext uri="{FF2B5EF4-FFF2-40B4-BE49-F238E27FC236}">
                  <a16:creationId xmlns:a16="http://schemas.microsoft.com/office/drawing/2014/main" id="{D63E777D-4A2A-4AA5-B50D-E091D066FA3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86" name="Freeform 18">
              <a:extLst>
                <a:ext uri="{FF2B5EF4-FFF2-40B4-BE49-F238E27FC236}">
                  <a16:creationId xmlns:a16="http://schemas.microsoft.com/office/drawing/2014/main" id="{FAFBD2D2-B819-4AB9-B653-EAF3ED08A06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87" name="Freeform 19">
              <a:extLst>
                <a:ext uri="{FF2B5EF4-FFF2-40B4-BE49-F238E27FC236}">
                  <a16:creationId xmlns:a16="http://schemas.microsoft.com/office/drawing/2014/main" id="{624EB38B-B438-45E8-9A06-6BEAF68F916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88" name="Freeform 20">
              <a:extLst>
                <a:ext uri="{FF2B5EF4-FFF2-40B4-BE49-F238E27FC236}">
                  <a16:creationId xmlns:a16="http://schemas.microsoft.com/office/drawing/2014/main" id="{D680DFB5-9FCC-49B6-9A00-278B9A1712C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2789" name="Rectangle 21">
            <a:extLst>
              <a:ext uri="{FF2B5EF4-FFF2-40B4-BE49-F238E27FC236}">
                <a16:creationId xmlns:a16="http://schemas.microsoft.com/office/drawing/2014/main" id="{456A0AB2-6EEF-468A-9D6D-53C84229A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32790" name="Rectangle 22">
            <a:extLst>
              <a:ext uri="{FF2B5EF4-FFF2-40B4-BE49-F238E27FC236}">
                <a16:creationId xmlns:a16="http://schemas.microsoft.com/office/drawing/2014/main" id="{1F6C6C9B-1248-4701-A442-0BD6E7CDF7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2791" name="Rectangle 23">
            <a:extLst>
              <a:ext uri="{FF2B5EF4-FFF2-40B4-BE49-F238E27FC236}">
                <a16:creationId xmlns:a16="http://schemas.microsoft.com/office/drawing/2014/main" id="{16226E31-BE03-4B27-A42F-25A5BA5B0F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32792" name="Rectangle 24">
            <a:extLst>
              <a:ext uri="{FF2B5EF4-FFF2-40B4-BE49-F238E27FC236}">
                <a16:creationId xmlns:a16="http://schemas.microsoft.com/office/drawing/2014/main" id="{AF9148CB-782B-498D-812C-CB50DFC613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32793" name="Rectangle 25">
            <a:extLst>
              <a:ext uri="{FF2B5EF4-FFF2-40B4-BE49-F238E27FC236}">
                <a16:creationId xmlns:a16="http://schemas.microsoft.com/office/drawing/2014/main" id="{1AE087B4-2CA2-40A3-AFBD-46EBF12476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10ED3DA-84C4-4794-9DF9-BCAF5ECAF5C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>
            <a:extLst>
              <a:ext uri="{FF2B5EF4-FFF2-40B4-BE49-F238E27FC236}">
                <a16:creationId xmlns:a16="http://schemas.microsoft.com/office/drawing/2014/main" id="{264A628C-3D87-4670-9ACC-834D3703ED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/>
              <a:t>Výživa mikroorganismů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CDC49CAE-796E-493D-B4B2-76830B4ADC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endParaRPr lang="cs-CZ" altLang="cs-CZ" sz="2400" b="1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2400" b="1"/>
              <a:t>        </a:t>
            </a:r>
            <a:r>
              <a:rPr lang="cs-CZ" altLang="cs-CZ" sz="2400" b="1">
                <a:solidFill>
                  <a:srgbClr val="33CC33"/>
                </a:solidFill>
              </a:rPr>
              <a:t>Zdroje výživy a energie</a:t>
            </a:r>
            <a:r>
              <a:rPr lang="cs-CZ" altLang="cs-CZ" sz="2400" b="1"/>
              <a:t>: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2400" b="1"/>
              <a:t>        </a:t>
            </a:r>
            <a:r>
              <a:rPr lang="cs-CZ" altLang="cs-CZ" sz="2000" u="sng"/>
              <a:t>Prostředí pro růst musí obsahovat</a:t>
            </a:r>
            <a:r>
              <a:rPr lang="cs-CZ" altLang="cs-CZ" sz="2000"/>
              <a:t>: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/>
              <a:t>Vodu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/>
              <a:t>Zdroj uhlíku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/>
              <a:t>Zdroj dusíku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/>
              <a:t>Zdroj energie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/>
              <a:t>Zdroj minerálních látek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/>
              <a:t>Růstové faktory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cs-CZ" altLang="cs-CZ" sz="2400"/>
          </a:p>
          <a:p>
            <a:pPr marL="609600" indent="-609600"/>
            <a:endParaRPr lang="cs-CZ" altLang="cs-CZ" sz="2000" u="sng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0F40B53B-AB4B-44F5-850E-166F8048B2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0"/>
              <a:t>Přijímání živin mikrobiální buňkou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C919FAD-399A-4136-A444-523B322F6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někdy označují jako </a:t>
            </a:r>
            <a:r>
              <a:rPr lang="cs-CZ" altLang="cs-CZ" sz="2000" u="sng"/>
              <a:t>přenašeče</a:t>
            </a:r>
            <a:r>
              <a:rPr lang="cs-CZ" altLang="cs-CZ" sz="2000"/>
              <a:t>, zatímco přenos organických sloučenin je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zprostředkován </a:t>
            </a:r>
            <a:r>
              <a:rPr lang="cs-CZ" altLang="cs-CZ" sz="2000" u="sng"/>
              <a:t>permeázami</a:t>
            </a:r>
            <a:r>
              <a:rPr lang="cs-CZ" altLang="cs-CZ" sz="2000"/>
              <a:t> nebo </a:t>
            </a:r>
            <a:r>
              <a:rPr lang="cs-CZ" altLang="cs-CZ" sz="2000" u="sng"/>
              <a:t>translokázami.</a:t>
            </a:r>
            <a:endParaRPr lang="cs-CZ" altLang="cs-CZ" sz="200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Procesy aktivního transportu se liší ve zdroji dodávané energie, kterým je ATP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(primární aktivní transport), nebo fosfoenolpyruvát (skupinová translokace)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buFont typeface="Wingdings" panose="05000000000000000000" pitchFamily="2" charset="2"/>
              <a:buNone/>
            </a:pPr>
            <a:endParaRPr lang="cs-CZ" altLang="cs-CZ" sz="2800"/>
          </a:p>
          <a:p>
            <a:pPr>
              <a:buFont typeface="Wingdings" panose="05000000000000000000" pitchFamily="2" charset="2"/>
              <a:buNone/>
            </a:pPr>
            <a:endParaRPr lang="cs-CZ" altLang="cs-CZ" sz="2000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EAF02A6D-FBBE-4F02-B776-17278C77C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32131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cs-CZ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4AAC488B-CE61-470A-AB5D-FC7067BFA3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/>
              <a:t>Exkrece látek z buňky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F3C1FF1-F23D-443A-B126-6B43DD4E84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/>
              <a:t>Předpokládá se, že vylučování může být uskutečňováno jak prostřednictvím transportních systémů, tak i nekontrolovanou difuzí.</a:t>
            </a:r>
          </a:p>
          <a:p>
            <a:r>
              <a:rPr lang="cs-CZ" altLang="cs-CZ" sz="2000"/>
              <a:t>Mechanismus exkrece většiny látek je dosud nejasný.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4D1DE93B-9058-47B0-A225-8DEF9B180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/>
              <a:t>Růst a množení mikroorganismů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BDE64AEA-8918-44BC-9C7C-8ADE61E3C6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altLang="cs-CZ" sz="2000"/>
              <a:t>Mikroorganismy v daném prostředí mohou růst a množit se tak dlouho, pokud mají dostatečný přívod živin, vhodný parciální tlak O</a:t>
            </a:r>
            <a:r>
              <a:rPr lang="cs-CZ" altLang="cs-CZ" sz="2000" baseline="-25000"/>
              <a:t>2</a:t>
            </a:r>
            <a:r>
              <a:rPr lang="cs-CZ" altLang="cs-CZ" sz="2000"/>
              <a:t>, odpovídající hodnotu pH a redox potenciálu a teplotu.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000"/>
              <a:t>Laboratorní podmínky – statická kultivace mikroorganismů.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000"/>
              <a:t>Grafickým vyjádřením je </a:t>
            </a:r>
            <a:r>
              <a:rPr lang="cs-CZ" altLang="cs-CZ" sz="2000" u="sng">
                <a:solidFill>
                  <a:srgbClr val="33CC33"/>
                </a:solidFill>
              </a:rPr>
              <a:t>růstová křivka</a:t>
            </a:r>
            <a:r>
              <a:rPr lang="cs-CZ" altLang="cs-CZ" sz="2000"/>
              <a:t>, která je charakteristická </a:t>
            </a:r>
            <a:r>
              <a:rPr lang="cs-CZ" altLang="cs-CZ" sz="2000" u="sng"/>
              <a:t>růstovými fázemi</a:t>
            </a:r>
            <a:r>
              <a:rPr lang="cs-CZ" altLang="cs-CZ" sz="2000"/>
              <a:t>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000" b="1" u="sng">
                <a:solidFill>
                  <a:srgbClr val="33CC33"/>
                </a:solidFill>
              </a:rPr>
              <a:t>Lag fáze</a:t>
            </a:r>
            <a:r>
              <a:rPr lang="cs-CZ" altLang="cs-CZ" sz="2000"/>
              <a:t> – přípravná fáze, během níž se buňky nerozmnožují, ale zvětšují se a aktivují enzymatický systém (syntéza inducibilních enzymů).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000" b="1" u="sng">
                <a:solidFill>
                  <a:srgbClr val="33CC33"/>
                </a:solidFill>
              </a:rPr>
              <a:t>Fáze zrychleného růstu</a:t>
            </a:r>
            <a:r>
              <a:rPr lang="cs-CZ" altLang="cs-CZ" sz="2000"/>
              <a:t> – buňky jsou již přizpůsobené prostředí a na konci tohoto období mají velkou intenzitu metabolismu a velkou rychlost dělení.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000" b="1" u="sng">
                <a:solidFill>
                  <a:srgbClr val="33CC33"/>
                </a:solidFill>
              </a:rPr>
              <a:t>Fáze exponenciální</a:t>
            </a:r>
            <a:r>
              <a:rPr lang="cs-CZ" altLang="cs-CZ" sz="2000"/>
              <a:t> (log. fáze) – nejkratší generační doba, která je po celé období konstantní, nedochází k odumírání buněk, mají konstantní velikost.</a:t>
            </a:r>
            <a:endParaRPr lang="cs-CZ" altLang="cs-CZ" sz="2000" b="1" u="sn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43616CD-8B61-4946-B6E7-1BF222A7F2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/>
              <a:t>Růst a množení mikroorganismů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FD0B42D-0AF6-4F82-94F4-0A0104256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 b="1" u="sng">
                <a:solidFill>
                  <a:srgbClr val="33CC33"/>
                </a:solidFill>
              </a:rPr>
              <a:t>Fáze zpomaleného růstu</a:t>
            </a:r>
            <a:r>
              <a:rPr lang="cs-CZ" altLang="cs-CZ" sz="2000"/>
              <a:t> – je typická snížením intenzity metabolismu a množení buněk v důsledku vyčerpání živin a hromadění metabolitů. V této fázi narůstá počet odumírajících buněk.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 b="1" u="sng">
                <a:solidFill>
                  <a:srgbClr val="33CC33"/>
                </a:solidFill>
              </a:rPr>
              <a:t>Fáze stacionární</a:t>
            </a:r>
            <a:r>
              <a:rPr lang="cs-CZ" altLang="cs-CZ" sz="2000"/>
              <a:t> – dochází k vyrovnání počtu odumírajících buněk a jejich přírůstku. Většina živin je již vyčerpána a maximální délka této fáze je dána citlivostí buněk k hladovění. V této fázi jsou vytvářeny endospóry.</a:t>
            </a:r>
            <a:endParaRPr lang="cs-CZ" altLang="cs-CZ" sz="2000">
              <a:solidFill>
                <a:srgbClr val="33CC33"/>
              </a:solidFill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 b="1" u="sng">
                <a:solidFill>
                  <a:srgbClr val="33CC33"/>
                </a:solidFill>
              </a:rPr>
              <a:t>Fáze poklesu</a:t>
            </a:r>
            <a:r>
              <a:rPr lang="cs-CZ" altLang="cs-CZ" sz="2000"/>
              <a:t> – narůstá počet odumírajících buněk a je výrazně snížena intenzita metabolismu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cs-CZ" altLang="cs-CZ" sz="2000" b="1" u="sng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2000" b="1" u="sng">
                <a:solidFill>
                  <a:srgbClr val="33CC33"/>
                </a:solidFill>
              </a:rPr>
              <a:t>Střední generační doba</a:t>
            </a:r>
            <a:r>
              <a:rPr lang="cs-CZ" altLang="cs-CZ" sz="2000"/>
              <a:t> – čas nutný pro vytvoření jedné generace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2000" b="1" u="sng">
                <a:solidFill>
                  <a:srgbClr val="33CC33"/>
                </a:solidFill>
              </a:rPr>
              <a:t>Specifická růstová rychlost</a:t>
            </a:r>
            <a:r>
              <a:rPr lang="cs-CZ" altLang="cs-CZ" sz="2000"/>
              <a:t> – rychlost růstu populace je v exponenciální fázi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2000"/>
              <a:t>růstu úměrná počtu buněk (závislost na teplotě, pH, koncentraci živin) </a:t>
            </a:r>
            <a:endParaRPr lang="cs-CZ" altLang="cs-CZ" sz="2000" b="1" u="sn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2F227A9-22B9-4833-BC3E-5DFBE4855A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Výživa mikroorganismů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D79BA90-B41D-4E02-9093-9E1AC1EC21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cs-CZ" altLang="cs-CZ" sz="2400" b="1">
                <a:solidFill>
                  <a:srgbClr val="33CC33"/>
                </a:solidFill>
              </a:rPr>
              <a:t>Zdroj uhlíku</a:t>
            </a:r>
            <a:r>
              <a:rPr lang="cs-CZ" altLang="cs-CZ" sz="2400"/>
              <a:t>: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 i="1" u="sng"/>
              <a:t>Autotrofní mikroorganismy</a:t>
            </a:r>
            <a:r>
              <a:rPr lang="cs-CZ" altLang="cs-CZ" sz="2000"/>
              <a:t> ( zdroj uhlíku je CO</a:t>
            </a:r>
            <a:r>
              <a:rPr lang="cs-CZ" altLang="cs-CZ" sz="2000" baseline="-25000"/>
              <a:t>2</a:t>
            </a:r>
            <a:r>
              <a:rPr lang="cs-CZ" altLang="cs-CZ" sz="2000"/>
              <a:t>)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 i="1" u="sng"/>
              <a:t>Heterotrofní mikroorganismy</a:t>
            </a:r>
            <a:r>
              <a:rPr lang="cs-CZ" altLang="cs-CZ" sz="2000"/>
              <a:t> (zdrojem uhlíku je organická látka)            -  soli organických kyselin, mono, di, trikarbonových nasycených i       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2000"/>
              <a:t>             nenasycených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2000"/>
              <a:t>          - sacharidy, mono, di, polysacharidy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2000"/>
              <a:t>          - lipidy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2000"/>
              <a:t>          - aminokyseliny, bílkoviny</a:t>
            </a:r>
          </a:p>
          <a:p>
            <a:pPr marL="609600" indent="-609600"/>
            <a:r>
              <a:rPr lang="cs-CZ" altLang="cs-CZ" sz="2400" b="1">
                <a:solidFill>
                  <a:srgbClr val="33CC33"/>
                </a:solidFill>
              </a:rPr>
              <a:t>Zdroj dusíku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2000"/>
              <a:t>          Je využíván buňkou k tvorbě aminoskupin  a  iminoskupin, dusíkatých organických sloučenin</a:t>
            </a:r>
            <a:endParaRPr lang="cs-CZ" altLang="cs-CZ" sz="2000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539B713-B245-4D31-876D-3612B13E4C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Výživa mikroorganismů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E5D2F33-95C0-4FBB-A2F9-253A33143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u="sng">
                <a:solidFill>
                  <a:srgbClr val="33CC33"/>
                </a:solidFill>
              </a:rPr>
              <a:t>Mikroorganismy využívají</a:t>
            </a:r>
            <a:r>
              <a:rPr lang="cs-CZ" altLang="cs-CZ" sz="2000">
                <a:solidFill>
                  <a:srgbClr val="33CC33"/>
                </a:solidFill>
              </a:rPr>
              <a:t>:</a:t>
            </a:r>
          </a:p>
          <a:p>
            <a:endParaRPr lang="cs-CZ" altLang="cs-CZ" sz="2000">
              <a:solidFill>
                <a:srgbClr val="33CC33"/>
              </a:solidFill>
            </a:endParaRPr>
          </a:p>
          <a:p>
            <a:r>
              <a:rPr lang="cs-CZ" altLang="cs-CZ" sz="2000"/>
              <a:t>Anorganické soli a amoniak (formy síranů a fosfátů). Jsou nejvhodnější pro většinu heterotrofních mikroorganismů.potom k syntéze </a:t>
            </a:r>
          </a:p>
          <a:p>
            <a:r>
              <a:rPr lang="cs-CZ" altLang="cs-CZ" sz="2000"/>
              <a:t>Dusičnany (askomycety, plísně, kvasinky). Redukce na amoniak – ten je využíván potom k syntéze dusíkatých sloučenin</a:t>
            </a:r>
          </a:p>
          <a:p>
            <a:r>
              <a:rPr lang="cs-CZ" altLang="cs-CZ" sz="2000"/>
              <a:t>Aminokyseliny slouží přímo jako zdroj pro syntézu bílkovin, u některých organismů jsou využívány i jako zdroj energie</a:t>
            </a:r>
          </a:p>
          <a:p>
            <a:r>
              <a:rPr lang="cs-CZ" altLang="cs-CZ" sz="2000"/>
              <a:t>Močovina je využívána výhradně jako zdroj dusíku urobakteriemi</a:t>
            </a:r>
          </a:p>
          <a:p>
            <a:r>
              <a:rPr lang="cs-CZ" altLang="cs-CZ" sz="2000"/>
              <a:t>Molekulový dusík je využíván především zástupci rodů </a:t>
            </a:r>
            <a:r>
              <a:rPr lang="cs-CZ" altLang="cs-CZ" sz="2000" i="1"/>
              <a:t>Azotobacter, Clostridium, Rhizobium </a:t>
            </a:r>
            <a:r>
              <a:rPr lang="cs-CZ" altLang="cs-CZ" sz="2000"/>
              <a:t>a některými plísněmi</a:t>
            </a:r>
            <a:r>
              <a:rPr lang="cs-CZ" altLang="cs-CZ" sz="2000" i="1"/>
              <a:t> </a:t>
            </a:r>
            <a:endParaRPr lang="cs-CZ" altLang="cs-CZ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FAD140DF-E240-4A08-B2F4-8682E7F302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Výživa mikroorganismů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F31EEC5-E81A-4219-97A3-90754EFFA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cs-CZ" altLang="cs-CZ" sz="2400" b="1">
                <a:solidFill>
                  <a:srgbClr val="33CC33"/>
                </a:solidFill>
              </a:rPr>
              <a:t>Zdroj energie</a:t>
            </a:r>
            <a:r>
              <a:rPr lang="cs-CZ" altLang="cs-CZ" sz="2400" b="1"/>
              <a:t>:</a:t>
            </a:r>
            <a:endParaRPr lang="cs-CZ" altLang="cs-CZ" sz="2000" b="1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2000"/>
              <a:t>         Zdrojem energie pro mikroorganismy je sluneční záření nebo organické či anorganické látky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2000"/>
              <a:t>          </a:t>
            </a:r>
            <a:r>
              <a:rPr lang="cs-CZ" altLang="cs-CZ" sz="2000" b="1" u="sng">
                <a:solidFill>
                  <a:srgbClr val="33CC33"/>
                </a:solidFill>
              </a:rPr>
              <a:t>Fototrofní mikroorganismy</a:t>
            </a:r>
            <a:r>
              <a:rPr lang="cs-CZ" altLang="cs-CZ" sz="2000" u="sng"/>
              <a:t>:</a:t>
            </a:r>
            <a:r>
              <a:rPr lang="cs-CZ" altLang="cs-CZ" sz="2000"/>
              <a:t> získávají energii ze slunečního záření a přeměňují ji na makrooergické vazby – ATP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/>
              <a:t>Fotolitotrofní – jako zdroj uhlíku využívají CO</a:t>
            </a:r>
            <a:r>
              <a:rPr lang="cs-CZ" altLang="cs-CZ" sz="2000" baseline="-25000"/>
              <a:t>2</a:t>
            </a:r>
            <a:endParaRPr lang="cs-CZ" altLang="cs-CZ" sz="200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/>
              <a:t>Fotoorganotrofní – zdrojem uhlíku jsou jednoduché organické látky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2000"/>
              <a:t>         </a:t>
            </a:r>
            <a:r>
              <a:rPr lang="cs-CZ" altLang="cs-CZ" sz="2000" b="1" u="sng">
                <a:solidFill>
                  <a:srgbClr val="33CC33"/>
                </a:solidFill>
              </a:rPr>
              <a:t>Chemotrofní organismy</a:t>
            </a:r>
            <a:r>
              <a:rPr lang="cs-CZ" altLang="cs-CZ" sz="2000" b="1" u="sng"/>
              <a:t>:</a:t>
            </a:r>
            <a:r>
              <a:rPr lang="cs-CZ" altLang="cs-CZ" sz="2000"/>
              <a:t> získávají energii z organických a anorganických látek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/>
              <a:t>Chemolitotrofní – zdrojem uhlíku je CO</a:t>
            </a:r>
            <a:r>
              <a:rPr lang="cs-CZ" altLang="cs-CZ" sz="2000" baseline="-25000"/>
              <a:t>2</a:t>
            </a:r>
            <a:endParaRPr lang="cs-CZ" altLang="cs-CZ" sz="200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/>
              <a:t>Chemoorganotrofní – využívají jako zdroj uhlíku organické sloučeniny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2000"/>
              <a:t>          Získanou energii spotřebuje mikrobiální buňka na biosyntetické pochody, nebo je tato energie transformována na jiné formy. 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2000"/>
              <a:t>         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34B879C-9A23-455A-8A46-FAF55F624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/>
              <a:t>Výživa mikroorganismů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45429AF-C61C-4DB0-94B4-F7B39E0333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 u="sng"/>
              <a:t>Energii osmotickou</a:t>
            </a:r>
            <a:r>
              <a:rPr lang="cs-CZ" altLang="cs-CZ" sz="2000"/>
              <a:t> – při transportu látek přes cytoplazmatickou membránu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 u="sng"/>
              <a:t>Energii kinetickou</a:t>
            </a:r>
            <a:r>
              <a:rPr lang="cs-CZ" altLang="cs-CZ" sz="2000"/>
              <a:t> – proudění cytoplazmy a pohyb buňky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 u="sng"/>
              <a:t>Energii elektrickou</a:t>
            </a:r>
            <a:r>
              <a:rPr lang="cs-CZ" altLang="cs-CZ" sz="2000"/>
              <a:t> – povrchový náboj uplatňující se při sorpci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 u="sng"/>
              <a:t>Energii světelnou</a:t>
            </a:r>
            <a:r>
              <a:rPr lang="cs-CZ" altLang="cs-CZ" sz="2000"/>
              <a:t> – bioluminiscence u světélkujících bakterií (</a:t>
            </a:r>
            <a:r>
              <a:rPr lang="cs-CZ" altLang="cs-CZ" sz="2000" i="1"/>
              <a:t>Photobacterium)</a:t>
            </a:r>
            <a:endParaRPr lang="cs-CZ" altLang="cs-CZ" sz="200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 u="sng"/>
              <a:t>Energii tepelnou – </a:t>
            </a:r>
            <a:r>
              <a:rPr lang="cs-CZ" altLang="cs-CZ" sz="2000"/>
              <a:t>zbytek nevyužité energie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cs-CZ" altLang="cs-CZ" sz="2000" u="sng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33CC33"/>
                </a:solidFill>
              </a:rPr>
              <a:t>Zdroje minerálních látek</a:t>
            </a:r>
            <a:r>
              <a:rPr lang="cs-CZ" altLang="cs-CZ" sz="2400" b="1"/>
              <a:t>: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2000"/>
              <a:t>         </a:t>
            </a:r>
            <a:r>
              <a:rPr lang="cs-CZ" altLang="cs-CZ" sz="2000" u="sng"/>
              <a:t>Vodík a kyslík:</a:t>
            </a:r>
            <a:r>
              <a:rPr lang="cs-CZ" altLang="cs-CZ" sz="2000"/>
              <a:t> Oba prvky jsou součástí vody a spolu s ní jsou buňce dány k využití. Pro některé je nutný molekulový kyslík.</a:t>
            </a:r>
            <a:endParaRPr lang="cs-CZ" altLang="cs-CZ" sz="2000" u="sng"/>
          </a:p>
          <a:p>
            <a:pPr marL="609600" indent="-609600">
              <a:buFont typeface="Wingdings" panose="05000000000000000000" pitchFamily="2" charset="2"/>
              <a:buNone/>
            </a:pPr>
            <a:endParaRPr lang="cs-CZ" altLang="cs-CZ" sz="24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F5B42C24-5F36-4132-9A23-0FB029F350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/>
              <a:t>Výživa mikroorganismů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E0205B8-EFDA-4EDE-BE5C-9D0EE41688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2000" u="sng"/>
              <a:t>Podle vztahu k molekulovému kyslíku je možné mikroorganismy rozdělit na: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cs-CZ" altLang="cs-CZ" sz="2000" u="sng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 u="sng">
                <a:solidFill>
                  <a:srgbClr val="33CC33"/>
                </a:solidFill>
              </a:rPr>
              <a:t>Obligátní aerobi (striktní)</a:t>
            </a:r>
            <a:r>
              <a:rPr lang="cs-CZ" altLang="cs-CZ" sz="2000"/>
              <a:t> - energii získávají výhradně aerobní respirací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 u="sng">
                <a:solidFill>
                  <a:srgbClr val="33CC33"/>
                </a:solidFill>
              </a:rPr>
              <a:t>Obligátní anaerobi</a:t>
            </a:r>
            <a:r>
              <a:rPr lang="cs-CZ" altLang="cs-CZ" sz="2000"/>
              <a:t> – rostou v bezkyslíkatém prostředí, již nízké koncentrace O</a:t>
            </a:r>
            <a:r>
              <a:rPr lang="cs-CZ" altLang="cs-CZ" sz="2000" baseline="-25000"/>
              <a:t>2</a:t>
            </a:r>
            <a:r>
              <a:rPr lang="cs-CZ" altLang="cs-CZ" sz="2000"/>
              <a:t> jsou pro ně toxické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 u="sng">
                <a:solidFill>
                  <a:srgbClr val="33CC33"/>
                </a:solidFill>
              </a:rPr>
              <a:t>Fakultativní aneaerobi</a:t>
            </a:r>
            <a:r>
              <a:rPr lang="cs-CZ" altLang="cs-CZ" sz="2000"/>
              <a:t> – mohou růst v přítomnostii nepřítomnosti kyslíku.Patří zde i bakterie aerotolerantní (mléčné bakterie), které mohou růst v přítomnosti kyslíku, ale nejsou schopny je využívat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cs-CZ" altLang="cs-CZ" sz="2000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2000"/>
              <a:t>Ostatní minerální prvky vyžadují mikroorganismy v nízkých koncentracích, tj.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2000"/>
              <a:t> stopové</a:t>
            </a:r>
            <a:r>
              <a:rPr lang="cs-CZ" altLang="cs-CZ" sz="2000" u="sng"/>
              <a:t> prvky(</a:t>
            </a:r>
            <a:r>
              <a:rPr lang="cs-CZ" altLang="cs-CZ" sz="2000"/>
              <a:t>Mg, Mn, Mo, Co, Cu, aj.).Zvýšená koncentrace prvků nad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2000"/>
              <a:t>optimální hranici vede k inhibici růstu i metabolismu.  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cs-CZ" altLang="cs-CZ" sz="2000"/>
          </a:p>
          <a:p>
            <a:pPr marL="609600" indent="-609600">
              <a:buFont typeface="Wingdings" panose="05000000000000000000" pitchFamily="2" charset="2"/>
              <a:buNone/>
            </a:pPr>
            <a:endParaRPr lang="cs-CZ" altLang="cs-CZ" sz="2000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2000"/>
              <a:t>          </a:t>
            </a:r>
            <a:endParaRPr lang="cs-CZ" altLang="cs-CZ" sz="2000" u="sn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B7301E6-477E-4EB6-A3F9-DF2F8BDFB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Výživa mikroorganismů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99E6883-F7D2-45F3-AC51-F62BA457D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cs-CZ" altLang="cs-CZ" sz="2400" b="1">
                <a:solidFill>
                  <a:srgbClr val="33CC33"/>
                </a:solidFill>
              </a:rPr>
              <a:t>Růstové faktory</a:t>
            </a:r>
            <a:r>
              <a:rPr lang="cs-CZ" altLang="cs-CZ" sz="2400" b="1"/>
              <a:t>: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 u="sng"/>
              <a:t>Organismy prototrofní – </a:t>
            </a:r>
            <a:r>
              <a:rPr lang="cs-CZ" altLang="cs-CZ" sz="2000"/>
              <a:t>jsou schopné syntetizovat všechny sloučeniny potřebné pro svou existenci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 u="sng"/>
              <a:t>Organismy auxotrofní</a:t>
            </a:r>
            <a:r>
              <a:rPr lang="cs-CZ" altLang="cs-CZ" sz="2000"/>
              <a:t> – ztratily schopnost syntetizovat potřebné růstové látky (aminokyseliny, vitaminy)</a:t>
            </a:r>
            <a:endParaRPr lang="cs-CZ" altLang="cs-CZ" sz="2000" u="sng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8B97E07-080A-4979-9209-B904DFE1A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3284538"/>
            <a:ext cx="1563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altLang="cs-CZ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F106B4C6-1388-4550-BB97-F4C9C21ABA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0"/>
              <a:t>Přijímání živin mikrobiální buňkou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FDC8EE0D-7427-432E-8910-125E503D12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/>
              <a:t>Mikrobiální buňka přijímá živiny </a:t>
            </a:r>
            <a:r>
              <a:rPr lang="cs-CZ" altLang="cs-CZ" sz="2000" u="sng"/>
              <a:t>celým povrchem.</a:t>
            </a:r>
            <a:endParaRPr lang="cs-CZ" altLang="cs-CZ" sz="2000"/>
          </a:p>
          <a:p>
            <a:r>
              <a:rPr lang="cs-CZ" altLang="cs-CZ" sz="2000" u="sng"/>
              <a:t>Buněčná stěna</a:t>
            </a:r>
            <a:r>
              <a:rPr lang="cs-CZ" altLang="cs-CZ" sz="2000"/>
              <a:t> naní významnou bariérou pro průchod iontů a malých molekul, ale zadržuje makromolekuly.</a:t>
            </a:r>
          </a:p>
          <a:p>
            <a:r>
              <a:rPr lang="cs-CZ" altLang="cs-CZ" sz="2000" u="sng"/>
              <a:t>Cytoplazmatická membrána </a:t>
            </a:r>
            <a:r>
              <a:rPr lang="cs-CZ" altLang="cs-CZ" sz="2000"/>
              <a:t>je je zodpovědná za transport. Jejími pory mohou volně procházet nízkomolekulární sloučeniny bez elektrického náboje (voda, nedisociované molekuly slabých kyselin nebo zásad, etanol, sacharidy atd.).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     Lipidická část cytoplazmatické membrány je zodpovědná za propustnost látek rozpouštějících lipidy (dietyleter, aceton), lipofilní sloučeniny s lipofilní složkou(aniontově a kationtově aktivní látky – mýdla, alkylsulfáty apod.).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      Je zodpovědná za udržení potřebné koncentrace  látek uvnitř buňky a transport látek směrem do vnějšího prostředí.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7B83533-B34F-457D-AB85-43945660F5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0"/>
              <a:t>Přijímání živin mikrobiální buňkou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DC5E5AB-DE9F-47BF-8153-C824673650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cs-CZ" altLang="cs-CZ" sz="2400" b="1" u="sng">
                <a:solidFill>
                  <a:srgbClr val="33CC33"/>
                </a:solidFill>
              </a:rPr>
              <a:t>Pasivní transport</a:t>
            </a:r>
            <a:r>
              <a:rPr lang="cs-CZ" altLang="cs-CZ" sz="2400" b="1" u="sng"/>
              <a:t>.</a:t>
            </a:r>
            <a:endParaRPr lang="cs-CZ" altLang="cs-CZ" sz="2000" b="1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 u="sng"/>
              <a:t>Difuse prostá</a:t>
            </a:r>
            <a:r>
              <a:rPr lang="cs-CZ" altLang="cs-CZ" sz="2000"/>
              <a:t>: Je nespecifický přenos přes cytoplazmatickou membránu. Pro difuzi je významná velikost molekuly a stupeň lipofilnosti.Do buňky tak pronikají některé jedy, inhibitory a další látky buňce cizí.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000" u="sng"/>
              <a:t>Difuze zprostředkovaná.</a:t>
            </a:r>
            <a:r>
              <a:rPr lang="cs-CZ" altLang="cs-CZ" sz="2000"/>
              <a:t> Látka je z vnějšího prostředí transportována do buňky po koncentračním gradientu.Tento proces je uskutečňován prostřednictvím substrátově specifické permeázy, bez dodání energie.Živina se nemůže v buňce hromadit proti koncentračnímu gradientu.</a:t>
            </a:r>
          </a:p>
          <a:p>
            <a:pPr marL="609600" indent="-609600"/>
            <a:r>
              <a:rPr lang="cs-CZ" altLang="cs-CZ" sz="2400" b="1" u="sng">
                <a:solidFill>
                  <a:srgbClr val="33CC33"/>
                </a:solidFill>
              </a:rPr>
              <a:t>Aktivní transport</a:t>
            </a:r>
            <a:r>
              <a:rPr lang="cs-CZ" altLang="cs-CZ" sz="2400" b="1" u="sng"/>
              <a:t>:</a:t>
            </a:r>
            <a:r>
              <a:rPr lang="cs-CZ" altLang="cs-CZ" sz="2400"/>
              <a:t> </a:t>
            </a:r>
            <a:r>
              <a:rPr lang="cs-CZ" altLang="cs-CZ" sz="2000"/>
              <a:t>Slouží k přenosu anorganických iontů, organických látek (oligosacharidy, aminokyseliny, vitaminy, puriny, pyrimidiny). Aktivním transportem lze přenášet látky bez ohledu na koncentrační gradient. Bílkoviny transportující anorganické ionty se </a:t>
            </a:r>
            <a:endParaRPr lang="cs-CZ" altLang="cs-CZ" sz="2000" u="sn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avor">
  <a:themeElements>
    <a:clrScheme name="Javor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Javo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Javor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or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367</TotalTime>
  <Words>1044</Words>
  <Application>Microsoft Office PowerPoint</Application>
  <PresentationFormat>Předvádění na obrazovce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Javor</vt:lpstr>
      <vt:lpstr>Výživa mikroorganismů</vt:lpstr>
      <vt:lpstr>Výživa mikroorganismů</vt:lpstr>
      <vt:lpstr>Výživa mikroorganismů</vt:lpstr>
      <vt:lpstr>Výživa mikroorganismů</vt:lpstr>
      <vt:lpstr>Výživa mikroorganismů</vt:lpstr>
      <vt:lpstr>Výživa mikroorganismů</vt:lpstr>
      <vt:lpstr>Výživa mikroorganismů</vt:lpstr>
      <vt:lpstr>Přijímání živin mikrobiální buňkou</vt:lpstr>
      <vt:lpstr>Přijímání živin mikrobiální buňkou</vt:lpstr>
      <vt:lpstr>Přijímání živin mikrobiální buňkou</vt:lpstr>
      <vt:lpstr>Exkrece látek z buňky</vt:lpstr>
      <vt:lpstr>Růst a množení mikroorganismů</vt:lpstr>
      <vt:lpstr>Růst a množení mikroorganismů</vt:lpstr>
    </vt:vector>
  </TitlesOfParts>
  <Company>Lékařská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Výživa mikroorganismů</dc:title>
  <dc:creator>Lefnerová</dc:creator>
  <cp:lastModifiedBy>Danuše Lefnerová</cp:lastModifiedBy>
  <cp:revision>29</cp:revision>
  <dcterms:created xsi:type="dcterms:W3CDTF">2005-09-02T09:28:26Z</dcterms:created>
  <dcterms:modified xsi:type="dcterms:W3CDTF">2021-02-08T11:52:14Z</dcterms:modified>
</cp:coreProperties>
</file>