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1" r:id="rId5"/>
    <p:sldId id="260" r:id="rId6"/>
    <p:sldId id="264" r:id="rId7"/>
    <p:sldId id="262" r:id="rId8"/>
    <p:sldId id="267" r:id="rId9"/>
    <p:sldId id="265" r:id="rId10"/>
    <p:sldId id="266" r:id="rId11"/>
    <p:sldId id="268" r:id="rId12"/>
    <p:sldId id="263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0"/>
              </a:schemeClr>
            </a:gs>
            <a:gs pos="75000">
              <a:schemeClr val="accent1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17.3.2021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C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Výběrové charakteristiky 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14282" y="1285860"/>
            <a:ext cx="86868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>
                <a:solidFill>
                  <a:prstClr val="white"/>
                </a:solidFill>
              </a:rPr>
              <a:t>Míry polohy – hodnota, kolem které se data soustřeďují („střed“)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>
                <a:solidFill>
                  <a:srgbClr val="FFC000"/>
                </a:solidFill>
              </a:rPr>
              <a:t>Průměr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>
                <a:solidFill>
                  <a:srgbClr val="FFC000"/>
                </a:solidFill>
              </a:rPr>
              <a:t>Modus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>
                <a:solidFill>
                  <a:srgbClr val="FFC000"/>
                </a:solidFill>
              </a:rPr>
              <a:t>Medián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>
                <a:solidFill>
                  <a:srgbClr val="FFC000"/>
                </a:solidFill>
              </a:rPr>
              <a:t>Geometrický průměr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Vliv odlehlých pozorování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214282" y="1142984"/>
            <a:ext cx="86868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66682" y="1295384"/>
            <a:ext cx="86868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Platy ve dvou podnicích</a:t>
            </a: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1691680" y="2708920"/>
          <a:ext cx="6096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Podnik A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Podnik B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108000" marR="0" marT="0" marB="0" anchor="b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8000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7000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108000" marR="0" marT="0" marB="0" anchor="b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9000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7500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108000" marR="0" marT="0" marB="0" anchor="b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11000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8000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108000" marR="0" marT="0" marB="0" anchor="b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12000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8500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Medián</a:t>
                      </a:r>
                    </a:p>
                  </a:txBody>
                  <a:tcPr marL="108000" marR="0" marT="0" marB="0" anchor="b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15000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11000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108000" marR="0" marT="0" marB="0" anchor="b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18000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18000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108000" marR="0" marT="0" marB="0" anchor="b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20000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39000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108000" marR="0" marT="0" marB="0" anchor="b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endParaRPr lang="cs-CZ" sz="1800" b="0" i="0" u="none" strike="noStrike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0" i="0" u="none" strike="noStrike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108000" marR="0" marT="0" marB="0" anchor="b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13286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14143</a:t>
                      </a: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Průměr</a:t>
                      </a:r>
                    </a:p>
                  </a:txBody>
                  <a:tcPr marL="108000" marR="0" marT="0" marB="0" anchor="b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Průměrná x mediánová mzda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3/2019: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Průměrná: 33 840 Kč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Mediánová: 29 247 Kč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cs-CZ" dirty="0" smtClean="0"/>
              <a:t>Kvantitativní a kvalitativní znaky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85786" y="5857892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Data nominální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(pohlaví, typ operace)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85786" y="4500570"/>
            <a:ext cx="2928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Data ordinální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(závažnost onemocnění)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785786" y="3143248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Data intervalová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(teplota ve °C)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85786" y="1785926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Data poměrová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(výška, hmotnost)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7" name="Šipka doprava 6"/>
          <p:cNvSpPr/>
          <p:nvPr/>
        </p:nvSpPr>
        <p:spPr>
          <a:xfrm rot="16200000">
            <a:off x="1321571" y="4893479"/>
            <a:ext cx="785818" cy="11430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 rot="16200000">
            <a:off x="1321571" y="3536157"/>
            <a:ext cx="785818" cy="11430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 rot="16200000">
            <a:off x="1321571" y="2178835"/>
            <a:ext cx="785818" cy="11430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3714744" y="6000768"/>
            <a:ext cx="2071702" cy="5000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Modus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3714744" y="4643446"/>
            <a:ext cx="2071702" cy="5000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Medián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3714744" y="2500306"/>
            <a:ext cx="2071702" cy="5000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Průměr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Výběrový průměr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14282" y="1285860"/>
            <a:ext cx="86868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Aritmetický průměr - 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Kvantitativní znaky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Nevhodný pro ordinální znaky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Citlivý na odlehlé hodnoty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Součet pozorování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Počet pozorování </a:t>
            </a:r>
            <a:r>
              <a:rPr lang="cs-CZ" sz="3200" i="1" dirty="0" smtClean="0">
                <a:solidFill>
                  <a:schemeClr val="bg1"/>
                </a:solidFill>
              </a:rPr>
              <a:t>n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Průměr </a:t>
            </a: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4357686" y="1357298"/>
          <a:ext cx="285752" cy="465140"/>
        </p:xfrm>
        <a:graphic>
          <a:graphicData uri="http://schemas.openxmlformats.org/presentationml/2006/ole">
            <p:oleObj spid="_x0000_s1026" name="Rovnice" r:id="rId3" imgW="126720" imgH="215640" progId="">
              <p:embed/>
            </p:oleObj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4000496" y="3429000"/>
          <a:ext cx="3643338" cy="945598"/>
        </p:xfrm>
        <a:graphic>
          <a:graphicData uri="http://schemas.openxmlformats.org/presentationml/2006/ole">
            <p:oleObj spid="_x0000_s1027" name="Rovnice" r:id="rId4" imgW="1663560" imgH="431640" progId="">
              <p:embed/>
            </p:oleObj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2214546" y="4572008"/>
          <a:ext cx="1857388" cy="1148203"/>
        </p:xfrm>
        <a:graphic>
          <a:graphicData uri="http://schemas.openxmlformats.org/presentationml/2006/ole">
            <p:oleObj spid="_x0000_s1028" name="Rovnice" r:id="rId5" imgW="698400" imgH="431640" progId="">
              <p:embed/>
            </p:oleObj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714348" y="6000768"/>
            <a:ext cx="47149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chemeClr val="bg1"/>
                </a:solidFill>
              </a:rPr>
              <a:t>Měření: 39, 42, 73, 67, 24, 55</a:t>
            </a:r>
            <a:endParaRPr lang="cs-CZ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Vážený průměr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14282" y="1142984"/>
            <a:ext cx="86868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Roztříděná data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Vážený průměr z hodnot středů třídy (</a:t>
            </a:r>
            <a:r>
              <a:rPr lang="cs-CZ" sz="3200" dirty="0" err="1" smtClean="0">
                <a:solidFill>
                  <a:schemeClr val="bg1"/>
                </a:solidFill>
              </a:rPr>
              <a:t>x</a:t>
            </a:r>
            <a:r>
              <a:rPr lang="cs-CZ" sz="3200" baseline="-25000" dirty="0" err="1" smtClean="0">
                <a:solidFill>
                  <a:schemeClr val="bg1"/>
                </a:solidFill>
              </a:rPr>
              <a:t>i</a:t>
            </a:r>
            <a:r>
              <a:rPr lang="cs-CZ" sz="3200" dirty="0" smtClean="0">
                <a:solidFill>
                  <a:schemeClr val="bg1"/>
                </a:solidFill>
              </a:rPr>
              <a:t>)</a:t>
            </a:r>
            <a:endParaRPr lang="cs-CZ" sz="3200" i="1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Vážený průměr </a:t>
            </a: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3428992" y="2143116"/>
          <a:ext cx="2160588" cy="1147762"/>
        </p:xfrm>
        <a:graphic>
          <a:graphicData uri="http://schemas.openxmlformats.org/presentationml/2006/ole">
            <p:oleObj spid="_x0000_s2050" name="Rovnice" r:id="rId3" imgW="812520" imgH="431640" progId="">
              <p:embed/>
            </p:oleObj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214282" y="3571876"/>
          <a:ext cx="8715437" cy="2980800"/>
        </p:xfrm>
        <a:graphic>
          <a:graphicData uri="http://schemas.openxmlformats.org/drawingml/2006/table">
            <a:tbl>
              <a:tblPr/>
              <a:tblGrid>
                <a:gridCol w="1089407"/>
                <a:gridCol w="1702246"/>
                <a:gridCol w="2383144"/>
                <a:gridCol w="1797553"/>
                <a:gridCol w="1743087"/>
              </a:tblGrid>
              <a:tr h="427544"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Střed třídy </a:t>
                      </a:r>
                      <a:r>
                        <a:rPr lang="cs-CZ" sz="1500" i="1" dirty="0" err="1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cs-CZ" sz="1500" i="1" baseline="-25000" dirty="0" err="1">
                          <a:solidFill>
                            <a:schemeClr val="bg1"/>
                          </a:solidFill>
                        </a:rPr>
                        <a:t>i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Absolutní četnost </a:t>
                      </a:r>
                      <a:r>
                        <a:rPr lang="cs-CZ" sz="1500" i="1" dirty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cs-CZ" sz="1500" i="1" baseline="-25000" dirty="0">
                          <a:solidFill>
                            <a:schemeClr val="bg1"/>
                          </a:solidFill>
                        </a:rPr>
                        <a:t>i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smtClean="0">
                          <a:solidFill>
                            <a:schemeClr val="bg1"/>
                          </a:solidFill>
                        </a:rPr>
                        <a:t>Kumulativní </a:t>
                      </a:r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absolutní četnost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Relativní četnost </a:t>
                      </a:r>
                      <a:r>
                        <a:rPr lang="cs-CZ" sz="1500" i="1" dirty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cs-CZ" sz="1500" i="1" baseline="-25000" dirty="0">
                          <a:solidFill>
                            <a:schemeClr val="bg1"/>
                          </a:solidFill>
                        </a:rPr>
                        <a:t>i</a:t>
                      </a:r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/</a:t>
                      </a:r>
                      <a:r>
                        <a:rPr lang="cs-CZ" sz="1500" i="1" dirty="0">
                          <a:solidFill>
                            <a:schemeClr val="bg1"/>
                          </a:solidFill>
                        </a:rPr>
                        <a:t>n</a:t>
                      </a:r>
                      <a:endParaRPr lang="cs-CZ" sz="1500" dirty="0">
                        <a:solidFill>
                          <a:schemeClr val="bg1"/>
                        </a:solidFill>
                      </a:endParaRP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Kumulativní relativní četnost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120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13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13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0,0040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0,0040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125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95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108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0,0294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0,0334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130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414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522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0,1281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0,1615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135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880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1402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0,2724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0,4339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140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1013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2415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0,3135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0,7474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145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582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2997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0,1801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0,9275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150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199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3196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0,0616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0,9891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155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29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3225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0,0090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0,9981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160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3231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0,0019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1,0000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76"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Celkem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3231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-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>
                          <a:solidFill>
                            <a:schemeClr val="bg1"/>
                          </a:solidFill>
                        </a:rPr>
                        <a:t>1,0000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bg1"/>
                          </a:solidFill>
                        </a:rPr>
                        <a:t>-</a:t>
                      </a:r>
                    </a:p>
                  </a:txBody>
                  <a:tcPr marL="76679" marR="76679" marT="10800" marB="1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Medián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14282" y="1142984"/>
            <a:ext cx="86868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Hodnota, která rozdělí pozorování na dvě stejně velké skupiny</a:t>
            </a: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Kvantitativní a ordinální veličiny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Měření 1: 73, 25, 15, 22, 50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Měření 2: 61, 49, 35, 74, 53, 82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Vzdělání: bez základního vzdělání, absolvent ZŠ, vyučen, </a:t>
            </a:r>
            <a:r>
              <a:rPr lang="cs-CZ" sz="3200" dirty="0" err="1" smtClean="0">
                <a:solidFill>
                  <a:schemeClr val="bg1"/>
                </a:solidFill>
              </a:rPr>
              <a:t>vyučen</a:t>
            </a:r>
            <a:r>
              <a:rPr lang="cs-CZ" sz="3200" dirty="0" smtClean="0">
                <a:solidFill>
                  <a:schemeClr val="bg1"/>
                </a:solidFill>
              </a:rPr>
              <a:t> s maturitou, vysokoškolák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Není ovlivněn odlehlými pozorováními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685800" y="1143000"/>
          <a:ext cx="652463" cy="642938"/>
        </p:xfrm>
        <a:graphic>
          <a:graphicData uri="http://schemas.openxmlformats.org/presentationml/2006/ole">
            <p:oleObj spid="_x0000_s4098" name="Rovnice" r:id="rId3" imgW="139680" imgH="1774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Modus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14282" y="1142984"/>
            <a:ext cx="86868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Nejčastěji se vyskytující hodnota v souboru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Kvalitativní (ordinální znaky)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Kvantitativní znaky – modální interval =&gt; modus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Vystižení nejtypičtější hodnoty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Jablko, pomeranč, hruška, pomeranč, jablko, </a:t>
            </a:r>
            <a:r>
              <a:rPr lang="cs-CZ" sz="3200" dirty="0" err="1" smtClean="0">
                <a:solidFill>
                  <a:schemeClr val="bg1"/>
                </a:solidFill>
              </a:rPr>
              <a:t>jablko</a:t>
            </a:r>
            <a:r>
              <a:rPr lang="cs-CZ" sz="3200" dirty="0" smtClean="0">
                <a:solidFill>
                  <a:schemeClr val="bg1"/>
                </a:solidFill>
              </a:rPr>
              <a:t>, hruška</a:t>
            </a: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714348" y="1142984"/>
          <a:ext cx="593841" cy="642942"/>
        </p:xfrm>
        <a:graphic>
          <a:graphicData uri="http://schemas.openxmlformats.org/presentationml/2006/ole">
            <p:oleObj spid="_x0000_s3074" name="Rovnice" r:id="rId3" imgW="126720" imgH="1774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762000" y="762000"/>
          <a:ext cx="7696200" cy="5494338"/>
        </p:xfrm>
        <a:graphic>
          <a:graphicData uri="http://schemas.openxmlformats.org/presentationml/2006/ole">
            <p:oleObj spid="_x0000_s6146" name="dokument" r:id="rId3" imgW="5740920" imgH="409896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Geometrický průměr</a:t>
            </a:r>
            <a:endParaRPr lang="cs-CZ" dirty="0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928662" y="1285860"/>
          <a:ext cx="7237413" cy="1746250"/>
        </p:xfrm>
        <a:graphic>
          <a:graphicData uri="http://schemas.openxmlformats.org/presentationml/2006/ole">
            <p:oleObj spid="_x0000_s5122" name="Rovnice" r:id="rId3" imgW="1549080" imgH="482400" progId="">
              <p:embed/>
            </p:oleObj>
          </a:graphicData>
        </a:graphic>
      </p:graphicFrame>
      <p:sp>
        <p:nvSpPr>
          <p:cNvPr id="5" name="Zástupný symbol pro obsah 2"/>
          <p:cNvSpPr txBox="1">
            <a:spLocks/>
          </p:cNvSpPr>
          <p:nvPr/>
        </p:nvSpPr>
        <p:spPr>
          <a:xfrm>
            <a:off x="214282" y="2714620"/>
            <a:ext cx="8686800" cy="414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Veličiny měřené na logaritmické stupnici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Tempo růstu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Průměrný koeficient růstu produkce jednoho podniku za celý rok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V jednotlivých čtvrtletích byl koeficient růstu: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0,98; 1,02; 1,12; 1,05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Geometrická interpretace geometrického průměru</a:t>
            </a:r>
            <a:endParaRPr lang="cs-CZ" sz="3600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200" y="908720"/>
            <a:ext cx="8686800" cy="1197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Geometrický průměr čísel 2 a 18</a:t>
            </a: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1043608" y="1988840"/>
            <a:ext cx="3240000" cy="36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580112" y="1988840"/>
            <a:ext cx="1080000" cy="108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611560" y="19888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2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267744" y="227687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18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6588224" y="227687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5868144" y="299695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3779912" y="3356992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bg1"/>
                </a:solidFill>
              </a:rPr>
              <a:t>2x18     =       6x6</a:t>
            </a:r>
            <a:endParaRPr lang="cs-CZ" sz="2400" b="1" dirty="0">
              <a:solidFill>
                <a:schemeClr val="bg1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4572000" y="1988840"/>
            <a:ext cx="8640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18" name="Krychle 17"/>
          <p:cNvSpPr/>
          <p:nvPr/>
        </p:nvSpPr>
        <p:spPr>
          <a:xfrm>
            <a:off x="683568" y="4437112"/>
            <a:ext cx="3744416" cy="720080"/>
          </a:xfrm>
          <a:prstGeom prst="cub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251520" y="46531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10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2051720" y="515719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51,2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4283968" y="494116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22" name="Krychle 21"/>
          <p:cNvSpPr/>
          <p:nvPr/>
        </p:nvSpPr>
        <p:spPr>
          <a:xfrm>
            <a:off x="5724128" y="4221088"/>
            <a:ext cx="1944216" cy="1800200"/>
          </a:xfrm>
          <a:prstGeom prst="cub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extovéPole 22"/>
          <p:cNvSpPr txBox="1"/>
          <p:nvPr/>
        </p:nvSpPr>
        <p:spPr>
          <a:xfrm>
            <a:off x="6300192" y="598461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16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5148064" y="515719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16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7452320" y="566124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16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26" name="Zástupný symbol pro obsah 2"/>
          <p:cNvSpPr txBox="1">
            <a:spLocks/>
          </p:cNvSpPr>
          <p:nvPr/>
        </p:nvSpPr>
        <p:spPr>
          <a:xfrm>
            <a:off x="457200" y="3429000"/>
            <a:ext cx="8686800" cy="1197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Geometrický průměr čísel 10 a 51,2 a 8</a:t>
            </a: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3203848" y="6396335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bg1"/>
                </a:solidFill>
              </a:rPr>
              <a:t>10x51,2x8     =       16x16x16</a:t>
            </a:r>
            <a:endParaRPr lang="cs-CZ" sz="2400" b="1" dirty="0">
              <a:solidFill>
                <a:schemeClr val="bg1"/>
              </a:solidFill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4644008" y="4293096"/>
            <a:ext cx="8640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>
                <a:solidFill>
                  <a:schemeClr val="bg1"/>
                </a:solidFill>
              </a:rPr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Vliv odlehlých pozorování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214282" y="1142984"/>
            <a:ext cx="86868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Počet hodin týdně strávených u televize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5, 7, 3, 38, 7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5, 7, 3, 38, 7, 200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5108</TotalTime>
  <Words>404</Words>
  <Application>Microsoft Office PowerPoint</Application>
  <PresentationFormat>Předvádění na obrazovce (4:3)</PresentationFormat>
  <Paragraphs>166</Paragraphs>
  <Slides>12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1_Motiv sady Office</vt:lpstr>
      <vt:lpstr>Rovnice</vt:lpstr>
      <vt:lpstr>dokument</vt:lpstr>
      <vt:lpstr>4. Výběrové charakteristiky </vt:lpstr>
      <vt:lpstr>Výběrový průměr</vt:lpstr>
      <vt:lpstr>Vážený průměr</vt:lpstr>
      <vt:lpstr>Medián</vt:lpstr>
      <vt:lpstr>Modus</vt:lpstr>
      <vt:lpstr>Snímek 6</vt:lpstr>
      <vt:lpstr>Geometrický průměr</vt:lpstr>
      <vt:lpstr>Geometrická interpretace geometrického průměru</vt:lpstr>
      <vt:lpstr>Snímek 9</vt:lpstr>
      <vt:lpstr>Snímek 10</vt:lpstr>
      <vt:lpstr>Průměrná x mediánová mzda v ČR</vt:lpstr>
      <vt:lpstr>Kvantitativní a kvalitativní znaky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Výběrové charakteristiky</dc:title>
  <dc:creator>Lucie Buresova</dc:creator>
  <cp:lastModifiedBy>Lucie Buresova</cp:lastModifiedBy>
  <cp:revision>9</cp:revision>
  <dcterms:created xsi:type="dcterms:W3CDTF">2016-02-28T15:38:51Z</dcterms:created>
  <dcterms:modified xsi:type="dcterms:W3CDTF">2021-03-17T07:52:37Z</dcterms:modified>
</cp:coreProperties>
</file>