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0" r:id="rId11"/>
    <p:sldId id="268" r:id="rId12"/>
    <p:sldId id="269" r:id="rId13"/>
    <p:sldId id="270" r:id="rId14"/>
    <p:sldId id="271" r:id="rId15"/>
    <p:sldId id="26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příklad</a:t>
            </a:r>
            <a:endParaRPr lang="cs-CZ" dirty="0"/>
          </a:p>
        </p:txBody>
      </p:sp>
      <p:sp>
        <p:nvSpPr>
          <p:cNvPr id="5123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prstClr val="white"/>
                </a:solidFill>
              </a:rPr>
              <a:t>	Stanovte rozpětí měsíčního příjmu a průměr obyvatel malé obce A a B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prstClr val="white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786063" y="3071813"/>
          <a:ext cx="4085106" cy="2178944"/>
        </p:xfrm>
        <a:graphic>
          <a:graphicData uri="http://schemas.openxmlformats.org/drawingml/2006/table">
            <a:tbl>
              <a:tblPr/>
              <a:tblGrid>
                <a:gridCol w="2042553"/>
                <a:gridCol w="2042553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 A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4 000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11 000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14 000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Stanovte </a:t>
            </a:r>
            <a:r>
              <a:rPr lang="cs-CZ" sz="3200" dirty="0" err="1">
                <a:solidFill>
                  <a:schemeClr val="bg1"/>
                </a:solidFill>
                <a:latin typeface="Calibri" pitchFamily="34" charset="0"/>
              </a:rPr>
              <a:t>kvartilové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 rozpětí hmotností: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58, 64, 79, 82, 47, 52, 60,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81, 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75, 69,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88 </a:t>
            </a: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47,52,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58</a:t>
            </a:r>
            <a:r>
              <a:rPr lang="cs-CZ" dirty="0" smtClean="0">
                <a:solidFill>
                  <a:schemeClr val="bg1"/>
                </a:solidFill>
              </a:rPr>
              <a:t>,60,64,69,75,79,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81</a:t>
            </a:r>
            <a:r>
              <a:rPr lang="cs-CZ" dirty="0" smtClean="0">
                <a:solidFill>
                  <a:schemeClr val="bg1"/>
                </a:solidFill>
              </a:rPr>
              <a:t>,82,88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p1 </a:t>
            </a:r>
            <a:r>
              <a:rPr lang="cs-CZ" dirty="0" smtClean="0">
                <a:solidFill>
                  <a:schemeClr val="bg1"/>
                </a:solidFill>
              </a:rPr>
              <a:t>= 11*0,25 + 0,5 = 3,25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p3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11*0,75 </a:t>
            </a:r>
            <a:r>
              <a:rPr lang="cs-CZ" dirty="0" smtClean="0">
                <a:solidFill>
                  <a:schemeClr val="bg1"/>
                </a:solidFill>
              </a:rPr>
              <a:t>+ 0,5 = </a:t>
            </a:r>
            <a:r>
              <a:rPr lang="cs-CZ" dirty="0" smtClean="0">
                <a:solidFill>
                  <a:schemeClr val="bg1"/>
                </a:solidFill>
              </a:rPr>
              <a:t>8,75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47,52,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58</a:t>
            </a:r>
            <a:r>
              <a:rPr lang="cs-CZ" dirty="0" smtClean="0">
                <a:solidFill>
                  <a:schemeClr val="bg1"/>
                </a:solidFill>
              </a:rPr>
              <a:t>,60,64,69,75,79,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81</a:t>
            </a:r>
            <a:r>
              <a:rPr lang="cs-CZ" dirty="0" smtClean="0">
                <a:solidFill>
                  <a:schemeClr val="bg1"/>
                </a:solidFill>
              </a:rPr>
              <a:t>,82,88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</a:t>
            </a:r>
            <a:r>
              <a:rPr lang="cs-CZ" baseline="-25000" dirty="0" smtClean="0">
                <a:solidFill>
                  <a:schemeClr val="bg1"/>
                </a:solidFill>
              </a:rPr>
              <a:t>Q</a:t>
            </a:r>
            <a:r>
              <a:rPr lang="cs-CZ" dirty="0" smtClean="0">
                <a:solidFill>
                  <a:schemeClr val="bg1"/>
                </a:solidFill>
              </a:rPr>
              <a:t> = Q</a:t>
            </a:r>
            <a:r>
              <a:rPr lang="cs-CZ" baseline="-25000" dirty="0" smtClean="0">
                <a:solidFill>
                  <a:schemeClr val="bg1"/>
                </a:solidFill>
              </a:rPr>
              <a:t>3</a:t>
            </a:r>
            <a:r>
              <a:rPr lang="cs-CZ" dirty="0" smtClean="0">
                <a:solidFill>
                  <a:schemeClr val="bg1"/>
                </a:solidFill>
              </a:rPr>
              <a:t> – Q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p1 </a:t>
            </a:r>
            <a:r>
              <a:rPr lang="cs-CZ" dirty="0" smtClean="0">
                <a:solidFill>
                  <a:schemeClr val="bg1"/>
                </a:solidFill>
              </a:rPr>
              <a:t>= 11*0,25 + 0,5 = 3,25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p3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11*0,75 </a:t>
            </a:r>
            <a:r>
              <a:rPr lang="cs-CZ" dirty="0" smtClean="0">
                <a:solidFill>
                  <a:schemeClr val="bg1"/>
                </a:solidFill>
              </a:rPr>
              <a:t>+ 0,5 = </a:t>
            </a:r>
            <a:r>
              <a:rPr lang="cs-CZ" dirty="0" smtClean="0">
                <a:solidFill>
                  <a:schemeClr val="bg1"/>
                </a:solidFill>
              </a:rPr>
              <a:t>8,75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47,52,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58</a:t>
            </a:r>
            <a:r>
              <a:rPr lang="cs-CZ" dirty="0" smtClean="0">
                <a:solidFill>
                  <a:schemeClr val="bg1"/>
                </a:solidFill>
              </a:rPr>
              <a:t>,60,64,69,75,79,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81</a:t>
            </a:r>
            <a:r>
              <a:rPr lang="cs-CZ" dirty="0" smtClean="0">
                <a:solidFill>
                  <a:schemeClr val="bg1"/>
                </a:solidFill>
              </a:rPr>
              <a:t>,82,88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</a:t>
            </a:r>
            <a:r>
              <a:rPr lang="cs-CZ" baseline="-25000" dirty="0" smtClean="0">
                <a:solidFill>
                  <a:schemeClr val="bg1"/>
                </a:solidFill>
              </a:rPr>
              <a:t>Q</a:t>
            </a:r>
            <a:r>
              <a:rPr lang="cs-CZ" dirty="0" smtClean="0">
                <a:solidFill>
                  <a:schemeClr val="bg1"/>
                </a:solidFill>
              </a:rPr>
              <a:t> = Q</a:t>
            </a:r>
            <a:r>
              <a:rPr lang="cs-CZ" baseline="-25000" dirty="0" smtClean="0">
                <a:solidFill>
                  <a:schemeClr val="bg1"/>
                </a:solidFill>
              </a:rPr>
              <a:t>3</a:t>
            </a:r>
            <a:r>
              <a:rPr lang="cs-CZ" dirty="0" smtClean="0">
                <a:solidFill>
                  <a:schemeClr val="bg1"/>
                </a:solidFill>
              </a:rPr>
              <a:t> – Q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p1 </a:t>
            </a:r>
            <a:r>
              <a:rPr lang="cs-CZ" dirty="0" smtClean="0">
                <a:solidFill>
                  <a:schemeClr val="bg1"/>
                </a:solidFill>
              </a:rPr>
              <a:t>= 11*0,25 + 0,5 = 3,25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p3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11*0,75 </a:t>
            </a:r>
            <a:r>
              <a:rPr lang="cs-CZ" dirty="0" smtClean="0">
                <a:solidFill>
                  <a:schemeClr val="bg1"/>
                </a:solidFill>
              </a:rPr>
              <a:t>+ 0,5 = </a:t>
            </a:r>
            <a:r>
              <a:rPr lang="cs-CZ" dirty="0" smtClean="0">
                <a:solidFill>
                  <a:schemeClr val="bg1"/>
                </a:solidFill>
              </a:rPr>
              <a:t>8,75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Q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 = 58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Q</a:t>
            </a:r>
            <a:r>
              <a:rPr lang="cs-CZ" baseline="-25000" dirty="0" smtClean="0">
                <a:solidFill>
                  <a:schemeClr val="bg1"/>
                </a:solidFill>
              </a:rPr>
              <a:t>3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81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47,52,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58</a:t>
            </a:r>
            <a:r>
              <a:rPr lang="cs-CZ" dirty="0" smtClean="0">
                <a:solidFill>
                  <a:schemeClr val="bg1"/>
                </a:solidFill>
              </a:rPr>
              <a:t>,60,64,69,75,79,</a:t>
            </a:r>
            <a:r>
              <a:rPr lang="cs-CZ" u="sng" dirty="0" smtClean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rPr>
              <a:t>81</a:t>
            </a:r>
            <a:r>
              <a:rPr lang="cs-CZ" dirty="0" smtClean="0">
                <a:solidFill>
                  <a:schemeClr val="bg1"/>
                </a:solidFill>
              </a:rPr>
              <a:t>,82,88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</a:t>
            </a:r>
            <a:r>
              <a:rPr lang="cs-CZ" baseline="-25000" dirty="0" smtClean="0">
                <a:solidFill>
                  <a:schemeClr val="bg1"/>
                </a:solidFill>
              </a:rPr>
              <a:t>Q</a:t>
            </a:r>
            <a:r>
              <a:rPr lang="cs-CZ" dirty="0" smtClean="0">
                <a:solidFill>
                  <a:schemeClr val="bg1"/>
                </a:solidFill>
              </a:rPr>
              <a:t> = Q</a:t>
            </a:r>
            <a:r>
              <a:rPr lang="cs-CZ" baseline="-25000" dirty="0" smtClean="0">
                <a:solidFill>
                  <a:schemeClr val="bg1"/>
                </a:solidFill>
              </a:rPr>
              <a:t>3</a:t>
            </a:r>
            <a:r>
              <a:rPr lang="cs-CZ" dirty="0" smtClean="0">
                <a:solidFill>
                  <a:schemeClr val="bg1"/>
                </a:solidFill>
              </a:rPr>
              <a:t> – Q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p1 </a:t>
            </a:r>
            <a:r>
              <a:rPr lang="cs-CZ" dirty="0" smtClean="0">
                <a:solidFill>
                  <a:schemeClr val="bg1"/>
                </a:solidFill>
              </a:rPr>
              <a:t>= 11*0,25 + 0,5 = 3,25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z</a:t>
            </a:r>
            <a:r>
              <a:rPr lang="cs-CZ" baseline="-25000" dirty="0" smtClean="0">
                <a:solidFill>
                  <a:schemeClr val="bg1"/>
                </a:solidFill>
              </a:rPr>
              <a:t>p3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11*0,75 </a:t>
            </a:r>
            <a:r>
              <a:rPr lang="cs-CZ" dirty="0" smtClean="0">
                <a:solidFill>
                  <a:schemeClr val="bg1"/>
                </a:solidFill>
              </a:rPr>
              <a:t>+ 0,5 = </a:t>
            </a:r>
            <a:r>
              <a:rPr lang="cs-CZ" dirty="0" smtClean="0">
                <a:solidFill>
                  <a:schemeClr val="bg1"/>
                </a:solidFill>
              </a:rPr>
              <a:t>8,75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Q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 = 58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Q</a:t>
            </a:r>
            <a:r>
              <a:rPr lang="cs-CZ" baseline="-25000" dirty="0" smtClean="0">
                <a:solidFill>
                  <a:schemeClr val="bg1"/>
                </a:solidFill>
              </a:rPr>
              <a:t>3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81</a:t>
            </a:r>
          </a:p>
          <a:p>
            <a:pPr>
              <a:buNone/>
            </a:pPr>
            <a:r>
              <a:rPr lang="cs-CZ" smtClean="0">
                <a:solidFill>
                  <a:schemeClr val="bg1"/>
                </a:solidFill>
              </a:rPr>
              <a:t>R</a:t>
            </a:r>
            <a:r>
              <a:rPr lang="cs-CZ" baseline="-25000" smtClean="0">
                <a:solidFill>
                  <a:schemeClr val="bg1"/>
                </a:solidFill>
              </a:rPr>
              <a:t>Q</a:t>
            </a:r>
            <a:r>
              <a:rPr lang="cs-CZ" smtClean="0">
                <a:solidFill>
                  <a:schemeClr val="bg1"/>
                </a:solidFill>
              </a:rPr>
              <a:t> </a:t>
            </a:r>
            <a:r>
              <a:rPr lang="cs-CZ" smtClean="0">
                <a:solidFill>
                  <a:schemeClr val="bg1"/>
                </a:solidFill>
              </a:rPr>
              <a:t>= 81 – 58 = 23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5.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Výška dívek: n = 12</a:t>
            </a: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	Stanovte vážený průměr výšky dívek</a:t>
            </a: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348880"/>
          <a:ext cx="77768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pořadí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 = </a:t>
            </a:r>
            <a:r>
              <a:rPr lang="cs-CZ" dirty="0" err="1" smtClean="0">
                <a:solidFill>
                  <a:schemeClr val="bg1"/>
                </a:solidFill>
              </a:rPr>
              <a:t>Xmax</a:t>
            </a:r>
            <a:r>
              <a:rPr lang="cs-CZ" dirty="0" smtClean="0">
                <a:solidFill>
                  <a:schemeClr val="bg1"/>
                </a:solidFill>
              </a:rPr>
              <a:t> – </a:t>
            </a:r>
            <a:r>
              <a:rPr lang="cs-CZ" dirty="0" err="1" smtClean="0">
                <a:solidFill>
                  <a:schemeClr val="bg1"/>
                </a:solidFill>
              </a:rPr>
              <a:t>Xmin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</a:t>
            </a:r>
            <a:r>
              <a:rPr lang="cs-CZ" baseline="-25000" dirty="0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= 16000 - 4000 = 12000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R</a:t>
            </a:r>
            <a:r>
              <a:rPr lang="cs-CZ" baseline="-25000" dirty="0" smtClean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= 12000 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smtClean="0">
                <a:solidFill>
                  <a:schemeClr val="bg1"/>
                </a:solidFill>
              </a:rPr>
              <a:t>8000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4000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x̅</a:t>
            </a:r>
            <a:r>
              <a:rPr lang="cs-CZ" baseline="-25000" dirty="0" smtClean="0">
                <a:solidFill>
                  <a:schemeClr val="bg1"/>
                </a:solidFill>
              </a:rPr>
              <a:t>A </a:t>
            </a:r>
            <a:r>
              <a:rPr lang="cs-CZ" dirty="0" smtClean="0">
                <a:solidFill>
                  <a:schemeClr val="bg1"/>
                </a:solidFill>
              </a:rPr>
              <a:t>= (4000 + 6000 + 8000 + 10000 + 12000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+ 14000 + 16000)/7 = 10000 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baseline="-25000" dirty="0" smtClean="0">
                <a:solidFill>
                  <a:schemeClr val="bg1"/>
                </a:solidFill>
              </a:rPr>
              <a:t>B </a:t>
            </a:r>
            <a:r>
              <a:rPr lang="cs-CZ" dirty="0" smtClean="0">
                <a:solidFill>
                  <a:schemeClr val="bg1"/>
                </a:solidFill>
              </a:rPr>
              <a:t>= </a:t>
            </a:r>
            <a:r>
              <a:rPr lang="cs-CZ" dirty="0" smtClean="0">
                <a:solidFill>
                  <a:schemeClr val="bg1"/>
                </a:solidFill>
              </a:rPr>
              <a:t>10000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příklad</a:t>
            </a:r>
            <a:endParaRPr lang="cs-CZ" dirty="0"/>
          </a:p>
        </p:txBody>
      </p:sp>
      <p:sp>
        <p:nvSpPr>
          <p:cNvPr id="6147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Stanovte rozptyl a směrodatnou odchylku hmotností myší: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1,2; 1,4; 1,6; 1,8; 2,0; 2,4; 3,8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= (1,2 + 1,4 + 1,6 + 1,8 + 2,0 + 2,4 + 3,8)/7 = 2,0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= (1,2 + 1,4 + 1,6 + 1,8 + 2,0 + 2,4 + 3,8)/7 = 2,0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S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= [(1,2 -2,0)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+ (1,4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(1,6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(1,8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(2,0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(2,4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(3,8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]/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(7-1) =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(0,64 + 0,36 + 0,16 + 0,04 + 0 + </a:t>
            </a:r>
            <a:r>
              <a:rPr lang="cs-CZ" dirty="0" err="1" smtClean="0">
                <a:solidFill>
                  <a:schemeClr val="bg1"/>
                </a:solidFill>
              </a:rPr>
              <a:t>0</a:t>
            </a:r>
            <a:r>
              <a:rPr lang="cs-CZ" dirty="0" smtClean="0">
                <a:solidFill>
                  <a:schemeClr val="bg1"/>
                </a:solidFill>
              </a:rPr>
              <a:t>,16 + 3,24)/6 = 4,6/6 = 0,77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x</a:t>
            </a:r>
            <a:r>
              <a:rPr lang="cs-CZ" dirty="0" smtClean="0">
                <a:solidFill>
                  <a:schemeClr val="bg1"/>
                </a:solidFill>
              </a:rPr>
              <a:t>̅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= (1,2 + 1,4 + 1,6 + 1,8 + 2,0 + 2,4 + 3,8)/7 = 2,0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s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= [(1,2 -2,0)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+ (1,4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(1,6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(1,8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(2,0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(2,4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 + (3,8 – 2,0)</a:t>
            </a:r>
            <a:r>
              <a:rPr lang="cs-CZ" baseline="30000" dirty="0" smtClean="0">
                <a:solidFill>
                  <a:schemeClr val="bg1"/>
                </a:solidFill>
              </a:rPr>
              <a:t> 2</a:t>
            </a:r>
            <a:r>
              <a:rPr lang="cs-CZ" dirty="0" smtClean="0">
                <a:solidFill>
                  <a:schemeClr val="bg1"/>
                </a:solidFill>
              </a:rPr>
              <a:t>]/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(7-1) =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(0,64 + 0,36 + 0,16 + 0,4 + 0 + </a:t>
            </a:r>
            <a:r>
              <a:rPr lang="cs-CZ" dirty="0" err="1" smtClean="0">
                <a:solidFill>
                  <a:schemeClr val="bg1"/>
                </a:solidFill>
              </a:rPr>
              <a:t>0</a:t>
            </a:r>
            <a:r>
              <a:rPr lang="cs-CZ" dirty="0" smtClean="0">
                <a:solidFill>
                  <a:schemeClr val="bg1"/>
                </a:solidFill>
              </a:rPr>
              <a:t>,16 + 3,24)/6 = 4,6/6 = 0,77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s = √s</a:t>
            </a:r>
            <a:r>
              <a:rPr lang="cs-CZ" baseline="30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= 0,88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příklad</a:t>
            </a:r>
            <a:endParaRPr lang="cs-CZ" dirty="0"/>
          </a:p>
        </p:txBody>
      </p:sp>
      <p:sp>
        <p:nvSpPr>
          <p:cNvPr id="7171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V nemocnici bylo hospitalizováno celkem 340 osob s průměrnou délkou hospitalizace 13,6 dnů a směrodatnou odchylkou 6,08 dne. Spočtěte variační koeficient.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 = s/</a:t>
            </a:r>
            <a:r>
              <a:rPr lang="cs-CZ" dirty="0" smtClean="0">
                <a:solidFill>
                  <a:schemeClr val="bg1"/>
                </a:solidFill>
              </a:rPr>
              <a:t> x̅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* 100%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 = s/</a:t>
            </a:r>
            <a:r>
              <a:rPr lang="cs-CZ" dirty="0" smtClean="0">
                <a:solidFill>
                  <a:schemeClr val="bg1"/>
                </a:solidFill>
              </a:rPr>
              <a:t> x̅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* 100%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 = </a:t>
            </a:r>
            <a:r>
              <a:rPr lang="cs-CZ" dirty="0" smtClean="0">
                <a:solidFill>
                  <a:schemeClr val="bg1"/>
                </a:solidFill>
              </a:rPr>
              <a:t>6,08/ 13,6</a:t>
            </a:r>
            <a:r>
              <a:rPr lang="cs-CZ" baseline="-25000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* 100</a:t>
            </a:r>
            <a:r>
              <a:rPr lang="cs-CZ" dirty="0" smtClean="0">
                <a:solidFill>
                  <a:schemeClr val="bg1"/>
                </a:solidFill>
              </a:rPr>
              <a:t>% = 44,7%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483</Words>
  <Application>Microsoft Office PowerPoint</Application>
  <PresentationFormat>Předvádění na obrazovce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1_Motiv sady Office</vt:lpstr>
      <vt:lpstr>1. příklad</vt:lpstr>
      <vt:lpstr>Snímek 2</vt:lpstr>
      <vt:lpstr>2. příklad</vt:lpstr>
      <vt:lpstr>Snímek 4</vt:lpstr>
      <vt:lpstr>Snímek 5</vt:lpstr>
      <vt:lpstr>Snímek 6</vt:lpstr>
      <vt:lpstr>3. příklad</vt:lpstr>
      <vt:lpstr>Snímek 8</vt:lpstr>
      <vt:lpstr>Snímek 9</vt:lpstr>
      <vt:lpstr>4. příklad</vt:lpstr>
      <vt:lpstr>Snímek 11</vt:lpstr>
      <vt:lpstr>Snímek 12</vt:lpstr>
      <vt:lpstr>Snímek 13</vt:lpstr>
      <vt:lpstr>Snímek 14</vt:lpstr>
      <vt:lpstr>5. 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příklad</dc:title>
  <dc:creator>Lucie Buresova</dc:creator>
  <cp:lastModifiedBy>Lucie Buresova</cp:lastModifiedBy>
  <cp:revision>4</cp:revision>
  <dcterms:created xsi:type="dcterms:W3CDTF">2021-03-16T16:49:00Z</dcterms:created>
  <dcterms:modified xsi:type="dcterms:W3CDTF">2021-03-23T17:06:48Z</dcterms:modified>
</cp:coreProperties>
</file>