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2" r:id="rId3"/>
    <p:sldId id="258" r:id="rId4"/>
    <p:sldId id="263" r:id="rId5"/>
    <p:sldId id="264" r:id="rId6"/>
    <p:sldId id="265" r:id="rId7"/>
    <p:sldId id="259" r:id="rId8"/>
    <p:sldId id="266" r:id="rId9"/>
    <p:sldId id="267" r:id="rId10"/>
    <p:sldId id="260" r:id="rId11"/>
    <p:sldId id="268" r:id="rId12"/>
    <p:sldId id="269" r:id="rId13"/>
    <p:sldId id="270" r:id="rId14"/>
    <p:sldId id="271" r:id="rId15"/>
    <p:sldId id="261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DA1B-54BD-4C37-9E79-AA4704A746E4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23.3.2021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C298-9075-4FC1-9EBB-3D3544D458E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DA1B-54BD-4C37-9E79-AA4704A746E4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23.3.2021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C298-9075-4FC1-9EBB-3D3544D458E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DA1B-54BD-4C37-9E79-AA4704A746E4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23.3.2021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C298-9075-4FC1-9EBB-3D3544D458E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DA1B-54BD-4C37-9E79-AA4704A746E4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23.3.2021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C298-9075-4FC1-9EBB-3D3544D458E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DA1B-54BD-4C37-9E79-AA4704A746E4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23.3.2021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C298-9075-4FC1-9EBB-3D3544D458E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DA1B-54BD-4C37-9E79-AA4704A746E4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23.3.2021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C298-9075-4FC1-9EBB-3D3544D458E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DA1B-54BD-4C37-9E79-AA4704A746E4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23.3.2021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C298-9075-4FC1-9EBB-3D3544D458E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DA1B-54BD-4C37-9E79-AA4704A746E4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23.3.2021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C298-9075-4FC1-9EBB-3D3544D458E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DA1B-54BD-4C37-9E79-AA4704A746E4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23.3.2021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C298-9075-4FC1-9EBB-3D3544D458E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DA1B-54BD-4C37-9E79-AA4704A746E4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23.3.2021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C298-9075-4FC1-9EBB-3D3544D458E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DA1B-54BD-4C37-9E79-AA4704A746E4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23.3.2021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C298-9075-4FC1-9EBB-3D3544D458E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0"/>
              </a:schemeClr>
            </a:gs>
            <a:gs pos="75000">
              <a:schemeClr val="accent1">
                <a:lumMod val="75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A9DA1B-54BD-4C37-9E79-AA4704A746E4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23.3.2021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9CC298-9075-4FC1-9EBB-3D3544D458E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C00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1. příklad</a:t>
            </a:r>
            <a:endParaRPr lang="cs-CZ" dirty="0"/>
          </a:p>
        </p:txBody>
      </p:sp>
      <p:sp>
        <p:nvSpPr>
          <p:cNvPr id="5123" name="Zástupný symbol pro obsah 2"/>
          <p:cNvSpPr txBox="1">
            <a:spLocks/>
          </p:cNvSpPr>
          <p:nvPr/>
        </p:nvSpPr>
        <p:spPr bwMode="auto">
          <a:xfrm>
            <a:off x="214313" y="1071563"/>
            <a:ext cx="86868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>
              <a:spcBef>
                <a:spcPct val="20000"/>
              </a:spcBef>
              <a:buFontTx/>
              <a:buChar char="-"/>
            </a:pPr>
            <a:endParaRPr lang="cs-CZ" sz="3200">
              <a:solidFill>
                <a:prstClr val="white"/>
              </a:solidFill>
            </a:endParaRPr>
          </a:p>
          <a:p>
            <a:pPr marL="514350" indent="-514350">
              <a:spcBef>
                <a:spcPct val="20000"/>
              </a:spcBef>
            </a:pPr>
            <a:r>
              <a:rPr lang="cs-CZ" sz="3200">
                <a:solidFill>
                  <a:prstClr val="white"/>
                </a:solidFill>
              </a:rPr>
              <a:t>	Stanovte rozpětí měsíčního příjmu a průměr obyvatel malé obce A a B</a:t>
            </a:r>
          </a:p>
          <a:p>
            <a:pPr marL="514350" indent="-514350">
              <a:spcBef>
                <a:spcPct val="20000"/>
              </a:spcBef>
              <a:buFontTx/>
              <a:buChar char="-"/>
            </a:pPr>
            <a:endParaRPr lang="cs-CZ" sz="3200">
              <a:solidFill>
                <a:prstClr val="white"/>
              </a:solidFill>
            </a:endParaRPr>
          </a:p>
          <a:p>
            <a:pPr marL="514350" indent="-514350">
              <a:spcBef>
                <a:spcPct val="20000"/>
              </a:spcBef>
              <a:buFontTx/>
              <a:buChar char="-"/>
            </a:pPr>
            <a:endParaRPr lang="cs-CZ" sz="3200">
              <a:solidFill>
                <a:prstClr val="white"/>
              </a:solidFill>
            </a:endParaRPr>
          </a:p>
          <a:p>
            <a:pPr marL="514350" indent="-514350">
              <a:spcBef>
                <a:spcPct val="20000"/>
              </a:spcBef>
              <a:buFontTx/>
              <a:buChar char="-"/>
            </a:pPr>
            <a:endParaRPr lang="cs-CZ" sz="3200">
              <a:solidFill>
                <a:prstClr val="white"/>
              </a:solidFill>
            </a:endParaRPr>
          </a:p>
          <a:p>
            <a:pPr marL="514350" indent="-514350">
              <a:spcBef>
                <a:spcPct val="20000"/>
              </a:spcBef>
            </a:pPr>
            <a:endParaRPr lang="cs-CZ" sz="3200">
              <a:solidFill>
                <a:prstClr val="white"/>
              </a:solidFill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2786063" y="3071813"/>
          <a:ext cx="4085106" cy="2178944"/>
        </p:xfrm>
        <a:graphic>
          <a:graphicData uri="http://schemas.openxmlformats.org/drawingml/2006/table">
            <a:tbl>
              <a:tblPr/>
              <a:tblGrid>
                <a:gridCol w="2042553"/>
                <a:gridCol w="2042553"/>
              </a:tblGrid>
              <a:tr h="427544">
                <a:tc>
                  <a:txBody>
                    <a:bodyPr/>
                    <a:lstStyle/>
                    <a:p>
                      <a:pPr algn="ctr"/>
                      <a:r>
                        <a:rPr lang="cs-CZ" sz="1500" dirty="0" smtClean="0">
                          <a:solidFill>
                            <a:schemeClr val="bg1"/>
                          </a:solidFill>
                        </a:rPr>
                        <a:t>Obec A</a:t>
                      </a:r>
                      <a:endParaRPr lang="cs-CZ" sz="1500" dirty="0">
                        <a:solidFill>
                          <a:schemeClr val="bg1"/>
                        </a:solidFill>
                      </a:endParaRPr>
                    </a:p>
                  </a:txBody>
                  <a:tcPr marL="76679" marR="76679" marT="10800" marB="108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 smtClean="0">
                          <a:solidFill>
                            <a:schemeClr val="bg1"/>
                          </a:solidFill>
                        </a:rPr>
                        <a:t>Obec</a:t>
                      </a:r>
                      <a:r>
                        <a:rPr lang="cs-CZ" sz="1500" baseline="0" dirty="0" smtClean="0">
                          <a:solidFill>
                            <a:schemeClr val="bg1"/>
                          </a:solidFill>
                        </a:rPr>
                        <a:t> B</a:t>
                      </a:r>
                      <a:endParaRPr lang="cs-CZ" sz="1500" dirty="0">
                        <a:solidFill>
                          <a:schemeClr val="bg1"/>
                        </a:solidFill>
                      </a:endParaRPr>
                    </a:p>
                  </a:txBody>
                  <a:tcPr marL="76679" marR="76679" marT="10800" marB="108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476">
                <a:tc>
                  <a:txBody>
                    <a:bodyPr/>
                    <a:lstStyle/>
                    <a:p>
                      <a:pPr algn="ctr"/>
                      <a:r>
                        <a:rPr lang="cs-CZ" sz="1500" dirty="0" smtClean="0">
                          <a:solidFill>
                            <a:schemeClr val="bg1"/>
                          </a:solidFill>
                        </a:rPr>
                        <a:t>4 000 Kč</a:t>
                      </a:r>
                      <a:endParaRPr lang="cs-CZ" sz="1500" dirty="0">
                        <a:solidFill>
                          <a:schemeClr val="bg1"/>
                        </a:solidFill>
                      </a:endParaRPr>
                    </a:p>
                  </a:txBody>
                  <a:tcPr marL="76679" marR="76679" marT="10800" marB="108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 smtClean="0">
                          <a:solidFill>
                            <a:schemeClr val="bg1"/>
                          </a:solidFill>
                        </a:rPr>
                        <a:t>8</a:t>
                      </a:r>
                      <a:r>
                        <a:rPr lang="cs-CZ" sz="1500" baseline="0" dirty="0" smtClean="0">
                          <a:solidFill>
                            <a:schemeClr val="bg1"/>
                          </a:solidFill>
                        </a:rPr>
                        <a:t> 000 Kč</a:t>
                      </a:r>
                      <a:endParaRPr lang="cs-CZ" sz="1500" dirty="0">
                        <a:solidFill>
                          <a:schemeClr val="bg1"/>
                        </a:solidFill>
                      </a:endParaRPr>
                    </a:p>
                  </a:txBody>
                  <a:tcPr marL="76679" marR="76679" marT="10800" marB="108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476">
                <a:tc>
                  <a:txBody>
                    <a:bodyPr/>
                    <a:lstStyle/>
                    <a:p>
                      <a:pPr algn="ctr"/>
                      <a:r>
                        <a:rPr lang="cs-CZ" sz="1500" dirty="0" smtClean="0">
                          <a:solidFill>
                            <a:schemeClr val="bg1"/>
                          </a:solidFill>
                        </a:rPr>
                        <a:t>6 000</a:t>
                      </a:r>
                      <a:r>
                        <a:rPr lang="cs-CZ" sz="1500" baseline="0" dirty="0" smtClean="0">
                          <a:solidFill>
                            <a:schemeClr val="bg1"/>
                          </a:solidFill>
                        </a:rPr>
                        <a:t> Kč</a:t>
                      </a:r>
                      <a:endParaRPr lang="cs-CZ" sz="1500" dirty="0">
                        <a:solidFill>
                          <a:schemeClr val="bg1"/>
                        </a:solidFill>
                      </a:endParaRPr>
                    </a:p>
                  </a:txBody>
                  <a:tcPr marL="76679" marR="76679" marT="10800" marB="108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 smtClean="0">
                          <a:solidFill>
                            <a:schemeClr val="bg1"/>
                          </a:solidFill>
                        </a:rPr>
                        <a:t>8 000 Kč</a:t>
                      </a:r>
                      <a:endParaRPr lang="cs-CZ" sz="1500" dirty="0">
                        <a:solidFill>
                          <a:schemeClr val="bg1"/>
                        </a:solidFill>
                      </a:endParaRPr>
                    </a:p>
                  </a:txBody>
                  <a:tcPr marL="76679" marR="76679" marT="10800" marB="108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476">
                <a:tc>
                  <a:txBody>
                    <a:bodyPr/>
                    <a:lstStyle/>
                    <a:p>
                      <a:pPr algn="ctr"/>
                      <a:r>
                        <a:rPr lang="cs-CZ" sz="1500" dirty="0" smtClean="0">
                          <a:solidFill>
                            <a:schemeClr val="bg1"/>
                          </a:solidFill>
                        </a:rPr>
                        <a:t>8 000</a:t>
                      </a:r>
                      <a:r>
                        <a:rPr lang="cs-CZ" sz="1500" baseline="0" dirty="0" smtClean="0">
                          <a:solidFill>
                            <a:schemeClr val="bg1"/>
                          </a:solidFill>
                        </a:rPr>
                        <a:t> Kč</a:t>
                      </a:r>
                      <a:endParaRPr lang="cs-CZ" sz="1500" dirty="0">
                        <a:solidFill>
                          <a:schemeClr val="bg1"/>
                        </a:solidFill>
                      </a:endParaRPr>
                    </a:p>
                  </a:txBody>
                  <a:tcPr marL="76679" marR="76679" marT="10800" marB="108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 smtClean="0">
                          <a:solidFill>
                            <a:schemeClr val="bg1"/>
                          </a:solidFill>
                        </a:rPr>
                        <a:t>9</a:t>
                      </a:r>
                      <a:r>
                        <a:rPr lang="cs-CZ" sz="1500" baseline="0" dirty="0" smtClean="0">
                          <a:solidFill>
                            <a:schemeClr val="bg1"/>
                          </a:solidFill>
                        </a:rPr>
                        <a:t> 000 Kč</a:t>
                      </a:r>
                      <a:endParaRPr lang="cs-CZ" sz="1500" dirty="0">
                        <a:solidFill>
                          <a:schemeClr val="bg1"/>
                        </a:solidFill>
                      </a:endParaRPr>
                    </a:p>
                  </a:txBody>
                  <a:tcPr marL="76679" marR="76679" marT="10800" marB="108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476">
                <a:tc>
                  <a:txBody>
                    <a:bodyPr/>
                    <a:lstStyle/>
                    <a:p>
                      <a:pPr algn="ctr"/>
                      <a:r>
                        <a:rPr lang="cs-CZ" sz="1500" dirty="0" smtClean="0">
                          <a:solidFill>
                            <a:schemeClr val="bg1"/>
                          </a:solidFill>
                        </a:rPr>
                        <a:t>10 000</a:t>
                      </a:r>
                      <a:r>
                        <a:rPr lang="cs-CZ" sz="1500" baseline="0" dirty="0" smtClean="0">
                          <a:solidFill>
                            <a:schemeClr val="bg1"/>
                          </a:solidFill>
                        </a:rPr>
                        <a:t> Kč</a:t>
                      </a:r>
                      <a:endParaRPr lang="cs-CZ" sz="1500" dirty="0">
                        <a:solidFill>
                          <a:schemeClr val="bg1"/>
                        </a:solidFill>
                      </a:endParaRPr>
                    </a:p>
                  </a:txBody>
                  <a:tcPr marL="76679" marR="76679" marT="10800" marB="108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 smtClean="0">
                          <a:solidFill>
                            <a:schemeClr val="bg1"/>
                          </a:solidFill>
                        </a:rPr>
                        <a:t>10</a:t>
                      </a:r>
                      <a:r>
                        <a:rPr lang="cs-CZ" sz="1500" baseline="0" dirty="0" smtClean="0">
                          <a:solidFill>
                            <a:schemeClr val="bg1"/>
                          </a:solidFill>
                        </a:rPr>
                        <a:t> 000 Kč</a:t>
                      </a:r>
                      <a:endParaRPr lang="cs-CZ" sz="1500" dirty="0">
                        <a:solidFill>
                          <a:schemeClr val="bg1"/>
                        </a:solidFill>
                      </a:endParaRPr>
                    </a:p>
                  </a:txBody>
                  <a:tcPr marL="76679" marR="76679" marT="10800" marB="108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476">
                <a:tc>
                  <a:txBody>
                    <a:bodyPr/>
                    <a:lstStyle/>
                    <a:p>
                      <a:pPr algn="ctr"/>
                      <a:r>
                        <a:rPr lang="cs-CZ" sz="1500" dirty="0" smtClean="0">
                          <a:solidFill>
                            <a:schemeClr val="bg1"/>
                          </a:solidFill>
                        </a:rPr>
                        <a:t>12 000 Kč</a:t>
                      </a:r>
                      <a:endParaRPr lang="cs-CZ" sz="1500" dirty="0">
                        <a:solidFill>
                          <a:schemeClr val="bg1"/>
                        </a:solidFill>
                      </a:endParaRPr>
                    </a:p>
                  </a:txBody>
                  <a:tcPr marL="76679" marR="76679" marT="10800" marB="108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 smtClean="0">
                          <a:solidFill>
                            <a:schemeClr val="bg1"/>
                          </a:solidFill>
                        </a:rPr>
                        <a:t>11 000 Kč</a:t>
                      </a:r>
                      <a:endParaRPr lang="cs-CZ" sz="1500" dirty="0">
                        <a:solidFill>
                          <a:schemeClr val="bg1"/>
                        </a:solidFill>
                      </a:endParaRPr>
                    </a:p>
                  </a:txBody>
                  <a:tcPr marL="76679" marR="76679" marT="10800" marB="108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476">
                <a:tc>
                  <a:txBody>
                    <a:bodyPr/>
                    <a:lstStyle/>
                    <a:p>
                      <a:pPr algn="ctr"/>
                      <a:r>
                        <a:rPr lang="cs-CZ" sz="1500" dirty="0" smtClean="0">
                          <a:solidFill>
                            <a:schemeClr val="bg1"/>
                          </a:solidFill>
                        </a:rPr>
                        <a:t>14 000</a:t>
                      </a:r>
                      <a:r>
                        <a:rPr lang="cs-CZ" sz="1500" baseline="0" dirty="0" smtClean="0">
                          <a:solidFill>
                            <a:schemeClr val="bg1"/>
                          </a:solidFill>
                        </a:rPr>
                        <a:t> Kč</a:t>
                      </a:r>
                      <a:endParaRPr lang="cs-CZ" sz="1500" dirty="0">
                        <a:solidFill>
                          <a:schemeClr val="bg1"/>
                        </a:solidFill>
                      </a:endParaRPr>
                    </a:p>
                  </a:txBody>
                  <a:tcPr marL="76679" marR="76679" marT="10800" marB="108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 smtClean="0">
                          <a:solidFill>
                            <a:schemeClr val="bg1"/>
                          </a:solidFill>
                        </a:rPr>
                        <a:t>12</a:t>
                      </a:r>
                      <a:r>
                        <a:rPr lang="cs-CZ" sz="1500" baseline="0" dirty="0" smtClean="0">
                          <a:solidFill>
                            <a:schemeClr val="bg1"/>
                          </a:solidFill>
                        </a:rPr>
                        <a:t> 000 Kč</a:t>
                      </a:r>
                      <a:endParaRPr lang="cs-CZ" sz="1500" dirty="0">
                        <a:solidFill>
                          <a:schemeClr val="bg1"/>
                        </a:solidFill>
                      </a:endParaRPr>
                    </a:p>
                  </a:txBody>
                  <a:tcPr marL="76679" marR="76679" marT="10800" marB="108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476">
                <a:tc>
                  <a:txBody>
                    <a:bodyPr/>
                    <a:lstStyle/>
                    <a:p>
                      <a:pPr algn="ctr"/>
                      <a:r>
                        <a:rPr lang="cs-CZ" sz="1500" dirty="0" smtClean="0">
                          <a:solidFill>
                            <a:schemeClr val="bg1"/>
                          </a:solidFill>
                        </a:rPr>
                        <a:t>16 000</a:t>
                      </a:r>
                      <a:r>
                        <a:rPr lang="cs-CZ" sz="1500" baseline="0" dirty="0" smtClean="0">
                          <a:solidFill>
                            <a:schemeClr val="bg1"/>
                          </a:solidFill>
                        </a:rPr>
                        <a:t> Kč</a:t>
                      </a:r>
                      <a:endParaRPr lang="cs-CZ" sz="1500" dirty="0">
                        <a:solidFill>
                          <a:schemeClr val="bg1"/>
                        </a:solidFill>
                      </a:endParaRPr>
                    </a:p>
                  </a:txBody>
                  <a:tcPr marL="76679" marR="76679" marT="10800" marB="108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 smtClean="0">
                          <a:solidFill>
                            <a:schemeClr val="bg1"/>
                          </a:solidFill>
                        </a:rPr>
                        <a:t>12</a:t>
                      </a:r>
                      <a:r>
                        <a:rPr lang="cs-CZ" sz="1500" baseline="0" dirty="0" smtClean="0">
                          <a:solidFill>
                            <a:schemeClr val="bg1"/>
                          </a:solidFill>
                        </a:rPr>
                        <a:t> 000 Kč</a:t>
                      </a:r>
                      <a:endParaRPr lang="cs-CZ" sz="1500" dirty="0">
                        <a:solidFill>
                          <a:schemeClr val="bg1"/>
                        </a:solidFill>
                      </a:endParaRPr>
                    </a:p>
                  </a:txBody>
                  <a:tcPr marL="76679" marR="76679" marT="10800" marB="108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4. příklad</a:t>
            </a:r>
            <a:endParaRPr lang="cs-CZ" dirty="0"/>
          </a:p>
        </p:txBody>
      </p:sp>
      <p:sp>
        <p:nvSpPr>
          <p:cNvPr id="8195" name="Zástupný symbol pro obsah 2"/>
          <p:cNvSpPr txBox="1">
            <a:spLocks/>
          </p:cNvSpPr>
          <p:nvPr/>
        </p:nvSpPr>
        <p:spPr bwMode="auto">
          <a:xfrm>
            <a:off x="214313" y="1071563"/>
            <a:ext cx="86868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>
              <a:spcBef>
                <a:spcPct val="20000"/>
              </a:spcBef>
              <a:buFontTx/>
              <a:buChar char="-"/>
            </a:pPr>
            <a:endParaRPr lang="cs-CZ" sz="3200" dirty="0">
              <a:solidFill>
                <a:schemeClr val="bg1"/>
              </a:solidFill>
              <a:latin typeface="Calibri" pitchFamily="34" charset="0"/>
            </a:endParaRPr>
          </a:p>
          <a:p>
            <a:pPr marL="514350" indent="-514350">
              <a:spcBef>
                <a:spcPct val="20000"/>
              </a:spcBef>
            </a:pPr>
            <a:r>
              <a:rPr lang="cs-CZ" sz="3200" dirty="0">
                <a:solidFill>
                  <a:schemeClr val="bg1"/>
                </a:solidFill>
                <a:latin typeface="Calibri" pitchFamily="34" charset="0"/>
              </a:rPr>
              <a:t>	Stanovte </a:t>
            </a:r>
            <a:r>
              <a:rPr lang="cs-CZ" sz="3200" dirty="0" err="1">
                <a:solidFill>
                  <a:schemeClr val="bg1"/>
                </a:solidFill>
                <a:latin typeface="Calibri" pitchFamily="34" charset="0"/>
              </a:rPr>
              <a:t>kvartilové</a:t>
            </a:r>
            <a:r>
              <a:rPr lang="cs-CZ" sz="3200" dirty="0">
                <a:solidFill>
                  <a:schemeClr val="bg1"/>
                </a:solidFill>
                <a:latin typeface="Calibri" pitchFamily="34" charset="0"/>
              </a:rPr>
              <a:t> rozpětí hmotností:</a:t>
            </a:r>
          </a:p>
          <a:p>
            <a:pPr marL="514350" indent="-514350">
              <a:spcBef>
                <a:spcPct val="20000"/>
              </a:spcBef>
            </a:pPr>
            <a:r>
              <a:rPr lang="cs-CZ" sz="3200" dirty="0">
                <a:solidFill>
                  <a:schemeClr val="bg1"/>
                </a:solidFill>
                <a:latin typeface="Calibri" pitchFamily="34" charset="0"/>
              </a:rPr>
              <a:t>	58, 64, 79, 82, 47, 52, 60, </a:t>
            </a:r>
            <a:r>
              <a:rPr lang="cs-CZ" sz="3200" dirty="0" smtClean="0">
                <a:solidFill>
                  <a:schemeClr val="bg1"/>
                </a:solidFill>
                <a:latin typeface="Calibri" pitchFamily="34" charset="0"/>
              </a:rPr>
              <a:t>81, </a:t>
            </a:r>
            <a:r>
              <a:rPr lang="cs-CZ" sz="3200" dirty="0">
                <a:solidFill>
                  <a:schemeClr val="bg1"/>
                </a:solidFill>
                <a:latin typeface="Calibri" pitchFamily="34" charset="0"/>
              </a:rPr>
              <a:t>75, 69, </a:t>
            </a:r>
            <a:r>
              <a:rPr lang="cs-CZ" sz="3200" dirty="0" smtClean="0">
                <a:solidFill>
                  <a:schemeClr val="bg1"/>
                </a:solidFill>
                <a:latin typeface="Calibri" pitchFamily="34" charset="0"/>
              </a:rPr>
              <a:t>88 </a:t>
            </a:r>
            <a:endParaRPr lang="cs-CZ" sz="3200" dirty="0">
              <a:solidFill>
                <a:schemeClr val="bg1"/>
              </a:solidFill>
              <a:latin typeface="Calibri" pitchFamily="34" charset="0"/>
            </a:endParaRPr>
          </a:p>
          <a:p>
            <a:pPr marL="514350" indent="-514350">
              <a:spcBef>
                <a:spcPct val="20000"/>
              </a:spcBef>
              <a:buFontTx/>
              <a:buChar char="-"/>
            </a:pPr>
            <a:endParaRPr lang="cs-CZ" sz="3200" dirty="0">
              <a:solidFill>
                <a:schemeClr val="bg1"/>
              </a:solidFill>
              <a:latin typeface="Calibri" pitchFamily="34" charset="0"/>
            </a:endParaRPr>
          </a:p>
          <a:p>
            <a:pPr marL="514350" indent="-514350">
              <a:spcBef>
                <a:spcPct val="20000"/>
              </a:spcBef>
              <a:buFontTx/>
              <a:buChar char="-"/>
            </a:pPr>
            <a:endParaRPr lang="cs-CZ" sz="3200" dirty="0">
              <a:solidFill>
                <a:schemeClr val="bg1"/>
              </a:solidFill>
              <a:latin typeface="Calibri" pitchFamily="34" charset="0"/>
            </a:endParaRPr>
          </a:p>
          <a:p>
            <a:pPr marL="514350" indent="-514350">
              <a:spcBef>
                <a:spcPct val="20000"/>
              </a:spcBef>
              <a:buFontTx/>
              <a:buChar char="-"/>
            </a:pPr>
            <a:endParaRPr lang="cs-CZ" sz="3200" dirty="0">
              <a:solidFill>
                <a:schemeClr val="bg1"/>
              </a:solidFill>
              <a:latin typeface="Calibri" pitchFamily="34" charset="0"/>
            </a:endParaRPr>
          </a:p>
          <a:p>
            <a:pPr marL="514350" indent="-514350">
              <a:spcBef>
                <a:spcPct val="20000"/>
              </a:spcBef>
            </a:pPr>
            <a:endParaRPr lang="cs-CZ" sz="3200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>
                <a:solidFill>
                  <a:schemeClr val="bg1"/>
                </a:solidFill>
              </a:rPr>
              <a:t>47,52,</a:t>
            </a:r>
            <a:r>
              <a:rPr lang="cs-CZ" u="sng" dirty="0" smtClean="0">
                <a:solidFill>
                  <a:schemeClr val="bg1"/>
                </a:solidFill>
                <a:uFill>
                  <a:solidFill>
                    <a:schemeClr val="bg1"/>
                  </a:solidFill>
                </a:uFill>
              </a:rPr>
              <a:t>58</a:t>
            </a:r>
            <a:r>
              <a:rPr lang="cs-CZ" dirty="0" smtClean="0">
                <a:solidFill>
                  <a:schemeClr val="bg1"/>
                </a:solidFill>
              </a:rPr>
              <a:t>,60,64,69,75,79,</a:t>
            </a:r>
            <a:r>
              <a:rPr lang="cs-CZ" u="sng" dirty="0" smtClean="0">
                <a:solidFill>
                  <a:schemeClr val="bg1"/>
                </a:solidFill>
                <a:uFill>
                  <a:solidFill>
                    <a:schemeClr val="bg1"/>
                  </a:solidFill>
                </a:uFill>
              </a:rPr>
              <a:t>81</a:t>
            </a:r>
            <a:r>
              <a:rPr lang="cs-CZ" dirty="0" smtClean="0">
                <a:solidFill>
                  <a:schemeClr val="bg1"/>
                </a:solidFill>
              </a:rPr>
              <a:t>,82,88</a:t>
            </a:r>
          </a:p>
          <a:p>
            <a:pPr>
              <a:buNone/>
            </a:pPr>
            <a:r>
              <a:rPr lang="cs-CZ" dirty="0" smtClean="0">
                <a:solidFill>
                  <a:schemeClr val="bg1"/>
                </a:solidFill>
              </a:rPr>
              <a:t>z</a:t>
            </a:r>
            <a:r>
              <a:rPr lang="cs-CZ" baseline="-25000" dirty="0" smtClean="0">
                <a:solidFill>
                  <a:schemeClr val="bg1"/>
                </a:solidFill>
              </a:rPr>
              <a:t>p1 </a:t>
            </a:r>
            <a:r>
              <a:rPr lang="cs-CZ" dirty="0" smtClean="0">
                <a:solidFill>
                  <a:schemeClr val="bg1"/>
                </a:solidFill>
              </a:rPr>
              <a:t>= 11*0,25 + 0,5 = 3,25</a:t>
            </a:r>
          </a:p>
          <a:p>
            <a:pPr>
              <a:buNone/>
            </a:pPr>
            <a:r>
              <a:rPr lang="cs-CZ" dirty="0" smtClean="0">
                <a:solidFill>
                  <a:schemeClr val="bg1"/>
                </a:solidFill>
              </a:rPr>
              <a:t>z</a:t>
            </a:r>
            <a:r>
              <a:rPr lang="cs-CZ" baseline="-25000" dirty="0" smtClean="0">
                <a:solidFill>
                  <a:schemeClr val="bg1"/>
                </a:solidFill>
              </a:rPr>
              <a:t>p3 </a:t>
            </a:r>
            <a:r>
              <a:rPr lang="cs-CZ" dirty="0" smtClean="0">
                <a:solidFill>
                  <a:schemeClr val="bg1"/>
                </a:solidFill>
              </a:rPr>
              <a:t>= </a:t>
            </a:r>
            <a:r>
              <a:rPr lang="cs-CZ" dirty="0" smtClean="0">
                <a:solidFill>
                  <a:schemeClr val="bg1"/>
                </a:solidFill>
              </a:rPr>
              <a:t>11*0,75 </a:t>
            </a:r>
            <a:r>
              <a:rPr lang="cs-CZ" dirty="0" smtClean="0">
                <a:solidFill>
                  <a:schemeClr val="bg1"/>
                </a:solidFill>
              </a:rPr>
              <a:t>+ 0,5 = </a:t>
            </a:r>
            <a:r>
              <a:rPr lang="cs-CZ" dirty="0" smtClean="0">
                <a:solidFill>
                  <a:schemeClr val="bg1"/>
                </a:solidFill>
              </a:rPr>
              <a:t>8,75</a:t>
            </a:r>
            <a:endParaRPr lang="cs-CZ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cs-CZ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>
                <a:solidFill>
                  <a:schemeClr val="bg1"/>
                </a:solidFill>
              </a:rPr>
              <a:t>47,52,</a:t>
            </a:r>
            <a:r>
              <a:rPr lang="cs-CZ" u="sng" dirty="0" smtClean="0">
                <a:solidFill>
                  <a:schemeClr val="bg1"/>
                </a:solidFill>
                <a:uFill>
                  <a:solidFill>
                    <a:schemeClr val="bg1"/>
                  </a:solidFill>
                </a:uFill>
              </a:rPr>
              <a:t>58</a:t>
            </a:r>
            <a:r>
              <a:rPr lang="cs-CZ" dirty="0" smtClean="0">
                <a:solidFill>
                  <a:schemeClr val="bg1"/>
                </a:solidFill>
              </a:rPr>
              <a:t>,60,64,69,75,79,</a:t>
            </a:r>
            <a:r>
              <a:rPr lang="cs-CZ" u="sng" dirty="0" smtClean="0">
                <a:solidFill>
                  <a:schemeClr val="bg1"/>
                </a:solidFill>
                <a:uFill>
                  <a:solidFill>
                    <a:schemeClr val="bg1"/>
                  </a:solidFill>
                </a:uFill>
              </a:rPr>
              <a:t>81</a:t>
            </a:r>
            <a:r>
              <a:rPr lang="cs-CZ" dirty="0" smtClean="0">
                <a:solidFill>
                  <a:schemeClr val="bg1"/>
                </a:solidFill>
              </a:rPr>
              <a:t>,82,88</a:t>
            </a:r>
          </a:p>
          <a:p>
            <a:pPr>
              <a:buNone/>
            </a:pPr>
            <a:r>
              <a:rPr lang="cs-CZ" dirty="0" smtClean="0">
                <a:solidFill>
                  <a:schemeClr val="bg1"/>
                </a:solidFill>
              </a:rPr>
              <a:t>R</a:t>
            </a:r>
            <a:r>
              <a:rPr lang="cs-CZ" baseline="-25000" dirty="0" smtClean="0">
                <a:solidFill>
                  <a:schemeClr val="bg1"/>
                </a:solidFill>
              </a:rPr>
              <a:t>Q</a:t>
            </a:r>
            <a:r>
              <a:rPr lang="cs-CZ" dirty="0" smtClean="0">
                <a:solidFill>
                  <a:schemeClr val="bg1"/>
                </a:solidFill>
              </a:rPr>
              <a:t> = Q</a:t>
            </a:r>
            <a:r>
              <a:rPr lang="cs-CZ" baseline="-25000" dirty="0" smtClean="0">
                <a:solidFill>
                  <a:schemeClr val="bg1"/>
                </a:solidFill>
              </a:rPr>
              <a:t>3</a:t>
            </a:r>
            <a:r>
              <a:rPr lang="cs-CZ" dirty="0" smtClean="0">
                <a:solidFill>
                  <a:schemeClr val="bg1"/>
                </a:solidFill>
              </a:rPr>
              <a:t> – Q</a:t>
            </a:r>
            <a:r>
              <a:rPr lang="cs-CZ" baseline="-25000" dirty="0" smtClean="0">
                <a:solidFill>
                  <a:schemeClr val="bg1"/>
                </a:solidFill>
              </a:rPr>
              <a:t>1</a:t>
            </a:r>
          </a:p>
          <a:p>
            <a:pPr>
              <a:buNone/>
            </a:pPr>
            <a:r>
              <a:rPr lang="cs-CZ" dirty="0" smtClean="0">
                <a:solidFill>
                  <a:schemeClr val="bg1"/>
                </a:solidFill>
              </a:rPr>
              <a:t>z</a:t>
            </a:r>
            <a:r>
              <a:rPr lang="cs-CZ" baseline="-25000" dirty="0" smtClean="0">
                <a:solidFill>
                  <a:schemeClr val="bg1"/>
                </a:solidFill>
              </a:rPr>
              <a:t>p1 </a:t>
            </a:r>
            <a:r>
              <a:rPr lang="cs-CZ" dirty="0" smtClean="0">
                <a:solidFill>
                  <a:schemeClr val="bg1"/>
                </a:solidFill>
              </a:rPr>
              <a:t>= 11*0,25 + 0,5 = 3,25</a:t>
            </a:r>
          </a:p>
          <a:p>
            <a:pPr>
              <a:buNone/>
            </a:pPr>
            <a:r>
              <a:rPr lang="cs-CZ" dirty="0" smtClean="0">
                <a:solidFill>
                  <a:schemeClr val="bg1"/>
                </a:solidFill>
              </a:rPr>
              <a:t>z</a:t>
            </a:r>
            <a:r>
              <a:rPr lang="cs-CZ" baseline="-25000" dirty="0" smtClean="0">
                <a:solidFill>
                  <a:schemeClr val="bg1"/>
                </a:solidFill>
              </a:rPr>
              <a:t>p3 </a:t>
            </a:r>
            <a:r>
              <a:rPr lang="cs-CZ" dirty="0" smtClean="0">
                <a:solidFill>
                  <a:schemeClr val="bg1"/>
                </a:solidFill>
              </a:rPr>
              <a:t>= </a:t>
            </a:r>
            <a:r>
              <a:rPr lang="cs-CZ" dirty="0" smtClean="0">
                <a:solidFill>
                  <a:schemeClr val="bg1"/>
                </a:solidFill>
              </a:rPr>
              <a:t>11*0,75 </a:t>
            </a:r>
            <a:r>
              <a:rPr lang="cs-CZ" dirty="0" smtClean="0">
                <a:solidFill>
                  <a:schemeClr val="bg1"/>
                </a:solidFill>
              </a:rPr>
              <a:t>+ 0,5 = </a:t>
            </a:r>
            <a:r>
              <a:rPr lang="cs-CZ" dirty="0" smtClean="0">
                <a:solidFill>
                  <a:schemeClr val="bg1"/>
                </a:solidFill>
              </a:rPr>
              <a:t>8,75</a:t>
            </a:r>
            <a:endParaRPr lang="cs-CZ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cs-CZ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>
                <a:solidFill>
                  <a:schemeClr val="bg1"/>
                </a:solidFill>
              </a:rPr>
              <a:t>47,52,</a:t>
            </a:r>
            <a:r>
              <a:rPr lang="cs-CZ" u="sng" dirty="0" smtClean="0">
                <a:solidFill>
                  <a:schemeClr val="bg1"/>
                </a:solidFill>
                <a:uFill>
                  <a:solidFill>
                    <a:schemeClr val="bg1"/>
                  </a:solidFill>
                </a:uFill>
              </a:rPr>
              <a:t>58</a:t>
            </a:r>
            <a:r>
              <a:rPr lang="cs-CZ" dirty="0" smtClean="0">
                <a:solidFill>
                  <a:schemeClr val="bg1"/>
                </a:solidFill>
              </a:rPr>
              <a:t>,60,64,69,75,79,</a:t>
            </a:r>
            <a:r>
              <a:rPr lang="cs-CZ" u="sng" dirty="0" smtClean="0">
                <a:solidFill>
                  <a:schemeClr val="bg1"/>
                </a:solidFill>
                <a:uFill>
                  <a:solidFill>
                    <a:schemeClr val="bg1"/>
                  </a:solidFill>
                </a:uFill>
              </a:rPr>
              <a:t>81</a:t>
            </a:r>
            <a:r>
              <a:rPr lang="cs-CZ" dirty="0" smtClean="0">
                <a:solidFill>
                  <a:schemeClr val="bg1"/>
                </a:solidFill>
              </a:rPr>
              <a:t>,82,88</a:t>
            </a:r>
          </a:p>
          <a:p>
            <a:pPr>
              <a:buNone/>
            </a:pPr>
            <a:r>
              <a:rPr lang="cs-CZ" dirty="0" smtClean="0">
                <a:solidFill>
                  <a:schemeClr val="bg1"/>
                </a:solidFill>
              </a:rPr>
              <a:t>R</a:t>
            </a:r>
            <a:r>
              <a:rPr lang="cs-CZ" baseline="-25000" dirty="0" smtClean="0">
                <a:solidFill>
                  <a:schemeClr val="bg1"/>
                </a:solidFill>
              </a:rPr>
              <a:t>Q</a:t>
            </a:r>
            <a:r>
              <a:rPr lang="cs-CZ" dirty="0" smtClean="0">
                <a:solidFill>
                  <a:schemeClr val="bg1"/>
                </a:solidFill>
              </a:rPr>
              <a:t> = Q</a:t>
            </a:r>
            <a:r>
              <a:rPr lang="cs-CZ" baseline="-25000" dirty="0" smtClean="0">
                <a:solidFill>
                  <a:schemeClr val="bg1"/>
                </a:solidFill>
              </a:rPr>
              <a:t>3</a:t>
            </a:r>
            <a:r>
              <a:rPr lang="cs-CZ" dirty="0" smtClean="0">
                <a:solidFill>
                  <a:schemeClr val="bg1"/>
                </a:solidFill>
              </a:rPr>
              <a:t> – Q</a:t>
            </a:r>
            <a:r>
              <a:rPr lang="cs-CZ" baseline="-25000" dirty="0" smtClean="0">
                <a:solidFill>
                  <a:schemeClr val="bg1"/>
                </a:solidFill>
              </a:rPr>
              <a:t>1</a:t>
            </a:r>
          </a:p>
          <a:p>
            <a:pPr>
              <a:buNone/>
            </a:pPr>
            <a:r>
              <a:rPr lang="cs-CZ" dirty="0" smtClean="0">
                <a:solidFill>
                  <a:schemeClr val="bg1"/>
                </a:solidFill>
              </a:rPr>
              <a:t>z</a:t>
            </a:r>
            <a:r>
              <a:rPr lang="cs-CZ" baseline="-25000" dirty="0" smtClean="0">
                <a:solidFill>
                  <a:schemeClr val="bg1"/>
                </a:solidFill>
              </a:rPr>
              <a:t>p1 </a:t>
            </a:r>
            <a:r>
              <a:rPr lang="cs-CZ" dirty="0" smtClean="0">
                <a:solidFill>
                  <a:schemeClr val="bg1"/>
                </a:solidFill>
              </a:rPr>
              <a:t>= 11*0,25 + 0,5 = 3,25</a:t>
            </a:r>
          </a:p>
          <a:p>
            <a:pPr>
              <a:buNone/>
            </a:pPr>
            <a:r>
              <a:rPr lang="cs-CZ" dirty="0" smtClean="0">
                <a:solidFill>
                  <a:schemeClr val="bg1"/>
                </a:solidFill>
              </a:rPr>
              <a:t>z</a:t>
            </a:r>
            <a:r>
              <a:rPr lang="cs-CZ" baseline="-25000" dirty="0" smtClean="0">
                <a:solidFill>
                  <a:schemeClr val="bg1"/>
                </a:solidFill>
              </a:rPr>
              <a:t>p3 </a:t>
            </a:r>
            <a:r>
              <a:rPr lang="cs-CZ" dirty="0" smtClean="0">
                <a:solidFill>
                  <a:schemeClr val="bg1"/>
                </a:solidFill>
              </a:rPr>
              <a:t>= </a:t>
            </a:r>
            <a:r>
              <a:rPr lang="cs-CZ" dirty="0" smtClean="0">
                <a:solidFill>
                  <a:schemeClr val="bg1"/>
                </a:solidFill>
              </a:rPr>
              <a:t>11*0,75 </a:t>
            </a:r>
            <a:r>
              <a:rPr lang="cs-CZ" dirty="0" smtClean="0">
                <a:solidFill>
                  <a:schemeClr val="bg1"/>
                </a:solidFill>
              </a:rPr>
              <a:t>+ 0,5 = </a:t>
            </a:r>
            <a:r>
              <a:rPr lang="cs-CZ" dirty="0" smtClean="0">
                <a:solidFill>
                  <a:schemeClr val="bg1"/>
                </a:solidFill>
              </a:rPr>
              <a:t>8,75</a:t>
            </a:r>
          </a:p>
          <a:p>
            <a:pPr>
              <a:buNone/>
            </a:pPr>
            <a:r>
              <a:rPr lang="cs-CZ" dirty="0" smtClean="0">
                <a:solidFill>
                  <a:schemeClr val="bg1"/>
                </a:solidFill>
              </a:rPr>
              <a:t>Q</a:t>
            </a:r>
            <a:r>
              <a:rPr lang="cs-CZ" baseline="-25000" dirty="0" smtClean="0">
                <a:solidFill>
                  <a:schemeClr val="bg1"/>
                </a:solidFill>
              </a:rPr>
              <a:t>1</a:t>
            </a:r>
            <a:r>
              <a:rPr lang="cs-CZ" dirty="0" smtClean="0">
                <a:solidFill>
                  <a:schemeClr val="bg1"/>
                </a:solidFill>
              </a:rPr>
              <a:t> = 58</a:t>
            </a:r>
          </a:p>
          <a:p>
            <a:pPr>
              <a:buNone/>
            </a:pPr>
            <a:r>
              <a:rPr lang="cs-CZ" dirty="0" smtClean="0">
                <a:solidFill>
                  <a:schemeClr val="bg1"/>
                </a:solidFill>
              </a:rPr>
              <a:t>Q</a:t>
            </a:r>
            <a:r>
              <a:rPr lang="cs-CZ" baseline="-25000" dirty="0" smtClean="0">
                <a:solidFill>
                  <a:schemeClr val="bg1"/>
                </a:solidFill>
              </a:rPr>
              <a:t>3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smtClean="0">
                <a:solidFill>
                  <a:schemeClr val="bg1"/>
                </a:solidFill>
              </a:rPr>
              <a:t>= </a:t>
            </a:r>
            <a:r>
              <a:rPr lang="cs-CZ" dirty="0" smtClean="0">
                <a:solidFill>
                  <a:schemeClr val="bg1"/>
                </a:solidFill>
              </a:rPr>
              <a:t>81</a:t>
            </a:r>
            <a:endParaRPr lang="cs-CZ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cs-CZ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cs-CZ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>
                <a:solidFill>
                  <a:schemeClr val="bg1"/>
                </a:solidFill>
              </a:rPr>
              <a:t>47,52,</a:t>
            </a:r>
            <a:r>
              <a:rPr lang="cs-CZ" u="sng" dirty="0" smtClean="0">
                <a:solidFill>
                  <a:schemeClr val="bg1"/>
                </a:solidFill>
                <a:uFill>
                  <a:solidFill>
                    <a:schemeClr val="bg1"/>
                  </a:solidFill>
                </a:uFill>
              </a:rPr>
              <a:t>58</a:t>
            </a:r>
            <a:r>
              <a:rPr lang="cs-CZ" dirty="0" smtClean="0">
                <a:solidFill>
                  <a:schemeClr val="bg1"/>
                </a:solidFill>
              </a:rPr>
              <a:t>,60,64,69,75,79,</a:t>
            </a:r>
            <a:r>
              <a:rPr lang="cs-CZ" u="sng" dirty="0" smtClean="0">
                <a:solidFill>
                  <a:schemeClr val="bg1"/>
                </a:solidFill>
                <a:uFill>
                  <a:solidFill>
                    <a:schemeClr val="bg1"/>
                  </a:solidFill>
                </a:uFill>
              </a:rPr>
              <a:t>81</a:t>
            </a:r>
            <a:r>
              <a:rPr lang="cs-CZ" dirty="0" smtClean="0">
                <a:solidFill>
                  <a:schemeClr val="bg1"/>
                </a:solidFill>
              </a:rPr>
              <a:t>,82,88</a:t>
            </a:r>
          </a:p>
          <a:p>
            <a:pPr>
              <a:buNone/>
            </a:pPr>
            <a:r>
              <a:rPr lang="cs-CZ" dirty="0" smtClean="0">
                <a:solidFill>
                  <a:schemeClr val="bg1"/>
                </a:solidFill>
              </a:rPr>
              <a:t>R</a:t>
            </a:r>
            <a:r>
              <a:rPr lang="cs-CZ" baseline="-25000" dirty="0" smtClean="0">
                <a:solidFill>
                  <a:schemeClr val="bg1"/>
                </a:solidFill>
              </a:rPr>
              <a:t>Q</a:t>
            </a:r>
            <a:r>
              <a:rPr lang="cs-CZ" dirty="0" smtClean="0">
                <a:solidFill>
                  <a:schemeClr val="bg1"/>
                </a:solidFill>
              </a:rPr>
              <a:t> = Q</a:t>
            </a:r>
            <a:r>
              <a:rPr lang="cs-CZ" baseline="-25000" dirty="0" smtClean="0">
                <a:solidFill>
                  <a:schemeClr val="bg1"/>
                </a:solidFill>
              </a:rPr>
              <a:t>3</a:t>
            </a:r>
            <a:r>
              <a:rPr lang="cs-CZ" dirty="0" smtClean="0">
                <a:solidFill>
                  <a:schemeClr val="bg1"/>
                </a:solidFill>
              </a:rPr>
              <a:t> – Q</a:t>
            </a:r>
            <a:r>
              <a:rPr lang="cs-CZ" baseline="-25000" dirty="0" smtClean="0">
                <a:solidFill>
                  <a:schemeClr val="bg1"/>
                </a:solidFill>
              </a:rPr>
              <a:t>1</a:t>
            </a:r>
          </a:p>
          <a:p>
            <a:pPr>
              <a:buNone/>
            </a:pPr>
            <a:r>
              <a:rPr lang="cs-CZ" dirty="0" smtClean="0">
                <a:solidFill>
                  <a:schemeClr val="bg1"/>
                </a:solidFill>
              </a:rPr>
              <a:t>z</a:t>
            </a:r>
            <a:r>
              <a:rPr lang="cs-CZ" baseline="-25000" dirty="0" smtClean="0">
                <a:solidFill>
                  <a:schemeClr val="bg1"/>
                </a:solidFill>
              </a:rPr>
              <a:t>p1 </a:t>
            </a:r>
            <a:r>
              <a:rPr lang="cs-CZ" dirty="0" smtClean="0">
                <a:solidFill>
                  <a:schemeClr val="bg1"/>
                </a:solidFill>
              </a:rPr>
              <a:t>= 11*0,25 + 0,5 = 3,25</a:t>
            </a:r>
          </a:p>
          <a:p>
            <a:pPr>
              <a:buNone/>
            </a:pPr>
            <a:r>
              <a:rPr lang="cs-CZ" dirty="0" smtClean="0">
                <a:solidFill>
                  <a:schemeClr val="bg1"/>
                </a:solidFill>
              </a:rPr>
              <a:t>z</a:t>
            </a:r>
            <a:r>
              <a:rPr lang="cs-CZ" baseline="-25000" dirty="0" smtClean="0">
                <a:solidFill>
                  <a:schemeClr val="bg1"/>
                </a:solidFill>
              </a:rPr>
              <a:t>p3 </a:t>
            </a:r>
            <a:r>
              <a:rPr lang="cs-CZ" dirty="0" smtClean="0">
                <a:solidFill>
                  <a:schemeClr val="bg1"/>
                </a:solidFill>
              </a:rPr>
              <a:t>= </a:t>
            </a:r>
            <a:r>
              <a:rPr lang="cs-CZ" dirty="0" smtClean="0">
                <a:solidFill>
                  <a:schemeClr val="bg1"/>
                </a:solidFill>
              </a:rPr>
              <a:t>11*0,75 </a:t>
            </a:r>
            <a:r>
              <a:rPr lang="cs-CZ" dirty="0" smtClean="0">
                <a:solidFill>
                  <a:schemeClr val="bg1"/>
                </a:solidFill>
              </a:rPr>
              <a:t>+ 0,5 = </a:t>
            </a:r>
            <a:r>
              <a:rPr lang="cs-CZ" dirty="0" smtClean="0">
                <a:solidFill>
                  <a:schemeClr val="bg1"/>
                </a:solidFill>
              </a:rPr>
              <a:t>8,75</a:t>
            </a:r>
          </a:p>
          <a:p>
            <a:pPr>
              <a:buNone/>
            </a:pPr>
            <a:r>
              <a:rPr lang="cs-CZ" dirty="0" smtClean="0">
                <a:solidFill>
                  <a:schemeClr val="bg1"/>
                </a:solidFill>
              </a:rPr>
              <a:t>Q</a:t>
            </a:r>
            <a:r>
              <a:rPr lang="cs-CZ" baseline="-25000" dirty="0" smtClean="0">
                <a:solidFill>
                  <a:schemeClr val="bg1"/>
                </a:solidFill>
              </a:rPr>
              <a:t>1</a:t>
            </a:r>
            <a:r>
              <a:rPr lang="cs-CZ" dirty="0" smtClean="0">
                <a:solidFill>
                  <a:schemeClr val="bg1"/>
                </a:solidFill>
              </a:rPr>
              <a:t> = 58</a:t>
            </a:r>
          </a:p>
          <a:p>
            <a:pPr>
              <a:buNone/>
            </a:pPr>
            <a:r>
              <a:rPr lang="cs-CZ" dirty="0" smtClean="0">
                <a:solidFill>
                  <a:schemeClr val="bg1"/>
                </a:solidFill>
              </a:rPr>
              <a:t>Q</a:t>
            </a:r>
            <a:r>
              <a:rPr lang="cs-CZ" baseline="-25000" dirty="0" smtClean="0">
                <a:solidFill>
                  <a:schemeClr val="bg1"/>
                </a:solidFill>
              </a:rPr>
              <a:t>3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smtClean="0">
                <a:solidFill>
                  <a:schemeClr val="bg1"/>
                </a:solidFill>
              </a:rPr>
              <a:t>= </a:t>
            </a:r>
            <a:r>
              <a:rPr lang="cs-CZ" dirty="0" smtClean="0">
                <a:solidFill>
                  <a:schemeClr val="bg1"/>
                </a:solidFill>
              </a:rPr>
              <a:t>81</a:t>
            </a:r>
          </a:p>
          <a:p>
            <a:pPr>
              <a:buNone/>
            </a:pPr>
            <a:r>
              <a:rPr lang="cs-CZ" smtClean="0">
                <a:solidFill>
                  <a:schemeClr val="bg1"/>
                </a:solidFill>
              </a:rPr>
              <a:t>R</a:t>
            </a:r>
            <a:r>
              <a:rPr lang="cs-CZ" baseline="-25000" smtClean="0">
                <a:solidFill>
                  <a:schemeClr val="bg1"/>
                </a:solidFill>
              </a:rPr>
              <a:t>Q</a:t>
            </a:r>
            <a:r>
              <a:rPr lang="cs-CZ" smtClean="0">
                <a:solidFill>
                  <a:schemeClr val="bg1"/>
                </a:solidFill>
              </a:rPr>
              <a:t> </a:t>
            </a:r>
            <a:r>
              <a:rPr lang="cs-CZ" smtClean="0">
                <a:solidFill>
                  <a:schemeClr val="bg1"/>
                </a:solidFill>
              </a:rPr>
              <a:t>= 81 – 58 = 23</a:t>
            </a:r>
            <a:endParaRPr lang="cs-CZ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cs-CZ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cs-CZ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5. příklad</a:t>
            </a:r>
            <a:endParaRPr lang="cs-CZ" dirty="0"/>
          </a:p>
        </p:txBody>
      </p:sp>
      <p:sp>
        <p:nvSpPr>
          <p:cNvPr id="8195" name="Zástupný symbol pro obsah 2"/>
          <p:cNvSpPr txBox="1">
            <a:spLocks/>
          </p:cNvSpPr>
          <p:nvPr/>
        </p:nvSpPr>
        <p:spPr bwMode="auto">
          <a:xfrm>
            <a:off x="214313" y="1071563"/>
            <a:ext cx="86868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>
              <a:spcBef>
                <a:spcPct val="20000"/>
              </a:spcBef>
              <a:buFontTx/>
              <a:buChar char="-"/>
            </a:pPr>
            <a:endParaRPr lang="cs-CZ" sz="3200" dirty="0">
              <a:solidFill>
                <a:schemeClr val="bg1"/>
              </a:solidFill>
              <a:latin typeface="Calibri" pitchFamily="34" charset="0"/>
            </a:endParaRPr>
          </a:p>
          <a:p>
            <a:pPr marL="514350" indent="-514350">
              <a:spcBef>
                <a:spcPct val="20000"/>
              </a:spcBef>
            </a:pPr>
            <a:r>
              <a:rPr lang="cs-CZ" sz="3200" dirty="0">
                <a:solidFill>
                  <a:schemeClr val="bg1"/>
                </a:solidFill>
                <a:latin typeface="Calibri" pitchFamily="34" charset="0"/>
              </a:rPr>
              <a:t>	</a:t>
            </a:r>
            <a:r>
              <a:rPr lang="cs-CZ" sz="3200" dirty="0" smtClean="0">
                <a:solidFill>
                  <a:schemeClr val="bg1"/>
                </a:solidFill>
                <a:latin typeface="Calibri" pitchFamily="34" charset="0"/>
              </a:rPr>
              <a:t>Výška dívek: n = 12</a:t>
            </a:r>
          </a:p>
          <a:p>
            <a:pPr marL="514350" indent="-514350">
              <a:spcBef>
                <a:spcPct val="20000"/>
              </a:spcBef>
            </a:pPr>
            <a:endParaRPr lang="cs-CZ" sz="3200" dirty="0">
              <a:solidFill>
                <a:schemeClr val="bg1"/>
              </a:solidFill>
              <a:latin typeface="Calibri" pitchFamily="34" charset="0"/>
            </a:endParaRPr>
          </a:p>
          <a:p>
            <a:pPr marL="514350" indent="-514350">
              <a:spcBef>
                <a:spcPct val="20000"/>
              </a:spcBef>
              <a:buFontTx/>
              <a:buChar char="-"/>
            </a:pPr>
            <a:endParaRPr lang="cs-CZ" sz="3200" dirty="0">
              <a:solidFill>
                <a:schemeClr val="bg1"/>
              </a:solidFill>
              <a:latin typeface="Calibri" pitchFamily="34" charset="0"/>
            </a:endParaRPr>
          </a:p>
          <a:p>
            <a:pPr marL="514350" indent="-514350">
              <a:spcBef>
                <a:spcPct val="20000"/>
              </a:spcBef>
              <a:buFontTx/>
              <a:buChar char="-"/>
            </a:pPr>
            <a:endParaRPr lang="cs-CZ" sz="3200" dirty="0">
              <a:solidFill>
                <a:schemeClr val="bg1"/>
              </a:solidFill>
              <a:latin typeface="Calibri" pitchFamily="34" charset="0"/>
            </a:endParaRPr>
          </a:p>
          <a:p>
            <a:pPr marL="514350" indent="-514350">
              <a:spcBef>
                <a:spcPct val="20000"/>
              </a:spcBef>
            </a:pPr>
            <a:r>
              <a:rPr lang="cs-CZ" sz="3200" dirty="0" smtClean="0">
                <a:solidFill>
                  <a:schemeClr val="bg1"/>
                </a:solidFill>
                <a:latin typeface="Calibri" pitchFamily="34" charset="0"/>
              </a:rPr>
              <a:t>	Stanovte vážený průměr výšky dívek</a:t>
            </a:r>
            <a:endParaRPr lang="cs-CZ" sz="3200" dirty="0">
              <a:solidFill>
                <a:schemeClr val="bg1"/>
              </a:solidFill>
              <a:latin typeface="Calibri" pitchFamily="34" charset="0"/>
            </a:endParaRPr>
          </a:p>
          <a:p>
            <a:pPr marL="514350" indent="-514350">
              <a:spcBef>
                <a:spcPct val="20000"/>
              </a:spcBef>
            </a:pPr>
            <a:endParaRPr lang="cs-CZ" sz="3200" dirty="0">
              <a:solidFill>
                <a:schemeClr val="bg1"/>
              </a:solidFill>
              <a:latin typeface="Calibri" pitchFamily="34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755576" y="2348880"/>
          <a:ext cx="7776864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6"/>
                <a:gridCol w="864096"/>
                <a:gridCol w="864096"/>
                <a:gridCol w="864096"/>
                <a:gridCol w="864096"/>
                <a:gridCol w="864096"/>
                <a:gridCol w="864096"/>
                <a:gridCol w="864096"/>
                <a:gridCol w="86409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j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6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7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x</a:t>
                      </a:r>
                      <a:r>
                        <a:rPr lang="cs-CZ" baseline="-25000" dirty="0" smtClean="0">
                          <a:solidFill>
                            <a:schemeClr val="bg1"/>
                          </a:solidFill>
                        </a:rPr>
                        <a:t>j</a:t>
                      </a:r>
                      <a:endParaRPr lang="cs-CZ" baseline="-25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131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132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135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141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142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143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146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151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n</a:t>
                      </a:r>
                      <a:r>
                        <a:rPr lang="cs-CZ" baseline="-25000" dirty="0" smtClean="0">
                          <a:solidFill>
                            <a:schemeClr val="bg1"/>
                          </a:solidFill>
                        </a:rPr>
                        <a:t>j</a:t>
                      </a:r>
                      <a:endParaRPr lang="cs-CZ" baseline="-25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pořadí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5,5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9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10,5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12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>
                <a:solidFill>
                  <a:schemeClr val="bg1"/>
                </a:solidFill>
              </a:rPr>
              <a:t>R = </a:t>
            </a:r>
            <a:r>
              <a:rPr lang="cs-CZ" dirty="0" err="1" smtClean="0">
                <a:solidFill>
                  <a:schemeClr val="bg1"/>
                </a:solidFill>
              </a:rPr>
              <a:t>Xmax</a:t>
            </a:r>
            <a:r>
              <a:rPr lang="cs-CZ" dirty="0" smtClean="0">
                <a:solidFill>
                  <a:schemeClr val="bg1"/>
                </a:solidFill>
              </a:rPr>
              <a:t> – </a:t>
            </a:r>
            <a:r>
              <a:rPr lang="cs-CZ" dirty="0" err="1" smtClean="0">
                <a:solidFill>
                  <a:schemeClr val="bg1"/>
                </a:solidFill>
              </a:rPr>
              <a:t>Xmin</a:t>
            </a:r>
            <a:endParaRPr lang="cs-CZ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cs-CZ" dirty="0" smtClean="0">
                <a:solidFill>
                  <a:schemeClr val="bg1"/>
                </a:solidFill>
              </a:rPr>
              <a:t>R</a:t>
            </a:r>
            <a:r>
              <a:rPr lang="cs-CZ" baseline="-25000" dirty="0" smtClean="0">
                <a:solidFill>
                  <a:schemeClr val="bg1"/>
                </a:solidFill>
              </a:rPr>
              <a:t>A</a:t>
            </a:r>
            <a:r>
              <a:rPr lang="cs-CZ" dirty="0" smtClean="0">
                <a:solidFill>
                  <a:schemeClr val="bg1"/>
                </a:solidFill>
              </a:rPr>
              <a:t>= 16000 - 4000 = 12000</a:t>
            </a:r>
          </a:p>
          <a:p>
            <a:pPr>
              <a:buNone/>
            </a:pPr>
            <a:r>
              <a:rPr lang="cs-CZ" dirty="0" smtClean="0">
                <a:solidFill>
                  <a:schemeClr val="bg1"/>
                </a:solidFill>
              </a:rPr>
              <a:t>R</a:t>
            </a:r>
            <a:r>
              <a:rPr lang="cs-CZ" baseline="-25000" dirty="0" smtClean="0">
                <a:solidFill>
                  <a:schemeClr val="bg1"/>
                </a:solidFill>
              </a:rPr>
              <a:t>B</a:t>
            </a:r>
            <a:r>
              <a:rPr lang="cs-CZ" dirty="0" smtClean="0">
                <a:solidFill>
                  <a:schemeClr val="bg1"/>
                </a:solidFill>
              </a:rPr>
              <a:t>= 12000 </a:t>
            </a:r>
            <a:r>
              <a:rPr lang="cs-CZ" dirty="0" smtClean="0">
                <a:solidFill>
                  <a:schemeClr val="bg1"/>
                </a:solidFill>
              </a:rPr>
              <a:t>- </a:t>
            </a:r>
            <a:r>
              <a:rPr lang="cs-CZ" dirty="0" smtClean="0">
                <a:solidFill>
                  <a:schemeClr val="bg1"/>
                </a:solidFill>
              </a:rPr>
              <a:t>8000 </a:t>
            </a:r>
            <a:r>
              <a:rPr lang="cs-CZ" dirty="0" smtClean="0">
                <a:solidFill>
                  <a:schemeClr val="bg1"/>
                </a:solidFill>
              </a:rPr>
              <a:t>= </a:t>
            </a:r>
            <a:r>
              <a:rPr lang="cs-CZ" dirty="0" smtClean="0">
                <a:solidFill>
                  <a:schemeClr val="bg1"/>
                </a:solidFill>
              </a:rPr>
              <a:t>4000</a:t>
            </a:r>
          </a:p>
          <a:p>
            <a:pPr>
              <a:buNone/>
            </a:pPr>
            <a:r>
              <a:rPr lang="cs-CZ" dirty="0" smtClean="0">
                <a:solidFill>
                  <a:schemeClr val="bg1"/>
                </a:solidFill>
              </a:rPr>
              <a:t>x̅</a:t>
            </a:r>
            <a:r>
              <a:rPr lang="cs-CZ" baseline="-25000" dirty="0" smtClean="0">
                <a:solidFill>
                  <a:schemeClr val="bg1"/>
                </a:solidFill>
              </a:rPr>
              <a:t>A </a:t>
            </a:r>
            <a:r>
              <a:rPr lang="cs-CZ" dirty="0" smtClean="0">
                <a:solidFill>
                  <a:schemeClr val="bg1"/>
                </a:solidFill>
              </a:rPr>
              <a:t>= (4000 + 6000 + 8000 + 10000 + 12000</a:t>
            </a:r>
          </a:p>
          <a:p>
            <a:pPr>
              <a:buNone/>
            </a:pPr>
            <a:r>
              <a:rPr lang="cs-CZ" dirty="0" smtClean="0">
                <a:solidFill>
                  <a:schemeClr val="bg1"/>
                </a:solidFill>
              </a:rPr>
              <a:t>+ 14000 + 16000)/7 = 10000 </a:t>
            </a:r>
            <a:endParaRPr lang="cs-CZ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cs-CZ" dirty="0" smtClean="0">
                <a:solidFill>
                  <a:schemeClr val="bg1"/>
                </a:solidFill>
              </a:rPr>
              <a:t>x</a:t>
            </a:r>
            <a:r>
              <a:rPr lang="cs-CZ" dirty="0" smtClean="0">
                <a:solidFill>
                  <a:schemeClr val="bg1"/>
                </a:solidFill>
              </a:rPr>
              <a:t>̅</a:t>
            </a:r>
            <a:r>
              <a:rPr lang="cs-CZ" baseline="-25000" dirty="0" smtClean="0">
                <a:solidFill>
                  <a:schemeClr val="bg1"/>
                </a:solidFill>
              </a:rPr>
              <a:t>B </a:t>
            </a:r>
            <a:r>
              <a:rPr lang="cs-CZ" dirty="0" smtClean="0">
                <a:solidFill>
                  <a:schemeClr val="bg1"/>
                </a:solidFill>
              </a:rPr>
              <a:t>= </a:t>
            </a:r>
            <a:r>
              <a:rPr lang="cs-CZ" dirty="0" smtClean="0">
                <a:solidFill>
                  <a:schemeClr val="bg1"/>
                </a:solidFill>
              </a:rPr>
              <a:t>10000</a:t>
            </a:r>
            <a:endParaRPr lang="cs-CZ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2. příklad</a:t>
            </a:r>
            <a:endParaRPr lang="cs-CZ" dirty="0"/>
          </a:p>
        </p:txBody>
      </p:sp>
      <p:sp>
        <p:nvSpPr>
          <p:cNvPr id="6147" name="Zástupný symbol pro obsah 2"/>
          <p:cNvSpPr txBox="1">
            <a:spLocks/>
          </p:cNvSpPr>
          <p:nvPr/>
        </p:nvSpPr>
        <p:spPr bwMode="auto">
          <a:xfrm>
            <a:off x="214313" y="1071563"/>
            <a:ext cx="86868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>
              <a:spcBef>
                <a:spcPct val="20000"/>
              </a:spcBef>
              <a:buFontTx/>
              <a:buChar char="-"/>
            </a:pPr>
            <a:endParaRPr lang="cs-CZ" sz="3200">
              <a:solidFill>
                <a:schemeClr val="bg1"/>
              </a:solidFill>
              <a:latin typeface="Calibri" pitchFamily="34" charset="0"/>
            </a:endParaRPr>
          </a:p>
          <a:p>
            <a:pPr marL="514350" indent="-514350">
              <a:spcBef>
                <a:spcPct val="20000"/>
              </a:spcBef>
            </a:pPr>
            <a:r>
              <a:rPr lang="cs-CZ" sz="3200">
                <a:solidFill>
                  <a:schemeClr val="bg1"/>
                </a:solidFill>
                <a:latin typeface="Calibri" pitchFamily="34" charset="0"/>
              </a:rPr>
              <a:t>	Stanovte rozptyl a směrodatnou odchylku hmotností myší:</a:t>
            </a:r>
          </a:p>
          <a:p>
            <a:pPr marL="514350" indent="-514350">
              <a:spcBef>
                <a:spcPct val="20000"/>
              </a:spcBef>
            </a:pPr>
            <a:r>
              <a:rPr lang="cs-CZ" sz="3200">
                <a:solidFill>
                  <a:schemeClr val="bg1"/>
                </a:solidFill>
                <a:latin typeface="Calibri" pitchFamily="34" charset="0"/>
              </a:rPr>
              <a:t>	1,2; 1,4; 1,6; 1,8; 2,0; 2,4; 3,8</a:t>
            </a:r>
          </a:p>
          <a:p>
            <a:pPr marL="514350" indent="-514350">
              <a:spcBef>
                <a:spcPct val="20000"/>
              </a:spcBef>
              <a:buFontTx/>
              <a:buChar char="-"/>
            </a:pPr>
            <a:endParaRPr lang="cs-CZ" sz="3200">
              <a:solidFill>
                <a:schemeClr val="bg1"/>
              </a:solidFill>
              <a:latin typeface="Calibri" pitchFamily="34" charset="0"/>
            </a:endParaRPr>
          </a:p>
          <a:p>
            <a:pPr marL="514350" indent="-514350">
              <a:spcBef>
                <a:spcPct val="20000"/>
              </a:spcBef>
              <a:buFontTx/>
              <a:buChar char="-"/>
            </a:pPr>
            <a:endParaRPr lang="cs-CZ" sz="3200">
              <a:solidFill>
                <a:schemeClr val="bg1"/>
              </a:solidFill>
              <a:latin typeface="Calibri" pitchFamily="34" charset="0"/>
            </a:endParaRPr>
          </a:p>
          <a:p>
            <a:pPr marL="514350" indent="-514350">
              <a:spcBef>
                <a:spcPct val="20000"/>
              </a:spcBef>
              <a:buFontTx/>
              <a:buChar char="-"/>
            </a:pPr>
            <a:endParaRPr lang="cs-CZ" sz="3200">
              <a:solidFill>
                <a:schemeClr val="bg1"/>
              </a:solidFill>
              <a:latin typeface="Calibri" pitchFamily="34" charset="0"/>
            </a:endParaRPr>
          </a:p>
          <a:p>
            <a:pPr marL="514350" indent="-514350">
              <a:spcBef>
                <a:spcPct val="20000"/>
              </a:spcBef>
            </a:pPr>
            <a:endParaRPr lang="cs-CZ" sz="3200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>
                <a:solidFill>
                  <a:schemeClr val="bg1"/>
                </a:solidFill>
              </a:rPr>
              <a:t>x</a:t>
            </a:r>
            <a:r>
              <a:rPr lang="cs-CZ" dirty="0" smtClean="0">
                <a:solidFill>
                  <a:schemeClr val="bg1"/>
                </a:solidFill>
              </a:rPr>
              <a:t>̅</a:t>
            </a:r>
            <a:r>
              <a:rPr lang="cs-CZ" baseline="-25000" dirty="0" smtClean="0">
                <a:solidFill>
                  <a:schemeClr val="bg1"/>
                </a:solidFill>
              </a:rPr>
              <a:t> </a:t>
            </a:r>
            <a:r>
              <a:rPr lang="cs-CZ" dirty="0" smtClean="0">
                <a:solidFill>
                  <a:schemeClr val="bg1"/>
                </a:solidFill>
              </a:rPr>
              <a:t>= (1,2 + 1,4 + 1,6 + 1,8 + 2,0 + 2,4 + 3,8)/7 = 2,0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/>
          <a:lstStyle/>
          <a:p>
            <a:pPr>
              <a:buNone/>
            </a:pPr>
            <a:r>
              <a:rPr lang="cs-CZ" dirty="0" smtClean="0">
                <a:solidFill>
                  <a:schemeClr val="bg1"/>
                </a:solidFill>
              </a:rPr>
              <a:t>x</a:t>
            </a:r>
            <a:r>
              <a:rPr lang="cs-CZ" dirty="0" smtClean="0">
                <a:solidFill>
                  <a:schemeClr val="bg1"/>
                </a:solidFill>
              </a:rPr>
              <a:t>̅</a:t>
            </a:r>
            <a:r>
              <a:rPr lang="cs-CZ" baseline="-25000" dirty="0" smtClean="0">
                <a:solidFill>
                  <a:schemeClr val="bg1"/>
                </a:solidFill>
              </a:rPr>
              <a:t> </a:t>
            </a:r>
            <a:r>
              <a:rPr lang="cs-CZ" dirty="0" smtClean="0">
                <a:solidFill>
                  <a:schemeClr val="bg1"/>
                </a:solidFill>
              </a:rPr>
              <a:t>= (1,2 + 1,4 + 1,6 + 1,8 + 2,0 + 2,4 + 3,8)/7 = 2,0</a:t>
            </a:r>
          </a:p>
          <a:p>
            <a:pPr>
              <a:buNone/>
            </a:pPr>
            <a:r>
              <a:rPr lang="cs-CZ" dirty="0" smtClean="0">
                <a:solidFill>
                  <a:schemeClr val="bg1"/>
                </a:solidFill>
              </a:rPr>
              <a:t>S</a:t>
            </a:r>
            <a:r>
              <a:rPr lang="cs-CZ" baseline="30000" dirty="0" smtClean="0">
                <a:solidFill>
                  <a:schemeClr val="bg1"/>
                </a:solidFill>
              </a:rPr>
              <a:t>2</a:t>
            </a:r>
            <a:r>
              <a:rPr lang="cs-CZ" dirty="0" smtClean="0">
                <a:solidFill>
                  <a:schemeClr val="bg1"/>
                </a:solidFill>
              </a:rPr>
              <a:t> = [(1,2 -2,0)</a:t>
            </a:r>
            <a:r>
              <a:rPr lang="cs-CZ" baseline="30000" dirty="0" smtClean="0">
                <a:solidFill>
                  <a:schemeClr val="bg1"/>
                </a:solidFill>
              </a:rPr>
              <a:t>2</a:t>
            </a:r>
            <a:r>
              <a:rPr lang="cs-CZ" dirty="0" smtClean="0">
                <a:solidFill>
                  <a:schemeClr val="bg1"/>
                </a:solidFill>
              </a:rPr>
              <a:t> + (1,4 – 2,0)</a:t>
            </a:r>
            <a:r>
              <a:rPr lang="cs-CZ" baseline="30000" dirty="0" smtClean="0">
                <a:solidFill>
                  <a:schemeClr val="bg1"/>
                </a:solidFill>
              </a:rPr>
              <a:t> 2</a:t>
            </a:r>
            <a:r>
              <a:rPr lang="cs-CZ" dirty="0" smtClean="0">
                <a:solidFill>
                  <a:schemeClr val="bg1"/>
                </a:solidFill>
              </a:rPr>
              <a:t> + (1,6 – 2,0)</a:t>
            </a:r>
            <a:r>
              <a:rPr lang="cs-CZ" baseline="30000" dirty="0" smtClean="0">
                <a:solidFill>
                  <a:schemeClr val="bg1"/>
                </a:solidFill>
              </a:rPr>
              <a:t> 2</a:t>
            </a:r>
            <a:r>
              <a:rPr lang="cs-CZ" dirty="0" smtClean="0">
                <a:solidFill>
                  <a:schemeClr val="bg1"/>
                </a:solidFill>
              </a:rPr>
              <a:t> + (1,8 – 2,0)</a:t>
            </a:r>
            <a:r>
              <a:rPr lang="cs-CZ" baseline="30000" dirty="0" smtClean="0">
                <a:solidFill>
                  <a:schemeClr val="bg1"/>
                </a:solidFill>
              </a:rPr>
              <a:t> 2</a:t>
            </a:r>
            <a:r>
              <a:rPr lang="cs-CZ" dirty="0" smtClean="0">
                <a:solidFill>
                  <a:schemeClr val="bg1"/>
                </a:solidFill>
              </a:rPr>
              <a:t> + (2,0 – 2,0)</a:t>
            </a:r>
            <a:r>
              <a:rPr lang="cs-CZ" baseline="30000" dirty="0" smtClean="0">
                <a:solidFill>
                  <a:schemeClr val="bg1"/>
                </a:solidFill>
              </a:rPr>
              <a:t> 2</a:t>
            </a:r>
            <a:r>
              <a:rPr lang="cs-CZ" dirty="0" smtClean="0">
                <a:solidFill>
                  <a:schemeClr val="bg1"/>
                </a:solidFill>
              </a:rPr>
              <a:t> + (2,4 – 2,0)</a:t>
            </a:r>
            <a:r>
              <a:rPr lang="cs-CZ" baseline="30000" dirty="0" smtClean="0">
                <a:solidFill>
                  <a:schemeClr val="bg1"/>
                </a:solidFill>
              </a:rPr>
              <a:t> 2</a:t>
            </a:r>
            <a:r>
              <a:rPr lang="cs-CZ" dirty="0" smtClean="0">
                <a:solidFill>
                  <a:schemeClr val="bg1"/>
                </a:solidFill>
              </a:rPr>
              <a:t> + (3,8 – 2,0)</a:t>
            </a:r>
            <a:r>
              <a:rPr lang="cs-CZ" baseline="30000" dirty="0" smtClean="0">
                <a:solidFill>
                  <a:schemeClr val="bg1"/>
                </a:solidFill>
              </a:rPr>
              <a:t> 2</a:t>
            </a:r>
            <a:r>
              <a:rPr lang="cs-CZ" dirty="0" smtClean="0">
                <a:solidFill>
                  <a:schemeClr val="bg1"/>
                </a:solidFill>
              </a:rPr>
              <a:t>]/</a:t>
            </a:r>
          </a:p>
          <a:p>
            <a:pPr>
              <a:buNone/>
            </a:pPr>
            <a:r>
              <a:rPr lang="cs-CZ" dirty="0" smtClean="0">
                <a:solidFill>
                  <a:schemeClr val="bg1"/>
                </a:solidFill>
              </a:rPr>
              <a:t>(7-1) =</a:t>
            </a:r>
          </a:p>
          <a:p>
            <a:pPr>
              <a:buNone/>
            </a:pPr>
            <a:r>
              <a:rPr lang="cs-CZ" dirty="0" smtClean="0">
                <a:solidFill>
                  <a:schemeClr val="bg1"/>
                </a:solidFill>
              </a:rPr>
              <a:t> (0,64 + 0,36 + 0,16 + 0,04 + 0 + </a:t>
            </a:r>
            <a:r>
              <a:rPr lang="cs-CZ" dirty="0" err="1" smtClean="0">
                <a:solidFill>
                  <a:schemeClr val="bg1"/>
                </a:solidFill>
              </a:rPr>
              <a:t>0</a:t>
            </a:r>
            <a:r>
              <a:rPr lang="cs-CZ" dirty="0" smtClean="0">
                <a:solidFill>
                  <a:schemeClr val="bg1"/>
                </a:solidFill>
              </a:rPr>
              <a:t>,16 + 3,24)/6 = 4,6/6 = 0,77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/>
          <a:lstStyle/>
          <a:p>
            <a:pPr>
              <a:buNone/>
            </a:pPr>
            <a:r>
              <a:rPr lang="cs-CZ" dirty="0" smtClean="0">
                <a:solidFill>
                  <a:schemeClr val="bg1"/>
                </a:solidFill>
              </a:rPr>
              <a:t>x</a:t>
            </a:r>
            <a:r>
              <a:rPr lang="cs-CZ" dirty="0" smtClean="0">
                <a:solidFill>
                  <a:schemeClr val="bg1"/>
                </a:solidFill>
              </a:rPr>
              <a:t>̅</a:t>
            </a:r>
            <a:r>
              <a:rPr lang="cs-CZ" baseline="-25000" dirty="0" smtClean="0">
                <a:solidFill>
                  <a:schemeClr val="bg1"/>
                </a:solidFill>
              </a:rPr>
              <a:t> </a:t>
            </a:r>
            <a:r>
              <a:rPr lang="cs-CZ" dirty="0" smtClean="0">
                <a:solidFill>
                  <a:schemeClr val="bg1"/>
                </a:solidFill>
              </a:rPr>
              <a:t>= (1,2 + 1,4 + 1,6 + 1,8 + 2,0 + 2,4 + 3,8)/7 = 2,0</a:t>
            </a:r>
          </a:p>
          <a:p>
            <a:pPr>
              <a:buNone/>
            </a:pPr>
            <a:r>
              <a:rPr lang="cs-CZ" dirty="0" smtClean="0">
                <a:solidFill>
                  <a:schemeClr val="bg1"/>
                </a:solidFill>
              </a:rPr>
              <a:t>s</a:t>
            </a:r>
            <a:r>
              <a:rPr lang="cs-CZ" baseline="30000" dirty="0" smtClean="0">
                <a:solidFill>
                  <a:schemeClr val="bg1"/>
                </a:solidFill>
              </a:rPr>
              <a:t>2</a:t>
            </a:r>
            <a:r>
              <a:rPr lang="cs-CZ" dirty="0" smtClean="0">
                <a:solidFill>
                  <a:schemeClr val="bg1"/>
                </a:solidFill>
              </a:rPr>
              <a:t> = [(1,2 -2,0)</a:t>
            </a:r>
            <a:r>
              <a:rPr lang="cs-CZ" baseline="30000" dirty="0" smtClean="0">
                <a:solidFill>
                  <a:schemeClr val="bg1"/>
                </a:solidFill>
              </a:rPr>
              <a:t>2</a:t>
            </a:r>
            <a:r>
              <a:rPr lang="cs-CZ" dirty="0" smtClean="0">
                <a:solidFill>
                  <a:schemeClr val="bg1"/>
                </a:solidFill>
              </a:rPr>
              <a:t> + (1,4 – 2,0)</a:t>
            </a:r>
            <a:r>
              <a:rPr lang="cs-CZ" baseline="30000" dirty="0" smtClean="0">
                <a:solidFill>
                  <a:schemeClr val="bg1"/>
                </a:solidFill>
              </a:rPr>
              <a:t> 2</a:t>
            </a:r>
            <a:r>
              <a:rPr lang="cs-CZ" dirty="0" smtClean="0">
                <a:solidFill>
                  <a:schemeClr val="bg1"/>
                </a:solidFill>
              </a:rPr>
              <a:t> + (1,6 – 2,0)</a:t>
            </a:r>
            <a:r>
              <a:rPr lang="cs-CZ" baseline="30000" dirty="0" smtClean="0">
                <a:solidFill>
                  <a:schemeClr val="bg1"/>
                </a:solidFill>
              </a:rPr>
              <a:t> 2</a:t>
            </a:r>
            <a:r>
              <a:rPr lang="cs-CZ" dirty="0" smtClean="0">
                <a:solidFill>
                  <a:schemeClr val="bg1"/>
                </a:solidFill>
              </a:rPr>
              <a:t> + (1,8 – 2,0)</a:t>
            </a:r>
            <a:r>
              <a:rPr lang="cs-CZ" baseline="30000" dirty="0" smtClean="0">
                <a:solidFill>
                  <a:schemeClr val="bg1"/>
                </a:solidFill>
              </a:rPr>
              <a:t> 2</a:t>
            </a:r>
            <a:r>
              <a:rPr lang="cs-CZ" dirty="0" smtClean="0">
                <a:solidFill>
                  <a:schemeClr val="bg1"/>
                </a:solidFill>
              </a:rPr>
              <a:t> + (2,0 – 2,0)</a:t>
            </a:r>
            <a:r>
              <a:rPr lang="cs-CZ" baseline="30000" dirty="0" smtClean="0">
                <a:solidFill>
                  <a:schemeClr val="bg1"/>
                </a:solidFill>
              </a:rPr>
              <a:t> 2</a:t>
            </a:r>
            <a:r>
              <a:rPr lang="cs-CZ" dirty="0" smtClean="0">
                <a:solidFill>
                  <a:schemeClr val="bg1"/>
                </a:solidFill>
              </a:rPr>
              <a:t> + (2,4 – 2,0)</a:t>
            </a:r>
            <a:r>
              <a:rPr lang="cs-CZ" baseline="30000" dirty="0" smtClean="0">
                <a:solidFill>
                  <a:schemeClr val="bg1"/>
                </a:solidFill>
              </a:rPr>
              <a:t> 2</a:t>
            </a:r>
            <a:r>
              <a:rPr lang="cs-CZ" dirty="0" smtClean="0">
                <a:solidFill>
                  <a:schemeClr val="bg1"/>
                </a:solidFill>
              </a:rPr>
              <a:t> + (3,8 – 2,0)</a:t>
            </a:r>
            <a:r>
              <a:rPr lang="cs-CZ" baseline="30000" dirty="0" smtClean="0">
                <a:solidFill>
                  <a:schemeClr val="bg1"/>
                </a:solidFill>
              </a:rPr>
              <a:t> 2</a:t>
            </a:r>
            <a:r>
              <a:rPr lang="cs-CZ" dirty="0" smtClean="0">
                <a:solidFill>
                  <a:schemeClr val="bg1"/>
                </a:solidFill>
              </a:rPr>
              <a:t>]/</a:t>
            </a:r>
          </a:p>
          <a:p>
            <a:pPr>
              <a:buNone/>
            </a:pPr>
            <a:r>
              <a:rPr lang="cs-CZ" dirty="0" smtClean="0">
                <a:solidFill>
                  <a:schemeClr val="bg1"/>
                </a:solidFill>
              </a:rPr>
              <a:t>(7-1) =</a:t>
            </a:r>
          </a:p>
          <a:p>
            <a:pPr>
              <a:buNone/>
            </a:pPr>
            <a:r>
              <a:rPr lang="cs-CZ" dirty="0" smtClean="0">
                <a:solidFill>
                  <a:schemeClr val="bg1"/>
                </a:solidFill>
              </a:rPr>
              <a:t> (0,64 + 0,36 + 0,16 + 0,4 + 0 + </a:t>
            </a:r>
            <a:r>
              <a:rPr lang="cs-CZ" dirty="0" err="1" smtClean="0">
                <a:solidFill>
                  <a:schemeClr val="bg1"/>
                </a:solidFill>
              </a:rPr>
              <a:t>0</a:t>
            </a:r>
            <a:r>
              <a:rPr lang="cs-CZ" dirty="0" smtClean="0">
                <a:solidFill>
                  <a:schemeClr val="bg1"/>
                </a:solidFill>
              </a:rPr>
              <a:t>,16 + 3,24)/6 = 4,6/6 = 0,77</a:t>
            </a:r>
          </a:p>
          <a:p>
            <a:pPr>
              <a:buNone/>
            </a:pPr>
            <a:r>
              <a:rPr lang="cs-CZ" dirty="0" smtClean="0">
                <a:solidFill>
                  <a:schemeClr val="bg1"/>
                </a:solidFill>
              </a:rPr>
              <a:t>s = √s</a:t>
            </a:r>
            <a:r>
              <a:rPr lang="cs-CZ" baseline="30000" dirty="0" smtClean="0">
                <a:solidFill>
                  <a:schemeClr val="bg1"/>
                </a:solidFill>
              </a:rPr>
              <a:t>2</a:t>
            </a:r>
            <a:r>
              <a:rPr lang="cs-CZ" dirty="0" smtClean="0">
                <a:solidFill>
                  <a:schemeClr val="bg1"/>
                </a:solidFill>
              </a:rPr>
              <a:t> = 0,88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3. příklad</a:t>
            </a:r>
            <a:endParaRPr lang="cs-CZ" dirty="0"/>
          </a:p>
        </p:txBody>
      </p:sp>
      <p:sp>
        <p:nvSpPr>
          <p:cNvPr id="7171" name="Zástupný symbol pro obsah 2"/>
          <p:cNvSpPr txBox="1">
            <a:spLocks/>
          </p:cNvSpPr>
          <p:nvPr/>
        </p:nvSpPr>
        <p:spPr bwMode="auto">
          <a:xfrm>
            <a:off x="214313" y="1071563"/>
            <a:ext cx="86868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>
              <a:spcBef>
                <a:spcPct val="20000"/>
              </a:spcBef>
              <a:buFontTx/>
              <a:buChar char="-"/>
            </a:pPr>
            <a:endParaRPr lang="cs-CZ" sz="3200">
              <a:solidFill>
                <a:schemeClr val="bg1"/>
              </a:solidFill>
              <a:latin typeface="Calibri" pitchFamily="34" charset="0"/>
            </a:endParaRPr>
          </a:p>
          <a:p>
            <a:pPr marL="514350" indent="-514350">
              <a:spcBef>
                <a:spcPct val="20000"/>
              </a:spcBef>
            </a:pPr>
            <a:r>
              <a:rPr lang="cs-CZ" sz="3200">
                <a:solidFill>
                  <a:schemeClr val="bg1"/>
                </a:solidFill>
                <a:latin typeface="Calibri" pitchFamily="34" charset="0"/>
              </a:rPr>
              <a:t>	V nemocnici bylo hospitalizováno celkem 340 osob s průměrnou délkou hospitalizace 13,6 dnů a směrodatnou odchylkou 6,08 dne. Spočtěte variační koeficient.</a:t>
            </a:r>
          </a:p>
          <a:p>
            <a:pPr marL="514350" indent="-514350">
              <a:spcBef>
                <a:spcPct val="20000"/>
              </a:spcBef>
              <a:buFontTx/>
              <a:buChar char="-"/>
            </a:pPr>
            <a:endParaRPr lang="cs-CZ" sz="3200">
              <a:solidFill>
                <a:schemeClr val="bg1"/>
              </a:solidFill>
              <a:latin typeface="Calibri" pitchFamily="34" charset="0"/>
            </a:endParaRPr>
          </a:p>
          <a:p>
            <a:pPr marL="514350" indent="-514350">
              <a:spcBef>
                <a:spcPct val="20000"/>
              </a:spcBef>
              <a:buFontTx/>
              <a:buChar char="-"/>
            </a:pPr>
            <a:endParaRPr lang="cs-CZ" sz="3200">
              <a:solidFill>
                <a:schemeClr val="bg1"/>
              </a:solidFill>
              <a:latin typeface="Calibri" pitchFamily="34" charset="0"/>
            </a:endParaRPr>
          </a:p>
          <a:p>
            <a:pPr marL="514350" indent="-514350">
              <a:spcBef>
                <a:spcPct val="20000"/>
              </a:spcBef>
              <a:buFontTx/>
              <a:buChar char="-"/>
            </a:pPr>
            <a:endParaRPr lang="cs-CZ" sz="3200">
              <a:solidFill>
                <a:schemeClr val="bg1"/>
              </a:solidFill>
              <a:latin typeface="Calibri" pitchFamily="34" charset="0"/>
            </a:endParaRPr>
          </a:p>
          <a:p>
            <a:pPr marL="514350" indent="-514350">
              <a:spcBef>
                <a:spcPct val="20000"/>
              </a:spcBef>
            </a:pPr>
            <a:endParaRPr lang="cs-CZ" sz="3200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>
                <a:solidFill>
                  <a:schemeClr val="bg1"/>
                </a:solidFill>
              </a:rPr>
              <a:t>v = s/</a:t>
            </a:r>
            <a:r>
              <a:rPr lang="cs-CZ" dirty="0" smtClean="0">
                <a:solidFill>
                  <a:schemeClr val="bg1"/>
                </a:solidFill>
              </a:rPr>
              <a:t> x̅</a:t>
            </a:r>
            <a:r>
              <a:rPr lang="cs-CZ" baseline="-25000" dirty="0" smtClean="0">
                <a:solidFill>
                  <a:schemeClr val="bg1"/>
                </a:solidFill>
              </a:rPr>
              <a:t> </a:t>
            </a:r>
            <a:r>
              <a:rPr lang="cs-CZ" dirty="0" smtClean="0">
                <a:solidFill>
                  <a:schemeClr val="bg1"/>
                </a:solidFill>
              </a:rPr>
              <a:t> * 100%</a:t>
            </a:r>
            <a:endParaRPr lang="cs-CZ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>
                <a:solidFill>
                  <a:schemeClr val="bg1"/>
                </a:solidFill>
              </a:rPr>
              <a:t>v = s/</a:t>
            </a:r>
            <a:r>
              <a:rPr lang="cs-CZ" dirty="0" smtClean="0">
                <a:solidFill>
                  <a:schemeClr val="bg1"/>
                </a:solidFill>
              </a:rPr>
              <a:t> x̅</a:t>
            </a:r>
            <a:r>
              <a:rPr lang="cs-CZ" baseline="-25000" dirty="0" smtClean="0">
                <a:solidFill>
                  <a:schemeClr val="bg1"/>
                </a:solidFill>
              </a:rPr>
              <a:t> </a:t>
            </a:r>
            <a:r>
              <a:rPr lang="cs-CZ" dirty="0" smtClean="0">
                <a:solidFill>
                  <a:schemeClr val="bg1"/>
                </a:solidFill>
              </a:rPr>
              <a:t>* 100%</a:t>
            </a:r>
          </a:p>
          <a:p>
            <a:pPr>
              <a:buNone/>
            </a:pPr>
            <a:r>
              <a:rPr lang="cs-CZ" dirty="0" smtClean="0">
                <a:solidFill>
                  <a:schemeClr val="bg1"/>
                </a:solidFill>
              </a:rPr>
              <a:t>v = </a:t>
            </a:r>
            <a:r>
              <a:rPr lang="cs-CZ" dirty="0" smtClean="0">
                <a:solidFill>
                  <a:schemeClr val="bg1"/>
                </a:solidFill>
              </a:rPr>
              <a:t>6,08/ 13,6</a:t>
            </a:r>
            <a:r>
              <a:rPr lang="cs-CZ" baseline="-25000" dirty="0" smtClean="0">
                <a:solidFill>
                  <a:schemeClr val="bg1"/>
                </a:solidFill>
              </a:rPr>
              <a:t> 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smtClean="0">
                <a:solidFill>
                  <a:schemeClr val="bg1"/>
                </a:solidFill>
              </a:rPr>
              <a:t>* 100</a:t>
            </a:r>
            <a:r>
              <a:rPr lang="cs-CZ" dirty="0" smtClean="0">
                <a:solidFill>
                  <a:schemeClr val="bg1"/>
                </a:solidFill>
              </a:rPr>
              <a:t>% = 44,7%</a:t>
            </a:r>
            <a:endParaRPr lang="cs-CZ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cs-CZ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483</Words>
  <Application>Microsoft Office PowerPoint</Application>
  <PresentationFormat>Předvádění na obrazovce (4:3)</PresentationFormat>
  <Paragraphs>120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1_Motiv sady Office</vt:lpstr>
      <vt:lpstr>1. příklad</vt:lpstr>
      <vt:lpstr>Snímek 2</vt:lpstr>
      <vt:lpstr>2. příklad</vt:lpstr>
      <vt:lpstr>Snímek 4</vt:lpstr>
      <vt:lpstr>Snímek 5</vt:lpstr>
      <vt:lpstr>Snímek 6</vt:lpstr>
      <vt:lpstr>3. příklad</vt:lpstr>
      <vt:lpstr>Snímek 8</vt:lpstr>
      <vt:lpstr>Snímek 9</vt:lpstr>
      <vt:lpstr>4. příklad</vt:lpstr>
      <vt:lpstr>Snímek 11</vt:lpstr>
      <vt:lpstr>Snímek 12</vt:lpstr>
      <vt:lpstr>Snímek 13</vt:lpstr>
      <vt:lpstr>Snímek 14</vt:lpstr>
      <vt:lpstr>5. příklad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příklad</dc:title>
  <dc:creator>Lucie Buresova</dc:creator>
  <cp:lastModifiedBy>Lucie Buresova</cp:lastModifiedBy>
  <cp:revision>4</cp:revision>
  <dcterms:created xsi:type="dcterms:W3CDTF">2021-03-16T16:49:00Z</dcterms:created>
  <dcterms:modified xsi:type="dcterms:W3CDTF">2021-03-23T17:06:48Z</dcterms:modified>
</cp:coreProperties>
</file>