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98D82-B7B9-42CB-9369-E05B38B048CE}" type="datetimeFigureOut">
              <a:rPr lang="cs-CZ" smtClean="0"/>
              <a:t>21.9.2009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18425-81BD-42BC-805A-4570D25458C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Pneumologie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Robert </a:t>
            </a:r>
            <a:r>
              <a:rPr lang="cs-CZ" dirty="0" err="1" smtClean="0"/>
              <a:t>Prosecky</a:t>
            </a:r>
            <a:endParaRPr lang="cs-CZ" dirty="0" smtClean="0"/>
          </a:p>
          <a:p>
            <a:r>
              <a:rPr lang="cs-CZ" dirty="0" err="1" smtClean="0"/>
              <a:t>I</a:t>
            </a:r>
            <a:r>
              <a:rPr lang="cs-CZ" dirty="0" smtClean="0"/>
              <a:t>.Interní </a:t>
            </a:r>
            <a:r>
              <a:rPr lang="cs-CZ" dirty="0" err="1" smtClean="0"/>
              <a:t>kardioangiologická</a:t>
            </a:r>
            <a:r>
              <a:rPr lang="cs-CZ" dirty="0" smtClean="0"/>
              <a:t> klinika FN USA Brno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Podklady pro vývoj CHOPN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Chronická bronchitis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Definice: dva roky po sobě produktivní expektorace alespoň tři měsíce z roku</a:t>
            </a:r>
          </a:p>
          <a:p>
            <a:r>
              <a:rPr lang="cs-CZ" dirty="0" smtClean="0"/>
              <a:t>Častá až téměř zákonitá u kuřáků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Plicní emfyzém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682753"/>
          </a:xfrm>
        </p:spPr>
        <p:txBody>
          <a:bodyPr/>
          <a:lstStyle/>
          <a:p>
            <a:r>
              <a:rPr lang="cs-CZ" dirty="0" smtClean="0"/>
              <a:t>Abnormální  trvalé rozšíření dýchacích cest periferně od terminálních </a:t>
            </a:r>
            <a:r>
              <a:rPr lang="cs-CZ" dirty="0" err="1" smtClean="0"/>
              <a:t>bronchiolů</a:t>
            </a:r>
            <a:r>
              <a:rPr lang="cs-CZ" dirty="0" smtClean="0"/>
              <a:t> spojené s destrukcí stěn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892492"/>
            <a:ext cx="2286016" cy="267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Spirometrie křivka průtok objem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Astma </a:t>
            </a:r>
            <a:r>
              <a:rPr lang="cs-CZ" dirty="0" err="1" smtClean="0"/>
              <a:t>bronchiale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CHOPN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9856" y="2174875"/>
            <a:ext cx="3772113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2294" y="2359819"/>
            <a:ext cx="3810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Akutní záněty horních cest dýchacích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Akutní rhinitis  nejběžnější onemocnění, většinou virové etiologie, terapie </a:t>
            </a:r>
            <a:r>
              <a:rPr lang="cs-CZ" dirty="0" err="1" smtClean="0"/>
              <a:t>dekongestiva</a:t>
            </a:r>
            <a:r>
              <a:rPr lang="cs-CZ" dirty="0" smtClean="0"/>
              <a:t> </a:t>
            </a:r>
            <a:r>
              <a:rPr lang="el-GR" dirty="0" smtClean="0"/>
              <a:t>α</a:t>
            </a:r>
            <a:r>
              <a:rPr lang="cs-CZ" baseline="-25000" dirty="0" smtClean="0"/>
              <a:t>1</a:t>
            </a:r>
            <a:r>
              <a:rPr lang="cs-CZ" dirty="0" smtClean="0"/>
              <a:t> -</a:t>
            </a:r>
            <a:r>
              <a:rPr lang="cs-CZ" dirty="0" err="1" smtClean="0"/>
              <a:t>mimetika</a:t>
            </a:r>
            <a:endParaRPr lang="cs-CZ" dirty="0" smtClean="0"/>
          </a:p>
          <a:p>
            <a:r>
              <a:rPr lang="cs-CZ" dirty="0" smtClean="0"/>
              <a:t>Akutní </a:t>
            </a:r>
            <a:r>
              <a:rPr lang="cs-CZ" dirty="0" err="1" smtClean="0"/>
              <a:t>pharyngitis</a:t>
            </a:r>
            <a:r>
              <a:rPr lang="cs-CZ" dirty="0" smtClean="0"/>
              <a:t> při virosách, bakteriální agens často </a:t>
            </a:r>
            <a:r>
              <a:rPr lang="cs-CZ" dirty="0" err="1" smtClean="0"/>
              <a:t>streptococcus</a:t>
            </a:r>
            <a:endParaRPr lang="cs-CZ" dirty="0" smtClean="0"/>
          </a:p>
          <a:p>
            <a:r>
              <a:rPr lang="cs-CZ" dirty="0" smtClean="0"/>
              <a:t>Akutní tonsilitis – lidově angína, etiologicky nejčastěji </a:t>
            </a:r>
            <a:r>
              <a:rPr lang="cs-CZ" dirty="0" err="1" smtClean="0"/>
              <a:t>streptococcus</a:t>
            </a:r>
            <a:r>
              <a:rPr lang="cs-CZ" dirty="0" smtClean="0"/>
              <a:t> </a:t>
            </a:r>
            <a:r>
              <a:rPr lang="cs-CZ" dirty="0" err="1" smtClean="0"/>
              <a:t>pneumoniae</a:t>
            </a:r>
            <a:r>
              <a:rPr lang="cs-CZ" dirty="0" smtClean="0"/>
              <a:t>, </a:t>
            </a:r>
            <a:r>
              <a:rPr lang="cs-CZ" dirty="0" err="1" smtClean="0"/>
              <a:t>stafylococcus</a:t>
            </a:r>
            <a:r>
              <a:rPr lang="cs-CZ" dirty="0" smtClean="0"/>
              <a:t> aureus, terapie ATB, </a:t>
            </a:r>
            <a:r>
              <a:rPr lang="cs-CZ" dirty="0" err="1" smtClean="0"/>
              <a:t>Cave</a:t>
            </a:r>
            <a:r>
              <a:rPr lang="cs-CZ" dirty="0" smtClean="0"/>
              <a:t> komplikace </a:t>
            </a:r>
            <a:r>
              <a:rPr lang="cs-CZ" dirty="0" err="1" smtClean="0"/>
              <a:t>paratonsilární</a:t>
            </a:r>
            <a:r>
              <a:rPr lang="cs-CZ" dirty="0" smtClean="0"/>
              <a:t> absces</a:t>
            </a:r>
          </a:p>
          <a:p>
            <a:r>
              <a:rPr lang="cs-CZ" dirty="0" smtClean="0"/>
              <a:t>Akutní </a:t>
            </a:r>
            <a:r>
              <a:rPr lang="cs-CZ" dirty="0" err="1" smtClean="0"/>
              <a:t>sinusitis</a:t>
            </a:r>
            <a:r>
              <a:rPr lang="cs-CZ" dirty="0" smtClean="0"/>
              <a:t> – </a:t>
            </a:r>
            <a:r>
              <a:rPr lang="cs-CZ" dirty="0" err="1" smtClean="0"/>
              <a:t>virosis</a:t>
            </a:r>
            <a:r>
              <a:rPr lang="cs-CZ" dirty="0" smtClean="0"/>
              <a:t> často v počátku, při edému sliznice dochází k obstrukci a následně bakteriální superinfekci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143380"/>
            <a:ext cx="3252308" cy="247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285860"/>
            <a:ext cx="3224925" cy="240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Akutní </a:t>
            </a:r>
            <a:r>
              <a:rPr lang="cs-CZ" dirty="0" err="1" smtClean="0"/>
              <a:t>infekty</a:t>
            </a:r>
            <a:r>
              <a:rPr lang="cs-CZ" dirty="0" smtClean="0"/>
              <a:t> dolních cest dýchacích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Laryngitis postižení zasahující i hlasivky </a:t>
            </a:r>
          </a:p>
          <a:p>
            <a:r>
              <a:rPr lang="cs-CZ" dirty="0" smtClean="0"/>
              <a:t>Akutní tracheitis klinicky typickými projevy jsou bolesti na hrudi zhoršující dýcháním chladného vzduchu</a:t>
            </a:r>
          </a:p>
          <a:p>
            <a:r>
              <a:rPr lang="cs-CZ" dirty="0" smtClean="0"/>
              <a:t>Akutní bronchitis polymorfní projevy od drobných dechových potíží až po septické projevy při </a:t>
            </a:r>
            <a:r>
              <a:rPr lang="cs-CZ" dirty="0" err="1" smtClean="0"/>
              <a:t>abscedující</a:t>
            </a:r>
            <a:r>
              <a:rPr lang="cs-CZ" dirty="0" smtClean="0"/>
              <a:t> bronchitis. Běžně kašel suchý nebo s produktivní expektorací, spastický nález. Terapie: ATB, </a:t>
            </a:r>
            <a:r>
              <a:rPr lang="cs-CZ" dirty="0" err="1" smtClean="0"/>
              <a:t>mukolytika</a:t>
            </a:r>
            <a:r>
              <a:rPr lang="cs-CZ" dirty="0" smtClean="0"/>
              <a:t>, při spastickém nálezu </a:t>
            </a:r>
            <a:r>
              <a:rPr lang="cs-CZ" dirty="0" err="1" smtClean="0"/>
              <a:t>bronchodilatancia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Pneumonie dle anatomie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Lobární pneumonie postihuje celý lalok</a:t>
            </a:r>
          </a:p>
          <a:p>
            <a:r>
              <a:rPr lang="cs-CZ" dirty="0" smtClean="0"/>
              <a:t>Bronchopneumonie bez ostrého anatomického ohraničení</a:t>
            </a:r>
          </a:p>
          <a:p>
            <a:r>
              <a:rPr lang="cs-CZ" dirty="0" smtClean="0"/>
              <a:t>Intersticiální bronchopneumonie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357298"/>
            <a:ext cx="2857520" cy="21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786190"/>
            <a:ext cx="3429024" cy="2857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vzniku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dirty="0" smtClean="0"/>
              <a:t>Komunitní</a:t>
            </a:r>
          </a:p>
          <a:p>
            <a:r>
              <a:rPr lang="cs-CZ" dirty="0" smtClean="0"/>
              <a:t>Běžná pneumonie  80-90 % pneumonií</a:t>
            </a:r>
          </a:p>
          <a:p>
            <a:r>
              <a:rPr lang="cs-CZ" dirty="0" smtClean="0"/>
              <a:t>Terapie  ATB </a:t>
            </a:r>
          </a:p>
          <a:p>
            <a:r>
              <a:rPr lang="cs-CZ" dirty="0" err="1" smtClean="0"/>
              <a:t>Mukolytika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dirty="0" err="1" smtClean="0"/>
              <a:t>Nosokomiální</a:t>
            </a:r>
            <a:endParaRPr lang="cs-CZ" dirty="0" smtClean="0"/>
          </a:p>
          <a:p>
            <a:r>
              <a:rPr lang="cs-CZ" dirty="0" smtClean="0"/>
              <a:t>Vznik po 48 hodinách od přijetí do nemocnice</a:t>
            </a:r>
          </a:p>
          <a:p>
            <a:r>
              <a:rPr lang="cs-CZ" dirty="0" smtClean="0"/>
              <a:t>Vysoká frekvence rezistentních nemocničních kmenů bakterií</a:t>
            </a:r>
          </a:p>
          <a:p>
            <a:r>
              <a:rPr lang="cs-CZ" dirty="0" smtClean="0"/>
              <a:t>Pacienti v těžkém stavu, </a:t>
            </a:r>
            <a:r>
              <a:rPr lang="cs-CZ" dirty="0" err="1" smtClean="0"/>
              <a:t>imunokompromitovaní</a:t>
            </a:r>
            <a:r>
              <a:rPr lang="cs-CZ" dirty="0" smtClean="0"/>
              <a:t> pacienti (</a:t>
            </a:r>
            <a:r>
              <a:rPr lang="cs-CZ" dirty="0" err="1" smtClean="0"/>
              <a:t>pneumocystis</a:t>
            </a:r>
            <a:r>
              <a:rPr lang="cs-CZ" dirty="0" smtClean="0"/>
              <a:t> </a:t>
            </a:r>
            <a:r>
              <a:rPr lang="cs-CZ" dirty="0" err="1" smtClean="0"/>
              <a:t>jiroveci</a:t>
            </a:r>
            <a:r>
              <a:rPr lang="cs-CZ" dirty="0" smtClean="0"/>
              <a:t> dříve </a:t>
            </a:r>
            <a:r>
              <a:rPr lang="cs-CZ" dirty="0" err="1" smtClean="0"/>
              <a:t>carini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Terminální bronchopneumonie u </a:t>
            </a:r>
            <a:r>
              <a:rPr lang="cs-CZ" dirty="0" err="1" smtClean="0"/>
              <a:t>nevylečitelně</a:t>
            </a:r>
            <a:r>
              <a:rPr lang="cs-CZ" dirty="0" smtClean="0"/>
              <a:t> nemocných</a:t>
            </a:r>
          </a:p>
          <a:p>
            <a:r>
              <a:rPr lang="cs-CZ" dirty="0" smtClean="0"/>
              <a:t>Ventilátorová pneumonie u pacientů s nutností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etiologického agens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Typické :</a:t>
            </a:r>
          </a:p>
          <a:p>
            <a:pPr>
              <a:buNone/>
            </a:pPr>
            <a:r>
              <a:rPr lang="cs-CZ" dirty="0" smtClean="0"/>
              <a:t>G+ bakterie :</a:t>
            </a:r>
          </a:p>
          <a:p>
            <a:r>
              <a:rPr lang="cs-CZ" dirty="0" smtClean="0"/>
              <a:t>Str. </a:t>
            </a:r>
            <a:r>
              <a:rPr lang="cs-CZ" dirty="0" err="1" smtClean="0"/>
              <a:t>pneumoniae</a:t>
            </a:r>
            <a:endParaRPr lang="cs-CZ" dirty="0" smtClean="0"/>
          </a:p>
          <a:p>
            <a:r>
              <a:rPr lang="cs-CZ" dirty="0" err="1" smtClean="0"/>
              <a:t>Staf</a:t>
            </a:r>
            <a:r>
              <a:rPr lang="cs-CZ" dirty="0" smtClean="0"/>
              <a:t>. Aureus</a:t>
            </a:r>
          </a:p>
          <a:p>
            <a:r>
              <a:rPr lang="cs-CZ" dirty="0" err="1" smtClean="0"/>
              <a:t>Eterococcus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G- bakterie </a:t>
            </a:r>
          </a:p>
          <a:p>
            <a:r>
              <a:rPr lang="cs-CZ" dirty="0" err="1" smtClean="0"/>
              <a:t>Pseudomonas</a:t>
            </a:r>
            <a:r>
              <a:rPr lang="cs-CZ" dirty="0" smtClean="0"/>
              <a:t> </a:t>
            </a:r>
            <a:r>
              <a:rPr lang="cs-CZ" dirty="0" err="1" smtClean="0"/>
              <a:t>aeruginosa</a:t>
            </a:r>
            <a:endParaRPr lang="cs-CZ" dirty="0" smtClean="0"/>
          </a:p>
          <a:p>
            <a:r>
              <a:rPr lang="cs-CZ" dirty="0" err="1" smtClean="0"/>
              <a:t>Klebsiela</a:t>
            </a:r>
            <a:r>
              <a:rPr lang="cs-CZ" dirty="0" smtClean="0"/>
              <a:t> </a:t>
            </a:r>
            <a:r>
              <a:rPr lang="cs-CZ" dirty="0" err="1" smtClean="0"/>
              <a:t>pneumoniae</a:t>
            </a:r>
            <a:endParaRPr lang="cs-CZ" dirty="0" smtClean="0"/>
          </a:p>
          <a:p>
            <a:r>
              <a:rPr lang="cs-CZ" dirty="0" err="1" smtClean="0"/>
              <a:t>Hemophilus</a:t>
            </a:r>
            <a:r>
              <a:rPr lang="cs-CZ" dirty="0" smtClean="0"/>
              <a:t> </a:t>
            </a:r>
            <a:r>
              <a:rPr lang="cs-CZ" dirty="0" err="1" smtClean="0"/>
              <a:t>influenzae</a:t>
            </a:r>
            <a:endParaRPr lang="cs-CZ" dirty="0" smtClean="0"/>
          </a:p>
          <a:p>
            <a:r>
              <a:rPr lang="cs-CZ" dirty="0" smtClean="0"/>
              <a:t>E. </a:t>
            </a:r>
            <a:r>
              <a:rPr lang="cs-CZ" dirty="0" err="1" smtClean="0"/>
              <a:t>coli</a:t>
            </a:r>
            <a:endParaRPr lang="cs-CZ" dirty="0" smtClean="0"/>
          </a:p>
          <a:p>
            <a:r>
              <a:rPr lang="cs-CZ" dirty="0" err="1" smtClean="0"/>
              <a:t>Moraxella</a:t>
            </a:r>
            <a:r>
              <a:rPr lang="cs-CZ" dirty="0" smtClean="0"/>
              <a:t> </a:t>
            </a:r>
            <a:r>
              <a:rPr lang="cs-CZ" dirty="0" err="1" smtClean="0"/>
              <a:t>catarhalis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Atypické:</a:t>
            </a:r>
          </a:p>
          <a:p>
            <a:r>
              <a:rPr lang="cs-CZ" dirty="0" err="1" smtClean="0"/>
              <a:t>Mycoplasma</a:t>
            </a:r>
            <a:r>
              <a:rPr lang="cs-CZ" dirty="0" smtClean="0"/>
              <a:t> </a:t>
            </a:r>
            <a:r>
              <a:rPr lang="cs-CZ" dirty="0" err="1" smtClean="0"/>
              <a:t>pneumoniae</a:t>
            </a:r>
            <a:endParaRPr lang="cs-CZ" dirty="0" smtClean="0"/>
          </a:p>
          <a:p>
            <a:r>
              <a:rPr lang="cs-CZ" dirty="0" err="1" smtClean="0"/>
              <a:t>Chlamydia</a:t>
            </a:r>
            <a:r>
              <a:rPr lang="cs-CZ" dirty="0" smtClean="0"/>
              <a:t> pneumonie, </a:t>
            </a:r>
            <a:r>
              <a:rPr lang="cs-CZ" dirty="0" err="1" smtClean="0"/>
              <a:t>psitaci</a:t>
            </a:r>
            <a:r>
              <a:rPr lang="cs-CZ" dirty="0" smtClean="0"/>
              <a:t> (papouščí nemoc)</a:t>
            </a:r>
            <a:endParaRPr lang="cs-CZ" dirty="0"/>
          </a:p>
          <a:p>
            <a:r>
              <a:rPr lang="cs-CZ" dirty="0" err="1" smtClean="0"/>
              <a:t>Legionella</a:t>
            </a:r>
            <a:r>
              <a:rPr lang="cs-CZ" dirty="0" smtClean="0"/>
              <a:t> (legionářská nemoc)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Aspirační </a:t>
            </a:r>
            <a:r>
              <a:rPr lang="cs-CZ" dirty="0" err="1" smtClean="0"/>
              <a:t>pneumoniae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při aspiraci žaludečního obsahu</a:t>
            </a:r>
          </a:p>
          <a:p>
            <a:r>
              <a:rPr lang="cs-CZ" dirty="0" err="1" smtClean="0"/>
              <a:t>Mendelsonův</a:t>
            </a:r>
            <a:r>
              <a:rPr lang="cs-CZ" dirty="0" smtClean="0"/>
              <a:t> syndrom </a:t>
            </a:r>
          </a:p>
          <a:p>
            <a:r>
              <a:rPr lang="cs-CZ" dirty="0" smtClean="0"/>
              <a:t>Pokud není léčena časně je riziko abscesů a rozsáhlého postižení</a:t>
            </a:r>
          </a:p>
          <a:p>
            <a:r>
              <a:rPr lang="cs-CZ" dirty="0" smtClean="0"/>
              <a:t>Disponovanou populací pacienti v celkové anestézii, bezvědomí, alkoholici, pacient s </a:t>
            </a:r>
            <a:r>
              <a:rPr lang="cs-CZ" dirty="0" err="1" smtClean="0"/>
              <a:t>gastrooesophageálním</a:t>
            </a:r>
            <a:r>
              <a:rPr lang="cs-CZ" dirty="0" smtClean="0"/>
              <a:t> </a:t>
            </a:r>
            <a:r>
              <a:rPr lang="cs-CZ" dirty="0" err="1" smtClean="0"/>
              <a:t>refluxem</a:t>
            </a:r>
            <a:endParaRPr lang="cs-CZ" dirty="0" smtClean="0"/>
          </a:p>
          <a:p>
            <a:r>
              <a:rPr lang="cs-CZ" dirty="0" smtClean="0"/>
              <a:t>Terapie </a:t>
            </a:r>
            <a:r>
              <a:rPr lang="cs-CZ" dirty="0" err="1" smtClean="0"/>
              <a:t>bronchoalveolární</a:t>
            </a:r>
            <a:r>
              <a:rPr lang="cs-CZ" dirty="0" smtClean="0"/>
              <a:t> </a:t>
            </a:r>
            <a:r>
              <a:rPr lang="cs-CZ" dirty="0" err="1" smtClean="0"/>
              <a:t>laváž</a:t>
            </a:r>
            <a:r>
              <a:rPr lang="cs-CZ" dirty="0" smtClean="0"/>
              <a:t>, ATB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projevy pneumonie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Teplota</a:t>
            </a:r>
          </a:p>
          <a:p>
            <a:r>
              <a:rPr lang="cs-CZ" dirty="0" smtClean="0"/>
              <a:t>Kašel suchý nebo s produktivní expektorací</a:t>
            </a:r>
          </a:p>
          <a:p>
            <a:r>
              <a:rPr lang="cs-CZ" dirty="0" smtClean="0"/>
              <a:t>Poslechový nález: přízvučné praskoty, tlumené dýchání při výpotku</a:t>
            </a:r>
          </a:p>
          <a:p>
            <a:r>
              <a:rPr lang="cs-CZ" dirty="0" smtClean="0"/>
              <a:t>Zimnice</a:t>
            </a:r>
          </a:p>
          <a:p>
            <a:r>
              <a:rPr lang="cs-CZ" dirty="0" smtClean="0"/>
              <a:t>Bolesti svalů a kloubů</a:t>
            </a:r>
          </a:p>
          <a:p>
            <a:r>
              <a:rPr lang="cs-CZ" dirty="0" smtClean="0"/>
              <a:t>Může probíhat i bez větších symptomů zvl. u starších nemocných</a:t>
            </a:r>
          </a:p>
          <a:p>
            <a:r>
              <a:rPr lang="cs-CZ" dirty="0" smtClean="0"/>
              <a:t>Pleurální bolest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hospitalizaci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 nad 60 let (přihlédnutí k biologickému věku)</a:t>
            </a:r>
          </a:p>
          <a:p>
            <a:r>
              <a:rPr lang="cs-CZ" dirty="0" smtClean="0"/>
              <a:t>Dechová frekvence nad 30 dechů/min</a:t>
            </a:r>
          </a:p>
          <a:p>
            <a:r>
              <a:rPr lang="cs-CZ" dirty="0" smtClean="0"/>
              <a:t>Tachykardie nad 140/min</a:t>
            </a:r>
          </a:p>
          <a:p>
            <a:r>
              <a:rPr lang="cs-CZ" dirty="0" smtClean="0"/>
              <a:t>Hypotenze </a:t>
            </a:r>
          </a:p>
          <a:p>
            <a:r>
              <a:rPr lang="cs-CZ" dirty="0" smtClean="0"/>
              <a:t>Respirační insuficience</a:t>
            </a:r>
          </a:p>
          <a:p>
            <a:r>
              <a:rPr lang="cs-CZ" dirty="0" smtClean="0"/>
              <a:t>Rozsah postižení dle </a:t>
            </a:r>
            <a:r>
              <a:rPr lang="cs-CZ" dirty="0" err="1" smtClean="0"/>
              <a:t>rtg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404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Pneumologie I.</vt:lpstr>
      <vt:lpstr>Akutní záněty horních cest dýchacích</vt:lpstr>
      <vt:lpstr>Akutní infekty dolních cest dýchacích</vt:lpstr>
      <vt:lpstr>Pneumonie dle anatomie postižení</vt:lpstr>
      <vt:lpstr>Dle vzniku</vt:lpstr>
      <vt:lpstr>Dle etiologického agens</vt:lpstr>
      <vt:lpstr>Aspirační pneumoniae</vt:lpstr>
      <vt:lpstr>Klinické projevy pneumonie</vt:lpstr>
      <vt:lpstr>Rozhodnutí o hospitalizaci </vt:lpstr>
      <vt:lpstr>Podklady pro vývoj CHOPN</vt:lpstr>
      <vt:lpstr>Spirometrie křivka průtok objem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Pneumologie I.</dc:title>
  <dc:creator>Robert</dc:creator>
  <cp:lastModifiedBy>Robert</cp:lastModifiedBy>
  <cp:revision>19</cp:revision>
  <dcterms:created xsi:type="dcterms:W3CDTF">2009-09-21T18:10:07Z</dcterms:created>
  <dcterms:modified xsi:type="dcterms:W3CDTF">2009-09-21T21:12:11Z</dcterms:modified>
</cp:coreProperties>
</file>