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51E64-95F0-47B5-8FE7-C5E00DE2BB44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2A4161-5D56-4D25-9545-96C67DC645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651E64-95F0-47B5-8FE7-C5E00DE2BB44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A2A4161-5D56-4D25-9545-96C67DC645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D75C10-2A23-4929-9824-9CCFF1B9FD29}" type="datetimeFigureOut">
              <a:rPr lang="cs-CZ" smtClean="0"/>
              <a:pPr/>
              <a:t>29.9.2009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Robert </a:t>
            </a:r>
            <a:r>
              <a:rPr lang="cs-CZ" dirty="0" err="1" smtClean="0"/>
              <a:t>Prosecky</a:t>
            </a:r>
            <a:endParaRPr lang="cs-CZ" dirty="0" smtClean="0"/>
          </a:p>
          <a:p>
            <a:r>
              <a:rPr lang="cs-CZ" dirty="0" smtClean="0"/>
              <a:t>I. Interní </a:t>
            </a:r>
            <a:r>
              <a:rPr lang="cs-CZ" dirty="0" err="1" smtClean="0"/>
              <a:t>kardioangiologická</a:t>
            </a:r>
            <a:r>
              <a:rPr lang="cs-CZ" dirty="0" smtClean="0"/>
              <a:t> klinika FN USA Brno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Pneumologie</a:t>
            </a:r>
            <a:r>
              <a:rPr lang="cs-CZ" dirty="0" smtClean="0"/>
              <a:t> II.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Benigní – pouze 5-10% všech nádorů, nejčastější z této skupiny nádorů plic je </a:t>
            </a:r>
            <a:r>
              <a:rPr lang="cs-CZ" dirty="0" err="1" smtClean="0"/>
              <a:t>chondrohamartom</a:t>
            </a:r>
            <a:r>
              <a:rPr lang="cs-CZ" dirty="0" smtClean="0"/>
              <a:t>.  </a:t>
            </a:r>
          </a:p>
          <a:p>
            <a:r>
              <a:rPr lang="cs-CZ" dirty="0" smtClean="0"/>
              <a:t>Maligní – bronchogenní karcinom (z 90%), plicní mezenchymové zhoubné nádory</a:t>
            </a:r>
          </a:p>
          <a:p>
            <a:r>
              <a:rPr lang="cs-CZ" dirty="0" smtClean="0"/>
              <a:t>Sekundární plicní nádory (plicní metastázy) 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Nádory plic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90% všech plicních nádorů, v ČR nejčastějším zhoubným nádorem u mužů</a:t>
            </a:r>
          </a:p>
          <a:p>
            <a:r>
              <a:rPr lang="cs-CZ" dirty="0" err="1" smtClean="0"/>
              <a:t>Etiopatogeneze</a:t>
            </a:r>
            <a:r>
              <a:rPr lang="cs-CZ" dirty="0" smtClean="0"/>
              <a:t> – kouření cigaret, znečištění životního prostředí</a:t>
            </a:r>
          </a:p>
          <a:p>
            <a:r>
              <a:rPr lang="cs-CZ" dirty="0" smtClean="0"/>
              <a:t>Klasifikace – dle histologického typu, podle rozsahu onemocnění, podle biologických vlastností.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Bronchogenní karcinom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Nemalobuněčný</a:t>
            </a:r>
            <a:r>
              <a:rPr lang="cs-CZ" dirty="0" smtClean="0"/>
              <a:t> bronchogenní karcinom  </a:t>
            </a:r>
          </a:p>
          <a:p>
            <a:pPr lvl="1"/>
            <a:r>
              <a:rPr lang="cs-CZ" dirty="0" smtClean="0"/>
              <a:t> 75-80%</a:t>
            </a:r>
          </a:p>
          <a:p>
            <a:pPr lvl="1"/>
            <a:r>
              <a:rPr lang="cs-CZ" dirty="0" smtClean="0"/>
              <a:t>pomalý růst</a:t>
            </a:r>
          </a:p>
          <a:p>
            <a:pPr lvl="1"/>
            <a:r>
              <a:rPr lang="cs-CZ" dirty="0" smtClean="0"/>
              <a:t>pozdější metastazování</a:t>
            </a:r>
          </a:p>
          <a:p>
            <a:pPr lvl="1"/>
            <a:r>
              <a:rPr lang="cs-CZ" dirty="0" smtClean="0"/>
              <a:t>malá citlivost k radioterapii a chemoterapii</a:t>
            </a:r>
          </a:p>
          <a:p>
            <a:pPr lvl="1"/>
            <a:r>
              <a:rPr lang="cs-CZ" dirty="0" smtClean="0"/>
              <a:t>k určení rozsahu onemocnění slouží klasifikace TNM, dle této klinické stadium I.-IV.</a:t>
            </a:r>
          </a:p>
          <a:p>
            <a:r>
              <a:rPr lang="cs-CZ" dirty="0" err="1" smtClean="0"/>
              <a:t>Malobuněčný</a:t>
            </a:r>
            <a:r>
              <a:rPr lang="cs-CZ" dirty="0" smtClean="0"/>
              <a:t> bronchogenní karcinom      </a:t>
            </a:r>
          </a:p>
          <a:p>
            <a:pPr lvl="1"/>
            <a:r>
              <a:rPr lang="cs-CZ" dirty="0" smtClean="0"/>
              <a:t> 20-25%</a:t>
            </a:r>
          </a:p>
          <a:p>
            <a:pPr lvl="1"/>
            <a:r>
              <a:rPr lang="cs-CZ" dirty="0" smtClean="0"/>
              <a:t> rychlý růst</a:t>
            </a:r>
          </a:p>
          <a:p>
            <a:pPr lvl="1"/>
            <a:r>
              <a:rPr lang="cs-CZ" dirty="0" smtClean="0"/>
              <a:t>výrazný sklon k metastazování</a:t>
            </a:r>
          </a:p>
          <a:p>
            <a:pPr lvl="1"/>
            <a:r>
              <a:rPr lang="cs-CZ" dirty="0" smtClean="0"/>
              <a:t> citlivý  k radioterapii i chemoterapii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dle biologických vlastností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Kašel</a:t>
            </a:r>
          </a:p>
          <a:p>
            <a:r>
              <a:rPr lang="cs-CZ" dirty="0" smtClean="0"/>
              <a:t>Bolest na hrudníku</a:t>
            </a:r>
          </a:p>
          <a:p>
            <a:r>
              <a:rPr lang="cs-CZ" dirty="0" smtClean="0"/>
              <a:t>Dušnost</a:t>
            </a:r>
          </a:p>
          <a:p>
            <a:r>
              <a:rPr lang="cs-CZ" dirty="0" smtClean="0"/>
              <a:t>Hemoptýza</a:t>
            </a:r>
          </a:p>
          <a:p>
            <a:r>
              <a:rPr lang="cs-CZ" dirty="0" err="1" smtClean="0"/>
              <a:t>Paraneoplastický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endParaRPr lang="cs-CZ" dirty="0" smtClean="0"/>
          </a:p>
          <a:p>
            <a:r>
              <a:rPr lang="cs-CZ" dirty="0" smtClean="0"/>
              <a:t>Méně časté: </a:t>
            </a:r>
            <a:r>
              <a:rPr lang="cs-CZ" dirty="0" err="1" smtClean="0"/>
              <a:t>stridor</a:t>
            </a:r>
            <a:r>
              <a:rPr lang="cs-CZ" dirty="0" smtClean="0"/>
              <a:t>, </a:t>
            </a:r>
            <a:r>
              <a:rPr lang="cs-CZ" dirty="0" err="1" smtClean="0"/>
              <a:t>sy</a:t>
            </a:r>
            <a:r>
              <a:rPr lang="cs-CZ" dirty="0" smtClean="0"/>
              <a:t> HDŽ (otok krku, obličeje, cyanózou..)</a:t>
            </a:r>
            <a:r>
              <a:rPr lang="cs-CZ" dirty="0" err="1" smtClean="0"/>
              <a:t>Claude</a:t>
            </a:r>
            <a:r>
              <a:rPr lang="cs-CZ" dirty="0" smtClean="0"/>
              <a:t>-</a:t>
            </a:r>
            <a:r>
              <a:rPr lang="cs-CZ" dirty="0" err="1" smtClean="0"/>
              <a:t>Bernardův</a:t>
            </a:r>
            <a:r>
              <a:rPr lang="cs-CZ" dirty="0" smtClean="0"/>
              <a:t>-</a:t>
            </a:r>
            <a:r>
              <a:rPr lang="cs-CZ" dirty="0" err="1" smtClean="0"/>
              <a:t>Hornerův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, polykací potíže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obraz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Anamnéza (kouření)</a:t>
            </a:r>
          </a:p>
          <a:p>
            <a:r>
              <a:rPr lang="cs-CZ" dirty="0" smtClean="0"/>
              <a:t>Objektivní vyšetření</a:t>
            </a:r>
          </a:p>
          <a:p>
            <a:r>
              <a:rPr lang="cs-CZ" dirty="0" smtClean="0"/>
              <a:t>Laboratoř</a:t>
            </a:r>
          </a:p>
          <a:p>
            <a:r>
              <a:rPr lang="cs-CZ" dirty="0" smtClean="0"/>
              <a:t>Zobrazovací metody – RTG, CT, PET</a:t>
            </a:r>
          </a:p>
          <a:p>
            <a:r>
              <a:rPr lang="cs-CZ" dirty="0" smtClean="0"/>
              <a:t>bronchoskopie</a:t>
            </a:r>
          </a:p>
          <a:p>
            <a:r>
              <a:rPr lang="cs-CZ" dirty="0" smtClean="0"/>
              <a:t>Histologický a/nebo cytologický průkaz onemocnění = definitivní stanovení dg.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cs-CZ" dirty="0" smtClean="0"/>
              <a:t>dle typu nádoru, stádia a celkového stavu nemocného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Léčba </a:t>
            </a:r>
            <a:r>
              <a:rPr lang="cs-CZ" dirty="0" err="1" smtClean="0"/>
              <a:t>nemalobuněčného</a:t>
            </a:r>
            <a:r>
              <a:rPr lang="cs-CZ" dirty="0" smtClean="0"/>
              <a:t> bronchogenního karcinomu</a:t>
            </a:r>
          </a:p>
          <a:p>
            <a:pPr lvl="2"/>
            <a:r>
              <a:rPr lang="cs-CZ" dirty="0" smtClean="0"/>
              <a:t>Operace u časných stádií</a:t>
            </a:r>
          </a:p>
          <a:p>
            <a:pPr lvl="2"/>
            <a:r>
              <a:rPr lang="cs-CZ" dirty="0" smtClean="0"/>
              <a:t>Chemoterapie + radioterapie</a:t>
            </a:r>
          </a:p>
          <a:p>
            <a:pPr lvl="2"/>
            <a:r>
              <a:rPr lang="cs-CZ" dirty="0" err="1" smtClean="0"/>
              <a:t>Neoadjuvantní</a:t>
            </a:r>
            <a:r>
              <a:rPr lang="cs-CZ" dirty="0" smtClean="0"/>
              <a:t> (zmenšení nádoru před operací, zabránění vzniku vzdálených metastáz) x adjuvantní léčba (léčba, která následuje po operaci)</a:t>
            </a:r>
          </a:p>
          <a:p>
            <a:pPr lvl="2"/>
            <a:r>
              <a:rPr lang="cs-CZ" dirty="0" smtClean="0"/>
              <a:t>Inhibitory receptoru pro epidermální růstový faktor  (</a:t>
            </a:r>
            <a:r>
              <a:rPr lang="cs-CZ" dirty="0" err="1" smtClean="0"/>
              <a:t>Tarceva</a:t>
            </a:r>
            <a:r>
              <a:rPr lang="cs-CZ" dirty="0" smtClean="0"/>
              <a:t>)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Léčba </a:t>
            </a:r>
            <a:r>
              <a:rPr lang="cs-CZ" dirty="0" err="1" smtClean="0"/>
              <a:t>malobuněčného</a:t>
            </a:r>
            <a:r>
              <a:rPr lang="cs-CZ" dirty="0" smtClean="0"/>
              <a:t> bronchogenního karcinomu</a:t>
            </a:r>
          </a:p>
          <a:p>
            <a:pPr lvl="1"/>
            <a:r>
              <a:rPr lang="cs-CZ" dirty="0" smtClean="0"/>
              <a:t>Chemoterapie s následnou či souběžnou radioterapií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perace pouze u periferních forem, vždy ale následuje </a:t>
            </a:r>
            <a:r>
              <a:rPr lang="cs-CZ" dirty="0" err="1" smtClean="0"/>
              <a:t>chemotarapie</a:t>
            </a:r>
            <a:endParaRPr lang="cs-CZ" dirty="0"/>
          </a:p>
          <a:p>
            <a:r>
              <a:rPr lang="cs-CZ" dirty="0" smtClean="0"/>
              <a:t>Paliativní léčba bronchogenního karcinomu</a:t>
            </a:r>
          </a:p>
          <a:p>
            <a:pPr lvl="1"/>
            <a:r>
              <a:rPr lang="cs-CZ" dirty="0" smtClean="0"/>
              <a:t>U více než 50% nemocných s bronchogenním karcinomem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Onemocnění vyvolané </a:t>
            </a:r>
            <a:r>
              <a:rPr lang="cs-CZ" dirty="0" err="1" smtClean="0"/>
              <a:t>mykobakterium</a:t>
            </a:r>
            <a:r>
              <a:rPr lang="cs-CZ" dirty="0" smtClean="0"/>
              <a:t> </a:t>
            </a:r>
            <a:r>
              <a:rPr lang="cs-CZ" dirty="0" err="1" smtClean="0"/>
              <a:t>tuberkulosis</a:t>
            </a:r>
            <a:r>
              <a:rPr lang="cs-CZ" dirty="0" smtClean="0"/>
              <a:t> (Kochův bacil)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Může postihnout jakýkoliv orgán nejčastěji jsou však postiženy plíce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Incidence je 10.8 případů na 100000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Rizikové skupiny bezdomovci, intravenózní narkomani, imigranti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Tuberkulosa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Primární TBC vzniká při prvním kontaktu s </a:t>
            </a:r>
            <a:r>
              <a:rPr lang="cs-CZ" dirty="0" err="1" smtClean="0"/>
              <a:t>mykobakteriem</a:t>
            </a:r>
            <a:r>
              <a:rPr lang="cs-CZ" dirty="0" smtClean="0"/>
              <a:t> dochází k </a:t>
            </a:r>
            <a:r>
              <a:rPr lang="cs-CZ" dirty="0" err="1" smtClean="0"/>
              <a:t>infektu</a:t>
            </a:r>
            <a:r>
              <a:rPr lang="cs-CZ" dirty="0" smtClean="0"/>
              <a:t> tkáně a přilehlé lymfatické uzliny  vzniká tzv. primární komplex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Postprimární</a:t>
            </a:r>
            <a:r>
              <a:rPr lang="cs-CZ" dirty="0" smtClean="0"/>
              <a:t> TBC vzniká již u osob, které primární infekci prodělaly buďto novou infekcí nebo reaktivací primární TBC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Formy:</a:t>
            </a:r>
          </a:p>
          <a:p>
            <a:r>
              <a:rPr lang="cs-CZ" dirty="0" smtClean="0"/>
              <a:t>Miliární plicní TBC – difuzní rozsev krevní cestou</a:t>
            </a:r>
          </a:p>
          <a:p>
            <a:r>
              <a:rPr lang="cs-CZ" dirty="0" smtClean="0"/>
              <a:t>Kavernózní TBC vznik kaverny </a:t>
            </a:r>
            <a:r>
              <a:rPr lang="cs-CZ" dirty="0" err="1" smtClean="0"/>
              <a:t>kaseozním</a:t>
            </a:r>
            <a:r>
              <a:rPr lang="cs-CZ" dirty="0" smtClean="0"/>
              <a:t> rozpadem </a:t>
            </a:r>
          </a:p>
          <a:p>
            <a:r>
              <a:rPr lang="cs-CZ" dirty="0" smtClean="0"/>
              <a:t>TBC meningitis </a:t>
            </a:r>
          </a:p>
          <a:p>
            <a:r>
              <a:rPr lang="cs-CZ" dirty="0" smtClean="0"/>
              <a:t>TBC ledvin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TBC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Únavnost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Subfebrilie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Hubnutí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Kašel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Pocení zvl. v noci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Hemoptýza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obraz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Sarkoidosa</a:t>
            </a:r>
            <a:endParaRPr lang="cs-CZ" dirty="0" smtClean="0"/>
          </a:p>
          <a:p>
            <a:r>
              <a:rPr lang="cs-CZ" dirty="0" smtClean="0"/>
              <a:t>Kryptogenní </a:t>
            </a:r>
            <a:r>
              <a:rPr lang="cs-CZ" dirty="0" err="1" smtClean="0"/>
              <a:t>fibrotizující</a:t>
            </a:r>
            <a:r>
              <a:rPr lang="cs-CZ" dirty="0" smtClean="0"/>
              <a:t> alveolitis</a:t>
            </a:r>
          </a:p>
          <a:p>
            <a:r>
              <a:rPr lang="cs-CZ" dirty="0" smtClean="0"/>
              <a:t>Postižení plicního </a:t>
            </a:r>
            <a:r>
              <a:rPr lang="cs-CZ" dirty="0" err="1" smtClean="0"/>
              <a:t>intersticia</a:t>
            </a:r>
            <a:r>
              <a:rPr lang="cs-CZ" dirty="0" smtClean="0"/>
              <a:t> v rámci jiných systémových postižení pojiva</a:t>
            </a:r>
          </a:p>
          <a:p>
            <a:r>
              <a:rPr lang="cs-CZ" dirty="0" smtClean="0"/>
              <a:t>Exogenní alergická alveolitis</a:t>
            </a:r>
          </a:p>
          <a:p>
            <a:r>
              <a:rPr lang="cs-CZ" dirty="0" smtClean="0"/>
              <a:t>Plicní vaskulitidy</a:t>
            </a:r>
          </a:p>
          <a:p>
            <a:r>
              <a:rPr lang="cs-CZ" dirty="0" smtClean="0"/>
              <a:t>Idiopatická plicní </a:t>
            </a:r>
            <a:r>
              <a:rPr lang="cs-CZ" dirty="0" err="1" smtClean="0"/>
              <a:t>hemosiderosa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Intersticiální plicní procesy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Tuberkulinový test MX II  pozitivní je indurace  větší než 15 mm  je důvodným podezřením na TBC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Kultivace  za 6 týdnů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Zrychlená kultivace (</a:t>
            </a:r>
            <a:r>
              <a:rPr lang="cs-CZ" dirty="0" err="1" smtClean="0"/>
              <a:t>Batec</a:t>
            </a:r>
            <a:r>
              <a:rPr lang="cs-CZ" dirty="0" smtClean="0"/>
              <a:t>)  5-14 dní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PCR – polymerázová </a:t>
            </a:r>
            <a:r>
              <a:rPr lang="cs-CZ" dirty="0" err="1" smtClean="0"/>
              <a:t>řetezová</a:t>
            </a:r>
            <a:r>
              <a:rPr lang="cs-CZ" dirty="0" smtClean="0"/>
              <a:t> reakce  drahá metoda , možnost falešně pozitivních i negativních výsledků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TBC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Terapie </a:t>
            </a:r>
            <a:r>
              <a:rPr lang="cs-CZ" dirty="0" err="1" smtClean="0"/>
              <a:t>antituberkulotiky</a:t>
            </a:r>
            <a:r>
              <a:rPr lang="cs-CZ" dirty="0" smtClean="0"/>
              <a:t> s ohledem na riziko vzniku rezistence 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Kombinovaná terapie 3-4 preparáty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Dlouhodobá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Nepřerušovaná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r>
              <a:rPr lang="cs-CZ" dirty="0" smtClean="0"/>
              <a:t>Preparáty: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Isoniazid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Rifampicin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Streptomycin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Etambutol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Pyrazinamid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Fáze:</a:t>
            </a:r>
          </a:p>
          <a:p>
            <a:r>
              <a:rPr lang="cs-CZ" dirty="0" smtClean="0"/>
              <a:t>Iniciální – probíhá za hospitalizace, délka 2 měsíce</a:t>
            </a:r>
          </a:p>
          <a:p>
            <a:r>
              <a:rPr lang="cs-CZ" dirty="0" smtClean="0"/>
              <a:t>Pokračovací – 4 až 6 měsíců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TBC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Klinické projevy: dušnost, pleurální bolesti, kašel</a:t>
            </a:r>
          </a:p>
          <a:p>
            <a:r>
              <a:rPr lang="cs-CZ" dirty="0" smtClean="0"/>
              <a:t>Fyzikální vyšetření: pleurální třecí šelest, tlumené dýchání</a:t>
            </a:r>
          </a:p>
          <a:p>
            <a:endParaRPr lang="cs-CZ" dirty="0"/>
          </a:p>
          <a:p>
            <a:r>
              <a:rPr lang="cs-CZ" dirty="0" smtClean="0"/>
              <a:t>Rozdělení </a:t>
            </a:r>
            <a:r>
              <a:rPr lang="cs-CZ" dirty="0" err="1" smtClean="0"/>
              <a:t>exudát</a:t>
            </a:r>
            <a:r>
              <a:rPr lang="cs-CZ" dirty="0" smtClean="0"/>
              <a:t> či transudát dle </a:t>
            </a:r>
            <a:r>
              <a:rPr lang="cs-CZ" dirty="0" err="1" smtClean="0"/>
              <a:t>Lighta</a:t>
            </a:r>
            <a:r>
              <a:rPr lang="cs-CZ" dirty="0" smtClean="0"/>
              <a:t> :</a:t>
            </a:r>
          </a:p>
          <a:p>
            <a:r>
              <a:rPr lang="cs-CZ" dirty="0" err="1" smtClean="0"/>
              <a:t>Exudát</a:t>
            </a:r>
            <a:r>
              <a:rPr lang="cs-CZ" dirty="0" smtClean="0"/>
              <a:t>  je když:</a:t>
            </a:r>
          </a:p>
          <a:p>
            <a:r>
              <a:rPr lang="cs-CZ" dirty="0" smtClean="0"/>
              <a:t>Poměr bílkoviny v punktátu ku bílkovina v séru je vyšší než 0.5</a:t>
            </a:r>
          </a:p>
          <a:p>
            <a:r>
              <a:rPr lang="cs-CZ" dirty="0" smtClean="0"/>
              <a:t>Poměr LD v punktátu ku séru je vyšší než 0.6</a:t>
            </a:r>
          </a:p>
          <a:p>
            <a:r>
              <a:rPr lang="cs-CZ" dirty="0" smtClean="0"/>
              <a:t>LD je vyšší než 2/3 horní hranice normy v séru</a:t>
            </a:r>
          </a:p>
          <a:p>
            <a:endParaRPr lang="cs-CZ" dirty="0"/>
          </a:p>
          <a:p>
            <a:r>
              <a:rPr lang="cs-CZ" dirty="0" smtClean="0"/>
              <a:t>Mikrobiologické vyš. ke kultivaci  bakteriálního agens</a:t>
            </a:r>
          </a:p>
          <a:p>
            <a:r>
              <a:rPr lang="cs-CZ" dirty="0" smtClean="0"/>
              <a:t>Cytologické vyš. na  nádorové buňky</a:t>
            </a:r>
          </a:p>
          <a:p>
            <a:endParaRPr lang="cs-CZ" dirty="0"/>
          </a:p>
          <a:p>
            <a:r>
              <a:rPr lang="cs-CZ" dirty="0" err="1" smtClean="0"/>
              <a:t>Hemothorax</a:t>
            </a:r>
            <a:r>
              <a:rPr lang="cs-CZ" dirty="0" smtClean="0"/>
              <a:t> </a:t>
            </a:r>
            <a:r>
              <a:rPr lang="cs-CZ" dirty="0" err="1" smtClean="0"/>
              <a:t>přímnost</a:t>
            </a:r>
            <a:r>
              <a:rPr lang="cs-CZ" dirty="0" smtClean="0"/>
              <a:t> krve v hrudní dutině</a:t>
            </a:r>
          </a:p>
          <a:p>
            <a:r>
              <a:rPr lang="cs-CZ" dirty="0" err="1" smtClean="0"/>
              <a:t>Chylothorax</a:t>
            </a:r>
            <a:r>
              <a:rPr lang="cs-CZ" dirty="0" smtClean="0"/>
              <a:t> v důsledku defektu </a:t>
            </a:r>
            <a:r>
              <a:rPr lang="cs-CZ" dirty="0" err="1" smtClean="0"/>
              <a:t>ductus</a:t>
            </a:r>
            <a:r>
              <a:rPr lang="cs-CZ" dirty="0" smtClean="0"/>
              <a:t> </a:t>
            </a:r>
            <a:r>
              <a:rPr lang="cs-CZ" dirty="0" err="1" smtClean="0"/>
              <a:t>thoracicus</a:t>
            </a:r>
            <a:r>
              <a:rPr lang="cs-CZ" dirty="0" smtClean="0"/>
              <a:t> s hromaděním chylu</a:t>
            </a:r>
          </a:p>
          <a:p>
            <a:r>
              <a:rPr lang="cs-CZ" dirty="0" smtClean="0"/>
              <a:t>Maligní výpotek = přítomnost maligních buněk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Pleurální výpotek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Mesoteliom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B</a:t>
            </a:r>
            <a:r>
              <a:rPr lang="cs-CZ" dirty="0" smtClean="0"/>
              <a:t>enigní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Maligní častý u osob vystavených působení azbestu </a:t>
            </a:r>
          </a:p>
          <a:p>
            <a:r>
              <a:rPr lang="cs-CZ" dirty="0" smtClean="0"/>
              <a:t>Příznaky pleurálního procesu: dušnost, kašel, výpotek</a:t>
            </a:r>
          </a:p>
          <a:p>
            <a:r>
              <a:rPr lang="cs-CZ" dirty="0" smtClean="0"/>
              <a:t>Terapie : chirurgická u ohraničených forem, chemoterapie? </a:t>
            </a:r>
          </a:p>
          <a:p>
            <a:endParaRPr lang="cs-CZ" dirty="0" smtClean="0"/>
          </a:p>
          <a:p>
            <a:r>
              <a:rPr lang="cs-CZ" dirty="0" smtClean="0"/>
              <a:t>Metastatické postižení:</a:t>
            </a:r>
          </a:p>
          <a:p>
            <a:r>
              <a:rPr lang="cs-CZ" dirty="0" smtClean="0"/>
              <a:t>Prorůstáním, krevní metastázy, lymfatickou cestou</a:t>
            </a:r>
          </a:p>
          <a:p>
            <a:r>
              <a:rPr lang="cs-CZ" dirty="0" smtClean="0"/>
              <a:t>Terapie je paliativní: punkce, </a:t>
            </a:r>
            <a:r>
              <a:rPr lang="cs-CZ" dirty="0" err="1" smtClean="0"/>
              <a:t>intrapleurální</a:t>
            </a:r>
            <a:r>
              <a:rPr lang="cs-CZ" dirty="0" smtClean="0"/>
              <a:t> aplikace </a:t>
            </a:r>
            <a:r>
              <a:rPr lang="cs-CZ" dirty="0" err="1" smtClean="0"/>
              <a:t>bleomycinu</a:t>
            </a:r>
            <a:r>
              <a:rPr lang="cs-CZ" dirty="0" smtClean="0"/>
              <a:t>, </a:t>
            </a:r>
            <a:r>
              <a:rPr lang="cs-CZ" dirty="0" err="1" smtClean="0"/>
              <a:t>doxycyklinu</a:t>
            </a:r>
            <a:r>
              <a:rPr lang="cs-CZ" dirty="0" smtClean="0"/>
              <a:t>, talku, vakcíny </a:t>
            </a:r>
            <a:r>
              <a:rPr lang="cs-CZ" dirty="0" err="1" smtClean="0"/>
              <a:t>corynebacterium</a:t>
            </a:r>
            <a:r>
              <a:rPr lang="cs-CZ" dirty="0" smtClean="0"/>
              <a:t> </a:t>
            </a:r>
            <a:r>
              <a:rPr lang="cs-CZ" dirty="0" err="1" smtClean="0"/>
              <a:t>parvum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Nádory pleury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Inspirační </a:t>
            </a:r>
            <a:r>
              <a:rPr lang="cs-CZ" dirty="0" err="1" smtClean="0"/>
              <a:t>stridor</a:t>
            </a:r>
            <a:r>
              <a:rPr lang="cs-CZ" dirty="0" smtClean="0"/>
              <a:t>, dušnost</a:t>
            </a:r>
          </a:p>
          <a:p>
            <a:endParaRPr lang="cs-CZ" dirty="0" smtClean="0"/>
          </a:p>
          <a:p>
            <a:r>
              <a:rPr lang="cs-CZ" dirty="0" err="1" smtClean="0"/>
              <a:t>Přednemočniční</a:t>
            </a:r>
            <a:r>
              <a:rPr lang="cs-CZ" dirty="0" smtClean="0"/>
              <a:t> fáze: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Heimrichův</a:t>
            </a:r>
            <a:r>
              <a:rPr lang="cs-CZ" dirty="0" smtClean="0"/>
              <a:t> manévr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Koniotomie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Nemocniční fáze :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Tracheotomie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Bronchoskopie rigidním instrumentáriem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Obstrukce velkých dýchacích cest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Spontální</a:t>
            </a:r>
            <a:r>
              <a:rPr lang="cs-CZ" dirty="0" smtClean="0"/>
              <a:t> PNO - bez jasné příčiny</a:t>
            </a:r>
          </a:p>
          <a:p>
            <a:r>
              <a:rPr lang="cs-CZ" dirty="0" smtClean="0"/>
              <a:t>Traumatický PNO – po traumatu</a:t>
            </a:r>
          </a:p>
          <a:p>
            <a:r>
              <a:rPr lang="cs-CZ" dirty="0" err="1" smtClean="0"/>
              <a:t>Iatrogenní</a:t>
            </a:r>
            <a:r>
              <a:rPr lang="cs-CZ" dirty="0" smtClean="0"/>
              <a:t> PNO – po instrumentálních zákrocích</a:t>
            </a:r>
          </a:p>
          <a:p>
            <a:r>
              <a:rPr lang="cs-CZ" dirty="0" smtClean="0"/>
              <a:t>Kurativní PNO  - v minulosti při léčbě TBC</a:t>
            </a:r>
          </a:p>
          <a:p>
            <a:r>
              <a:rPr lang="cs-CZ" dirty="0" smtClean="0"/>
              <a:t>Tenzní PNO – </a:t>
            </a:r>
            <a:r>
              <a:rPr lang="cs-CZ" dirty="0" err="1" smtClean="0"/>
              <a:t>ventylovitým</a:t>
            </a:r>
            <a:r>
              <a:rPr lang="cs-CZ" dirty="0" smtClean="0"/>
              <a:t> mechanismem vzniká přetlak v hrudní dutině</a:t>
            </a:r>
          </a:p>
          <a:p>
            <a:endParaRPr lang="cs-CZ" dirty="0" smtClean="0"/>
          </a:p>
          <a:p>
            <a:r>
              <a:rPr lang="cs-CZ" dirty="0" smtClean="0"/>
              <a:t>Klinicky dušnost, </a:t>
            </a:r>
            <a:r>
              <a:rPr lang="cs-CZ" dirty="0" err="1" smtClean="0"/>
              <a:t>hypersonorní</a:t>
            </a:r>
            <a:r>
              <a:rPr lang="cs-CZ" dirty="0" smtClean="0"/>
              <a:t> poklep, neslyšné dýchání</a:t>
            </a:r>
          </a:p>
          <a:p>
            <a:r>
              <a:rPr lang="cs-CZ" dirty="0" smtClean="0"/>
              <a:t>RTG plic, </a:t>
            </a:r>
            <a:r>
              <a:rPr lang="cs-CZ" dirty="0" err="1" smtClean="0"/>
              <a:t>event</a:t>
            </a:r>
            <a:r>
              <a:rPr lang="cs-CZ" dirty="0" smtClean="0"/>
              <a:t>. CT k objasnění příčiny pokud není zřejmá</a:t>
            </a:r>
          </a:p>
          <a:p>
            <a:endParaRPr lang="cs-CZ" dirty="0"/>
          </a:p>
          <a:p>
            <a:r>
              <a:rPr lang="cs-CZ" dirty="0" smtClean="0"/>
              <a:t>Terapie : klid nebo jednorázové odsátí nebo hrudní sání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Pneumothorax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Etiologie: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Nádory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TBC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Bronchiektázie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Záněty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Mitrální stenosa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Hemorhagické</a:t>
            </a:r>
            <a:r>
              <a:rPr lang="cs-CZ" dirty="0" smtClean="0"/>
              <a:t> diatézy 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r>
              <a:rPr lang="cs-CZ" dirty="0" smtClean="0"/>
              <a:t>Rizikem pro pacienta je především dušení při zalití dechových cest krví</a:t>
            </a:r>
          </a:p>
          <a:p>
            <a:r>
              <a:rPr lang="cs-CZ" dirty="0" smtClean="0"/>
              <a:t>Nutno odlišit vykašlávání krve z horních dýchacích cest nebo zvracení krve z GIT</a:t>
            </a:r>
          </a:p>
          <a:p>
            <a:r>
              <a:rPr lang="cs-CZ" dirty="0" smtClean="0"/>
              <a:t>Dg.: </a:t>
            </a:r>
            <a:r>
              <a:rPr lang="cs-CZ" dirty="0" err="1" smtClean="0"/>
              <a:t>Rtg</a:t>
            </a:r>
            <a:r>
              <a:rPr lang="cs-CZ" dirty="0" smtClean="0"/>
              <a:t>  a CT plic, bronchoskopie s možností  odsátí, koagulace laserem, tamponády</a:t>
            </a:r>
          </a:p>
          <a:p>
            <a:endParaRPr lang="cs-CZ" dirty="0"/>
          </a:p>
          <a:p>
            <a:r>
              <a:rPr lang="cs-CZ" dirty="0" smtClean="0"/>
              <a:t>Terapie: Hrazení krevních ztrát, </a:t>
            </a:r>
            <a:r>
              <a:rPr lang="cs-CZ" dirty="0" err="1" smtClean="0"/>
              <a:t>oxygenoterapie</a:t>
            </a:r>
            <a:r>
              <a:rPr lang="cs-CZ" dirty="0" smtClean="0"/>
              <a:t>, hemostyptika, antitusika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Hemoptýza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Jde o systémové onemocnění charakterizované akumulací aktivovaných T lymfocytů a makrofágů v postižených orgánech</a:t>
            </a:r>
          </a:p>
          <a:p>
            <a:r>
              <a:rPr lang="cs-CZ" dirty="0" smtClean="0"/>
              <a:t>Typická je tvorba epiteloidních </a:t>
            </a:r>
            <a:r>
              <a:rPr lang="cs-CZ" dirty="0" err="1" smtClean="0"/>
              <a:t>nekaseifikujících</a:t>
            </a:r>
            <a:r>
              <a:rPr lang="cs-CZ" dirty="0" smtClean="0"/>
              <a:t> granulomů</a:t>
            </a:r>
          </a:p>
          <a:p>
            <a:r>
              <a:rPr lang="cs-CZ" dirty="0" smtClean="0"/>
              <a:t>Hlavně postihuje hilové lymfatické uzliny a plíce</a:t>
            </a:r>
          </a:p>
          <a:p>
            <a:r>
              <a:rPr lang="cs-CZ" dirty="0" smtClean="0"/>
              <a:t>Etiologie nejasná – obecná reakce na různá agens? </a:t>
            </a:r>
          </a:p>
          <a:p>
            <a:r>
              <a:rPr lang="cs-CZ" dirty="0" smtClean="0"/>
              <a:t>Plicní a mimoplicní formy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Sarkoidosa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Dušnost</a:t>
            </a:r>
          </a:p>
          <a:p>
            <a:r>
              <a:rPr lang="cs-CZ" dirty="0" smtClean="0"/>
              <a:t>Suchý kašel</a:t>
            </a:r>
          </a:p>
          <a:p>
            <a:r>
              <a:rPr lang="cs-CZ" dirty="0" smtClean="0"/>
              <a:t>Bolesti za sternem</a:t>
            </a:r>
          </a:p>
          <a:p>
            <a:r>
              <a:rPr lang="cs-CZ" dirty="0" err="1" smtClean="0"/>
              <a:t>Löfgrenův</a:t>
            </a:r>
            <a:r>
              <a:rPr lang="cs-CZ" dirty="0" smtClean="0"/>
              <a:t> syndrom: </a:t>
            </a:r>
            <a:r>
              <a:rPr lang="cs-CZ" dirty="0" err="1" smtClean="0"/>
              <a:t>nodózní</a:t>
            </a:r>
            <a:r>
              <a:rPr lang="cs-CZ" dirty="0" smtClean="0"/>
              <a:t> erytém, </a:t>
            </a:r>
            <a:r>
              <a:rPr lang="cs-CZ" dirty="0" err="1" smtClean="0"/>
              <a:t>arthralgie</a:t>
            </a:r>
            <a:r>
              <a:rPr lang="cs-CZ" dirty="0" smtClean="0"/>
              <a:t>, oboustranně zvětšené hilové uzliny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0 normální skiagram</a:t>
            </a:r>
          </a:p>
          <a:p>
            <a:r>
              <a:rPr lang="cs-CZ" dirty="0" smtClean="0"/>
              <a:t>I bilaterální hilové uzliny</a:t>
            </a:r>
          </a:p>
          <a:p>
            <a:r>
              <a:rPr lang="cs-CZ" dirty="0" smtClean="0"/>
              <a:t>II bilaterální hilové uzliny + plicní infiltrace</a:t>
            </a:r>
          </a:p>
          <a:p>
            <a:r>
              <a:rPr lang="cs-CZ" dirty="0" smtClean="0"/>
              <a:t>III plicní postižení bez postižení uzlin</a:t>
            </a:r>
          </a:p>
          <a:p>
            <a:r>
              <a:rPr lang="cs-CZ" dirty="0" smtClean="0"/>
              <a:t>IV plicní </a:t>
            </a:r>
            <a:r>
              <a:rPr lang="cs-CZ" dirty="0" err="1" smtClean="0"/>
              <a:t>fibrósa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dle </a:t>
            </a:r>
            <a:r>
              <a:rPr lang="cs-CZ" dirty="0" err="1" smtClean="0"/>
              <a:t>rtg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Vyšetření kalcia v séru a moči</a:t>
            </a:r>
          </a:p>
          <a:p>
            <a:r>
              <a:rPr lang="cs-CZ" dirty="0" smtClean="0"/>
              <a:t>Sérový </a:t>
            </a:r>
            <a:r>
              <a:rPr lang="cs-CZ" dirty="0" err="1" smtClean="0"/>
              <a:t>angiotenzin</a:t>
            </a:r>
            <a:r>
              <a:rPr lang="cs-CZ" dirty="0" smtClean="0"/>
              <a:t> konvertující enzym </a:t>
            </a:r>
            <a:r>
              <a:rPr lang="cs-CZ" dirty="0" err="1" smtClean="0"/>
              <a:t>sACE</a:t>
            </a:r>
            <a:endParaRPr lang="cs-CZ" dirty="0" smtClean="0"/>
          </a:p>
          <a:p>
            <a:r>
              <a:rPr lang="cs-CZ" dirty="0" smtClean="0"/>
              <a:t>Bronchoskopie s </a:t>
            </a:r>
            <a:r>
              <a:rPr lang="cs-CZ" dirty="0" err="1" smtClean="0"/>
              <a:t>bronchoalveolární</a:t>
            </a:r>
            <a:r>
              <a:rPr lang="cs-CZ" dirty="0" smtClean="0"/>
              <a:t> </a:t>
            </a:r>
            <a:r>
              <a:rPr lang="cs-CZ" dirty="0" err="1" smtClean="0"/>
              <a:t>laváží</a:t>
            </a:r>
            <a:r>
              <a:rPr lang="cs-CZ" dirty="0" smtClean="0"/>
              <a:t>- průkaz </a:t>
            </a:r>
            <a:r>
              <a:rPr lang="cs-CZ" dirty="0" err="1" smtClean="0"/>
              <a:t>lymfocytární</a:t>
            </a:r>
            <a:r>
              <a:rPr lang="cs-CZ" dirty="0" smtClean="0"/>
              <a:t> alveolitis </a:t>
            </a:r>
          </a:p>
          <a:p>
            <a:r>
              <a:rPr lang="cs-CZ" dirty="0" smtClean="0"/>
              <a:t>Biopsie postiženého orgánu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</a:t>
            </a:r>
            <a:r>
              <a:rPr lang="cs-CZ" dirty="0" err="1" smtClean="0"/>
              <a:t>sarkoidósis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2/3 pacientů dochází ke </a:t>
            </a:r>
            <a:r>
              <a:rPr lang="cs-CZ" dirty="0" err="1" smtClean="0"/>
              <a:t>spontální</a:t>
            </a:r>
            <a:r>
              <a:rPr lang="cs-CZ" dirty="0" smtClean="0"/>
              <a:t> remisi </a:t>
            </a:r>
          </a:p>
          <a:p>
            <a:r>
              <a:rPr lang="cs-CZ" dirty="0" smtClean="0"/>
              <a:t>Léčba je indikovaná u postižení očí, srdce a CNS + při závažné </a:t>
            </a:r>
            <a:r>
              <a:rPr lang="cs-CZ" dirty="0" err="1" smtClean="0"/>
              <a:t>hyperkalcémii</a:t>
            </a:r>
            <a:endParaRPr lang="cs-CZ" dirty="0" smtClean="0"/>
          </a:p>
          <a:p>
            <a:r>
              <a:rPr lang="cs-CZ" dirty="0" smtClean="0"/>
              <a:t>Nasazujeme kortikoidy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Onemocnění s narůstající prevalencí </a:t>
            </a:r>
          </a:p>
          <a:p>
            <a:r>
              <a:rPr lang="cs-CZ" dirty="0" smtClean="0"/>
              <a:t>U nás cca 7:100000</a:t>
            </a:r>
          </a:p>
          <a:p>
            <a:r>
              <a:rPr lang="cs-CZ" dirty="0" smtClean="0"/>
              <a:t>Etiologie není známá (autoimunita? chemikálie?)</a:t>
            </a:r>
          </a:p>
          <a:p>
            <a:r>
              <a:rPr lang="cs-CZ" dirty="0" smtClean="0"/>
              <a:t>Dušnost při námaze, suchý kašel</a:t>
            </a:r>
          </a:p>
          <a:p>
            <a:r>
              <a:rPr lang="cs-CZ" dirty="0" err="1" smtClean="0"/>
              <a:t>Rtg</a:t>
            </a:r>
            <a:r>
              <a:rPr lang="cs-CZ" dirty="0" smtClean="0"/>
              <a:t> retikulární či </a:t>
            </a:r>
            <a:r>
              <a:rPr lang="cs-CZ" dirty="0" err="1" smtClean="0"/>
              <a:t>retikulonodulární</a:t>
            </a:r>
            <a:r>
              <a:rPr lang="cs-CZ" dirty="0" smtClean="0"/>
              <a:t> zastínění plic v pokročilé fázi vzhled voštiny</a:t>
            </a:r>
          </a:p>
          <a:p>
            <a:r>
              <a:rPr lang="cs-CZ" dirty="0" smtClean="0"/>
              <a:t>HR CT (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r>
              <a:rPr lang="cs-CZ" dirty="0" smtClean="0"/>
              <a:t>), plicní biopsie </a:t>
            </a:r>
          </a:p>
          <a:p>
            <a:r>
              <a:rPr lang="cs-CZ" dirty="0" smtClean="0"/>
              <a:t>Terapie </a:t>
            </a:r>
            <a:r>
              <a:rPr lang="cs-CZ" dirty="0" err="1" smtClean="0"/>
              <a:t>imunosupresivy</a:t>
            </a:r>
            <a:r>
              <a:rPr lang="cs-CZ" dirty="0" smtClean="0"/>
              <a:t> (</a:t>
            </a:r>
            <a:r>
              <a:rPr lang="cs-CZ" dirty="0" err="1" smtClean="0"/>
              <a:t>prednison</a:t>
            </a:r>
            <a:r>
              <a:rPr lang="cs-CZ" dirty="0" smtClean="0"/>
              <a:t>, </a:t>
            </a:r>
            <a:r>
              <a:rPr lang="cs-CZ" dirty="0" err="1" smtClean="0"/>
              <a:t>cyklofosfamid</a:t>
            </a:r>
            <a:r>
              <a:rPr lang="cs-CZ" dirty="0" smtClean="0"/>
              <a:t>), transplantace plic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Kryptogenní </a:t>
            </a:r>
            <a:r>
              <a:rPr lang="cs-CZ" dirty="0" err="1" smtClean="0"/>
              <a:t>fibrotizující</a:t>
            </a:r>
            <a:r>
              <a:rPr lang="cs-CZ" dirty="0" smtClean="0"/>
              <a:t> alveolitis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72000"/>
          </a:xfrm>
        </p:spPr>
        <p:txBody>
          <a:bodyPr/>
          <a:lstStyle/>
          <a:p>
            <a:r>
              <a:rPr lang="cs-CZ" dirty="0" smtClean="0"/>
              <a:t>Systémový lupus </a:t>
            </a:r>
            <a:r>
              <a:rPr lang="cs-CZ" dirty="0" err="1" smtClean="0"/>
              <a:t>erythematodes</a:t>
            </a:r>
            <a:endParaRPr lang="cs-CZ" dirty="0" smtClean="0"/>
          </a:p>
          <a:p>
            <a:r>
              <a:rPr lang="cs-CZ" dirty="0" smtClean="0"/>
              <a:t>Revmatoidní arthritis </a:t>
            </a:r>
          </a:p>
          <a:p>
            <a:r>
              <a:rPr lang="cs-CZ" dirty="0" smtClean="0"/>
              <a:t>Systémová sklerodermie</a:t>
            </a:r>
          </a:p>
          <a:p>
            <a:r>
              <a:rPr lang="cs-CZ" dirty="0" err="1" smtClean="0"/>
              <a:t>Polymyositis</a:t>
            </a:r>
            <a:r>
              <a:rPr lang="cs-CZ" dirty="0" smtClean="0"/>
              <a:t> a </a:t>
            </a:r>
            <a:r>
              <a:rPr lang="cs-CZ" dirty="0" err="1" smtClean="0"/>
              <a:t>dermatomyozitida</a:t>
            </a:r>
            <a:endParaRPr lang="cs-CZ" dirty="0" smtClean="0"/>
          </a:p>
          <a:p>
            <a:r>
              <a:rPr lang="cs-CZ" dirty="0" err="1" smtClean="0"/>
              <a:t>Sjögrénův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Postižení plicního </a:t>
            </a:r>
            <a:r>
              <a:rPr lang="cs-CZ" dirty="0" err="1" smtClean="0"/>
              <a:t>intersticia</a:t>
            </a:r>
            <a:r>
              <a:rPr lang="cs-CZ" dirty="0" smtClean="0"/>
              <a:t> v rámci jiných systémových postižení pojiva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310</TotalTime>
  <Words>1009</Words>
  <Application>Microsoft Office PowerPoint</Application>
  <PresentationFormat>Předvádění na obrazovce (4:3)</PresentationFormat>
  <Paragraphs>204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Papír</vt:lpstr>
      <vt:lpstr>Pneumologie II. </vt:lpstr>
      <vt:lpstr>Intersticiální plicní procesy</vt:lpstr>
      <vt:lpstr>Sarkoidosa</vt:lpstr>
      <vt:lpstr>Klinické projevy</vt:lpstr>
      <vt:lpstr>Stadia dle rtg</vt:lpstr>
      <vt:lpstr>Diagnostika sarkoidósis</vt:lpstr>
      <vt:lpstr>Terapie</vt:lpstr>
      <vt:lpstr>Kryptogenní fibrotizující alveolitis </vt:lpstr>
      <vt:lpstr>Postižení plicního intersticia v rámci jiných systémových postižení pojiva </vt:lpstr>
      <vt:lpstr>Nádory plic</vt:lpstr>
      <vt:lpstr>Bronchogenní karcinom</vt:lpstr>
      <vt:lpstr>Klasifikace dle biologických vlastností </vt:lpstr>
      <vt:lpstr>Klinický obraz</vt:lpstr>
      <vt:lpstr>Diagnostika</vt:lpstr>
      <vt:lpstr>Léčba</vt:lpstr>
      <vt:lpstr>Léčba</vt:lpstr>
      <vt:lpstr>Tuberkulosa</vt:lpstr>
      <vt:lpstr>Klasifikace TBC</vt:lpstr>
      <vt:lpstr>Klinický obraz </vt:lpstr>
      <vt:lpstr>Diagnostika TBC</vt:lpstr>
      <vt:lpstr>Terapie TBC </vt:lpstr>
      <vt:lpstr>Pleurální výpotek </vt:lpstr>
      <vt:lpstr>Nádory pleury </vt:lpstr>
      <vt:lpstr>Obstrukce velkých dýchacích cest</vt:lpstr>
      <vt:lpstr>Pneumothorax</vt:lpstr>
      <vt:lpstr>Hemoptýza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Pneumologie II.</dc:title>
  <dc:creator>Robert</dc:creator>
  <cp:lastModifiedBy>Robert</cp:lastModifiedBy>
  <cp:revision>34</cp:revision>
  <dcterms:created xsi:type="dcterms:W3CDTF">2009-09-28T16:27:10Z</dcterms:created>
  <dcterms:modified xsi:type="dcterms:W3CDTF">2009-09-29T19:46:02Z</dcterms:modified>
</cp:coreProperties>
</file>