
<file path=[Content_Types].xml><?xml version="1.0" encoding="utf-8"?>
<Types xmlns="http://schemas.openxmlformats.org/package/2006/content-types">
  <Default Extension="emf" ContentType="image/x-emf"/>
  <Default Extension="jfif" ContentType="image/jpeg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ms-powerpoint.presentation.macroEnabled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sldIdLst>
    <p:sldId id="256" r:id="rId2"/>
    <p:sldId id="257" r:id="rId3"/>
    <p:sldId id="293" r:id="rId4"/>
    <p:sldId id="259" r:id="rId5"/>
    <p:sldId id="298" r:id="rId6"/>
    <p:sldId id="260" r:id="rId7"/>
    <p:sldId id="261" r:id="rId8"/>
    <p:sldId id="294" r:id="rId9"/>
    <p:sldId id="295" r:id="rId10"/>
    <p:sldId id="258" r:id="rId11"/>
    <p:sldId id="297" r:id="rId12"/>
    <p:sldId id="264" r:id="rId13"/>
    <p:sldId id="296" r:id="rId14"/>
    <p:sldId id="265" r:id="rId15"/>
    <p:sldId id="262" r:id="rId16"/>
    <p:sldId id="300" r:id="rId17"/>
    <p:sldId id="266" r:id="rId18"/>
    <p:sldId id="299" r:id="rId19"/>
    <p:sldId id="267" r:id="rId20"/>
    <p:sldId id="268" r:id="rId21"/>
    <p:sldId id="272" r:id="rId22"/>
    <p:sldId id="273" r:id="rId23"/>
    <p:sldId id="275" r:id="rId24"/>
    <p:sldId id="276" r:id="rId25"/>
    <p:sldId id="277" r:id="rId26"/>
    <p:sldId id="283" r:id="rId27"/>
    <p:sldId id="285" r:id="rId28"/>
    <p:sldId id="286" r:id="rId29"/>
    <p:sldId id="288" r:id="rId30"/>
    <p:sldId id="289" r:id="rId31"/>
    <p:sldId id="290" r:id="rId32"/>
    <p:sldId id="263" r:id="rId33"/>
    <p:sldId id="338" r:id="rId34"/>
    <p:sldId id="352" r:id="rId35"/>
    <p:sldId id="354" r:id="rId36"/>
    <p:sldId id="353" r:id="rId37"/>
    <p:sldId id="355" r:id="rId38"/>
    <p:sldId id="356" r:id="rId39"/>
  </p:sldIdLst>
  <p:sldSz cx="9144000" cy="6858000" type="screen4x3"/>
  <p:notesSz cx="6858000" cy="9144000"/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  <a:srgbClr val="D20A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1892" autoAdjust="0"/>
  </p:normalViewPr>
  <p:slideViewPr>
    <p:cSldViewPr>
      <p:cViewPr varScale="1">
        <p:scale>
          <a:sx n="101" d="100"/>
          <a:sy n="101" d="100"/>
        </p:scale>
        <p:origin x="1836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197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commentAuthors" Target="commentAuthor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10-05T20:55:43.216" idx="1">
    <p:pos x="10" y="10"/>
    <p:text/>
  </p:cm>
  <p:cm authorId="1" dt="2019-10-05T20:55:45.704" idx="2">
    <p:pos x="146" y="146"/>
    <p:text/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>
            <a:extLst>
              <a:ext uri="{FF2B5EF4-FFF2-40B4-BE49-F238E27FC236}">
                <a16:creationId xmlns:a16="http://schemas.microsoft.com/office/drawing/2014/main" id="{D2908605-337E-41FD-9477-62A02DAA147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FC4D87F0-5F26-4E31-BF60-F298CC50F844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CAF4AF62-60FC-4204-BBA0-85C37E0DCFAC}" type="datetimeFigureOut">
              <a:rPr lang="cs-CZ"/>
              <a:pPr>
                <a:defRPr/>
              </a:pPr>
              <a:t>16.03.2021</a:t>
            </a:fld>
            <a:endParaRPr lang="cs-CZ"/>
          </a:p>
        </p:txBody>
      </p:sp>
      <p:sp>
        <p:nvSpPr>
          <p:cNvPr id="4" name="Zástupný symbol pro obrázek snímku 3">
            <a:extLst>
              <a:ext uri="{FF2B5EF4-FFF2-40B4-BE49-F238E27FC236}">
                <a16:creationId xmlns:a16="http://schemas.microsoft.com/office/drawing/2014/main" id="{12A40C8F-4EBB-47B9-A9CF-268BE0E49F3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cs-CZ" noProof="0"/>
          </a:p>
        </p:txBody>
      </p:sp>
      <p:sp>
        <p:nvSpPr>
          <p:cNvPr id="5" name="Zástupný symbol pro poznámky 4">
            <a:extLst>
              <a:ext uri="{FF2B5EF4-FFF2-40B4-BE49-F238E27FC236}">
                <a16:creationId xmlns:a16="http://schemas.microsoft.com/office/drawing/2014/main" id="{930480AC-981E-4F23-BE94-87C8417085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noProof="0"/>
              <a:t>Kliknutím lze upravit styly předlohy textu.</a:t>
            </a:r>
          </a:p>
          <a:p>
            <a:pPr lvl="1"/>
            <a:r>
              <a:rPr lang="cs-CZ" noProof="0"/>
              <a:t>Druhá úroveň</a:t>
            </a:r>
          </a:p>
          <a:p>
            <a:pPr lvl="2"/>
            <a:r>
              <a:rPr lang="cs-CZ" noProof="0"/>
              <a:t>Třetí úroveň</a:t>
            </a:r>
          </a:p>
          <a:p>
            <a:pPr lvl="3"/>
            <a:r>
              <a:rPr lang="cs-CZ" noProof="0"/>
              <a:t>Čtvrtá úroveň</a:t>
            </a:r>
          </a:p>
          <a:p>
            <a:pPr lvl="4"/>
            <a:r>
              <a:rPr lang="cs-CZ" noProof="0"/>
              <a:t>Pátá úroveň</a:t>
            </a:r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7A27E57F-AEA1-47C1-9744-F81CBE1707C7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34A5C07F-1395-49F1-B7C4-DB247FBFB8C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7FC56861-6C8B-471D-9E54-2AACB59FA8FE}" type="slidenum">
              <a:rPr lang="cs-CZ" altLang="cs-CZ"/>
              <a:pPr/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6">
            <a:extLst>
              <a:ext uri="{FF2B5EF4-FFF2-40B4-BE49-F238E27FC236}">
                <a16:creationId xmlns:a16="http://schemas.microsoft.com/office/drawing/2014/main" id="{7CA56403-5C32-44FA-BEDB-E99F2CF9D1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0313" y="-12700"/>
            <a:ext cx="7931150" cy="289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2411760" y="2800945"/>
            <a:ext cx="6046440" cy="1470025"/>
          </a:xfrm>
        </p:spPr>
        <p:txBody>
          <a:bodyPr anchor="b"/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2411760" y="4556720"/>
            <a:ext cx="6048672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dirty="0"/>
              <a:t>Kliknutím lze upravit styl předlohy.</a:t>
            </a:r>
          </a:p>
        </p:txBody>
      </p:sp>
      <p:sp>
        <p:nvSpPr>
          <p:cNvPr id="5" name="Zástupný symbol pro datum 3">
            <a:extLst>
              <a:ext uri="{FF2B5EF4-FFF2-40B4-BE49-F238E27FC236}">
                <a16:creationId xmlns:a16="http://schemas.microsoft.com/office/drawing/2014/main" id="{102ED6C8-1355-4365-B930-6645A9E7B8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CDABC2-F3CA-49B5-8BB3-4F7CBC78FA33}" type="datetimeFigureOut">
              <a:rPr lang="cs-CZ"/>
              <a:pPr>
                <a:defRPr/>
              </a:pPr>
              <a:t>16.03.2021</a:t>
            </a:fld>
            <a:endParaRPr lang="cs-CZ"/>
          </a:p>
        </p:txBody>
      </p:sp>
      <p:sp>
        <p:nvSpPr>
          <p:cNvPr id="6" name="Zástupný symbol pro zápatí 4">
            <a:extLst>
              <a:ext uri="{FF2B5EF4-FFF2-40B4-BE49-F238E27FC236}">
                <a16:creationId xmlns:a16="http://schemas.microsoft.com/office/drawing/2014/main" id="{13645838-D593-4F33-9EEB-6B8478C05B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>
            <a:extLst>
              <a:ext uri="{FF2B5EF4-FFF2-40B4-BE49-F238E27FC236}">
                <a16:creationId xmlns:a16="http://schemas.microsoft.com/office/drawing/2014/main" id="{B6E33BAD-74F1-4913-8506-B3009ECCE7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A658C9-E933-4436-902C-9079C3C11D92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4273828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7603099-FCDF-477E-83EC-CFF4D2B477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5D61D2-7731-40E2-83A3-1AAF3BB28A14}" type="datetimeFigureOut">
              <a:rPr lang="cs-CZ"/>
              <a:pPr>
                <a:defRPr/>
              </a:pPr>
              <a:t>16.03.2021</a:t>
            </a:fld>
            <a:endParaRPr lang="cs-CZ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BE6D205-E12C-4863-852D-8B8140FC4A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CE6AB83-2C63-47C4-8C41-C2A1420B9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F14E42-5B3C-4B0B-8A8F-3EE14CCDB8AB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7486779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3880EB8-8282-4A97-B1D4-1953469216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721381-C186-45D2-A69E-BE8DDB8A1F9F}" type="datetimeFigureOut">
              <a:rPr lang="cs-CZ"/>
              <a:pPr>
                <a:defRPr/>
              </a:pPr>
              <a:t>16.03.2021</a:t>
            </a:fld>
            <a:endParaRPr lang="cs-CZ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460A88B-4C8C-488A-BB10-9A4813C1A1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C9520FB-657F-4D81-95C7-DF45970863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57D549-A79B-4711-8A7E-D7455CD63231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4896055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/>
          </p:nvPr>
        </p:nvSpPr>
        <p:spPr>
          <a:xfrm>
            <a:off x="457200" y="53975"/>
            <a:ext cx="8229600" cy="60721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3" name="Zástupný symbol pro datum 3">
            <a:extLst>
              <a:ext uri="{FF2B5EF4-FFF2-40B4-BE49-F238E27FC236}">
                <a16:creationId xmlns:a16="http://schemas.microsoft.com/office/drawing/2014/main" id="{2DF8904F-0BB5-4EA6-82A5-DE5AAFEDA6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02A1B8-C486-4EED-AD6B-6E8693D7415B}" type="datetimeFigureOut">
              <a:rPr lang="cs-CZ"/>
              <a:pPr>
                <a:defRPr/>
              </a:pPr>
              <a:t>16.03.2021</a:t>
            </a:fld>
            <a:endParaRPr lang="cs-CZ" dirty="0"/>
          </a:p>
        </p:txBody>
      </p:sp>
      <p:sp>
        <p:nvSpPr>
          <p:cNvPr id="4" name="Zástupný symbol pro zápatí 4">
            <a:extLst>
              <a:ext uri="{FF2B5EF4-FFF2-40B4-BE49-F238E27FC236}">
                <a16:creationId xmlns:a16="http://schemas.microsoft.com/office/drawing/2014/main" id="{6FBB9058-A2D9-4006-B5F5-518ED1D2D6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5">
            <a:extLst>
              <a:ext uri="{FF2B5EF4-FFF2-40B4-BE49-F238E27FC236}">
                <a16:creationId xmlns:a16="http://schemas.microsoft.com/office/drawing/2014/main" id="{62232167-3029-4CA5-9E7F-3F764FF35A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0DDC0A-E737-4561-A2D3-F7B77BBEE96A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0522781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D11DBF3-6671-47B4-951C-1FCCCC463C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B3BAC7-93B1-4759-80C4-D65FA41C512B}" type="datetimeFigureOut">
              <a:rPr lang="cs-CZ"/>
              <a:pPr>
                <a:defRPr/>
              </a:pPr>
              <a:t>16.03.2021</a:t>
            </a:fld>
            <a:endParaRPr lang="cs-CZ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0F6BA71-5BEA-4A35-BFC0-AF4582CB9C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054D0C3-BFAA-4914-B440-2C0857B61B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18B4D5-CBDB-49CD-B319-0BEF2EA62C4A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4521494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7">
            <a:extLst>
              <a:ext uri="{FF2B5EF4-FFF2-40B4-BE49-F238E27FC236}">
                <a16:creationId xmlns:a16="http://schemas.microsoft.com/office/drawing/2014/main" id="{81CF01F0-EEDA-4826-A45B-5F6F70AA04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0313" y="-12700"/>
            <a:ext cx="7931150" cy="289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411759" y="4406900"/>
            <a:ext cx="6082953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2411759" y="2906713"/>
            <a:ext cx="6082953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dirty="0"/>
              <a:t>Kliknutím lze upravit styly předlohy textu.</a:t>
            </a:r>
          </a:p>
        </p:txBody>
      </p:sp>
      <p:sp>
        <p:nvSpPr>
          <p:cNvPr id="5" name="Zástupný symbol pro datum 3">
            <a:extLst>
              <a:ext uri="{FF2B5EF4-FFF2-40B4-BE49-F238E27FC236}">
                <a16:creationId xmlns:a16="http://schemas.microsoft.com/office/drawing/2014/main" id="{5361DCD6-B1E7-4B89-B994-C4C070921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9C6C20-4385-4078-A620-578EF2AC1A22}" type="datetimeFigureOut">
              <a:rPr lang="cs-CZ"/>
              <a:pPr>
                <a:defRPr/>
              </a:pPr>
              <a:t>16.03.2021</a:t>
            </a:fld>
            <a:endParaRPr lang="cs-CZ"/>
          </a:p>
        </p:txBody>
      </p:sp>
      <p:sp>
        <p:nvSpPr>
          <p:cNvPr id="6" name="Zástupný symbol pro zápatí 4">
            <a:extLst>
              <a:ext uri="{FF2B5EF4-FFF2-40B4-BE49-F238E27FC236}">
                <a16:creationId xmlns:a16="http://schemas.microsoft.com/office/drawing/2014/main" id="{49D4D32A-C783-4967-A1DD-2C28A2D107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>
            <a:extLst>
              <a:ext uri="{FF2B5EF4-FFF2-40B4-BE49-F238E27FC236}">
                <a16:creationId xmlns:a16="http://schemas.microsoft.com/office/drawing/2014/main" id="{95975569-1660-4D7C-9D34-E5D82E27D3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B7D988-E92C-46FB-9FEC-C37DD8084B15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5470152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3">
            <a:extLst>
              <a:ext uri="{FF2B5EF4-FFF2-40B4-BE49-F238E27FC236}">
                <a16:creationId xmlns:a16="http://schemas.microsoft.com/office/drawing/2014/main" id="{106C02D8-9F05-48F8-B804-04F63C0187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C7BF95-2446-4844-BE25-5BC15C222289}" type="datetimeFigureOut">
              <a:rPr lang="cs-CZ"/>
              <a:pPr>
                <a:defRPr/>
              </a:pPr>
              <a:t>16.03.2021</a:t>
            </a:fld>
            <a:endParaRPr lang="cs-CZ" dirty="0"/>
          </a:p>
        </p:txBody>
      </p:sp>
      <p:sp>
        <p:nvSpPr>
          <p:cNvPr id="6" name="Zástupný symbol pro zápatí 4">
            <a:extLst>
              <a:ext uri="{FF2B5EF4-FFF2-40B4-BE49-F238E27FC236}">
                <a16:creationId xmlns:a16="http://schemas.microsoft.com/office/drawing/2014/main" id="{14BD3396-24CF-4B34-8BEA-C36209EB48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>
            <a:extLst>
              <a:ext uri="{FF2B5EF4-FFF2-40B4-BE49-F238E27FC236}">
                <a16:creationId xmlns:a16="http://schemas.microsoft.com/office/drawing/2014/main" id="{BCAD92EE-FB66-4019-B359-7598C2CA0F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408F58-D499-4048-92D0-2DAC4FE72EB2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0251870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3">
            <a:extLst>
              <a:ext uri="{FF2B5EF4-FFF2-40B4-BE49-F238E27FC236}">
                <a16:creationId xmlns:a16="http://schemas.microsoft.com/office/drawing/2014/main" id="{56F419BF-2632-4857-8599-8D382C42FD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9C0734-464B-47E8-8ADA-1B9F6C581AA5}" type="datetimeFigureOut">
              <a:rPr lang="cs-CZ"/>
              <a:pPr>
                <a:defRPr/>
              </a:pPr>
              <a:t>16.03.2021</a:t>
            </a:fld>
            <a:endParaRPr lang="cs-CZ" dirty="0"/>
          </a:p>
        </p:txBody>
      </p:sp>
      <p:sp>
        <p:nvSpPr>
          <p:cNvPr id="8" name="Zástupný symbol pro zápatí 4">
            <a:extLst>
              <a:ext uri="{FF2B5EF4-FFF2-40B4-BE49-F238E27FC236}">
                <a16:creationId xmlns:a16="http://schemas.microsoft.com/office/drawing/2014/main" id="{2DFCCB2B-466E-4E8A-8476-777B71C6DC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Zástupný symbol pro číslo snímku 5">
            <a:extLst>
              <a:ext uri="{FF2B5EF4-FFF2-40B4-BE49-F238E27FC236}">
                <a16:creationId xmlns:a16="http://schemas.microsoft.com/office/drawing/2014/main" id="{6F14CA45-62A3-4350-BAA2-E218E7D226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CB7553-0587-4E96-9CF3-B9EBDC6AA2D4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5222398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3">
            <a:extLst>
              <a:ext uri="{FF2B5EF4-FFF2-40B4-BE49-F238E27FC236}">
                <a16:creationId xmlns:a16="http://schemas.microsoft.com/office/drawing/2014/main" id="{1A756A97-9349-48A0-B8A4-1CEB59978C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E35695-661C-4694-B0BF-F477222C8D41}" type="datetimeFigureOut">
              <a:rPr lang="cs-CZ"/>
              <a:pPr>
                <a:defRPr/>
              </a:pPr>
              <a:t>16.03.2021</a:t>
            </a:fld>
            <a:endParaRPr lang="cs-CZ" dirty="0"/>
          </a:p>
        </p:txBody>
      </p:sp>
      <p:sp>
        <p:nvSpPr>
          <p:cNvPr id="4" name="Zástupný symbol pro zápatí 4">
            <a:extLst>
              <a:ext uri="{FF2B5EF4-FFF2-40B4-BE49-F238E27FC236}">
                <a16:creationId xmlns:a16="http://schemas.microsoft.com/office/drawing/2014/main" id="{F58CC272-0736-4A3D-9BA0-E3D1A695FE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5">
            <a:extLst>
              <a:ext uri="{FF2B5EF4-FFF2-40B4-BE49-F238E27FC236}">
                <a16:creationId xmlns:a16="http://schemas.microsoft.com/office/drawing/2014/main" id="{02441225-F22D-4AD7-B6EC-E6F24263AB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CA87C4-90FB-4BB2-AD09-42AA98C87B1B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3971874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3">
            <a:extLst>
              <a:ext uri="{FF2B5EF4-FFF2-40B4-BE49-F238E27FC236}">
                <a16:creationId xmlns:a16="http://schemas.microsoft.com/office/drawing/2014/main" id="{48FEB03C-8616-48B3-AD20-27DC3CC67D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D36002-9418-424E-AB42-4CB78914074A}" type="datetimeFigureOut">
              <a:rPr lang="cs-CZ"/>
              <a:pPr>
                <a:defRPr/>
              </a:pPr>
              <a:t>16.03.2021</a:t>
            </a:fld>
            <a:endParaRPr lang="cs-CZ" dirty="0"/>
          </a:p>
        </p:txBody>
      </p:sp>
      <p:sp>
        <p:nvSpPr>
          <p:cNvPr id="3" name="Zástupný symbol pro zápatí 4">
            <a:extLst>
              <a:ext uri="{FF2B5EF4-FFF2-40B4-BE49-F238E27FC236}">
                <a16:creationId xmlns:a16="http://schemas.microsoft.com/office/drawing/2014/main" id="{6B9A10E8-632B-4F35-A51E-6F4329DB05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Zástupný symbol pro číslo snímku 5">
            <a:extLst>
              <a:ext uri="{FF2B5EF4-FFF2-40B4-BE49-F238E27FC236}">
                <a16:creationId xmlns:a16="http://schemas.microsoft.com/office/drawing/2014/main" id="{CA50CB7D-8270-4393-92B8-0B7996A72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B23126-2A3D-4609-A337-F76AD51CDC14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6030523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3">
            <a:extLst>
              <a:ext uri="{FF2B5EF4-FFF2-40B4-BE49-F238E27FC236}">
                <a16:creationId xmlns:a16="http://schemas.microsoft.com/office/drawing/2014/main" id="{B71E3B05-4B66-4B26-B8B7-2F05E54C05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9A514A-3820-48AE-BC29-348E258450D8}" type="datetimeFigureOut">
              <a:rPr lang="cs-CZ"/>
              <a:pPr>
                <a:defRPr/>
              </a:pPr>
              <a:t>16.03.2021</a:t>
            </a:fld>
            <a:endParaRPr lang="cs-CZ" dirty="0"/>
          </a:p>
        </p:txBody>
      </p:sp>
      <p:sp>
        <p:nvSpPr>
          <p:cNvPr id="6" name="Zástupný symbol pro zápatí 4">
            <a:extLst>
              <a:ext uri="{FF2B5EF4-FFF2-40B4-BE49-F238E27FC236}">
                <a16:creationId xmlns:a16="http://schemas.microsoft.com/office/drawing/2014/main" id="{2C4A7752-E16E-4840-B566-A3C5359639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>
            <a:extLst>
              <a:ext uri="{FF2B5EF4-FFF2-40B4-BE49-F238E27FC236}">
                <a16:creationId xmlns:a16="http://schemas.microsoft.com/office/drawing/2014/main" id="{7E10D08C-B05F-4D0B-A7C5-AE49F74A85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7D6AD3-DCDE-408C-9873-F8C7CB266BEC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3095758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3">
            <a:extLst>
              <a:ext uri="{FF2B5EF4-FFF2-40B4-BE49-F238E27FC236}">
                <a16:creationId xmlns:a16="http://schemas.microsoft.com/office/drawing/2014/main" id="{4D9FDC26-9A69-415A-8B2E-6D8F31A836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A12BD7-03DF-40F8-B8C8-63200AC26336}" type="datetimeFigureOut">
              <a:rPr lang="cs-CZ"/>
              <a:pPr>
                <a:defRPr/>
              </a:pPr>
              <a:t>16.03.2021</a:t>
            </a:fld>
            <a:endParaRPr lang="cs-CZ" dirty="0"/>
          </a:p>
        </p:txBody>
      </p:sp>
      <p:sp>
        <p:nvSpPr>
          <p:cNvPr id="6" name="Zástupný symbol pro zápatí 4">
            <a:extLst>
              <a:ext uri="{FF2B5EF4-FFF2-40B4-BE49-F238E27FC236}">
                <a16:creationId xmlns:a16="http://schemas.microsoft.com/office/drawing/2014/main" id="{8AA0CABE-A2CD-49B7-AD66-06882E7DD4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>
            <a:extLst>
              <a:ext uri="{FF2B5EF4-FFF2-40B4-BE49-F238E27FC236}">
                <a16:creationId xmlns:a16="http://schemas.microsoft.com/office/drawing/2014/main" id="{E2DDCE0B-143D-4929-AAE0-793600361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AE0781-1A24-4084-BECF-1499C5EAF453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2068220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em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Obrázek 12">
            <a:extLst>
              <a:ext uri="{FF2B5EF4-FFF2-40B4-BE49-F238E27FC236}">
                <a16:creationId xmlns:a16="http://schemas.microsoft.com/office/drawing/2014/main" id="{78873DC5-3C96-4F13-BF92-BF1BD23D042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7850" y="-14288"/>
            <a:ext cx="3500438" cy="56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Obrázek 6">
            <a:extLst>
              <a:ext uri="{FF2B5EF4-FFF2-40B4-BE49-F238E27FC236}">
                <a16:creationId xmlns:a16="http://schemas.microsoft.com/office/drawing/2014/main" id="{6DD92ABA-03AA-45BE-914A-3E844754D0D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6348413"/>
            <a:ext cx="68294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8" name="Zástupný symbol pro nadpis 1">
            <a:extLst>
              <a:ext uri="{FF2B5EF4-FFF2-40B4-BE49-F238E27FC236}">
                <a16:creationId xmlns:a16="http://schemas.microsoft.com/office/drawing/2014/main" id="{8F7321BC-E86F-400F-8DFB-ECDC4808E9D4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53975"/>
            <a:ext cx="5483225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Kliknutím lze upravit styl.</a:t>
            </a:r>
          </a:p>
        </p:txBody>
      </p:sp>
      <p:sp>
        <p:nvSpPr>
          <p:cNvPr id="1029" name="Zástupný symbol pro text 2">
            <a:extLst>
              <a:ext uri="{FF2B5EF4-FFF2-40B4-BE49-F238E27FC236}">
                <a16:creationId xmlns:a16="http://schemas.microsoft.com/office/drawing/2014/main" id="{AE1A6485-85E8-4064-B8F6-9288CE6C8F9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765175"/>
            <a:ext cx="8229600" cy="536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Kliknutím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049E398-BE93-4784-B4CE-BEA671D961B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771775" y="6427788"/>
            <a:ext cx="19177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bg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9E43765-44F7-4A82-86BA-01707968F3D9}" type="datetimeFigureOut">
              <a:rPr lang="cs-CZ"/>
              <a:pPr>
                <a:defRPr/>
              </a:pPr>
              <a:t>16.03.2021</a:t>
            </a:fld>
            <a:endParaRPr lang="cs-CZ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89EBF1C-8E64-4809-B227-737F12FCA0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787900" y="6427788"/>
            <a:ext cx="3111500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bg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3FAFF59-57D1-49EC-8F9F-11C64A27BB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027988" y="6427788"/>
            <a:ext cx="658812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fld id="{67FA314F-29D9-49F4-ACF4-75994E34D947}" type="slidenum">
              <a:rPr lang="cs-CZ" altLang="cs-CZ"/>
              <a:pPr/>
              <a:t>‹#›</a:t>
            </a:fld>
            <a:endParaRPr lang="cs-CZ" altLang="cs-CZ"/>
          </a:p>
        </p:txBody>
      </p:sp>
      <p:cxnSp>
        <p:nvCxnSpPr>
          <p:cNvPr id="12" name="Přímá spojnice 11">
            <a:extLst>
              <a:ext uri="{FF2B5EF4-FFF2-40B4-BE49-F238E27FC236}">
                <a16:creationId xmlns:a16="http://schemas.microsoft.com/office/drawing/2014/main" id="{19FDC2D0-F5BF-42E4-8BC2-355D62C936B6}"/>
              </a:ext>
            </a:extLst>
          </p:cNvPr>
          <p:cNvCxnSpPr/>
          <p:nvPr/>
        </p:nvCxnSpPr>
        <p:spPr>
          <a:xfrm>
            <a:off x="7956550" y="6423025"/>
            <a:ext cx="0" cy="434975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4" name="Picture 2" descr="E:\##iba\karim\pack\znacka-full-FN-LF-cs\barva\znacka-full-FN-LF-cs-barva.emf">
            <a:extLst>
              <a:ext uri="{FF2B5EF4-FFF2-40B4-BE49-F238E27FC236}">
                <a16:creationId xmlns:a16="http://schemas.microsoft.com/office/drawing/2014/main" id="{457CDF8B-796E-47C7-9624-45EBEF8FB1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663" y="6337300"/>
            <a:ext cx="1847850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27" r:id="rId1"/>
    <p:sldLayoutId id="2147483917" r:id="rId2"/>
    <p:sldLayoutId id="2147483928" r:id="rId3"/>
    <p:sldLayoutId id="2147483918" r:id="rId4"/>
    <p:sldLayoutId id="2147483919" r:id="rId5"/>
    <p:sldLayoutId id="2147483920" r:id="rId6"/>
    <p:sldLayoutId id="2147483921" r:id="rId7"/>
    <p:sldLayoutId id="2147483922" r:id="rId8"/>
    <p:sldLayoutId id="2147483923" r:id="rId9"/>
    <p:sldLayoutId id="2147483924" r:id="rId10"/>
    <p:sldLayoutId id="2147483925" r:id="rId11"/>
    <p:sldLayoutId id="2147483926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000" b="1" kern="1200">
          <a:solidFill>
            <a:srgbClr val="D20A1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rgbClr val="D20A1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rgbClr val="D20A1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rgbClr val="D20A1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rgbClr val="D20A1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000" b="1">
          <a:solidFill>
            <a:srgbClr val="D20A1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000" b="1">
          <a:solidFill>
            <a:srgbClr val="D20A1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000" b="1">
          <a:solidFill>
            <a:srgbClr val="D20A1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000" b="1">
          <a:solidFill>
            <a:srgbClr val="D20A1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5.png"/><Relationship Id="rId4" Type="http://schemas.openxmlformats.org/officeDocument/2006/relationships/image" Target="../media/image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5.png"/><Relationship Id="rId4" Type="http://schemas.openxmlformats.org/officeDocument/2006/relationships/image" Target="../media/image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5.png"/><Relationship Id="rId4" Type="http://schemas.openxmlformats.org/officeDocument/2006/relationships/image" Target="../media/image1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5.png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5.png"/><Relationship Id="rId4" Type="http://schemas.openxmlformats.org/officeDocument/2006/relationships/image" Target="../media/image1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5.png"/><Relationship Id="rId4" Type="http://schemas.openxmlformats.org/officeDocument/2006/relationships/image" Target="../media/image13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5.pn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5.png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5.pn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comments" Target="../comments/comment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5.png"/><Relationship Id="rId5" Type="http://schemas.openxmlformats.org/officeDocument/2006/relationships/image" Target="../media/image9.jfif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5.pn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5.png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Nadpis 1">
            <a:extLst>
              <a:ext uri="{FF2B5EF4-FFF2-40B4-BE49-F238E27FC236}">
                <a16:creationId xmlns:a16="http://schemas.microsoft.com/office/drawing/2014/main" id="{9B8208C0-AFA9-4E85-809F-A44F56D8C3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3850" y="2781300"/>
            <a:ext cx="8640763" cy="3221038"/>
          </a:xfrm>
        </p:spPr>
        <p:txBody>
          <a:bodyPr/>
          <a:lstStyle/>
          <a:p>
            <a:pPr algn="ctr" eaLnBrk="1" hangingPunct="1"/>
            <a:r>
              <a:rPr lang="cs-CZ" altLang="cs-CZ" sz="4000"/>
              <a:t>     ANESTEZIE</a:t>
            </a:r>
            <a:br>
              <a:rPr lang="cs-CZ" altLang="cs-CZ" sz="4000"/>
            </a:br>
            <a:r>
              <a:rPr lang="cs-CZ" altLang="cs-CZ" sz="4000"/>
              <a:t>                      v gynekologii </a:t>
            </a:r>
            <a:br>
              <a:rPr lang="cs-CZ" altLang="cs-CZ" sz="4000"/>
            </a:br>
            <a:r>
              <a:rPr lang="cs-CZ" altLang="cs-CZ" sz="4000"/>
              <a:t>                        a porodnictví</a:t>
            </a:r>
            <a:br>
              <a:rPr lang="cs-CZ" altLang="cs-CZ" sz="4000"/>
            </a:br>
            <a:br>
              <a:rPr lang="cs-CZ" altLang="cs-CZ" sz="3600"/>
            </a:br>
            <a:r>
              <a:rPr lang="cs-CZ" altLang="cs-CZ" sz="3600"/>
              <a:t>                                </a:t>
            </a:r>
            <a:endParaRPr lang="cs-CZ" altLang="cs-CZ" sz="3600">
              <a:latin typeface="Arial" panose="020B0604020202020204" pitchFamily="34" charset="0"/>
            </a:endParaRP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C0BAD1BF-DB09-4585-A7DF-E9418026FF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51275" y="6426200"/>
            <a:ext cx="3673475" cy="431800"/>
          </a:xfrm>
        </p:spPr>
        <p:txBody>
          <a:bodyPr rtlCol="0">
            <a:normAutofit fontScale="85000" lnSpcReduction="2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dirty="0">
                <a:solidFill>
                  <a:schemeClr val="bg1"/>
                </a:solidFill>
              </a:rPr>
              <a:t>MUDr. Jitka Zemanová</a:t>
            </a:r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3B6CD3B5-EDBC-4466-B706-0A7E0BDB47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12"/>
    </mc:Choice>
    <mc:Fallback xmlns="">
      <p:transition spd="slow" advTm="67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Nadpis 1">
            <a:extLst>
              <a:ext uri="{FF2B5EF4-FFF2-40B4-BE49-F238E27FC236}">
                <a16:creationId xmlns:a16="http://schemas.microsoft.com/office/drawing/2014/main" id="{36EC46D1-9A27-4250-B7D5-F68EA54CEF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2800"/>
              <a:t>Císařský řez - plánovaný</a:t>
            </a:r>
          </a:p>
        </p:txBody>
      </p:sp>
      <p:sp>
        <p:nvSpPr>
          <p:cNvPr id="14339" name="Obdélník 2">
            <a:extLst>
              <a:ext uri="{FF2B5EF4-FFF2-40B4-BE49-F238E27FC236}">
                <a16:creationId xmlns:a16="http://schemas.microsoft.com/office/drawing/2014/main" id="{2CCEBAAF-A562-458F-9028-8C601DFECE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765175"/>
            <a:ext cx="8364538" cy="547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3000" b="1">
                <a:solidFill>
                  <a:srgbClr val="C00000"/>
                </a:solidFill>
                <a:latin typeface="Roboto-Bold"/>
              </a:rPr>
              <a:t>Indikace: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rgbClr val="000000"/>
                </a:solidFill>
                <a:latin typeface="ArialMT"/>
              </a:rPr>
              <a:t>● </a:t>
            </a:r>
            <a:r>
              <a:rPr lang="cs-CZ" altLang="cs-CZ" sz="2000" b="1">
                <a:solidFill>
                  <a:srgbClr val="000000"/>
                </a:solidFill>
                <a:latin typeface="Roboto-Bold"/>
              </a:rPr>
              <a:t>Ze strany matky: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rgbClr val="000000"/>
                </a:solidFill>
                <a:latin typeface="Roboto-Regular"/>
              </a:rPr>
              <a:t>kefalo-pelvický nepoměr,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rgbClr val="000000"/>
                </a:solidFill>
                <a:latin typeface="Roboto-Regular"/>
              </a:rPr>
              <a:t>placenta praevia, percreta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rgbClr val="000000"/>
                </a:solidFill>
                <a:latin typeface="Roboto-Regular"/>
              </a:rPr>
              <a:t>preeklampsie,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rgbClr val="000000"/>
                </a:solidFill>
                <a:latin typeface="Roboto-Regular"/>
              </a:rPr>
              <a:t>jizva na děloze, vícečetné těhotenství,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rgbClr val="000000"/>
                </a:solidFill>
                <a:latin typeface="Roboto-Regular"/>
              </a:rPr>
              <a:t>Interní onemocnění matky,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rgbClr val="000000"/>
                </a:solidFill>
                <a:latin typeface="Roboto-Regular"/>
              </a:rPr>
              <a:t>oční vady, ortopedické komplikace, stavy po neurochirurgických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rgbClr val="000000"/>
                </a:solidFill>
                <a:latin typeface="Roboto-Regular"/>
              </a:rPr>
              <a:t>operacích a aneurysmatech, psychologická indikace,.....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2000">
              <a:solidFill>
                <a:srgbClr val="000000"/>
              </a:solidFill>
              <a:latin typeface="Roboto-Regular"/>
            </a:endParaRPr>
          </a:p>
          <a:p>
            <a:pPr>
              <a:spcBef>
                <a:spcPct val="0"/>
              </a:spcBef>
              <a:buFontTx/>
              <a:buNone/>
            </a:pPr>
            <a:endParaRPr lang="cs-CZ" altLang="cs-CZ" sz="2000">
              <a:solidFill>
                <a:srgbClr val="000000"/>
              </a:solidFill>
              <a:latin typeface="Roboto-Regular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rgbClr val="000000"/>
                </a:solidFill>
                <a:latin typeface="ArialMT"/>
              </a:rPr>
              <a:t>● </a:t>
            </a:r>
            <a:r>
              <a:rPr lang="cs-CZ" altLang="cs-CZ" sz="2000" b="1">
                <a:solidFill>
                  <a:srgbClr val="000000"/>
                </a:solidFill>
                <a:latin typeface="Roboto-Bold"/>
              </a:rPr>
              <a:t>Ze strany plodu: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 b="1">
                <a:solidFill>
                  <a:srgbClr val="000000"/>
                </a:solidFill>
                <a:latin typeface="Roboto-Bold"/>
              </a:rPr>
              <a:t> </a:t>
            </a:r>
            <a:r>
              <a:rPr lang="cs-CZ" altLang="cs-CZ" sz="2000">
                <a:solidFill>
                  <a:srgbClr val="000000"/>
                </a:solidFill>
                <a:latin typeface="Roboto-Regular"/>
              </a:rPr>
              <a:t>konec pánevní, deflexní poloha, asynklitismus, vysoký přímý stav,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rgbClr val="000000"/>
                </a:solidFill>
                <a:latin typeface="Roboto-Regular"/>
              </a:rPr>
              <a:t>chronická hypoxie plodu a intrauteriní růstová retardace,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rgbClr val="000000"/>
                </a:solidFill>
                <a:latin typeface="Roboto-Regular"/>
              </a:rPr>
              <a:t>Infekce plodových obalů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2000">
              <a:solidFill>
                <a:srgbClr val="000000"/>
              </a:solidFill>
              <a:latin typeface="Roboto-Regular"/>
            </a:endParaRPr>
          </a:p>
          <a:p>
            <a:pPr>
              <a:spcBef>
                <a:spcPct val="0"/>
              </a:spcBef>
              <a:buFontTx/>
              <a:buNone/>
            </a:pPr>
            <a:endParaRPr lang="cs-CZ" altLang="cs-CZ" sz="2000">
              <a:latin typeface="Arial" panose="020B0604020202020204" pitchFamily="34" charset="0"/>
            </a:endParaRPr>
          </a:p>
        </p:txBody>
      </p:sp>
      <p:pic>
        <p:nvPicPr>
          <p:cNvPr id="14340" name="Picture 8" descr="32 T 4">
            <a:extLst>
              <a:ext uri="{FF2B5EF4-FFF2-40B4-BE49-F238E27FC236}">
                <a16:creationId xmlns:a16="http://schemas.microsoft.com/office/drawing/2014/main" id="{A21BA1C6-627B-42D9-A157-DF30286682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7" r="10597" b="69"/>
          <a:stretch>
            <a:fillRect/>
          </a:stretch>
        </p:blipFill>
        <p:spPr bwMode="auto">
          <a:xfrm>
            <a:off x="6743700" y="908050"/>
            <a:ext cx="1819275" cy="172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B2153425-5AB5-4624-8032-C23ADDAC3A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044"/>
    </mc:Choice>
    <mc:Fallback xmlns="">
      <p:transition spd="slow" advTm="720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Nadpis 1">
            <a:extLst>
              <a:ext uri="{FF2B5EF4-FFF2-40B4-BE49-F238E27FC236}">
                <a16:creationId xmlns:a16="http://schemas.microsoft.com/office/drawing/2014/main" id="{48F012EA-50CB-4BD0-A802-826C123471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2800"/>
              <a:t>Císařský řez –urgentní - akutní</a:t>
            </a:r>
          </a:p>
        </p:txBody>
      </p:sp>
      <p:sp>
        <p:nvSpPr>
          <p:cNvPr id="10243" name="Obdélník 2">
            <a:extLst>
              <a:ext uri="{FF2B5EF4-FFF2-40B4-BE49-F238E27FC236}">
                <a16:creationId xmlns:a16="http://schemas.microsoft.com/office/drawing/2014/main" id="{B587E82E-3233-40FD-AD1C-CFD3241CD3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765175"/>
            <a:ext cx="8364538" cy="55403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cs-CZ" altLang="cs-CZ" sz="3000" b="1" dirty="0">
                <a:solidFill>
                  <a:srgbClr val="C00000"/>
                </a:solidFill>
                <a:latin typeface="Roboto-Bold"/>
              </a:rPr>
              <a:t>Indikace: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cs-CZ" altLang="cs-CZ" sz="2000" dirty="0">
                <a:solidFill>
                  <a:srgbClr val="000000"/>
                </a:solidFill>
                <a:latin typeface="ArialMT"/>
              </a:rPr>
              <a:t>● </a:t>
            </a:r>
            <a:r>
              <a:rPr lang="cs-CZ" altLang="cs-CZ" sz="2000" b="1" dirty="0">
                <a:solidFill>
                  <a:srgbClr val="000000"/>
                </a:solidFill>
                <a:latin typeface="Roboto-Bold"/>
              </a:rPr>
              <a:t>Ze strany matky: </a:t>
            </a:r>
          </a:p>
          <a:p>
            <a:pPr>
              <a:defRPr/>
            </a:pPr>
            <a:r>
              <a:rPr lang="cs-CZ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Roboto-Regular"/>
              </a:rPr>
              <a:t>abrupce placenty,</a:t>
            </a:r>
          </a:p>
          <a:p>
            <a:pPr>
              <a:defRPr/>
            </a:pPr>
            <a:r>
              <a:rPr lang="cs-CZ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Roboto-Regular"/>
              </a:rPr>
              <a:t> dysfunkce dělohy, </a:t>
            </a:r>
          </a:p>
          <a:p>
            <a:pPr>
              <a:defRPr/>
            </a:pPr>
            <a:r>
              <a:rPr lang="cs-CZ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Roboto-Regular"/>
              </a:rPr>
              <a:t>placenta </a:t>
            </a:r>
            <a:r>
              <a:rPr lang="cs-CZ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Roboto-Regular"/>
              </a:rPr>
              <a:t>praevia</a:t>
            </a:r>
            <a:r>
              <a:rPr lang="cs-CZ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Roboto-Regular"/>
              </a:rPr>
              <a:t>,</a:t>
            </a:r>
          </a:p>
          <a:p>
            <a:pPr>
              <a:defRPr/>
            </a:pPr>
            <a:r>
              <a:rPr lang="cs-CZ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Roboto-Regular"/>
              </a:rPr>
              <a:t>krvácení nejasného původu,</a:t>
            </a:r>
          </a:p>
          <a:p>
            <a:pPr>
              <a:defRPr/>
            </a:pPr>
            <a:r>
              <a:rPr lang="cs-CZ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Roboto-Regular"/>
              </a:rPr>
              <a:t> ruptura dělohy, </a:t>
            </a:r>
          </a:p>
          <a:p>
            <a:pPr>
              <a:defRPr/>
            </a:pPr>
            <a:r>
              <a:rPr lang="cs-CZ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Roboto-Regular"/>
              </a:rPr>
              <a:t>preeklampsie</a:t>
            </a:r>
            <a:r>
              <a:rPr lang="cs-CZ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Roboto-Regular"/>
              </a:rPr>
              <a:t>, eklampsie, HELLP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cs-CZ" altLang="cs-CZ" sz="2000" dirty="0">
                <a:solidFill>
                  <a:srgbClr val="000000"/>
                </a:solidFill>
                <a:latin typeface="Roboto-Regular"/>
              </a:rPr>
              <a:t>,.....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endParaRPr lang="cs-CZ" altLang="cs-CZ" sz="2000" dirty="0">
              <a:solidFill>
                <a:srgbClr val="000000"/>
              </a:solidFill>
              <a:latin typeface="Roboto-Regular"/>
            </a:endParaRPr>
          </a:p>
          <a:p>
            <a:pPr>
              <a:spcBef>
                <a:spcPct val="0"/>
              </a:spcBef>
              <a:buFontTx/>
              <a:buNone/>
              <a:defRPr/>
            </a:pPr>
            <a:endParaRPr lang="cs-CZ" altLang="cs-CZ" sz="2000" dirty="0">
              <a:solidFill>
                <a:srgbClr val="000000"/>
              </a:solidFill>
              <a:latin typeface="Roboto-Regular"/>
            </a:endParaRP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cs-CZ" altLang="cs-CZ" sz="2000" dirty="0">
                <a:solidFill>
                  <a:srgbClr val="000000"/>
                </a:solidFill>
                <a:latin typeface="ArialMT"/>
              </a:rPr>
              <a:t>● </a:t>
            </a:r>
            <a:r>
              <a:rPr lang="cs-CZ" altLang="cs-CZ" sz="2000" b="1" dirty="0">
                <a:solidFill>
                  <a:srgbClr val="000000"/>
                </a:solidFill>
                <a:latin typeface="Roboto-Bold"/>
              </a:rPr>
              <a:t>Ze strany plodu: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cs-CZ" altLang="cs-CZ" sz="2000" b="1" dirty="0">
                <a:solidFill>
                  <a:srgbClr val="000000"/>
                </a:solidFill>
                <a:latin typeface="Roboto-Bold"/>
              </a:rPr>
              <a:t> </a:t>
            </a:r>
            <a:r>
              <a:rPr lang="cs-CZ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Roboto-Regular"/>
              </a:rPr>
              <a:t>výhřez pupečníku,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cs-CZ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Roboto-Regular"/>
              </a:rPr>
              <a:t> tíseň plodu, 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cs-CZ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Roboto-Regular"/>
              </a:rPr>
              <a:t>malpozice</a:t>
            </a:r>
            <a:r>
              <a:rPr lang="cs-CZ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Roboto-Regular"/>
              </a:rPr>
              <a:t> plodu,...</a:t>
            </a:r>
            <a:endParaRPr lang="cs-CZ" altLang="cs-CZ" sz="2000" dirty="0">
              <a:solidFill>
                <a:srgbClr val="000000"/>
              </a:solidFill>
              <a:latin typeface="Roboto-Regular"/>
            </a:endParaRPr>
          </a:p>
          <a:p>
            <a:pPr>
              <a:spcBef>
                <a:spcPct val="0"/>
              </a:spcBef>
              <a:buFontTx/>
              <a:buNone/>
              <a:defRPr/>
            </a:pPr>
            <a:endParaRPr lang="cs-CZ" altLang="cs-CZ" sz="2000" dirty="0">
              <a:latin typeface="Arial" pitchFamily="34" charset="0"/>
            </a:endParaRPr>
          </a:p>
        </p:txBody>
      </p:sp>
      <p:pic>
        <p:nvPicPr>
          <p:cNvPr id="15364" name="Picture 8" descr="32 T 4">
            <a:extLst>
              <a:ext uri="{FF2B5EF4-FFF2-40B4-BE49-F238E27FC236}">
                <a16:creationId xmlns:a16="http://schemas.microsoft.com/office/drawing/2014/main" id="{07B758C2-32A2-4B8F-9201-CE4376E120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7" r="10597" b="69"/>
          <a:stretch>
            <a:fillRect/>
          </a:stretch>
        </p:blipFill>
        <p:spPr bwMode="auto">
          <a:xfrm>
            <a:off x="6732588" y="981075"/>
            <a:ext cx="1819275" cy="172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953DB89D-0F74-4BE7-96DE-32D85F6410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372"/>
    </mc:Choice>
    <mc:Fallback xmlns="">
      <p:transition spd="slow" advTm="323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Nadpis 1">
            <a:extLst>
              <a:ext uri="{FF2B5EF4-FFF2-40B4-BE49-F238E27FC236}">
                <a16:creationId xmlns:a16="http://schemas.microsoft.com/office/drawing/2014/main" id="{E6745B19-86E0-4D86-B92B-EC1FB62DD9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038" y="444500"/>
            <a:ext cx="5483225" cy="495300"/>
          </a:xfrm>
        </p:spPr>
        <p:txBody>
          <a:bodyPr/>
          <a:lstStyle/>
          <a:p>
            <a:r>
              <a:rPr lang="cs-CZ" altLang="cs-CZ">
                <a:solidFill>
                  <a:srgbClr val="FF0000"/>
                </a:solidFill>
                <a:latin typeface="Roboto-Bold"/>
              </a:rPr>
              <a:t>Volba typu anestezie</a:t>
            </a:r>
            <a:br>
              <a:rPr lang="cs-CZ" altLang="cs-CZ">
                <a:solidFill>
                  <a:srgbClr val="FF0000"/>
                </a:solidFill>
                <a:latin typeface="Roboto-Bold"/>
              </a:rPr>
            </a:br>
            <a:endParaRPr lang="cs-CZ" altLang="cs-CZ">
              <a:solidFill>
                <a:srgbClr val="FF0000"/>
              </a:solidFill>
            </a:endParaRPr>
          </a:p>
        </p:txBody>
      </p:sp>
      <p:sp>
        <p:nvSpPr>
          <p:cNvPr id="16387" name="Obdélník 2">
            <a:extLst>
              <a:ext uri="{FF2B5EF4-FFF2-40B4-BE49-F238E27FC236}">
                <a16:creationId xmlns:a16="http://schemas.microsoft.com/office/drawing/2014/main" id="{D680A556-420C-4474-A221-2E9D15BF7D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7975" y="1833563"/>
            <a:ext cx="5256213" cy="193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rgbClr val="000000"/>
                </a:solidFill>
                <a:latin typeface="ArialMT"/>
              </a:rPr>
              <a:t>● </a:t>
            </a:r>
            <a:r>
              <a:rPr lang="cs-CZ" altLang="cs-CZ" sz="2000">
                <a:solidFill>
                  <a:srgbClr val="000000"/>
                </a:solidFill>
                <a:latin typeface="Roboto-Regular"/>
              </a:rPr>
              <a:t>Vzít v úvahu stav a přání rodičky,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rgbClr val="000000"/>
                </a:solidFill>
                <a:latin typeface="Roboto-Regular"/>
              </a:rPr>
              <a:t>    stav dítěte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2000">
              <a:solidFill>
                <a:srgbClr val="000000"/>
              </a:solidFill>
              <a:latin typeface="Roboto-Regular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rgbClr val="000000"/>
                </a:solidFill>
                <a:latin typeface="ArialMT"/>
              </a:rPr>
              <a:t>● </a:t>
            </a:r>
            <a:r>
              <a:rPr lang="cs-CZ" altLang="cs-CZ" sz="2000">
                <a:solidFill>
                  <a:srgbClr val="000000"/>
                </a:solidFill>
                <a:latin typeface="Roboto-Regular"/>
              </a:rPr>
              <a:t>Zvážit vliv anestezie na plod,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rgbClr val="000000"/>
                </a:solidFill>
                <a:latin typeface="Roboto-Regular"/>
              </a:rPr>
              <a:t>   přímý vliv při průchodu přes </a:t>
            </a:r>
            <a:r>
              <a:rPr lang="pl-PL" altLang="cs-CZ" sz="2000">
                <a:solidFill>
                  <a:srgbClr val="000000"/>
                </a:solidFill>
                <a:latin typeface="Roboto-Regular"/>
              </a:rPr>
              <a:t>placentu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pl-PL" altLang="cs-CZ" sz="2000">
                <a:solidFill>
                  <a:srgbClr val="000000"/>
                </a:solidFill>
                <a:latin typeface="Roboto-Regular"/>
              </a:rPr>
              <a:t>    hemodynamické změny matky</a:t>
            </a:r>
            <a:endParaRPr lang="cs-CZ" altLang="cs-CZ" sz="2000">
              <a:latin typeface="Arial" panose="020B0604020202020204" pitchFamily="34" charset="0"/>
            </a:endParaRPr>
          </a:p>
        </p:txBody>
      </p:sp>
      <p:pic>
        <p:nvPicPr>
          <p:cNvPr id="16388" name="Picture 5" descr="DSC_1036">
            <a:extLst>
              <a:ext uri="{FF2B5EF4-FFF2-40B4-BE49-F238E27FC236}">
                <a16:creationId xmlns:a16="http://schemas.microsoft.com/office/drawing/2014/main" id="{C91A93CB-7B77-4DE6-978C-B61DDC3EE1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692150"/>
            <a:ext cx="3119437" cy="5545138"/>
          </a:xfrm>
          <a:prstGeom prst="rect">
            <a:avLst/>
          </a:prstGeom>
          <a:noFill/>
          <a:ln w="9525">
            <a:solidFill>
              <a:srgbClr val="D20A1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A24E6039-A606-4A9D-9ADA-86530926F8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399"/>
    </mc:Choice>
    <mc:Fallback xmlns="">
      <p:transition spd="slow" advTm="473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>
            <a:extLst>
              <a:ext uri="{FF2B5EF4-FFF2-40B4-BE49-F238E27FC236}">
                <a16:creationId xmlns:a16="http://schemas.microsoft.com/office/drawing/2014/main" id="{9BA758F2-D358-44E6-9F14-6B4498CEE0C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4988" y="333375"/>
            <a:ext cx="3030537" cy="719138"/>
          </a:xfrm>
          <a:ln>
            <a:solidFill>
              <a:srgbClr val="FF33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cs-CZ" altLang="cs-CZ" sz="2400">
                <a:solidFill>
                  <a:srgbClr val="FF3300"/>
                </a:solidFill>
              </a:rPr>
              <a:t>Císařský řez</a:t>
            </a:r>
          </a:p>
        </p:txBody>
      </p:sp>
      <p:sp>
        <p:nvSpPr>
          <p:cNvPr id="17411" name="Rectangle 4">
            <a:extLst>
              <a:ext uri="{FF2B5EF4-FFF2-40B4-BE49-F238E27FC236}">
                <a16:creationId xmlns:a16="http://schemas.microsoft.com/office/drawing/2014/main" id="{F4BA574F-C7D5-4B65-AD5B-8B00B4014E68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755650" y="1341438"/>
            <a:ext cx="3311525" cy="3600450"/>
          </a:xfrm>
        </p:spPr>
        <p:txBody>
          <a:bodyPr/>
          <a:lstStyle/>
          <a:p>
            <a:pPr algn="ctr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cs-CZ" sz="2000" b="1" u="sng"/>
              <a:t>Celková anestezie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cs-CZ" altLang="cs-CZ" sz="2000" b="1" u="sng"/>
          </a:p>
          <a:p>
            <a:pPr eaLnBrk="1" hangingPunct="1">
              <a:lnSpc>
                <a:spcPct val="80000"/>
              </a:lnSpc>
            </a:pPr>
            <a:r>
              <a:rPr lang="cs-CZ" altLang="cs-CZ" sz="2000" b="1"/>
              <a:t>Rychlý úvod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000" b="1"/>
              <a:t>Hemodynamická stabilita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000" b="1"/>
              <a:t>Dobré operační podmínky</a:t>
            </a:r>
          </a:p>
          <a:p>
            <a:pPr eaLnBrk="1" hangingPunct="1">
              <a:lnSpc>
                <a:spcPct val="80000"/>
              </a:lnSpc>
            </a:pPr>
            <a:endParaRPr lang="cs-CZ" altLang="cs-CZ" sz="1800">
              <a:solidFill>
                <a:schemeClr val="folHlink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cs-CZ" altLang="cs-CZ" sz="2000">
                <a:solidFill>
                  <a:srgbClr val="FF0000"/>
                </a:solidFill>
              </a:rPr>
              <a:t>Riziko obtížné intubace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000">
                <a:solidFill>
                  <a:srgbClr val="FF0000"/>
                </a:solidFill>
              </a:rPr>
              <a:t>Riziko hypoxie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000">
                <a:solidFill>
                  <a:srgbClr val="FF0000"/>
                </a:solidFill>
              </a:rPr>
              <a:t>Riziko aspirace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000">
                <a:solidFill>
                  <a:srgbClr val="FF0000"/>
                </a:solidFill>
              </a:rPr>
              <a:t>Riziko ovlivnění novorozence anestetiky</a:t>
            </a:r>
          </a:p>
        </p:txBody>
      </p:sp>
      <p:sp>
        <p:nvSpPr>
          <p:cNvPr id="8196" name="Rectangle 5">
            <a:extLst>
              <a:ext uri="{FF2B5EF4-FFF2-40B4-BE49-F238E27FC236}">
                <a16:creationId xmlns:a16="http://schemas.microsoft.com/office/drawing/2014/main" id="{96736498-319D-4711-8FFB-86741D813892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4826000" y="1125538"/>
            <a:ext cx="4284663" cy="4151312"/>
          </a:xfrm>
        </p:spPr>
        <p:txBody>
          <a:bodyPr/>
          <a:lstStyle/>
          <a:p>
            <a:pPr algn="ctr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cs-CZ" altLang="cs-CZ" sz="2000" b="1" u="sng" dirty="0">
                <a:solidFill>
                  <a:schemeClr val="accent1">
                    <a:lumMod val="50000"/>
                  </a:schemeClr>
                </a:solidFill>
              </a:rPr>
              <a:t>Svodná anestezie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cs-CZ" altLang="cs-CZ" sz="2000" b="1" u="sng" dirty="0">
              <a:solidFill>
                <a:schemeClr val="accent1">
                  <a:lumMod val="50000"/>
                </a:schemeClr>
              </a:solidFill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000" b="1" dirty="0">
                <a:solidFill>
                  <a:schemeClr val="accent1">
                    <a:lumMod val="50000"/>
                  </a:schemeClr>
                </a:solidFill>
              </a:rPr>
              <a:t>Odpadá riziko obtížné intubace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000" b="1" dirty="0">
                <a:solidFill>
                  <a:schemeClr val="accent1">
                    <a:lumMod val="50000"/>
                  </a:schemeClr>
                </a:solidFill>
              </a:rPr>
              <a:t>Snížení rizika aspirace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000" b="1" dirty="0">
                <a:solidFill>
                  <a:schemeClr val="accent1">
                    <a:lumMod val="50000"/>
                  </a:schemeClr>
                </a:solidFill>
              </a:rPr>
              <a:t>Snížená expozice anestetiky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000" b="1" dirty="0">
                <a:solidFill>
                  <a:schemeClr val="accent1">
                    <a:lumMod val="50000"/>
                  </a:schemeClr>
                </a:solidFill>
              </a:rPr>
              <a:t>Psychosociální vazba dítě-matka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000" b="1" dirty="0">
                <a:solidFill>
                  <a:schemeClr val="accent1">
                    <a:lumMod val="50000"/>
                  </a:schemeClr>
                </a:solidFill>
              </a:rPr>
              <a:t>Možnost pooperační </a:t>
            </a:r>
            <a:r>
              <a:rPr lang="cs-CZ" altLang="cs-CZ" sz="2000" b="1" dirty="0" err="1">
                <a:solidFill>
                  <a:schemeClr val="accent1">
                    <a:lumMod val="50000"/>
                  </a:schemeClr>
                </a:solidFill>
              </a:rPr>
              <a:t>analgézie</a:t>
            </a:r>
            <a:endParaRPr lang="cs-CZ" altLang="cs-CZ" sz="2000" b="1" dirty="0">
              <a:solidFill>
                <a:schemeClr val="accent1">
                  <a:lumMod val="50000"/>
                </a:schemeClr>
              </a:solidFill>
            </a:endParaRPr>
          </a:p>
          <a:p>
            <a:pPr eaLnBrk="1" hangingPunct="1">
              <a:lnSpc>
                <a:spcPct val="80000"/>
              </a:lnSpc>
              <a:defRPr/>
            </a:pPr>
            <a:endParaRPr lang="cs-CZ" altLang="cs-CZ" sz="1800" dirty="0">
              <a:solidFill>
                <a:schemeClr val="folHlink"/>
              </a:solidFill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000" dirty="0">
                <a:solidFill>
                  <a:srgbClr val="FF0000"/>
                </a:solidFill>
              </a:rPr>
              <a:t>Časová prodleva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000" dirty="0">
                <a:solidFill>
                  <a:srgbClr val="FF0000"/>
                </a:solidFill>
              </a:rPr>
              <a:t>Riziko hypotenze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000" dirty="0">
                <a:solidFill>
                  <a:srgbClr val="FF0000"/>
                </a:solidFill>
              </a:rPr>
              <a:t>Riziko nedostatečného rozsahu anestezie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000" dirty="0">
                <a:solidFill>
                  <a:srgbClr val="FF0000"/>
                </a:solidFill>
              </a:rPr>
              <a:t>U SA riziko </a:t>
            </a:r>
            <a:r>
              <a:rPr lang="cs-CZ" altLang="cs-CZ" sz="2000" dirty="0" err="1">
                <a:solidFill>
                  <a:srgbClr val="FF0000"/>
                </a:solidFill>
              </a:rPr>
              <a:t>postpunkční</a:t>
            </a:r>
            <a:r>
              <a:rPr lang="cs-CZ" altLang="cs-CZ" sz="2000" dirty="0">
                <a:solidFill>
                  <a:srgbClr val="FF0000"/>
                </a:solidFill>
              </a:rPr>
              <a:t> bolesti hlavy</a:t>
            </a:r>
          </a:p>
          <a:p>
            <a:pPr eaLnBrk="1" hangingPunct="1">
              <a:lnSpc>
                <a:spcPct val="80000"/>
              </a:lnSpc>
              <a:defRPr/>
            </a:pPr>
            <a:endParaRPr lang="cs-CZ" altLang="cs-CZ" sz="2000" dirty="0">
              <a:solidFill>
                <a:srgbClr val="FF0000"/>
              </a:solidFill>
            </a:endParaRPr>
          </a:p>
        </p:txBody>
      </p:sp>
      <p:sp>
        <p:nvSpPr>
          <p:cNvPr id="17413" name="Rectangle 6">
            <a:extLst>
              <a:ext uri="{FF2B5EF4-FFF2-40B4-BE49-F238E27FC236}">
                <a16:creationId xmlns:a16="http://schemas.microsoft.com/office/drawing/2014/main" id="{D636CF48-C50C-44E7-8253-ACCD6F1DE9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5213" y="2741613"/>
            <a:ext cx="1970087" cy="195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solidFill>
                <a:schemeClr val="accent2"/>
              </a:solidFill>
              <a:latin typeface="Arial" panose="020B0604020202020204" pitchFamily="34" charset="0"/>
            </a:endParaRPr>
          </a:p>
        </p:txBody>
      </p:sp>
      <p:pic>
        <p:nvPicPr>
          <p:cNvPr id="17414" name="Picture 7">
            <a:extLst>
              <a:ext uri="{FF2B5EF4-FFF2-40B4-BE49-F238E27FC236}">
                <a16:creationId xmlns:a16="http://schemas.microsoft.com/office/drawing/2014/main" id="{1E92D8F9-51C0-4385-9A98-1ACE983740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3" t="23889" r="68611" b="52037"/>
          <a:stretch>
            <a:fillRect/>
          </a:stretch>
        </p:blipFill>
        <p:spPr bwMode="auto">
          <a:xfrm>
            <a:off x="198438" y="4719638"/>
            <a:ext cx="2389187" cy="1446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144C35B0-72DA-4EBA-AEF6-CD9EE93211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9671"/>
    </mc:Choice>
    <mc:Fallback xmlns="">
      <p:transition spd="slow" advTm="1996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Nadpis 1">
            <a:extLst>
              <a:ext uri="{FF2B5EF4-FFF2-40B4-BE49-F238E27FC236}">
                <a16:creationId xmlns:a16="http://schemas.microsoft.com/office/drawing/2014/main" id="{D9170F34-A6FB-4103-A891-23FA5E6DF1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288" y="261938"/>
            <a:ext cx="5483225" cy="495300"/>
          </a:xfrm>
        </p:spPr>
        <p:txBody>
          <a:bodyPr/>
          <a:lstStyle/>
          <a:p>
            <a:r>
              <a:rPr lang="cs-CZ" altLang="cs-CZ">
                <a:solidFill>
                  <a:srgbClr val="FF0000"/>
                </a:solidFill>
                <a:latin typeface="Roboto-Bold"/>
              </a:rPr>
              <a:t>Volba typu anestezie</a:t>
            </a:r>
            <a:br>
              <a:rPr lang="cs-CZ" altLang="cs-CZ">
                <a:solidFill>
                  <a:srgbClr val="FF0000"/>
                </a:solidFill>
                <a:latin typeface="Roboto-Bold"/>
              </a:rPr>
            </a:br>
            <a:endParaRPr lang="cs-CZ" altLang="cs-CZ">
              <a:solidFill>
                <a:srgbClr val="FF0000"/>
              </a:solidFill>
            </a:endParaRPr>
          </a:p>
        </p:txBody>
      </p:sp>
      <p:sp>
        <p:nvSpPr>
          <p:cNvPr id="18435" name="Obdélník 2">
            <a:extLst>
              <a:ext uri="{FF2B5EF4-FFF2-40B4-BE49-F238E27FC236}">
                <a16:creationId xmlns:a16="http://schemas.microsoft.com/office/drawing/2014/main" id="{932F44E3-D112-4A6A-9283-219646A6FA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796925"/>
            <a:ext cx="8208962" cy="415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rgbClr val="2A3991"/>
                </a:solidFill>
                <a:latin typeface="Roboto-Bold"/>
              </a:rPr>
              <a:t>CA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rgbClr val="000000"/>
                </a:solidFill>
                <a:latin typeface="Roboto-Bold"/>
              </a:rPr>
              <a:t>Indikace: </a:t>
            </a:r>
            <a:r>
              <a:rPr lang="cs-CZ" altLang="cs-CZ" sz="1800">
                <a:solidFill>
                  <a:srgbClr val="000000"/>
                </a:solidFill>
                <a:latin typeface="Roboto-Regular"/>
              </a:rPr>
              <a:t>masivní krvácení, koagulopatie, selhání neuroaxiální anestezie,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rgbClr val="000000"/>
                </a:solidFill>
                <a:latin typeface="Roboto-Regular"/>
              </a:rPr>
              <a:t>odmítnutí neuroaxiální anestezie matkou, těžký distres plodu, významné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rgbClr val="000000"/>
                </a:solidFill>
                <a:latin typeface="Roboto-Regular"/>
              </a:rPr>
              <a:t>psychiatrické onemocnění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rgbClr val="000000"/>
                </a:solidFill>
                <a:latin typeface="Roboto-Bold"/>
              </a:rPr>
              <a:t>Kontraindikace: </a:t>
            </a:r>
            <a:r>
              <a:rPr lang="cs-CZ" altLang="cs-CZ" sz="1800">
                <a:solidFill>
                  <a:srgbClr val="000000"/>
                </a:solidFill>
                <a:latin typeface="Roboto-Regular"/>
              </a:rPr>
              <a:t>obtížná intubace, maligní hypertermie, těžké astma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1800">
              <a:solidFill>
                <a:srgbClr val="000000"/>
              </a:solidFill>
              <a:latin typeface="Roboto-Regular"/>
            </a:endParaRPr>
          </a:p>
          <a:p>
            <a:pPr>
              <a:spcBef>
                <a:spcPct val="0"/>
              </a:spcBef>
              <a:buFontTx/>
              <a:buNone/>
            </a:pPr>
            <a:endParaRPr lang="cs-CZ" altLang="cs-CZ" sz="1800">
              <a:solidFill>
                <a:srgbClr val="000000"/>
              </a:solidFill>
              <a:latin typeface="Roboto-Regular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rgbClr val="2A3991"/>
                </a:solidFill>
                <a:latin typeface="Roboto-Bold"/>
              </a:rPr>
              <a:t>RA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rgbClr val="000000"/>
                </a:solidFill>
                <a:latin typeface="Roboto-Bold"/>
              </a:rPr>
              <a:t>Indikace: </a:t>
            </a:r>
            <a:r>
              <a:rPr lang="cs-CZ" altLang="cs-CZ" sz="1800">
                <a:solidFill>
                  <a:srgbClr val="000000"/>
                </a:solidFill>
                <a:latin typeface="Roboto-Regular"/>
              </a:rPr>
              <a:t>obecně doporučovaná technika, najezená rodička, hypertenze matky, přání matky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rgbClr val="000000"/>
                </a:solidFill>
                <a:latin typeface="Roboto-Bold"/>
              </a:rPr>
              <a:t>Kontraindikace: </a:t>
            </a:r>
            <a:r>
              <a:rPr lang="cs-CZ" altLang="cs-CZ" sz="1800">
                <a:solidFill>
                  <a:srgbClr val="000000"/>
                </a:solidFill>
                <a:latin typeface="Roboto-Regular"/>
              </a:rPr>
              <a:t>hypotenze, koagulopatie, aplikace LMWH v posledních 10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rgbClr val="000000"/>
                </a:solidFill>
                <a:latin typeface="Roboto-Regular"/>
              </a:rPr>
              <a:t>hodinách, sepse, infekce v místě vpichu, </a:t>
            </a:r>
            <a:r>
              <a:rPr lang="cs-CZ" altLang="cs-CZ" sz="1800">
                <a:solidFill>
                  <a:srgbClr val="000000"/>
                </a:solidFill>
                <a:latin typeface="ArialMT"/>
              </a:rPr>
              <a:t>↑ </a:t>
            </a:r>
            <a:r>
              <a:rPr lang="cs-CZ" altLang="cs-CZ" sz="1800">
                <a:solidFill>
                  <a:srgbClr val="000000"/>
                </a:solidFill>
                <a:latin typeface="Roboto-Regular"/>
              </a:rPr>
              <a:t>intrakraniální tlak, nesouhlas rodičky,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rgbClr val="000000"/>
                </a:solidFill>
                <a:latin typeface="Roboto-Regular"/>
              </a:rPr>
              <a:t>málo času</a:t>
            </a:r>
            <a:endParaRPr lang="cs-CZ" altLang="cs-CZ" sz="1800">
              <a:latin typeface="Arial" panose="020B0604020202020204" pitchFamily="34" charset="0"/>
            </a:endParaRP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FB993482-2AD9-4FFC-BB01-85A18D8DBA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626"/>
    </mc:Choice>
    <mc:Fallback xmlns="">
      <p:transition spd="slow" advTm="696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Nadpis 1">
            <a:extLst>
              <a:ext uri="{FF2B5EF4-FFF2-40B4-BE49-F238E27FC236}">
                <a16:creationId xmlns:a16="http://schemas.microsoft.com/office/drawing/2014/main" id="{3FAC9D04-23B8-48DB-A92C-F407ECCBC8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04813"/>
            <a:ext cx="5483225" cy="495300"/>
          </a:xfrm>
        </p:spPr>
        <p:txBody>
          <a:bodyPr/>
          <a:lstStyle/>
          <a:p>
            <a:r>
              <a:rPr lang="cs-CZ" altLang="cs-CZ">
                <a:solidFill>
                  <a:srgbClr val="FF0000"/>
                </a:solidFill>
                <a:latin typeface="Roboto-Bold"/>
              </a:rPr>
              <a:t>Prevence kyselé aspirace:</a:t>
            </a:r>
            <a:br>
              <a:rPr lang="cs-CZ" altLang="cs-CZ">
                <a:solidFill>
                  <a:srgbClr val="FF0000"/>
                </a:solidFill>
                <a:latin typeface="Roboto-Bold"/>
              </a:rPr>
            </a:br>
            <a:endParaRPr lang="cs-CZ" altLang="cs-CZ">
              <a:solidFill>
                <a:srgbClr val="FF0000"/>
              </a:solidFill>
            </a:endParaRPr>
          </a:p>
        </p:txBody>
      </p:sp>
      <p:sp>
        <p:nvSpPr>
          <p:cNvPr id="9219" name="Obdélník 2">
            <a:extLst>
              <a:ext uri="{FF2B5EF4-FFF2-40B4-BE49-F238E27FC236}">
                <a16:creationId xmlns:a16="http://schemas.microsoft.com/office/drawing/2014/main" id="{2F658FC5-E68E-42EE-BF59-F63A994EEB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1268413"/>
            <a:ext cx="8496300" cy="46482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cs-CZ" altLang="cs-CZ" sz="1800" dirty="0">
                <a:solidFill>
                  <a:srgbClr val="000000"/>
                </a:solidFill>
                <a:latin typeface="ArialMT"/>
              </a:rPr>
              <a:t>● </a:t>
            </a:r>
            <a:r>
              <a:rPr lang="cs-CZ" altLang="cs-CZ" sz="2400" b="1" dirty="0">
                <a:solidFill>
                  <a:srgbClr val="000000"/>
                </a:solidFill>
                <a:latin typeface="Roboto-Regular"/>
              </a:rPr>
              <a:t>Lačnění optimálně noční 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endParaRPr lang="cs-CZ" altLang="cs-CZ" sz="2400" b="1" dirty="0">
              <a:solidFill>
                <a:srgbClr val="000000"/>
              </a:solidFill>
              <a:latin typeface="Roboto-Regular"/>
            </a:endParaRP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cs-CZ" altLang="cs-CZ" sz="2000" dirty="0">
                <a:solidFill>
                  <a:srgbClr val="000000"/>
                </a:solidFill>
                <a:latin typeface="Roboto-Regular"/>
              </a:rPr>
              <a:t>6 - 8hod,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cs-CZ" altLang="cs-CZ" sz="2000" dirty="0">
                <a:solidFill>
                  <a:srgbClr val="000000"/>
                </a:solidFill>
                <a:latin typeface="Roboto-Regular"/>
              </a:rPr>
              <a:t>lehčí večeře,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cs-CZ" altLang="cs-CZ" sz="2000" dirty="0">
                <a:solidFill>
                  <a:srgbClr val="000000"/>
                </a:solidFill>
                <a:latin typeface="Roboto-Regular"/>
              </a:rPr>
              <a:t>čiré nesycené tekutiny 2 hod. před operací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endParaRPr lang="cs-CZ" altLang="cs-CZ" sz="2000" dirty="0">
              <a:solidFill>
                <a:srgbClr val="000000"/>
              </a:solidFill>
              <a:latin typeface="Roboto-Regular"/>
            </a:endParaRPr>
          </a:p>
          <a:p>
            <a:pPr>
              <a:spcBef>
                <a:spcPct val="0"/>
              </a:spcBef>
              <a:buFontTx/>
              <a:buNone/>
              <a:defRPr/>
            </a:pPr>
            <a:endParaRPr lang="cs-CZ" altLang="cs-CZ" sz="2000" dirty="0">
              <a:solidFill>
                <a:srgbClr val="000000"/>
              </a:solidFill>
              <a:latin typeface="Roboto-Regular"/>
            </a:endParaRP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cs-CZ" altLang="cs-CZ" sz="1800" dirty="0">
                <a:solidFill>
                  <a:srgbClr val="000000"/>
                </a:solidFill>
                <a:latin typeface="ArialMT"/>
              </a:rPr>
              <a:t>● </a:t>
            </a:r>
            <a:r>
              <a:rPr lang="cs-CZ" altLang="cs-CZ" sz="2400" b="1" dirty="0">
                <a:solidFill>
                  <a:srgbClr val="000000"/>
                </a:solidFill>
                <a:latin typeface="Roboto-Regular"/>
              </a:rPr>
              <a:t>Podávání antacid </a:t>
            </a:r>
            <a:r>
              <a:rPr lang="cs-CZ" altLang="cs-CZ" sz="2400" dirty="0">
                <a:solidFill>
                  <a:srgbClr val="000000"/>
                </a:solidFill>
                <a:latin typeface="Roboto-Regular"/>
              </a:rPr>
              <a:t>- individuálně 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endParaRPr lang="cs-CZ" altLang="cs-CZ" sz="2400" dirty="0">
              <a:solidFill>
                <a:srgbClr val="000000"/>
              </a:solidFill>
              <a:latin typeface="Roboto-Regular"/>
            </a:endParaRPr>
          </a:p>
          <a:p>
            <a:pPr marL="285750" indent="-285750">
              <a:spcBef>
                <a:spcPct val="0"/>
              </a:spcBef>
              <a:defRPr/>
            </a:pPr>
            <a:r>
              <a:rPr lang="cs-CZ" altLang="cs-CZ" sz="2000" dirty="0">
                <a:solidFill>
                  <a:srgbClr val="000000"/>
                </a:solidFill>
                <a:latin typeface="Roboto-Regular"/>
              </a:rPr>
              <a:t> suspenzní </a:t>
            </a:r>
            <a:r>
              <a:rPr lang="cs-CZ" altLang="cs-CZ" sz="2000" dirty="0" err="1">
                <a:solidFill>
                  <a:srgbClr val="000000"/>
                </a:solidFill>
                <a:latin typeface="Roboto-Regular"/>
              </a:rPr>
              <a:t>antacida</a:t>
            </a:r>
            <a:r>
              <a:rPr lang="cs-CZ" altLang="cs-CZ" sz="2000" dirty="0">
                <a:solidFill>
                  <a:srgbClr val="000000"/>
                </a:solidFill>
                <a:latin typeface="Roboto-Regular"/>
              </a:rPr>
              <a:t> jsou KI (v případě aspirace poškodí plíce), </a:t>
            </a:r>
          </a:p>
          <a:p>
            <a:pPr marL="342900" indent="-342900">
              <a:spcBef>
                <a:spcPct val="0"/>
              </a:spcBef>
              <a:defRPr/>
            </a:pPr>
            <a:r>
              <a:rPr lang="cs-CZ" altLang="cs-CZ" sz="2000" dirty="0">
                <a:solidFill>
                  <a:srgbClr val="000000"/>
                </a:solidFill>
                <a:latin typeface="Roboto-Regular"/>
              </a:rPr>
              <a:t>natrium citrát sám vyvolává </a:t>
            </a:r>
            <a:r>
              <a:rPr lang="cs-CZ" altLang="cs-CZ" sz="2000" dirty="0" err="1">
                <a:solidFill>
                  <a:srgbClr val="000000"/>
                </a:solidFill>
                <a:latin typeface="Roboto-Regular"/>
              </a:rPr>
              <a:t>nauseu</a:t>
            </a:r>
            <a:r>
              <a:rPr lang="cs-CZ" altLang="cs-CZ" sz="2000" dirty="0">
                <a:solidFill>
                  <a:srgbClr val="000000"/>
                </a:solidFill>
                <a:latin typeface="Roboto-Regular"/>
              </a:rPr>
              <a:t>, </a:t>
            </a:r>
          </a:p>
          <a:p>
            <a:pPr marL="342900" indent="-342900">
              <a:spcBef>
                <a:spcPct val="0"/>
              </a:spcBef>
              <a:defRPr/>
            </a:pPr>
            <a:r>
              <a:rPr lang="cs-CZ" altLang="cs-CZ" sz="2000" dirty="0">
                <a:solidFill>
                  <a:srgbClr val="000000"/>
                </a:solidFill>
                <a:latin typeface="Roboto-Regular"/>
              </a:rPr>
              <a:t>H2 - blokátory - </a:t>
            </a:r>
            <a:r>
              <a:rPr lang="cs-CZ" altLang="cs-CZ" sz="2000" dirty="0" err="1">
                <a:solidFill>
                  <a:srgbClr val="000000"/>
                </a:solidFill>
                <a:latin typeface="Roboto-Regular"/>
              </a:rPr>
              <a:t>ranitidin</a:t>
            </a:r>
            <a:r>
              <a:rPr lang="cs-CZ" altLang="cs-CZ" sz="2000" dirty="0">
                <a:solidFill>
                  <a:srgbClr val="000000"/>
                </a:solidFill>
                <a:latin typeface="Roboto-Regular"/>
              </a:rPr>
              <a:t> či </a:t>
            </a:r>
            <a:r>
              <a:rPr lang="cs-CZ" altLang="cs-CZ" sz="2000" dirty="0" err="1">
                <a:solidFill>
                  <a:srgbClr val="000000"/>
                </a:solidFill>
                <a:latin typeface="Roboto-Regular"/>
              </a:rPr>
              <a:t>famotidin</a:t>
            </a:r>
            <a:r>
              <a:rPr lang="cs-CZ" altLang="cs-CZ" sz="2000" dirty="0">
                <a:solidFill>
                  <a:srgbClr val="000000"/>
                </a:solidFill>
                <a:latin typeface="Roboto-Regular"/>
              </a:rPr>
              <a:t> 1 </a:t>
            </a:r>
            <a:r>
              <a:rPr lang="cs-CZ" altLang="cs-CZ" sz="2000" dirty="0" err="1">
                <a:solidFill>
                  <a:srgbClr val="000000"/>
                </a:solidFill>
                <a:latin typeface="Roboto-Regular"/>
              </a:rPr>
              <a:t>tbl</a:t>
            </a:r>
            <a:r>
              <a:rPr lang="cs-CZ" altLang="cs-CZ" sz="2000" dirty="0">
                <a:solidFill>
                  <a:srgbClr val="000000"/>
                </a:solidFill>
                <a:latin typeface="Roboto-Regular"/>
              </a:rPr>
              <a:t>. V - R </a:t>
            </a:r>
          </a:p>
          <a:p>
            <a:pPr marL="342900" indent="-342900">
              <a:spcBef>
                <a:spcPct val="0"/>
              </a:spcBef>
              <a:defRPr/>
            </a:pPr>
            <a:r>
              <a:rPr lang="cs-CZ" altLang="cs-CZ" sz="2000" dirty="0" err="1">
                <a:solidFill>
                  <a:srgbClr val="000000"/>
                </a:solidFill>
                <a:latin typeface="Roboto-Regular"/>
              </a:rPr>
              <a:t>metoclopramid</a:t>
            </a:r>
            <a:r>
              <a:rPr lang="cs-CZ" altLang="cs-CZ" sz="2000" dirty="0">
                <a:solidFill>
                  <a:srgbClr val="000000"/>
                </a:solidFill>
                <a:latin typeface="Roboto-Regular"/>
              </a:rPr>
              <a:t> - </a:t>
            </a:r>
            <a:r>
              <a:rPr lang="cs-CZ" altLang="cs-CZ" sz="2000" dirty="0">
                <a:solidFill>
                  <a:srgbClr val="000000"/>
                </a:solidFill>
                <a:latin typeface="ArialMT"/>
              </a:rPr>
              <a:t>↑ </a:t>
            </a:r>
            <a:r>
              <a:rPr lang="cs-CZ" altLang="cs-CZ" sz="2000" dirty="0">
                <a:solidFill>
                  <a:srgbClr val="000000"/>
                </a:solidFill>
                <a:latin typeface="Roboto-Regular"/>
              </a:rPr>
              <a:t>motilitu horního GIT a </a:t>
            </a:r>
            <a:r>
              <a:rPr lang="cs-CZ" altLang="cs-CZ" sz="2000" dirty="0">
                <a:solidFill>
                  <a:srgbClr val="000000"/>
                </a:solidFill>
                <a:latin typeface="ArialMT"/>
              </a:rPr>
              <a:t>↑ </a:t>
            </a:r>
            <a:r>
              <a:rPr lang="cs-CZ" altLang="cs-CZ" sz="2000" dirty="0">
                <a:solidFill>
                  <a:srgbClr val="000000"/>
                </a:solidFill>
                <a:latin typeface="Roboto-Regular"/>
              </a:rPr>
              <a:t>tonus dolního jícnového    svěrače</a:t>
            </a:r>
            <a:endParaRPr lang="cs-CZ" altLang="cs-CZ" sz="2000" dirty="0">
              <a:latin typeface="Arial" pitchFamily="34" charset="0"/>
            </a:endParaRPr>
          </a:p>
        </p:txBody>
      </p:sp>
      <p:pic>
        <p:nvPicPr>
          <p:cNvPr id="19460" name="Picture 5" descr="Zdravý talíř - zdravá strava">
            <a:extLst>
              <a:ext uri="{FF2B5EF4-FFF2-40B4-BE49-F238E27FC236}">
                <a16:creationId xmlns:a16="http://schemas.microsoft.com/office/drawing/2014/main" id="{DF270C82-F3A7-48B7-A592-85CD6413DA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188913"/>
            <a:ext cx="3525838" cy="239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5DD62CCC-7C31-4407-AD79-A10B971E2E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666"/>
    </mc:Choice>
    <mc:Fallback xmlns="">
      <p:transition spd="slow" advTm="646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Nadpis 1">
            <a:extLst>
              <a:ext uri="{FF2B5EF4-FFF2-40B4-BE49-F238E27FC236}">
                <a16:creationId xmlns:a16="http://schemas.microsoft.com/office/drawing/2014/main" id="{8F3BD37F-DE61-4759-B825-88DA77D864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20483" name="Picture 8">
            <a:extLst>
              <a:ext uri="{FF2B5EF4-FFF2-40B4-BE49-F238E27FC236}">
                <a16:creationId xmlns:a16="http://schemas.microsoft.com/office/drawing/2014/main" id="{4641822D-43F1-4094-B84F-E5613B342D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1196975"/>
            <a:ext cx="4354513" cy="2779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4" name="TextBox 5">
            <a:extLst>
              <a:ext uri="{FF2B5EF4-FFF2-40B4-BE49-F238E27FC236}">
                <a16:creationId xmlns:a16="http://schemas.microsoft.com/office/drawing/2014/main" id="{37B0A8A6-5275-4B6C-B062-85F9399004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8450" y="4221163"/>
            <a:ext cx="884555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sk-SK" sz="4000">
                <a:solidFill>
                  <a:srgbClr val="C00000"/>
                </a:solidFill>
                <a:latin typeface="Corbel" panose="020B0503020204020204" pitchFamily="34" charset="0"/>
              </a:rPr>
              <a:t> </a:t>
            </a:r>
            <a:r>
              <a:rPr lang="sk-SK" altLang="sk-SK" sz="4000" b="1">
                <a:solidFill>
                  <a:srgbClr val="C00000"/>
                </a:solidFill>
                <a:latin typeface="Corbel" panose="020B0503020204020204" pitchFamily="34" charset="0"/>
              </a:rPr>
              <a:t>Těhotná žena</a:t>
            </a:r>
            <a:r>
              <a:rPr lang="en-US" altLang="sk-SK" sz="4000" b="1">
                <a:solidFill>
                  <a:srgbClr val="C00000"/>
                </a:solidFill>
                <a:latin typeface="Corbel" panose="020B0503020204020204" pitchFamily="34" charset="0"/>
              </a:rPr>
              <a:t> po 16.tydnu</a:t>
            </a:r>
            <a:endParaRPr lang="cs-CZ" altLang="sk-SK" sz="4000" b="1">
              <a:solidFill>
                <a:srgbClr val="C00000"/>
              </a:solidFill>
              <a:latin typeface="Corbel" panose="020B0503020204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sk-SK" altLang="sk-SK" sz="4000" b="1">
                <a:solidFill>
                  <a:srgbClr val="C00000"/>
                </a:solidFill>
                <a:latin typeface="Corbel" panose="020B0503020204020204" pitchFamily="34" charset="0"/>
              </a:rPr>
              <a:t> nikdy není lačná </a:t>
            </a:r>
            <a:r>
              <a:rPr lang="en-US" altLang="sk-SK" sz="4000" b="1">
                <a:solidFill>
                  <a:srgbClr val="C00000"/>
                </a:solidFill>
                <a:latin typeface="Corbel" panose="020B0503020204020204" pitchFamily="34" charset="0"/>
              </a:rPr>
              <a:t>!!!</a:t>
            </a:r>
            <a:endParaRPr lang="sk-SK" altLang="sk-SK" sz="4000" b="1">
              <a:latin typeface="Corbel" panose="020B0503020204020204" pitchFamily="34" charset="0"/>
            </a:endParaRP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F2F177D5-1A75-479E-A36F-BCD778A24B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748"/>
    </mc:Choice>
    <mc:Fallback xmlns="">
      <p:transition spd="slow" advTm="197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Nadpis 1">
            <a:extLst>
              <a:ext uri="{FF2B5EF4-FFF2-40B4-BE49-F238E27FC236}">
                <a16:creationId xmlns:a16="http://schemas.microsoft.com/office/drawing/2014/main" id="{971E3AD4-75B0-4EAC-B158-5E8DB5AD95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25" y="476250"/>
            <a:ext cx="5483225" cy="495300"/>
          </a:xfrm>
        </p:spPr>
        <p:txBody>
          <a:bodyPr/>
          <a:lstStyle/>
          <a:p>
            <a:r>
              <a:rPr lang="cs-CZ" altLang="cs-CZ" sz="2400">
                <a:solidFill>
                  <a:srgbClr val="FF0000"/>
                </a:solidFill>
                <a:latin typeface="Roboto-Bold"/>
              </a:rPr>
              <a:t>Celková anestezie u císařského řezu</a:t>
            </a:r>
            <a:br>
              <a:rPr lang="cs-CZ" altLang="cs-CZ" sz="2400">
                <a:solidFill>
                  <a:srgbClr val="FF0000"/>
                </a:solidFill>
                <a:latin typeface="Roboto-Bold"/>
              </a:rPr>
            </a:br>
            <a:endParaRPr lang="cs-CZ" altLang="cs-CZ" sz="2400">
              <a:solidFill>
                <a:srgbClr val="FF0000"/>
              </a:solidFill>
            </a:endParaRPr>
          </a:p>
        </p:txBody>
      </p:sp>
      <p:sp>
        <p:nvSpPr>
          <p:cNvPr id="12291" name="Obdélník 2">
            <a:extLst>
              <a:ext uri="{FF2B5EF4-FFF2-40B4-BE49-F238E27FC236}">
                <a16:creationId xmlns:a16="http://schemas.microsoft.com/office/drawing/2014/main" id="{172D66B3-787C-49F5-9B0E-42C701C179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1196975"/>
            <a:ext cx="8640763" cy="163036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285750" indent="-285750">
              <a:spcBef>
                <a:spcPct val="0"/>
              </a:spcBef>
              <a:defRPr/>
            </a:pPr>
            <a:r>
              <a:rPr lang="cs-CZ" altLang="cs-CZ" sz="1800" dirty="0">
                <a:solidFill>
                  <a:srgbClr val="000000"/>
                </a:solidFill>
                <a:latin typeface="ArialMT"/>
              </a:rPr>
              <a:t> </a:t>
            </a:r>
            <a:r>
              <a:rPr lang="cs-CZ" altLang="cs-CZ" sz="2000" dirty="0">
                <a:solidFill>
                  <a:srgbClr val="000000"/>
                </a:solidFill>
                <a:latin typeface="Roboto-Regular"/>
              </a:rPr>
              <a:t>zhodnotit riziko obtížné intubace</a:t>
            </a:r>
          </a:p>
          <a:p>
            <a:pPr marL="342900" indent="-342900">
              <a:spcBef>
                <a:spcPct val="0"/>
              </a:spcBef>
              <a:defRPr/>
            </a:pPr>
            <a:r>
              <a:rPr lang="cs-CZ" altLang="cs-CZ" sz="2000" dirty="0">
                <a:solidFill>
                  <a:srgbClr val="000000"/>
                </a:solidFill>
                <a:latin typeface="Roboto-Regular"/>
              </a:rPr>
              <a:t>Prevence aorto-</a:t>
            </a:r>
            <a:r>
              <a:rPr lang="cs-CZ" altLang="cs-CZ" sz="2000" dirty="0" err="1">
                <a:solidFill>
                  <a:srgbClr val="000000"/>
                </a:solidFill>
                <a:latin typeface="Roboto-Regular"/>
              </a:rPr>
              <a:t>kavální</a:t>
            </a:r>
            <a:r>
              <a:rPr lang="cs-CZ" altLang="cs-CZ" sz="2000" dirty="0">
                <a:solidFill>
                  <a:srgbClr val="000000"/>
                </a:solidFill>
                <a:latin typeface="Roboto-Regular"/>
              </a:rPr>
              <a:t> komprese – náklon operačního stolu o 15°  doleva</a:t>
            </a:r>
          </a:p>
          <a:p>
            <a:pPr marL="342900" indent="-342900">
              <a:spcBef>
                <a:spcPct val="0"/>
              </a:spcBef>
              <a:defRPr/>
            </a:pPr>
            <a:r>
              <a:rPr lang="cs-CZ" altLang="cs-CZ" sz="2000" dirty="0">
                <a:solidFill>
                  <a:srgbClr val="000000"/>
                </a:solidFill>
                <a:latin typeface="Roboto-Regular"/>
              </a:rPr>
              <a:t>Na A-K kompresi myslet kdykoliv po 20.týdnu gestace</a:t>
            </a:r>
          </a:p>
          <a:p>
            <a:pPr marL="342900" indent="-342900">
              <a:spcBef>
                <a:spcPct val="0"/>
              </a:spcBef>
              <a:defRPr/>
            </a:pPr>
            <a:endParaRPr lang="cs-CZ" altLang="cs-CZ" sz="2000" dirty="0">
              <a:solidFill>
                <a:srgbClr val="000000"/>
              </a:solidFill>
              <a:latin typeface="Roboto-Regular"/>
            </a:endParaRPr>
          </a:p>
        </p:txBody>
      </p:sp>
      <p:pic>
        <p:nvPicPr>
          <p:cNvPr id="21508" name="Picture 6">
            <a:extLst>
              <a:ext uri="{FF2B5EF4-FFF2-40B4-BE49-F238E27FC236}">
                <a16:creationId xmlns:a16="http://schemas.microsoft.com/office/drawing/2014/main" id="{D569D58F-66ED-42E2-80E8-CEA72C2918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2827338"/>
            <a:ext cx="6932612" cy="300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Nadpis 1">
            <a:extLst>
              <a:ext uri="{FF2B5EF4-FFF2-40B4-BE49-F238E27FC236}">
                <a16:creationId xmlns:a16="http://schemas.microsoft.com/office/drawing/2014/main" id="{6834B7CD-CE3A-4BC0-9C21-5A2E39D069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altLang="cs-CZ"/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7E78A7EF-E80F-4480-B8DB-6E8A99C1D390}"/>
              </a:ext>
            </a:extLst>
          </p:cNvPr>
          <p:cNvSpPr/>
          <p:nvPr/>
        </p:nvSpPr>
        <p:spPr>
          <a:xfrm>
            <a:off x="611560" y="1268760"/>
            <a:ext cx="8208912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defRPr/>
            </a:pPr>
            <a:r>
              <a:rPr lang="cs-CZ" altLang="cs-CZ" sz="2400" b="1" dirty="0" err="1">
                <a:solidFill>
                  <a:srgbClr val="000000"/>
                </a:solidFill>
                <a:latin typeface="Roboto-Regular"/>
              </a:rPr>
              <a:t>Preoxygenace</a:t>
            </a:r>
            <a:r>
              <a:rPr lang="cs-CZ" altLang="cs-CZ" sz="2400" b="1" dirty="0">
                <a:solidFill>
                  <a:srgbClr val="000000"/>
                </a:solidFill>
                <a:latin typeface="Roboto-Regular"/>
              </a:rPr>
              <a:t> </a:t>
            </a:r>
          </a:p>
          <a:p>
            <a:pPr marL="363538">
              <a:defRPr/>
            </a:pPr>
            <a:r>
              <a:rPr lang="cs-CZ" altLang="cs-CZ" dirty="0">
                <a:solidFill>
                  <a:srgbClr val="000000"/>
                </a:solidFill>
                <a:latin typeface="Roboto-Regular"/>
              </a:rPr>
              <a:t> 6 - 8 l/min po dobu 4 min. či 4 – 8 hlubokých nádechů 100% O2 ,  </a:t>
            </a:r>
          </a:p>
          <a:p>
            <a:pPr>
              <a:defRPr/>
            </a:pPr>
            <a:r>
              <a:rPr lang="cs-CZ" altLang="cs-CZ" dirty="0">
                <a:solidFill>
                  <a:srgbClr val="000000"/>
                </a:solidFill>
                <a:latin typeface="Roboto-Regular"/>
              </a:rPr>
              <a:t>       </a:t>
            </a:r>
            <a:r>
              <a:rPr lang="cs-CZ" altLang="cs-CZ" dirty="0" err="1">
                <a:solidFill>
                  <a:srgbClr val="000000"/>
                </a:solidFill>
                <a:latin typeface="Roboto-Regular"/>
              </a:rPr>
              <a:t>prodýchávání</a:t>
            </a:r>
            <a:r>
              <a:rPr lang="cs-CZ" altLang="cs-CZ" dirty="0">
                <a:solidFill>
                  <a:srgbClr val="000000"/>
                </a:solidFill>
                <a:latin typeface="Roboto-Regular"/>
              </a:rPr>
              <a:t> rodičky není doporučeno</a:t>
            </a:r>
          </a:p>
          <a:p>
            <a:pPr>
              <a:defRPr/>
            </a:pPr>
            <a:endParaRPr lang="cs-CZ" altLang="cs-CZ" dirty="0">
              <a:solidFill>
                <a:srgbClr val="000000"/>
              </a:solidFill>
              <a:latin typeface="Roboto-Regular"/>
            </a:endParaRPr>
          </a:p>
          <a:p>
            <a:pPr>
              <a:defRPr/>
            </a:pPr>
            <a:endParaRPr lang="cs-CZ" altLang="cs-CZ" dirty="0">
              <a:solidFill>
                <a:srgbClr val="000000"/>
              </a:solidFill>
              <a:latin typeface="Roboto-Regular"/>
            </a:endParaRPr>
          </a:p>
          <a:p>
            <a:pPr algn="ctr">
              <a:defRPr/>
            </a:pPr>
            <a:r>
              <a:rPr lang="cs-CZ" altLang="cs-CZ" dirty="0">
                <a:solidFill>
                  <a:srgbClr val="000000"/>
                </a:solidFill>
                <a:latin typeface="ArialMT"/>
              </a:rPr>
              <a:t>● </a:t>
            </a:r>
            <a:r>
              <a:rPr lang="cs-CZ" altLang="cs-CZ" dirty="0">
                <a:solidFill>
                  <a:srgbClr val="000000"/>
                </a:solidFill>
                <a:latin typeface="Roboto-Regular"/>
              </a:rPr>
              <a:t>Z důvodu minimalizace účinku anestetik na plod je pacientka nejdříve plně připravena k zahájení operačního výkonu,</a:t>
            </a:r>
          </a:p>
          <a:p>
            <a:pPr algn="ctr">
              <a:defRPr/>
            </a:pPr>
            <a:r>
              <a:rPr lang="cs-CZ" altLang="cs-CZ" dirty="0">
                <a:solidFill>
                  <a:srgbClr val="000000"/>
                </a:solidFill>
                <a:latin typeface="Roboto-Regular"/>
              </a:rPr>
              <a:t> teprve potom je uvedena do CA</a:t>
            </a:r>
            <a:endParaRPr lang="cs-CZ" altLang="cs-CZ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Obdélník 2">
            <a:extLst>
              <a:ext uri="{FF2B5EF4-FFF2-40B4-BE49-F238E27FC236}">
                <a16:creationId xmlns:a16="http://schemas.microsoft.com/office/drawing/2014/main" id="{63B31D06-B9A3-4B97-BACE-FE8B93E7A3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765175"/>
            <a:ext cx="8351838" cy="406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rgbClr val="000000"/>
                </a:solidFill>
                <a:latin typeface="ArialMT"/>
              </a:rPr>
              <a:t>● </a:t>
            </a:r>
            <a:r>
              <a:rPr lang="cs-CZ" altLang="cs-CZ" sz="2000">
                <a:solidFill>
                  <a:srgbClr val="000000"/>
                </a:solidFill>
                <a:latin typeface="Roboto-Regular"/>
              </a:rPr>
              <a:t>Vždy RSI: thiopental/propofol + succinylcholin (rocuronium pouze za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rgbClr val="000000"/>
                </a:solidFill>
                <a:latin typeface="Roboto-Regular"/>
              </a:rPr>
              <a:t>přítomnosti sugammadexu a to 16mg/kg) </a:t>
            </a:r>
            <a:r>
              <a:rPr lang="cs-CZ" altLang="cs-CZ" sz="2000">
                <a:solidFill>
                  <a:srgbClr val="000000"/>
                </a:solidFill>
                <a:latin typeface="ArialMT"/>
              </a:rPr>
              <a:t>→ </a:t>
            </a:r>
            <a:r>
              <a:rPr lang="cs-CZ" altLang="cs-CZ" sz="2000">
                <a:solidFill>
                  <a:srgbClr val="000000"/>
                </a:solidFill>
                <a:latin typeface="Roboto-Regular"/>
              </a:rPr>
              <a:t>OTI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1800">
              <a:solidFill>
                <a:srgbClr val="000000"/>
              </a:solidFill>
              <a:latin typeface="Roboto-Regular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rgbClr val="000000"/>
                </a:solidFill>
                <a:latin typeface="ArialMT"/>
              </a:rPr>
              <a:t>● </a:t>
            </a:r>
            <a:r>
              <a:rPr lang="cs-CZ" altLang="cs-CZ" sz="2000">
                <a:solidFill>
                  <a:srgbClr val="000000"/>
                </a:solidFill>
                <a:latin typeface="Roboto-Regular"/>
              </a:rPr>
              <a:t>Při neúspěšné OTI (2 - 3 pokusy), urychleně zavést LMA a prodechnout; teprve až poté řešíme obtížnou intubaci standardními postupy pro obtížnou intubaci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2000">
              <a:solidFill>
                <a:srgbClr val="000000"/>
              </a:solidFill>
              <a:latin typeface="Roboto-Regular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rgbClr val="000000"/>
                </a:solidFill>
                <a:latin typeface="ArialMT"/>
              </a:rPr>
              <a:t>● </a:t>
            </a:r>
            <a:r>
              <a:rPr lang="cs-CZ" altLang="cs-CZ" sz="2000">
                <a:solidFill>
                  <a:srgbClr val="000000"/>
                </a:solidFill>
                <a:latin typeface="Roboto-Regular"/>
              </a:rPr>
              <a:t>Cílem anestezie je zajistit: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rgbClr val="000000"/>
                </a:solidFill>
                <a:latin typeface="ArialMT"/>
              </a:rPr>
              <a:t>○ </a:t>
            </a:r>
            <a:r>
              <a:rPr lang="cs-CZ" altLang="cs-CZ" sz="2000">
                <a:solidFill>
                  <a:srgbClr val="000000"/>
                </a:solidFill>
                <a:latin typeface="Roboto-Regular"/>
              </a:rPr>
              <a:t>Odpovídající oxygenaci a normokapnii matky a plodu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rgbClr val="000000"/>
                </a:solidFill>
                <a:latin typeface="ArialMT"/>
              </a:rPr>
              <a:t>○ </a:t>
            </a:r>
            <a:r>
              <a:rPr lang="cs-CZ" altLang="cs-CZ" sz="2000">
                <a:solidFill>
                  <a:srgbClr val="000000"/>
                </a:solidFill>
                <a:latin typeface="Roboto-Regular"/>
              </a:rPr>
              <a:t>Dostatečnou hloubku anestezie pro matku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rgbClr val="000000"/>
                </a:solidFill>
                <a:latin typeface="ArialMT"/>
              </a:rPr>
              <a:t>○ </a:t>
            </a:r>
            <a:r>
              <a:rPr lang="cs-CZ" altLang="cs-CZ" sz="2000">
                <a:solidFill>
                  <a:srgbClr val="000000"/>
                </a:solidFill>
                <a:latin typeface="Roboto-Regular"/>
              </a:rPr>
              <a:t>Minimalizace NÚ na plod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rgbClr val="000000"/>
                </a:solidFill>
                <a:latin typeface="ArialMT"/>
              </a:rPr>
              <a:t>○ </a:t>
            </a:r>
            <a:r>
              <a:rPr lang="cs-CZ" altLang="cs-CZ" sz="2000">
                <a:solidFill>
                  <a:srgbClr val="000000"/>
                </a:solidFill>
                <a:latin typeface="Roboto-Regular"/>
              </a:rPr>
              <a:t>Vytvořit optimální operační podmínky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rgbClr val="000000"/>
                </a:solidFill>
                <a:latin typeface="ArialMT"/>
              </a:rPr>
              <a:t>○ </a:t>
            </a:r>
            <a:r>
              <a:rPr lang="cs-CZ" altLang="cs-CZ" sz="2000">
                <a:solidFill>
                  <a:srgbClr val="000000"/>
                </a:solidFill>
                <a:latin typeface="Roboto-Regular"/>
              </a:rPr>
              <a:t>Minimalizovat NÚ anestetik na kontrakci dělohy</a:t>
            </a:r>
            <a:endParaRPr lang="cs-CZ" altLang="cs-CZ" sz="2000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3">
            <a:extLst>
              <a:ext uri="{FF2B5EF4-FFF2-40B4-BE49-F238E27FC236}">
                <a16:creationId xmlns:a16="http://schemas.microsoft.com/office/drawing/2014/main" id="{1980BC43-7E7D-4090-83F6-1CA4F60F81D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95288" y="1844675"/>
            <a:ext cx="8540750" cy="1079500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dirty="0">
                <a:solidFill>
                  <a:schemeClr val="tx1">
                    <a:lumMod val="95000"/>
                    <a:lumOff val="5000"/>
                  </a:schemeClr>
                </a:solidFill>
              </a:rPr>
              <a:t>Celková anestezie bez intubace</a:t>
            </a:r>
          </a:p>
          <a:p>
            <a:pPr eaLnBrk="1" hangingPunct="1">
              <a:defRPr/>
            </a:pPr>
            <a:r>
              <a:rPr lang="cs-CZ" altLang="cs-CZ" dirty="0">
                <a:solidFill>
                  <a:schemeClr val="tx1">
                    <a:lumMod val="95000"/>
                    <a:lumOff val="5000"/>
                  </a:schemeClr>
                </a:solidFill>
              </a:rPr>
              <a:t>Celková anestezie s intubací a řízenou ventilací</a:t>
            </a:r>
          </a:p>
          <a:p>
            <a:pPr eaLnBrk="1" hangingPunct="1">
              <a:defRPr/>
            </a:pPr>
            <a:r>
              <a:rPr lang="cs-CZ" altLang="cs-CZ" dirty="0">
                <a:solidFill>
                  <a:schemeClr val="tx1">
                    <a:lumMod val="95000"/>
                    <a:lumOff val="5000"/>
                  </a:schemeClr>
                </a:solidFill>
              </a:rPr>
              <a:t>Svodná anestezie</a:t>
            </a:r>
          </a:p>
          <a:p>
            <a:pPr eaLnBrk="1" hangingPunct="1">
              <a:defRPr/>
            </a:pPr>
            <a:r>
              <a:rPr lang="cs-CZ" altLang="cs-CZ" dirty="0">
                <a:solidFill>
                  <a:schemeClr val="tx1">
                    <a:lumMod val="95000"/>
                    <a:lumOff val="5000"/>
                  </a:schemeClr>
                </a:solidFill>
              </a:rPr>
              <a:t>Epidurální katétr</a:t>
            </a:r>
          </a:p>
          <a:p>
            <a:pPr eaLnBrk="1" hangingPunct="1">
              <a:defRPr/>
            </a:pPr>
            <a:r>
              <a:rPr lang="cs-CZ" altLang="cs-CZ" dirty="0">
                <a:solidFill>
                  <a:schemeClr val="tx1">
                    <a:lumMod val="95000"/>
                    <a:lumOff val="5000"/>
                  </a:schemeClr>
                </a:solidFill>
              </a:rPr>
              <a:t>TAP blok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endParaRPr lang="cs-CZ" altLang="cs-CZ" dirty="0">
              <a:solidFill>
                <a:schemeClr val="folHlink"/>
              </a:solidFill>
            </a:endParaRPr>
          </a:p>
          <a:p>
            <a:pPr eaLnBrk="1" hangingPunct="1">
              <a:buFont typeface="Wingdings" panose="05000000000000000000" pitchFamily="2" charset="2"/>
              <a:buNone/>
              <a:defRPr/>
            </a:pPr>
            <a:endParaRPr lang="cs-CZ" altLang="cs-CZ" dirty="0">
              <a:solidFill>
                <a:schemeClr val="folHlink"/>
              </a:solidFill>
            </a:endParaRPr>
          </a:p>
        </p:txBody>
      </p:sp>
      <p:sp>
        <p:nvSpPr>
          <p:cNvPr id="6147" name="Rectangle 7">
            <a:extLst>
              <a:ext uri="{FF2B5EF4-FFF2-40B4-BE49-F238E27FC236}">
                <a16:creationId xmlns:a16="http://schemas.microsoft.com/office/drawing/2014/main" id="{DDC7FEB1-EDDE-4D57-9A5A-BD8AD39B4E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4675" y="265113"/>
            <a:ext cx="4738688" cy="1430337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08585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42875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77165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22885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68605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14325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60045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Clr>
                <a:srgbClr val="D20A11"/>
              </a:buClr>
              <a:buSzPct val="85000"/>
              <a:buFont typeface="Wingdings" panose="05000000000000000000" pitchFamily="2" charset="2"/>
              <a:buChar char="§"/>
            </a:pPr>
            <a:r>
              <a:rPr lang="cs-CZ" altLang="cs-CZ" sz="2400">
                <a:solidFill>
                  <a:srgbClr val="FF0000"/>
                </a:solidFill>
                <a:latin typeface="Times New Roman" panose="02020603050405020304" pitchFamily="18" charset="0"/>
              </a:rPr>
              <a:t>Vaginálně prováděné výkony</a:t>
            </a:r>
          </a:p>
          <a:p>
            <a:pPr eaLnBrk="1" hangingPunct="1">
              <a:buClr>
                <a:srgbClr val="D20A11"/>
              </a:buClr>
              <a:buSzPct val="85000"/>
              <a:buFont typeface="Wingdings" panose="05000000000000000000" pitchFamily="2" charset="2"/>
              <a:buChar char="§"/>
            </a:pPr>
            <a:r>
              <a:rPr lang="cs-CZ" altLang="cs-CZ" sz="2400">
                <a:solidFill>
                  <a:srgbClr val="FF0000"/>
                </a:solidFill>
                <a:latin typeface="Times New Roman" panose="02020603050405020304" pitchFamily="18" charset="0"/>
              </a:rPr>
              <a:t>Abdominálně prováděné výkony</a:t>
            </a:r>
          </a:p>
          <a:p>
            <a:pPr eaLnBrk="1" hangingPunct="1">
              <a:buClr>
                <a:srgbClr val="D20A11"/>
              </a:buClr>
              <a:buSzPct val="85000"/>
              <a:buFont typeface="Wingdings" panose="05000000000000000000" pitchFamily="2" charset="2"/>
              <a:buChar char="§"/>
            </a:pPr>
            <a:r>
              <a:rPr lang="cs-CZ" altLang="cs-CZ" sz="2400">
                <a:solidFill>
                  <a:srgbClr val="FF0000"/>
                </a:solidFill>
                <a:latin typeface="Times New Roman" panose="02020603050405020304" pitchFamily="18" charset="0"/>
              </a:rPr>
              <a:t>Laparoskopická operativa</a:t>
            </a:r>
          </a:p>
        </p:txBody>
      </p:sp>
      <p:pic>
        <p:nvPicPr>
          <p:cNvPr id="6148" name="Picture 5" descr="DSC_1039">
            <a:extLst>
              <a:ext uri="{FF2B5EF4-FFF2-40B4-BE49-F238E27FC236}">
                <a16:creationId xmlns:a16="http://schemas.microsoft.com/office/drawing/2014/main" id="{6ABD3226-B919-4D5A-B68D-F9596396BD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0813" y="4202113"/>
            <a:ext cx="5148262" cy="2370137"/>
          </a:xfrm>
          <a:prstGeom prst="rect">
            <a:avLst/>
          </a:prstGeom>
          <a:noFill/>
          <a:ln w="9525">
            <a:solidFill>
              <a:srgbClr val="D20A1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D3C515B4-A19A-440F-B538-9B40775564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173"/>
    </mc:Choice>
    <mc:Fallback xmlns="">
      <p:transition spd="slow" advTm="941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Obdélník 2">
            <a:extLst>
              <a:ext uri="{FF2B5EF4-FFF2-40B4-BE49-F238E27FC236}">
                <a16:creationId xmlns:a16="http://schemas.microsoft.com/office/drawing/2014/main" id="{59C3B69C-64FA-4DCE-826D-B03D1FAF16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388" y="836613"/>
            <a:ext cx="8424862" cy="378565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342900" indent="-342900">
              <a:spcBef>
                <a:spcPct val="0"/>
              </a:spcBef>
              <a:defRPr/>
            </a:pPr>
            <a:r>
              <a:rPr lang="cs-CZ" altLang="cs-CZ" sz="2000" dirty="0" err="1">
                <a:latin typeface="ArialMT"/>
              </a:rPr>
              <a:t>Nedepolarizující</a:t>
            </a:r>
            <a:r>
              <a:rPr lang="cs-CZ" altLang="cs-CZ" sz="2000" dirty="0">
                <a:latin typeface="ArialMT"/>
              </a:rPr>
              <a:t> relaxans můžeme podat hned po intubaci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endParaRPr lang="cs-CZ" altLang="cs-CZ" sz="2000" dirty="0">
              <a:latin typeface="ArialMT"/>
            </a:endParaRP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cs-CZ" altLang="cs-CZ" sz="2000" dirty="0">
                <a:latin typeface="ArialMT"/>
              </a:rPr>
              <a:t>● Do podvázání pupečníku udržujeme MAC 0,75 - 1,0, 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cs-CZ" altLang="cs-CZ" sz="2000" dirty="0">
                <a:latin typeface="ArialMT"/>
              </a:rPr>
              <a:t>po vybavení plodu přidáváme </a:t>
            </a:r>
            <a:r>
              <a:rPr lang="cs-CZ" altLang="cs-CZ" sz="2000" dirty="0" err="1">
                <a:latin typeface="ArialMT"/>
              </a:rPr>
              <a:t>opioidní</a:t>
            </a:r>
            <a:r>
              <a:rPr lang="cs-CZ" altLang="cs-CZ" sz="2000" dirty="0">
                <a:latin typeface="ArialMT"/>
              </a:rPr>
              <a:t> analgetika a lze tedy snížit MAC na 0,5 - 0,75 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endParaRPr lang="cs-CZ" altLang="cs-CZ" sz="2000" dirty="0">
              <a:latin typeface="ArialMT"/>
            </a:endParaRP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cs-CZ" altLang="cs-CZ" sz="2000" dirty="0">
                <a:latin typeface="ArialMT"/>
              </a:rPr>
              <a:t> v těhotenství je </a:t>
            </a:r>
            <a:r>
              <a:rPr lang="cs-CZ" altLang="cs-CZ" sz="2000" dirty="0" err="1">
                <a:latin typeface="ArialMT"/>
              </a:rPr>
              <a:t>spořeba</a:t>
            </a:r>
            <a:r>
              <a:rPr lang="cs-CZ" altLang="cs-CZ" sz="2000" dirty="0">
                <a:latin typeface="ArialMT"/>
              </a:rPr>
              <a:t> </a:t>
            </a:r>
            <a:r>
              <a:rPr lang="cs-CZ" altLang="cs-CZ" sz="2000" dirty="0" err="1">
                <a:latin typeface="ArialMT"/>
              </a:rPr>
              <a:t>volatilních</a:t>
            </a:r>
            <a:r>
              <a:rPr lang="cs-CZ" altLang="cs-CZ" sz="2000" dirty="0">
                <a:latin typeface="ArialMT"/>
              </a:rPr>
              <a:t> anestetik o 30% nižší při snížené funkční residuální kapacitě plic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endParaRPr lang="cs-CZ" altLang="cs-CZ" sz="2000" dirty="0">
              <a:latin typeface="ArialMT"/>
            </a:endParaRP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cs-CZ" altLang="cs-CZ" sz="2000" dirty="0">
                <a:latin typeface="ArialMT"/>
              </a:rPr>
              <a:t>● Po vybavení plodu </a:t>
            </a:r>
            <a:r>
              <a:rPr lang="cs-CZ" altLang="cs-CZ" sz="2000" dirty="0" err="1">
                <a:latin typeface="ArialMT"/>
              </a:rPr>
              <a:t>uterotonika</a:t>
            </a:r>
            <a:r>
              <a:rPr lang="cs-CZ" altLang="cs-CZ" sz="2000" dirty="0">
                <a:latin typeface="ArialMT"/>
              </a:rPr>
              <a:t>, ATB profylaxe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endParaRPr lang="cs-CZ" altLang="cs-CZ" sz="2000" dirty="0">
              <a:latin typeface="ArialMT"/>
            </a:endParaRP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cs-CZ" altLang="cs-CZ" sz="2000" dirty="0">
                <a:latin typeface="ArialMT"/>
              </a:rPr>
              <a:t>● </a:t>
            </a:r>
            <a:r>
              <a:rPr lang="cs-CZ" altLang="cs-CZ" sz="2000" dirty="0" err="1">
                <a:latin typeface="ArialMT"/>
              </a:rPr>
              <a:t>Extubace</a:t>
            </a:r>
            <a:r>
              <a:rPr lang="cs-CZ" altLang="cs-CZ" sz="2000" dirty="0">
                <a:latin typeface="ArialMT"/>
              </a:rPr>
              <a:t> až při plné funkci obraných reflexů</a:t>
            </a:r>
            <a:endParaRPr lang="cs-CZ" altLang="cs-CZ" sz="2000" dirty="0">
              <a:latin typeface="Arial" pitchFamily="34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Nadpis 1">
            <a:extLst>
              <a:ext uri="{FF2B5EF4-FFF2-40B4-BE49-F238E27FC236}">
                <a16:creationId xmlns:a16="http://schemas.microsoft.com/office/drawing/2014/main" id="{42915EA0-A431-4C0F-8340-12AD0A77EE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25" y="260350"/>
            <a:ext cx="5483225" cy="495300"/>
          </a:xfrm>
        </p:spPr>
        <p:txBody>
          <a:bodyPr/>
          <a:lstStyle/>
          <a:p>
            <a:r>
              <a:rPr lang="cs-CZ" altLang="cs-CZ" sz="2400">
                <a:solidFill>
                  <a:srgbClr val="C00000"/>
                </a:solidFill>
                <a:latin typeface="Roboto-Bold"/>
              </a:rPr>
              <a:t>Spinální anestezie</a:t>
            </a:r>
            <a:br>
              <a:rPr lang="cs-CZ" altLang="cs-CZ" sz="2400">
                <a:solidFill>
                  <a:srgbClr val="C00000"/>
                </a:solidFill>
                <a:latin typeface="Roboto-Bold"/>
              </a:rPr>
            </a:br>
            <a:endParaRPr lang="cs-CZ" altLang="cs-CZ" sz="2400">
              <a:solidFill>
                <a:srgbClr val="C00000"/>
              </a:solidFill>
            </a:endParaRPr>
          </a:p>
        </p:txBody>
      </p:sp>
      <p:sp>
        <p:nvSpPr>
          <p:cNvPr id="27651" name="Obdélník 2">
            <a:extLst>
              <a:ext uri="{FF2B5EF4-FFF2-40B4-BE49-F238E27FC236}">
                <a16:creationId xmlns:a16="http://schemas.microsoft.com/office/drawing/2014/main" id="{F5AB9EDB-C819-4D47-8C4F-05BC9EAF07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1052513"/>
            <a:ext cx="8208963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dirty="0">
                <a:solidFill>
                  <a:srgbClr val="000000"/>
                </a:solidFill>
                <a:latin typeface="ArialMT"/>
              </a:rPr>
              <a:t>● </a:t>
            </a:r>
            <a:r>
              <a:rPr lang="cs-CZ" altLang="cs-CZ" sz="1800" dirty="0">
                <a:solidFill>
                  <a:srgbClr val="000000"/>
                </a:solidFill>
                <a:latin typeface="Roboto-Regular"/>
              </a:rPr>
              <a:t>Jehly o průměru G27 mají výskyt </a:t>
            </a:r>
            <a:r>
              <a:rPr lang="cs-CZ" altLang="cs-CZ" sz="1800" dirty="0" err="1">
                <a:solidFill>
                  <a:srgbClr val="000000"/>
                </a:solidFill>
                <a:latin typeface="Roboto-Regular"/>
              </a:rPr>
              <a:t>postpunkční</a:t>
            </a:r>
            <a:r>
              <a:rPr lang="cs-CZ" altLang="cs-CZ" sz="1800" dirty="0">
                <a:solidFill>
                  <a:srgbClr val="000000"/>
                </a:solidFill>
                <a:latin typeface="Roboto-Regular"/>
              </a:rPr>
              <a:t> </a:t>
            </a:r>
            <a:r>
              <a:rPr lang="cs-CZ" altLang="cs-CZ" sz="1800" dirty="0" err="1">
                <a:solidFill>
                  <a:srgbClr val="000000"/>
                </a:solidFill>
                <a:latin typeface="Roboto-Regular"/>
              </a:rPr>
              <a:t>cefaley</a:t>
            </a:r>
            <a:r>
              <a:rPr lang="cs-CZ" altLang="cs-CZ" sz="1800" dirty="0">
                <a:solidFill>
                  <a:srgbClr val="000000"/>
                </a:solidFill>
                <a:latin typeface="Roboto-Regular"/>
              </a:rPr>
              <a:t> &lt; 1%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1800" dirty="0">
              <a:solidFill>
                <a:srgbClr val="000000"/>
              </a:solidFill>
              <a:latin typeface="Roboto-Regular"/>
            </a:endParaRPr>
          </a:p>
          <a:p>
            <a:pPr>
              <a:spcBef>
                <a:spcPct val="0"/>
              </a:spcBef>
              <a:buFontTx/>
              <a:buNone/>
            </a:pPr>
            <a:endParaRPr lang="cs-CZ" altLang="cs-CZ" sz="1800" dirty="0">
              <a:solidFill>
                <a:srgbClr val="000000"/>
              </a:solidFill>
              <a:latin typeface="Roboto-Regular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 dirty="0">
                <a:solidFill>
                  <a:srgbClr val="000000"/>
                </a:solidFill>
                <a:latin typeface="ArialMT"/>
              </a:rPr>
              <a:t>● </a:t>
            </a:r>
            <a:r>
              <a:rPr lang="cs-CZ" altLang="cs-CZ" sz="1800" dirty="0">
                <a:solidFill>
                  <a:srgbClr val="000000"/>
                </a:solidFill>
                <a:latin typeface="Roboto-Regular"/>
              </a:rPr>
              <a:t>Obecně platí, že těhotné potřebují menší dávky LA, důvodem je menší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 dirty="0">
                <a:solidFill>
                  <a:srgbClr val="000000"/>
                </a:solidFill>
                <a:latin typeface="Roboto-Regular"/>
              </a:rPr>
              <a:t>množství CSF a vyšší citlivost nervových vláken k LA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 dirty="0">
                <a:solidFill>
                  <a:srgbClr val="000000"/>
                </a:solidFill>
                <a:latin typeface="Roboto-Regular"/>
              </a:rPr>
              <a:t> (max. 3 ml 0,5 % </a:t>
            </a:r>
            <a:r>
              <a:rPr lang="cs-CZ" altLang="cs-CZ" sz="1800" dirty="0" err="1">
                <a:solidFill>
                  <a:srgbClr val="000000"/>
                </a:solidFill>
                <a:latin typeface="Roboto-Regular"/>
              </a:rPr>
              <a:t>bupivacainu</a:t>
            </a:r>
            <a:r>
              <a:rPr lang="cs-CZ" altLang="cs-CZ" sz="1800" dirty="0">
                <a:solidFill>
                  <a:srgbClr val="000000"/>
                </a:solidFill>
                <a:latin typeface="Roboto-Regular"/>
              </a:rPr>
              <a:t>)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1800" dirty="0">
              <a:solidFill>
                <a:srgbClr val="000000"/>
              </a:solidFill>
              <a:latin typeface="Roboto-Regular"/>
            </a:endParaRPr>
          </a:p>
          <a:p>
            <a:pPr>
              <a:spcBef>
                <a:spcPct val="0"/>
              </a:spcBef>
              <a:buFontTx/>
              <a:buNone/>
            </a:pPr>
            <a:endParaRPr lang="cs-CZ" altLang="cs-CZ" sz="1800" dirty="0">
              <a:solidFill>
                <a:srgbClr val="000000"/>
              </a:solidFill>
              <a:latin typeface="Roboto-Regular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 dirty="0">
                <a:solidFill>
                  <a:srgbClr val="000000"/>
                </a:solidFill>
                <a:latin typeface="ArialMT"/>
              </a:rPr>
              <a:t>● </a:t>
            </a:r>
            <a:r>
              <a:rPr lang="cs-CZ" altLang="cs-CZ" sz="1800" dirty="0">
                <a:solidFill>
                  <a:srgbClr val="000000"/>
                </a:solidFill>
                <a:latin typeface="Roboto-Regular"/>
              </a:rPr>
              <a:t>Prvním příznakem závažné hypotenze (pokles STK o 25% nebo pod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 dirty="0">
                <a:solidFill>
                  <a:srgbClr val="000000"/>
                </a:solidFill>
                <a:latin typeface="Roboto-Regular"/>
              </a:rPr>
              <a:t>100 </a:t>
            </a:r>
            <a:r>
              <a:rPr lang="cs-CZ" altLang="cs-CZ" sz="1800" dirty="0" err="1">
                <a:solidFill>
                  <a:srgbClr val="000000"/>
                </a:solidFill>
                <a:latin typeface="Roboto-Regular"/>
              </a:rPr>
              <a:t>mmHg</a:t>
            </a:r>
            <a:r>
              <a:rPr lang="cs-CZ" altLang="cs-CZ" sz="1800" dirty="0">
                <a:solidFill>
                  <a:srgbClr val="000000"/>
                </a:solidFill>
                <a:latin typeface="Roboto-Regular"/>
              </a:rPr>
              <a:t>) bývá </a:t>
            </a:r>
            <a:r>
              <a:rPr lang="cs-CZ" altLang="cs-CZ" sz="1800" dirty="0" err="1">
                <a:solidFill>
                  <a:srgbClr val="000000"/>
                </a:solidFill>
                <a:latin typeface="Roboto-Regular"/>
              </a:rPr>
              <a:t>nausea</a:t>
            </a:r>
            <a:r>
              <a:rPr lang="cs-CZ" altLang="cs-CZ" sz="1800" dirty="0">
                <a:solidFill>
                  <a:srgbClr val="000000"/>
                </a:solidFill>
                <a:latin typeface="Roboto-Regular"/>
              </a:rPr>
              <a:t> pro </a:t>
            </a:r>
            <a:r>
              <a:rPr lang="cs-CZ" altLang="cs-CZ" sz="1800" dirty="0" err="1">
                <a:solidFill>
                  <a:srgbClr val="000000"/>
                </a:solidFill>
                <a:latin typeface="Roboto-Regular"/>
              </a:rPr>
              <a:t>hypoperfuzi</a:t>
            </a:r>
            <a:r>
              <a:rPr lang="cs-CZ" altLang="cs-CZ" sz="1800" dirty="0">
                <a:solidFill>
                  <a:srgbClr val="000000"/>
                </a:solidFill>
                <a:latin typeface="Roboto-Regular"/>
              </a:rPr>
              <a:t> </a:t>
            </a:r>
            <a:r>
              <a:rPr lang="cs-CZ" altLang="cs-CZ" sz="1800" dirty="0" err="1">
                <a:solidFill>
                  <a:srgbClr val="000000"/>
                </a:solidFill>
                <a:latin typeface="Roboto-Regular"/>
              </a:rPr>
              <a:t>splanchniku</a:t>
            </a:r>
            <a:endParaRPr lang="cs-CZ" altLang="cs-CZ" sz="1800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Nadpis 1">
            <a:extLst>
              <a:ext uri="{FF2B5EF4-FFF2-40B4-BE49-F238E27FC236}">
                <a16:creationId xmlns:a16="http://schemas.microsoft.com/office/drawing/2014/main" id="{4D95F7DF-37F0-48DE-9C5F-1145733528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288" y="404813"/>
            <a:ext cx="5483225" cy="495300"/>
          </a:xfrm>
        </p:spPr>
        <p:txBody>
          <a:bodyPr/>
          <a:lstStyle/>
          <a:p>
            <a:r>
              <a:rPr lang="cs-CZ" altLang="cs-CZ" sz="2400">
                <a:solidFill>
                  <a:srgbClr val="C00000"/>
                </a:solidFill>
                <a:latin typeface="Roboto-Bold"/>
              </a:rPr>
              <a:t>Epidurální anestezie</a:t>
            </a:r>
            <a:br>
              <a:rPr lang="cs-CZ" altLang="cs-CZ" sz="2400">
                <a:solidFill>
                  <a:srgbClr val="C00000"/>
                </a:solidFill>
                <a:latin typeface="Roboto-Bold"/>
              </a:rPr>
            </a:br>
            <a:endParaRPr lang="cs-CZ" altLang="cs-CZ" sz="2400">
              <a:solidFill>
                <a:srgbClr val="C00000"/>
              </a:solidFill>
            </a:endParaRPr>
          </a:p>
        </p:txBody>
      </p:sp>
      <p:sp>
        <p:nvSpPr>
          <p:cNvPr id="28675" name="Obdélník 2">
            <a:extLst>
              <a:ext uri="{FF2B5EF4-FFF2-40B4-BE49-F238E27FC236}">
                <a16:creationId xmlns:a16="http://schemas.microsoft.com/office/drawing/2014/main" id="{9C86C467-6AA5-479C-B599-C07FE9924E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1582738"/>
            <a:ext cx="8353425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dirty="0">
                <a:solidFill>
                  <a:srgbClr val="000000"/>
                </a:solidFill>
                <a:latin typeface="ArialMT"/>
              </a:rPr>
              <a:t>● </a:t>
            </a:r>
            <a:r>
              <a:rPr lang="cs-CZ" altLang="cs-CZ" sz="1800" dirty="0">
                <a:solidFill>
                  <a:srgbClr val="000000"/>
                </a:solidFill>
                <a:latin typeface="Roboto-Regular"/>
              </a:rPr>
              <a:t>Se zavedeným epidurálním katetrem možnost prodloužení anestezie, výhoda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 dirty="0">
                <a:solidFill>
                  <a:srgbClr val="000000"/>
                </a:solidFill>
                <a:latin typeface="Roboto-Regular"/>
              </a:rPr>
              <a:t>v následné regionální analgezii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1800" dirty="0">
              <a:solidFill>
                <a:srgbClr val="000000"/>
              </a:solidFill>
              <a:latin typeface="Roboto-Regular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 dirty="0">
                <a:solidFill>
                  <a:srgbClr val="000000"/>
                </a:solidFill>
                <a:latin typeface="ArialMT"/>
              </a:rPr>
              <a:t>● </a:t>
            </a:r>
            <a:r>
              <a:rPr lang="cs-CZ" altLang="cs-CZ" sz="1800" dirty="0">
                <a:solidFill>
                  <a:srgbClr val="000000"/>
                </a:solidFill>
                <a:latin typeface="Roboto-Regular"/>
              </a:rPr>
              <a:t>Pomalejší nástup blokády sympatiku, a tím pomalejší rozvoj hypotenze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1800" dirty="0">
              <a:solidFill>
                <a:srgbClr val="000000"/>
              </a:solidFill>
              <a:latin typeface="Roboto-Regular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 dirty="0">
                <a:solidFill>
                  <a:srgbClr val="000000"/>
                </a:solidFill>
                <a:latin typeface="ArialMT"/>
              </a:rPr>
              <a:t>● </a:t>
            </a:r>
            <a:r>
              <a:rPr lang="cs-CZ" altLang="cs-CZ" sz="1800" dirty="0">
                <a:solidFill>
                  <a:srgbClr val="000000"/>
                </a:solidFill>
                <a:latin typeface="Roboto-Regular"/>
              </a:rPr>
              <a:t>Při aplikaci LA dochází k vyšší systémové absorpci anestetika z důvodu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 dirty="0">
                <a:solidFill>
                  <a:srgbClr val="000000"/>
                </a:solidFill>
                <a:latin typeface="Roboto-Regular"/>
              </a:rPr>
              <a:t>mohutné žilní pleteně v epidurálním prostoru - vyšší pravděpodobnost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 dirty="0">
                <a:solidFill>
                  <a:srgbClr val="000000"/>
                </a:solidFill>
                <a:latin typeface="Roboto-Regular"/>
              </a:rPr>
              <a:t>intoxikace LA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1800" dirty="0">
              <a:solidFill>
                <a:srgbClr val="000000"/>
              </a:solidFill>
              <a:latin typeface="Roboto-Regular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 dirty="0">
                <a:solidFill>
                  <a:srgbClr val="000000"/>
                </a:solidFill>
                <a:latin typeface="ArialMT"/>
              </a:rPr>
              <a:t>● </a:t>
            </a:r>
            <a:r>
              <a:rPr lang="cs-CZ" altLang="cs-CZ" sz="1800" dirty="0">
                <a:solidFill>
                  <a:srgbClr val="000000"/>
                </a:solidFill>
                <a:latin typeface="Roboto-Regular"/>
              </a:rPr>
              <a:t>18 - 22 ml 0,5% </a:t>
            </a:r>
            <a:r>
              <a:rPr lang="cs-CZ" altLang="cs-CZ" sz="1800" dirty="0" err="1">
                <a:solidFill>
                  <a:srgbClr val="000000"/>
                </a:solidFill>
                <a:latin typeface="Roboto-Regular"/>
              </a:rPr>
              <a:t>bupivacainu</a:t>
            </a:r>
            <a:r>
              <a:rPr lang="cs-CZ" altLang="cs-CZ" sz="1800" dirty="0">
                <a:solidFill>
                  <a:srgbClr val="000000"/>
                </a:solidFill>
                <a:latin typeface="Roboto-Regular"/>
              </a:rPr>
              <a:t> / </a:t>
            </a:r>
            <a:r>
              <a:rPr lang="cs-CZ" altLang="cs-CZ" sz="1800" dirty="0" err="1">
                <a:solidFill>
                  <a:srgbClr val="000000"/>
                </a:solidFill>
                <a:latin typeface="Roboto-Regular"/>
              </a:rPr>
              <a:t>levobupivacainu</a:t>
            </a:r>
            <a:r>
              <a:rPr lang="cs-CZ" altLang="cs-CZ" sz="1800" dirty="0">
                <a:solidFill>
                  <a:srgbClr val="000000"/>
                </a:solidFill>
                <a:latin typeface="Roboto-Regular"/>
              </a:rPr>
              <a:t> + 10 </a:t>
            </a:r>
            <a:r>
              <a:rPr lang="el-GR" altLang="cs-CZ" sz="1800" dirty="0">
                <a:solidFill>
                  <a:srgbClr val="000000"/>
                </a:solidFill>
                <a:latin typeface="Roboto-Regular"/>
              </a:rPr>
              <a:t>μ</a:t>
            </a:r>
            <a:r>
              <a:rPr lang="cs-CZ" altLang="cs-CZ" sz="1800" dirty="0">
                <a:solidFill>
                  <a:srgbClr val="000000"/>
                </a:solidFill>
                <a:latin typeface="Roboto-Regular"/>
              </a:rPr>
              <a:t>g </a:t>
            </a:r>
            <a:r>
              <a:rPr lang="cs-CZ" altLang="cs-CZ" sz="1800" dirty="0" err="1">
                <a:solidFill>
                  <a:srgbClr val="000000"/>
                </a:solidFill>
                <a:latin typeface="Roboto-Regular"/>
              </a:rPr>
              <a:t>Sufentanilu</a:t>
            </a:r>
            <a:endParaRPr lang="cs-CZ" altLang="cs-CZ" sz="1800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Nadpis 1">
            <a:extLst>
              <a:ext uri="{FF2B5EF4-FFF2-40B4-BE49-F238E27FC236}">
                <a16:creationId xmlns:a16="http://schemas.microsoft.com/office/drawing/2014/main" id="{215EAB8B-E756-4237-8018-F3A23A83F8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288" y="328613"/>
            <a:ext cx="5483225" cy="495300"/>
          </a:xfrm>
        </p:spPr>
        <p:txBody>
          <a:bodyPr/>
          <a:lstStyle/>
          <a:p>
            <a:r>
              <a:rPr lang="cs-CZ" altLang="cs-CZ" sz="2400">
                <a:solidFill>
                  <a:srgbClr val="C00000"/>
                </a:solidFill>
                <a:latin typeface="Roboto-Bold"/>
              </a:rPr>
              <a:t>Uterotonika</a:t>
            </a:r>
            <a:br>
              <a:rPr lang="cs-CZ" altLang="cs-CZ" sz="2400">
                <a:solidFill>
                  <a:srgbClr val="C00000"/>
                </a:solidFill>
                <a:latin typeface="Roboto-Bold"/>
              </a:rPr>
            </a:br>
            <a:endParaRPr lang="cs-CZ" altLang="cs-CZ" sz="2400">
              <a:solidFill>
                <a:srgbClr val="C00000"/>
              </a:solidFill>
            </a:endParaRPr>
          </a:p>
        </p:txBody>
      </p:sp>
      <p:sp>
        <p:nvSpPr>
          <p:cNvPr id="30723" name="Obdélník 2">
            <a:extLst>
              <a:ext uri="{FF2B5EF4-FFF2-40B4-BE49-F238E27FC236}">
                <a16:creationId xmlns:a16="http://schemas.microsoft.com/office/drawing/2014/main" id="{168CA882-15B0-4EEC-A666-CE7DCBEF34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313" y="1196975"/>
            <a:ext cx="7921625" cy="424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 b="1">
                <a:solidFill>
                  <a:srgbClr val="C00000"/>
                </a:solidFill>
                <a:latin typeface="Roboto-Bold"/>
              </a:rPr>
              <a:t>Oxytocin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rgbClr val="000000"/>
                </a:solidFill>
                <a:latin typeface="ArialMT"/>
              </a:rPr>
              <a:t>● </a:t>
            </a:r>
            <a:r>
              <a:rPr lang="cs-CZ" altLang="cs-CZ" sz="1800">
                <a:solidFill>
                  <a:srgbClr val="000000"/>
                </a:solidFill>
                <a:latin typeface="Roboto-Regular"/>
              </a:rPr>
              <a:t>i.v., i.m., intramyometrálně, nasálně; jeho účinek trvá 3 - 5 minut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rgbClr val="000000"/>
                </a:solidFill>
                <a:latin typeface="ArialMT"/>
              </a:rPr>
              <a:t>● </a:t>
            </a:r>
            <a:r>
              <a:rPr lang="cs-CZ" altLang="cs-CZ" sz="1800">
                <a:solidFill>
                  <a:srgbClr val="000000"/>
                </a:solidFill>
                <a:latin typeface="Roboto-Regular"/>
              </a:rPr>
              <a:t>Aplikujeme po vybavení plodu a po jeho oddělení od pupečníku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rgbClr val="000000"/>
                </a:solidFill>
                <a:latin typeface="Roboto-Regular"/>
              </a:rPr>
              <a:t>               5 - 10 IU i.v. a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rgbClr val="000000"/>
                </a:solidFill>
                <a:latin typeface="Roboto-Regular"/>
              </a:rPr>
              <a:t>10 - 20 IU v 100 - 1000 ml infuzi izotonického roztoku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rgbClr val="000000"/>
                </a:solidFill>
                <a:latin typeface="Roboto-Regular"/>
              </a:rPr>
              <a:t>   (rychlý nástup účinku a minimum vedlejších účinků)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1800">
              <a:solidFill>
                <a:srgbClr val="000000"/>
              </a:solidFill>
              <a:latin typeface="Roboto-Regular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rgbClr val="000000"/>
                </a:solidFill>
                <a:latin typeface="ArialMT"/>
              </a:rPr>
              <a:t>● </a:t>
            </a:r>
            <a:r>
              <a:rPr lang="cs-CZ" altLang="cs-CZ" sz="1800">
                <a:solidFill>
                  <a:srgbClr val="000000"/>
                </a:solidFill>
                <a:latin typeface="Roboto-Regular"/>
              </a:rPr>
              <a:t>Výrazně neovlivňuje krevní tlak a nezpůsobuje tetanické kontrakce hladké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rgbClr val="000000"/>
                </a:solidFill>
                <a:latin typeface="Roboto-Regular"/>
              </a:rPr>
              <a:t>děložní svaloviny jiných orgánů jako to činí námelové alkaloidy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1800">
              <a:solidFill>
                <a:srgbClr val="000000"/>
              </a:solidFill>
              <a:latin typeface="Roboto-Regular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rgbClr val="000000"/>
                </a:solidFill>
                <a:latin typeface="ArialMT"/>
              </a:rPr>
              <a:t>● </a:t>
            </a:r>
            <a:r>
              <a:rPr lang="cs-CZ" altLang="cs-CZ" sz="1800">
                <a:solidFill>
                  <a:srgbClr val="000000"/>
                </a:solidFill>
                <a:latin typeface="Roboto-Regular"/>
              </a:rPr>
              <a:t>K jeho NÚ patří hypotenze, tachykardie, nausea, vomitus, hypoprotrombinémie a zvýšená fragilita erytrocytů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1800">
              <a:solidFill>
                <a:srgbClr val="000000"/>
              </a:solidFill>
              <a:latin typeface="Roboto-Regular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rgbClr val="000000"/>
                </a:solidFill>
                <a:latin typeface="ArialMT"/>
              </a:rPr>
              <a:t>● </a:t>
            </a:r>
            <a:r>
              <a:rPr lang="cs-CZ" altLang="cs-CZ" sz="1800">
                <a:solidFill>
                  <a:srgbClr val="000000"/>
                </a:solidFill>
                <a:latin typeface="Roboto-Regular"/>
              </a:rPr>
              <a:t>Po předchozí tokolýze beta-sympatomimetikami může být jeho uterotonický účinek snížen</a:t>
            </a:r>
            <a:endParaRPr lang="cs-CZ" altLang="cs-CZ" sz="1800">
              <a:latin typeface="Arial" panose="020B0604020202020204" pitchFamily="34" charset="0"/>
            </a:endParaRPr>
          </a:p>
        </p:txBody>
      </p:sp>
      <p:pic>
        <p:nvPicPr>
          <p:cNvPr id="30724" name="Picture 5">
            <a:extLst>
              <a:ext uri="{FF2B5EF4-FFF2-40B4-BE49-F238E27FC236}">
                <a16:creationId xmlns:a16="http://schemas.microsoft.com/office/drawing/2014/main" id="{58CFF31F-6A7F-415B-B1E8-1D125A0AA4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8" y="5210175"/>
            <a:ext cx="2487612" cy="164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Obdélník 2">
            <a:extLst>
              <a:ext uri="{FF2B5EF4-FFF2-40B4-BE49-F238E27FC236}">
                <a16:creationId xmlns:a16="http://schemas.microsoft.com/office/drawing/2014/main" id="{96746B8E-0C4F-4FFD-945F-8CE1F05C0D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750" y="1125538"/>
            <a:ext cx="8135938" cy="304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rgbClr val="C00000"/>
                </a:solidFill>
                <a:latin typeface="Roboto-Bold"/>
              </a:rPr>
              <a:t>Carbetocin </a:t>
            </a:r>
            <a:r>
              <a:rPr lang="cs-CZ" altLang="cs-CZ" sz="2400">
                <a:solidFill>
                  <a:srgbClr val="C00000"/>
                </a:solidFill>
                <a:latin typeface="Roboto-Regular"/>
              </a:rPr>
              <a:t>(Duratocin)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2400">
              <a:solidFill>
                <a:srgbClr val="C00000"/>
              </a:solidFill>
              <a:latin typeface="Roboto-Regular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rgbClr val="000000"/>
                </a:solidFill>
                <a:latin typeface="ArialMT"/>
              </a:rPr>
              <a:t>● </a:t>
            </a:r>
            <a:r>
              <a:rPr lang="cs-CZ" altLang="cs-CZ" sz="1800">
                <a:solidFill>
                  <a:srgbClr val="000000"/>
                </a:solidFill>
                <a:latin typeface="Roboto-Regular"/>
              </a:rPr>
              <a:t>Oproti oxytocinu vyšší účinnost na myometrium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rgbClr val="000000"/>
                </a:solidFill>
                <a:latin typeface="Roboto-Regular"/>
              </a:rPr>
              <a:t> (1 ml = 100 </a:t>
            </a:r>
            <a:r>
              <a:rPr lang="el-GR" altLang="cs-CZ" sz="1800">
                <a:solidFill>
                  <a:srgbClr val="000000"/>
                </a:solidFill>
                <a:latin typeface="Roboto-Regular"/>
              </a:rPr>
              <a:t>μ</a:t>
            </a:r>
            <a:r>
              <a:rPr lang="cs-CZ" altLang="cs-CZ" sz="1800">
                <a:solidFill>
                  <a:srgbClr val="000000"/>
                </a:solidFill>
                <a:latin typeface="Roboto-Regular"/>
              </a:rPr>
              <a:t>g má stejnou aktivitu jako 50 IU oxytocinu ),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rgbClr val="000000"/>
                </a:solidFill>
                <a:latin typeface="Roboto-Regular"/>
              </a:rPr>
              <a:t>  delší biologický poločas (40 min.)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1800">
              <a:solidFill>
                <a:srgbClr val="000000"/>
              </a:solidFill>
              <a:latin typeface="Roboto-Regular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rgbClr val="000000"/>
                </a:solidFill>
                <a:latin typeface="ArialMT"/>
              </a:rPr>
              <a:t>● </a:t>
            </a:r>
            <a:r>
              <a:rPr lang="cs-CZ" altLang="cs-CZ" sz="1800">
                <a:solidFill>
                  <a:srgbClr val="000000"/>
                </a:solidFill>
                <a:latin typeface="Roboto-Regular"/>
              </a:rPr>
              <a:t>Podáváme bolus 1 ml při hypotonií až atonií, při doporučeném dávkování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rgbClr val="000000"/>
                </a:solidFill>
                <a:latin typeface="Roboto-Regular"/>
              </a:rPr>
              <a:t>významné hemodynamické změny nenastávají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1800">
              <a:solidFill>
                <a:srgbClr val="000000"/>
              </a:solidFill>
              <a:latin typeface="Roboto-Regular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rgbClr val="000000"/>
                </a:solidFill>
                <a:latin typeface="ArialMT"/>
              </a:rPr>
              <a:t>● </a:t>
            </a:r>
            <a:r>
              <a:rPr lang="cs-CZ" altLang="cs-CZ" sz="1800">
                <a:solidFill>
                  <a:srgbClr val="000000"/>
                </a:solidFill>
                <a:latin typeface="Roboto-Regular"/>
              </a:rPr>
              <a:t>NÚ jako u oxytocinu</a:t>
            </a:r>
            <a:endParaRPr lang="cs-CZ" altLang="cs-CZ" sz="1800">
              <a:latin typeface="Arial" panose="020B0604020202020204" pitchFamily="34" charset="0"/>
            </a:endParaRPr>
          </a:p>
        </p:txBody>
      </p:sp>
      <p:pic>
        <p:nvPicPr>
          <p:cNvPr id="31747" name="Picture 5">
            <a:extLst>
              <a:ext uri="{FF2B5EF4-FFF2-40B4-BE49-F238E27FC236}">
                <a16:creationId xmlns:a16="http://schemas.microsoft.com/office/drawing/2014/main" id="{CEBCBBB2-C378-429C-B485-2BC0E220D1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4508500"/>
            <a:ext cx="4076700" cy="171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Nadpis 1">
            <a:extLst>
              <a:ext uri="{FF2B5EF4-FFF2-40B4-BE49-F238E27FC236}">
                <a16:creationId xmlns:a16="http://schemas.microsoft.com/office/drawing/2014/main" id="{E56DB94E-05EE-4AA9-9C69-3BABFE283C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388" y="404813"/>
            <a:ext cx="5976937" cy="495300"/>
          </a:xfrm>
        </p:spPr>
        <p:txBody>
          <a:bodyPr/>
          <a:lstStyle/>
          <a:p>
            <a:r>
              <a:rPr lang="cs-CZ" altLang="cs-CZ" sz="2400">
                <a:solidFill>
                  <a:srgbClr val="C00000"/>
                </a:solidFill>
                <a:latin typeface="Roboto-Bold"/>
              </a:rPr>
              <a:t>Námelové alkaloidy </a:t>
            </a:r>
            <a:r>
              <a:rPr lang="cs-CZ" altLang="cs-CZ" sz="2400">
                <a:solidFill>
                  <a:srgbClr val="C00000"/>
                </a:solidFill>
                <a:latin typeface="Roboto-Regular"/>
              </a:rPr>
              <a:t>(methylergometrin)</a:t>
            </a:r>
            <a:endParaRPr lang="cs-CZ" altLang="cs-CZ" sz="2400">
              <a:solidFill>
                <a:srgbClr val="C00000"/>
              </a:solidFill>
            </a:endParaRPr>
          </a:p>
        </p:txBody>
      </p:sp>
      <p:sp>
        <p:nvSpPr>
          <p:cNvPr id="32771" name="Obdélník 2">
            <a:extLst>
              <a:ext uri="{FF2B5EF4-FFF2-40B4-BE49-F238E27FC236}">
                <a16:creationId xmlns:a16="http://schemas.microsoft.com/office/drawing/2014/main" id="{E3E971AF-115A-4865-B5A4-B5DAA39065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981075"/>
            <a:ext cx="8353425" cy="4986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s-CZ" altLang="cs-CZ" sz="1800">
              <a:solidFill>
                <a:srgbClr val="2A3991"/>
              </a:solidFill>
              <a:latin typeface="Roboto-Regular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rgbClr val="000000"/>
                </a:solidFill>
                <a:latin typeface="ArialMT"/>
              </a:rPr>
              <a:t>● </a:t>
            </a:r>
            <a:r>
              <a:rPr lang="cs-CZ" altLang="cs-CZ" sz="2000">
                <a:solidFill>
                  <a:srgbClr val="000000"/>
                </a:solidFill>
                <a:latin typeface="Roboto-Regular"/>
              </a:rPr>
              <a:t>Vyvolává velmi rychle tetanický stah myometria po i.v. i po i.m. aplikaci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rgbClr val="000000"/>
                </a:solidFill>
                <a:latin typeface="Roboto-Regular"/>
              </a:rPr>
              <a:t>   (2 - 5 min.)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2000">
              <a:solidFill>
                <a:srgbClr val="000000"/>
              </a:solidFill>
              <a:latin typeface="Roboto-Regular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rgbClr val="000000"/>
                </a:solidFill>
                <a:latin typeface="ArialMT"/>
              </a:rPr>
              <a:t>● </a:t>
            </a:r>
            <a:r>
              <a:rPr lang="cs-CZ" altLang="cs-CZ" sz="2000">
                <a:solidFill>
                  <a:srgbClr val="000000"/>
                </a:solidFill>
                <a:latin typeface="Roboto-Regular"/>
              </a:rPr>
              <a:t>1 amp = 0,2 mg;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rgbClr val="000000"/>
                </a:solidFill>
                <a:latin typeface="Roboto-Regular"/>
              </a:rPr>
              <a:t> nejvyšší jednotlivá dávka je 0,3 mg, nejvyšší denní dávka 0,6 mg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rgbClr val="000000"/>
                </a:solidFill>
                <a:latin typeface="Roboto-Regular"/>
              </a:rPr>
              <a:t>při i.v. velmi pomalá aplikace (až 1 min.); 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2000">
              <a:solidFill>
                <a:srgbClr val="000000"/>
              </a:solidFill>
              <a:latin typeface="Roboto-Regular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rgbClr val="000000"/>
                </a:solidFill>
                <a:latin typeface="ArialMT"/>
              </a:rPr>
              <a:t>● </a:t>
            </a:r>
            <a:r>
              <a:rPr lang="cs-CZ" altLang="cs-CZ" sz="2000">
                <a:solidFill>
                  <a:srgbClr val="000000"/>
                </a:solidFill>
                <a:latin typeface="Roboto-Regular"/>
              </a:rPr>
              <a:t>významné nežádoucí účinky: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400">
                <a:solidFill>
                  <a:srgbClr val="000000"/>
                </a:solidFill>
                <a:latin typeface="ArialMT"/>
              </a:rPr>
              <a:t>○ </a:t>
            </a:r>
            <a:r>
              <a:rPr lang="cs-CZ" altLang="cs-CZ" sz="1800" b="1">
                <a:solidFill>
                  <a:srgbClr val="000000"/>
                </a:solidFill>
                <a:latin typeface="Roboto-Regular"/>
              </a:rPr>
              <a:t>Periferní vazospazmus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rgbClr val="000000"/>
                </a:solidFill>
                <a:latin typeface="ArialMT"/>
              </a:rPr>
              <a:t>○ </a:t>
            </a:r>
            <a:r>
              <a:rPr lang="cs-CZ" altLang="cs-CZ" sz="1800" b="1">
                <a:solidFill>
                  <a:srgbClr val="000000"/>
                </a:solidFill>
                <a:latin typeface="Roboto-Regular"/>
              </a:rPr>
              <a:t>Hypertenzní reakci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rgbClr val="000000"/>
                </a:solidFill>
                <a:latin typeface="ArialMT"/>
              </a:rPr>
              <a:t>○ </a:t>
            </a:r>
            <a:r>
              <a:rPr lang="cs-CZ" altLang="cs-CZ" sz="1800" b="1">
                <a:solidFill>
                  <a:srgbClr val="000000"/>
                </a:solidFill>
                <a:latin typeface="Roboto-Regular"/>
              </a:rPr>
              <a:t>Stenokardie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rgbClr val="000000"/>
                </a:solidFill>
                <a:latin typeface="ArialMT"/>
              </a:rPr>
              <a:t>○ </a:t>
            </a:r>
            <a:r>
              <a:rPr lang="cs-CZ" altLang="cs-CZ" sz="1800" b="1">
                <a:solidFill>
                  <a:srgbClr val="000000"/>
                </a:solidFill>
                <a:latin typeface="Roboto-Regular"/>
              </a:rPr>
              <a:t>Bradykardie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rgbClr val="000000"/>
                </a:solidFill>
                <a:latin typeface="ArialMT"/>
              </a:rPr>
              <a:t>○ </a:t>
            </a:r>
            <a:r>
              <a:rPr lang="cs-CZ" altLang="cs-CZ" sz="1800" b="1">
                <a:solidFill>
                  <a:srgbClr val="000000"/>
                </a:solidFill>
                <a:latin typeface="Roboto-Regular"/>
              </a:rPr>
              <a:t>Dyspnoe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rgbClr val="000000"/>
                </a:solidFill>
                <a:latin typeface="ArialMT"/>
              </a:rPr>
              <a:t>○ </a:t>
            </a:r>
            <a:r>
              <a:rPr lang="cs-CZ" altLang="cs-CZ" sz="1800" b="1">
                <a:solidFill>
                  <a:srgbClr val="000000"/>
                </a:solidFill>
                <a:latin typeface="Roboto-Regular"/>
              </a:rPr>
              <a:t>Nauzea a zvracení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1400">
              <a:solidFill>
                <a:srgbClr val="000000"/>
              </a:solidFill>
              <a:latin typeface="Roboto-Regular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rgbClr val="000000"/>
                </a:solidFill>
                <a:latin typeface="ArialMT"/>
              </a:rPr>
              <a:t>● </a:t>
            </a:r>
            <a:r>
              <a:rPr lang="cs-CZ" altLang="cs-CZ" sz="2000">
                <a:solidFill>
                  <a:srgbClr val="000000"/>
                </a:solidFill>
                <a:latin typeface="Roboto-Regular"/>
              </a:rPr>
              <a:t>Zesiluje účinky sympatomimetik</a:t>
            </a:r>
            <a:endParaRPr lang="cs-CZ" altLang="cs-CZ" sz="2000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Nadpis 1">
            <a:extLst>
              <a:ext uri="{FF2B5EF4-FFF2-40B4-BE49-F238E27FC236}">
                <a16:creationId xmlns:a16="http://schemas.microsoft.com/office/drawing/2014/main" id="{625118A5-7CD9-4E31-8598-30912A88AA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850" y="404813"/>
            <a:ext cx="5483225" cy="495300"/>
          </a:xfrm>
        </p:spPr>
        <p:txBody>
          <a:bodyPr/>
          <a:lstStyle/>
          <a:p>
            <a:r>
              <a:rPr lang="cs-CZ" altLang="cs-CZ" sz="2400">
                <a:solidFill>
                  <a:srgbClr val="C00000"/>
                </a:solidFill>
                <a:latin typeface="Roboto-Bold"/>
              </a:rPr>
              <a:t>Tokolýza</a:t>
            </a:r>
            <a:br>
              <a:rPr lang="cs-CZ" altLang="cs-CZ" sz="2400">
                <a:solidFill>
                  <a:srgbClr val="C00000"/>
                </a:solidFill>
                <a:latin typeface="Roboto-Bold"/>
              </a:rPr>
            </a:br>
            <a:endParaRPr lang="cs-CZ" altLang="cs-CZ" sz="2400">
              <a:solidFill>
                <a:srgbClr val="C00000"/>
              </a:solidFill>
            </a:endParaRPr>
          </a:p>
        </p:txBody>
      </p:sp>
      <p:sp>
        <p:nvSpPr>
          <p:cNvPr id="33795" name="Obdélník 2">
            <a:extLst>
              <a:ext uri="{FF2B5EF4-FFF2-40B4-BE49-F238E27FC236}">
                <a16:creationId xmlns:a16="http://schemas.microsoft.com/office/drawing/2014/main" id="{5C72AD6C-E2BC-4B37-ABFF-CE4691C70D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1125538"/>
            <a:ext cx="7993063" cy="3846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rgbClr val="000000"/>
                </a:solidFill>
                <a:latin typeface="ArialMT"/>
              </a:rPr>
              <a:t>● </a:t>
            </a:r>
            <a:r>
              <a:rPr lang="cs-CZ" altLang="cs-CZ" sz="1800">
                <a:solidFill>
                  <a:srgbClr val="000000"/>
                </a:solidFill>
                <a:latin typeface="Roboto-Regular"/>
              </a:rPr>
              <a:t>Beta-sympatomimetika (fenoterol, hexoprenalin = </a:t>
            </a:r>
            <a:r>
              <a:rPr lang="cs-CZ" altLang="cs-CZ" sz="1800" b="1">
                <a:solidFill>
                  <a:srgbClr val="000000"/>
                </a:solidFill>
                <a:latin typeface="Roboto-Regular"/>
              </a:rPr>
              <a:t>GYNIPRAL</a:t>
            </a:r>
            <a:r>
              <a:rPr lang="cs-CZ" altLang="cs-CZ" sz="1800">
                <a:solidFill>
                  <a:srgbClr val="000000"/>
                </a:solidFill>
                <a:latin typeface="Roboto-Regular"/>
              </a:rPr>
              <a:t>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rgbClr val="000000"/>
                </a:solidFill>
                <a:latin typeface="Roboto-Regular"/>
              </a:rPr>
              <a:t> arytmie (tachykardie),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rgbClr val="000000"/>
                </a:solidFill>
                <a:latin typeface="Roboto-Regular"/>
              </a:rPr>
              <a:t>Periferní vazodilatacem, pokles TK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rgbClr val="000000"/>
                </a:solidFill>
                <a:latin typeface="Roboto-Regular"/>
              </a:rPr>
              <a:t>přidružený účinek na vznik plicního edému (zvyšují kapilární permeabilitu)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1800">
              <a:solidFill>
                <a:srgbClr val="000000"/>
              </a:solidFill>
              <a:latin typeface="Roboto-Regular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400">
                <a:solidFill>
                  <a:srgbClr val="000000"/>
                </a:solidFill>
                <a:latin typeface="ArialMT"/>
              </a:rPr>
              <a:t>○ </a:t>
            </a:r>
            <a:r>
              <a:rPr lang="cs-CZ" altLang="cs-CZ" sz="1400" b="1">
                <a:solidFill>
                  <a:srgbClr val="000000"/>
                </a:solidFill>
                <a:latin typeface="Roboto-Bold"/>
              </a:rPr>
              <a:t>Léčba: </a:t>
            </a:r>
            <a:r>
              <a:rPr lang="cs-CZ" altLang="cs-CZ" sz="1400">
                <a:solidFill>
                  <a:srgbClr val="000000"/>
                </a:solidFill>
                <a:latin typeface="Roboto-Regular"/>
              </a:rPr>
              <a:t>verapamil, esmolol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1400">
              <a:solidFill>
                <a:srgbClr val="000000"/>
              </a:solidFill>
              <a:latin typeface="Roboto-Regular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rgbClr val="000000"/>
                </a:solidFill>
                <a:latin typeface="ArialMT"/>
              </a:rPr>
              <a:t>● </a:t>
            </a:r>
            <a:r>
              <a:rPr lang="cs-CZ" altLang="cs-CZ" sz="1800">
                <a:solidFill>
                  <a:srgbClr val="000000"/>
                </a:solidFill>
                <a:latin typeface="Roboto-Regular"/>
              </a:rPr>
              <a:t>Magnesium sulfát –  alternativní tokolytikum – ne pro akutní tokolýzu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rgbClr val="000000"/>
                </a:solidFill>
                <a:latin typeface="ArialMT"/>
              </a:rPr>
              <a:t>↓ </a:t>
            </a:r>
            <a:r>
              <a:rPr lang="cs-CZ" altLang="cs-CZ" sz="1800">
                <a:solidFill>
                  <a:srgbClr val="000000"/>
                </a:solidFill>
                <a:latin typeface="Roboto-Regular"/>
              </a:rPr>
              <a:t>presynaptické uvolňování acetylcholinu, </a:t>
            </a:r>
            <a:r>
              <a:rPr lang="cs-CZ" altLang="cs-CZ" sz="1800">
                <a:solidFill>
                  <a:srgbClr val="000000"/>
                </a:solidFill>
                <a:latin typeface="ArialMT"/>
              </a:rPr>
              <a:t>↓ </a:t>
            </a:r>
            <a:r>
              <a:rPr lang="cs-CZ" altLang="cs-CZ" sz="1800">
                <a:solidFill>
                  <a:srgbClr val="000000"/>
                </a:solidFill>
                <a:latin typeface="Roboto-Regular"/>
              </a:rPr>
              <a:t>excitabilitu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rgbClr val="000000"/>
                </a:solidFill>
                <a:latin typeface="Roboto-Regular"/>
              </a:rPr>
              <a:t>svalových membrán : 4g i.v. během 3min, dále 1-2g/h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rgbClr val="000000"/>
                </a:solidFill>
                <a:latin typeface="Roboto-Regular"/>
              </a:rPr>
              <a:t>CAVE: myasthenia gravis, srdeční arytmie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1800">
              <a:solidFill>
                <a:srgbClr val="000000"/>
              </a:solidFill>
              <a:latin typeface="Roboto-Regular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rgbClr val="000000"/>
                </a:solidFill>
                <a:latin typeface="ArialMT"/>
              </a:rPr>
              <a:t>● </a:t>
            </a:r>
            <a:r>
              <a:rPr lang="cs-CZ" altLang="cs-CZ" sz="1800">
                <a:solidFill>
                  <a:srgbClr val="000000"/>
                </a:solidFill>
                <a:latin typeface="Roboto-Regular"/>
              </a:rPr>
              <a:t>Antagonista oxytocinových receptorů - atosiban (Tractocile) – ne pro akutní tokolýzu</a:t>
            </a:r>
            <a:endParaRPr lang="cs-CZ" altLang="cs-CZ" sz="1800">
              <a:latin typeface="Arial" panose="020B0604020202020204" pitchFamily="34" charset="0"/>
            </a:endParaRPr>
          </a:p>
        </p:txBody>
      </p:sp>
      <p:pic>
        <p:nvPicPr>
          <p:cNvPr id="33796" name="Picture 7">
            <a:extLst>
              <a:ext uri="{FF2B5EF4-FFF2-40B4-BE49-F238E27FC236}">
                <a16:creationId xmlns:a16="http://schemas.microsoft.com/office/drawing/2014/main" id="{E31F744C-AEB6-4716-A676-B5E5924DE8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4797425"/>
            <a:ext cx="3629025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Nadpis 1">
            <a:extLst>
              <a:ext uri="{FF2B5EF4-FFF2-40B4-BE49-F238E27FC236}">
                <a16:creationId xmlns:a16="http://schemas.microsoft.com/office/drawing/2014/main" id="{C2A0DAA1-3014-4289-906D-043E214723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altLang="cs-CZ"/>
          </a:p>
        </p:txBody>
      </p:sp>
      <p:sp>
        <p:nvSpPr>
          <p:cNvPr id="39939" name="Obdélník 2">
            <a:extLst>
              <a:ext uri="{FF2B5EF4-FFF2-40B4-BE49-F238E27FC236}">
                <a16:creationId xmlns:a16="http://schemas.microsoft.com/office/drawing/2014/main" id="{783EE7BB-98A4-435F-AD50-F83CD03ECF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536" y="764704"/>
            <a:ext cx="4572000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3000" b="1" dirty="0" err="1">
                <a:solidFill>
                  <a:srgbClr val="2A3991"/>
                </a:solidFill>
                <a:latin typeface="Roboto-Bold"/>
              </a:rPr>
              <a:t>Peripartální</a:t>
            </a:r>
            <a:r>
              <a:rPr lang="cs-CZ" altLang="cs-CZ" sz="3000" b="1" dirty="0">
                <a:solidFill>
                  <a:srgbClr val="2A3991"/>
                </a:solidFill>
                <a:latin typeface="Roboto-Bold"/>
              </a:rPr>
              <a:t> život ohrožující krvácení (PPH)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 dirty="0">
                <a:solidFill>
                  <a:srgbClr val="000000"/>
                </a:solidFill>
                <a:latin typeface="ArialMT"/>
              </a:rPr>
              <a:t>● </a:t>
            </a:r>
            <a:r>
              <a:rPr lang="cs-CZ" altLang="cs-CZ" sz="1800" dirty="0">
                <a:solidFill>
                  <a:srgbClr val="000000"/>
                </a:solidFill>
                <a:latin typeface="Roboto-Regular"/>
              </a:rPr>
              <a:t>rychle narůstající krevní ztráta, která je klinicky odhadnuta </a:t>
            </a:r>
            <a:r>
              <a:rPr lang="pl-PL" altLang="cs-CZ" sz="1800" b="1" dirty="0">
                <a:solidFill>
                  <a:srgbClr val="000000"/>
                </a:solidFill>
                <a:latin typeface="Roboto-Regular"/>
              </a:rPr>
              <a:t>nad 1000 - 1500 ml </a:t>
            </a:r>
            <a:r>
              <a:rPr lang="pl-PL" altLang="cs-CZ" sz="1800" dirty="0">
                <a:solidFill>
                  <a:srgbClr val="000000"/>
                </a:solidFill>
                <a:latin typeface="Roboto-Regular"/>
              </a:rPr>
              <a:t>a která je spojena s rozvojem klinických a laboratorních </a:t>
            </a:r>
            <a:r>
              <a:rPr lang="cs-CZ" altLang="cs-CZ" sz="1800" dirty="0">
                <a:solidFill>
                  <a:srgbClr val="000000"/>
                </a:solidFill>
                <a:latin typeface="Roboto-Regular"/>
              </a:rPr>
              <a:t>známek tkáňové </a:t>
            </a:r>
            <a:r>
              <a:rPr lang="cs-CZ" altLang="cs-CZ" sz="1800" dirty="0" err="1">
                <a:solidFill>
                  <a:srgbClr val="000000"/>
                </a:solidFill>
                <a:latin typeface="Roboto-Regular"/>
              </a:rPr>
              <a:t>hypoperfúze</a:t>
            </a:r>
            <a:endParaRPr lang="cs-CZ" altLang="cs-CZ" sz="1800" dirty="0">
              <a:solidFill>
                <a:srgbClr val="000000"/>
              </a:solidFill>
              <a:latin typeface="Roboto-Regular"/>
            </a:endParaRPr>
          </a:p>
          <a:p>
            <a:pPr>
              <a:spcBef>
                <a:spcPct val="0"/>
              </a:spcBef>
              <a:buFontTx/>
              <a:buNone/>
            </a:pPr>
            <a:endParaRPr lang="cs-CZ" altLang="cs-CZ" sz="1800" dirty="0">
              <a:solidFill>
                <a:srgbClr val="000000"/>
              </a:solidFill>
              <a:latin typeface="Roboto-Regular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 dirty="0">
                <a:solidFill>
                  <a:srgbClr val="000000"/>
                </a:solidFill>
                <a:latin typeface="ArialMT"/>
              </a:rPr>
              <a:t>● </a:t>
            </a:r>
            <a:r>
              <a:rPr lang="cs-CZ" altLang="cs-CZ" sz="1800" dirty="0">
                <a:solidFill>
                  <a:srgbClr val="000000"/>
                </a:solidFill>
                <a:latin typeface="Roboto-Regular"/>
              </a:rPr>
              <a:t>Rodičky kompenzují ztrátu díky zvýšenému krevnímu </a:t>
            </a:r>
            <a:r>
              <a:rPr lang="cs-CZ" altLang="cs-CZ" sz="1800" dirty="0" err="1">
                <a:solidFill>
                  <a:srgbClr val="000000"/>
                </a:solidFill>
                <a:latin typeface="Roboto-Regular"/>
              </a:rPr>
              <a:t>volumu</a:t>
            </a:r>
            <a:r>
              <a:rPr lang="cs-CZ" altLang="cs-CZ" sz="1800" dirty="0">
                <a:solidFill>
                  <a:srgbClr val="000000"/>
                </a:solidFill>
                <a:latin typeface="Roboto-Regular"/>
              </a:rPr>
              <a:t>,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 dirty="0" err="1">
                <a:solidFill>
                  <a:srgbClr val="000000"/>
                </a:solidFill>
                <a:latin typeface="Roboto-Regular"/>
              </a:rPr>
              <a:t>hyperkoagulačnímu</a:t>
            </a:r>
            <a:r>
              <a:rPr lang="cs-CZ" altLang="cs-CZ" sz="1800" dirty="0">
                <a:solidFill>
                  <a:srgbClr val="000000"/>
                </a:solidFill>
                <a:latin typeface="Roboto-Regular"/>
              </a:rPr>
              <a:t> stavu, turniketovému efektu kontrakce </a:t>
            </a:r>
            <a:r>
              <a:rPr lang="cs-CZ" altLang="cs-CZ" sz="1800" dirty="0" err="1">
                <a:solidFill>
                  <a:srgbClr val="000000"/>
                </a:solidFill>
                <a:latin typeface="Roboto-Regular"/>
              </a:rPr>
              <a:t>myometria</a:t>
            </a:r>
            <a:r>
              <a:rPr lang="cs-CZ" altLang="cs-CZ" sz="1800" dirty="0">
                <a:solidFill>
                  <a:srgbClr val="000000"/>
                </a:solidFill>
                <a:latin typeface="Roboto-Regular"/>
              </a:rPr>
              <a:t> po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 dirty="0">
                <a:solidFill>
                  <a:srgbClr val="000000"/>
                </a:solidFill>
                <a:latin typeface="Roboto-Regular"/>
              </a:rPr>
              <a:t>porodu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1800" dirty="0">
              <a:latin typeface="Arial" panose="020B0604020202020204" pitchFamily="34" charset="0"/>
            </a:endParaRPr>
          </a:p>
        </p:txBody>
      </p:sp>
      <p:pic>
        <p:nvPicPr>
          <p:cNvPr id="39940" name="Picture 2">
            <a:extLst>
              <a:ext uri="{FF2B5EF4-FFF2-40B4-BE49-F238E27FC236}">
                <a16:creationId xmlns:a16="http://schemas.microsoft.com/office/drawing/2014/main" id="{B20BD9A9-F031-46DA-ADF1-BE58804321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2063750"/>
            <a:ext cx="3800475" cy="273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Nadpis 1">
            <a:extLst>
              <a:ext uri="{FF2B5EF4-FFF2-40B4-BE49-F238E27FC236}">
                <a16:creationId xmlns:a16="http://schemas.microsoft.com/office/drawing/2014/main" id="{28809557-BE4E-4DDD-8A81-14686B165D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altLang="cs-CZ"/>
          </a:p>
        </p:txBody>
      </p:sp>
      <p:sp>
        <p:nvSpPr>
          <p:cNvPr id="40963" name="Obdélník 2">
            <a:extLst>
              <a:ext uri="{FF2B5EF4-FFF2-40B4-BE49-F238E27FC236}">
                <a16:creationId xmlns:a16="http://schemas.microsoft.com/office/drawing/2014/main" id="{81317147-16F8-4E58-9220-67D46C1983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536" y="2228850"/>
            <a:ext cx="8496944" cy="1846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 dirty="0">
                <a:solidFill>
                  <a:srgbClr val="2A3991"/>
                </a:solidFill>
                <a:latin typeface="Roboto-Regular"/>
              </a:rPr>
              <a:t>Příčiny: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 dirty="0">
                <a:solidFill>
                  <a:srgbClr val="000000"/>
                </a:solidFill>
                <a:latin typeface="ArialMT"/>
              </a:rPr>
              <a:t>● </a:t>
            </a:r>
            <a:r>
              <a:rPr lang="cs-CZ" altLang="cs-CZ" sz="1800" b="1" dirty="0">
                <a:solidFill>
                  <a:srgbClr val="000000"/>
                </a:solidFill>
                <a:latin typeface="Roboto-Bold"/>
              </a:rPr>
              <a:t>Nechirurgické </a:t>
            </a:r>
            <a:r>
              <a:rPr lang="cs-CZ" altLang="cs-CZ" sz="1800" dirty="0">
                <a:solidFill>
                  <a:srgbClr val="000000"/>
                </a:solidFill>
                <a:latin typeface="Roboto-Regular"/>
              </a:rPr>
              <a:t>(vyčerpaná děloha po prolongovaném porodu, vícečetné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 dirty="0">
                <a:solidFill>
                  <a:srgbClr val="000000"/>
                </a:solidFill>
                <a:latin typeface="Roboto-Regular"/>
              </a:rPr>
              <a:t>těhotenství, </a:t>
            </a:r>
            <a:r>
              <a:rPr lang="cs-CZ" altLang="cs-CZ" sz="1800" dirty="0" err="1">
                <a:solidFill>
                  <a:srgbClr val="000000"/>
                </a:solidFill>
                <a:latin typeface="Roboto-Regular"/>
              </a:rPr>
              <a:t>chorioamnionitis</a:t>
            </a:r>
            <a:r>
              <a:rPr lang="cs-CZ" altLang="cs-CZ" sz="1800" dirty="0">
                <a:solidFill>
                  <a:srgbClr val="000000"/>
                </a:solidFill>
                <a:latin typeface="Roboto-Regular"/>
              </a:rPr>
              <a:t> </a:t>
            </a:r>
            <a:r>
              <a:rPr lang="cs-CZ" altLang="cs-CZ" sz="1800" dirty="0">
                <a:solidFill>
                  <a:srgbClr val="000000"/>
                </a:solidFill>
                <a:latin typeface="ArialMT"/>
              </a:rPr>
              <a:t>→ </a:t>
            </a:r>
            <a:r>
              <a:rPr lang="cs-CZ" altLang="cs-CZ" sz="1800" dirty="0">
                <a:solidFill>
                  <a:srgbClr val="000000"/>
                </a:solidFill>
                <a:latin typeface="Roboto-Regular"/>
              </a:rPr>
              <a:t>hypotonie/atonie dělohy)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1800" dirty="0">
              <a:solidFill>
                <a:srgbClr val="000000"/>
              </a:solidFill>
              <a:latin typeface="Roboto-Regular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 dirty="0">
                <a:solidFill>
                  <a:srgbClr val="000000"/>
                </a:solidFill>
                <a:latin typeface="ArialMT"/>
              </a:rPr>
              <a:t>● </a:t>
            </a:r>
            <a:r>
              <a:rPr lang="cs-CZ" altLang="cs-CZ" sz="1800" b="1" dirty="0">
                <a:solidFill>
                  <a:srgbClr val="000000"/>
                </a:solidFill>
                <a:latin typeface="Roboto-Bold"/>
              </a:rPr>
              <a:t>Chirurgické </a:t>
            </a:r>
            <a:r>
              <a:rPr lang="cs-CZ" altLang="cs-CZ" sz="1800" dirty="0">
                <a:solidFill>
                  <a:srgbClr val="000000"/>
                </a:solidFill>
                <a:latin typeface="Roboto-Regular"/>
              </a:rPr>
              <a:t>(poruchy odlučování placenty, porodnická poranění, ruptura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 dirty="0">
                <a:solidFill>
                  <a:srgbClr val="000000"/>
                </a:solidFill>
                <a:latin typeface="Roboto-Regular"/>
              </a:rPr>
              <a:t>dělohy)</a:t>
            </a:r>
            <a:endParaRPr lang="cs-CZ" altLang="cs-CZ" sz="1800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Nadpis 1">
            <a:extLst>
              <a:ext uri="{FF2B5EF4-FFF2-40B4-BE49-F238E27FC236}">
                <a16:creationId xmlns:a16="http://schemas.microsoft.com/office/drawing/2014/main" id="{BB109666-F5A2-4598-92B9-CD22B30093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altLang="cs-CZ"/>
          </a:p>
        </p:txBody>
      </p:sp>
      <p:sp>
        <p:nvSpPr>
          <p:cNvPr id="43011" name="Obdélník 2">
            <a:extLst>
              <a:ext uri="{FF2B5EF4-FFF2-40B4-BE49-F238E27FC236}">
                <a16:creationId xmlns:a16="http://schemas.microsoft.com/office/drawing/2014/main" id="{CC520177-DC1C-4B65-BAA6-36CB84B9DD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560" y="1304925"/>
            <a:ext cx="8352928" cy="3693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dirty="0">
                <a:solidFill>
                  <a:srgbClr val="000000"/>
                </a:solidFill>
                <a:latin typeface="Roboto-Regular"/>
              </a:rPr>
              <a:t>Nález a ošetření zdroje krvácení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 dirty="0">
                <a:solidFill>
                  <a:srgbClr val="000000"/>
                </a:solidFill>
                <a:latin typeface="ArialMT"/>
              </a:rPr>
              <a:t>● </a:t>
            </a:r>
            <a:r>
              <a:rPr lang="cs-CZ" altLang="cs-CZ" sz="1800" dirty="0">
                <a:solidFill>
                  <a:srgbClr val="000000"/>
                </a:solidFill>
                <a:latin typeface="Roboto-Regular"/>
              </a:rPr>
              <a:t>Zajištění základních živ. funkcí a jejich monitorace, oxygenoterapie,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 dirty="0" err="1">
                <a:solidFill>
                  <a:srgbClr val="000000"/>
                </a:solidFill>
                <a:latin typeface="Roboto-Regular"/>
              </a:rPr>
              <a:t>Normotermie</a:t>
            </a:r>
            <a:endParaRPr lang="cs-CZ" altLang="cs-CZ" sz="1800" dirty="0">
              <a:solidFill>
                <a:srgbClr val="000000"/>
              </a:solidFill>
              <a:latin typeface="Roboto-Regular"/>
            </a:endParaRPr>
          </a:p>
          <a:p>
            <a:pPr>
              <a:spcBef>
                <a:spcPct val="0"/>
              </a:spcBef>
              <a:buFontTx/>
              <a:buNone/>
            </a:pPr>
            <a:endParaRPr lang="cs-CZ" altLang="cs-CZ" sz="1800" dirty="0">
              <a:solidFill>
                <a:srgbClr val="000000"/>
              </a:solidFill>
              <a:latin typeface="Roboto-Regular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 dirty="0">
                <a:solidFill>
                  <a:srgbClr val="000000"/>
                </a:solidFill>
                <a:latin typeface="ArialMT"/>
              </a:rPr>
              <a:t>● </a:t>
            </a:r>
            <a:r>
              <a:rPr lang="cs-CZ" altLang="cs-CZ" sz="1800" dirty="0">
                <a:solidFill>
                  <a:srgbClr val="000000"/>
                </a:solidFill>
                <a:latin typeface="Roboto-Regular"/>
              </a:rPr>
              <a:t>Zajištění min. dvou PŽK, tekutinová resuscitace, invazivní monitorace TK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1800" dirty="0">
              <a:solidFill>
                <a:srgbClr val="000000"/>
              </a:solidFill>
              <a:latin typeface="Roboto-Regular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 dirty="0">
                <a:solidFill>
                  <a:srgbClr val="000000"/>
                </a:solidFill>
                <a:latin typeface="ArialMT"/>
              </a:rPr>
              <a:t>● </a:t>
            </a:r>
            <a:r>
              <a:rPr lang="cs-CZ" altLang="cs-CZ" sz="1800" dirty="0">
                <a:solidFill>
                  <a:srgbClr val="000000"/>
                </a:solidFill>
                <a:latin typeface="Roboto-Regular"/>
              </a:rPr>
              <a:t>Informace o KO, koagulacích, fibrinogenu, ionty (včetně ionizovaného Ca), KS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1800" dirty="0">
              <a:solidFill>
                <a:srgbClr val="000000"/>
              </a:solidFill>
              <a:latin typeface="Roboto-Regular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 dirty="0">
                <a:solidFill>
                  <a:srgbClr val="000000"/>
                </a:solidFill>
                <a:latin typeface="ArialMT"/>
              </a:rPr>
              <a:t>● </a:t>
            </a:r>
            <a:r>
              <a:rPr lang="cs-CZ" altLang="cs-CZ" sz="1800" dirty="0">
                <a:solidFill>
                  <a:srgbClr val="000000"/>
                </a:solidFill>
                <a:latin typeface="Roboto-Regular"/>
              </a:rPr>
              <a:t>Kyselina </a:t>
            </a:r>
            <a:r>
              <a:rPr lang="cs-CZ" altLang="cs-CZ" sz="1800" dirty="0" err="1">
                <a:solidFill>
                  <a:srgbClr val="000000"/>
                </a:solidFill>
                <a:latin typeface="Roboto-Regular"/>
              </a:rPr>
              <a:t>tranexamová</a:t>
            </a:r>
            <a:r>
              <a:rPr lang="cs-CZ" altLang="cs-CZ" sz="1800" dirty="0">
                <a:solidFill>
                  <a:srgbClr val="000000"/>
                </a:solidFill>
                <a:latin typeface="Roboto-Regular"/>
              </a:rPr>
              <a:t> 20 - 25mg/kg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1800" dirty="0">
              <a:solidFill>
                <a:srgbClr val="000000"/>
              </a:solidFill>
              <a:latin typeface="Roboto-Regular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 dirty="0">
                <a:solidFill>
                  <a:srgbClr val="434343"/>
                </a:solidFill>
                <a:latin typeface="ArialMT"/>
              </a:rPr>
              <a:t>● </a:t>
            </a:r>
            <a:r>
              <a:rPr lang="cs-CZ" altLang="cs-CZ" sz="1800" dirty="0">
                <a:solidFill>
                  <a:srgbClr val="000000"/>
                </a:solidFill>
                <a:latin typeface="Roboto-Regular"/>
              </a:rPr>
              <a:t>Ověření hemokoagulační situace včetně fibrinogenu (ROTEM), cílené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 dirty="0">
                <a:solidFill>
                  <a:srgbClr val="000000"/>
                </a:solidFill>
                <a:latin typeface="Roboto-Regular"/>
              </a:rPr>
              <a:t>podávání krevních náhrad (STK udržujeme 80 - 110 </a:t>
            </a:r>
            <a:r>
              <a:rPr lang="cs-CZ" altLang="cs-CZ" sz="1800" dirty="0" err="1">
                <a:solidFill>
                  <a:srgbClr val="000000"/>
                </a:solidFill>
                <a:latin typeface="Roboto-Regular"/>
              </a:rPr>
              <a:t>mmHg</a:t>
            </a:r>
            <a:r>
              <a:rPr lang="cs-CZ" altLang="cs-CZ" sz="1800" dirty="0">
                <a:solidFill>
                  <a:srgbClr val="000000"/>
                </a:solidFill>
                <a:latin typeface="Roboto-Regular"/>
              </a:rPr>
              <a:t> do definitivního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 dirty="0">
                <a:solidFill>
                  <a:srgbClr val="000000"/>
                </a:solidFill>
                <a:latin typeface="Roboto-Regular"/>
              </a:rPr>
              <a:t>ošetření zdroje)</a:t>
            </a:r>
            <a:endParaRPr lang="cs-CZ" altLang="cs-CZ" sz="1800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4351DDE8-AA3E-4B0B-BA3F-5AAC27ABA9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288" y="404813"/>
            <a:ext cx="7385050" cy="1065212"/>
          </a:xfrm>
        </p:spPr>
        <p:txBody>
          <a:bodyPr/>
          <a:lstStyle/>
          <a:p>
            <a:pPr eaLnBrk="1" hangingPunct="1"/>
            <a:r>
              <a:rPr lang="cs-CZ" altLang="cs-CZ" sz="2800"/>
              <a:t>Fyziologické změny v těhotenství</a:t>
            </a:r>
            <a:br>
              <a:rPr lang="cs-CZ" altLang="cs-CZ" sz="2800"/>
            </a:br>
            <a:r>
              <a:rPr lang="cs-CZ" altLang="cs-CZ" sz="2800"/>
              <a:t>-----------------------------------------------------------------</a:t>
            </a:r>
          </a:p>
        </p:txBody>
      </p:sp>
      <p:sp>
        <p:nvSpPr>
          <p:cNvPr id="9219" name="Text Box 3">
            <a:extLst>
              <a:ext uri="{FF2B5EF4-FFF2-40B4-BE49-F238E27FC236}">
                <a16:creationId xmlns:a16="http://schemas.microsoft.com/office/drawing/2014/main" id="{86949B1D-2BE7-4D49-802E-9A6CA4442B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1341438"/>
            <a:ext cx="7410450" cy="440055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85000"/>
              <a:buFont typeface="Wingdings" pitchFamily="2" charset="2"/>
              <a:buChar char="u"/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8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80000"/>
              <a:buFont typeface="Wingdings" pitchFamily="2" charset="2"/>
              <a:buChar char="n"/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70000"/>
              <a:buFont typeface="Wingdings" pitchFamily="2" charset="2"/>
              <a:buChar char="l"/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itchFamily="2" charset="2"/>
              <a:buChar char="l"/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itchFamily="2" charset="2"/>
              <a:buChar char="l"/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itchFamily="2" charset="2"/>
              <a:buChar char="l"/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itchFamily="2" charset="2"/>
              <a:buChar char="l"/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cs-CZ" altLang="cs-CZ" sz="1800" dirty="0">
                <a:solidFill>
                  <a:schemeClr val="tx2">
                    <a:lumMod val="50000"/>
                  </a:schemeClr>
                </a:solidFill>
              </a:rPr>
              <a:t>-  </a:t>
            </a:r>
            <a:r>
              <a:rPr lang="cs-CZ" altLang="cs-CZ" sz="2000" b="1" dirty="0">
                <a:solidFill>
                  <a:schemeClr val="tx2">
                    <a:lumMod val="50000"/>
                  </a:schemeClr>
                </a:solidFill>
              </a:rPr>
              <a:t>překrvení sliznice dýchacích cest, sklon k edémům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cs-CZ" altLang="cs-CZ" sz="2000" b="1" dirty="0">
                <a:solidFill>
                  <a:schemeClr val="tx2">
                    <a:lumMod val="50000"/>
                  </a:schemeClr>
                </a:solidFill>
              </a:rPr>
              <a:t>-  zvýšený stav bránice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cs-CZ" altLang="cs-CZ" sz="2000" b="1" dirty="0">
                <a:solidFill>
                  <a:schemeClr val="tx2">
                    <a:lumMod val="50000"/>
                  </a:schemeClr>
                </a:solidFill>
              </a:rPr>
              <a:t>-  pokles FRC (funkční residuální kapacita) plic o 20%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cs-CZ" altLang="cs-CZ" sz="2000" b="1" dirty="0">
                <a:solidFill>
                  <a:schemeClr val="tx2">
                    <a:lumMod val="50000"/>
                  </a:schemeClr>
                </a:solidFill>
              </a:rPr>
              <a:t>-  vzestup MV (minutové ventilace) o 50%   -  vzestup spotřeby O2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cs-CZ" altLang="cs-CZ" sz="2000" b="1" dirty="0">
                <a:solidFill>
                  <a:schemeClr val="tx2">
                    <a:lumMod val="50000"/>
                  </a:schemeClr>
                </a:solidFill>
              </a:rPr>
              <a:t>-  vzestup </a:t>
            </a:r>
            <a:r>
              <a:rPr lang="cs-CZ" altLang="cs-CZ" sz="2000" b="1" dirty="0" err="1">
                <a:solidFill>
                  <a:schemeClr val="tx2">
                    <a:lumMod val="50000"/>
                  </a:schemeClr>
                </a:solidFill>
              </a:rPr>
              <a:t>srd</a:t>
            </a:r>
            <a:r>
              <a:rPr lang="cs-CZ" altLang="cs-CZ" sz="2000" b="1" dirty="0">
                <a:solidFill>
                  <a:schemeClr val="tx2">
                    <a:lumMod val="50000"/>
                  </a:schemeClr>
                </a:solidFill>
              </a:rPr>
              <a:t>. frekvence o 20%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cs-CZ" altLang="cs-CZ" sz="2000" b="1" dirty="0">
                <a:solidFill>
                  <a:schemeClr val="tx2">
                    <a:lumMod val="50000"/>
                  </a:schemeClr>
                </a:solidFill>
              </a:rPr>
              <a:t>-  vzestup </a:t>
            </a:r>
            <a:r>
              <a:rPr lang="cs-CZ" altLang="cs-CZ" sz="2000" b="1" dirty="0" err="1">
                <a:solidFill>
                  <a:schemeClr val="tx2">
                    <a:lumMod val="50000"/>
                  </a:schemeClr>
                </a:solidFill>
              </a:rPr>
              <a:t>srd</a:t>
            </a:r>
            <a:r>
              <a:rPr lang="cs-CZ" altLang="cs-CZ" sz="2000" b="1" dirty="0">
                <a:solidFill>
                  <a:schemeClr val="tx2">
                    <a:lumMod val="50000"/>
                  </a:schemeClr>
                </a:solidFill>
              </a:rPr>
              <a:t>. výdeje o 30%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cs-CZ" altLang="cs-CZ" sz="2000" b="1" dirty="0">
                <a:solidFill>
                  <a:schemeClr val="tx2">
                    <a:lumMod val="50000"/>
                  </a:schemeClr>
                </a:solidFill>
              </a:rPr>
              <a:t>-  zvýšená sekrece ADH  -  retence vody v organizmu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cs-CZ" altLang="cs-CZ" sz="2000" b="1" dirty="0">
                <a:solidFill>
                  <a:schemeClr val="tx2">
                    <a:lumMod val="50000"/>
                  </a:schemeClr>
                </a:solidFill>
              </a:rPr>
              <a:t>-  pokles krevní viskozity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cs-CZ" altLang="cs-CZ" sz="2000" b="1" dirty="0">
                <a:solidFill>
                  <a:schemeClr val="tx2">
                    <a:lumMod val="50000"/>
                  </a:schemeClr>
                </a:solidFill>
              </a:rPr>
              <a:t>-  pokles </a:t>
            </a:r>
            <a:r>
              <a:rPr lang="cs-CZ" altLang="cs-CZ" sz="2000" b="1" dirty="0" err="1">
                <a:solidFill>
                  <a:schemeClr val="tx2">
                    <a:lumMod val="50000"/>
                  </a:schemeClr>
                </a:solidFill>
              </a:rPr>
              <a:t>Ht</a:t>
            </a:r>
            <a:r>
              <a:rPr lang="cs-CZ" altLang="cs-CZ" sz="2000" b="1" dirty="0">
                <a:solidFill>
                  <a:schemeClr val="tx2">
                    <a:lumMod val="50000"/>
                  </a:schemeClr>
                </a:solidFill>
              </a:rPr>
              <a:t> o 15%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cs-CZ" altLang="cs-CZ" sz="2000" b="1" dirty="0">
                <a:solidFill>
                  <a:schemeClr val="tx2">
                    <a:lumMod val="50000"/>
                  </a:schemeClr>
                </a:solidFill>
              </a:rPr>
              <a:t>-  sklon k </a:t>
            </a:r>
            <a:r>
              <a:rPr lang="cs-CZ" altLang="cs-CZ" sz="2000" b="1" dirty="0" err="1">
                <a:solidFill>
                  <a:schemeClr val="tx2">
                    <a:lumMod val="50000"/>
                  </a:schemeClr>
                </a:solidFill>
              </a:rPr>
              <a:t>hyperkoagulaci</a:t>
            </a:r>
            <a:r>
              <a:rPr lang="cs-CZ" altLang="cs-CZ" sz="2000" b="1" dirty="0">
                <a:solidFill>
                  <a:schemeClr val="tx2">
                    <a:lumMod val="50000"/>
                  </a:schemeClr>
                </a:solidFill>
              </a:rPr>
              <a:t> - vzestup fibrinogenu až o 50%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cs-CZ" altLang="cs-CZ" sz="2000" b="1" dirty="0">
                <a:solidFill>
                  <a:schemeClr val="tx2">
                    <a:lumMod val="50000"/>
                  </a:schemeClr>
                </a:solidFill>
              </a:rPr>
              <a:t>-  pokles albuminu, sklon k otokům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cs-CZ" altLang="cs-CZ" sz="2000" b="1" dirty="0">
                <a:solidFill>
                  <a:schemeClr val="tx2">
                    <a:lumMod val="50000"/>
                  </a:schemeClr>
                </a:solidFill>
              </a:rPr>
              <a:t>-  vzestup </a:t>
            </a:r>
            <a:r>
              <a:rPr lang="cs-CZ" altLang="cs-CZ" sz="2000" b="1" dirty="0" err="1">
                <a:solidFill>
                  <a:schemeClr val="tx2">
                    <a:lumMod val="50000"/>
                  </a:schemeClr>
                </a:solidFill>
              </a:rPr>
              <a:t>intragastrického</a:t>
            </a:r>
            <a:r>
              <a:rPr lang="cs-CZ" altLang="cs-CZ" sz="2000" b="1" dirty="0">
                <a:solidFill>
                  <a:schemeClr val="tx2">
                    <a:lumMod val="50000"/>
                  </a:schemeClr>
                </a:solidFill>
              </a:rPr>
              <a:t> tlaku, riziko regurgitace a aspirace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cs-CZ" altLang="cs-CZ" sz="2000" b="1" dirty="0">
                <a:solidFill>
                  <a:schemeClr val="tx2">
                    <a:lumMod val="50000"/>
                  </a:schemeClr>
                </a:solidFill>
              </a:rPr>
              <a:t>-  zpomalení vyprazdňování žaludku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cs-CZ" altLang="cs-CZ" sz="2000" b="1" dirty="0">
                <a:solidFill>
                  <a:schemeClr val="tx2">
                    <a:lumMod val="50000"/>
                  </a:schemeClr>
                </a:solidFill>
              </a:rPr>
              <a:t>-  změny psychiky - strach, úzkost, excitace</a:t>
            </a:r>
          </a:p>
        </p:txBody>
      </p:sp>
      <p:pic>
        <p:nvPicPr>
          <p:cNvPr id="7172" name="Picture 8" descr="32 T 4">
            <a:extLst>
              <a:ext uri="{FF2B5EF4-FFF2-40B4-BE49-F238E27FC236}">
                <a16:creationId xmlns:a16="http://schemas.microsoft.com/office/drawing/2014/main" id="{4E8CEF09-A444-482F-8CF5-9BFF98246A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7" r="10597" b="69"/>
          <a:stretch>
            <a:fillRect/>
          </a:stretch>
        </p:blipFill>
        <p:spPr bwMode="auto">
          <a:xfrm>
            <a:off x="7146925" y="5091113"/>
            <a:ext cx="1893888" cy="180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E35D3EB9-7DB8-4DD7-8AD3-3EECFB5FC3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776"/>
    </mc:Choice>
    <mc:Fallback xmlns="">
      <p:transition spd="slow" advTm="297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Nadpis 1">
            <a:extLst>
              <a:ext uri="{FF2B5EF4-FFF2-40B4-BE49-F238E27FC236}">
                <a16:creationId xmlns:a16="http://schemas.microsoft.com/office/drawing/2014/main" id="{4E7C529A-4D92-4374-8F27-FC165841B8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altLang="cs-CZ"/>
          </a:p>
        </p:txBody>
      </p:sp>
      <p:sp>
        <p:nvSpPr>
          <p:cNvPr id="44035" name="Obdélník 2">
            <a:extLst>
              <a:ext uri="{FF2B5EF4-FFF2-40B4-BE49-F238E27FC236}">
                <a16:creationId xmlns:a16="http://schemas.microsoft.com/office/drawing/2014/main" id="{6D7CEB01-22B7-46EE-9CF3-53C62FFF8F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1997075"/>
            <a:ext cx="8435280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dirty="0">
                <a:latin typeface="Roboto-Regular"/>
              </a:rPr>
              <a:t>HB 70 - 90 g/l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 dirty="0">
                <a:latin typeface="ArialMT"/>
              </a:rPr>
              <a:t>● </a:t>
            </a:r>
            <a:r>
              <a:rPr lang="cs-CZ" altLang="cs-CZ" sz="1800" dirty="0">
                <a:latin typeface="Roboto-Regular"/>
              </a:rPr>
              <a:t>FFP 15 - 20 ml/kg jako úvodní dávka při klinických známkách krvácení a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 dirty="0">
                <a:latin typeface="Roboto-Regular"/>
              </a:rPr>
              <a:t>prodloužení </a:t>
            </a:r>
            <a:r>
              <a:rPr lang="cs-CZ" altLang="cs-CZ" sz="1800" dirty="0" err="1">
                <a:latin typeface="Roboto-Regular"/>
              </a:rPr>
              <a:t>aPTT</a:t>
            </a:r>
            <a:r>
              <a:rPr lang="cs-CZ" altLang="cs-CZ" sz="1800" dirty="0">
                <a:latin typeface="Roboto-Regular"/>
              </a:rPr>
              <a:t> na 1,5 násobek, INR &gt; 1,5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pl-PL" altLang="cs-CZ" sz="1800" dirty="0">
                <a:latin typeface="ArialMT"/>
              </a:rPr>
              <a:t>● </a:t>
            </a:r>
            <a:r>
              <a:rPr lang="pl-PL" altLang="cs-CZ" sz="1800" dirty="0">
                <a:latin typeface="Roboto-Regular"/>
              </a:rPr>
              <a:t>Trombocyty &gt; 70 x 10</a:t>
            </a:r>
            <a:r>
              <a:rPr lang="pl-PL" altLang="cs-CZ" sz="1200" dirty="0">
                <a:latin typeface="Roboto-Regular"/>
              </a:rPr>
              <a:t>9 </a:t>
            </a:r>
            <a:r>
              <a:rPr lang="pl-PL" altLang="cs-CZ" sz="1800" dirty="0">
                <a:latin typeface="Roboto-Regular"/>
              </a:rPr>
              <a:t>/l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 dirty="0">
                <a:latin typeface="ArialMT"/>
              </a:rPr>
              <a:t>● </a:t>
            </a:r>
            <a:r>
              <a:rPr lang="cs-CZ" altLang="cs-CZ" sz="1800" dirty="0">
                <a:latin typeface="Roboto-Regular"/>
              </a:rPr>
              <a:t>Fibrinogen hradíme při poklesu pod 1,5-2 g/l, úvodní dávka 40 mg/kg = 3 - 4g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 dirty="0">
                <a:latin typeface="ArialMT"/>
              </a:rPr>
              <a:t>● </a:t>
            </a:r>
            <a:r>
              <a:rPr lang="cs-CZ" altLang="cs-CZ" sz="1800" dirty="0">
                <a:latin typeface="Roboto-Regular"/>
              </a:rPr>
              <a:t>Hladinu ionizovaného Ca</a:t>
            </a:r>
            <a:r>
              <a:rPr lang="cs-CZ" altLang="cs-CZ" sz="1200" dirty="0">
                <a:latin typeface="Roboto-Regular"/>
              </a:rPr>
              <a:t>2+ </a:t>
            </a:r>
            <a:r>
              <a:rPr lang="cs-CZ" altLang="cs-CZ" sz="1800" dirty="0">
                <a:latin typeface="Roboto-Regular"/>
              </a:rPr>
              <a:t>udržujeme pomocí CaCl</a:t>
            </a:r>
            <a:r>
              <a:rPr lang="cs-CZ" altLang="cs-CZ" sz="1200" dirty="0">
                <a:latin typeface="Roboto-Regular"/>
              </a:rPr>
              <a:t>2 </a:t>
            </a:r>
            <a:r>
              <a:rPr lang="cs-CZ" altLang="cs-CZ" sz="1800" dirty="0">
                <a:latin typeface="Roboto-Regular"/>
              </a:rPr>
              <a:t>na hodnotách &gt; 0,9 </a:t>
            </a:r>
            <a:r>
              <a:rPr lang="cs-CZ" altLang="cs-CZ" sz="1800" dirty="0" err="1">
                <a:latin typeface="Roboto-Regular"/>
              </a:rPr>
              <a:t>mmol</a:t>
            </a:r>
            <a:r>
              <a:rPr lang="cs-CZ" altLang="cs-CZ" sz="1800" dirty="0">
                <a:latin typeface="Roboto-Regular"/>
              </a:rPr>
              <a:t>/l</a:t>
            </a:r>
            <a:endParaRPr lang="cs-CZ" altLang="cs-CZ" sz="1800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Nadpis 1">
            <a:extLst>
              <a:ext uri="{FF2B5EF4-FFF2-40B4-BE49-F238E27FC236}">
                <a16:creationId xmlns:a16="http://schemas.microsoft.com/office/drawing/2014/main" id="{4A1B5433-D8D6-47A4-AE88-79F9A4B998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altLang="cs-CZ"/>
          </a:p>
        </p:txBody>
      </p:sp>
      <p:sp>
        <p:nvSpPr>
          <p:cNvPr id="45059" name="Obdélník 2">
            <a:extLst>
              <a:ext uri="{FF2B5EF4-FFF2-40B4-BE49-F238E27FC236}">
                <a16:creationId xmlns:a16="http://schemas.microsoft.com/office/drawing/2014/main" id="{B473F698-D8AF-4322-B72B-117171A019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536" y="2136775"/>
            <a:ext cx="8496944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285750" indent="-285750">
              <a:spcBef>
                <a:spcPct val="0"/>
              </a:spcBef>
              <a:buFontTx/>
              <a:buChar char="-"/>
            </a:pPr>
            <a:r>
              <a:rPr lang="cs-CZ" altLang="cs-CZ" sz="1800" dirty="0">
                <a:latin typeface="Roboto-Regular"/>
              </a:rPr>
              <a:t>Hypotermie a </a:t>
            </a:r>
            <a:r>
              <a:rPr lang="cs-CZ" altLang="cs-CZ" sz="1800" dirty="0" err="1">
                <a:latin typeface="Roboto-Regular"/>
              </a:rPr>
              <a:t>acidoza</a:t>
            </a:r>
            <a:r>
              <a:rPr lang="cs-CZ" altLang="cs-CZ" sz="1800" dirty="0">
                <a:latin typeface="Roboto-Regular"/>
              </a:rPr>
              <a:t> se významně podílí na vzniku </a:t>
            </a:r>
            <a:r>
              <a:rPr lang="cs-CZ" altLang="cs-CZ" sz="1800" dirty="0" err="1">
                <a:latin typeface="Roboto-Regular"/>
              </a:rPr>
              <a:t>koagulopatie</a:t>
            </a:r>
            <a:endParaRPr lang="cs-CZ" altLang="cs-CZ" sz="1800" dirty="0">
              <a:latin typeface="Roboto-Regular"/>
            </a:endParaRPr>
          </a:p>
          <a:p>
            <a:pPr marL="285750" indent="-285750">
              <a:spcBef>
                <a:spcPct val="0"/>
              </a:spcBef>
              <a:buFontTx/>
              <a:buChar char="-"/>
            </a:pPr>
            <a:endParaRPr lang="cs-CZ" altLang="cs-CZ" sz="1800" dirty="0">
              <a:latin typeface="Roboto-Regular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 dirty="0">
                <a:latin typeface="Roboto-Regular"/>
              </a:rPr>
              <a:t>- Při TT &lt; 34st a pH &lt; 7,1 dochází k výraznému útlumu funkce destiček a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 dirty="0">
                <a:latin typeface="Roboto-Regular"/>
              </a:rPr>
              <a:t>snížené syntéze fibrinogenu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1800" dirty="0">
              <a:latin typeface="Roboto-Regular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pt-BR" altLang="cs-CZ" sz="1800" b="1" dirty="0">
                <a:latin typeface="Roboto-Bold"/>
              </a:rPr>
              <a:t>Úvodní požadavky na transfuzní oddělení: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cs-CZ" sz="1800" dirty="0">
                <a:latin typeface="Roboto-Regular"/>
              </a:rPr>
              <a:t>4 TU ERD, 2TU FFP, 4g fibrinogenu</a:t>
            </a:r>
            <a:endParaRPr lang="cs-CZ" altLang="cs-CZ" sz="1800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1" name="Obdélník 1">
            <a:extLst>
              <a:ext uri="{FF2B5EF4-FFF2-40B4-BE49-F238E27FC236}">
                <a16:creationId xmlns:a16="http://schemas.microsoft.com/office/drawing/2014/main" id="{25680B33-9BC3-474F-8223-D484450F21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750" y="765175"/>
            <a:ext cx="8064500" cy="338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cs-CZ" altLang="cs-CZ" sz="2400" dirty="0">
                <a:latin typeface="Arial" panose="020B0604020202020204" pitchFamily="34" charset="0"/>
              </a:rPr>
              <a:t>Nedostat se za žádných okolností do situace,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cs-CZ" altLang="cs-CZ" sz="2400" dirty="0">
                <a:latin typeface="Arial" panose="020B0604020202020204" pitchFamily="34" charset="0"/>
              </a:rPr>
              <a:t> na kterou bych nebyl předem vycvičen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cs-CZ" altLang="cs-CZ" sz="2400" dirty="0">
                <a:latin typeface="Arial" panose="020B0604020202020204" pitchFamily="34" charset="0"/>
              </a:rPr>
              <a:t> nebo se kterou bych nepočítal !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endParaRPr lang="cs-CZ" altLang="cs-CZ" sz="2400" dirty="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cs-CZ" altLang="cs-CZ" sz="2000" b="1" dirty="0">
                <a:solidFill>
                  <a:srgbClr val="FF0000"/>
                </a:solidFill>
                <a:latin typeface="Arial" panose="020B0604020202020204" pitchFamily="34" charset="0"/>
              </a:rPr>
              <a:t>Výzva: K budování a obraně socialistické vlasti buď připraven …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cs-CZ" altLang="cs-CZ" sz="2000" b="1" dirty="0">
                <a:solidFill>
                  <a:srgbClr val="FF0000"/>
                </a:solidFill>
                <a:latin typeface="Arial" panose="020B0604020202020204" pitchFamily="34" charset="0"/>
              </a:rPr>
              <a:t>Odezva: Vždy připraven 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cs-CZ" altLang="cs-CZ" sz="1800" dirty="0">
                <a:latin typeface="Arial" panose="020B0604020202020204" pitchFamily="34" charset="0"/>
              </a:rPr>
              <a:t>Pionýrská organizace Socialistického svazu mládeže, stanovy PO SSM, 1975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endParaRPr lang="cs-CZ" altLang="cs-CZ" sz="1800" dirty="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  <a:defRPr/>
            </a:pPr>
            <a:endParaRPr lang="cs-CZ" altLang="cs-CZ" sz="1800" dirty="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cs-CZ" altLang="cs-CZ" sz="1800" dirty="0">
                <a:latin typeface="Arial" panose="020B0604020202020204" pitchFamily="34" charset="0"/>
              </a:rPr>
              <a:t>„</a:t>
            </a:r>
            <a:r>
              <a:rPr lang="cs-CZ" altLang="cs-CZ" sz="24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</a:rPr>
              <a:t>Vždy připraven … na zhoršení klinického stavu“</a:t>
            </a:r>
          </a:p>
        </p:txBody>
      </p:sp>
      <p:pic>
        <p:nvPicPr>
          <p:cNvPr id="2" name="Obrázek 2" descr="Obsah obrázku osoba, interiér, vsedě, stůl&#10;&#10;Popis byl vytvořen automaticky">
            <a:extLst>
              <a:ext uri="{FF2B5EF4-FFF2-40B4-BE49-F238E27FC236}">
                <a16:creationId xmlns:a16="http://schemas.microsoft.com/office/drawing/2014/main" id="{54B70E68-6939-49E8-AEE6-9AED9CC13D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6838" y="4292600"/>
            <a:ext cx="3933825" cy="221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Nadpis 1">
            <a:extLst>
              <a:ext uri="{FF2B5EF4-FFF2-40B4-BE49-F238E27FC236}">
                <a16:creationId xmlns:a16="http://schemas.microsoft.com/office/drawing/2014/main" id="{4DBC6A17-E6C5-4720-874E-506FDE9C05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188913"/>
            <a:ext cx="5483225" cy="495300"/>
          </a:xfrm>
        </p:spPr>
        <p:txBody>
          <a:bodyPr/>
          <a:lstStyle/>
          <a:p>
            <a:r>
              <a:rPr lang="cs-CZ" altLang="cs-CZ" sz="2800">
                <a:latin typeface="Arial" panose="020B0604020202020204" pitchFamily="34" charset="0"/>
                <a:cs typeface="Arial" panose="020B0604020202020204" pitchFamily="34" charset="0"/>
              </a:rPr>
              <a:t>Placenta percreta</a:t>
            </a:r>
          </a:p>
        </p:txBody>
      </p:sp>
      <p:sp>
        <p:nvSpPr>
          <p:cNvPr id="9219" name="Zástupný symbol pro obsah 2">
            <a:extLst>
              <a:ext uri="{FF2B5EF4-FFF2-40B4-BE49-F238E27FC236}">
                <a16:creationId xmlns:a16="http://schemas.microsoft.com/office/drawing/2014/main" id="{44D54CDC-1577-4904-B0B2-5C6C2D9C61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8313" y="781050"/>
            <a:ext cx="7426325" cy="5360988"/>
          </a:xfrm>
        </p:spPr>
        <p:txBody>
          <a:bodyPr/>
          <a:lstStyle/>
          <a:p>
            <a:pPr>
              <a:buFont typeface="Arial" charset="0"/>
              <a:buChar char="•"/>
              <a:defRPr/>
            </a:pP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dle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gyn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UZ přesah až na močový měchýř</a:t>
            </a:r>
          </a:p>
          <a:p>
            <a:pPr>
              <a:buFont typeface="Arial" charset="0"/>
              <a:buChar char="•"/>
              <a:defRPr/>
            </a:pP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Indikován: Císařský řez  na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angiolince</a:t>
            </a:r>
            <a:endParaRPr lang="cs-CZ" alt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charset="0"/>
              <a:buNone/>
              <a:defRPr/>
            </a:pPr>
            <a:endParaRPr lang="cs-CZ" altLang="cs-CZ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charset="0"/>
              <a:buNone/>
              <a:defRPr/>
            </a:pPr>
            <a:endParaRPr lang="cs-CZ" altLang="cs-CZ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charset="0"/>
              <a:buNone/>
              <a:defRPr/>
            </a:pPr>
            <a:r>
              <a:rPr lang="cs-CZ" altLang="cs-CZ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Fáze 1</a:t>
            </a:r>
          </a:p>
          <a:p>
            <a:pPr marL="0" indent="0">
              <a:buFont typeface="Arial" charset="0"/>
              <a:buNone/>
              <a:defRPr/>
            </a:pP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radiologická:</a:t>
            </a:r>
          </a:p>
          <a:p>
            <a:pPr marL="0" indent="0">
              <a:buFont typeface="Arial" charset="0"/>
              <a:buNone/>
              <a:defRPr/>
            </a:pP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LA –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kanylace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a.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ilica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bilat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>
              <a:buFont typeface="Arial" charset="0"/>
              <a:buNone/>
              <a:defRPr/>
            </a:pP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zavedení 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obturačních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balónků</a:t>
            </a:r>
          </a:p>
          <a:p>
            <a:pPr marL="0" indent="0">
              <a:buFont typeface="Arial" charset="0"/>
              <a:buNone/>
              <a:defRPr/>
            </a:pPr>
            <a:endParaRPr lang="cs-CZ" alt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charset="0"/>
              <a:buNone/>
              <a:defRPr/>
            </a:pPr>
            <a:endParaRPr lang="cs-CZ" alt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9156" name="Obrázek 1">
            <a:extLst>
              <a:ext uri="{FF2B5EF4-FFF2-40B4-BE49-F238E27FC236}">
                <a16:creationId xmlns:a16="http://schemas.microsoft.com/office/drawing/2014/main" id="{3DC85AC1-E905-4802-A020-281660A43E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74" b="20280"/>
          <a:stretch>
            <a:fillRect/>
          </a:stretch>
        </p:blipFill>
        <p:spPr bwMode="auto">
          <a:xfrm>
            <a:off x="4716463" y="1770063"/>
            <a:ext cx="4257675" cy="429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Nadpis 1">
            <a:extLst>
              <a:ext uri="{FF2B5EF4-FFF2-40B4-BE49-F238E27FC236}">
                <a16:creationId xmlns:a16="http://schemas.microsoft.com/office/drawing/2014/main" id="{C3723E58-F8AD-495D-8F04-E202E67965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115888"/>
            <a:ext cx="5483225" cy="495300"/>
          </a:xfrm>
        </p:spPr>
        <p:txBody>
          <a:bodyPr/>
          <a:lstStyle/>
          <a:p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Fáze 2</a:t>
            </a:r>
          </a:p>
        </p:txBody>
      </p:sp>
      <p:pic>
        <p:nvPicPr>
          <p:cNvPr id="50179" name="Zástupný symbol pro obsah 5">
            <a:extLst>
              <a:ext uri="{FF2B5EF4-FFF2-40B4-BE49-F238E27FC236}">
                <a16:creationId xmlns:a16="http://schemas.microsoft.com/office/drawing/2014/main" id="{A22058BA-1560-4F2C-8967-8DBAC607F24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1188" y="1484313"/>
            <a:ext cx="8229600" cy="4643437"/>
          </a:xfrm>
        </p:spPr>
      </p:pic>
      <p:sp>
        <p:nvSpPr>
          <p:cNvPr id="50180" name="TextovéPole 6">
            <a:extLst>
              <a:ext uri="{FF2B5EF4-FFF2-40B4-BE49-F238E27FC236}">
                <a16:creationId xmlns:a16="http://schemas.microsoft.com/office/drawing/2014/main" id="{307B1C28-67F6-44A8-B5A4-CF19D7277A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88" y="657225"/>
            <a:ext cx="434498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>
                <a:latin typeface="Arial" panose="020B0604020202020204" pitchFamily="34" charset="0"/>
              </a:rPr>
              <a:t>CA:  Propofol, Rocuronium, intubace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>
                <a:latin typeface="Arial" panose="020B0604020202020204" pitchFamily="34" charset="0"/>
              </a:rPr>
              <a:t>vybavení dítěte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>
            <a:extLst>
              <a:ext uri="{FF2B5EF4-FFF2-40B4-BE49-F238E27FC236}">
                <a16:creationId xmlns:a16="http://schemas.microsoft.com/office/drawing/2014/main" id="{E2E6615C-9419-4A03-9307-FE72045D9E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96"/>
          <a:stretch>
            <a:fillRect/>
          </a:stretch>
        </p:blipFill>
        <p:spPr bwMode="auto">
          <a:xfrm>
            <a:off x="4400550" y="811213"/>
            <a:ext cx="4600575" cy="477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3" name="Obrázek 2">
            <a:extLst>
              <a:ext uri="{FF2B5EF4-FFF2-40B4-BE49-F238E27FC236}">
                <a16:creationId xmlns:a16="http://schemas.microsoft.com/office/drawing/2014/main" id="{11AA34BE-17A5-4A29-BC10-A5922D4A96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65"/>
          <a:stretch>
            <a:fillRect/>
          </a:stretch>
        </p:blipFill>
        <p:spPr bwMode="auto">
          <a:xfrm>
            <a:off x="217488" y="333375"/>
            <a:ext cx="3778250" cy="527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Nadpis 1">
            <a:extLst>
              <a:ext uri="{FF2B5EF4-FFF2-40B4-BE49-F238E27FC236}">
                <a16:creationId xmlns:a16="http://schemas.microsoft.com/office/drawing/2014/main" id="{57F93DCC-C80B-4375-BE03-5C882EE23F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2400" b="0">
                <a:latin typeface="Arial" panose="020B0604020202020204" pitchFamily="34" charset="0"/>
                <a:cs typeface="Arial" panose="020B0604020202020204" pitchFamily="34" charset="0"/>
              </a:rPr>
              <a:t>3. Fáze </a:t>
            </a:r>
          </a:p>
        </p:txBody>
      </p:sp>
      <p:sp>
        <p:nvSpPr>
          <p:cNvPr id="52227" name="Zástupný symbol pro obsah 2">
            <a:extLst>
              <a:ext uri="{FF2B5EF4-FFF2-40B4-BE49-F238E27FC236}">
                <a16:creationId xmlns:a16="http://schemas.microsoft.com/office/drawing/2014/main" id="{A747576F-C132-43F6-B4F3-953D4025D9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sz="2000">
                <a:latin typeface="Arial" panose="020B0604020202020204" pitchFamily="34" charset="0"/>
                <a:cs typeface="Arial" panose="020B0604020202020204" pitchFamily="34" charset="0"/>
              </a:rPr>
              <a:t>Zaklemování a.illica bilat – omezený průtok</a:t>
            </a:r>
          </a:p>
          <a:p>
            <a:r>
              <a:rPr lang="cs-CZ" altLang="cs-CZ" sz="2000">
                <a:latin typeface="Arial" panose="020B0604020202020204" pitchFamily="34" charset="0"/>
                <a:cs typeface="Arial" panose="020B0604020202020204" pitchFamily="34" charset="0"/>
              </a:rPr>
              <a:t>HY, resekce močového měchýře</a:t>
            </a:r>
          </a:p>
        </p:txBody>
      </p:sp>
      <p:pic>
        <p:nvPicPr>
          <p:cNvPr id="52228" name="Obrázek 3">
            <a:extLst>
              <a:ext uri="{FF2B5EF4-FFF2-40B4-BE49-F238E27FC236}">
                <a16:creationId xmlns:a16="http://schemas.microsoft.com/office/drawing/2014/main" id="{3705C5C7-C24B-4CD3-A4BC-462A0A7FC7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413"/>
          <a:stretch>
            <a:fillRect/>
          </a:stretch>
        </p:blipFill>
        <p:spPr bwMode="auto">
          <a:xfrm>
            <a:off x="539750" y="2205038"/>
            <a:ext cx="2998788" cy="3805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9" name="Picture 2">
            <a:extLst>
              <a:ext uri="{FF2B5EF4-FFF2-40B4-BE49-F238E27FC236}">
                <a16:creationId xmlns:a16="http://schemas.microsoft.com/office/drawing/2014/main" id="{AE909A02-3490-4D14-93B8-A48593859E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72" t="5943" r="22151" b="12778"/>
          <a:stretch>
            <a:fillRect/>
          </a:stretch>
        </p:blipFill>
        <p:spPr bwMode="auto">
          <a:xfrm>
            <a:off x="4121150" y="1679575"/>
            <a:ext cx="4833938" cy="4856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>
            <a:extLst>
              <a:ext uri="{FF2B5EF4-FFF2-40B4-BE49-F238E27FC236}">
                <a16:creationId xmlns:a16="http://schemas.microsoft.com/office/drawing/2014/main" id="{03D4EC58-0F8B-4155-B7FD-C26EE9932E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17" t="7420" r="21542" b="8151"/>
          <a:stretch>
            <a:fillRect/>
          </a:stretch>
        </p:blipFill>
        <p:spPr bwMode="auto">
          <a:xfrm>
            <a:off x="179388" y="188913"/>
            <a:ext cx="3832225" cy="412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1" name="Picture 4">
            <a:extLst>
              <a:ext uri="{FF2B5EF4-FFF2-40B4-BE49-F238E27FC236}">
                <a16:creationId xmlns:a16="http://schemas.microsoft.com/office/drawing/2014/main" id="{75A40686-564E-48E7-8A82-921C3D5503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50" t="20935" r="6586"/>
          <a:stretch>
            <a:fillRect/>
          </a:stretch>
        </p:blipFill>
        <p:spPr bwMode="auto">
          <a:xfrm>
            <a:off x="4211638" y="2690813"/>
            <a:ext cx="4773612" cy="357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2" name="TextovéPole 3">
            <a:extLst>
              <a:ext uri="{FF2B5EF4-FFF2-40B4-BE49-F238E27FC236}">
                <a16:creationId xmlns:a16="http://schemas.microsoft.com/office/drawing/2014/main" id="{18EB9EFB-1EE5-4ECA-867B-2F56E3644B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32350" y="908050"/>
            <a:ext cx="3532188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>
                <a:latin typeface="Arial" panose="020B0604020202020204" pitchFamily="34" charset="0"/>
              </a:rPr>
              <a:t>Krevní ztráta: 2000 ml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>
                <a:latin typeface="Arial" panose="020B0604020202020204" pitchFamily="34" charset="0"/>
              </a:rPr>
              <a:t>hrazeno : 4x EBR, Fibrinogen 4g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>
                <a:latin typeface="Arial" panose="020B0604020202020204" pitchFamily="34" charset="0"/>
              </a:rPr>
              <a:t>                Exacyl 1g</a:t>
            </a:r>
          </a:p>
        </p:txBody>
      </p:sp>
      <p:sp>
        <p:nvSpPr>
          <p:cNvPr id="53253" name="TextovéPole 4">
            <a:extLst>
              <a:ext uri="{FF2B5EF4-FFF2-40B4-BE49-F238E27FC236}">
                <a16:creationId xmlns:a16="http://schemas.microsoft.com/office/drawing/2014/main" id="{7A4AF897-CCD4-43FD-A2A9-F29D8F0C79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5613" y="4652963"/>
            <a:ext cx="37623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>
                <a:latin typeface="Arial" panose="020B0604020202020204" pitchFamily="34" charset="0"/>
              </a:rPr>
              <a:t>Odložená extubace na ORIM lůžku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>
                <a:latin typeface="Arial" panose="020B0604020202020204" pitchFamily="34" charset="0"/>
              </a:rPr>
              <a:t>za 4 hod. po výkonu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Nadpis 1">
            <a:extLst>
              <a:ext uri="{FF2B5EF4-FFF2-40B4-BE49-F238E27FC236}">
                <a16:creationId xmlns:a16="http://schemas.microsoft.com/office/drawing/2014/main" id="{ED724571-6053-4874-B5EC-FB0AB05C60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54275" name="Obrázek 3" descr="Obsah obrázku osoba, jídlo, stůl, muž&#10;&#10;Popis byl vytvořen automaticky">
            <a:extLst>
              <a:ext uri="{FF2B5EF4-FFF2-40B4-BE49-F238E27FC236}">
                <a16:creationId xmlns:a16="http://schemas.microsoft.com/office/drawing/2014/main" id="{6A769EC5-7A46-4EF5-90DF-05FA15560B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755650"/>
            <a:ext cx="3006725" cy="534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6" name="Obrázek 5" descr="Obsah obrázku interiér, osoba, budova, muž&#10;&#10;Popis byl vytvořen automaticky">
            <a:extLst>
              <a:ext uri="{FF2B5EF4-FFF2-40B4-BE49-F238E27FC236}">
                <a16:creationId xmlns:a16="http://schemas.microsoft.com/office/drawing/2014/main" id="{FC2139BB-D03A-4490-9246-DB8A092AFF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787"/>
          <a:stretch>
            <a:fillRect/>
          </a:stretch>
        </p:blipFill>
        <p:spPr bwMode="auto">
          <a:xfrm>
            <a:off x="4527550" y="1252538"/>
            <a:ext cx="3857625" cy="4814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Obdélník 2">
            <a:extLst>
              <a:ext uri="{FF2B5EF4-FFF2-40B4-BE49-F238E27FC236}">
                <a16:creationId xmlns:a16="http://schemas.microsoft.com/office/drawing/2014/main" id="{574A9C68-BE09-42C0-98DE-D7BE3D5462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7488" y="549275"/>
            <a:ext cx="8713787" cy="529431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defRPr/>
            </a:pPr>
            <a:r>
              <a:rPr lang="cs-CZ" altLang="cs-CZ" sz="3000" b="1" dirty="0">
                <a:solidFill>
                  <a:srgbClr val="C00000"/>
                </a:solidFill>
                <a:latin typeface="Roboto-Bold"/>
              </a:rPr>
              <a:t>Fyziologické změny u žen v těhotenství</a:t>
            </a:r>
          </a:p>
          <a:p>
            <a:pPr>
              <a:defRPr/>
            </a:pPr>
            <a:endParaRPr lang="cs-CZ" altLang="cs-CZ" sz="3000" b="1" dirty="0">
              <a:solidFill>
                <a:srgbClr val="C00000"/>
              </a:solidFill>
              <a:latin typeface="Roboto-Bold"/>
            </a:endParaRPr>
          </a:p>
          <a:p>
            <a:pPr>
              <a:defRPr/>
            </a:pPr>
            <a:r>
              <a:rPr lang="cs-CZ" altLang="cs-CZ" dirty="0">
                <a:solidFill>
                  <a:srgbClr val="000000"/>
                </a:solidFill>
                <a:latin typeface="ArialMT"/>
              </a:rPr>
              <a:t>● </a:t>
            </a:r>
            <a:r>
              <a:rPr lang="cs-CZ" altLang="cs-CZ" sz="2400" b="1" dirty="0">
                <a:solidFill>
                  <a:srgbClr val="000000"/>
                </a:solidFill>
                <a:latin typeface="Roboto-Regular"/>
              </a:rPr>
              <a:t>Srdeční výdej </a:t>
            </a:r>
          </a:p>
          <a:p>
            <a:pPr marL="342900" indent="-342900">
              <a:buFontTx/>
              <a:buChar char="-"/>
              <a:defRPr/>
            </a:pPr>
            <a:r>
              <a:rPr lang="cs-CZ" altLang="cs-CZ" sz="2000" dirty="0">
                <a:solidFill>
                  <a:srgbClr val="000000"/>
                </a:solidFill>
                <a:latin typeface="Roboto-Regular"/>
              </a:rPr>
              <a:t>na konci III. </a:t>
            </a:r>
            <a:r>
              <a:rPr lang="cs-CZ" altLang="cs-CZ" sz="2000" dirty="0" err="1">
                <a:solidFill>
                  <a:srgbClr val="000000"/>
                </a:solidFill>
                <a:latin typeface="Roboto-Regular"/>
              </a:rPr>
              <a:t>trim</a:t>
            </a:r>
            <a:r>
              <a:rPr lang="cs-CZ" altLang="cs-CZ" sz="2000" dirty="0">
                <a:solidFill>
                  <a:srgbClr val="000000"/>
                </a:solidFill>
                <a:latin typeface="Roboto-Regular"/>
              </a:rPr>
              <a:t>. až 9 l/min </a:t>
            </a:r>
            <a:r>
              <a:rPr lang="cs-CZ" altLang="cs-CZ" sz="2000" dirty="0">
                <a:solidFill>
                  <a:srgbClr val="000000"/>
                </a:solidFill>
                <a:latin typeface="ArialMT"/>
              </a:rPr>
              <a:t>→ </a:t>
            </a:r>
            <a:r>
              <a:rPr lang="cs-CZ" altLang="cs-CZ" sz="2000" dirty="0">
                <a:solidFill>
                  <a:srgbClr val="000000"/>
                </a:solidFill>
                <a:latin typeface="Roboto-Regular"/>
              </a:rPr>
              <a:t>hypertrofie myokardu o 12%, </a:t>
            </a:r>
          </a:p>
          <a:p>
            <a:pPr marL="342900" indent="-342900">
              <a:buFontTx/>
              <a:buChar char="-"/>
              <a:defRPr/>
            </a:pPr>
            <a:r>
              <a:rPr lang="cs-CZ" altLang="cs-CZ" sz="2000" dirty="0">
                <a:solidFill>
                  <a:srgbClr val="000000"/>
                </a:solidFill>
                <a:latin typeface="Roboto-Regular"/>
              </a:rPr>
              <a:t>vyšší žilní návrat</a:t>
            </a:r>
          </a:p>
          <a:p>
            <a:pPr>
              <a:defRPr/>
            </a:pPr>
            <a:endParaRPr lang="cs-CZ" altLang="cs-CZ" sz="1400" dirty="0">
              <a:solidFill>
                <a:srgbClr val="000000"/>
              </a:solidFill>
              <a:latin typeface="Roboto-Regular"/>
            </a:endParaRPr>
          </a:p>
          <a:p>
            <a:pPr>
              <a:defRPr/>
            </a:pPr>
            <a:r>
              <a:rPr lang="cs-CZ" altLang="cs-CZ" b="1" dirty="0">
                <a:solidFill>
                  <a:srgbClr val="000000"/>
                </a:solidFill>
                <a:latin typeface="ArialMT"/>
              </a:rPr>
              <a:t>● </a:t>
            </a:r>
            <a:r>
              <a:rPr lang="cs-CZ" altLang="cs-CZ" sz="2400" b="1" dirty="0">
                <a:solidFill>
                  <a:srgbClr val="000000"/>
                </a:solidFill>
                <a:latin typeface="Roboto-Regular"/>
              </a:rPr>
              <a:t>TK</a:t>
            </a:r>
            <a:r>
              <a:rPr lang="cs-CZ" altLang="cs-CZ" b="1" dirty="0">
                <a:solidFill>
                  <a:srgbClr val="000000"/>
                </a:solidFill>
                <a:latin typeface="Roboto-Regular"/>
              </a:rPr>
              <a:t> </a:t>
            </a:r>
            <a:r>
              <a:rPr lang="cs-CZ" altLang="cs-CZ" dirty="0">
                <a:solidFill>
                  <a:srgbClr val="000000"/>
                </a:solidFill>
                <a:latin typeface="Roboto-Regular"/>
              </a:rPr>
              <a:t>- </a:t>
            </a:r>
            <a:r>
              <a:rPr lang="cs-CZ" altLang="cs-CZ" sz="2000" dirty="0">
                <a:solidFill>
                  <a:srgbClr val="000000"/>
                </a:solidFill>
                <a:latin typeface="Roboto-Regular"/>
              </a:rPr>
              <a:t>pokles STK i DTK, snížení PVR </a:t>
            </a:r>
          </a:p>
          <a:p>
            <a:pPr>
              <a:defRPr/>
            </a:pPr>
            <a:r>
              <a:rPr lang="cs-CZ" altLang="cs-CZ" dirty="0">
                <a:solidFill>
                  <a:srgbClr val="000000"/>
                </a:solidFill>
                <a:latin typeface="Roboto-Regular"/>
              </a:rPr>
              <a:t>vasodilatační efekt progesteronu na hlad. sval. cév</a:t>
            </a:r>
          </a:p>
          <a:p>
            <a:pPr>
              <a:defRPr/>
            </a:pPr>
            <a:endParaRPr lang="cs-CZ" altLang="cs-CZ" dirty="0">
              <a:solidFill>
                <a:srgbClr val="000000"/>
              </a:solidFill>
              <a:latin typeface="Roboto-Regular"/>
            </a:endParaRPr>
          </a:p>
          <a:p>
            <a:pPr>
              <a:defRPr/>
            </a:pPr>
            <a:r>
              <a:rPr lang="cs-CZ" altLang="cs-CZ" dirty="0">
                <a:solidFill>
                  <a:srgbClr val="000000"/>
                </a:solidFill>
                <a:latin typeface="ArialMT"/>
              </a:rPr>
              <a:t>● </a:t>
            </a:r>
            <a:r>
              <a:rPr lang="cs-CZ" altLang="cs-CZ" sz="2400" b="1" dirty="0">
                <a:solidFill>
                  <a:srgbClr val="000000"/>
                </a:solidFill>
                <a:latin typeface="Roboto-Regular"/>
              </a:rPr>
              <a:t>Nárůst krev. objemu o 30 - 50% </a:t>
            </a:r>
            <a:r>
              <a:rPr lang="cs-CZ" altLang="cs-CZ" sz="2000" dirty="0">
                <a:solidFill>
                  <a:srgbClr val="000000"/>
                </a:solidFill>
                <a:latin typeface="Roboto-Regular"/>
              </a:rPr>
              <a:t>- plazma o 50%, </a:t>
            </a:r>
          </a:p>
          <a:p>
            <a:pPr>
              <a:defRPr/>
            </a:pPr>
            <a:r>
              <a:rPr lang="cs-CZ" altLang="cs-CZ" sz="2000" dirty="0">
                <a:solidFill>
                  <a:srgbClr val="000000"/>
                </a:solidFill>
                <a:latin typeface="Roboto-Regular"/>
              </a:rPr>
              <a:t>erytrocyty o 18% </a:t>
            </a:r>
            <a:r>
              <a:rPr lang="cs-CZ" altLang="cs-CZ" dirty="0">
                <a:solidFill>
                  <a:srgbClr val="000000"/>
                </a:solidFill>
                <a:latin typeface="Roboto-Regular"/>
              </a:rPr>
              <a:t>(</a:t>
            </a:r>
            <a:r>
              <a:rPr lang="cs-CZ" altLang="cs-CZ" dirty="0" err="1">
                <a:solidFill>
                  <a:srgbClr val="000000"/>
                </a:solidFill>
                <a:latin typeface="Roboto-Regular"/>
              </a:rPr>
              <a:t>diluční</a:t>
            </a:r>
            <a:r>
              <a:rPr lang="cs-CZ" altLang="cs-CZ" dirty="0">
                <a:solidFill>
                  <a:srgbClr val="000000"/>
                </a:solidFill>
                <a:latin typeface="Roboto-Regular"/>
              </a:rPr>
              <a:t> anemie, snížení </a:t>
            </a:r>
            <a:r>
              <a:rPr lang="cs-CZ" altLang="cs-CZ" dirty="0" err="1">
                <a:solidFill>
                  <a:srgbClr val="000000"/>
                </a:solidFill>
                <a:latin typeface="Roboto-Regular"/>
              </a:rPr>
              <a:t>onkotického</a:t>
            </a:r>
            <a:r>
              <a:rPr lang="cs-CZ" altLang="cs-CZ" dirty="0">
                <a:solidFill>
                  <a:srgbClr val="000000"/>
                </a:solidFill>
                <a:latin typeface="Roboto-Regular"/>
              </a:rPr>
              <a:t> tlaku, pokles koncentrace elektrolytů) </a:t>
            </a:r>
            <a:r>
              <a:rPr lang="cs-CZ" altLang="cs-CZ" dirty="0" err="1">
                <a:solidFill>
                  <a:srgbClr val="000000"/>
                </a:solidFill>
                <a:latin typeface="Roboto-Regular"/>
              </a:rPr>
              <a:t>Ht</a:t>
            </a:r>
            <a:r>
              <a:rPr lang="cs-CZ" altLang="cs-CZ" dirty="0">
                <a:solidFill>
                  <a:srgbClr val="000000"/>
                </a:solidFill>
                <a:latin typeface="Roboto-Regular"/>
              </a:rPr>
              <a:t> 0,33 - 0,35, </a:t>
            </a:r>
            <a:r>
              <a:rPr lang="cs-CZ" altLang="cs-CZ" dirty="0" err="1">
                <a:solidFill>
                  <a:srgbClr val="000000"/>
                </a:solidFill>
                <a:latin typeface="Roboto-Regular"/>
              </a:rPr>
              <a:t>Hb</a:t>
            </a:r>
            <a:r>
              <a:rPr lang="cs-CZ" altLang="cs-CZ" dirty="0">
                <a:solidFill>
                  <a:srgbClr val="000000"/>
                </a:solidFill>
                <a:latin typeface="Roboto-Regular"/>
              </a:rPr>
              <a:t> 110 - 120 g/l, Leu 12 - 16 x 109 /l </a:t>
            </a:r>
          </a:p>
          <a:p>
            <a:pPr>
              <a:defRPr/>
            </a:pPr>
            <a:endParaRPr lang="cs-CZ" altLang="cs-CZ" sz="1400" dirty="0">
              <a:solidFill>
                <a:srgbClr val="000000"/>
              </a:solidFill>
              <a:latin typeface="Roboto-Regular"/>
            </a:endParaRPr>
          </a:p>
          <a:p>
            <a:pPr>
              <a:defRPr/>
            </a:pPr>
            <a:r>
              <a:rPr lang="cs-CZ" altLang="cs-CZ" dirty="0">
                <a:solidFill>
                  <a:srgbClr val="000000"/>
                </a:solidFill>
                <a:latin typeface="ArialMT"/>
              </a:rPr>
              <a:t>● </a:t>
            </a:r>
            <a:r>
              <a:rPr lang="cs-CZ" altLang="cs-CZ" sz="2400" b="1" dirty="0">
                <a:solidFill>
                  <a:srgbClr val="000000"/>
                </a:solidFill>
                <a:latin typeface="Roboto-Regular"/>
              </a:rPr>
              <a:t>Hemostáza - </a:t>
            </a:r>
            <a:r>
              <a:rPr lang="cs-CZ" altLang="cs-CZ" sz="2400" b="1" dirty="0" err="1">
                <a:solidFill>
                  <a:srgbClr val="000000"/>
                </a:solidFill>
                <a:latin typeface="Roboto-Regular"/>
              </a:rPr>
              <a:t>hyperkoagulační</a:t>
            </a:r>
            <a:r>
              <a:rPr lang="cs-CZ" altLang="cs-CZ" sz="2400" b="1" dirty="0">
                <a:solidFill>
                  <a:srgbClr val="000000"/>
                </a:solidFill>
                <a:latin typeface="Roboto-Regular"/>
              </a:rPr>
              <a:t> stav</a:t>
            </a:r>
          </a:p>
          <a:p>
            <a:pPr>
              <a:defRPr/>
            </a:pPr>
            <a:r>
              <a:rPr lang="cs-CZ" altLang="cs-CZ" sz="2000" dirty="0">
                <a:solidFill>
                  <a:srgbClr val="000000"/>
                </a:solidFill>
                <a:latin typeface="ArialMT"/>
              </a:rPr>
              <a:t>↑ </a:t>
            </a:r>
            <a:r>
              <a:rPr lang="cs-CZ" altLang="cs-CZ" sz="2000" dirty="0" err="1">
                <a:solidFill>
                  <a:srgbClr val="000000"/>
                </a:solidFill>
                <a:latin typeface="Roboto-Regular"/>
              </a:rPr>
              <a:t>fVII</a:t>
            </a:r>
            <a:r>
              <a:rPr lang="cs-CZ" altLang="cs-CZ" sz="2000" dirty="0">
                <a:solidFill>
                  <a:srgbClr val="000000"/>
                </a:solidFill>
                <a:latin typeface="Roboto-Regular"/>
              </a:rPr>
              <a:t>, </a:t>
            </a:r>
            <a:r>
              <a:rPr lang="cs-CZ" altLang="cs-CZ" sz="2000" dirty="0" err="1">
                <a:solidFill>
                  <a:srgbClr val="000000"/>
                </a:solidFill>
                <a:latin typeface="Roboto-Regular"/>
              </a:rPr>
              <a:t>fVIII</a:t>
            </a:r>
            <a:r>
              <a:rPr lang="cs-CZ" altLang="cs-CZ" sz="2000" dirty="0">
                <a:solidFill>
                  <a:srgbClr val="000000"/>
                </a:solidFill>
                <a:latin typeface="Roboto-Regular"/>
              </a:rPr>
              <a:t>, </a:t>
            </a:r>
            <a:r>
              <a:rPr lang="cs-CZ" altLang="cs-CZ" sz="2000" dirty="0" err="1">
                <a:solidFill>
                  <a:srgbClr val="000000"/>
                </a:solidFill>
                <a:latin typeface="Roboto-Regular"/>
              </a:rPr>
              <a:t>fX</a:t>
            </a:r>
            <a:r>
              <a:rPr lang="cs-CZ" altLang="cs-CZ" sz="2000" dirty="0">
                <a:solidFill>
                  <a:srgbClr val="000000"/>
                </a:solidFill>
                <a:latin typeface="Roboto-Regular"/>
              </a:rPr>
              <a:t>, </a:t>
            </a:r>
            <a:r>
              <a:rPr lang="cs-CZ" altLang="cs-CZ" sz="2000" dirty="0">
                <a:solidFill>
                  <a:srgbClr val="000000"/>
                </a:solidFill>
                <a:latin typeface="ArialMT"/>
              </a:rPr>
              <a:t>↑ </a:t>
            </a:r>
            <a:r>
              <a:rPr lang="cs-CZ" altLang="cs-CZ" sz="2000" dirty="0">
                <a:solidFill>
                  <a:srgbClr val="000000"/>
                </a:solidFill>
                <a:latin typeface="Roboto-Regular"/>
              </a:rPr>
              <a:t>fibrinogenu až o 50%; </a:t>
            </a:r>
          </a:p>
          <a:p>
            <a:pPr>
              <a:defRPr/>
            </a:pPr>
            <a:r>
              <a:rPr lang="cs-CZ" altLang="cs-CZ" sz="2000" dirty="0">
                <a:solidFill>
                  <a:srgbClr val="000000"/>
                </a:solidFill>
                <a:latin typeface="ArialMT"/>
              </a:rPr>
              <a:t>↓ </a:t>
            </a:r>
            <a:r>
              <a:rPr lang="cs-CZ" altLang="cs-CZ" sz="2000" dirty="0" err="1">
                <a:solidFill>
                  <a:srgbClr val="000000"/>
                </a:solidFill>
                <a:latin typeface="Roboto-Regular"/>
              </a:rPr>
              <a:t>koncentaceaktivátoru</a:t>
            </a:r>
            <a:r>
              <a:rPr lang="cs-CZ" altLang="cs-CZ" sz="2000" dirty="0">
                <a:solidFill>
                  <a:srgbClr val="000000"/>
                </a:solidFill>
                <a:latin typeface="Roboto-Regular"/>
              </a:rPr>
              <a:t> </a:t>
            </a:r>
            <a:r>
              <a:rPr lang="cs-CZ" altLang="cs-CZ" sz="2000" dirty="0" err="1">
                <a:solidFill>
                  <a:srgbClr val="000000"/>
                </a:solidFill>
                <a:latin typeface="Roboto-Regular"/>
              </a:rPr>
              <a:t>plazminogenu</a:t>
            </a:r>
            <a:endParaRPr lang="cs-CZ" altLang="cs-CZ" sz="1400" dirty="0">
              <a:solidFill>
                <a:srgbClr val="000000"/>
              </a:solidFill>
              <a:latin typeface="Roboto-Regular"/>
            </a:endParaRPr>
          </a:p>
        </p:txBody>
      </p:sp>
      <p:pic>
        <p:nvPicPr>
          <p:cNvPr id="8195" name="Picture 8" descr="32 T 4">
            <a:extLst>
              <a:ext uri="{FF2B5EF4-FFF2-40B4-BE49-F238E27FC236}">
                <a16:creationId xmlns:a16="http://schemas.microsoft.com/office/drawing/2014/main" id="{573AB721-6AE9-43B0-ACA1-D61BB3A0BD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7" r="10597" b="69"/>
          <a:stretch>
            <a:fillRect/>
          </a:stretch>
        </p:blipFill>
        <p:spPr bwMode="auto">
          <a:xfrm>
            <a:off x="6588125" y="4454525"/>
            <a:ext cx="2406650" cy="2287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2AEFD591-D7A6-4617-BFD0-036928A325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433"/>
    </mc:Choice>
    <mc:Fallback xmlns="">
      <p:transition spd="slow" advTm="784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>
            <a:extLst>
              <a:ext uri="{FF2B5EF4-FFF2-40B4-BE49-F238E27FC236}">
                <a16:creationId xmlns:a16="http://schemas.microsoft.com/office/drawing/2014/main" id="{9CCDBCCE-7650-43E3-A353-1491DA626E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8338" y="188913"/>
            <a:ext cx="7513637" cy="692150"/>
          </a:xfrm>
        </p:spPr>
        <p:txBody>
          <a:bodyPr/>
          <a:lstStyle/>
          <a:p>
            <a:pPr eaLnBrk="1" hangingPunct="1"/>
            <a:r>
              <a:rPr lang="sk-SK" altLang="cs-CZ"/>
              <a:t>Fyziologické změny v těhotenství</a:t>
            </a:r>
          </a:p>
        </p:txBody>
      </p:sp>
      <p:pic>
        <p:nvPicPr>
          <p:cNvPr id="9219" name="Picture 10">
            <a:extLst>
              <a:ext uri="{FF2B5EF4-FFF2-40B4-BE49-F238E27FC236}">
                <a16:creationId xmlns:a16="http://schemas.microsoft.com/office/drawing/2014/main" id="{811C1C0C-0AF9-4AF5-B48E-ED3DEF4A64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0275" y="1412875"/>
            <a:ext cx="3814763" cy="456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D8FAEDCB-44B1-49EB-9E66-0961F7E279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/>
          <a:srcRect l="17022" t="8131" r="19150" b="21694"/>
          <a:stretch/>
        </p:blipFill>
        <p:spPr>
          <a:xfrm>
            <a:off x="683568" y="908720"/>
            <a:ext cx="1620000" cy="1440000"/>
          </a:xfrm>
          <a:effectLst>
            <a:softEdge rad="112500"/>
          </a:effectLst>
        </p:spPr>
      </p:pic>
      <p:sp>
        <p:nvSpPr>
          <p:cNvPr id="9221" name="Content Placeholder 3">
            <a:extLst>
              <a:ext uri="{FF2B5EF4-FFF2-40B4-BE49-F238E27FC236}">
                <a16:creationId xmlns:a16="http://schemas.microsoft.com/office/drawing/2014/main" id="{1C5BD979-AAF6-45AF-8D0C-F346455B98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5038" y="3429000"/>
            <a:ext cx="2505075" cy="301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2001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43050" indent="-1714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00250" indent="-17145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57450" indent="-1714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14650" indent="-1714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371850" indent="-1714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29050" indent="-1714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Aft>
                <a:spcPts val="600"/>
              </a:spcAft>
              <a:buClr>
                <a:srgbClr val="8D1515"/>
              </a:buClr>
              <a:buSzPct val="145000"/>
            </a:pPr>
            <a:r>
              <a:rPr lang="sk-SK" altLang="sk-SK" sz="2400">
                <a:solidFill>
                  <a:srgbClr val="C00000"/>
                </a:solidFill>
                <a:latin typeface="Corbel" panose="020B0503020204020204" pitchFamily="34" charset="0"/>
              </a:rPr>
              <a:t>příprava na krevní </a:t>
            </a:r>
            <a:r>
              <a:rPr lang="en-US" altLang="sk-SK" sz="2400">
                <a:solidFill>
                  <a:srgbClr val="C00000"/>
                </a:solidFill>
                <a:latin typeface="Corbel" panose="020B0503020204020204" pitchFamily="34" charset="0"/>
              </a:rPr>
              <a:t>ztr</a:t>
            </a:r>
            <a:r>
              <a:rPr lang="sk-SK" altLang="sk-SK" sz="2400">
                <a:solidFill>
                  <a:srgbClr val="C00000"/>
                </a:solidFill>
                <a:latin typeface="Corbel" panose="020B0503020204020204" pitchFamily="34" charset="0"/>
              </a:rPr>
              <a:t>átu během porodu</a:t>
            </a:r>
          </a:p>
          <a:p>
            <a:pPr eaLnBrk="1" hangingPunct="1">
              <a:spcAft>
                <a:spcPts val="600"/>
              </a:spcAft>
              <a:buClr>
                <a:srgbClr val="8D1515"/>
              </a:buClr>
              <a:buSzPct val="145000"/>
            </a:pPr>
            <a:r>
              <a:rPr lang="en-US" altLang="sk-SK" sz="2400">
                <a:solidFill>
                  <a:srgbClr val="C00000"/>
                </a:solidFill>
                <a:latin typeface="Corbel" panose="020B0503020204020204" pitchFamily="34" charset="0"/>
              </a:rPr>
              <a:t>z</a:t>
            </a:r>
            <a:r>
              <a:rPr lang="sk-SK" altLang="sk-SK" sz="2400">
                <a:solidFill>
                  <a:srgbClr val="C00000"/>
                </a:solidFill>
                <a:latin typeface="Corbel" panose="020B0503020204020204" pitchFamily="34" charset="0"/>
              </a:rPr>
              <a:t>ajištení vyšších metabol. </a:t>
            </a:r>
            <a:r>
              <a:rPr lang="en-US" altLang="sk-SK" sz="2400">
                <a:solidFill>
                  <a:srgbClr val="C00000"/>
                </a:solidFill>
                <a:latin typeface="Corbel" panose="020B0503020204020204" pitchFamily="34" charset="0"/>
              </a:rPr>
              <a:t>n</a:t>
            </a:r>
            <a:r>
              <a:rPr lang="sk-SK" altLang="sk-SK" sz="2400">
                <a:solidFill>
                  <a:srgbClr val="C00000"/>
                </a:solidFill>
                <a:latin typeface="Corbel" panose="020B0503020204020204" pitchFamily="34" charset="0"/>
              </a:rPr>
              <a:t>ároku matky</a:t>
            </a:r>
            <a:r>
              <a:rPr lang="en-US" altLang="sk-SK" sz="2400">
                <a:solidFill>
                  <a:srgbClr val="C00000"/>
                </a:solidFill>
                <a:latin typeface="Corbel" panose="020B0503020204020204" pitchFamily="34" charset="0"/>
              </a:rPr>
              <a:t>+plod</a:t>
            </a:r>
            <a:endParaRPr lang="sk-SK" altLang="sk-SK" sz="2400">
              <a:solidFill>
                <a:srgbClr val="C00000"/>
              </a:solidFill>
              <a:latin typeface="Corbel" panose="020B0503020204020204" pitchFamily="34" charset="0"/>
            </a:endParaRPr>
          </a:p>
          <a:p>
            <a:pPr eaLnBrk="1" hangingPunct="1">
              <a:spcAft>
                <a:spcPts val="600"/>
              </a:spcAft>
              <a:buClr>
                <a:srgbClr val="8D1515"/>
              </a:buClr>
              <a:buSzPct val="145000"/>
            </a:pPr>
            <a:endParaRPr lang="sk-SK" altLang="sk-SK" sz="2400">
              <a:solidFill>
                <a:srgbClr val="C00000"/>
              </a:solidFill>
              <a:latin typeface="Corbel" panose="020B0503020204020204" pitchFamily="34" charset="0"/>
            </a:endParaRPr>
          </a:p>
        </p:txBody>
      </p:sp>
      <p:sp>
        <p:nvSpPr>
          <p:cNvPr id="19" name="Speech Bubble: Rectangle 18">
            <a:extLst>
              <a:ext uri="{FF2B5EF4-FFF2-40B4-BE49-F238E27FC236}">
                <a16:creationId xmlns:a16="http://schemas.microsoft.com/office/drawing/2014/main" id="{852D236A-F798-4B27-8BE6-02A2FAD30B1A}"/>
              </a:ext>
            </a:extLst>
          </p:cNvPr>
          <p:cNvSpPr/>
          <p:nvPr/>
        </p:nvSpPr>
        <p:spPr>
          <a:xfrm>
            <a:off x="6376988" y="1268413"/>
            <a:ext cx="1781175" cy="1336675"/>
          </a:xfrm>
          <a:prstGeom prst="wedgeRectCallout">
            <a:avLst>
              <a:gd name="adj1" fmla="val -59723"/>
              <a:gd name="adj2" fmla="val 3687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err="1">
                <a:solidFill>
                  <a:schemeClr val="bg1"/>
                </a:solidFill>
                <a:latin typeface="Agency FB" panose="020B0503020202020204" pitchFamily="34" charset="0"/>
              </a:rPr>
              <a:t>Krevn</a:t>
            </a:r>
            <a:r>
              <a:rPr lang="sk-SK" dirty="0">
                <a:solidFill>
                  <a:schemeClr val="bg1"/>
                </a:solidFill>
                <a:latin typeface="Agency FB" panose="020B0503020202020204" pitchFamily="34" charset="0"/>
              </a:rPr>
              <a:t>í ztráta do 1000 ml s dobrou toleranci</a:t>
            </a:r>
            <a:r>
              <a:rPr lang="sk-SK" dirty="0">
                <a:solidFill>
                  <a:srgbClr val="C00000"/>
                </a:solidFill>
                <a:latin typeface="Agency FB" panose="020B0503020202020204" pitchFamily="34" charset="0"/>
              </a:rPr>
              <a:t>átu</a:t>
            </a:r>
            <a:endParaRPr lang="sk-SK" dirty="0">
              <a:latin typeface="Agency FB" panose="020B0503020202020204" pitchFamily="34" charset="0"/>
            </a:endParaRP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363E9A9D-0A97-4529-80B0-090FC1DF70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851"/>
    </mc:Choice>
    <mc:Fallback xmlns="">
      <p:transition spd="slow" advTm="348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Obdélník 2">
            <a:extLst>
              <a:ext uri="{FF2B5EF4-FFF2-40B4-BE49-F238E27FC236}">
                <a16:creationId xmlns:a16="http://schemas.microsoft.com/office/drawing/2014/main" id="{B387BD7E-021D-4AEB-8469-2A600300DC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549275"/>
            <a:ext cx="8686800" cy="403225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cs-CZ" altLang="cs-CZ" sz="2400" b="1" dirty="0">
                <a:latin typeface="Roboto-Regular"/>
              </a:rPr>
              <a:t>Dechový objem: </a:t>
            </a:r>
            <a:r>
              <a:rPr lang="cs-CZ" altLang="cs-CZ" sz="2000" dirty="0">
                <a:latin typeface="ArialMT"/>
              </a:rPr>
              <a:t>↑ </a:t>
            </a:r>
            <a:r>
              <a:rPr lang="cs-CZ" altLang="cs-CZ" sz="2000" dirty="0">
                <a:latin typeface="Roboto-Regular"/>
              </a:rPr>
              <a:t>až na 700ml, frekvence se nemění,</a:t>
            </a:r>
          </a:p>
          <a:p>
            <a:pPr>
              <a:defRPr/>
            </a:pPr>
            <a:r>
              <a:rPr lang="cs-CZ" altLang="cs-CZ" sz="2000" dirty="0">
                <a:latin typeface="Roboto-Regular"/>
              </a:rPr>
              <a:t> </a:t>
            </a:r>
            <a:r>
              <a:rPr lang="cs-CZ" altLang="cs-CZ" sz="2000" dirty="0">
                <a:latin typeface="ArialMT"/>
              </a:rPr>
              <a:t>↓ </a:t>
            </a:r>
            <a:r>
              <a:rPr lang="cs-CZ" altLang="cs-CZ" sz="2000" dirty="0">
                <a:latin typeface="Roboto-Regular"/>
              </a:rPr>
              <a:t>expirační rezervní objem i reziduální objem; alveolární ventilace </a:t>
            </a:r>
            <a:r>
              <a:rPr lang="cs-CZ" altLang="cs-CZ" sz="2000" dirty="0">
                <a:latin typeface="ArialMT"/>
              </a:rPr>
              <a:t>↑ </a:t>
            </a:r>
            <a:r>
              <a:rPr lang="cs-CZ" altLang="cs-CZ" sz="2000" dirty="0">
                <a:latin typeface="Roboto-Regular"/>
              </a:rPr>
              <a:t>až o 50% </a:t>
            </a:r>
            <a:r>
              <a:rPr lang="cs-CZ" altLang="cs-CZ" sz="1400" dirty="0">
                <a:latin typeface="Roboto-Regular"/>
              </a:rPr>
              <a:t>(progesteron přispívá k relaxaci hladké svaloviny dýchacích cest </a:t>
            </a:r>
            <a:r>
              <a:rPr lang="cs-CZ" altLang="cs-CZ" sz="1400" dirty="0">
                <a:latin typeface="ArialMT"/>
              </a:rPr>
              <a:t>→ </a:t>
            </a:r>
            <a:r>
              <a:rPr lang="cs-CZ" altLang="cs-CZ" sz="1400" dirty="0">
                <a:latin typeface="Roboto-Regular"/>
              </a:rPr>
              <a:t>pokles odporu DC až o 50%)</a:t>
            </a:r>
            <a:r>
              <a:rPr lang="cs-CZ" altLang="cs-CZ" dirty="0">
                <a:latin typeface="Roboto-Regular"/>
              </a:rPr>
              <a:t>, </a:t>
            </a:r>
          </a:p>
          <a:p>
            <a:pPr>
              <a:defRPr/>
            </a:pPr>
            <a:endParaRPr lang="cs-CZ" altLang="cs-CZ" dirty="0">
              <a:latin typeface="Roboto-Regular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cs-CZ" altLang="cs-CZ" sz="2400" b="1" dirty="0">
                <a:latin typeface="Roboto-Regular"/>
              </a:rPr>
              <a:t>Vylučovací systém </a:t>
            </a:r>
            <a:r>
              <a:rPr lang="cs-CZ" altLang="cs-CZ" dirty="0">
                <a:latin typeface="Roboto-Regular"/>
              </a:rPr>
              <a:t>– 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cs-CZ" altLang="cs-CZ" sz="2000" dirty="0">
                <a:latin typeface="ArialMT"/>
              </a:rPr>
              <a:t>↑ </a:t>
            </a:r>
            <a:r>
              <a:rPr lang="cs-CZ" altLang="cs-CZ" sz="2000" dirty="0">
                <a:latin typeface="Roboto-Regular"/>
              </a:rPr>
              <a:t>GF o 50 %; </a:t>
            </a:r>
            <a:r>
              <a:rPr lang="cs-CZ" altLang="cs-CZ" sz="2000" dirty="0">
                <a:latin typeface="ArialMT"/>
              </a:rPr>
              <a:t>↓ </a:t>
            </a:r>
            <a:r>
              <a:rPr lang="cs-CZ" altLang="cs-CZ" sz="2000" dirty="0">
                <a:latin typeface="Roboto-Regular"/>
              </a:rPr>
              <a:t>U, </a:t>
            </a:r>
            <a:r>
              <a:rPr lang="cs-CZ" altLang="cs-CZ" sz="2000" dirty="0" err="1">
                <a:latin typeface="Roboto-Regular"/>
              </a:rPr>
              <a:t>krea</a:t>
            </a:r>
            <a:endParaRPr lang="cs-CZ" altLang="cs-CZ" sz="2000" dirty="0">
              <a:latin typeface="Roboto-Regular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cs-CZ" altLang="cs-CZ" sz="2000" dirty="0">
                <a:latin typeface="Roboto-Regular"/>
              </a:rPr>
              <a:t>Celkové množství vody v organismu stoupá až o 7 l </a:t>
            </a:r>
            <a:r>
              <a:rPr lang="cs-CZ" altLang="cs-CZ" dirty="0">
                <a:latin typeface="ArialMT"/>
              </a:rPr>
              <a:t>→ ↑ </a:t>
            </a:r>
            <a:r>
              <a:rPr lang="cs-CZ" altLang="cs-CZ" dirty="0">
                <a:latin typeface="Roboto-Regular"/>
              </a:rPr>
              <a:t>ADH + reninu</a:t>
            </a:r>
          </a:p>
          <a:p>
            <a:pPr>
              <a:defRPr/>
            </a:pPr>
            <a:r>
              <a:rPr lang="cs-CZ" altLang="cs-CZ" dirty="0">
                <a:latin typeface="Roboto-Regular"/>
              </a:rPr>
              <a:t> </a:t>
            </a:r>
            <a:r>
              <a:rPr lang="cs-CZ" altLang="cs-CZ" sz="1400" dirty="0">
                <a:latin typeface="Roboto-Regular"/>
              </a:rPr>
              <a:t>(tvoří se nejen v ledvinách, ale i v těhotné děloze)</a:t>
            </a:r>
            <a:r>
              <a:rPr lang="cs-CZ" altLang="cs-CZ" dirty="0">
                <a:latin typeface="Roboto-Regular"/>
              </a:rPr>
              <a:t>;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cs-CZ" altLang="cs-CZ" dirty="0">
                <a:latin typeface="Roboto-Regular"/>
              </a:rPr>
              <a:t> i přes 5x vyšší hladinu </a:t>
            </a:r>
            <a:r>
              <a:rPr lang="cs-CZ" altLang="cs-CZ" dirty="0" err="1">
                <a:latin typeface="Roboto-Regular"/>
              </a:rPr>
              <a:t>angiotenzinu</a:t>
            </a:r>
            <a:r>
              <a:rPr lang="cs-CZ" altLang="cs-CZ" dirty="0">
                <a:latin typeface="Roboto-Regular"/>
              </a:rPr>
              <a:t> II </a:t>
            </a:r>
            <a:r>
              <a:rPr lang="cs-CZ" altLang="cs-CZ" dirty="0" err="1">
                <a:latin typeface="Roboto-Regular"/>
              </a:rPr>
              <a:t>nadochází</a:t>
            </a:r>
            <a:r>
              <a:rPr lang="cs-CZ" altLang="cs-CZ" dirty="0">
                <a:latin typeface="Roboto-Regular"/>
              </a:rPr>
              <a:t> fyziologicky k nárůstu TK, a to jednak pro pokles PVR, ale také díky zvýšené aktivitě </a:t>
            </a:r>
            <a:r>
              <a:rPr lang="cs-CZ" altLang="cs-CZ" b="1" dirty="0">
                <a:latin typeface="Roboto-Regular"/>
              </a:rPr>
              <a:t>leucin-</a:t>
            </a:r>
            <a:r>
              <a:rPr lang="cs-CZ" altLang="cs-CZ" b="1" dirty="0" err="1">
                <a:latin typeface="Roboto-Regular"/>
              </a:rPr>
              <a:t>animopeptidázy</a:t>
            </a:r>
            <a:r>
              <a:rPr lang="cs-CZ" altLang="cs-CZ" dirty="0">
                <a:latin typeface="Roboto-Regular"/>
              </a:rPr>
              <a:t>, která </a:t>
            </a:r>
            <a:r>
              <a:rPr lang="cs-CZ" altLang="cs-CZ" dirty="0" err="1">
                <a:latin typeface="Roboto-Regular"/>
              </a:rPr>
              <a:t>angiotenzin</a:t>
            </a:r>
            <a:r>
              <a:rPr lang="cs-CZ" altLang="cs-CZ" dirty="0">
                <a:latin typeface="Roboto-Regular"/>
              </a:rPr>
              <a:t> II štěpí a snižuje tak jeho vliv na cévní stěnu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cs-CZ" altLang="cs-CZ" dirty="0">
              <a:latin typeface="Roboto-Regular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cs-CZ" altLang="cs-CZ" sz="2000" b="1" dirty="0">
                <a:latin typeface="Roboto-Regular"/>
              </a:rPr>
              <a:t>POZOR!!! </a:t>
            </a:r>
            <a:r>
              <a:rPr lang="cs-CZ" altLang="cs-CZ" sz="2000" dirty="0">
                <a:latin typeface="Roboto-Regular"/>
              </a:rPr>
              <a:t>při </a:t>
            </a:r>
            <a:r>
              <a:rPr lang="cs-CZ" altLang="cs-CZ" sz="2000" dirty="0" err="1">
                <a:latin typeface="Roboto-Regular"/>
              </a:rPr>
              <a:t>preeklampsii</a:t>
            </a:r>
            <a:r>
              <a:rPr lang="cs-CZ" altLang="cs-CZ" sz="2000" dirty="0">
                <a:latin typeface="Roboto-Regular"/>
              </a:rPr>
              <a:t> je hladina tohoto enzymu snížena</a:t>
            </a:r>
            <a:endParaRPr lang="cs-CZ" altLang="cs-CZ" sz="2000" dirty="0"/>
          </a:p>
        </p:txBody>
      </p:sp>
      <p:pic>
        <p:nvPicPr>
          <p:cNvPr id="10243" name="Picture 8" descr="32 T 4">
            <a:extLst>
              <a:ext uri="{FF2B5EF4-FFF2-40B4-BE49-F238E27FC236}">
                <a16:creationId xmlns:a16="http://schemas.microsoft.com/office/drawing/2014/main" id="{DCD5D7B4-E8F2-4744-8576-649BBAFA31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7" r="10597" b="69"/>
          <a:stretch>
            <a:fillRect/>
          </a:stretch>
        </p:blipFill>
        <p:spPr bwMode="auto">
          <a:xfrm>
            <a:off x="6732588" y="4575175"/>
            <a:ext cx="2205037" cy="209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C7A71BB7-3B05-4847-BE8F-FB07807881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364"/>
    </mc:Choice>
    <mc:Fallback xmlns="">
      <p:transition spd="slow" advTm="633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Nadpis 1">
            <a:extLst>
              <a:ext uri="{FF2B5EF4-FFF2-40B4-BE49-F238E27FC236}">
                <a16:creationId xmlns:a16="http://schemas.microsoft.com/office/drawing/2014/main" id="{E927DF6A-249F-4975-A3F1-25053043F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98450"/>
            <a:ext cx="5483225" cy="495300"/>
          </a:xfrm>
        </p:spPr>
        <p:txBody>
          <a:bodyPr/>
          <a:lstStyle/>
          <a:p>
            <a:r>
              <a:rPr lang="cs-CZ" altLang="cs-CZ" sz="2400">
                <a:solidFill>
                  <a:srgbClr val="FF0000"/>
                </a:solidFill>
                <a:latin typeface="Roboto-Bold"/>
              </a:rPr>
              <a:t>Specifická rizika rodičky</a:t>
            </a:r>
            <a:br>
              <a:rPr lang="cs-CZ" altLang="cs-CZ" sz="2400">
                <a:solidFill>
                  <a:srgbClr val="FF0000"/>
                </a:solidFill>
                <a:latin typeface="Roboto-Bold"/>
              </a:rPr>
            </a:br>
            <a:endParaRPr lang="cs-CZ" altLang="cs-CZ" sz="2400">
              <a:solidFill>
                <a:srgbClr val="FF0000"/>
              </a:solidFill>
            </a:endParaRPr>
          </a:p>
        </p:txBody>
      </p:sp>
      <p:sp>
        <p:nvSpPr>
          <p:cNvPr id="11267" name="Obdélník 2">
            <a:extLst>
              <a:ext uri="{FF2B5EF4-FFF2-40B4-BE49-F238E27FC236}">
                <a16:creationId xmlns:a16="http://schemas.microsoft.com/office/drawing/2014/main" id="{98D6119E-EFBA-45B4-AF1D-F0AF5A836C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796925"/>
            <a:ext cx="8362950" cy="5078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rgbClr val="000000"/>
                </a:solidFill>
                <a:latin typeface="ArialMT"/>
              </a:rPr>
              <a:t>● </a:t>
            </a:r>
            <a:r>
              <a:rPr lang="cs-CZ" altLang="cs-CZ" sz="2400" b="1">
                <a:solidFill>
                  <a:srgbClr val="000000"/>
                </a:solidFill>
                <a:latin typeface="Roboto-Bold"/>
              </a:rPr>
              <a:t>Primární změny vlivem gestagenů a estrogenů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rgbClr val="000000"/>
                </a:solidFill>
                <a:latin typeface="Roboto-Bold"/>
              </a:rPr>
              <a:t> </a:t>
            </a:r>
            <a:r>
              <a:rPr lang="cs-CZ" altLang="cs-CZ" sz="2000">
                <a:solidFill>
                  <a:srgbClr val="000000"/>
                </a:solidFill>
                <a:latin typeface="Roboto-Regular"/>
              </a:rPr>
              <a:t>- zúžené HCD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rgbClr val="000000"/>
                </a:solidFill>
                <a:latin typeface="Roboto-Regular"/>
              </a:rPr>
              <a:t>(v průběhu porodu pro zvýšené prokrvení tkání dochází až k otoku sliznic),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rgbClr val="000000"/>
                </a:solidFill>
                <a:latin typeface="ArialMT"/>
              </a:rPr>
              <a:t>↑ </a:t>
            </a:r>
            <a:r>
              <a:rPr lang="cs-CZ" altLang="cs-CZ" sz="2000">
                <a:solidFill>
                  <a:srgbClr val="000000"/>
                </a:solidFill>
                <a:latin typeface="Roboto-Regular"/>
              </a:rPr>
              <a:t>fragilita kapilár,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rgbClr val="000000"/>
                </a:solidFill>
                <a:latin typeface="Roboto-Regular"/>
              </a:rPr>
              <a:t> často obezita, velká prsa,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rgbClr val="000000"/>
                </a:solidFill>
                <a:latin typeface="Roboto-Regular"/>
              </a:rPr>
              <a:t> </a:t>
            </a:r>
            <a:r>
              <a:rPr lang="cs-CZ" altLang="cs-CZ" sz="2000">
                <a:solidFill>
                  <a:srgbClr val="000000"/>
                </a:solidFill>
                <a:latin typeface="ArialMT"/>
              </a:rPr>
              <a:t>↓ </a:t>
            </a:r>
            <a:r>
              <a:rPr lang="cs-CZ" altLang="cs-CZ" sz="2000">
                <a:solidFill>
                  <a:srgbClr val="000000"/>
                </a:solidFill>
                <a:latin typeface="Roboto-Regular"/>
              </a:rPr>
              <a:t>tonus jícnových sfinkterů,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rgbClr val="000000"/>
                </a:solidFill>
                <a:latin typeface="Roboto-Regular"/>
              </a:rPr>
              <a:t> přítomný žaludeční obsah při snížené motilitě a pasáži,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rgbClr val="000000"/>
                </a:solidFill>
                <a:latin typeface="Roboto-Regular"/>
              </a:rPr>
              <a:t>vyšší acidita žal. štávy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2000">
              <a:solidFill>
                <a:srgbClr val="000000"/>
              </a:solidFill>
              <a:latin typeface="Roboto-Regular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rgbClr val="000000"/>
                </a:solidFill>
                <a:latin typeface="ArialMT"/>
              </a:rPr>
              <a:t>● </a:t>
            </a:r>
            <a:r>
              <a:rPr lang="cs-CZ" altLang="cs-CZ" sz="2400" b="1">
                <a:solidFill>
                  <a:srgbClr val="000000"/>
                </a:solidFill>
                <a:latin typeface="Roboto-Bold"/>
              </a:rPr>
              <a:t>Sekundární změny spojené se zvětšením dělohy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rgbClr val="000000"/>
                </a:solidFill>
                <a:latin typeface="Roboto-Regular"/>
              </a:rPr>
              <a:t>- </a:t>
            </a:r>
            <a:r>
              <a:rPr lang="cs-CZ" altLang="cs-CZ" sz="2000">
                <a:solidFill>
                  <a:srgbClr val="000000"/>
                </a:solidFill>
                <a:latin typeface="ArialMT"/>
              </a:rPr>
              <a:t>↑ </a:t>
            </a:r>
            <a:r>
              <a:rPr lang="cs-CZ" altLang="cs-CZ" sz="2000">
                <a:solidFill>
                  <a:srgbClr val="000000"/>
                </a:solidFill>
                <a:latin typeface="Roboto-Regular"/>
              </a:rPr>
              <a:t>intragastrický tlak,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rgbClr val="000000"/>
                </a:solidFill>
                <a:latin typeface="Roboto-Regular"/>
              </a:rPr>
              <a:t>horizontální poloha žaludku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3000">
                <a:solidFill>
                  <a:srgbClr val="2A3991"/>
                </a:solidFill>
                <a:latin typeface="MS-PGothic"/>
              </a:rPr>
              <a:t>⇊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400">
                <a:solidFill>
                  <a:srgbClr val="2A3991"/>
                </a:solidFill>
                <a:latin typeface="Roboto-Regular"/>
              </a:rPr>
              <a:t>OBTÍŽNÁ INTUBACE,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400">
                <a:solidFill>
                  <a:srgbClr val="2A3991"/>
                </a:solidFill>
                <a:latin typeface="Roboto-Regular"/>
              </a:rPr>
              <a:t>VYSOKÉ RIZIKO ASPIRACE</a:t>
            </a:r>
            <a:endParaRPr lang="cs-CZ" altLang="cs-CZ" sz="1800">
              <a:latin typeface="Arial" panose="020B0604020202020204" pitchFamily="34" charset="0"/>
            </a:endParaRPr>
          </a:p>
        </p:txBody>
      </p:sp>
      <p:pic>
        <p:nvPicPr>
          <p:cNvPr id="11268" name="Picture 8" descr="32 T 4">
            <a:extLst>
              <a:ext uri="{FF2B5EF4-FFF2-40B4-BE49-F238E27FC236}">
                <a16:creationId xmlns:a16="http://schemas.microsoft.com/office/drawing/2014/main" id="{A160C5C2-F7EF-4544-8477-EFE6848B5B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7" r="10597" b="69"/>
          <a:stretch>
            <a:fillRect/>
          </a:stretch>
        </p:blipFill>
        <p:spPr bwMode="auto">
          <a:xfrm>
            <a:off x="6227763" y="4119563"/>
            <a:ext cx="2682875" cy="254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D6BB95B6-1548-4577-B6DA-5CDDF00053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918"/>
    </mc:Choice>
    <mc:Fallback xmlns="">
      <p:transition spd="slow" advTm="889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3">
            <a:extLst>
              <a:ext uri="{FF2B5EF4-FFF2-40B4-BE49-F238E27FC236}">
                <a16:creationId xmlns:a16="http://schemas.microsoft.com/office/drawing/2014/main" id="{F25498E7-4AF3-427B-8203-C2DA1194DB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1052513"/>
            <a:ext cx="8353425" cy="3970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>
                <a:latin typeface="Times New Roman" panose="02020603050405020304" pitchFamily="18" charset="0"/>
              </a:rPr>
              <a:t> Řecká mytologie  -  Asklepios  (Aeskulap) se narodil z tělamrtvé matky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>
                <a:latin typeface="Times New Roman" panose="02020603050405020304" pitchFamily="18" charset="0"/>
              </a:rPr>
              <a:t>                                 Indie 6.st. př.n.l.  -   Gantáma  (Buddha)  - z boku své matky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1800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>
                <a:latin typeface="Times New Roman" panose="02020603050405020304" pitchFamily="18" charset="0"/>
              </a:rPr>
              <a:t>Název pochází snad od Plinia:  sectio od základu „seco“ - řezati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>
                <a:latin typeface="Times New Roman" panose="02020603050405020304" pitchFamily="18" charset="0"/>
              </a:rPr>
              <a:t>                                                   caesares od „caedo“  -  rozřezávati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>
                <a:latin typeface="Times New Roman" panose="02020603050405020304" pitchFamily="18" charset="0"/>
              </a:rPr>
              <a:t>                                                                           nemá žádnou spojitost s Caesarem.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1800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>
                <a:latin typeface="Times New Roman" panose="02020603050405020304" pitchFamily="18" charset="0"/>
              </a:rPr>
              <a:t> Starožidovský zákon zakazoval pohřbít těhotnou ženu, aniž bylpředem vyříznut plod.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>
                <a:latin typeface="Times New Roman" panose="02020603050405020304" pitchFamily="18" charset="0"/>
              </a:rPr>
              <a:t>Výkon se dělal na ženách mrtvých nebo moribundních.</a:t>
            </a:r>
          </a:p>
          <a:p>
            <a:pPr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cs-CZ" altLang="cs-CZ" sz="1800">
                <a:latin typeface="Times New Roman" panose="02020603050405020304" pitchFamily="18" charset="0"/>
              </a:rPr>
              <a:t>První řez na živé ženě byl údajně v 16.st.n.l., postupně jich přibývalo, úmrtnost   100%.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>
                <a:latin typeface="Times New Roman" panose="02020603050405020304" pitchFamily="18" charset="0"/>
              </a:rPr>
              <a:t>Čechy - r. 1786 vojenský chirurg Josef Staub - dítě mrtvé, žena zemřela druhý den. </a:t>
            </a:r>
          </a:p>
          <a:p>
            <a:pPr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cs-CZ" altLang="cs-CZ" sz="1800">
                <a:latin typeface="Times New Roman" panose="02020603050405020304" pitchFamily="18" charset="0"/>
              </a:rPr>
              <a:t>Císařských řezů přibývalo se zavedením anestezie (Morton 19.st.), posledním velkým problémem byly infekce až do zavedení asepse a antisepse  (Semmelweis 19.st.)      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1800">
              <a:latin typeface="Times New Roman" panose="02020603050405020304" pitchFamily="18" charset="0"/>
            </a:endParaRPr>
          </a:p>
        </p:txBody>
      </p:sp>
      <p:sp>
        <p:nvSpPr>
          <p:cNvPr id="12291" name="Nadpis 1">
            <a:extLst>
              <a:ext uri="{FF2B5EF4-FFF2-40B4-BE49-F238E27FC236}">
                <a16:creationId xmlns:a16="http://schemas.microsoft.com/office/drawing/2014/main" id="{BAA4EF41-30D0-4719-94F9-4E9BF84FB5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288" y="260350"/>
            <a:ext cx="5483225" cy="495300"/>
          </a:xfrm>
        </p:spPr>
        <p:txBody>
          <a:bodyPr/>
          <a:lstStyle/>
          <a:p>
            <a:r>
              <a:rPr lang="cs-CZ" altLang="cs-CZ" sz="2800"/>
              <a:t>Císařský řez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1E4E62B0-9CF3-4042-B1CF-7E0031E270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208"/>
    </mc:Choice>
    <mc:Fallback xmlns="">
      <p:transition spd="slow" advTm="542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id="{87594077-3B21-4202-9138-CBB1996FD5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850" y="260350"/>
            <a:ext cx="5578475" cy="1065213"/>
          </a:xfrm>
        </p:spPr>
        <p:txBody>
          <a:bodyPr/>
          <a:lstStyle/>
          <a:p>
            <a:pPr eaLnBrk="1" hangingPunct="1"/>
            <a:r>
              <a:rPr lang="cs-CZ" altLang="cs-CZ" sz="2400"/>
              <a:t>Z pohledu anesteziologa:</a:t>
            </a:r>
            <a:br>
              <a:rPr lang="cs-CZ" altLang="cs-CZ" sz="2400"/>
            </a:br>
            <a:r>
              <a:rPr lang="cs-CZ" altLang="cs-CZ" sz="2400"/>
              <a:t>---------------------------------------------</a:t>
            </a:r>
          </a:p>
        </p:txBody>
      </p:sp>
      <p:sp>
        <p:nvSpPr>
          <p:cNvPr id="13315" name="Text Box 3">
            <a:extLst>
              <a:ext uri="{FF2B5EF4-FFF2-40B4-BE49-F238E27FC236}">
                <a16:creationId xmlns:a16="http://schemas.microsoft.com/office/drawing/2014/main" id="{A4FE50A0-4875-456B-B83D-FFDF750840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1412875"/>
            <a:ext cx="7920038" cy="4246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 b="1">
                <a:latin typeface="Times New Roman" panose="02020603050405020304" pitchFamily="18" charset="0"/>
              </a:rPr>
              <a:t>1.  S.c. plánovaná</a:t>
            </a:r>
            <a:r>
              <a:rPr lang="cs-CZ" altLang="cs-CZ" sz="1800">
                <a:latin typeface="Times New Roman" panose="02020603050405020304" pitchFamily="18" charset="0"/>
              </a:rPr>
              <a:t>, lze zvolit jakoukoli anestezii, rodička je připravená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>
                <a:latin typeface="Times New Roman" panose="02020603050405020304" pitchFamily="18" charset="0"/>
              </a:rPr>
              <a:t>            -  kefalopelvický nepoměr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>
                <a:latin typeface="Times New Roman" panose="02020603050405020304" pitchFamily="18" charset="0"/>
              </a:rPr>
              <a:t>            -  poloha plodu koncem pánevním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>
                <a:latin typeface="Times New Roman" panose="02020603050405020304" pitchFamily="18" charset="0"/>
              </a:rPr>
              <a:t>            -  neporodní indikace: ortopedické, oční, neurologické, interní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1800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400" b="1">
                <a:latin typeface="Times New Roman" panose="02020603050405020304" pitchFamily="18" charset="0"/>
              </a:rPr>
              <a:t>2.  S.c. urgentní</a:t>
            </a:r>
            <a:r>
              <a:rPr lang="cs-CZ" altLang="cs-CZ" sz="1800">
                <a:latin typeface="Times New Roman" panose="02020603050405020304" pitchFamily="18" charset="0"/>
              </a:rPr>
              <a:t>, rodička nepřipravená, ale je čas i na svodnou anestezii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>
                <a:latin typeface="Times New Roman" panose="02020603050405020304" pitchFamily="18" charset="0"/>
              </a:rPr>
              <a:t>            -  neúplný konec pánevní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>
                <a:latin typeface="Times New Roman" panose="02020603050405020304" pitchFamily="18" charset="0"/>
              </a:rPr>
              <a:t>            -  nepostupující porod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1800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400" b="1">
                <a:latin typeface="Times New Roman" panose="02020603050405020304" pitchFamily="18" charset="0"/>
              </a:rPr>
              <a:t>3.  S.c. akutní</a:t>
            </a:r>
            <a:r>
              <a:rPr lang="cs-CZ" altLang="cs-CZ" sz="1800">
                <a:latin typeface="Times New Roman" panose="02020603050405020304" pitchFamily="18" charset="0"/>
              </a:rPr>
              <a:t>, neodkladná, je nutná celková anestezie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>
                <a:latin typeface="Times New Roman" panose="02020603050405020304" pitchFamily="18" charset="0"/>
              </a:rPr>
              <a:t>            -  prolaps pupečníku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>
                <a:latin typeface="Times New Roman" panose="02020603050405020304" pitchFamily="18" charset="0"/>
              </a:rPr>
              <a:t>            -  abrupce placenty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>
                <a:latin typeface="Times New Roman" panose="02020603050405020304" pitchFamily="18" charset="0"/>
              </a:rPr>
              <a:t>            -  hypoxie plodu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>
                <a:latin typeface="Times New Roman" panose="02020603050405020304" pitchFamily="18" charset="0"/>
              </a:rPr>
              <a:t>            -  eklamptický záchvat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758EDA53-84FC-4567-9B5C-D61F5AA9CD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807"/>
    </mc:Choice>
    <mc:Fallback xmlns="">
      <p:transition spd="slow" advTm="858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6554</TotalTime>
  <Words>2323</Words>
  <Application>Microsoft Office PowerPoint</Application>
  <PresentationFormat>Předvádění na obrazovce (4:3)</PresentationFormat>
  <Paragraphs>367</Paragraphs>
  <Slides>38</Slides>
  <Notes>0</Notes>
  <HiddenSlides>0</HiddenSlides>
  <MMClips>16</MMClips>
  <ScaleCrop>false</ScaleCrop>
  <HeadingPairs>
    <vt:vector size="6" baseType="variant">
      <vt:variant>
        <vt:lpstr>Použitá písma</vt:lpstr>
      </vt:variant>
      <vt:variant>
        <vt:i4>10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38</vt:i4>
      </vt:variant>
    </vt:vector>
  </HeadingPairs>
  <TitlesOfParts>
    <vt:vector size="49" baseType="lpstr">
      <vt:lpstr>Agency FB</vt:lpstr>
      <vt:lpstr>Arial</vt:lpstr>
      <vt:lpstr>ArialMT</vt:lpstr>
      <vt:lpstr>Calibri</vt:lpstr>
      <vt:lpstr>Corbel</vt:lpstr>
      <vt:lpstr>MS-PGothic</vt:lpstr>
      <vt:lpstr>Roboto-Bold</vt:lpstr>
      <vt:lpstr>Roboto-Regular</vt:lpstr>
      <vt:lpstr>Times New Roman</vt:lpstr>
      <vt:lpstr>Wingdings</vt:lpstr>
      <vt:lpstr>Motiv systému Office</vt:lpstr>
      <vt:lpstr>     ANESTEZIE                       v gynekologii                          a porodnictví                                  </vt:lpstr>
      <vt:lpstr>Prezentace aplikace PowerPoint</vt:lpstr>
      <vt:lpstr>Fyziologické změny v těhotenství -----------------------------------------------------------------</vt:lpstr>
      <vt:lpstr>Prezentace aplikace PowerPoint</vt:lpstr>
      <vt:lpstr>Fyziologické změny v těhotenství</vt:lpstr>
      <vt:lpstr>Prezentace aplikace PowerPoint</vt:lpstr>
      <vt:lpstr>Specifická rizika rodičky </vt:lpstr>
      <vt:lpstr>Císařský řez</vt:lpstr>
      <vt:lpstr>Z pohledu anesteziologa: ---------------------------------------------</vt:lpstr>
      <vt:lpstr>Císařský řez - plánovaný</vt:lpstr>
      <vt:lpstr>Císařský řez –urgentní - akutní</vt:lpstr>
      <vt:lpstr>Volba typu anestezie </vt:lpstr>
      <vt:lpstr>Císařský řez</vt:lpstr>
      <vt:lpstr>Volba typu anestezie </vt:lpstr>
      <vt:lpstr>Prevence kyselé aspirace: </vt:lpstr>
      <vt:lpstr>Prezentace aplikace PowerPoint</vt:lpstr>
      <vt:lpstr>Celková anestezie u císařského řezu </vt:lpstr>
      <vt:lpstr>Prezentace aplikace PowerPoint</vt:lpstr>
      <vt:lpstr>Prezentace aplikace PowerPoint</vt:lpstr>
      <vt:lpstr>Prezentace aplikace PowerPoint</vt:lpstr>
      <vt:lpstr>Spinální anestezie </vt:lpstr>
      <vt:lpstr>Epidurální anestezie </vt:lpstr>
      <vt:lpstr>Uterotonika </vt:lpstr>
      <vt:lpstr>Prezentace aplikace PowerPoint</vt:lpstr>
      <vt:lpstr>Námelové alkaloidy (methylergometrin)</vt:lpstr>
      <vt:lpstr>Tokolýza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Placenta percreta</vt:lpstr>
      <vt:lpstr>Fáze 2</vt:lpstr>
      <vt:lpstr>Prezentace aplikace PowerPoint</vt:lpstr>
      <vt:lpstr>3. Fáze 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malejJohn</dc:creator>
  <cp:lastModifiedBy>Jitka</cp:lastModifiedBy>
  <cp:revision>134</cp:revision>
  <dcterms:created xsi:type="dcterms:W3CDTF">2011-11-21T21:25:58Z</dcterms:created>
  <dcterms:modified xsi:type="dcterms:W3CDTF">2021-03-16T11:07:47Z</dcterms:modified>
</cp:coreProperties>
</file>