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41"/>
  </p:notesMasterIdLst>
  <p:sldIdLst>
    <p:sldId id="294" r:id="rId2"/>
    <p:sldId id="502" r:id="rId3"/>
    <p:sldId id="391" r:id="rId4"/>
    <p:sldId id="392" r:id="rId5"/>
    <p:sldId id="393" r:id="rId6"/>
    <p:sldId id="394" r:id="rId7"/>
    <p:sldId id="395" r:id="rId8"/>
    <p:sldId id="396" r:id="rId9"/>
    <p:sldId id="397" r:id="rId10"/>
    <p:sldId id="398" r:id="rId11"/>
    <p:sldId id="399" r:id="rId12"/>
    <p:sldId id="400" r:id="rId13"/>
    <p:sldId id="401" r:id="rId14"/>
    <p:sldId id="402" r:id="rId15"/>
    <p:sldId id="403" r:id="rId16"/>
    <p:sldId id="404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4" r:id="rId26"/>
    <p:sldId id="415" r:id="rId27"/>
    <p:sldId id="416" r:id="rId28"/>
    <p:sldId id="417" r:id="rId29"/>
    <p:sldId id="418" r:id="rId30"/>
    <p:sldId id="419" r:id="rId31"/>
    <p:sldId id="420" r:id="rId32"/>
    <p:sldId id="421" r:id="rId33"/>
    <p:sldId id="459" r:id="rId34"/>
    <p:sldId id="460" r:id="rId35"/>
    <p:sldId id="461" r:id="rId36"/>
    <p:sldId id="472" r:id="rId37"/>
    <p:sldId id="495" r:id="rId38"/>
    <p:sldId id="500" r:id="rId39"/>
    <p:sldId id="501" r:id="rId4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CC66FF"/>
    <a:srgbClr val="99CCFF"/>
    <a:srgbClr val="99FF66"/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74" autoAdjust="0"/>
    <p:restoredTop sz="93286" autoAdjust="0"/>
  </p:normalViewPr>
  <p:slideViewPr>
    <p:cSldViewPr>
      <p:cViewPr varScale="1">
        <p:scale>
          <a:sx n="122" d="100"/>
          <a:sy n="122" d="100"/>
        </p:scale>
        <p:origin x="10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7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mtClean="0"/>
            </a:lvl1pPr>
          </a:lstStyle>
          <a:p>
            <a:pPr>
              <a:defRPr/>
            </a:pPr>
            <a:fld id="{B08B0F2B-EFF3-4987-B657-9FC596CEDF0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4873F-E78B-4E34-9FE6-1B97C7A786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098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9AA88-E703-40BF-A61A-F4311E72FA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943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3BC31-280D-42B6-AA86-CCF48A9FF9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8528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56C45-2944-418E-9F29-13AB459EDF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7319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cs-CZ" noProof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E6176-4B21-4B4A-A07A-7C9FE1B461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31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C9791-A1AF-42AD-BD35-51F2326DE2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3697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CE70-E42B-41D3-A406-B3DD81B99AE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731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C07C2-AD83-4295-9150-F94993974B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357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F1BD7-8282-4E65-97F4-D55F025510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73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0E1DF-8A42-45EA-ABB8-7B95D3AD6BF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865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2A284-2AC2-4CBF-9CDF-48BE16536B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481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48B5C-14FB-4990-B8E8-E241E8DA40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41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00759-6B2A-43BD-8A54-90F5B95102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233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9612487-FA40-4B93-A162-329BB55C13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0"/>
            <a:ext cx="7772400" cy="1981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Zásady odběru a transportu materiálu k mikrobiologickému vyšetření, průvodky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652963"/>
            <a:ext cx="9144000" cy="19050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Mikrobiologie a imunologie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BSKM021p + c + BZMI021p + c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Téma 1A (pro PA a ZACH)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Ondřej Zahradníček</a:t>
            </a:r>
          </a:p>
        </p:txBody>
      </p:sp>
      <p:pic>
        <p:nvPicPr>
          <p:cNvPr id="3076" name="Picture 16" descr="Člověk v geometrickém labyrint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060575"/>
            <a:ext cx="3816350" cy="235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Žádanka o vyšetření („průvodka“) 2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Dnes je často elektronická, ale i u té je potřeba správně vybrat z nabídky. Na řadě míst (hlavně u soukromých lékařů) se stále používá klasická žádanka – je důležité ji správně vyplnit!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Osobní údaje:</a:t>
            </a:r>
            <a:r>
              <a:rPr lang="cs-CZ" altLang="cs-CZ" sz="2800" smtClean="0"/>
              <a:t> </a:t>
            </a:r>
            <a:r>
              <a:rPr lang="cs-CZ" altLang="cs-CZ" sz="2800" b="1" smtClean="0">
                <a:solidFill>
                  <a:srgbClr val="0070C0"/>
                </a:solidFill>
              </a:rPr>
              <a:t>podstatné</a:t>
            </a:r>
            <a:r>
              <a:rPr lang="cs-CZ" altLang="cs-CZ" sz="2800" smtClean="0"/>
              <a:t> kvůli pojišťovně, ale i kvůli identifikaci, komu poslat výsledek apod.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Přesný popis materiálu</a:t>
            </a:r>
            <a:r>
              <a:rPr lang="cs-CZ" altLang="cs-CZ" sz="2800" b="1" smtClean="0"/>
              <a:t> </a:t>
            </a:r>
            <a:r>
              <a:rPr lang="cs-CZ" altLang="cs-CZ" sz="2800" b="1" smtClean="0">
                <a:solidFill>
                  <a:srgbClr val="C00000"/>
                </a:solidFill>
              </a:rPr>
              <a:t>a požadovaného vyšetření</a:t>
            </a:r>
          </a:p>
          <a:p>
            <a:pPr lvl="1" eaLnBrk="1" hangingPunct="1"/>
            <a:r>
              <a:rPr lang="cs-CZ" altLang="cs-CZ" sz="2400" b="1" smtClean="0">
                <a:solidFill>
                  <a:schemeClr val="tx2"/>
                </a:solidFill>
              </a:rPr>
              <a:t>nepsat pouze „výtěr“,</a:t>
            </a:r>
            <a:r>
              <a:rPr lang="cs-CZ" altLang="cs-CZ" sz="2400" smtClean="0"/>
              <a:t> když není jasné, odkud</a:t>
            </a:r>
          </a:p>
          <a:p>
            <a:pPr lvl="1" eaLnBrk="1" hangingPunct="1"/>
            <a:r>
              <a:rPr lang="cs-CZ" altLang="cs-CZ" sz="2400" smtClean="0"/>
              <a:t>ani „stěr z rány“ nestačí (</a:t>
            </a:r>
            <a:r>
              <a:rPr lang="cs-CZ" altLang="cs-CZ" sz="2400" b="1" smtClean="0">
                <a:solidFill>
                  <a:srgbClr val="0070C0"/>
                </a:solidFill>
              </a:rPr>
              <a:t>jaká rána, kde lokalizována</a:t>
            </a:r>
            <a:r>
              <a:rPr lang="cs-CZ" altLang="cs-CZ" sz="2400" smtClean="0"/>
              <a:t>)</a:t>
            </a:r>
          </a:p>
          <a:p>
            <a:pPr lvl="1" eaLnBrk="1" hangingPunct="1"/>
            <a:r>
              <a:rPr lang="cs-CZ" altLang="cs-CZ" sz="2400" smtClean="0"/>
              <a:t>Katetrizovaná moč </a:t>
            </a:r>
            <a:r>
              <a:rPr lang="cs-CZ" altLang="cs-CZ" sz="2400" b="1" smtClean="0">
                <a:solidFill>
                  <a:schemeClr val="tx2"/>
                </a:solidFill>
              </a:rPr>
              <a:t>×</a:t>
            </a:r>
            <a:r>
              <a:rPr lang="cs-CZ" altLang="cs-CZ" sz="2400" smtClean="0">
                <a:solidFill>
                  <a:schemeClr val="tx2"/>
                </a:solidFill>
              </a:rPr>
              <a:t> </a:t>
            </a:r>
            <a:r>
              <a:rPr lang="cs-CZ" altLang="cs-CZ" sz="2400" smtClean="0"/>
              <a:t>moč z permanentního katetru</a:t>
            </a:r>
          </a:p>
          <a:p>
            <a:pPr lvl="1" eaLnBrk="1" hangingPunct="1"/>
            <a:r>
              <a:rPr lang="cs-CZ" altLang="cs-CZ" sz="2400" smtClean="0"/>
              <a:t>uvést, </a:t>
            </a:r>
            <a:r>
              <a:rPr lang="cs-CZ" altLang="cs-CZ" sz="2400" b="1" smtClean="0">
                <a:solidFill>
                  <a:schemeClr val="tx2"/>
                </a:solidFill>
              </a:rPr>
              <a:t>zda je požadováno např. anaerobní vyšetření</a:t>
            </a:r>
          </a:p>
          <a:p>
            <a:pPr lvl="1" eaLnBrk="1" hangingPunct="1"/>
            <a:r>
              <a:rPr lang="cs-CZ" altLang="cs-CZ" sz="2400" b="1" smtClean="0">
                <a:solidFill>
                  <a:schemeClr val="tx2"/>
                </a:solidFill>
              </a:rPr>
              <a:t>nepožadovat vyšetření, které nelze provést nebo nemá smysl</a:t>
            </a:r>
            <a:r>
              <a:rPr lang="cs-CZ" altLang="cs-CZ" sz="2400" smtClean="0"/>
              <a:t> (např. serologické vyšetření TBC)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832475" cy="762000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Co dále uvést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8358188" cy="5257800"/>
          </a:xfrm>
        </p:spPr>
        <p:txBody>
          <a:bodyPr/>
          <a:lstStyle/>
          <a:p>
            <a:pPr eaLnBrk="1" hangingPunct="1"/>
            <a:r>
              <a:rPr lang="cs-CZ" altLang="cs-CZ" sz="3600" b="1" smtClean="0">
                <a:solidFill>
                  <a:schemeClr val="tx2"/>
                </a:solidFill>
              </a:rPr>
              <a:t>skutečnou diagnózu</a:t>
            </a:r>
            <a:r>
              <a:rPr lang="cs-CZ" altLang="cs-CZ" sz="3600" smtClean="0"/>
              <a:t>, je-li více, napsat tu, která souvisí s vyšetřením, popř. všechny /např. (1) diabetes mellitus, (2) poševní výtok/</a:t>
            </a:r>
          </a:p>
          <a:p>
            <a:pPr eaLnBrk="1" hangingPunct="1"/>
            <a:r>
              <a:rPr lang="cs-CZ" altLang="cs-CZ" sz="3600" b="1" smtClean="0">
                <a:solidFill>
                  <a:schemeClr val="tx2"/>
                </a:solidFill>
              </a:rPr>
              <a:t>akutní / chronický stav / kontrola po léčbě</a:t>
            </a:r>
          </a:p>
          <a:p>
            <a:pPr eaLnBrk="1" hangingPunct="1"/>
            <a:r>
              <a:rPr lang="cs-CZ" altLang="cs-CZ" sz="3600" smtClean="0"/>
              <a:t>uvést stávající nebo uvažovanou </a:t>
            </a:r>
            <a:r>
              <a:rPr lang="cs-CZ" altLang="cs-CZ" sz="3600" b="1" smtClean="0">
                <a:solidFill>
                  <a:schemeClr val="tx2"/>
                </a:solidFill>
              </a:rPr>
              <a:t>antibiotickou terapii</a:t>
            </a:r>
            <a:r>
              <a:rPr lang="cs-CZ" altLang="cs-CZ" sz="3600" smtClean="0"/>
              <a:t>, případně i alergii na antibiotika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391400" cy="762000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Ještě další důležité údaje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9144000" cy="5029200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tx2"/>
                </a:solidFill>
              </a:rPr>
              <a:t>cestovatelská anamnéza</a:t>
            </a:r>
            <a:r>
              <a:rPr lang="cs-CZ" altLang="cs-CZ" smtClean="0"/>
              <a:t> – návrat z tropů</a:t>
            </a:r>
          </a:p>
          <a:p>
            <a:pPr eaLnBrk="1" hangingPunct="1"/>
            <a:r>
              <a:rPr lang="cs-CZ" altLang="cs-CZ" b="1" smtClean="0">
                <a:solidFill>
                  <a:schemeClr val="tx2"/>
                </a:solidFill>
              </a:rPr>
              <a:t>pracovní anamnéza</a:t>
            </a:r>
            <a:r>
              <a:rPr lang="cs-CZ" altLang="cs-CZ" smtClean="0"/>
              <a:t> – práce v zemědělství aj.</a:t>
            </a:r>
          </a:p>
          <a:p>
            <a:pPr eaLnBrk="1" hangingPunct="1"/>
            <a:r>
              <a:rPr lang="cs-CZ" altLang="cs-CZ" smtClean="0"/>
              <a:t>u </a:t>
            </a:r>
            <a:r>
              <a:rPr lang="cs-CZ" altLang="cs-CZ" b="1" smtClean="0">
                <a:solidFill>
                  <a:schemeClr val="tx2"/>
                </a:solidFill>
              </a:rPr>
              <a:t>serologických vyšetření</a:t>
            </a:r>
            <a:r>
              <a:rPr lang="cs-CZ" altLang="cs-CZ" smtClean="0"/>
              <a:t> datum prvních příznaků, první / druhý vzorek</a:t>
            </a:r>
          </a:p>
          <a:p>
            <a:pPr eaLnBrk="1" hangingPunct="1"/>
            <a:r>
              <a:rPr lang="cs-CZ" altLang="cs-CZ" smtClean="0"/>
              <a:t>u </a:t>
            </a:r>
            <a:r>
              <a:rPr lang="cs-CZ" altLang="cs-CZ" b="1" smtClean="0">
                <a:solidFill>
                  <a:schemeClr val="tx2"/>
                </a:solidFill>
              </a:rPr>
              <a:t>gynekologických materiálů</a:t>
            </a:r>
            <a:r>
              <a:rPr lang="cs-CZ" altLang="cs-CZ" smtClean="0"/>
              <a:t> fázi menstruačního cyklu (a při menses raději neodebírat) </a:t>
            </a:r>
          </a:p>
          <a:p>
            <a:pPr eaLnBrk="1" hangingPunct="1"/>
            <a:r>
              <a:rPr lang="cs-CZ" altLang="cs-CZ" smtClean="0"/>
              <a:t>v případě </a:t>
            </a:r>
            <a:r>
              <a:rPr lang="cs-CZ" altLang="cs-CZ" b="1" smtClean="0">
                <a:solidFill>
                  <a:schemeClr val="tx2"/>
                </a:solidFill>
              </a:rPr>
              <a:t>mimořádných vzorků</a:t>
            </a:r>
            <a:r>
              <a:rPr lang="cs-CZ" altLang="cs-CZ" smtClean="0"/>
              <a:t> se dohodnout, telefonicky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7445375" cy="1000125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4 Rozhodnutí, jak zpracovat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CCFF33"/>
              </a:buClr>
              <a:buSzPct val="70000"/>
              <a:buFont typeface="Wingdings" panose="05000000000000000000" pitchFamily="2" charset="2"/>
              <a:buChar char="n"/>
              <a:defRPr/>
            </a:pPr>
            <a:r>
              <a:rPr lang="cs-CZ" altLang="cs-CZ" sz="3200" b="1" dirty="0" smtClean="0">
                <a:solidFill>
                  <a:schemeClr val="tx2"/>
                </a:solidFill>
                <a:latin typeface="+mn-lt"/>
              </a:rPr>
              <a:t>Je dáno standardními operačními postupy (SOP).</a:t>
            </a:r>
            <a:r>
              <a:rPr lang="cs-CZ" altLang="cs-CZ" sz="3200" dirty="0" smtClean="0">
                <a:latin typeface="+mn-lt"/>
              </a:rPr>
              <a:t> Pro každý typ vzorku je dáno v SOP, jak má být vzorek zpracován a jaké metody na něj mají být aplikovány</a:t>
            </a:r>
          </a:p>
          <a:p>
            <a:pPr eaLnBrk="1" hangingPunct="1">
              <a:spcBef>
                <a:spcPct val="20000"/>
              </a:spcBef>
              <a:buClr>
                <a:srgbClr val="CCFF33"/>
              </a:buClr>
              <a:buSzPct val="70000"/>
              <a:buFont typeface="Wingdings" panose="05000000000000000000" pitchFamily="2" charset="2"/>
              <a:buChar char="n"/>
              <a:defRPr/>
            </a:pPr>
            <a:r>
              <a:rPr lang="cs-CZ" altLang="cs-CZ" sz="3200" dirty="0" smtClean="0">
                <a:latin typeface="+mn-lt"/>
              </a:rPr>
              <a:t>Ne vždy je ovšem vše dáno SOP. Zvláště ve vzácných a mimořádných případech je na </a:t>
            </a:r>
            <a:r>
              <a:rPr lang="cs-CZ" altLang="cs-CZ" sz="3200" b="1" dirty="0" smtClean="0">
                <a:solidFill>
                  <a:schemeClr val="tx2"/>
                </a:solidFill>
                <a:latin typeface="+mn-lt"/>
              </a:rPr>
              <a:t>rozhodnutí zkušeného laboranta či VŠ mikrobiologa</a:t>
            </a:r>
            <a:r>
              <a:rPr lang="cs-CZ" altLang="cs-CZ" sz="3200" dirty="0" smtClean="0">
                <a:latin typeface="+mn-lt"/>
              </a:rPr>
              <a:t>, jak vzorek zpracovat</a:t>
            </a:r>
          </a:p>
          <a:p>
            <a:pPr eaLnBrk="1" hangingPunct="1">
              <a:spcBef>
                <a:spcPct val="20000"/>
              </a:spcBef>
              <a:buClr>
                <a:srgbClr val="CCFF33"/>
              </a:buClr>
              <a:buSzPct val="70000"/>
              <a:buFont typeface="Wingdings" panose="05000000000000000000" pitchFamily="2" charset="2"/>
              <a:buChar char="n"/>
              <a:defRPr/>
            </a:pPr>
            <a:r>
              <a:rPr lang="cs-CZ" altLang="cs-CZ" sz="3200" dirty="0" smtClean="0">
                <a:latin typeface="+mn-lt"/>
              </a:rPr>
              <a:t>V důležitých případech </a:t>
            </a:r>
            <a:r>
              <a:rPr lang="cs-CZ" altLang="cs-CZ" sz="3200" b="1" dirty="0" smtClean="0">
                <a:solidFill>
                  <a:schemeClr val="tx2"/>
                </a:solidFill>
                <a:latin typeface="+mn-lt"/>
              </a:rPr>
              <a:t>není naprosto chybou zatelefonovat do laboratoře a domluvit se</a:t>
            </a:r>
            <a:r>
              <a:rPr lang="cs-CZ" altLang="cs-CZ" sz="3200" dirty="0" smtClean="0"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89916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smtClean="0">
                <a:solidFill>
                  <a:schemeClr val="tx2"/>
                </a:solidFill>
              </a:rPr>
              <a:t>Vlastní zpracování zpravidla zajišťují laboranti,</a:t>
            </a:r>
            <a:r>
              <a:rPr lang="cs-CZ" altLang="cs-CZ" smtClean="0">
                <a:solidFill>
                  <a:schemeClr val="tx2"/>
                </a:solidFill>
              </a:rPr>
              <a:t> </a:t>
            </a:r>
            <a:r>
              <a:rPr lang="cs-CZ" altLang="cs-CZ" smtClean="0"/>
              <a:t>dříve se SŠ vzděláním, nyní s VOŠ nebo Bc. stupněm vysoké školy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28600" y="304800"/>
            <a:ext cx="69977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4400" dirty="0" smtClean="0">
                <a:latin typeface="+mj-lt"/>
              </a:rPr>
              <a:t>5 Vlastní zpracování (1)</a:t>
            </a:r>
          </a:p>
        </p:txBody>
      </p:sp>
      <p:pic>
        <p:nvPicPr>
          <p:cNvPr id="16388" name="Picture 4" descr="Desf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022600"/>
            <a:ext cx="5105400" cy="383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2590800"/>
            <a:ext cx="4038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CCFF33"/>
              </a:buClr>
              <a:buSzPct val="70000"/>
              <a:buFont typeface="Wingdings" panose="05000000000000000000" pitchFamily="2" charset="2"/>
              <a:buChar char="n"/>
              <a:defRPr/>
            </a:pPr>
            <a:r>
              <a:rPr lang="cs-CZ" altLang="cs-CZ" sz="2800" b="1" dirty="0" smtClean="0">
                <a:solidFill>
                  <a:schemeClr val="tx2"/>
                </a:solidFill>
                <a:latin typeface="+mn-lt"/>
              </a:rPr>
              <a:t>Postupuje se vždy přísně asepticky</a:t>
            </a:r>
            <a:r>
              <a:rPr lang="cs-CZ" altLang="cs-CZ" sz="2800" dirty="0" smtClean="0">
                <a:latin typeface="+mn-lt"/>
              </a:rPr>
              <a:t>, aby se omezilo riziko laboratorní kontaminace. Práce v biohazard boxu je zároveň i dobrou prevencí profesionálních nákaz</a:t>
            </a:r>
            <a:endParaRPr lang="cs-CZ" altLang="cs-CZ" sz="280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648200" y="6477000"/>
            <a:ext cx="2438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Foto: archiv MÚ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 smtClean="0"/>
              <a:t>Zpracování </a:t>
            </a:r>
            <a:r>
              <a:rPr lang="cs-CZ" altLang="cs-CZ" b="1" dirty="0" smtClean="0">
                <a:solidFill>
                  <a:schemeClr val="tx2"/>
                </a:solidFill>
              </a:rPr>
              <a:t>běžných bakteriologických </a:t>
            </a:r>
            <a:r>
              <a:rPr lang="cs-CZ" altLang="cs-CZ" b="1" dirty="0" smtClean="0">
                <a:solidFill>
                  <a:schemeClr val="tx2"/>
                </a:solidFill>
              </a:rPr>
              <a:t>vzorků </a:t>
            </a:r>
            <a:r>
              <a:rPr lang="cs-CZ" altLang="cs-CZ" dirty="0" smtClean="0"/>
              <a:t>obvykle zahrnuje, to že se</a:t>
            </a:r>
            <a:endParaRPr lang="cs-CZ" altLang="cs-CZ" b="1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některé vzorky </a:t>
            </a:r>
            <a:r>
              <a:rPr lang="cs-CZ" altLang="cs-CZ" b="1" dirty="0" smtClean="0">
                <a:solidFill>
                  <a:schemeClr val="tx2"/>
                </a:solidFill>
              </a:rPr>
              <a:t>upraví</a:t>
            </a:r>
            <a:r>
              <a:rPr lang="cs-CZ" altLang="cs-CZ" dirty="0" smtClean="0"/>
              <a:t> (rozmělní, rozbijí, centrifugují…)</a:t>
            </a: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u některých vzorků se provedou </a:t>
            </a:r>
            <a:r>
              <a:rPr lang="cs-CZ" altLang="cs-CZ" b="1" dirty="0" smtClean="0">
                <a:solidFill>
                  <a:schemeClr val="tx2"/>
                </a:solidFill>
              </a:rPr>
              <a:t>rychlé </a:t>
            </a:r>
            <a:r>
              <a:rPr lang="cs-CZ" altLang="cs-CZ" b="1" dirty="0" smtClean="0">
                <a:solidFill>
                  <a:schemeClr val="tx2"/>
                </a:solidFill>
              </a:rPr>
              <a:t>přímé postupy</a:t>
            </a:r>
            <a:r>
              <a:rPr lang="cs-CZ" altLang="cs-CZ" dirty="0" smtClean="0"/>
              <a:t> </a:t>
            </a:r>
            <a:r>
              <a:rPr lang="cs-CZ" altLang="cs-CZ" dirty="0" smtClean="0"/>
              <a:t>– </a:t>
            </a:r>
            <a:r>
              <a:rPr lang="cs-CZ" altLang="cs-CZ" dirty="0" smtClean="0"/>
              <a:t>například se mikroskopují nebo se přímo v nich hledá nějaká složka mikroba (antigen, nukleová kyselina)</a:t>
            </a:r>
            <a:endParaRPr lang="cs-CZ" alt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skoro vždycky se </a:t>
            </a:r>
            <a:r>
              <a:rPr lang="cs-CZ" altLang="cs-CZ" b="1" dirty="0" smtClean="0">
                <a:solidFill>
                  <a:schemeClr val="tx2"/>
                </a:solidFill>
              </a:rPr>
              <a:t>pěstují na pevných </a:t>
            </a:r>
            <a:r>
              <a:rPr lang="cs-CZ" altLang="cs-CZ" b="1" dirty="0" smtClean="0">
                <a:solidFill>
                  <a:schemeClr val="tx2"/>
                </a:solidFill>
              </a:rPr>
              <a:t>půdách</a:t>
            </a:r>
            <a:r>
              <a:rPr lang="cs-CZ" altLang="cs-CZ" dirty="0" smtClean="0"/>
              <a:t> </a:t>
            </a:r>
            <a:r>
              <a:rPr lang="cs-CZ" altLang="cs-CZ" dirty="0" smtClean="0"/>
              <a:t>(více jindy)</a:t>
            </a:r>
            <a:endParaRPr lang="cs-CZ" altLang="cs-CZ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někdy </a:t>
            </a:r>
            <a:r>
              <a:rPr lang="cs-CZ" altLang="cs-CZ" dirty="0" smtClean="0"/>
              <a:t>se také </a:t>
            </a:r>
            <a:r>
              <a:rPr lang="cs-CZ" altLang="cs-CZ" b="1" dirty="0" smtClean="0">
                <a:solidFill>
                  <a:schemeClr val="tx2"/>
                </a:solidFill>
              </a:rPr>
              <a:t>pomnoží </a:t>
            </a:r>
            <a:r>
              <a:rPr lang="cs-CZ" altLang="cs-CZ" b="1" dirty="0" smtClean="0">
                <a:solidFill>
                  <a:schemeClr val="tx2"/>
                </a:solidFill>
              </a:rPr>
              <a:t>v tekuté půdě</a:t>
            </a:r>
            <a:r>
              <a:rPr lang="cs-CZ" altLang="cs-CZ" dirty="0" smtClean="0">
                <a:solidFill>
                  <a:schemeClr val="tx2"/>
                </a:solidFill>
              </a:rPr>
              <a:t> </a:t>
            </a:r>
            <a:r>
              <a:rPr lang="cs-CZ" altLang="cs-CZ" dirty="0" smtClean="0"/>
              <a:t>(a případně pak znovu zkoušejí pěstovat na pevných půdách)</a:t>
            </a:r>
            <a:endParaRPr lang="cs-CZ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Zpracování </a:t>
            </a:r>
            <a:r>
              <a:rPr lang="cs-CZ" altLang="cs-CZ" b="1" dirty="0" smtClean="0">
                <a:solidFill>
                  <a:schemeClr val="tx2"/>
                </a:solidFill>
              </a:rPr>
              <a:t>jiných vzorků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serologie</a:t>
            </a:r>
            <a:r>
              <a:rPr lang="cs-CZ" altLang="cs-CZ" dirty="0" smtClean="0"/>
              <a:t>, </a:t>
            </a:r>
            <a:r>
              <a:rPr lang="cs-CZ" altLang="cs-CZ" dirty="0" smtClean="0"/>
              <a:t>mykologie</a:t>
            </a:r>
            <a:r>
              <a:rPr lang="cs-CZ" altLang="cs-CZ" dirty="0" smtClean="0"/>
              <a:t>, parazitologie) je speciální a je dána typem vyšetření a povahou vzorku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50825" y="0"/>
            <a:ext cx="69977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4400" dirty="0" smtClean="0">
                <a:latin typeface="+mj-lt"/>
              </a:rPr>
              <a:t>5 Vlastní zpracování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Klin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9675"/>
            <a:ext cx="9144000" cy="564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14313" y="214313"/>
            <a:ext cx="838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chemeClr val="tx2"/>
                </a:solidFill>
                <a:latin typeface="Arial" panose="020B0604020202020204" pitchFamily="34" charset="0"/>
              </a:rPr>
              <a:t>Laboratoř klinické bakteriologie</a:t>
            </a:r>
          </a:p>
        </p:txBody>
      </p:sp>
      <p:sp>
        <p:nvSpPr>
          <p:cNvPr id="364548" name="Text Box 4"/>
          <p:cNvSpPr txBox="1">
            <a:spLocks noChangeArrowheads="1"/>
          </p:cNvSpPr>
          <p:nvPr/>
        </p:nvSpPr>
        <p:spPr bwMode="auto">
          <a:xfrm>
            <a:off x="2743200" y="1295400"/>
            <a:ext cx="3810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Mikrobiolog (VŠ) „odečítá laboratoř“ – prohlíží výsledky kultivací</a:t>
            </a:r>
          </a:p>
        </p:txBody>
      </p:sp>
      <p:sp>
        <p:nvSpPr>
          <p:cNvPr id="364549" name="Text Box 5"/>
          <p:cNvSpPr txBox="1">
            <a:spLocks noChangeArrowheads="1"/>
          </p:cNvSpPr>
          <p:nvPr/>
        </p:nvSpPr>
        <p:spPr bwMode="auto">
          <a:xfrm>
            <a:off x="6477000" y="1447800"/>
            <a:ext cx="2667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Laborant 1 zapisuje výsledky</a:t>
            </a:r>
          </a:p>
        </p:txBody>
      </p:sp>
      <p:sp>
        <p:nvSpPr>
          <p:cNvPr id="364550" name="Text Box 6"/>
          <p:cNvSpPr txBox="1">
            <a:spLocks noChangeArrowheads="1"/>
          </p:cNvSpPr>
          <p:nvPr/>
        </p:nvSpPr>
        <p:spPr bwMode="auto">
          <a:xfrm>
            <a:off x="0" y="1295400"/>
            <a:ext cx="2667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Laborant 2 „dělá opáčka“: u pozitivních vzorků připravuje testy citlivosti a testy bližšího určení mikroba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0" y="6583363"/>
            <a:ext cx="1676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Foto: archiv MÚ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6172200" cy="762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800" dirty="0" smtClean="0"/>
              <a:t>6 Zaslání výsledku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Výsledek je </a:t>
            </a:r>
            <a:r>
              <a:rPr lang="cs-CZ" altLang="cs-CZ" b="1" dirty="0" smtClean="0">
                <a:solidFill>
                  <a:schemeClr val="tx2"/>
                </a:solidFill>
              </a:rPr>
              <a:t>zaslán poté, co je dokončen diagnostický proces</a:t>
            </a:r>
            <a:r>
              <a:rPr lang="cs-CZ" altLang="cs-CZ" dirty="0" smtClean="0"/>
              <a:t>. Někdy je poslán předběžný výsledek („mezivýsledek“) po ukončení </a:t>
            </a:r>
            <a:r>
              <a:rPr lang="cs-CZ" altLang="cs-CZ" dirty="0" smtClean="0"/>
              <a:t>základní aerobní </a:t>
            </a:r>
            <a:r>
              <a:rPr lang="cs-CZ" altLang="cs-CZ" dirty="0" smtClean="0"/>
              <a:t>kultivace s tím, že to, co trvá delší dobu (kultivace kvasinek, anaerobů apod.) bude případně zasláno dodatečně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Výsledek </a:t>
            </a:r>
            <a:r>
              <a:rPr lang="cs-CZ" altLang="cs-CZ" b="1" dirty="0" smtClean="0">
                <a:solidFill>
                  <a:schemeClr val="tx2"/>
                </a:solidFill>
              </a:rPr>
              <a:t>už v sobě zahrnuje kus interpretace</a:t>
            </a:r>
            <a:r>
              <a:rPr lang="cs-CZ" altLang="cs-CZ" dirty="0" smtClean="0"/>
              <a:t>: mikrobiolog se vyjadřuje k evidentním kontaminacím, náhodným nálezům, běžné flóře, komentuje nález v poznámce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0"/>
            <a:ext cx="8015287" cy="838200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Zaslání výsledku – organizace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8915400" cy="5715000"/>
          </a:xfrm>
        </p:spPr>
        <p:txBody>
          <a:bodyPr/>
          <a:lstStyle/>
          <a:p>
            <a:pPr eaLnBrk="1" hangingPunct="1"/>
            <a:r>
              <a:rPr lang="cs-CZ" altLang="cs-CZ" smtClean="0"/>
              <a:t>zorganizovat tak, </a:t>
            </a:r>
            <a:r>
              <a:rPr lang="cs-CZ" altLang="cs-CZ" b="1" smtClean="0">
                <a:solidFill>
                  <a:schemeClr val="tx2"/>
                </a:solidFill>
              </a:rPr>
              <a:t>aby nedocházelo ke zbytečným prodlevám</a:t>
            </a:r>
          </a:p>
          <a:p>
            <a:pPr eaLnBrk="1" hangingPunct="1"/>
            <a:r>
              <a:rPr lang="cs-CZ" altLang="cs-CZ" smtClean="0"/>
              <a:t>dnes zpravidla možnost využít </a:t>
            </a:r>
            <a:r>
              <a:rPr lang="cs-CZ" altLang="cs-CZ" b="1" smtClean="0">
                <a:solidFill>
                  <a:schemeClr val="tx2"/>
                </a:solidFill>
              </a:rPr>
              <a:t>zasílání vzorků elektronicky</a:t>
            </a:r>
            <a:r>
              <a:rPr lang="cs-CZ" altLang="cs-CZ" smtClean="0"/>
              <a:t> (v rámci zdravotnického zařízení i mezi zařízeními navzájem)</a:t>
            </a:r>
          </a:p>
          <a:p>
            <a:pPr eaLnBrk="1" hangingPunct="1"/>
            <a:r>
              <a:rPr lang="cs-CZ" altLang="cs-CZ" smtClean="0"/>
              <a:t>lékař dohodne s mikrobiologem (nebo napíše na průvodku), zda má být zaslán až </a:t>
            </a:r>
            <a:r>
              <a:rPr lang="cs-CZ" altLang="cs-CZ" b="1" smtClean="0">
                <a:solidFill>
                  <a:schemeClr val="tx2"/>
                </a:solidFill>
              </a:rPr>
              <a:t>konečný výsledek nebo i mezivýsledek</a:t>
            </a:r>
          </a:p>
          <a:p>
            <a:pPr eaLnBrk="1" hangingPunct="1"/>
            <a:r>
              <a:rPr lang="cs-CZ" altLang="cs-CZ" smtClean="0"/>
              <a:t>dohodnout, </a:t>
            </a:r>
            <a:r>
              <a:rPr lang="cs-CZ" altLang="cs-CZ" b="1" smtClean="0">
                <a:solidFill>
                  <a:schemeClr val="tx2"/>
                </a:solidFill>
              </a:rPr>
              <a:t>kam má být výsledek poslán</a:t>
            </a:r>
            <a:r>
              <a:rPr lang="cs-CZ" altLang="cs-CZ" smtClean="0"/>
              <a:t>, je-li při odběru známo, že bude pacient přeložen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5181600" cy="762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800" dirty="0" smtClean="0"/>
              <a:t>7 Interpretace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9144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smtClean="0">
                <a:solidFill>
                  <a:schemeClr val="tx2"/>
                </a:solidFill>
              </a:rPr>
              <a:t>Definitivní interpretace nálezu v rukou lékaře</a:t>
            </a:r>
            <a:r>
              <a:rPr lang="cs-CZ" altLang="cs-CZ" smtClean="0">
                <a:solidFill>
                  <a:schemeClr val="tx2"/>
                </a:solidFill>
              </a:rPr>
              <a:t>.</a:t>
            </a:r>
            <a:r>
              <a:rPr lang="cs-CZ" altLang="cs-CZ" smtClean="0"/>
              <a:t> Pouze on, nikoli mikrobiolog, totiž drží v</a:t>
            </a:r>
            <a:r>
              <a:rPr lang="cs-CZ" altLang="cs-CZ" smtClean="0">
                <a:solidFill>
                  <a:schemeClr val="bg1"/>
                </a:solidFill>
              </a:rPr>
              <a:t> </a:t>
            </a:r>
            <a:r>
              <a:rPr lang="cs-CZ" altLang="cs-CZ" smtClean="0"/>
              <a:t>rukou vedle mikrobiologického nálezu také biochemický, rentgenový, ultrazvukový, a především zná pacienta – vypáčil z něj anamnézu, vyšetřil jej, popřípadě (u obvodních lékařů) jej zná dlouhodobě.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Samozřejmě, </a:t>
            </a:r>
            <a:r>
              <a:rPr lang="cs-CZ" altLang="cs-CZ" b="1" smtClean="0">
                <a:solidFill>
                  <a:schemeClr val="tx2"/>
                </a:solidFill>
              </a:rPr>
              <a:t>konzultace klinika a mikrobiologa je u závažných případů velice vhodná</a:t>
            </a:r>
            <a:r>
              <a:rPr lang="cs-CZ" altLang="cs-CZ" smtClean="0"/>
              <a:t>. Na druhou stranu nelze konzultovat každý nález.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60350"/>
            <a:ext cx="8458200" cy="836613"/>
          </a:xfrm>
        </p:spPr>
        <p:txBody>
          <a:bodyPr/>
          <a:lstStyle/>
          <a:p>
            <a:pPr algn="l">
              <a:defRPr/>
            </a:pPr>
            <a:r>
              <a:rPr lang="cs-CZ" smtClean="0"/>
              <a:t>Proces laboratorního vyšetřování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1752600"/>
            <a:ext cx="472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cs-CZ" sz="2400">
              <a:solidFill>
                <a:schemeClr val="tx1"/>
              </a:solidFill>
              <a:effectLst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81000" y="1143000"/>
            <a:ext cx="39052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600" dirty="0">
                <a:solidFill>
                  <a:schemeClr val="tx1"/>
                </a:solidFill>
                <a:latin typeface="Arial" charset="0"/>
              </a:rPr>
              <a:t>PACIENT/LÉKAŘ/SESTRA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572000" y="1752600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600" dirty="0">
                <a:solidFill>
                  <a:schemeClr val="tx1"/>
                </a:solidFill>
                <a:latin typeface="Arial" charset="0"/>
              </a:rPr>
              <a:t>LABORATOŘ</a:t>
            </a:r>
          </a:p>
        </p:txBody>
      </p:sp>
      <p:sp>
        <p:nvSpPr>
          <p:cNvPr id="152582" name="Line 6"/>
          <p:cNvSpPr>
            <a:spLocks noChangeShapeType="1"/>
          </p:cNvSpPr>
          <p:nvPr/>
        </p:nvSpPr>
        <p:spPr bwMode="auto">
          <a:xfrm>
            <a:off x="4572000" y="1676400"/>
            <a:ext cx="0" cy="5181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sp>
        <p:nvSpPr>
          <p:cNvPr id="152583" name="Line 7"/>
          <p:cNvSpPr>
            <a:spLocks noChangeShapeType="1"/>
          </p:cNvSpPr>
          <p:nvPr/>
        </p:nvSpPr>
        <p:spPr bwMode="auto">
          <a:xfrm>
            <a:off x="0" y="2362200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0" y="2438400"/>
            <a:ext cx="4495800" cy="495300"/>
          </a:xfrm>
          <a:prstGeom prst="rect">
            <a:avLst/>
          </a:prstGeom>
          <a:solidFill>
            <a:srgbClr val="FFFF00"/>
          </a:solidFill>
          <a:ln w="38100">
            <a:solidFill>
              <a:srgbClr val="F92515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400">
                <a:solidFill>
                  <a:srgbClr val="A00F04"/>
                </a:solidFill>
                <a:effectLst/>
              </a:rPr>
              <a:t>Indikace vyšetření – zda, jaké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0" y="2971800"/>
            <a:ext cx="4495800" cy="495300"/>
          </a:xfrm>
          <a:prstGeom prst="rect">
            <a:avLst/>
          </a:prstGeom>
          <a:solidFill>
            <a:srgbClr val="FFFF00"/>
          </a:solidFill>
          <a:ln w="38100">
            <a:solidFill>
              <a:srgbClr val="F92515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400">
                <a:solidFill>
                  <a:srgbClr val="A00F04"/>
                </a:solidFill>
                <a:effectLst/>
              </a:rPr>
              <a:t>Vlastní provedení odběru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743200" y="3505200"/>
            <a:ext cx="3657600" cy="495300"/>
          </a:xfrm>
          <a:prstGeom prst="rect">
            <a:avLst/>
          </a:prstGeom>
          <a:solidFill>
            <a:srgbClr val="FFFF00"/>
          </a:solidFill>
          <a:ln w="38100">
            <a:solidFill>
              <a:srgbClr val="F92515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400">
                <a:solidFill>
                  <a:srgbClr val="A00F04"/>
                </a:solidFill>
                <a:effectLst/>
              </a:rPr>
              <a:t>Transport materiálu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572000" y="4038600"/>
            <a:ext cx="4343400" cy="495300"/>
          </a:xfrm>
          <a:prstGeom prst="rect">
            <a:avLst/>
          </a:prstGeom>
          <a:solidFill>
            <a:srgbClr val="FFFF00"/>
          </a:solidFill>
          <a:ln w="38100">
            <a:solidFill>
              <a:srgbClr val="F92515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400">
                <a:solidFill>
                  <a:srgbClr val="A00F04"/>
                </a:solidFill>
                <a:effectLst/>
              </a:rPr>
              <a:t>Rozhodnutí, jak zpracovat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572000" y="4572000"/>
            <a:ext cx="4343400" cy="495300"/>
          </a:xfrm>
          <a:prstGeom prst="rect">
            <a:avLst/>
          </a:prstGeom>
          <a:solidFill>
            <a:srgbClr val="FFFF00"/>
          </a:solidFill>
          <a:ln w="38100">
            <a:solidFill>
              <a:srgbClr val="F92515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400">
                <a:solidFill>
                  <a:srgbClr val="A00F04"/>
                </a:solidFill>
                <a:effectLst/>
              </a:rPr>
              <a:t>Vlastní zpracování materiálu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743200" y="5105400"/>
            <a:ext cx="3657600" cy="495300"/>
          </a:xfrm>
          <a:prstGeom prst="rect">
            <a:avLst/>
          </a:prstGeom>
          <a:solidFill>
            <a:srgbClr val="FFFF00"/>
          </a:solidFill>
          <a:ln w="38100">
            <a:solidFill>
              <a:srgbClr val="F92515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400">
                <a:solidFill>
                  <a:srgbClr val="A00F04"/>
                </a:solidFill>
                <a:effectLst/>
              </a:rPr>
              <a:t>Zaslání výsledku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0" y="5638800"/>
            <a:ext cx="4495800" cy="1225550"/>
          </a:xfrm>
          <a:prstGeom prst="rect">
            <a:avLst/>
          </a:prstGeom>
          <a:solidFill>
            <a:srgbClr val="FFFF00"/>
          </a:solidFill>
          <a:ln w="38100">
            <a:solidFill>
              <a:srgbClr val="F92515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400">
                <a:solidFill>
                  <a:srgbClr val="A00F04"/>
                </a:solidFill>
                <a:effectLst/>
              </a:rPr>
              <a:t>Interpretace výsledku (nikdy jednotlivě, vždy společně s ostatními výsledky)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893975" y="2590704"/>
            <a:ext cx="3903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err="1" smtClean="0">
                <a:solidFill>
                  <a:srgbClr val="009900"/>
                </a:solidFill>
              </a:rPr>
              <a:t>preanalytická</a:t>
            </a:r>
            <a:r>
              <a:rPr lang="cs-CZ" sz="3600" dirty="0" smtClean="0">
                <a:solidFill>
                  <a:srgbClr val="009900"/>
                </a:solidFill>
              </a:rPr>
              <a:t> fáze</a:t>
            </a:r>
            <a:endParaRPr lang="en-GB" sz="3600" dirty="0">
              <a:solidFill>
                <a:srgbClr val="0099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96083" y="4146847"/>
            <a:ext cx="3236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009900"/>
                </a:solidFill>
              </a:rPr>
              <a:t>vlastní analýza</a:t>
            </a:r>
            <a:endParaRPr lang="en-GB" sz="3600" dirty="0">
              <a:solidFill>
                <a:srgbClr val="0099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803591" y="5880094"/>
            <a:ext cx="4108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err="1" smtClean="0">
                <a:solidFill>
                  <a:srgbClr val="009900"/>
                </a:solidFill>
              </a:rPr>
              <a:t>postanalytická</a:t>
            </a:r>
            <a:r>
              <a:rPr lang="cs-CZ" sz="3600" dirty="0" smtClean="0">
                <a:solidFill>
                  <a:srgbClr val="009900"/>
                </a:solidFill>
              </a:rPr>
              <a:t> fáze</a:t>
            </a:r>
            <a:endParaRPr lang="en-GB" sz="36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6326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638800" cy="9906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Interpretace – příklady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838200"/>
            <a:ext cx="89154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99CCFF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cs-CZ" altLang="cs-CZ" sz="2800" dirty="0" smtClean="0">
                <a:latin typeface="+mn-lt"/>
              </a:rPr>
              <a:t>Laboratoř </a:t>
            </a:r>
            <a:r>
              <a:rPr lang="cs-CZ" altLang="cs-CZ" sz="2800" b="1" dirty="0" smtClean="0">
                <a:solidFill>
                  <a:schemeClr val="tx2"/>
                </a:solidFill>
                <a:latin typeface="+mn-lt"/>
              </a:rPr>
              <a:t>odfiltruje evidentní kontaminace.</a:t>
            </a: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cs-CZ" altLang="cs-CZ" sz="2800" dirty="0" smtClean="0">
                <a:latin typeface="+mn-lt"/>
              </a:rPr>
              <a:t>To, že výsledek není označen jako kontaminace, ovšem ještě neznamená, že o ni nemůže jít.</a:t>
            </a:r>
            <a:endParaRPr lang="cs-CZ" altLang="cs-CZ" sz="2800" dirty="0" smtClean="0">
              <a:solidFill>
                <a:schemeClr val="tx2"/>
              </a:solidFill>
              <a:latin typeface="+mn-lt"/>
            </a:endParaRPr>
          </a:p>
          <a:p>
            <a:pPr eaLnBrk="1" hangingPunct="1">
              <a:buClr>
                <a:srgbClr val="99CCFF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cs-CZ" altLang="cs-CZ" sz="2800" b="1" dirty="0" smtClean="0">
                <a:solidFill>
                  <a:schemeClr val="tx2"/>
                </a:solidFill>
                <a:latin typeface="+mn-lt"/>
              </a:rPr>
              <a:t>Poznámka ke kvantitě</a:t>
            </a:r>
            <a:r>
              <a:rPr lang="cs-CZ" altLang="cs-CZ" sz="2800" dirty="0" smtClean="0">
                <a:latin typeface="+mn-lt"/>
              </a:rPr>
              <a:t> („ojediněle“, „masivně“) je užitečná, ale nesmí se ale přecenit</a:t>
            </a:r>
          </a:p>
          <a:p>
            <a:pPr eaLnBrk="1" hangingPunct="1">
              <a:buClr>
                <a:srgbClr val="99CCFF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cs-CZ" altLang="cs-CZ" sz="2800" b="1" dirty="0" smtClean="0">
                <a:solidFill>
                  <a:schemeClr val="tx2"/>
                </a:solidFill>
                <a:latin typeface="+mn-lt"/>
              </a:rPr>
              <a:t>U vzorků z dutin normálně osídlených běžnou flórou</a:t>
            </a:r>
            <a:r>
              <a:rPr lang="cs-CZ" altLang="cs-CZ" sz="2800" dirty="0" smtClean="0">
                <a:latin typeface="+mn-lt"/>
              </a:rPr>
              <a:t> je nezbytné chápat ekosystém mikrobů jako celek, nemoc je často porušením rovnováhy mezi mikroby a léčba antibiotiky nemusí být nutná</a:t>
            </a:r>
          </a:p>
          <a:p>
            <a:pPr eaLnBrk="1" hangingPunct="1">
              <a:buClr>
                <a:srgbClr val="99CCFF"/>
              </a:buClr>
              <a:buSzPct val="115000"/>
              <a:buFont typeface="Wingdings" panose="05000000000000000000" pitchFamily="2" charset="2"/>
              <a:buChar char="§"/>
              <a:defRPr/>
            </a:pPr>
            <a:r>
              <a:rPr lang="cs-CZ" altLang="cs-CZ" sz="2800" b="1" dirty="0" smtClean="0">
                <a:solidFill>
                  <a:schemeClr val="tx2"/>
                </a:solidFill>
                <a:latin typeface="+mn-lt"/>
              </a:rPr>
              <a:t>Interpretace serologických vyšetření</a:t>
            </a:r>
            <a:endParaRPr lang="cs-CZ" altLang="cs-CZ" sz="2800" b="1" dirty="0" smtClean="0">
              <a:latin typeface="+mn-lt"/>
            </a:endParaRPr>
          </a:p>
          <a:p>
            <a:pPr lvl="1" eaLnBrk="1" hangingPunct="1">
              <a:buClr>
                <a:srgbClr val="99CCFF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400" dirty="0" smtClean="0">
                <a:latin typeface="+mn-lt"/>
              </a:rPr>
              <a:t>samotná přítomnost protilátek není zpravidla významná</a:t>
            </a:r>
          </a:p>
          <a:p>
            <a:pPr lvl="1" eaLnBrk="1" hangingPunct="1">
              <a:buClr>
                <a:srgbClr val="99CCFF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400" dirty="0" smtClean="0">
                <a:latin typeface="+mn-lt"/>
              </a:rPr>
              <a:t>důležitější je titr a jeho změny v čase</a:t>
            </a:r>
          </a:p>
          <a:p>
            <a:pPr lvl="1" eaLnBrk="1" hangingPunct="1">
              <a:buClr>
                <a:srgbClr val="99CCFF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400" dirty="0" smtClean="0">
                <a:latin typeface="+mn-lt"/>
              </a:rPr>
              <a:t>u moderních reakcí (ELISA) poměr </a:t>
            </a:r>
            <a:r>
              <a:rPr lang="cs-CZ" altLang="cs-CZ" sz="2400" dirty="0" err="1" smtClean="0">
                <a:latin typeface="+mn-lt"/>
              </a:rPr>
              <a:t>IgM</a:t>
            </a:r>
            <a:r>
              <a:rPr lang="cs-CZ" altLang="cs-CZ" sz="2400" dirty="0" smtClean="0">
                <a:latin typeface="+mn-lt"/>
              </a:rPr>
              <a:t> × </a:t>
            </a:r>
            <a:r>
              <a:rPr lang="cs-CZ" altLang="cs-CZ" sz="2400" dirty="0" err="1" smtClean="0">
                <a:latin typeface="+mn-lt"/>
              </a:rPr>
              <a:t>IgG</a:t>
            </a:r>
            <a:r>
              <a:rPr lang="cs-CZ" altLang="cs-CZ" sz="2400" dirty="0" smtClean="0">
                <a:latin typeface="+mn-lt"/>
              </a:rPr>
              <a:t>; na indexu pozitivity zase tolik nezáleží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820150" cy="838200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Pozitivní výsledek – ale co znamená?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838200"/>
            <a:ext cx="89916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99CCFF"/>
              </a:buClr>
            </a:pPr>
            <a:r>
              <a:rPr lang="cs-CZ" altLang="cs-CZ" b="1" smtClean="0">
                <a:solidFill>
                  <a:schemeClr val="tx2"/>
                </a:solidFill>
              </a:rPr>
              <a:t>Nalezený mikrob může být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Clr>
                <a:srgbClr val="99CCFF"/>
              </a:buClr>
            </a:pPr>
            <a:r>
              <a:rPr lang="cs-CZ" altLang="cs-CZ" smtClean="0"/>
              <a:t>skutečný patogen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Clr>
                <a:srgbClr val="99CCFF"/>
              </a:buClr>
            </a:pPr>
            <a:r>
              <a:rPr lang="cs-CZ" altLang="cs-CZ" smtClean="0"/>
              <a:t>součást běžné flóry – trvalé či přechodné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Clr>
                <a:srgbClr val="99CCFF"/>
              </a:buClr>
            </a:pPr>
            <a:r>
              <a:rPr lang="cs-CZ" altLang="cs-CZ" smtClean="0"/>
              <a:t>náhodný nález (např. z potravy u výtěrů z krku)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Clr>
                <a:srgbClr val="99CCFF"/>
              </a:buClr>
            </a:pPr>
            <a:r>
              <a:rPr lang="cs-CZ" altLang="cs-CZ" smtClean="0"/>
              <a:t>kontaminace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99CCFF"/>
              </a:buClr>
            </a:pPr>
            <a:r>
              <a:rPr lang="cs-CZ" altLang="cs-CZ" b="1" smtClean="0">
                <a:solidFill>
                  <a:schemeClr val="tx2"/>
                </a:solidFill>
              </a:rPr>
              <a:t>Lékaři jsou rádi, když má „jejich laboratoř“ hodně pozitivních výsledků.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Clr>
                <a:srgbClr val="99CCFF"/>
              </a:buClr>
            </a:pPr>
            <a:r>
              <a:rPr lang="cs-CZ" altLang="cs-CZ" smtClean="0"/>
              <a:t>Mohou to ale být náhodné kontaminace, kolonizace apod.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Clr>
                <a:srgbClr val="99CCFF"/>
              </a:buClr>
            </a:pPr>
            <a:r>
              <a:rPr lang="cs-CZ" altLang="cs-CZ" smtClean="0"/>
              <a:t>Lepší je laboratoř, která nevydává za „nález patogena“ to, co patogenem s největší pravděpodobností není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smtClean="0">
                <a:solidFill>
                  <a:schemeClr val="tx2"/>
                </a:solidFill>
              </a:rPr>
              <a:t>Léčit neexistující infekci je chyba</a:t>
            </a:r>
            <a:endParaRPr lang="cs-CZ" altLang="cs-CZ" sz="3200" b="1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0"/>
            <a:ext cx="8605837" cy="1557338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Průběžná spolupráce mezi klinickým pracovištěm a laboratoří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1412875"/>
            <a:ext cx="9144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cs-CZ" altLang="cs-CZ" sz="3200" b="1" dirty="0" smtClean="0">
                <a:solidFill>
                  <a:schemeClr val="tx2"/>
                </a:solidFill>
                <a:latin typeface="+mn-lt"/>
              </a:rPr>
              <a:t>Nejde jen o domluvu o konkrétních vzorcích! Spolupráce může mít nejrůznější formy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cs-CZ" altLang="cs-CZ" sz="3200" dirty="0" smtClean="0">
                <a:latin typeface="+mn-lt"/>
              </a:rPr>
              <a:t>od občasných konzultací až po součinnost při výzkumné práci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cs-CZ" altLang="cs-CZ" sz="3200" dirty="0" smtClean="0">
                <a:latin typeface="+mn-lt"/>
              </a:rPr>
              <a:t>je </a:t>
            </a:r>
            <a:r>
              <a:rPr lang="cs-CZ" altLang="cs-CZ" sz="3200" b="1" dirty="0" smtClean="0">
                <a:solidFill>
                  <a:schemeClr val="tx2"/>
                </a:solidFill>
                <a:latin typeface="+mn-lt"/>
              </a:rPr>
              <a:t>oboustranně užitečná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cs-CZ" altLang="cs-CZ" sz="3200" b="1" dirty="0" smtClean="0">
                <a:solidFill>
                  <a:schemeClr val="tx2"/>
                </a:solidFill>
                <a:latin typeface="+mn-lt"/>
              </a:rPr>
              <a:t>klinikovi pomáhá při rozhodování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cs-CZ" altLang="cs-CZ" sz="3200" b="1" dirty="0" smtClean="0">
                <a:solidFill>
                  <a:schemeClr val="tx2"/>
                </a:solidFill>
                <a:latin typeface="+mn-lt"/>
              </a:rPr>
              <a:t>mikrobiologovi</a:t>
            </a:r>
            <a:r>
              <a:rPr lang="cs-CZ" altLang="cs-CZ" sz="3200" dirty="0" smtClean="0">
                <a:latin typeface="+mn-lt"/>
              </a:rPr>
              <a:t> zase dává </a:t>
            </a:r>
            <a:r>
              <a:rPr lang="cs-CZ" altLang="cs-CZ" sz="3200" b="1" dirty="0" smtClean="0">
                <a:solidFill>
                  <a:schemeClr val="tx2"/>
                </a:solidFill>
                <a:latin typeface="+mn-lt"/>
              </a:rPr>
              <a:t>konkrétnější představu o pacientech</a:t>
            </a:r>
            <a:r>
              <a:rPr lang="cs-CZ" altLang="cs-CZ" sz="3200" dirty="0" smtClean="0">
                <a:latin typeface="+mn-lt"/>
              </a:rPr>
              <a:t>, jejichž vzorky mu procházejí rukama.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6019800"/>
          </a:xfrm>
        </p:spPr>
        <p:txBody>
          <a:bodyPr/>
          <a:lstStyle/>
          <a:p>
            <a:pPr eaLnBrk="1" hangingPunct="1"/>
            <a:r>
              <a:rPr lang="cs-CZ" altLang="cs-CZ" sz="17200" smtClean="0"/>
              <a:t>Typy vzorků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28600"/>
            <a:ext cx="7724775" cy="1057275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/>
              <a:t>Typy vzorků v klinické mikrobiologii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8893175" cy="4953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>
                <a:solidFill>
                  <a:schemeClr val="tx2"/>
                </a:solidFill>
              </a:rPr>
              <a:t>Tekuté a kusové vzorky</a:t>
            </a:r>
            <a:r>
              <a:rPr lang="cs-CZ" altLang="cs-CZ" b="1" smtClean="0"/>
              <a:t> </a:t>
            </a:r>
            <a:r>
              <a:rPr lang="cs-CZ" altLang="cs-CZ" smtClean="0"/>
              <a:t>představují odebrané tkáně, tělní tekutiny, tekutiny, kterými bylo vyplachováno, umělé materiály vyňaté z těla a podobně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>
                <a:solidFill>
                  <a:schemeClr val="tx2"/>
                </a:solidFill>
              </a:rPr>
              <a:t>Stěry a výtěry</a:t>
            </a:r>
            <a:r>
              <a:rPr lang="cs-CZ" altLang="cs-CZ" b="1" smtClean="0"/>
              <a:t> </a:t>
            </a:r>
            <a:r>
              <a:rPr lang="cs-CZ" altLang="cs-CZ" smtClean="0"/>
              <a:t>jsou odběry vatovým tamponem na špejli či drátku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>
                <a:solidFill>
                  <a:schemeClr val="tx2"/>
                </a:solidFill>
              </a:rPr>
              <a:t>Ostatní vzorky:</a:t>
            </a:r>
            <a:r>
              <a:rPr lang="cs-CZ" altLang="cs-CZ" b="1" smtClean="0"/>
              <a:t> </a:t>
            </a:r>
            <a:r>
              <a:rPr lang="cs-CZ" altLang="cs-CZ" smtClean="0"/>
              <a:t>otisky, tzv. urikulty, sklíčka apod</a:t>
            </a:r>
            <a:r>
              <a:rPr lang="cs-CZ" altLang="cs-CZ" b="1" smtClean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i="1" smtClean="0">
                <a:solidFill>
                  <a:srgbClr val="C00000"/>
                </a:solidFill>
              </a:rPr>
              <a:t>Každý typ vzorku vyžaduje jiný přístup, jiné zpracování, jiné hodnocení výsledku.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8925"/>
            <a:ext cx="3810000" cy="1311275"/>
          </a:xfrm>
        </p:spPr>
        <p:txBody>
          <a:bodyPr/>
          <a:lstStyle/>
          <a:p>
            <a:pPr eaLnBrk="1" hangingPunct="1"/>
            <a:r>
              <a:rPr lang="cs-CZ" altLang="cs-CZ" smtClean="0"/>
              <a:t>Výtěry a stěry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pPr eaLnBrk="1" hangingPunct="1"/>
            <a:r>
              <a:rPr lang="cs-CZ" altLang="cs-CZ" sz="2800" i="1" smtClean="0">
                <a:solidFill>
                  <a:schemeClr val="accent1"/>
                </a:solidFill>
              </a:rPr>
              <a:t>(Někdy se zbytečně rozlišuje mezi výtěrem a stěrem.)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Suchý tampon </a:t>
            </a:r>
            <a:r>
              <a:rPr lang="cs-CZ" altLang="cs-CZ" sz="2800" smtClean="0"/>
              <a:t>(bez transportního média) je nepoužívá při kultivaci, ale jen při vyšetření metodou PCR nebo průkazem antigenů (někdy)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Tampon obsahující transportní médium</a:t>
            </a:r>
            <a:r>
              <a:rPr lang="cs-CZ" altLang="cs-CZ" sz="2800" smtClean="0"/>
              <a:t> se používá pro kultivaci, na bakteriologii je to zpravidla médium Amiesovo (na obrázku); </a:t>
            </a:r>
            <a:r>
              <a:rPr lang="cs-CZ" altLang="cs-CZ" sz="2800" b="1" smtClean="0">
                <a:solidFill>
                  <a:schemeClr val="tx2"/>
                </a:solidFill>
              </a:rPr>
              <a:t>speciální média</a:t>
            </a:r>
            <a:r>
              <a:rPr lang="cs-CZ" altLang="cs-CZ" sz="2800" smtClean="0"/>
              <a:t> vyžadují houby (Fungiquick), houby + trichomonády z genitálií (C. A. T.), viry, chlamydie</a:t>
            </a:r>
          </a:p>
          <a:p>
            <a:pPr eaLnBrk="1" hangingPunct="1"/>
            <a:r>
              <a:rPr lang="cs-CZ" altLang="cs-CZ" sz="2800" smtClean="0"/>
              <a:t>Potřebuji-li se dostat „za roh“, použiji </a:t>
            </a:r>
            <a:r>
              <a:rPr lang="cs-CZ" altLang="cs-CZ" sz="2800" b="1" smtClean="0">
                <a:solidFill>
                  <a:schemeClr val="tx2"/>
                </a:solidFill>
              </a:rPr>
              <a:t>tampon na drátu a nikoli na špejli.</a:t>
            </a:r>
          </a:p>
        </p:txBody>
      </p:sp>
      <p:pic>
        <p:nvPicPr>
          <p:cNvPr id="27652" name="Picture 4" descr="am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0"/>
            <a:ext cx="5029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4572000" y="533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Reprofoto z propagačních materiálů dodavatele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12825"/>
            <a:ext cx="2555875" cy="21018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Některé odběrové soupravy</a:t>
            </a:r>
          </a:p>
        </p:txBody>
      </p:sp>
      <p:pic>
        <p:nvPicPr>
          <p:cNvPr id="28675" name="Picture 3" descr="CA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313" y="260350"/>
            <a:ext cx="531812" cy="6386513"/>
          </a:xfrm>
          <a:noFill/>
        </p:spPr>
      </p:pic>
      <p:pic>
        <p:nvPicPr>
          <p:cNvPr id="28676" name="Picture 4" descr="Fungiqui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60350"/>
            <a:ext cx="531813" cy="638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3213100"/>
            <a:ext cx="255587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cs-CZ" altLang="cs-CZ" sz="2800" smtClean="0">
                <a:latin typeface="+mn-lt"/>
              </a:rPr>
              <a:t>zleva: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  <a:defRPr/>
            </a:pPr>
            <a:r>
              <a:rPr lang="cs-CZ" altLang="cs-CZ" sz="2400" smtClean="0">
                <a:latin typeface="+mn-lt"/>
              </a:rPr>
              <a:t>CAT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  <a:defRPr/>
            </a:pPr>
            <a:r>
              <a:rPr lang="cs-CZ" altLang="cs-CZ" sz="2400" smtClean="0">
                <a:latin typeface="+mn-lt"/>
              </a:rPr>
              <a:t>FungiQuick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  <a:defRPr/>
            </a:pPr>
            <a:r>
              <a:rPr lang="cs-CZ" altLang="cs-CZ" sz="2400" smtClean="0">
                <a:latin typeface="+mn-lt"/>
              </a:rPr>
              <a:t>souprava na chlamydie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  <a:defRPr/>
            </a:pPr>
            <a:r>
              <a:rPr lang="cs-CZ" altLang="cs-CZ" sz="2400" smtClean="0">
                <a:latin typeface="+mn-lt"/>
              </a:rPr>
              <a:t>suchý tampon s</a:t>
            </a:r>
            <a:r>
              <a:rPr lang="cs-CZ" altLang="cs-CZ" sz="2400" smtClean="0">
                <a:solidFill>
                  <a:schemeClr val="bg1"/>
                </a:solidFill>
                <a:latin typeface="+mn-lt"/>
              </a:rPr>
              <a:t>.</a:t>
            </a:r>
            <a:r>
              <a:rPr lang="cs-CZ" altLang="cs-CZ" sz="2400" smtClean="0">
                <a:latin typeface="+mn-lt"/>
              </a:rPr>
              <a:t>drátem</a:t>
            </a:r>
          </a:p>
        </p:txBody>
      </p:sp>
      <p:pic>
        <p:nvPicPr>
          <p:cNvPr id="28678" name="Picture 6" descr="Chlamy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60350"/>
            <a:ext cx="1171575" cy="638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7" descr="Tampon s dráte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60350"/>
            <a:ext cx="660400" cy="638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6629400" y="61722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Reprofoto z propagačních materiálů dodavatele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cs-CZ" altLang="cs-CZ" smtClean="0"/>
              <a:t>Odběrové soupravy ještě jednou</a:t>
            </a:r>
            <a:r>
              <a:rPr lang="cs-CZ" altLang="cs-CZ" smtClean="0">
                <a:solidFill>
                  <a:srgbClr val="66FFFF"/>
                </a:solidFill>
              </a:rPr>
              <a:t> </a:t>
            </a:r>
            <a:endParaRPr lang="cs-CZ" altLang="cs-CZ" sz="3600" i="1" smtClean="0">
              <a:solidFill>
                <a:srgbClr val="66FFFF"/>
              </a:solidFill>
            </a:endParaRPr>
          </a:p>
        </p:txBody>
      </p:sp>
      <p:pic>
        <p:nvPicPr>
          <p:cNvPr id="29699" name="Picture 3" descr="Odbě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8229600" cy="611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6172200" y="685800"/>
            <a:ext cx="2057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200">
                <a:solidFill>
                  <a:schemeClr val="bg2"/>
                </a:solidFill>
                <a:latin typeface="Arial" panose="020B0604020202020204" pitchFamily="34" charset="0"/>
              </a:rPr>
              <a:t>Foto: O. 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000750" cy="762000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Přehled „výtěrovek“</a:t>
            </a:r>
          </a:p>
        </p:txBody>
      </p:sp>
      <p:grpSp>
        <p:nvGrpSpPr>
          <p:cNvPr id="30723" name="Group 3"/>
          <p:cNvGrpSpPr>
            <a:grpSpLocks/>
          </p:cNvGrpSpPr>
          <p:nvPr/>
        </p:nvGrpSpPr>
        <p:grpSpPr bwMode="auto">
          <a:xfrm>
            <a:off x="250825" y="1125538"/>
            <a:ext cx="8208963" cy="4024312"/>
            <a:chOff x="158" y="709"/>
            <a:chExt cx="5171" cy="2535"/>
          </a:xfrm>
        </p:grpSpPr>
        <p:sp>
          <p:nvSpPr>
            <p:cNvPr id="30733" name="Rectangle 4"/>
            <p:cNvSpPr>
              <a:spLocks noChangeArrowheads="1"/>
            </p:cNvSpPr>
            <p:nvPr/>
          </p:nvSpPr>
          <p:spPr bwMode="auto">
            <a:xfrm>
              <a:off x="2744" y="1842"/>
              <a:ext cx="2585" cy="1402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Clr>
                  <a:schemeClr val="accent2"/>
                </a:buClr>
                <a:buSzPct val="80000"/>
                <a:buFont typeface="Wingdings" panose="05000000000000000000" pitchFamily="2" charset="2"/>
                <a:buNone/>
              </a:pPr>
              <a:r>
                <a:rPr lang="cs-CZ" altLang="cs-CZ" sz="2800">
                  <a:solidFill>
                    <a:schemeClr val="bg2"/>
                  </a:solidFill>
                  <a:latin typeface="Arial" panose="020B0604020202020204" pitchFamily="34" charset="0"/>
                </a:rPr>
                <a:t>Tampon v Amiesu na drátku: totéž, potřebuji-li se dostat na jinak nedostupné místo</a:t>
              </a:r>
            </a:p>
          </p:txBody>
        </p:sp>
        <p:sp>
          <p:nvSpPr>
            <p:cNvPr id="30734" name="Rectangle 5"/>
            <p:cNvSpPr>
              <a:spLocks noChangeArrowheads="1"/>
            </p:cNvSpPr>
            <p:nvPr/>
          </p:nvSpPr>
          <p:spPr bwMode="auto">
            <a:xfrm>
              <a:off x="158" y="1842"/>
              <a:ext cx="2586" cy="1402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Clr>
                  <a:schemeClr val="accent2"/>
                </a:buClr>
                <a:buSzPct val="80000"/>
                <a:buFont typeface="Wingdings" panose="05000000000000000000" pitchFamily="2" charset="2"/>
                <a:buNone/>
              </a:pPr>
              <a:r>
                <a:rPr lang="cs-CZ" altLang="cs-CZ" sz="2800">
                  <a:solidFill>
                    <a:srgbClr val="C00000"/>
                  </a:solidFill>
                  <a:latin typeface="Arial" panose="020B0604020202020204" pitchFamily="34" charset="0"/>
                </a:rPr>
                <a:t>Tampon v Amiesu na špejli: univerzální pro bakteriologickou kultivaci (vč. anaerobů, kapavky, kampylobakt.)</a:t>
              </a:r>
            </a:p>
          </p:txBody>
        </p:sp>
        <p:sp>
          <p:nvSpPr>
            <p:cNvPr id="30735" name="Rectangle 6"/>
            <p:cNvSpPr>
              <a:spLocks noChangeArrowheads="1"/>
            </p:cNvSpPr>
            <p:nvPr/>
          </p:nvSpPr>
          <p:spPr bwMode="auto">
            <a:xfrm>
              <a:off x="2744" y="709"/>
              <a:ext cx="2585" cy="1133"/>
            </a:xfrm>
            <a:prstGeom prst="rect">
              <a:avLst/>
            </a:prstGeom>
            <a:solidFill>
              <a:srgbClr val="66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Clr>
                  <a:schemeClr val="accent2"/>
                </a:buClr>
                <a:buSzPct val="80000"/>
                <a:buFont typeface="Wingdings" panose="05000000000000000000" pitchFamily="2" charset="2"/>
                <a:buNone/>
              </a:pPr>
              <a:r>
                <a:rPr lang="cs-CZ" altLang="cs-CZ" sz="2800">
                  <a:solidFill>
                    <a:srgbClr val="C00000"/>
                  </a:solidFill>
                  <a:latin typeface="Arial" panose="020B0604020202020204" pitchFamily="34" charset="0"/>
                </a:rPr>
                <a:t>Suchý tampon na drátku: totéž, potřebuji-li se dostat na jinak nedostupné místo</a:t>
              </a:r>
            </a:p>
          </p:txBody>
        </p:sp>
        <p:sp>
          <p:nvSpPr>
            <p:cNvPr id="31760" name="Rectangle 7"/>
            <p:cNvSpPr>
              <a:spLocks noChangeArrowheads="1"/>
            </p:cNvSpPr>
            <p:nvPr/>
          </p:nvSpPr>
          <p:spPr bwMode="auto">
            <a:xfrm>
              <a:off x="158" y="709"/>
              <a:ext cx="2586" cy="113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None/>
                <a:defRPr/>
              </a:pPr>
              <a:r>
                <a:rPr lang="cs-CZ" altLang="cs-CZ" sz="2800" dirty="0" smtClean="0">
                  <a:solidFill>
                    <a:srgbClr val="C00000"/>
                  </a:solidFill>
                  <a:latin typeface="+mn-lt"/>
                </a:rPr>
                <a:t>Suchý tampon na špejli: průkaz antigenu a DNA</a:t>
              </a:r>
            </a:p>
          </p:txBody>
        </p:sp>
      </p:grpSp>
      <p:sp>
        <p:nvSpPr>
          <p:cNvPr id="30724" name="Line 8"/>
          <p:cNvSpPr>
            <a:spLocks noChangeShapeType="1"/>
          </p:cNvSpPr>
          <p:nvPr/>
        </p:nvSpPr>
        <p:spPr bwMode="auto">
          <a:xfrm>
            <a:off x="250825" y="1125538"/>
            <a:ext cx="410527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30725" name="Line 9"/>
          <p:cNvSpPr>
            <a:spLocks noChangeShapeType="1"/>
          </p:cNvSpPr>
          <p:nvPr/>
        </p:nvSpPr>
        <p:spPr bwMode="auto">
          <a:xfrm>
            <a:off x="250825" y="5149850"/>
            <a:ext cx="410527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30726" name="Line 10"/>
          <p:cNvSpPr>
            <a:spLocks noChangeShapeType="1"/>
          </p:cNvSpPr>
          <p:nvPr/>
        </p:nvSpPr>
        <p:spPr bwMode="auto">
          <a:xfrm>
            <a:off x="250825" y="1125538"/>
            <a:ext cx="0" cy="179863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30727" name="Line 11"/>
          <p:cNvSpPr>
            <a:spLocks noChangeShapeType="1"/>
          </p:cNvSpPr>
          <p:nvPr/>
        </p:nvSpPr>
        <p:spPr bwMode="auto">
          <a:xfrm>
            <a:off x="8459788" y="1125538"/>
            <a:ext cx="0" cy="179863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30728" name="Line 12"/>
          <p:cNvSpPr>
            <a:spLocks noChangeShapeType="1"/>
          </p:cNvSpPr>
          <p:nvPr/>
        </p:nvSpPr>
        <p:spPr bwMode="auto">
          <a:xfrm>
            <a:off x="4356100" y="5149850"/>
            <a:ext cx="4103688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30729" name="Line 13"/>
          <p:cNvSpPr>
            <a:spLocks noChangeShapeType="1"/>
          </p:cNvSpPr>
          <p:nvPr/>
        </p:nvSpPr>
        <p:spPr bwMode="auto">
          <a:xfrm>
            <a:off x="250825" y="2924175"/>
            <a:ext cx="0" cy="22256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30730" name="Line 14"/>
          <p:cNvSpPr>
            <a:spLocks noChangeShapeType="1"/>
          </p:cNvSpPr>
          <p:nvPr/>
        </p:nvSpPr>
        <p:spPr bwMode="auto">
          <a:xfrm>
            <a:off x="4356100" y="1125538"/>
            <a:ext cx="4103688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30731" name="Line 15"/>
          <p:cNvSpPr>
            <a:spLocks noChangeShapeType="1"/>
          </p:cNvSpPr>
          <p:nvPr/>
        </p:nvSpPr>
        <p:spPr bwMode="auto">
          <a:xfrm>
            <a:off x="8459788" y="2924175"/>
            <a:ext cx="0" cy="22256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30732" name="Text Box 16"/>
          <p:cNvSpPr txBox="1">
            <a:spLocks noChangeArrowheads="1"/>
          </p:cNvSpPr>
          <p:nvPr/>
        </p:nvSpPr>
        <p:spPr bwMode="auto">
          <a:xfrm>
            <a:off x="228600" y="5105400"/>
            <a:ext cx="8208963" cy="1552575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solidFill>
                  <a:srgbClr val="A00F04"/>
                </a:solidFill>
                <a:latin typeface="Arial" panose="020B0604020202020204" pitchFamily="34" charset="0"/>
              </a:rPr>
              <a:t>Fungiquick – houby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solidFill>
                  <a:srgbClr val="A00F04"/>
                </a:solidFill>
                <a:latin typeface="Arial" panose="020B0604020202020204" pitchFamily="34" charset="0"/>
              </a:rPr>
              <a:t>C. A. T. – houby a trichomonády (stěry z pohlaví)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solidFill>
                  <a:srgbClr val="A00F04"/>
                </a:solidFill>
                <a:latin typeface="Arial" panose="020B0604020202020204" pitchFamily="34" charset="0"/>
              </a:rPr>
              <a:t>Soupravy s médiem na viry, popř. chlamydie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6858000" cy="1189038"/>
          </a:xfrm>
        </p:spPr>
        <p:txBody>
          <a:bodyPr/>
          <a:lstStyle/>
          <a:p>
            <a:pPr algn="l" eaLnBrk="1" hangingPunct="1"/>
            <a:r>
              <a:rPr lang="cs-CZ" altLang="cs-CZ" sz="4800" smtClean="0"/>
              <a:t>Odběrové nádobky</a:t>
            </a:r>
            <a:endParaRPr lang="cs-CZ" altLang="cs-CZ" sz="32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9144000" cy="5029200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Odběrové nádobky se používají </a:t>
            </a:r>
            <a:r>
              <a:rPr lang="cs-CZ" altLang="cs-CZ" sz="2800" b="1" smtClean="0">
                <a:solidFill>
                  <a:schemeClr val="tx2"/>
                </a:solidFill>
              </a:rPr>
              <a:t>na kusové a tekuté vzorky</a:t>
            </a:r>
            <a:r>
              <a:rPr lang="cs-CZ" altLang="cs-CZ" sz="2800" smtClean="0"/>
              <a:t>. Na rozměrech fakticky příliš nezáleží, stejně tak barva uzávěru nemá samozřejmě reálný dopad. Má však někdy význam organizační – záleží na dohodě v rámci konkrétní laboratoře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Pokud chceme ze vzorku vypěstovat i bakterie nesnášející kyslík, je lépe zaslat přímo stříkačku se speciálním uzávěrem</a:t>
            </a:r>
          </a:p>
          <a:p>
            <a:pPr eaLnBrk="1" hangingPunct="1"/>
            <a:r>
              <a:rPr lang="cs-CZ" altLang="cs-CZ" sz="2800" smtClean="0"/>
              <a:t>Vzorky se snažíme vždy </a:t>
            </a:r>
            <a:r>
              <a:rPr lang="cs-CZ" altLang="cs-CZ" sz="2800" b="1" smtClean="0">
                <a:solidFill>
                  <a:schemeClr val="tx2"/>
                </a:solidFill>
              </a:rPr>
              <a:t>dopravit do laboratoře co nejdříve</a:t>
            </a:r>
            <a:r>
              <a:rPr lang="cs-CZ" altLang="cs-CZ" sz="2800" smtClean="0"/>
              <a:t>, zásadní je to však u moče – do dvou hodin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6859588" cy="762000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1A Indikace – ZDA provést</a:t>
            </a:r>
          </a:p>
        </p:txBody>
      </p:sp>
      <p:sp>
        <p:nvSpPr>
          <p:cNvPr id="351235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CCFF33"/>
              </a:buClr>
              <a:buSzPct val="70000"/>
              <a:buFont typeface="Wingdings" pitchFamily="2" charset="2"/>
              <a:buChar char="n"/>
              <a:defRPr/>
            </a:pPr>
            <a:r>
              <a:rPr lang="cs-CZ" sz="2800" dirty="0">
                <a:latin typeface="+mn-lt"/>
              </a:rPr>
              <a:t>Lékař, ke kterému přišel pacient k vyšetření, by se měl zeptat sám sebe: </a:t>
            </a:r>
            <a:r>
              <a:rPr lang="cs-CZ" sz="2800" b="1" dirty="0">
                <a:solidFill>
                  <a:srgbClr val="C00000"/>
                </a:solidFill>
                <a:latin typeface="+mn-lt"/>
              </a:rPr>
              <a:t>„Co udělám jinak v závislosti na výsledku vyšetření?“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CCFF33"/>
              </a:buClr>
              <a:buSzPct val="70000"/>
              <a:buFont typeface="Wingdings" pitchFamily="2" charset="2"/>
              <a:buChar char="n"/>
              <a:defRPr/>
            </a:pPr>
            <a:r>
              <a:rPr lang="cs-CZ" sz="2800" dirty="0">
                <a:latin typeface="+mn-lt"/>
              </a:rPr>
              <a:t>Pokud zjistí, že ať vyjde vyšetření jakkoli, </a:t>
            </a:r>
            <a:r>
              <a:rPr lang="cs-CZ" sz="2800" b="1" dirty="0">
                <a:solidFill>
                  <a:srgbClr val="C00000"/>
                </a:solidFill>
                <a:latin typeface="+mn-lt"/>
              </a:rPr>
              <a:t>bude jeho další postup ve vztahu k pacientovi stejný</a:t>
            </a:r>
            <a:r>
              <a:rPr lang="cs-CZ" sz="2800" dirty="0">
                <a:latin typeface="+mn-lt"/>
              </a:rPr>
              <a:t>, je vyšetření pravděpodobně </a:t>
            </a:r>
            <a:r>
              <a:rPr lang="cs-CZ" sz="2800" b="1" dirty="0">
                <a:solidFill>
                  <a:srgbClr val="C00000"/>
                </a:solidFill>
                <a:latin typeface="+mn-lt"/>
              </a:rPr>
              <a:t>zbytečné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CCFF33"/>
              </a:buClr>
              <a:buSzPct val="70000"/>
              <a:buFont typeface="Wingdings" pitchFamily="2" charset="2"/>
              <a:buChar char="n"/>
              <a:defRPr/>
            </a:pPr>
            <a:r>
              <a:rPr lang="cs-CZ" sz="2800" dirty="0">
                <a:latin typeface="+mn-lt"/>
              </a:rPr>
              <a:t>Toto ale </a:t>
            </a:r>
            <a:r>
              <a:rPr lang="cs-CZ" sz="2800" b="1" dirty="0">
                <a:solidFill>
                  <a:schemeClr val="accent5"/>
                </a:solidFill>
                <a:latin typeface="+mn-lt"/>
              </a:rPr>
              <a:t>neplatí v některých výjimečných případech </a:t>
            </a:r>
            <a:r>
              <a:rPr lang="cs-CZ" sz="2800" dirty="0">
                <a:latin typeface="+mn-lt"/>
              </a:rPr>
              <a:t>(má pacient X skutečně pravou chřipku? Jestli ano, bude léčen stejně, ale pomůže to upravit strategii očkování. Je pacient Y osídlen určitým mikrobem? Zatím s tím nic nebudeme dělat, ale při infekci už odhadneme vhodnou léčbu – řadu infekcí způsobují mikroby, které tělo už dříve osídlily)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638800" y="533400"/>
            <a:ext cx="2663825" cy="1584325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Příklady nádobek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304800"/>
            <a:ext cx="2759075" cy="6219825"/>
          </a:xfrm>
        </p:spPr>
        <p:txBody>
          <a:bodyPr/>
          <a:lstStyle/>
          <a:p>
            <a:pPr eaLnBrk="1" hangingPunct="1"/>
            <a:r>
              <a:rPr lang="cs-CZ" altLang="cs-CZ" smtClean="0"/>
              <a:t>Vlevo klasická zkumavka, např. na sérum, vpravo nádobka na střevní parazity (nemusí být sterilní)</a:t>
            </a:r>
          </a:p>
        </p:txBody>
      </p:sp>
      <p:pic>
        <p:nvPicPr>
          <p:cNvPr id="32772" name="Picture 4" descr="Zkumavka sérov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8913"/>
            <a:ext cx="1120775" cy="645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5" descr="Na paraz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068638"/>
            <a:ext cx="1360488" cy="357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Text Box 7"/>
          <p:cNvSpPr txBox="1">
            <a:spLocks noChangeArrowheads="1"/>
          </p:cNvSpPr>
          <p:nvPr/>
        </p:nvSpPr>
        <p:spPr bwMode="auto">
          <a:xfrm>
            <a:off x="6477000" y="64008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Reprofoto z propagačních materiálů dodavatele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734300" cy="1371600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Co se například posílá, a jak rychle se to musí dopravit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9144000" cy="392960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 smtClean="0">
                <a:solidFill>
                  <a:schemeClr val="tx2"/>
                </a:solidFill>
              </a:rPr>
              <a:t>Moč</a:t>
            </a:r>
            <a:r>
              <a:rPr lang="cs-CZ" altLang="cs-CZ" dirty="0" smtClean="0">
                <a:solidFill>
                  <a:schemeClr val="tx2"/>
                </a:solidFill>
              </a:rPr>
              <a:t> </a:t>
            </a:r>
            <a:r>
              <a:rPr lang="cs-CZ" altLang="cs-CZ" dirty="0" smtClean="0"/>
              <a:t>– do dvou hodin, pokud nelze, nutno dát do ledničky (výjimka!!!)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 smtClean="0">
                <a:solidFill>
                  <a:schemeClr val="tx2"/>
                </a:solidFill>
              </a:rPr>
              <a:t>Sérum (srážlivá krev)</a:t>
            </a:r>
            <a:r>
              <a:rPr lang="cs-CZ" altLang="cs-CZ" dirty="0" smtClean="0"/>
              <a:t> – na čase tolik nezáleží, ani na teplotě (ale lépe nechat v ledničce)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 smtClean="0">
                <a:solidFill>
                  <a:schemeClr val="tx2"/>
                </a:solidFill>
              </a:rPr>
              <a:t>Většinu ostatních materiálů </a:t>
            </a:r>
            <a:r>
              <a:rPr lang="cs-CZ" altLang="cs-CZ" dirty="0" smtClean="0"/>
              <a:t>je lépe nechat při pokojové teplotě. Čas nehraje tak velkou roli, ale doporučuje se, aby byly doručeny do laboratoře nejpozději do 24 hodin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7669212" cy="1447800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Jiné typy odběrů než „výtěrovky“ a odběrové nádobky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 smtClean="0">
                <a:solidFill>
                  <a:schemeClr val="tx2"/>
                </a:solidFill>
              </a:rPr>
              <a:t>nátěr na podložní sklíčko:</a:t>
            </a:r>
            <a:r>
              <a:rPr lang="cs-CZ" altLang="cs-CZ" sz="2800" dirty="0" smtClean="0"/>
              <a:t> kapavka, aktinomykóza, přímo zaslaná tlustá a tenká kapka apod.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 smtClean="0">
                <a:solidFill>
                  <a:schemeClr val="tx2"/>
                </a:solidFill>
              </a:rPr>
              <a:t>v kožním lékařství otisky</a:t>
            </a:r>
            <a:r>
              <a:rPr lang="cs-CZ" altLang="cs-CZ" sz="2800" dirty="0" smtClean="0"/>
              <a:t> přímo na kultivační půdu, která je pro tento účel nalita až po okraj </a:t>
            </a:r>
            <a:r>
              <a:rPr lang="cs-CZ" altLang="cs-CZ" sz="2800" dirty="0" err="1" smtClean="0"/>
              <a:t>Petriho</a:t>
            </a:r>
            <a:r>
              <a:rPr lang="cs-CZ" altLang="cs-CZ" sz="2800" dirty="0" smtClean="0"/>
              <a:t> misky; v chirurgii jiný typ otisků – do rány se otiskne sterilní filtrační papír a pak se přenese na </a:t>
            </a:r>
            <a:r>
              <a:rPr lang="cs-CZ" altLang="cs-CZ" sz="2800" dirty="0" err="1" smtClean="0"/>
              <a:t>Petriho</a:t>
            </a:r>
            <a:r>
              <a:rPr lang="cs-CZ" altLang="cs-CZ" sz="2800" dirty="0" smtClean="0"/>
              <a:t> misku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 err="1" smtClean="0">
                <a:solidFill>
                  <a:schemeClr val="tx2"/>
                </a:solidFill>
              </a:rPr>
              <a:t>urikult</a:t>
            </a:r>
            <a:r>
              <a:rPr lang="cs-CZ" altLang="cs-CZ" sz="2800" dirty="0" smtClean="0"/>
              <a:t> – zvláštní způsob zasílání moče na půdu; z různých důvodů se příliš neujalo.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800" b="1" dirty="0" smtClean="0">
                <a:solidFill>
                  <a:srgbClr val="C00000"/>
                </a:solidFill>
              </a:rPr>
              <a:t>V případě použití rychlé </a:t>
            </a:r>
            <a:r>
              <a:rPr lang="cs-CZ" altLang="cs-CZ" sz="2800" b="1" dirty="0" smtClean="0">
                <a:solidFill>
                  <a:srgbClr val="C00000"/>
                </a:solidFill>
              </a:rPr>
              <a:t>diagnostické soupravy</a:t>
            </a:r>
            <a:r>
              <a:rPr lang="cs-CZ" altLang="cs-CZ" sz="2800" dirty="0" smtClean="0">
                <a:solidFill>
                  <a:srgbClr val="C00000"/>
                </a:solidFill>
              </a:rPr>
              <a:t>, většinou založené na přímém průkazu </a:t>
            </a:r>
            <a:r>
              <a:rPr lang="cs-CZ" altLang="cs-CZ" sz="2800" dirty="0" smtClean="0">
                <a:solidFill>
                  <a:srgbClr val="C00000"/>
                </a:solidFill>
              </a:rPr>
              <a:t>antigenu se nejen odběr, ale i celá analýza provede přímo u pacienta. Je potřeba dbát na to, aby souprava nebyla prošl</a:t>
            </a:r>
            <a:r>
              <a:rPr lang="cs-CZ" altLang="cs-CZ" sz="2800" dirty="0" smtClean="0">
                <a:solidFill>
                  <a:srgbClr val="C00000"/>
                </a:solidFill>
              </a:rPr>
              <a:t>á, byla správě uskladněna a aby výsledek byl vhodně interpretován. Laboratoř může pomoci.</a:t>
            </a:r>
            <a:endParaRPr lang="cs-CZ" altLang="cs-CZ" sz="2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142875"/>
            <a:ext cx="6705600" cy="685800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Odběry z genitálií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9144000" cy="5715000"/>
          </a:xfrm>
        </p:spPr>
        <p:txBody>
          <a:bodyPr/>
          <a:lstStyle/>
          <a:p>
            <a:pPr eaLnBrk="1" hangingPunct="1"/>
            <a:r>
              <a:rPr lang="cs-CZ" altLang="cs-CZ" smtClean="0"/>
              <a:t>Ke kultivaci se používá transportně kultivační </a:t>
            </a:r>
            <a:r>
              <a:rPr lang="cs-CZ" altLang="cs-CZ" b="1" smtClean="0">
                <a:solidFill>
                  <a:schemeClr val="tx2"/>
                </a:solidFill>
              </a:rPr>
              <a:t>souprava C. A. T.</a:t>
            </a:r>
            <a:r>
              <a:rPr lang="cs-CZ" altLang="cs-CZ" smtClean="0"/>
              <a:t> (kvasinky a trichomonády) a </a:t>
            </a:r>
            <a:r>
              <a:rPr lang="cs-CZ" altLang="cs-CZ" b="1" smtClean="0">
                <a:solidFill>
                  <a:schemeClr val="tx2"/>
                </a:solidFill>
              </a:rPr>
              <a:t>Amies</a:t>
            </a:r>
            <a:r>
              <a:rPr lang="cs-CZ" altLang="cs-CZ" smtClean="0"/>
              <a:t> (bakterie včetně gardnerel, mykolplasmat a anaerobů). Z CATu se provádí mikroskopie ve formě nativního preparátu</a:t>
            </a:r>
          </a:p>
          <a:p>
            <a:pPr eaLnBrk="1" hangingPunct="1"/>
            <a:r>
              <a:rPr lang="cs-CZ" altLang="cs-CZ" smtClean="0"/>
              <a:t>Doporučuje se také poslat </a:t>
            </a:r>
            <a:r>
              <a:rPr lang="cs-CZ" altLang="cs-CZ" b="1" smtClean="0">
                <a:solidFill>
                  <a:schemeClr val="tx2"/>
                </a:solidFill>
              </a:rPr>
              <a:t>sklíčko nebo dvě sklíčka</a:t>
            </a:r>
            <a:r>
              <a:rPr lang="cs-CZ" altLang="cs-CZ" smtClean="0"/>
              <a:t> (podle situace) na barvení. Klasické zaslání dvou sklíček je MOP – mikrobní obraz poševní</a:t>
            </a:r>
          </a:p>
          <a:p>
            <a:pPr eaLnBrk="1" hangingPunct="1"/>
            <a:r>
              <a:rPr lang="cs-CZ" altLang="cs-CZ" smtClean="0">
                <a:solidFill>
                  <a:srgbClr val="C00000"/>
                </a:solidFill>
              </a:rPr>
              <a:t>V případě průkazu kapavky, syfilis, chlamydií, papilomavirů se užívají zvláštní postupy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3050"/>
            <a:ext cx="91440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Odečítání kultivací z pohlavních orgánů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447800"/>
            <a:ext cx="9144000" cy="5029200"/>
          </a:xfrm>
        </p:spPr>
        <p:txBody>
          <a:bodyPr/>
          <a:lstStyle/>
          <a:p>
            <a:pPr eaLnBrk="1" hangingPunct="1"/>
            <a:r>
              <a:rPr lang="cs-CZ" altLang="cs-CZ" smtClean="0"/>
              <a:t>Den 0 – odběr a zaslání vzorku, případná mikroskopie zaslaného sklíčka</a:t>
            </a:r>
          </a:p>
          <a:p>
            <a:pPr eaLnBrk="1" hangingPunct="1"/>
            <a:r>
              <a:rPr lang="cs-CZ" altLang="cs-CZ" smtClean="0"/>
              <a:t>Den 1 – odečet KA, EA, popř. ČA + GC </a:t>
            </a:r>
            <a:r>
              <a:rPr lang="cs-CZ" altLang="cs-CZ" sz="2400" smtClean="0"/>
              <a:t>(kapavka)</a:t>
            </a:r>
          </a:p>
          <a:p>
            <a:pPr eaLnBrk="1" hangingPunct="1"/>
            <a:r>
              <a:rPr lang="cs-CZ" altLang="cs-CZ" smtClean="0"/>
              <a:t>Den 1 – 2 – odečet C. A. T. (trichomonády)</a:t>
            </a:r>
          </a:p>
          <a:p>
            <a:pPr eaLnBrk="1" hangingPunct="1"/>
            <a:r>
              <a:rPr lang="cs-CZ" altLang="cs-CZ" smtClean="0"/>
              <a:t>Den 2 – odečet NaCl, gardnerel, anaerobní kultivace, popř. ČA + GC (definitivně)</a:t>
            </a:r>
          </a:p>
          <a:p>
            <a:pPr eaLnBrk="1" hangingPunct="1"/>
            <a:r>
              <a:rPr lang="cs-CZ" altLang="cs-CZ" smtClean="0"/>
              <a:t>Den 1, 2, 3, 4 – odečet kultivace kvasinek</a:t>
            </a:r>
          </a:p>
          <a:p>
            <a:pPr eaLnBrk="1" hangingPunct="1"/>
            <a:r>
              <a:rPr lang="cs-CZ" altLang="cs-CZ" smtClean="0"/>
              <a:t>Den 6 – odečet kultivace mykoplasmat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762000"/>
          </a:xfrm>
        </p:spPr>
        <p:txBody>
          <a:bodyPr/>
          <a:lstStyle/>
          <a:p>
            <a:pPr eaLnBrk="1" hangingPunct="1"/>
            <a:r>
              <a:rPr lang="cs-CZ" altLang="cs-CZ" smtClean="0"/>
              <a:t>MOP – mikrobní obraz poševní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0" y="685800"/>
            <a:ext cx="85344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Posílají se </a:t>
            </a:r>
            <a:r>
              <a:rPr lang="cs-CZ" altLang="cs-CZ" b="1" smtClean="0">
                <a:solidFill>
                  <a:schemeClr val="tx2"/>
                </a:solidFill>
              </a:rPr>
              <a:t>dvě sklíčka</a:t>
            </a:r>
            <a:r>
              <a:rPr lang="cs-CZ" altLang="cs-CZ" smtClean="0"/>
              <a:t>. Jedno se obarví dle Grama, druhé dle Giemsy (hlavně kvůli trichomonádám)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Hodnotí se jednak </a:t>
            </a:r>
            <a:r>
              <a:rPr lang="cs-CZ" altLang="cs-CZ" b="1" smtClean="0">
                <a:solidFill>
                  <a:schemeClr val="tx2"/>
                </a:solidFill>
              </a:rPr>
              <a:t>kvantita jednotlivých útvarů</a:t>
            </a:r>
            <a:r>
              <a:rPr lang="cs-CZ" altLang="cs-CZ" smtClean="0"/>
              <a:t>, jednak </a:t>
            </a:r>
            <a:r>
              <a:rPr lang="cs-CZ" altLang="cs-CZ" b="1" smtClean="0">
                <a:solidFill>
                  <a:schemeClr val="tx2"/>
                </a:solidFill>
              </a:rPr>
              <a:t>celkový vzhled</a:t>
            </a:r>
            <a:r>
              <a:rPr lang="cs-CZ" altLang="cs-CZ" smtClean="0"/>
              <a:t> preparátu. Dosud se používá dělení na šest typů, ale postupně se přehodnocuje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MOP I – tzv. normální obraz zdravé ženy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MOP II – bakteriální nehnisavý (i fyziologický)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MOP III – bakteriální hnisavý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MOP IV – kapavka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MOP V – trichomonóza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MOP VI – kvasinková infekce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1113"/>
            <a:ext cx="7467600" cy="914401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Hemokultury – odběr krve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91440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mtClean="0"/>
              <a:t>V gynekologii a porodnictví se také vyskytují, například u puerperální sepse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mtClean="0"/>
              <a:t>Významné jsou v akutní péči o pacienta se sepsí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Jedná se o </a:t>
            </a:r>
            <a:r>
              <a:rPr lang="cs-CZ" altLang="cs-CZ" b="1" smtClean="0">
                <a:solidFill>
                  <a:schemeClr val="tx2"/>
                </a:solidFill>
              </a:rPr>
              <a:t>nesrážlivou krev</a:t>
            </a:r>
            <a:r>
              <a:rPr lang="cs-CZ" altLang="cs-CZ" smtClean="0"/>
              <a:t>, principiálně zcela odlišné vyšetření než vyšetření serologická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Dnes zpravidla odběr do </a:t>
            </a:r>
            <a:r>
              <a:rPr lang="cs-CZ" altLang="cs-CZ" b="1" smtClean="0">
                <a:solidFill>
                  <a:schemeClr val="tx2"/>
                </a:solidFill>
              </a:rPr>
              <a:t>speciálních lahviček</a:t>
            </a:r>
            <a:r>
              <a:rPr lang="cs-CZ" altLang="cs-CZ" smtClean="0"/>
              <a:t> pro automatickou kultivaci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Nutno odebrat </a:t>
            </a:r>
            <a:r>
              <a:rPr lang="cs-CZ" altLang="cs-CZ" b="1" smtClean="0">
                <a:solidFill>
                  <a:schemeClr val="tx2"/>
                </a:solidFill>
              </a:rPr>
              <a:t>dvě, ale ještě lépe tři hemokultury</a:t>
            </a:r>
            <a:r>
              <a:rPr lang="cs-CZ" altLang="cs-CZ" smtClean="0"/>
              <a:t> při vzestupu teploty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Ideálně </a:t>
            </a:r>
            <a:r>
              <a:rPr lang="cs-CZ" altLang="cs-CZ" b="1" smtClean="0">
                <a:solidFill>
                  <a:schemeClr val="tx2"/>
                </a:solidFill>
              </a:rPr>
              <a:t>pokaždé z nového vpichu</a:t>
            </a:r>
            <a:r>
              <a:rPr lang="cs-CZ" altLang="cs-CZ" smtClean="0"/>
              <a:t>, nebo aspoň jedna venepunkce + centrální žíla + periferní žíla (odlišení bakteriémie od kolonizace vstupu)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6019800" cy="1295400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Odběry u hnisavých infekcí a infekcí ran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86106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V diagnostice hnisavých infekcí má vždy </a:t>
            </a:r>
            <a:r>
              <a:rPr lang="cs-CZ" altLang="cs-CZ" b="1" dirty="0" smtClean="0">
                <a:solidFill>
                  <a:schemeClr val="tx2"/>
                </a:solidFill>
              </a:rPr>
              <a:t>větší význam tekutý materiál</a:t>
            </a:r>
            <a:r>
              <a:rPr lang="cs-CZ" altLang="cs-CZ" dirty="0" smtClean="0"/>
              <a:t> (hnis) než pouhý výtěr </a:t>
            </a:r>
            <a:r>
              <a:rPr lang="cs-CZ" altLang="cs-CZ" dirty="0" smtClean="0"/>
              <a:t>z hnisavého </a:t>
            </a:r>
            <a:r>
              <a:rPr lang="cs-CZ" altLang="cs-CZ" dirty="0" smtClean="0"/>
              <a:t>ložiska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U podezření na </a:t>
            </a:r>
            <a:r>
              <a:rPr lang="cs-CZ" altLang="cs-CZ" b="1" dirty="0" smtClean="0">
                <a:solidFill>
                  <a:schemeClr val="tx2"/>
                </a:solidFill>
              </a:rPr>
              <a:t>anaerobních infekci</a:t>
            </a:r>
            <a:r>
              <a:rPr lang="cs-CZ" altLang="cs-CZ" dirty="0" smtClean="0"/>
              <a:t> je nutno zajistit přežití anaerobů (viz dále)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Je nezbytné pečlivě </a:t>
            </a:r>
            <a:r>
              <a:rPr lang="cs-CZ" altLang="cs-CZ" b="1" dirty="0" smtClean="0">
                <a:solidFill>
                  <a:schemeClr val="tx2"/>
                </a:solidFill>
              </a:rPr>
              <a:t>vyplnit průvodku</a:t>
            </a:r>
            <a:r>
              <a:rPr lang="cs-CZ" altLang="cs-CZ" dirty="0" smtClean="0"/>
              <a:t>, nestačí „stěr z rány“, ale specifikovat původ rány i její lokalizaci na těle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Také důležité </a:t>
            </a:r>
            <a:r>
              <a:rPr lang="cs-CZ" altLang="cs-CZ" b="1" dirty="0" smtClean="0">
                <a:solidFill>
                  <a:schemeClr val="tx2"/>
                </a:solidFill>
              </a:rPr>
              <a:t>anamnestické údaje</a:t>
            </a:r>
            <a:r>
              <a:rPr lang="cs-CZ" altLang="cs-CZ" dirty="0" smtClean="0"/>
              <a:t> (návrat ze zahraničí, práce v zemědělství) je užitečné na průvodku uvést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2516188" cy="806450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Závěr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534400" cy="52578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Jak je vidět, </a:t>
            </a:r>
            <a:r>
              <a:rPr lang="cs-CZ" altLang="cs-CZ" b="1" dirty="0" smtClean="0">
                <a:solidFill>
                  <a:schemeClr val="tx2"/>
                </a:solidFill>
              </a:rPr>
              <a:t>u různých typů infekcí se posílají různé vzorky, a jsou tu různé požadavky na průvodky</a:t>
            </a:r>
          </a:p>
          <a:p>
            <a:pPr eaLnBrk="1" hangingPunct="1"/>
            <a:r>
              <a:rPr lang="cs-CZ" altLang="cs-CZ" dirty="0" smtClean="0"/>
              <a:t>Samozřejmě nikdo nechce po sestrách, natož po porodních asistentkách a záchranářích, aby přesně znali všechny náležitosti odběru a vypsání průvodky.</a:t>
            </a:r>
          </a:p>
          <a:p>
            <a:pPr eaLnBrk="1" hangingPunct="1"/>
            <a:r>
              <a:rPr lang="cs-CZ" altLang="cs-CZ" b="1" dirty="0" smtClean="0">
                <a:solidFill>
                  <a:schemeClr val="tx2"/>
                </a:solidFill>
              </a:rPr>
              <a:t>Je ale potřeba nebát se zavolat do laboratoře a zeptat se – je to vždycky lepší, než špatně provedený odběr</a:t>
            </a:r>
            <a:endParaRPr lang="cs-CZ" altLang="cs-CZ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6264275" cy="1041400"/>
          </a:xfrm>
        </p:spPr>
        <p:txBody>
          <a:bodyPr/>
          <a:lstStyle/>
          <a:p>
            <a:pPr algn="l" eaLnBrk="1" hangingPunct="1"/>
            <a:r>
              <a:rPr lang="cs-CZ" altLang="cs-CZ" sz="5400" smtClean="0"/>
              <a:t>Nashledanou příště!</a:t>
            </a:r>
          </a:p>
        </p:txBody>
      </p:sp>
      <p:pic>
        <p:nvPicPr>
          <p:cNvPr id="43011" name="Picture 3" descr="Klin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0538"/>
            <a:ext cx="9144000" cy="509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9144000" cy="5105400"/>
          </a:xfrm>
        </p:spPr>
        <p:txBody>
          <a:bodyPr/>
          <a:lstStyle/>
          <a:p>
            <a:pPr eaLnBrk="1" hangingPunct="1"/>
            <a:r>
              <a:rPr lang="cs-CZ" altLang="cs-CZ" smtClean="0"/>
              <a:t>Rozhodnutím, že lékař chce provést vyšetření, to zdaleka nekončí. Musí se ještě rozmyslet, </a:t>
            </a:r>
            <a:r>
              <a:rPr lang="cs-CZ" altLang="cs-CZ" b="1" smtClean="0">
                <a:solidFill>
                  <a:srgbClr val="C00000"/>
                </a:solidFill>
              </a:rPr>
              <a:t>jaké vyšetření se rozhodne provést.</a:t>
            </a:r>
          </a:p>
          <a:p>
            <a:pPr eaLnBrk="1" hangingPunct="1"/>
            <a:r>
              <a:rPr lang="cs-CZ" altLang="cs-CZ" smtClean="0"/>
              <a:t>Musí znát </a:t>
            </a:r>
            <a:r>
              <a:rPr lang="cs-CZ" altLang="cs-CZ" b="1" smtClean="0">
                <a:solidFill>
                  <a:srgbClr val="C00000"/>
                </a:solidFill>
              </a:rPr>
              <a:t>spektrum patogenů a možnosti jejich vyšetření</a:t>
            </a:r>
          </a:p>
          <a:p>
            <a:pPr eaLnBrk="1" hangingPunct="1"/>
            <a:r>
              <a:rPr lang="cs-CZ" altLang="cs-CZ" smtClean="0"/>
              <a:t>Součástí je také </a:t>
            </a:r>
            <a:r>
              <a:rPr lang="cs-CZ" altLang="cs-CZ" b="1" smtClean="0">
                <a:solidFill>
                  <a:srgbClr val="C00000"/>
                </a:solidFill>
              </a:rPr>
              <a:t>rozhodnutí o tom, jak technicky</a:t>
            </a:r>
            <a:r>
              <a:rPr lang="cs-CZ" altLang="cs-CZ" smtClean="0">
                <a:solidFill>
                  <a:srgbClr val="C00000"/>
                </a:solidFill>
              </a:rPr>
              <a:t> </a:t>
            </a:r>
            <a:r>
              <a:rPr lang="cs-CZ" altLang="cs-CZ" smtClean="0"/>
              <a:t>se odběr provede, do jaké nádobky či odběrové soupravy a podobně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81000" y="457200"/>
            <a:ext cx="69977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4400" dirty="0" smtClean="0">
                <a:latin typeface="+mj-lt"/>
              </a:rPr>
              <a:t>1A Indikace – CO provést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6172200" cy="762000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Tři typy patogenů (1)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071563"/>
            <a:ext cx="9144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smtClean="0">
                <a:solidFill>
                  <a:srgbClr val="C00000"/>
                </a:solidFill>
              </a:rPr>
              <a:t>Patogen typu </a:t>
            </a:r>
            <a:r>
              <a:rPr lang="cs-CZ" altLang="cs-CZ" b="1" i="1" smtClean="0">
                <a:solidFill>
                  <a:srgbClr val="C00000"/>
                </a:solidFill>
              </a:rPr>
              <a:t>Streptococcus pyogenes</a:t>
            </a:r>
            <a:r>
              <a:rPr lang="cs-CZ" altLang="cs-CZ" b="1" smtClean="0">
                <a:solidFill>
                  <a:srgbClr val="C00000"/>
                </a:solidFill>
              </a:rPr>
              <a:t>.</a:t>
            </a:r>
            <a:r>
              <a:rPr lang="cs-CZ" altLang="cs-CZ" smtClean="0">
                <a:solidFill>
                  <a:srgbClr val="C00000"/>
                </a:solidFill>
              </a:rPr>
              <a:t> </a:t>
            </a:r>
            <a:r>
              <a:rPr lang="cs-CZ" altLang="cs-CZ" smtClean="0"/>
              <a:t>Nemusí se vědět, že se myslí zrovna na tohoto patogena, ale musí se přesně vědět, kde je jeho předpokládaná lokalizace.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>
                <a:solidFill>
                  <a:srgbClr val="C00000"/>
                </a:solidFill>
              </a:rPr>
              <a:t>Patogen typu </a:t>
            </a:r>
            <a:r>
              <a:rPr lang="cs-CZ" altLang="cs-CZ" b="1" i="1" smtClean="0">
                <a:solidFill>
                  <a:srgbClr val="C00000"/>
                </a:solidFill>
              </a:rPr>
              <a:t>Mycobacterium tuberculosis</a:t>
            </a:r>
            <a:r>
              <a:rPr lang="cs-CZ" altLang="cs-CZ" b="1" smtClean="0">
                <a:solidFill>
                  <a:srgbClr val="C00000"/>
                </a:solidFill>
              </a:rPr>
              <a:t>.</a:t>
            </a:r>
            <a:r>
              <a:rPr lang="cs-CZ" altLang="cs-CZ" smtClean="0">
                <a:solidFill>
                  <a:srgbClr val="C00000"/>
                </a:solidFill>
              </a:rPr>
              <a:t> </a:t>
            </a:r>
            <a:r>
              <a:rPr lang="cs-CZ" altLang="cs-CZ" smtClean="0"/>
              <a:t>Musí se vědět, kde patogena hledat, a zároveň i to, že se hledá právě tato skupina patogenů.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>
                <a:solidFill>
                  <a:srgbClr val="C00000"/>
                </a:solidFill>
              </a:rPr>
              <a:t>Patogen typu </a:t>
            </a:r>
            <a:r>
              <a:rPr lang="cs-CZ" altLang="cs-CZ" b="1" i="1" smtClean="0">
                <a:solidFill>
                  <a:srgbClr val="C00000"/>
                </a:solidFill>
              </a:rPr>
              <a:t>Toxoplasma gondii</a:t>
            </a:r>
            <a:r>
              <a:rPr lang="cs-CZ" altLang="cs-CZ" smtClean="0">
                <a:solidFill>
                  <a:srgbClr val="C00000"/>
                </a:solidFill>
              </a:rPr>
              <a:t>. </a:t>
            </a:r>
            <a:r>
              <a:rPr lang="cs-CZ" altLang="cs-CZ" smtClean="0"/>
              <a:t>Nemusí se vědět, kde se patogen v těle nachází, ale musí se vědět, že se hledá právě 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6161087" cy="865187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Tři typy patogenů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915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smtClean="0">
                <a:solidFill>
                  <a:srgbClr val="0070C0"/>
                </a:solidFill>
              </a:rPr>
              <a:t>Patogen typu </a:t>
            </a:r>
            <a:r>
              <a:rPr lang="cs-CZ" altLang="cs-CZ" b="1" i="1" smtClean="0">
                <a:solidFill>
                  <a:srgbClr val="0070C0"/>
                </a:solidFill>
              </a:rPr>
              <a:t>Streptococcus pyogenes</a:t>
            </a:r>
            <a:r>
              <a:rPr lang="cs-CZ" altLang="cs-CZ" b="1" smtClean="0">
                <a:solidFill>
                  <a:srgbClr val="0070C0"/>
                </a:solidFill>
              </a:rPr>
              <a:t>.</a:t>
            </a:r>
            <a:r>
              <a:rPr lang="cs-CZ" altLang="cs-CZ" smtClean="0">
                <a:solidFill>
                  <a:srgbClr val="0070C0"/>
                </a:solidFill>
              </a:rPr>
              <a:t> </a:t>
            </a:r>
            <a:r>
              <a:rPr lang="cs-CZ" altLang="cs-CZ" smtClean="0"/>
              <a:t>Týká se kultivovatelných bakterií a kvasinek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>
                <a:solidFill>
                  <a:srgbClr val="0070C0"/>
                </a:solidFill>
              </a:rPr>
              <a:t>Patogen typu </a:t>
            </a:r>
            <a:r>
              <a:rPr lang="cs-CZ" altLang="cs-CZ" b="1" i="1" smtClean="0">
                <a:solidFill>
                  <a:srgbClr val="0070C0"/>
                </a:solidFill>
              </a:rPr>
              <a:t>Mycobacterium tuberculosis</a:t>
            </a:r>
            <a:r>
              <a:rPr lang="cs-CZ" altLang="cs-CZ" b="1" smtClean="0">
                <a:solidFill>
                  <a:srgbClr val="0070C0"/>
                </a:solidFill>
              </a:rPr>
              <a:t>.</a:t>
            </a:r>
            <a:r>
              <a:rPr lang="cs-CZ" altLang="cs-CZ" smtClean="0">
                <a:solidFill>
                  <a:srgbClr val="0070C0"/>
                </a:solidFill>
              </a:rPr>
              <a:t> </a:t>
            </a:r>
            <a:r>
              <a:rPr lang="cs-CZ" altLang="cs-CZ" smtClean="0"/>
              <a:t>Stále je to přímý průkaz, ale speciální postupy, při běžné kultivaci se nezachytí. Mykobakteria, gonokoky, legionely, plísně, paraziti apod.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>
                <a:solidFill>
                  <a:srgbClr val="0070C0"/>
                </a:solidFill>
              </a:rPr>
              <a:t>Patogen typu </a:t>
            </a:r>
            <a:r>
              <a:rPr lang="cs-CZ" altLang="cs-CZ" b="1" i="1" smtClean="0">
                <a:solidFill>
                  <a:srgbClr val="0070C0"/>
                </a:solidFill>
              </a:rPr>
              <a:t>Toxoplasma gondii</a:t>
            </a:r>
            <a:r>
              <a:rPr lang="cs-CZ" altLang="cs-CZ" b="1" smtClean="0">
                <a:solidFill>
                  <a:srgbClr val="0070C0"/>
                </a:solidFill>
              </a:rPr>
              <a:t>.</a:t>
            </a:r>
            <a:r>
              <a:rPr lang="cs-CZ" altLang="cs-CZ" smtClean="0">
                <a:solidFill>
                  <a:srgbClr val="0070C0"/>
                </a:solidFill>
              </a:rPr>
              <a:t> </a:t>
            </a:r>
            <a:r>
              <a:rPr lang="cs-CZ" altLang="cs-CZ" smtClean="0"/>
              <a:t>Nepřímý průkaz, event. přímý průkaz virového antigenu. Spirochety, viry, chlamydie, mykoplasmata aj.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Odbě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0"/>
            <a:ext cx="60436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209800" y="6583363"/>
            <a:ext cx="1371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Foto: O. Z.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28625"/>
            <a:ext cx="7643812" cy="1187450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2 Vlastní odběr vzorku</a:t>
            </a:r>
            <a:br>
              <a:rPr lang="cs-CZ" altLang="cs-CZ" smtClean="0"/>
            </a:br>
            <a:r>
              <a:rPr lang="cs-CZ" altLang="cs-CZ" smtClean="0"/>
              <a:t>3 Transport vzorku do laboratoře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382000" cy="4343400"/>
          </a:xfrm>
        </p:spPr>
        <p:txBody>
          <a:bodyPr/>
          <a:lstStyle/>
          <a:p>
            <a:pPr eaLnBrk="1" hangingPunct="1"/>
            <a:r>
              <a:rPr lang="cs-CZ" altLang="cs-CZ" smtClean="0"/>
              <a:t>Tyto fáze nelze oddělit – </a:t>
            </a:r>
            <a:r>
              <a:rPr lang="cs-CZ" altLang="cs-CZ" b="1" smtClean="0">
                <a:solidFill>
                  <a:schemeClr val="tx2"/>
                </a:solidFill>
              </a:rPr>
              <a:t>odběr je nutno činit již se zřetelem na transport materiálu</a:t>
            </a:r>
            <a:r>
              <a:rPr lang="cs-CZ" altLang="cs-CZ" smtClean="0"/>
              <a:t> do laboratoře</a:t>
            </a:r>
          </a:p>
          <a:p>
            <a:pPr eaLnBrk="1" hangingPunct="1"/>
            <a:r>
              <a:rPr lang="cs-CZ" altLang="cs-CZ" smtClean="0"/>
              <a:t>Jednotlivé typy vzorků budou probrány dále</a:t>
            </a:r>
          </a:p>
          <a:p>
            <a:pPr eaLnBrk="1" hangingPunct="1"/>
            <a:r>
              <a:rPr lang="cs-CZ" altLang="cs-CZ" b="1" smtClean="0">
                <a:solidFill>
                  <a:schemeClr val="tx2"/>
                </a:solidFill>
              </a:rPr>
              <a:t>Nelze zapomenout na správné vyplnění průvodky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82650"/>
          </a:xfrm>
        </p:spPr>
        <p:txBody>
          <a:bodyPr/>
          <a:lstStyle/>
          <a:p>
            <a:pPr algn="l" eaLnBrk="1" hangingPunct="1"/>
            <a:r>
              <a:rPr lang="cs-CZ" altLang="cs-CZ" smtClean="0"/>
              <a:t>Žádanka o vyšetření („průvodka“) 1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4582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smtClean="0">
                <a:solidFill>
                  <a:srgbClr val="C00000"/>
                </a:solidFill>
              </a:rPr>
              <a:t>Správně vyplněná průvodka</a:t>
            </a:r>
            <a:r>
              <a:rPr lang="cs-CZ" altLang="cs-CZ" smtClean="0">
                <a:solidFill>
                  <a:srgbClr val="C00000"/>
                </a:solidFill>
              </a:rPr>
              <a:t> </a:t>
            </a:r>
            <a:r>
              <a:rPr lang="cs-CZ" altLang="cs-CZ" smtClean="0"/>
              <a:t>je základ dobré diagnostiky – je vodítkem, jaké vyšetření se má provést a jak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>
                <a:solidFill>
                  <a:srgbClr val="C00000"/>
                </a:solidFill>
              </a:rPr>
              <a:t>Průvodka není jen úřední dokument.</a:t>
            </a:r>
            <a:r>
              <a:rPr lang="cs-CZ" altLang="cs-CZ" smtClean="0">
                <a:solidFill>
                  <a:srgbClr val="C00000"/>
                </a:solidFill>
              </a:rPr>
              <a:t> </a:t>
            </a:r>
            <a:r>
              <a:rPr lang="cs-CZ" altLang="cs-CZ" smtClean="0"/>
              <a:t>Sestry se často mylně domnívají, že např. diagnóza je jen formální záležitost pro pojišťovnu. Přitom mikrobiolog často pomocí diagnózy rozhoduje o svém dalším postupu diagnostiky.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Laboratoř má </a:t>
            </a:r>
            <a:r>
              <a:rPr lang="cs-CZ" altLang="cs-CZ" b="1" smtClean="0">
                <a:solidFill>
                  <a:schemeClr val="tx2"/>
                </a:solidFill>
              </a:rPr>
              <a:t>nejen právo, ale i povinnost žádat doplnění špatně vyplněné průvodky</a:t>
            </a:r>
            <a:r>
              <a:rPr lang="cs-CZ" altLang="cs-CZ" smtClean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3461</TotalTime>
  <Words>2562</Words>
  <Application>Microsoft Office PowerPoint</Application>
  <PresentationFormat>Předvádění na obrazovce (4:3)</PresentationFormat>
  <Paragraphs>199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Calibri</vt:lpstr>
      <vt:lpstr>Wingdings</vt:lpstr>
      <vt:lpstr>Motiv sady Office</vt:lpstr>
      <vt:lpstr>Zásady odběru a transportu materiálu k mikrobiologickému vyšetření, průvodky </vt:lpstr>
      <vt:lpstr>Proces laboratorního vyšetřování</vt:lpstr>
      <vt:lpstr>1A Indikace – ZDA provést</vt:lpstr>
      <vt:lpstr>Prezentace aplikace PowerPoint</vt:lpstr>
      <vt:lpstr>Tři typy patogenů (1)</vt:lpstr>
      <vt:lpstr>Tři typy patogenů (2)</vt:lpstr>
      <vt:lpstr>Prezentace aplikace PowerPoint</vt:lpstr>
      <vt:lpstr>2 Vlastní odběr vzorku 3 Transport vzorku do laboratoře</vt:lpstr>
      <vt:lpstr>Žádanka o vyšetření („průvodka“) 1</vt:lpstr>
      <vt:lpstr>Žádanka o vyšetření („průvodka“) 2</vt:lpstr>
      <vt:lpstr>Co dále uvést</vt:lpstr>
      <vt:lpstr>Ještě další důležité údaje</vt:lpstr>
      <vt:lpstr>4 Rozhodnutí, jak zpracovat</vt:lpstr>
      <vt:lpstr>Prezentace aplikace PowerPoint</vt:lpstr>
      <vt:lpstr>Prezentace aplikace PowerPoint</vt:lpstr>
      <vt:lpstr>Prezentace aplikace PowerPoint</vt:lpstr>
      <vt:lpstr>6 Zaslání výsledku</vt:lpstr>
      <vt:lpstr>Zaslání výsledku – organizace </vt:lpstr>
      <vt:lpstr>7 Interpretace</vt:lpstr>
      <vt:lpstr>Interpretace – příklady</vt:lpstr>
      <vt:lpstr>Pozitivní výsledek – ale co znamená?</vt:lpstr>
      <vt:lpstr>Průběžná spolupráce mezi klinickým pracovištěm a laboratoří</vt:lpstr>
      <vt:lpstr>Typy vzorků</vt:lpstr>
      <vt:lpstr>Typy vzorků v klinické mikrobiologii</vt:lpstr>
      <vt:lpstr>Výtěry a stěry</vt:lpstr>
      <vt:lpstr>Některé odběrové soupravy</vt:lpstr>
      <vt:lpstr>Odběrové soupravy ještě jednou </vt:lpstr>
      <vt:lpstr>Přehled „výtěrovek“</vt:lpstr>
      <vt:lpstr>Odběrové nádobky</vt:lpstr>
      <vt:lpstr>Příklady nádobek</vt:lpstr>
      <vt:lpstr>Co se například posílá, a jak rychle se to musí dopravit</vt:lpstr>
      <vt:lpstr>Jiné typy odběrů než „výtěrovky“ a odběrové nádobky</vt:lpstr>
      <vt:lpstr>Odběry z genitálií</vt:lpstr>
      <vt:lpstr>Odečítání kultivací z pohlavních orgánů</vt:lpstr>
      <vt:lpstr>MOP – mikrobní obraz poševní</vt:lpstr>
      <vt:lpstr>Hemokultury – odběr krve</vt:lpstr>
      <vt:lpstr>Odběry u hnisavých infekcí a infekcí ran</vt:lpstr>
      <vt:lpstr>Závěr</vt:lpstr>
      <vt:lpstr>Nashledanou příště!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problematiky antimikrobiální léčby</dc:title>
  <dc:creator>Zahradníčkovi</dc:creator>
  <cp:lastModifiedBy>FNuSA</cp:lastModifiedBy>
  <cp:revision>87</cp:revision>
  <dcterms:created xsi:type="dcterms:W3CDTF">2006-03-05T08:23:04Z</dcterms:created>
  <dcterms:modified xsi:type="dcterms:W3CDTF">2020-02-19T17:01:44Z</dcterms:modified>
</cp:coreProperties>
</file>