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3"/>
  </p:notesMasterIdLst>
  <p:sldIdLst>
    <p:sldId id="294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393" r:id="rId20"/>
    <p:sldId id="502" r:id="rId21"/>
    <p:sldId id="503" r:id="rId22"/>
    <p:sldId id="504" r:id="rId23"/>
    <p:sldId id="506" r:id="rId24"/>
    <p:sldId id="507" r:id="rId25"/>
    <p:sldId id="508" r:id="rId26"/>
    <p:sldId id="553" r:id="rId27"/>
    <p:sldId id="510" r:id="rId28"/>
    <p:sldId id="511" r:id="rId29"/>
    <p:sldId id="512" r:id="rId30"/>
    <p:sldId id="513" r:id="rId31"/>
    <p:sldId id="514" r:id="rId32"/>
    <p:sldId id="515" r:id="rId33"/>
    <p:sldId id="516" r:id="rId34"/>
    <p:sldId id="517" r:id="rId35"/>
    <p:sldId id="518" r:id="rId36"/>
    <p:sldId id="519" r:id="rId37"/>
    <p:sldId id="520" r:id="rId38"/>
    <p:sldId id="521" r:id="rId39"/>
    <p:sldId id="522" r:id="rId40"/>
    <p:sldId id="523" r:id="rId41"/>
    <p:sldId id="524" r:id="rId42"/>
    <p:sldId id="383" r:id="rId43"/>
    <p:sldId id="399" r:id="rId44"/>
    <p:sldId id="525" r:id="rId45"/>
    <p:sldId id="526" r:id="rId46"/>
    <p:sldId id="532" r:id="rId47"/>
    <p:sldId id="527" r:id="rId48"/>
    <p:sldId id="533" r:id="rId49"/>
    <p:sldId id="528" r:id="rId50"/>
    <p:sldId id="529" r:id="rId51"/>
    <p:sldId id="534" r:id="rId52"/>
    <p:sldId id="530" r:id="rId53"/>
    <p:sldId id="535" r:id="rId54"/>
    <p:sldId id="531" r:id="rId55"/>
    <p:sldId id="392" r:id="rId56"/>
    <p:sldId id="388" r:id="rId57"/>
    <p:sldId id="536" r:id="rId58"/>
    <p:sldId id="537" r:id="rId59"/>
    <p:sldId id="538" r:id="rId60"/>
    <p:sldId id="539" r:id="rId61"/>
    <p:sldId id="540" r:id="rId62"/>
    <p:sldId id="541" r:id="rId63"/>
    <p:sldId id="542" r:id="rId64"/>
    <p:sldId id="552" r:id="rId65"/>
    <p:sldId id="549" r:id="rId66"/>
    <p:sldId id="544" r:id="rId67"/>
    <p:sldId id="551" r:id="rId68"/>
    <p:sldId id="545" r:id="rId69"/>
    <p:sldId id="546" r:id="rId70"/>
    <p:sldId id="547" r:id="rId71"/>
    <p:sldId id="548" r:id="rId7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0C0C0"/>
    <a:srgbClr val="CC66FF"/>
    <a:srgbClr val="99CCFF"/>
    <a:srgbClr val="99FF66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6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59828-A086-47FC-8123-78247A13031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DC1C-0CE6-4B0E-B31C-28C349084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6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B57E6-7582-4B0F-8D11-4AEF697080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556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346BD-2DD7-45C3-AF8E-755BB7F90E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764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8734D-A282-413B-8CB9-3E5FF59314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397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A8759-9F9B-4EF4-B6EB-A157BA91A7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974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79F10-CDD6-4C64-B543-C5A54EDFB5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571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F78BD-FCAE-496F-B76B-D8D5F9B99C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990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BCD8B-0874-4881-89C4-3FA12CB248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86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D68AB-DF01-4994-9B57-934F271257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554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519B-F517-42FF-9C2C-8517DB0F4B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667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ACB29-87F0-4756-8AEB-9755AAD1D8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803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88484-FD90-4A60-95DB-CD32F527B6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102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714A6273-5811-4387-A755-C7E8B5B4FDC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0"/>
            <a:ext cx="8424863" cy="177323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atin typeface="+mn-lt"/>
              </a:rPr>
              <a:t>Nákazy v souvislosti se zdravotní péčí (HCAI, nozokomiální nákazy)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53000"/>
            <a:ext cx="8382000" cy="1905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/>
              <a:t>Mikrobiologie a imunologie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/>
              <a:t>BSKM021p + c + BZMI021p + c Téma 10 Ondřej Zahradníček</a:t>
            </a:r>
          </a:p>
        </p:txBody>
      </p:sp>
      <p:pic>
        <p:nvPicPr>
          <p:cNvPr id="2052" name="Picture 10" descr="Elipsy a ok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989138"/>
            <a:ext cx="4221162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5688013" cy="12192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Infekce u pacientů s močovým katetrem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4864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/>
                </a:solidFill>
              </a:rPr>
              <a:t>Podle různých studií významná část (17 až 69 %) </a:t>
            </a:r>
            <a:r>
              <a:rPr lang="cs-CZ" sz="2800" b="1" dirty="0" err="1">
                <a:solidFill>
                  <a:schemeClr val="tx2"/>
                </a:solidFill>
              </a:rPr>
              <a:t>katetrových</a:t>
            </a:r>
            <a:r>
              <a:rPr lang="cs-CZ" sz="2800" b="1" dirty="0">
                <a:solidFill>
                  <a:schemeClr val="tx2"/>
                </a:solidFill>
              </a:rPr>
              <a:t> močových infekcí CAUTI</a:t>
            </a:r>
            <a:r>
              <a:rPr lang="cs-CZ" sz="2800" dirty="0"/>
              <a:t> (</a:t>
            </a:r>
            <a:r>
              <a:rPr lang="cs-CZ" sz="2800" dirty="0" err="1"/>
              <a:t>catether-associated</a:t>
            </a:r>
            <a:r>
              <a:rPr lang="cs-CZ" sz="2800" dirty="0"/>
              <a:t> UTI, tedy infekcí močových cest spojených s používáním katetru) je </a:t>
            </a:r>
            <a:r>
              <a:rPr lang="cs-CZ" sz="2800" b="1" dirty="0" err="1">
                <a:solidFill>
                  <a:schemeClr val="tx2"/>
                </a:solidFill>
              </a:rPr>
              <a:t>preventabilních</a:t>
            </a:r>
            <a:r>
              <a:rPr lang="cs-CZ" sz="2800" dirty="0"/>
              <a:t>, tedy lze jim předejít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Riziko bakteriurie při katetrizaci se celkově uvádí v rozmezí 3–10 %, ale po 30 dnech už je to prakticky 100 %, proto je potřeba i nezbytné katetrizace alespoň pokud možno časově zkrátit na nejkratší nutnou dobu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/>
                </a:solidFill>
              </a:rPr>
              <a:t>Definice močové infekce u pacienta s permanentním katetrem</a:t>
            </a:r>
            <a:r>
              <a:rPr lang="cs-CZ" sz="2800" b="1" dirty="0"/>
              <a:t>:</a:t>
            </a:r>
            <a:r>
              <a:rPr lang="cs-CZ" sz="2800" dirty="0"/>
              <a:t> 10</a:t>
            </a:r>
            <a:r>
              <a:rPr lang="cs-CZ" sz="2800" baseline="30000" dirty="0"/>
              <a:t>5</a:t>
            </a:r>
            <a:r>
              <a:rPr lang="cs-CZ" sz="2800" dirty="0"/>
              <a:t>/ml + </a:t>
            </a:r>
            <a:r>
              <a:rPr lang="cs-CZ" sz="2800" dirty="0" err="1"/>
              <a:t>leukocyturie</a:t>
            </a:r>
            <a:r>
              <a:rPr lang="cs-CZ" sz="2800" dirty="0"/>
              <a:t>, nikoli tedy samotný nález v moči, ten může být následkem kolonizace katetru. (Vyšetření samotného katetru není vůbec relevantní)</a:t>
            </a:r>
          </a:p>
        </p:txBody>
      </p:sp>
    </p:spTree>
    <p:extLst>
      <p:ext uri="{BB962C8B-B14F-4D97-AF65-F5344CB8AC3E}">
        <p14:creationId xmlns:p14="http://schemas.microsoft.com/office/powerpoint/2010/main" val="380675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88640"/>
            <a:ext cx="8136135" cy="836885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Co dělat proti těmto infekcím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124744"/>
            <a:ext cx="8370887" cy="43924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Zvažovat </a:t>
            </a:r>
            <a:r>
              <a:rPr lang="cs-CZ" altLang="cs-CZ" sz="2800" b="1" dirty="0">
                <a:solidFill>
                  <a:schemeClr val="tx2"/>
                </a:solidFill>
              </a:rPr>
              <a:t>nutnost používání permanentních katetrů u každého pacienta individuálně </a:t>
            </a:r>
            <a:r>
              <a:rPr lang="cs-CZ" altLang="cs-CZ" sz="2800" dirty="0"/>
              <a:t>(to, že je pacient inkontinentní, by nemělo být jediným důvodem)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Používat katetry, které svým </a:t>
            </a:r>
            <a:r>
              <a:rPr lang="cs-CZ" altLang="cs-CZ" sz="2800" b="1" dirty="0">
                <a:solidFill>
                  <a:schemeClr val="tx2"/>
                </a:solidFill>
              </a:rPr>
              <a:t>materiálem, tvarem a povrchovou úpravou</a:t>
            </a:r>
            <a:r>
              <a:rPr lang="cs-CZ" altLang="cs-CZ" sz="2800" dirty="0"/>
              <a:t> lépe </a:t>
            </a:r>
            <a:r>
              <a:rPr lang="cs-CZ" altLang="cs-CZ" sz="2800" b="1" dirty="0">
                <a:solidFill>
                  <a:schemeClr val="tx2"/>
                </a:solidFill>
              </a:rPr>
              <a:t>vzdorují infekci </a:t>
            </a:r>
            <a:r>
              <a:rPr lang="cs-CZ" altLang="cs-CZ" sz="2800" dirty="0"/>
              <a:t>(mohou být o něco dražší, ale při snížení rizika CAUTI se to vyplatí)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U operovaných neprovádět rutinně, ale jen je-li nezbytné, a také</a:t>
            </a:r>
            <a:r>
              <a:rPr lang="cs-CZ" altLang="cs-CZ" sz="2800" b="1" dirty="0">
                <a:solidFill>
                  <a:schemeClr val="tx2"/>
                </a:solidFill>
              </a:rPr>
              <a:t> operovaným odstranit katetr co nejdříve</a:t>
            </a:r>
            <a:r>
              <a:rPr lang="cs-CZ" altLang="cs-CZ" sz="2800" dirty="0"/>
              <a:t>, optimálně do 24 h (samozřejmě pokud to umožňuje zdravotní stav pacienta)</a:t>
            </a:r>
            <a:endParaRPr lang="cs-CZ" alt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4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88640"/>
            <a:ext cx="8136135" cy="836885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Co dělat proti těmto infekcím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124744"/>
            <a:ext cx="8370887" cy="5616624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Katetry </a:t>
            </a:r>
            <a:r>
              <a:rPr lang="cs-CZ" altLang="cs-CZ" sz="2800" b="1" dirty="0">
                <a:solidFill>
                  <a:schemeClr val="tx2"/>
                </a:solidFill>
              </a:rPr>
              <a:t>zavádět asepticky </a:t>
            </a:r>
            <a:r>
              <a:rPr lang="cs-CZ" altLang="cs-CZ" sz="2800" dirty="0"/>
              <a:t>(= tak, aby nemohlo dojít k jejich kontaminaci) a za použití jednorázově balených lubrikačních gelů (které by jinak také mohly být zdrojem infekce)</a:t>
            </a:r>
            <a:endParaRPr lang="cs-CZ" altLang="cs-CZ" sz="28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Pečovat o pacienty</a:t>
            </a:r>
            <a:r>
              <a:rPr lang="cs-CZ" altLang="cs-CZ" sz="2800" dirty="0"/>
              <a:t> se zavedeným katetrem, všímat si příznaků infekce a zvážit možnou výměnu katetru.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Dodržovat pravidla péče o katetry </a:t>
            </a:r>
            <a:r>
              <a:rPr lang="cs-CZ" altLang="cs-CZ" sz="2800" dirty="0"/>
              <a:t>(sběrný sáček by neměl ležet na zemi, při výměně sáčku je potřeba zabránit kontaminaci).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Optimální je, když sestry mají </a:t>
            </a:r>
            <a:r>
              <a:rPr lang="cs-CZ" altLang="cs-CZ" sz="2800" b="1" dirty="0">
                <a:solidFill>
                  <a:schemeClr val="tx2"/>
                </a:solidFill>
              </a:rPr>
              <a:t>speciální školení v péči o močové katetry</a:t>
            </a:r>
          </a:p>
        </p:txBody>
      </p:sp>
    </p:spTree>
    <p:extLst>
      <p:ext uri="{BB962C8B-B14F-4D97-AF65-F5344CB8AC3E}">
        <p14:creationId xmlns:p14="http://schemas.microsoft.com/office/powerpoint/2010/main" val="33144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887412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latin typeface="+mn-lt"/>
              </a:rPr>
              <a:t>Nozokomiální</a:t>
            </a:r>
            <a:r>
              <a:rPr lang="cs-CZ" dirty="0">
                <a:latin typeface="+mn-lt"/>
              </a:rPr>
              <a:t> pneumonie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76325"/>
            <a:ext cx="8425631" cy="4944963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/>
                </a:solidFill>
              </a:rPr>
              <a:t>Ventilátorové pneumonie (zkratka VAP)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2"/>
                </a:solidFill>
              </a:rPr>
              <a:t>časné </a:t>
            </a:r>
            <a:r>
              <a:rPr lang="cs-CZ" sz="2400" dirty="0"/>
              <a:t>(do 4. dne hospitalizace):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/>
              <a:t>	původci jsou zpravidla citlivé kmeny běžných původců</a:t>
            </a:r>
            <a:r>
              <a:rPr lang="cs-CZ" sz="2400" i="1" dirty="0"/>
              <a:t> </a:t>
            </a:r>
            <a:r>
              <a:rPr lang="cs-CZ" sz="2400" b="1" i="1" dirty="0">
                <a:solidFill>
                  <a:schemeClr val="accent1"/>
                </a:solidFill>
              </a:rPr>
              <a:t>(pacient si je „přinesl“ s sebou, a nyní mu způsobily endogenní HCAI; nejsou to ale rezistentní nemocniční kmeny, ale zpravidla dobře citlivé kmeny kolující v populaci, tj. v „komunitě“)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2"/>
                </a:solidFill>
              </a:rPr>
              <a:t>pozdní</a:t>
            </a:r>
            <a:r>
              <a:rPr lang="cs-CZ" sz="2400" dirty="0"/>
              <a:t> (od 5. dne hospitalizace):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/>
              <a:t>	teď už jsou původci častěji nemocniční kmeny, zpravidla rezistentní na antibiotika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/>
                </a:solidFill>
              </a:rPr>
              <a:t>Jiné nemocniční zápaly plic</a:t>
            </a:r>
            <a:endParaRPr lang="cs-CZ" sz="2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mohou je způsobovat viry (RS virus, </a:t>
            </a:r>
            <a:r>
              <a:rPr lang="cs-CZ" sz="2400" dirty="0" err="1"/>
              <a:t>cytomegalovirus</a:t>
            </a:r>
            <a:r>
              <a:rPr lang="cs-CZ" sz="2400" dirty="0"/>
              <a:t>, při nesprávné izolační péči i SARS-CoV-2), případně </a:t>
            </a:r>
            <a:r>
              <a:rPr lang="cs-CZ" sz="2400" dirty="0" err="1"/>
              <a:t>legionely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4784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913"/>
            <a:ext cx="8820472" cy="791815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latin typeface="+mn-lt"/>
              </a:rPr>
              <a:t>Nozokomiální</a:t>
            </a:r>
            <a:r>
              <a:rPr lang="cs-CZ" dirty="0">
                <a:latin typeface="+mn-lt"/>
              </a:rPr>
              <a:t> infekce krevního řečiště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71600"/>
            <a:ext cx="8748712" cy="5334000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/>
                </a:solidFill>
              </a:rPr>
              <a:t>IKŘ</a:t>
            </a:r>
            <a:r>
              <a:rPr lang="cs-CZ" sz="2800" dirty="0"/>
              <a:t> je zkratka pro infekce krevního řečiště – sepse a endokarditidy (ty jsou ale vzácnější)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Velká část infekcí krevního řečiště je v dnešní době </a:t>
            </a:r>
            <a:r>
              <a:rPr lang="cs-CZ" sz="2800" dirty="0" err="1"/>
              <a:t>nozokomiálního</a:t>
            </a:r>
            <a:r>
              <a:rPr lang="cs-CZ" sz="2800" dirty="0"/>
              <a:t> původu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Je ale třeba odlišit </a:t>
            </a:r>
            <a:r>
              <a:rPr lang="cs-CZ" sz="2800" b="1" dirty="0">
                <a:solidFill>
                  <a:schemeClr val="tx2"/>
                </a:solidFill>
              </a:rPr>
              <a:t>skutečné infekce krevního řečiště</a:t>
            </a:r>
            <a:r>
              <a:rPr lang="cs-CZ" sz="2800" dirty="0"/>
              <a:t> (sepse), </a:t>
            </a:r>
            <a:r>
              <a:rPr lang="cs-CZ" sz="2800" b="1" dirty="0">
                <a:solidFill>
                  <a:schemeClr val="tx2"/>
                </a:solidFill>
              </a:rPr>
              <a:t>přechodné bakteriémie</a:t>
            </a:r>
            <a:r>
              <a:rPr lang="cs-CZ" sz="2800" dirty="0"/>
              <a:t> při jiných infekcích (např. pneumoniích a pyelonefritidách) a </a:t>
            </a:r>
            <a:r>
              <a:rPr lang="cs-CZ" sz="2800" b="1" dirty="0" err="1">
                <a:solidFill>
                  <a:schemeClr val="tx2"/>
                </a:solidFill>
              </a:rPr>
              <a:t>pseudobakteriémie</a:t>
            </a:r>
            <a:r>
              <a:rPr lang="cs-CZ" sz="2800" b="1" dirty="0">
                <a:solidFill>
                  <a:schemeClr val="tx2"/>
                </a:solidFill>
              </a:rPr>
              <a:t> </a:t>
            </a:r>
            <a:r>
              <a:rPr lang="cs-CZ" sz="2800" dirty="0"/>
              <a:t>(pozitivita hemokultury např. při špatně provedeném odběru)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Velmi často je zdrojem </a:t>
            </a:r>
            <a:r>
              <a:rPr lang="cs-CZ" sz="2800" dirty="0" err="1"/>
              <a:t>nozokomiální</a:t>
            </a:r>
            <a:r>
              <a:rPr lang="cs-CZ" sz="2800" dirty="0"/>
              <a:t> infekce krevního řečiště </a:t>
            </a:r>
            <a:r>
              <a:rPr lang="cs-CZ" sz="2800" b="1" dirty="0">
                <a:solidFill>
                  <a:schemeClr val="tx2"/>
                </a:solidFill>
              </a:rPr>
              <a:t>umělý materiál v krevním řečišti </a:t>
            </a:r>
            <a:r>
              <a:rPr lang="cs-CZ" sz="2800" dirty="0"/>
              <a:t>(nejčastěji cévní katetr, ale i cévní nebo srdeční implantát apod.)</a:t>
            </a:r>
          </a:p>
        </p:txBody>
      </p:sp>
    </p:spTree>
    <p:extLst>
      <p:ext uri="{BB962C8B-B14F-4D97-AF65-F5344CB8AC3E}">
        <p14:creationId xmlns:p14="http://schemas.microsoft.com/office/powerpoint/2010/main" val="391548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6781800" cy="762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latin typeface="+mn-lt"/>
              </a:rPr>
              <a:t>Katetrová</a:t>
            </a:r>
            <a:r>
              <a:rPr lang="cs-CZ" dirty="0">
                <a:latin typeface="+mn-lt"/>
              </a:rPr>
              <a:t> sepse a </a:t>
            </a:r>
            <a:r>
              <a:rPr lang="cs-CZ" dirty="0" err="1">
                <a:latin typeface="+mn-lt"/>
              </a:rPr>
              <a:t>biofilm</a:t>
            </a:r>
            <a:endParaRPr lang="cs-CZ" dirty="0"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591872" cy="5867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U pacientů, kteří mají zavedený žilní katetr, se často takový katetr </a:t>
            </a:r>
            <a:r>
              <a:rPr lang="cs-CZ" altLang="cs-CZ" sz="2800" b="1" dirty="0">
                <a:solidFill>
                  <a:schemeClr val="tx2"/>
                </a:solidFill>
              </a:rPr>
              <a:t>osídlí stafylokoky </a:t>
            </a:r>
            <a:r>
              <a:rPr lang="cs-CZ" altLang="cs-CZ" sz="2800" dirty="0"/>
              <a:t>(méně často i jinými bakteriemi či kvasinkami).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Tyto stafylokoky se pak mohou </a:t>
            </a:r>
            <a:r>
              <a:rPr lang="cs-CZ" altLang="cs-CZ" sz="2800" b="1" dirty="0">
                <a:solidFill>
                  <a:schemeClr val="tx2"/>
                </a:solidFill>
              </a:rPr>
              <a:t>uvolňovat do krve.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Na katetru tvoří tyto stafylokoky </a:t>
            </a:r>
            <a:r>
              <a:rPr lang="cs-CZ" altLang="cs-CZ" sz="2800" b="1" dirty="0" err="1">
                <a:solidFill>
                  <a:schemeClr val="tx2"/>
                </a:solidFill>
              </a:rPr>
              <a:t>biofilm</a:t>
            </a:r>
            <a:r>
              <a:rPr lang="cs-CZ" altLang="cs-CZ" sz="2800" b="1" dirty="0">
                <a:solidFill>
                  <a:schemeClr val="tx2"/>
                </a:solidFill>
              </a:rPr>
              <a:t>.</a:t>
            </a:r>
            <a:endParaRPr lang="cs-CZ" altLang="cs-CZ" sz="2800" dirty="0"/>
          </a:p>
          <a:p>
            <a:pPr>
              <a:spcBef>
                <a:spcPct val="0"/>
              </a:spcBef>
            </a:pPr>
            <a:r>
              <a:rPr lang="cs-CZ" altLang="cs-CZ" sz="2800" dirty="0"/>
              <a:t>Platí tu, že i když citlivost (MIC) zjištěná v laboratoři vypadá jako dostatečná, antibiotická léčba často </a:t>
            </a:r>
            <a:r>
              <a:rPr lang="cs-CZ" altLang="cs-CZ" sz="2800" b="1" dirty="0">
                <a:solidFill>
                  <a:schemeClr val="tx2"/>
                </a:solidFill>
              </a:rPr>
              <a:t>odstraní pouze bakterie volně plovoucí v krvi, ale ne samotný </a:t>
            </a:r>
            <a:r>
              <a:rPr lang="cs-CZ" altLang="cs-CZ" sz="2800" b="1" dirty="0" err="1">
                <a:solidFill>
                  <a:schemeClr val="tx2"/>
                </a:solidFill>
              </a:rPr>
              <a:t>biofilm</a:t>
            </a:r>
            <a:r>
              <a:rPr lang="cs-CZ" altLang="cs-CZ" sz="2800" b="1" dirty="0">
                <a:solidFill>
                  <a:schemeClr val="tx2"/>
                </a:solidFill>
              </a:rPr>
              <a:t> na katetru. </a:t>
            </a:r>
            <a:r>
              <a:rPr lang="cs-CZ" altLang="cs-CZ" sz="2800" dirty="0"/>
              <a:t>Příznaky infekce dočasně vymizí (horečku způsobují volně plovoucí bakterie), ale bakterie se </a:t>
            </a:r>
            <a:r>
              <a:rPr lang="cs-CZ" altLang="cs-CZ" sz="2800" b="1" dirty="0">
                <a:solidFill>
                  <a:schemeClr val="tx2"/>
                </a:solidFill>
              </a:rPr>
              <a:t>znovu uvolní z </a:t>
            </a:r>
            <a:r>
              <a:rPr lang="cs-CZ" altLang="cs-CZ" sz="2800" b="1" dirty="0" err="1">
                <a:solidFill>
                  <a:schemeClr val="tx2"/>
                </a:solidFill>
              </a:rPr>
              <a:t>biofilmu</a:t>
            </a:r>
            <a:r>
              <a:rPr lang="cs-CZ" altLang="cs-CZ" sz="2800" b="1" dirty="0">
                <a:solidFill>
                  <a:schemeClr val="tx2"/>
                </a:solidFill>
              </a:rPr>
              <a:t> a horečka stoupá.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Léčba většinou vyžaduje </a:t>
            </a:r>
            <a:r>
              <a:rPr lang="cs-CZ" altLang="cs-CZ" sz="2800" b="1" dirty="0">
                <a:solidFill>
                  <a:schemeClr val="tx2"/>
                </a:solidFill>
              </a:rPr>
              <a:t>výměnu katetru a zároveň nasazení kombinace účinných antibiotik.</a:t>
            </a:r>
          </a:p>
        </p:txBody>
      </p:sp>
    </p:spTree>
    <p:extLst>
      <p:ext uri="{BB962C8B-B14F-4D97-AF65-F5344CB8AC3E}">
        <p14:creationId xmlns:p14="http://schemas.microsoft.com/office/powerpoint/2010/main" val="537781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529512" cy="765175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Prevence katetrových sepsí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153400" cy="574657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Prevencí je především věnovat pozornost výběru katetru (je to ještě důležitější než u močových katetrů) a jeho použití tak, aby splňoval požadavky na </a:t>
            </a:r>
            <a:r>
              <a:rPr lang="cs-CZ" altLang="cs-CZ" sz="2800" b="1" dirty="0">
                <a:solidFill>
                  <a:schemeClr val="tx2"/>
                </a:solidFill>
              </a:rPr>
              <a:t>maximální ochranu proti vzniku mikrobiálního </a:t>
            </a:r>
            <a:r>
              <a:rPr lang="cs-CZ" altLang="cs-CZ" sz="2800" b="1" dirty="0" err="1">
                <a:solidFill>
                  <a:schemeClr val="tx2"/>
                </a:solidFill>
              </a:rPr>
              <a:t>biofilmu</a:t>
            </a:r>
            <a:r>
              <a:rPr lang="cs-CZ" altLang="cs-CZ" sz="2800" dirty="0"/>
              <a:t> (vhodný materiál, případně i materiál napuštěný antibiotikem, proplachy dialyzačních systémů a podobně)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800" b="1" i="1" dirty="0">
                <a:solidFill>
                  <a:srgbClr val="C00000"/>
                </a:solidFill>
              </a:rPr>
              <a:t>Katetry, které vzdorují HCAI, bývají o něco dražší. Jejich použití se však mnohonásobně vyplatí.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Také v tomto případě je samozřejmě potřeba věnovat pacientům péči, všímat si např. zarudnutí v okolí nebo známek zánětu a katetr v tom případě pokud možno odstranit nebo vyměnit</a:t>
            </a:r>
          </a:p>
        </p:txBody>
      </p:sp>
    </p:spTree>
    <p:extLst>
      <p:ext uri="{BB962C8B-B14F-4D97-AF65-F5344CB8AC3E}">
        <p14:creationId xmlns:p14="http://schemas.microsoft.com/office/powerpoint/2010/main" val="2385670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200900" cy="801687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Nozokomiální infekce ran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836712"/>
            <a:ext cx="9036496" cy="590465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Infekce ran jsou také velmi důležité, a při jejich zanedbání může opět docházet k sepsi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V současnosti s používá klasifikace ran: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povrchová </a:t>
            </a:r>
            <a:r>
              <a:rPr lang="cs-CZ" altLang="cs-CZ" sz="2400" dirty="0" err="1"/>
              <a:t>ranná</a:t>
            </a:r>
            <a:r>
              <a:rPr lang="cs-CZ" altLang="cs-CZ" sz="2400" dirty="0"/>
              <a:t> infekce (kůže a podkoží)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hluboká </a:t>
            </a:r>
            <a:r>
              <a:rPr lang="cs-CZ" altLang="cs-CZ" sz="2400" dirty="0" err="1"/>
              <a:t>ranná</a:t>
            </a:r>
            <a:r>
              <a:rPr lang="cs-CZ" altLang="cs-CZ" sz="2400" dirty="0"/>
              <a:t> infekce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infekce orgánů a tělesných prostor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Rány (operační i jiné) se klasifikují podlí míry rizika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1) čistá (lze téměř stoprocentně zabránit bakteriální kontaminaci rány)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2) </a:t>
            </a:r>
            <a:r>
              <a:rPr lang="cs-CZ" altLang="cs-CZ" sz="2800" dirty="0" err="1"/>
              <a:t>čistá-kontaminovaná</a:t>
            </a:r>
            <a:r>
              <a:rPr lang="cs-CZ" altLang="cs-CZ" sz="2800" dirty="0"/>
              <a:t> (operace míst normálně osídlených mikrobiální flórou, riziko jejího přechodu do rány)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3) kontaminovaná (například otevřená rána, hrozí, že bakterie z venkovního prostředí vniknou do rány)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4) </a:t>
            </a:r>
            <a:r>
              <a:rPr lang="cs-CZ" altLang="cs-CZ" sz="2800" dirty="0" err="1"/>
              <a:t>znečištěná-infikovaná</a:t>
            </a:r>
            <a:r>
              <a:rPr lang="cs-CZ" altLang="cs-CZ" sz="2800" dirty="0"/>
              <a:t> – znamená to, že už došlo k infekci</a:t>
            </a:r>
          </a:p>
        </p:txBody>
      </p:sp>
    </p:spTree>
    <p:extLst>
      <p:ext uri="{BB962C8B-B14F-4D97-AF65-F5344CB8AC3E}">
        <p14:creationId xmlns:p14="http://schemas.microsoft.com/office/powerpoint/2010/main" val="3933632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200900" cy="801687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Rány v chirurgii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Úrazem vzniklé rány</a:t>
            </a:r>
            <a:r>
              <a:rPr lang="cs-CZ" altLang="cs-CZ" sz="2800" dirty="0"/>
              <a:t> jsou ošetřeny tak, aby se odstranila případná infekce, ale také aby se minimalizovalo riziko infekce druhotné (sekundární)</a:t>
            </a:r>
            <a:endParaRPr lang="cs-CZ" altLang="cs-CZ" sz="28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Operační rány</a:t>
            </a:r>
            <a:r>
              <a:rPr lang="cs-CZ" altLang="cs-CZ" sz="2800" dirty="0"/>
              <a:t> se samozřejmě také mohou druhotně kontaminovat. Vedle aseptického vedení operace a aseptického ošetřování rány má význam i </a:t>
            </a:r>
            <a:r>
              <a:rPr lang="cs-CZ" altLang="cs-CZ" sz="2800" b="1" dirty="0">
                <a:solidFill>
                  <a:schemeClr val="accent1"/>
                </a:solidFill>
              </a:rPr>
              <a:t>profylaxe</a:t>
            </a:r>
            <a:r>
              <a:rPr lang="cs-CZ" altLang="cs-CZ" sz="2800" dirty="0"/>
              <a:t> před výkonem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Profylaxe v chirurgii má smysl 30–60 min </a:t>
            </a:r>
            <a:r>
              <a:rPr lang="cs-CZ" altLang="cs-CZ" sz="2800" b="1" dirty="0">
                <a:solidFill>
                  <a:schemeClr val="tx2"/>
                </a:solidFill>
              </a:rPr>
              <a:t>před</a:t>
            </a:r>
            <a:r>
              <a:rPr lang="cs-CZ" altLang="cs-CZ" sz="2800" dirty="0"/>
              <a:t> výkonem. Případné další podávání antibiotika už nelze považovat za profylaxi. </a:t>
            </a:r>
            <a:r>
              <a:rPr lang="cs-CZ" altLang="cs-CZ" sz="2800" i="1" dirty="0">
                <a:solidFill>
                  <a:schemeClr val="accent1"/>
                </a:solidFill>
              </a:rPr>
              <a:t>(Výjimečně se podá druhá dávka u dlouhotrvajících operací, např. transplantací.)</a:t>
            </a:r>
          </a:p>
        </p:txBody>
      </p:sp>
    </p:spTree>
    <p:extLst>
      <p:ext uri="{BB962C8B-B14F-4D97-AF65-F5344CB8AC3E}">
        <p14:creationId xmlns:p14="http://schemas.microsoft.com/office/powerpoint/2010/main" val="2134495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026" descr="06 infection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1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1027"/>
          <p:cNvSpPr>
            <a:spLocks noChangeArrowheads="1"/>
          </p:cNvSpPr>
          <p:nvPr/>
        </p:nvSpPr>
        <p:spPr bwMode="auto">
          <a:xfrm>
            <a:off x="0" y="6575425"/>
            <a:ext cx="13239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www.hcl-intl.com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29550" cy="69215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Definice HCAI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92150"/>
            <a:ext cx="8424614" cy="5833194"/>
          </a:xfrm>
        </p:spPr>
        <p:txBody>
          <a:bodyPr rtlCol="0">
            <a:no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err="1">
                <a:solidFill>
                  <a:schemeClr val="tx2"/>
                </a:solidFill>
              </a:rPr>
              <a:t>Heathcare</a:t>
            </a:r>
            <a:r>
              <a:rPr lang="cs-CZ" sz="2800" b="1" dirty="0">
                <a:solidFill>
                  <a:schemeClr val="tx2"/>
                </a:solidFill>
              </a:rPr>
              <a:t> </a:t>
            </a:r>
            <a:r>
              <a:rPr lang="cs-CZ" sz="2800" b="1" dirty="0" err="1">
                <a:solidFill>
                  <a:schemeClr val="tx2"/>
                </a:solidFill>
              </a:rPr>
              <a:t>associated</a:t>
            </a:r>
            <a:r>
              <a:rPr lang="cs-CZ" sz="2800" b="1" dirty="0">
                <a:solidFill>
                  <a:schemeClr val="tx2"/>
                </a:solidFill>
              </a:rPr>
              <a:t> </a:t>
            </a:r>
            <a:r>
              <a:rPr lang="cs-CZ" sz="2800" b="1" dirty="0" err="1">
                <a:solidFill>
                  <a:schemeClr val="tx2"/>
                </a:solidFill>
              </a:rPr>
              <a:t>infections</a:t>
            </a:r>
            <a:r>
              <a:rPr lang="cs-CZ" sz="2800" dirty="0"/>
              <a:t> jsou nemoci vzniklé v souvislosti se zdravotní péčí, zpravidla lůžkovou, ale přibývá i případů </a:t>
            </a:r>
            <a:r>
              <a:rPr lang="cs-CZ" sz="2800" b="1" dirty="0">
                <a:solidFill>
                  <a:schemeClr val="tx2"/>
                </a:solidFill>
              </a:rPr>
              <a:t>HCAI</a:t>
            </a:r>
            <a:r>
              <a:rPr lang="cs-CZ" sz="2800" dirty="0"/>
              <a:t> při krátkodobé léčbě (jednodenní chirurgie, stacionáře a podobně)</a:t>
            </a:r>
            <a:endParaRPr lang="cs-CZ" sz="2800" b="1" dirty="0">
              <a:solidFill>
                <a:schemeClr val="tx2"/>
              </a:solidFill>
            </a:endParaRP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Nepatrně užší je tedy pojem </a:t>
            </a:r>
            <a:r>
              <a:rPr lang="cs-CZ" sz="2400" b="1" dirty="0" err="1">
                <a:solidFill>
                  <a:schemeClr val="tx2"/>
                </a:solidFill>
              </a:rPr>
              <a:t>nozokomiální</a:t>
            </a:r>
            <a:r>
              <a:rPr lang="cs-CZ" sz="2400" b="1" dirty="0">
                <a:solidFill>
                  <a:schemeClr val="tx2"/>
                </a:solidFill>
              </a:rPr>
              <a:t> nákazy (NN či NI, případně HAI – </a:t>
            </a:r>
            <a:r>
              <a:rPr lang="cs-CZ" sz="2400" b="1" dirty="0" err="1">
                <a:solidFill>
                  <a:schemeClr val="tx2"/>
                </a:solidFill>
              </a:rPr>
              <a:t>hospital</a:t>
            </a:r>
            <a:r>
              <a:rPr lang="cs-CZ" sz="2400" b="1" dirty="0">
                <a:solidFill>
                  <a:schemeClr val="tx2"/>
                </a:solidFill>
              </a:rPr>
              <a:t> </a:t>
            </a:r>
            <a:r>
              <a:rPr lang="cs-CZ" sz="2400" b="1" dirty="0" err="1">
                <a:solidFill>
                  <a:schemeClr val="tx2"/>
                </a:solidFill>
              </a:rPr>
              <a:t>aquired</a:t>
            </a:r>
            <a:r>
              <a:rPr lang="cs-CZ" sz="2400" b="1" dirty="0">
                <a:solidFill>
                  <a:schemeClr val="tx2"/>
                </a:solidFill>
              </a:rPr>
              <a:t> </a:t>
            </a:r>
            <a:r>
              <a:rPr lang="cs-CZ" sz="2400" b="1" dirty="0" err="1">
                <a:solidFill>
                  <a:schemeClr val="tx2"/>
                </a:solidFill>
              </a:rPr>
              <a:t>infections</a:t>
            </a:r>
            <a:r>
              <a:rPr lang="cs-CZ" sz="2400" b="1" dirty="0">
                <a:solidFill>
                  <a:schemeClr val="tx2"/>
                </a:solidFill>
              </a:rPr>
              <a:t>), což znamená</a:t>
            </a:r>
            <a:r>
              <a:rPr lang="cs-CZ" sz="2400" dirty="0"/>
              <a:t> infekce vzniklé v souvislosti s pobytem v lůžkovém zdravotnickém zařízení (nemocnici)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Opakem jsou tzv. </a:t>
            </a:r>
            <a:r>
              <a:rPr lang="cs-CZ" sz="2800" b="1" dirty="0">
                <a:solidFill>
                  <a:schemeClr val="tx2"/>
                </a:solidFill>
              </a:rPr>
              <a:t>infekce komunitní </a:t>
            </a:r>
            <a:r>
              <a:rPr lang="cs-CZ" sz="2800" dirty="0"/>
              <a:t>(někdy CAI, </a:t>
            </a:r>
            <a:r>
              <a:rPr lang="cs-CZ" sz="2800" dirty="0" err="1"/>
              <a:t>community</a:t>
            </a:r>
            <a:r>
              <a:rPr lang="cs-CZ" sz="2800" dirty="0"/>
              <a:t> </a:t>
            </a:r>
            <a:r>
              <a:rPr lang="cs-CZ" sz="2800" dirty="0" err="1"/>
              <a:t>aquired</a:t>
            </a:r>
            <a:r>
              <a:rPr lang="cs-CZ" sz="2800" dirty="0"/>
              <a:t> </a:t>
            </a:r>
            <a:r>
              <a:rPr lang="cs-CZ" sz="2800" dirty="0" err="1"/>
              <a:t>infections</a:t>
            </a:r>
            <a:r>
              <a:rPr lang="cs-CZ" sz="2800" dirty="0"/>
              <a:t>)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Postiženo je </a:t>
            </a:r>
            <a:r>
              <a:rPr lang="cs-CZ" sz="2800" b="1" dirty="0">
                <a:solidFill>
                  <a:schemeClr val="tx2"/>
                </a:solidFill>
              </a:rPr>
              <a:t>nejméně 5 % pacientů</a:t>
            </a:r>
            <a:r>
              <a:rPr lang="cs-CZ" sz="2800" dirty="0"/>
              <a:t> v</a:t>
            </a:r>
            <a:r>
              <a:rPr lang="cs-CZ" sz="2800" dirty="0">
                <a:solidFill>
                  <a:schemeClr val="bg1"/>
                </a:solidFill>
              </a:rPr>
              <a:t> </a:t>
            </a:r>
            <a:r>
              <a:rPr lang="cs-CZ" sz="2800" dirty="0"/>
              <a:t>nemocnicích.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/>
                </a:solidFill>
              </a:rPr>
              <a:t>Mezi HCAI nepatří infekce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b="1" dirty="0">
                <a:solidFill>
                  <a:schemeClr val="tx2"/>
                </a:solidFill>
              </a:rPr>
              <a:t>zdravotnického personálu</a:t>
            </a:r>
            <a:r>
              <a:rPr lang="cs-CZ" sz="2800" dirty="0"/>
              <a:t> (ale s problematikou souvisí)</a:t>
            </a:r>
          </a:p>
        </p:txBody>
      </p:sp>
    </p:spTree>
    <p:extLst>
      <p:ext uri="{BB962C8B-B14F-4D97-AF65-F5344CB8AC3E}">
        <p14:creationId xmlns:p14="http://schemas.microsoft.com/office/powerpoint/2010/main" val="2554104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08912" cy="1224136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Původci HCAI: Obecná charakteristika původců HCAI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313"/>
            <a:ext cx="8208912" cy="5257055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800" b="1" i="1" dirty="0">
                <a:solidFill>
                  <a:srgbClr val="C00000"/>
                </a:solidFill>
              </a:rPr>
              <a:t>Tato charakteristika samozřejmě neplatí nutně pro každého původce HCAI, ale charakterizuje mikroby, které vyvolávají HCAI typicky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cs-CZ" altLang="cs-CZ" sz="2800" dirty="0"/>
              <a:t>Zpravidla </a:t>
            </a:r>
            <a:r>
              <a:rPr lang="cs-CZ" altLang="cs-CZ" sz="2800" b="1" dirty="0">
                <a:solidFill>
                  <a:schemeClr val="tx2"/>
                </a:solidFill>
              </a:rPr>
              <a:t>nejsou příliš virulentní</a:t>
            </a:r>
            <a:r>
              <a:rPr lang="cs-CZ" altLang="cs-CZ" sz="2800" dirty="0"/>
              <a:t> (zdravého člověka by nebyly schopny napadnout nebo jen vzácně)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cs-CZ" altLang="cs-CZ" sz="2800" dirty="0"/>
              <a:t>Mají dobrou schopnost </a:t>
            </a:r>
            <a:r>
              <a:rPr lang="cs-CZ" altLang="cs-CZ" sz="2800" b="1" dirty="0">
                <a:solidFill>
                  <a:schemeClr val="tx2"/>
                </a:solidFill>
              </a:rPr>
              <a:t>adaptace na nemocniční prostředí </a:t>
            </a:r>
            <a:r>
              <a:rPr lang="cs-CZ" altLang="cs-CZ" sz="2800" dirty="0"/>
              <a:t>(jsou to často původně mikroby ze </a:t>
            </a:r>
            <a:r>
              <a:rPr lang="cs-CZ" altLang="cs-CZ" sz="2800" b="1" dirty="0">
                <a:solidFill>
                  <a:schemeClr val="tx2"/>
                </a:solidFill>
              </a:rPr>
              <a:t>zevního prostředí</a:t>
            </a:r>
            <a:r>
              <a:rPr lang="cs-CZ" altLang="cs-CZ" sz="2800" dirty="0"/>
              <a:t>, adaptované na změny teplot a vlhkosti; mnohé z nich jsou primárně patogenní pro rostliny a až druhotně pro člověka a další živočichy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cs-CZ" altLang="cs-CZ" sz="2800" dirty="0"/>
              <a:t>Vzniká u nich rychlá selekce kmenů </a:t>
            </a:r>
            <a:r>
              <a:rPr lang="cs-CZ" altLang="cs-CZ" sz="2800" b="1" dirty="0">
                <a:solidFill>
                  <a:schemeClr val="tx2"/>
                </a:solidFill>
              </a:rPr>
              <a:t>odolných vůči desinfekci i antibiotikům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372635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60648"/>
            <a:ext cx="8675688" cy="765175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Nejdůležitější původci HCAI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493894" cy="5400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Gramnegativní nefermentující tyčinky</a:t>
            </a:r>
            <a:r>
              <a:rPr lang="cs-CZ" altLang="cs-CZ" sz="2800" dirty="0"/>
              <a:t> (</a:t>
            </a:r>
            <a:r>
              <a:rPr lang="cs-CZ" altLang="cs-CZ" sz="2800" i="1" dirty="0" err="1"/>
              <a:t>Pseudomonas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aeruginosa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Burkholderia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cepacia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Stenotrophomonas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maltophilia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Acinetobacter</a:t>
            </a:r>
            <a:r>
              <a:rPr lang="cs-CZ" altLang="cs-CZ" sz="2800" dirty="0"/>
              <a:t>).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 err="1">
                <a:solidFill>
                  <a:schemeClr val="tx2"/>
                </a:solidFill>
              </a:rPr>
              <a:t>Enterobakterie</a:t>
            </a:r>
            <a:r>
              <a:rPr lang="cs-CZ" altLang="cs-CZ" sz="2800" dirty="0"/>
              <a:t> – zejména </a:t>
            </a:r>
            <a:r>
              <a:rPr lang="cs-CZ" altLang="cs-CZ" sz="2800" dirty="0" err="1"/>
              <a:t>klebsiely</a:t>
            </a:r>
            <a:r>
              <a:rPr lang="cs-CZ" altLang="cs-CZ" sz="2800" dirty="0"/>
              <a:t> a </a:t>
            </a:r>
            <a:r>
              <a:rPr lang="cs-CZ" altLang="cs-CZ" sz="2800" dirty="0" err="1"/>
              <a:t>serracie</a:t>
            </a:r>
            <a:r>
              <a:rPr lang="cs-CZ" altLang="cs-CZ" sz="2800" dirty="0"/>
              <a:t>, které mají zvýšenou schopnost být aktivní i mimo střevní dutinu, ale mohou to být i další, včetně některých kmenů </a:t>
            </a:r>
            <a:r>
              <a:rPr lang="cs-CZ" altLang="cs-CZ" sz="2800" i="1" dirty="0" err="1"/>
              <a:t>Escherichia</a:t>
            </a:r>
            <a:r>
              <a:rPr lang="cs-CZ" altLang="cs-CZ" sz="2800" i="1" dirty="0"/>
              <a:t> coli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 err="1">
                <a:solidFill>
                  <a:schemeClr val="tx2"/>
                </a:solidFill>
              </a:rPr>
              <a:t>Legionely</a:t>
            </a:r>
            <a:r>
              <a:rPr lang="cs-CZ" altLang="cs-CZ" sz="2800" dirty="0"/>
              <a:t> (žijí ve vodě a v klimatizaci)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Stafylokoky</a:t>
            </a:r>
            <a:r>
              <a:rPr lang="cs-CZ" altLang="cs-CZ" sz="2800" dirty="0"/>
              <a:t> (tvoří </a:t>
            </a:r>
            <a:r>
              <a:rPr lang="cs-CZ" altLang="cs-CZ" sz="2800" dirty="0" err="1"/>
              <a:t>biofilm</a:t>
            </a:r>
            <a:r>
              <a:rPr lang="cs-CZ" altLang="cs-CZ" sz="2800" dirty="0"/>
              <a:t>, způsobují </a:t>
            </a:r>
            <a:r>
              <a:rPr lang="cs-CZ" altLang="cs-CZ" sz="2800" dirty="0" err="1"/>
              <a:t>katetrové</a:t>
            </a:r>
            <a:r>
              <a:rPr lang="cs-CZ" altLang="cs-CZ" sz="2800" dirty="0"/>
              <a:t> sepse)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Streptokoky, enterokoky </a:t>
            </a:r>
            <a:r>
              <a:rPr lang="cs-CZ" altLang="cs-CZ" sz="2800" dirty="0"/>
              <a:t>méně často než stafylokoky</a:t>
            </a:r>
            <a:endParaRPr lang="cs-CZ" altLang="cs-CZ" sz="28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Kvasinky</a:t>
            </a:r>
            <a:r>
              <a:rPr lang="cs-CZ" altLang="cs-CZ" sz="2800" dirty="0"/>
              <a:t> (především </a:t>
            </a:r>
            <a:r>
              <a:rPr lang="cs-CZ" altLang="cs-CZ" sz="2800" i="1" dirty="0" err="1"/>
              <a:t>Candida</a:t>
            </a:r>
            <a:r>
              <a:rPr lang="cs-CZ" altLang="cs-CZ" sz="2800" dirty="0"/>
              <a:t>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Viry</a:t>
            </a:r>
            <a:r>
              <a:rPr lang="cs-CZ" altLang="cs-CZ" sz="2800" dirty="0"/>
              <a:t>, např. </a:t>
            </a:r>
            <a:r>
              <a:rPr lang="cs-CZ" altLang="cs-CZ" sz="2800" dirty="0" err="1"/>
              <a:t>cytomegalovirus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808409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33"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521575" cy="1143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dirty="0">
                <a:latin typeface="+mn-lt"/>
              </a:rPr>
              <a:t>Pseudomonas aeruginosa</a:t>
            </a:r>
            <a:r>
              <a:rPr lang="cs-CZ" dirty="0">
                <a:latin typeface="+mn-lt"/>
              </a:rPr>
              <a:t> – typický původce HCAI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0" y="6400800"/>
            <a:ext cx="3124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Archiv MiÚ</a:t>
            </a: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323528" y="1295400"/>
            <a:ext cx="75608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2800" dirty="0">
                <a:latin typeface="+mn-lt"/>
              </a:rPr>
              <a:t>Zelený pigment svědčí o tom, že jde o bakterii zvyklou žít venku, na světle – jinak by tuto ochranu před světlem nepotřebovala</a:t>
            </a:r>
          </a:p>
        </p:txBody>
      </p:sp>
    </p:spTree>
    <p:extLst>
      <p:ext uri="{BB962C8B-B14F-4D97-AF65-F5344CB8AC3E}">
        <p14:creationId xmlns:p14="http://schemas.microsoft.com/office/powerpoint/2010/main" val="1705409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5222924" cy="98301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Předcházení HCAI (1)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923689077"/>
                    </a:ext>
                  </a:extLst>
                </a:gridCol>
                <a:gridCol w="6203032">
                  <a:extLst>
                    <a:ext uri="{9D8B030D-6E8A-4147-A177-3AD203B41FA5}">
                      <a16:colId xmlns:a16="http://schemas.microsoft.com/office/drawing/2014/main" val="3133794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Způsob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Příklady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39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 Vytvoření správných návyků personálu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Nošení osobních ochranných pomůcek, desinfekce rukou mezi pacienty, správná</a:t>
                      </a:r>
                      <a:r>
                        <a:rPr lang="cs-CZ" baseline="0" dirty="0"/>
                        <a:t> manipulace s nástroji a pomůckami. To vše musí být zažité a prováděné naprosto automaticky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751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 Provozní opatření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Například je potřeba vyčlenit jeden stolek na sterilní injekce a infuse a</a:t>
                      </a:r>
                      <a:r>
                        <a:rPr lang="cs-CZ" baseline="0" dirty="0"/>
                        <a:t> jiný na biologický materiál pacientů. Pokud možno takto rozčlenit i například výtahy a podobně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4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3. Stavebně technická opatření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Už</a:t>
                      </a:r>
                      <a:r>
                        <a:rPr lang="cs-CZ" baseline="0" dirty="0"/>
                        <a:t> při budování nového pavilonu myslet na to, aby se zdravotníci mohli převlékat a mohli například odložit civilní oděv jinam, než kam si odkládají pracovní oděvy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432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4. Vytvoření systému </a:t>
                      </a:r>
                      <a:r>
                        <a:rPr lang="cs-CZ" dirty="0" err="1"/>
                        <a:t>surveillance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Jde o systém,</a:t>
                      </a:r>
                      <a:r>
                        <a:rPr lang="cs-CZ" baseline="0" dirty="0"/>
                        <a:t> který umožní podchytit včas rizikové situace, zmapovat je a zabránit dalšímu šíření. Slovo je z francouzštiny, do češtiny se nejspíš předkládá jako „epidemiologická bdělost“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915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5. Zvyšování</a:t>
                      </a:r>
                      <a:r>
                        <a:rPr lang="cs-CZ" baseline="0" dirty="0"/>
                        <a:t> odolnosti pacientů i personálu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 dobré podle možností využívat</a:t>
                      </a:r>
                      <a:r>
                        <a:rPr lang="cs-CZ" baseline="0" dirty="0"/>
                        <a:t> dostupných očkování, samozřejmě podporovat i nespecifickou odolnost výživou, rehabilitací pacientů apod.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62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63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5438775" cy="99060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„MRSA režim“ pořád?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08720"/>
            <a:ext cx="8596064" cy="5715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Když se podíváme na to, co se zavede na oddělení, když se objeví kmen MRSA, zjistíme, že </a:t>
            </a:r>
            <a:r>
              <a:rPr lang="cs-CZ" altLang="cs-CZ" sz="2800" b="1" dirty="0">
                <a:solidFill>
                  <a:schemeClr val="tx2"/>
                </a:solidFill>
              </a:rPr>
              <a:t>mnohé z toho mělo být vlastně zavedeno dávno a prováděno automaticky pořád</a:t>
            </a:r>
            <a:r>
              <a:rPr lang="cs-CZ" altLang="cs-CZ" sz="2800" dirty="0"/>
              <a:t>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Pokud je například prováděna </a:t>
            </a:r>
            <a:r>
              <a:rPr lang="cs-CZ" altLang="cs-CZ" sz="2800" b="1" dirty="0">
                <a:solidFill>
                  <a:schemeClr val="tx2"/>
                </a:solidFill>
              </a:rPr>
              <a:t>důsledná desinfekce rukou mezi péčí o různé pacienty </a:t>
            </a:r>
            <a:r>
              <a:rPr lang="cs-CZ" altLang="cs-CZ" sz="2800" dirty="0"/>
              <a:t>jako normální stav, pak už stačí při rizikové situaci (jako je zjištění kmene MRSA) jen doplnit izolační opatření konkrétního pacienta, ale všechno ostatní už normálně běží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Je to samozřejmě podmíněno </a:t>
            </a:r>
            <a:r>
              <a:rPr lang="cs-CZ" altLang="cs-CZ" sz="2800" b="1" dirty="0">
                <a:solidFill>
                  <a:schemeClr val="tx2"/>
                </a:solidFill>
              </a:rPr>
              <a:t>dostatkem financí na desinfekci a jednorázové osobní ochranné pomůcky </a:t>
            </a:r>
            <a:r>
              <a:rPr lang="cs-CZ" altLang="cs-CZ" sz="2800" dirty="0"/>
              <a:t>(především rukavice), ale také </a:t>
            </a:r>
            <a:r>
              <a:rPr lang="cs-CZ" altLang="cs-CZ" sz="2800" b="1" dirty="0">
                <a:solidFill>
                  <a:schemeClr val="tx2"/>
                </a:solidFill>
              </a:rPr>
              <a:t>ochotou všech zdravotníků dodržovat určitý režim</a:t>
            </a:r>
          </a:p>
        </p:txBody>
      </p:sp>
    </p:spTree>
    <p:extLst>
      <p:ext uri="{BB962C8B-B14F-4D97-AF65-F5344CB8AC3E}">
        <p14:creationId xmlns:p14="http://schemas.microsoft.com/office/powerpoint/2010/main" val="1364106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24936" cy="90872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Doporučený postup pro MRSA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Vzhledem k tomu, že právě MRSA je typický příklad závažného kmene s potenciálem šíření v </a:t>
            </a:r>
            <a:r>
              <a:rPr lang="cs-CZ" altLang="cs-CZ" sz="2800" dirty="0" err="1"/>
              <a:t>nozokomiálním</a:t>
            </a:r>
            <a:r>
              <a:rPr lang="cs-CZ" altLang="cs-CZ" sz="2800" dirty="0"/>
              <a:t> prostředí, můžeme si vzít některé pasáže z </a:t>
            </a:r>
            <a:r>
              <a:rPr lang="cs-CZ" altLang="cs-CZ" sz="2800" b="1" dirty="0">
                <a:solidFill>
                  <a:schemeClr val="tx2"/>
                </a:solidFill>
              </a:rPr>
              <a:t>Doporučeného postupu pro MRSA</a:t>
            </a:r>
            <a:r>
              <a:rPr lang="cs-CZ" altLang="cs-CZ" sz="2800" dirty="0"/>
              <a:t> a vztáhnout je i na prevenci HCAI obecně.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Tento doporučený postup je </a:t>
            </a:r>
            <a:r>
              <a:rPr lang="cs-CZ" altLang="cs-CZ" sz="2800" b="1" dirty="0">
                <a:solidFill>
                  <a:schemeClr val="tx2"/>
                </a:solidFill>
              </a:rPr>
              <a:t>dostupný na stránkách České lékařské společnosti J. E. Purkyně </a:t>
            </a:r>
            <a:r>
              <a:rPr lang="cs-CZ" altLang="cs-CZ" sz="2800" b="1" dirty="0">
                <a:solidFill>
                  <a:schemeClr val="accent1"/>
                </a:solidFill>
              </a:rPr>
              <a:t>www.cls.cz</a:t>
            </a:r>
            <a:r>
              <a:rPr lang="cs-CZ" altLang="cs-CZ" sz="2800" dirty="0"/>
              <a:t>, přičemž jednotlivá zdravotnická zařízení zpravidla mají svoje lokalizovaná pravidla, která z něj vycházejí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Několik dalších obrazovek zahrnuje právě určité body z „Doporučeného postupu“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Vše se točí kolem potřeby </a:t>
            </a:r>
            <a:r>
              <a:rPr lang="cs-CZ" altLang="cs-CZ" sz="2800" b="1" dirty="0">
                <a:solidFill>
                  <a:schemeClr val="tx2"/>
                </a:solidFill>
              </a:rPr>
              <a:t>zabránit</a:t>
            </a:r>
            <a:r>
              <a:rPr lang="cs-CZ" altLang="cs-CZ" sz="2800" dirty="0"/>
              <a:t>, aby se ruce personálu nebo pomůcky (např. tonometry) staly cestou přenosu HCAI</a:t>
            </a:r>
          </a:p>
        </p:txBody>
      </p:sp>
    </p:spTree>
    <p:extLst>
      <p:ext uri="{BB962C8B-B14F-4D97-AF65-F5344CB8AC3E}">
        <p14:creationId xmlns:p14="http://schemas.microsoft.com/office/powerpoint/2010/main" val="1807264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3024014" cy="69215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Personál (1)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65175"/>
            <a:ext cx="8964612" cy="597619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cs-CZ" altLang="cs-CZ" dirty="0"/>
              <a:t>Co je dobré dodržovat pořád, pokud je to možné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Personál provádí důslednou hygienickou desinfekci rukou, na pokoji (boxu) musí být umístěn </a:t>
            </a:r>
            <a:r>
              <a:rPr lang="cs-CZ" altLang="cs-CZ" sz="2800" b="1" dirty="0">
                <a:solidFill>
                  <a:schemeClr val="tx2"/>
                </a:solidFill>
              </a:rPr>
              <a:t>alkoholový dezinfekční přípravek na ruce</a:t>
            </a:r>
            <a:r>
              <a:rPr lang="cs-CZ" altLang="cs-CZ" sz="2800" dirty="0"/>
              <a:t> v nádobce s dávkovačem, na JIP je vhodné umístit dávkovače na lůžka; použití desinfekce vždy mezi pacienty by měl být automatický „reflex“ každého zdravotníka, zejména při provádění výkonů narušujících integritu kůže (injekce, odběry krve)</a:t>
            </a:r>
            <a:endParaRPr lang="cs-CZ" altLang="cs-CZ" sz="28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dirty="0"/>
              <a:t>Personál používá osobní </a:t>
            </a:r>
            <a:r>
              <a:rPr lang="cs-CZ" altLang="cs-CZ" sz="2800" b="1" dirty="0">
                <a:solidFill>
                  <a:schemeClr val="tx2"/>
                </a:solidFill>
              </a:rPr>
              <a:t>ochranné pracovní pomůcky</a:t>
            </a:r>
            <a:r>
              <a:rPr lang="cs-CZ" altLang="cs-CZ" sz="2800" dirty="0"/>
              <a:t> (OOPP) dle charakteru výkonu (plášť, rukavice, ústenka), ty se likvidují jako infekční odpad přímo na pokoji (u MRSA bezpodmínečně nutné, u ostatních pacientů přinejmenším vhodné)</a:t>
            </a:r>
          </a:p>
        </p:txBody>
      </p:sp>
    </p:spTree>
    <p:extLst>
      <p:ext uri="{BB962C8B-B14F-4D97-AF65-F5344CB8AC3E}">
        <p14:creationId xmlns:p14="http://schemas.microsoft.com/office/powerpoint/2010/main" val="2398938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5482" y="332656"/>
            <a:ext cx="3240038" cy="69215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Personál 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95482" y="1124744"/>
            <a:ext cx="8369006" cy="5733256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cs-CZ" altLang="cs-CZ" sz="2800" dirty="0"/>
              <a:t>Co se zavede navíc, pokud má pacient (například) kmen MRSA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pro nemocného je podle možností </a:t>
            </a:r>
            <a:r>
              <a:rPr lang="cs-CZ" altLang="cs-CZ" sz="2400" b="1" dirty="0">
                <a:solidFill>
                  <a:schemeClr val="tx2"/>
                </a:solidFill>
              </a:rPr>
              <a:t>vyčleněn ošetřovatelský personál </a:t>
            </a:r>
            <a:r>
              <a:rPr lang="cs-CZ" altLang="cs-CZ" sz="2400" dirty="0"/>
              <a:t>(vhodné zejména pokud je pacientů s příslušným kmenem více)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pokud to nejde, tak se aspoň podávání léků, ošetření a převazy se zařazují </a:t>
            </a:r>
            <a:r>
              <a:rPr lang="cs-CZ" altLang="cs-CZ" sz="2400" b="1" dirty="0">
                <a:solidFill>
                  <a:schemeClr val="tx2"/>
                </a:solidFill>
              </a:rPr>
              <a:t>na závěr pořadí</a:t>
            </a:r>
            <a:r>
              <a:rPr lang="cs-CZ" altLang="cs-CZ" sz="2400" dirty="0"/>
              <a:t>, provádějí se na pokoji (boxu), pokud to umožňuje zdravotní stav pacienta a náročnost výkonu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při vizitě se také pacient zařazuje </a:t>
            </a:r>
            <a:r>
              <a:rPr lang="cs-CZ" altLang="cs-CZ" sz="2400" b="1" dirty="0">
                <a:solidFill>
                  <a:schemeClr val="tx2"/>
                </a:solidFill>
              </a:rPr>
              <a:t>na závěr pořadí</a:t>
            </a:r>
            <a:endParaRPr lang="cs-CZ" altLang="cs-CZ" sz="2400" dirty="0"/>
          </a:p>
          <a:p>
            <a:pPr>
              <a:spcBef>
                <a:spcPct val="0"/>
              </a:spcBef>
            </a:pPr>
            <a:r>
              <a:rPr lang="cs-CZ" altLang="cs-CZ" sz="2400" dirty="0"/>
              <a:t>k nemocnému nikdo </a:t>
            </a:r>
            <a:r>
              <a:rPr lang="cs-CZ" altLang="cs-CZ" sz="2400" b="1" dirty="0">
                <a:solidFill>
                  <a:schemeClr val="tx2"/>
                </a:solidFill>
              </a:rPr>
              <a:t>nevstupuje zbytečně </a:t>
            </a:r>
            <a:r>
              <a:rPr lang="cs-CZ" altLang="cs-CZ" sz="2400" dirty="0"/>
              <a:t>(na druhou stranu toto opatření nesmí omezovat péči o pacienta)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zásady bariérového režimu musí </a:t>
            </a:r>
            <a:r>
              <a:rPr lang="cs-CZ" altLang="cs-CZ" sz="2400" b="1" dirty="0">
                <a:solidFill>
                  <a:schemeClr val="tx2"/>
                </a:solidFill>
              </a:rPr>
              <a:t>důsledně dodržovat všichni, </a:t>
            </a:r>
            <a:r>
              <a:rPr lang="cs-CZ" altLang="cs-CZ" sz="2400" dirty="0"/>
              <a:t>tj. i např. konsiliáři, fyzioterapeuti, uklízečky, topenáři...</a:t>
            </a:r>
          </a:p>
        </p:txBody>
      </p:sp>
    </p:spTree>
    <p:extLst>
      <p:ext uri="{BB962C8B-B14F-4D97-AF65-F5344CB8AC3E}">
        <p14:creationId xmlns:p14="http://schemas.microsoft.com/office/powerpoint/2010/main" val="701284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7845425" cy="792163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Pomůcky a nástroje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857250"/>
            <a:ext cx="8785225" cy="56880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nemocný s MRSA má mít </a:t>
            </a:r>
            <a:r>
              <a:rPr lang="cs-CZ" altLang="cs-CZ" sz="2800" b="1" dirty="0">
                <a:solidFill>
                  <a:schemeClr val="tx2"/>
                </a:solidFill>
              </a:rPr>
              <a:t>vyčleněny pomůcky</a:t>
            </a:r>
            <a:r>
              <a:rPr lang="cs-CZ" altLang="cs-CZ" sz="2800" dirty="0"/>
              <a:t> (teploměr, fonendoskop, tonometr, podložní mísa, močová láhev, převazový materiál apod.); u ostatních pacientů by to bylo také žádoucí, ale většinou to nejde, je potřeba aspoň zajistit </a:t>
            </a:r>
            <a:r>
              <a:rPr lang="cs-CZ" altLang="cs-CZ" sz="2800" b="1" dirty="0">
                <a:solidFill>
                  <a:schemeClr val="tx2"/>
                </a:solidFill>
              </a:rPr>
              <a:t>dekontaminaci pomůcek mezi pacienty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u pacientů s MRSA se provádí </a:t>
            </a:r>
            <a:r>
              <a:rPr lang="cs-CZ" altLang="cs-CZ" sz="2800" b="1" dirty="0">
                <a:solidFill>
                  <a:schemeClr val="tx2"/>
                </a:solidFill>
              </a:rPr>
              <a:t>dezinfekce a sterilizace</a:t>
            </a:r>
            <a:r>
              <a:rPr lang="cs-CZ" altLang="cs-CZ" sz="2800" dirty="0"/>
              <a:t> použitých nástrojů a pomůcek i tehdy, když má vyčleněné svoje pomůcky a nástroje: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použité nástroje jsou přímo na izolačním pokoji odkládány do </a:t>
            </a:r>
            <a:r>
              <a:rPr lang="cs-CZ" altLang="cs-CZ" sz="2400" b="1" dirty="0">
                <a:solidFill>
                  <a:schemeClr val="tx2"/>
                </a:solidFill>
              </a:rPr>
              <a:t>uzavíratelné dekontaminační nádoby s dezinfekčním roztokem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nástroje určené k opakovanému použití jsou po dekontaminaci </a:t>
            </a:r>
            <a:r>
              <a:rPr lang="cs-CZ" altLang="cs-CZ" sz="2400" b="1" dirty="0">
                <a:solidFill>
                  <a:schemeClr val="tx2"/>
                </a:solidFill>
              </a:rPr>
              <a:t>sterilizovány obvyklým způsobem</a:t>
            </a:r>
          </a:p>
        </p:txBody>
      </p:sp>
    </p:spTree>
    <p:extLst>
      <p:ext uri="{BB962C8B-B14F-4D97-AF65-F5344CB8AC3E}">
        <p14:creationId xmlns:p14="http://schemas.microsoft.com/office/powerpoint/2010/main" val="1220496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772400" cy="836613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Úklid a desinfekce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569325" cy="53292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U všech pacientů je potřeba provádět důsledný </a:t>
            </a:r>
            <a:r>
              <a:rPr lang="cs-CZ" altLang="cs-CZ" sz="2800" b="1" dirty="0">
                <a:solidFill>
                  <a:schemeClr val="tx2"/>
                </a:solidFill>
              </a:rPr>
              <a:t>průběžný úklid ploch a povrchů</a:t>
            </a:r>
            <a:r>
              <a:rPr lang="cs-CZ" altLang="cs-CZ" sz="2800" dirty="0"/>
              <a:t>, v případě výskytu MRSA se dbá na to, aby desinfekční prostředky měly prokázanou účinnost na MRSA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U pacientů s MRSA navíc platí: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úklid izolačního pokoje se zařazuje se na konec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použité lůžkoviny se odkládají </a:t>
            </a:r>
            <a:r>
              <a:rPr lang="cs-CZ" altLang="cs-CZ" sz="2400" b="1" dirty="0">
                <a:solidFill>
                  <a:schemeClr val="tx2"/>
                </a:solidFill>
              </a:rPr>
              <a:t>do vyčleněných a označených vaků na pokoji</a:t>
            </a:r>
            <a:r>
              <a:rPr lang="cs-CZ" altLang="cs-CZ" sz="2400" dirty="0"/>
              <a:t> (u lůžka), veškerý kontaminovaný materiál (obvazy apod.) se považuje za infekční odpad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nádobí apod. z pokoje lze vynášet </a:t>
            </a:r>
            <a:r>
              <a:rPr lang="cs-CZ" altLang="cs-CZ" sz="2400" b="1" dirty="0">
                <a:solidFill>
                  <a:schemeClr val="tx2"/>
                </a:solidFill>
              </a:rPr>
              <a:t>jen po jejich desinfekci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po přeložení či propuštění pacienta je provedena </a:t>
            </a:r>
            <a:r>
              <a:rPr lang="cs-CZ" altLang="cs-CZ" sz="2400" b="1" dirty="0">
                <a:solidFill>
                  <a:schemeClr val="tx2"/>
                </a:solidFill>
              </a:rPr>
              <a:t>závěrečná dezinfekce</a:t>
            </a:r>
            <a:r>
              <a:rPr lang="cs-CZ" altLang="cs-CZ" sz="2400" dirty="0"/>
              <a:t> včetně dezinfekce lůžka a všeho dalšího</a:t>
            </a:r>
          </a:p>
        </p:txBody>
      </p:sp>
    </p:spTree>
    <p:extLst>
      <p:ext uri="{BB962C8B-B14F-4D97-AF65-F5344CB8AC3E}">
        <p14:creationId xmlns:p14="http://schemas.microsoft.com/office/powerpoint/2010/main" val="212528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4114800" cy="91440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Důsledky HCAI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914400"/>
            <a:ext cx="8208912" cy="5682952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/>
                </a:solidFill>
              </a:rPr>
              <a:t>Zvýšená úmrtnost</a:t>
            </a:r>
            <a:r>
              <a:rPr lang="cs-CZ" sz="2800" dirty="0"/>
              <a:t> – až o 40 % (odhadem u nás až stovky úmrtí ročně).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/>
                </a:solidFill>
              </a:rPr>
              <a:t>Prodloužení hospitalizace</a:t>
            </a:r>
            <a:r>
              <a:rPr lang="cs-CZ" sz="2800" dirty="0"/>
              <a:t> (o týdny) a její zdražení (o desetitisíce i více Kč/případ – včetně nutnosti užívání drahých širokospektrých antibiotik, izolace pacienta a různých dalších opatření).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/>
                </a:solidFill>
              </a:rPr>
              <a:t>Ekonomické ztráty</a:t>
            </a:r>
            <a:r>
              <a:rPr lang="cs-CZ" sz="2800" dirty="0"/>
              <a:t> se odhadují na cca 1,5 miliardy Kč/rok.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2"/>
                </a:solidFill>
              </a:rPr>
              <a:t>Pacienti s </a:t>
            </a:r>
            <a:r>
              <a:rPr lang="cs-CZ" sz="2800" b="1" dirty="0" err="1">
                <a:solidFill>
                  <a:schemeClr val="tx2"/>
                </a:solidFill>
              </a:rPr>
              <a:t>nozokomiální</a:t>
            </a:r>
            <a:r>
              <a:rPr lang="cs-CZ" sz="2800" b="1" dirty="0">
                <a:solidFill>
                  <a:schemeClr val="tx2"/>
                </a:solidFill>
              </a:rPr>
              <a:t> nákazou</a:t>
            </a:r>
            <a:r>
              <a:rPr lang="cs-CZ" sz="2800" dirty="0"/>
              <a:t> bývají často zase zdrojem pro další pacienty.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Je těžko říci, jaké části HCAI by šlo zabránit a jaké zabránit nelze. Odhady říkají, že zabránit by se zřejmě dalo </a:t>
            </a:r>
            <a:r>
              <a:rPr lang="cs-CZ" sz="2800" b="1" dirty="0">
                <a:solidFill>
                  <a:schemeClr val="tx2"/>
                </a:solidFill>
              </a:rPr>
              <a:t>nejméně jedné třetině z nich.</a:t>
            </a:r>
          </a:p>
        </p:txBody>
      </p:sp>
    </p:spTree>
    <p:extLst>
      <p:ext uri="{BB962C8B-B14F-4D97-AF65-F5344CB8AC3E}">
        <p14:creationId xmlns:p14="http://schemas.microsoft.com/office/powerpoint/2010/main" val="3680602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1556792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Návštěvy a ostatní opatření u osob s MRSA či jiným významným kmenem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8388424" cy="530120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pacient a jeho rodinní příslušníci musí být </a:t>
            </a:r>
            <a:r>
              <a:rPr lang="cs-CZ" altLang="cs-CZ" sz="2800" b="1" dirty="0">
                <a:solidFill>
                  <a:schemeClr val="tx2"/>
                </a:solidFill>
              </a:rPr>
              <a:t>poučeni o nutnosti stanovených opatření</a:t>
            </a:r>
            <a:r>
              <a:rPr lang="cs-CZ" altLang="cs-CZ" sz="2800" dirty="0"/>
              <a:t> (zodpovídá ošetřující lékař); na druhou stranu nosičství kmene (např. MRSA) není samo o sobě důvodem zákazu návštěv pacienta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návštěvy nemocného musí </a:t>
            </a:r>
            <a:r>
              <a:rPr lang="cs-CZ" altLang="cs-CZ" sz="2800" b="1" dirty="0">
                <a:solidFill>
                  <a:schemeClr val="tx2"/>
                </a:solidFill>
              </a:rPr>
              <a:t>dodržovat pravidla bariérového režimu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minimalizuje se pohyb pacienta mimo izolační pokoj</a:t>
            </a:r>
            <a:r>
              <a:rPr lang="cs-CZ" altLang="cs-CZ" sz="2800" dirty="0"/>
              <a:t>, při nezbytných vyšetřeních (např. RTG) se musí informovat dotčené oddělení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před operačním výkonem se musí stanovit </a:t>
            </a:r>
            <a:r>
              <a:rPr lang="cs-CZ" altLang="cs-CZ" sz="2800" b="1" dirty="0">
                <a:solidFill>
                  <a:schemeClr val="tx2"/>
                </a:solidFill>
              </a:rPr>
              <a:t>individuální preventivní režim</a:t>
            </a:r>
            <a:r>
              <a:rPr lang="cs-CZ" altLang="cs-CZ" sz="2800" dirty="0"/>
              <a:t> včetně antibiotické profylaxe, je-li vhodná</a:t>
            </a:r>
          </a:p>
        </p:txBody>
      </p:sp>
    </p:spTree>
    <p:extLst>
      <p:ext uri="{BB962C8B-B14F-4D97-AF65-F5344CB8AC3E}">
        <p14:creationId xmlns:p14="http://schemas.microsoft.com/office/powerpoint/2010/main" val="2560833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4934892" cy="85725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Zdroj a nosič infekce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857250"/>
            <a:ext cx="8786812" cy="5791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Zdrojem </a:t>
            </a:r>
            <a:r>
              <a:rPr lang="cs-CZ" altLang="cs-CZ" sz="2800" dirty="0"/>
              <a:t>infekce může být </a:t>
            </a:r>
            <a:r>
              <a:rPr lang="cs-CZ" altLang="cs-CZ" sz="2800" b="1" dirty="0">
                <a:solidFill>
                  <a:schemeClr val="tx2"/>
                </a:solidFill>
              </a:rPr>
              <a:t>infikovaný nemocný nebo nosič</a:t>
            </a:r>
            <a:r>
              <a:rPr lang="cs-CZ" altLang="cs-CZ" sz="2800" dirty="0"/>
              <a:t> (např. u MRSA).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Nosič</a:t>
            </a:r>
            <a:r>
              <a:rPr lang="cs-CZ" altLang="cs-CZ" sz="2800" dirty="0"/>
              <a:t> je osoba bez klinických známek infekce.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U MRSA je nosičství je nejčastější </a:t>
            </a:r>
            <a:r>
              <a:rPr lang="cs-CZ" altLang="cs-CZ" sz="2800" b="1" dirty="0">
                <a:solidFill>
                  <a:schemeClr val="tx2"/>
                </a:solidFill>
              </a:rPr>
              <a:t>na nosní sliznici a na kůži</a:t>
            </a:r>
            <a:r>
              <a:rPr lang="cs-CZ" altLang="cs-CZ" sz="2800" dirty="0"/>
              <a:t> (perineum, třísla, axily, hýždě)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 Současným vyšetřením vzorků z nosu, krku a perinea lze prokázat až 98,3 % nosičů MRSA.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Kromě uvedených lokalizací mohou kmeny MRSA, ale i pseudomonády či producenti širokospektrých </a:t>
            </a:r>
            <a:r>
              <a:rPr lang="cs-CZ" altLang="cs-CZ" sz="2800" dirty="0" err="1"/>
              <a:t>betalaktamáz</a:t>
            </a:r>
            <a:r>
              <a:rPr lang="cs-CZ" altLang="cs-CZ" sz="2800" dirty="0"/>
              <a:t> také </a:t>
            </a:r>
            <a:r>
              <a:rPr lang="cs-CZ" altLang="cs-CZ" sz="2800" b="1" dirty="0">
                <a:solidFill>
                  <a:schemeClr val="tx2"/>
                </a:solidFill>
              </a:rPr>
              <a:t>kolonizovat chronické rány a defekty: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ischemické defekty, proleženiny (dekubity)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chronické poškození kožního krytu (kožní léze).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687095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6807100" cy="85725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Chronické nosičství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57250"/>
            <a:ext cx="8784976" cy="574010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Nebezpečným zdrojem šíření je </a:t>
            </a:r>
            <a:r>
              <a:rPr lang="cs-CZ" altLang="cs-CZ" sz="2800" b="1" dirty="0">
                <a:solidFill>
                  <a:schemeClr val="tx2"/>
                </a:solidFill>
              </a:rPr>
              <a:t>chronický nosič</a:t>
            </a:r>
            <a:r>
              <a:rPr lang="cs-CZ" altLang="cs-CZ" sz="2800" dirty="0"/>
              <a:t>, který se kolonizoval nebo prodělal infekci při pobytu v nemocnici.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Chronickým nosičem může být samozřejmě také </a:t>
            </a:r>
            <a:r>
              <a:rPr lang="cs-CZ" altLang="cs-CZ" sz="2800" b="1" dirty="0">
                <a:solidFill>
                  <a:schemeClr val="tx2"/>
                </a:solidFill>
              </a:rPr>
              <a:t>osoba z personálu</a:t>
            </a:r>
            <a:r>
              <a:rPr lang="cs-CZ" altLang="cs-CZ" sz="2800" dirty="0"/>
              <a:t>, pak je potřeba hledat řešení (vizte dále)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Chronický nosní nosič vykazuje zvýšené riziko přenosu při akutní respirační infekci</a:t>
            </a:r>
            <a:r>
              <a:rPr lang="cs-CZ" altLang="cs-CZ" sz="2800" dirty="0"/>
              <a:t> (v tomto období je tedy zvýšeně rizikový pro svoje okolí)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U MRSA může nosičství může přetrvávat týdny, měsíce i roky. </a:t>
            </a:r>
            <a:r>
              <a:rPr lang="cs-CZ" altLang="cs-CZ" sz="2800" dirty="0"/>
              <a:t>Může se také stát, že se </a:t>
            </a:r>
            <a:r>
              <a:rPr lang="cs-CZ" altLang="cs-CZ" sz="2800" b="1" dirty="0">
                <a:solidFill>
                  <a:schemeClr val="tx2"/>
                </a:solidFill>
              </a:rPr>
              <a:t>nepodaří aktuální nosičství kmene MRSA prokázat pokaždé </a:t>
            </a:r>
            <a:r>
              <a:rPr lang="cs-CZ" altLang="cs-CZ" sz="2800" dirty="0"/>
              <a:t>(intermitentní nosičství), proto jedna negativita u chronického nosiče není důvodem, proč pacienta přestat testovat a považovat za nosiče</a:t>
            </a:r>
          </a:p>
        </p:txBody>
      </p:sp>
    </p:spTree>
    <p:extLst>
      <p:ext uri="{BB962C8B-B14F-4D97-AF65-F5344CB8AC3E}">
        <p14:creationId xmlns:p14="http://schemas.microsoft.com/office/powerpoint/2010/main" val="3152216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5832475" cy="936625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Jak se HCAI přenese?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52736"/>
            <a:ext cx="8682608" cy="5616624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Rukama personálu </a:t>
            </a:r>
            <a:r>
              <a:rPr lang="cs-CZ" altLang="cs-CZ" sz="2800" b="1" dirty="0">
                <a:solidFill>
                  <a:schemeClr val="tx2"/>
                </a:solidFill>
              </a:rPr>
              <a:t>z pacienta na pacienta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Prostřednictvím </a:t>
            </a:r>
            <a:r>
              <a:rPr lang="cs-CZ" altLang="cs-CZ" sz="2800" b="1" dirty="0">
                <a:solidFill>
                  <a:schemeClr val="tx2"/>
                </a:solidFill>
              </a:rPr>
              <a:t>klik, madel, opěradel židlí </a:t>
            </a:r>
            <a:r>
              <a:rPr lang="cs-CZ" altLang="cs-CZ" sz="2800" dirty="0"/>
              <a:t>apod. (proto je nutná častá desinfekce a v případě např. MRSA bránit přenosu na další tímto způsobem)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Prostřednictvím </a:t>
            </a:r>
            <a:r>
              <a:rPr lang="cs-CZ" altLang="cs-CZ" sz="2800" b="1" dirty="0">
                <a:solidFill>
                  <a:schemeClr val="tx2"/>
                </a:solidFill>
              </a:rPr>
              <a:t>vyšetřovacích a jiných pomůcek</a:t>
            </a:r>
            <a:r>
              <a:rPr lang="cs-CZ" altLang="cs-CZ" sz="2800" dirty="0"/>
              <a:t> (stetoskopy, manžety tonometrů, bronchoskopy, apod.)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Dalšími předměty, povrchy a popř. i roztoky* na oddělení </a:t>
            </a:r>
            <a:r>
              <a:rPr lang="cs-CZ" altLang="cs-CZ" sz="2800" dirty="0"/>
              <a:t>(například várnice na čaj v pacientské jídelně)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V silně kontaminovaném prostředí</a:t>
            </a:r>
            <a:r>
              <a:rPr lang="cs-CZ" altLang="cs-CZ" sz="2800" dirty="0"/>
              <a:t> hrozí také přenos </a:t>
            </a:r>
            <a:r>
              <a:rPr lang="cs-CZ" altLang="cs-CZ" sz="2800" b="1" dirty="0">
                <a:solidFill>
                  <a:schemeClr val="tx2"/>
                </a:solidFill>
              </a:rPr>
              <a:t>vzduchem </a:t>
            </a:r>
            <a:r>
              <a:rPr lang="cs-CZ" altLang="cs-CZ" sz="2800" dirty="0"/>
              <a:t>(hlavně u MRSA, například na oddělení popálenin nebo u pacientů na ventilátoru)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i="1" dirty="0"/>
              <a:t>*Některé „drzé“ kmeny pseudomonád se množí dokonce i přímo v roztoku desinfekce!</a:t>
            </a:r>
          </a:p>
        </p:txBody>
      </p:sp>
    </p:spTree>
    <p:extLst>
      <p:ext uri="{BB962C8B-B14F-4D97-AF65-F5344CB8AC3E}">
        <p14:creationId xmlns:p14="http://schemas.microsoft.com/office/powerpoint/2010/main" val="94827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337300" cy="765175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Kde je největší riziko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692150"/>
            <a:ext cx="8964488" cy="597721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Klasifikace oddělení existuje v případě MRSA, u ostatních původců HCAI by však bylo rozdělení velmi podobné (mírně by se mohlo lišit s ohledem na cestu přenosu toho kterého </a:t>
            </a:r>
            <a:r>
              <a:rPr lang="cs-CZ" altLang="cs-CZ" sz="2800" dirty="0" err="1"/>
              <a:t>patogena</a:t>
            </a:r>
            <a:r>
              <a:rPr lang="cs-CZ" altLang="cs-CZ" sz="2800" dirty="0"/>
              <a:t>)</a:t>
            </a:r>
          </a:p>
          <a:p>
            <a:pPr lvl="1">
              <a:spcBef>
                <a:spcPct val="0"/>
              </a:spcBef>
            </a:pPr>
            <a:r>
              <a:rPr lang="cs-CZ" altLang="cs-CZ" sz="2400" b="1" dirty="0">
                <a:solidFill>
                  <a:schemeClr val="tx2"/>
                </a:solidFill>
              </a:rPr>
              <a:t>Riziková skupina 1 – vysoké riziko:</a:t>
            </a:r>
            <a:r>
              <a:rPr lang="cs-CZ" altLang="cs-CZ" sz="2400" dirty="0"/>
              <a:t> Intenzivní péče, popáleninová a transplantační oddělení, kardiovaskulární chirurgie, neurochirurgie, ortopedie, traumatologie, specializovaná centra se širokou spádovou oblastí.</a:t>
            </a:r>
          </a:p>
          <a:p>
            <a:pPr lvl="1">
              <a:spcBef>
                <a:spcPct val="0"/>
              </a:spcBef>
            </a:pPr>
            <a:r>
              <a:rPr lang="cs-CZ" altLang="cs-CZ" sz="2400" b="1" dirty="0">
                <a:solidFill>
                  <a:schemeClr val="tx2"/>
                </a:solidFill>
              </a:rPr>
              <a:t>Riziková skupina 2 – střední riziko:</a:t>
            </a:r>
            <a:r>
              <a:rPr lang="cs-CZ" altLang="cs-CZ" sz="2400" dirty="0"/>
              <a:t> Všeobecná chirurgie, urologie, neonatologie, gynekologie a porodnictví, dermatologie, ORL.</a:t>
            </a:r>
          </a:p>
          <a:p>
            <a:pPr lvl="1">
              <a:spcBef>
                <a:spcPct val="0"/>
              </a:spcBef>
            </a:pPr>
            <a:r>
              <a:rPr lang="cs-CZ" altLang="cs-CZ" sz="2400" b="1" dirty="0">
                <a:solidFill>
                  <a:schemeClr val="tx2"/>
                </a:solidFill>
              </a:rPr>
              <a:t>Riziková skupina 3 – nízké riziko:</a:t>
            </a:r>
            <a:r>
              <a:rPr lang="cs-CZ" altLang="cs-CZ" sz="2400" dirty="0"/>
              <a:t> Standardní lůžková péče interních oborů, neurologie, pediatrie.</a:t>
            </a:r>
          </a:p>
          <a:p>
            <a:pPr lvl="1">
              <a:spcBef>
                <a:spcPct val="0"/>
              </a:spcBef>
            </a:pPr>
            <a:r>
              <a:rPr lang="cs-CZ" altLang="cs-CZ" sz="2400" b="1" dirty="0">
                <a:solidFill>
                  <a:schemeClr val="tx2"/>
                </a:solidFill>
              </a:rPr>
              <a:t>Riziková skupina 4 – specifické riziko:</a:t>
            </a:r>
            <a:r>
              <a:rPr lang="cs-CZ" altLang="cs-CZ" sz="2400" dirty="0"/>
              <a:t> Psychiatrie, léčebny pro dlouhodobě nemocné a následná péče. </a:t>
            </a:r>
          </a:p>
        </p:txBody>
      </p:sp>
    </p:spTree>
    <p:extLst>
      <p:ext uri="{BB962C8B-B14F-4D97-AF65-F5344CB8AC3E}">
        <p14:creationId xmlns:p14="http://schemas.microsoft.com/office/powerpoint/2010/main" val="2018426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6050"/>
            <a:ext cx="7162800" cy="762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MRSA – přístup k výskytu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08050"/>
            <a:ext cx="7744345" cy="446516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 err="1"/>
              <a:t>Protistafylokoková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chemeClr val="tx2"/>
                </a:solidFill>
              </a:rPr>
              <a:t>vakcinace </a:t>
            </a:r>
            <a:r>
              <a:rPr lang="cs-CZ" altLang="cs-CZ" sz="2800" dirty="0"/>
              <a:t>(u nás se nepoužívá, některé země udávají dobré výsledky)</a:t>
            </a:r>
            <a:endParaRPr lang="cs-CZ" altLang="cs-CZ" sz="28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dirty="0"/>
              <a:t>Eliminace </a:t>
            </a:r>
            <a:r>
              <a:rPr lang="cs-CZ" altLang="cs-CZ" sz="2800" b="1" dirty="0">
                <a:solidFill>
                  <a:schemeClr val="tx2"/>
                </a:solidFill>
              </a:rPr>
              <a:t>nosního nosičství zlatého stafylokoka</a:t>
            </a:r>
            <a:r>
              <a:rPr lang="cs-CZ" altLang="cs-CZ" sz="2800" dirty="0"/>
              <a:t> (pouze u indikovaných osob, např. před chystanými operacemi)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Opatření k redukci </a:t>
            </a:r>
            <a:r>
              <a:rPr lang="cs-CZ" altLang="cs-CZ" sz="2800" b="1" dirty="0">
                <a:solidFill>
                  <a:schemeClr val="tx2"/>
                </a:solidFill>
              </a:rPr>
              <a:t>infekce žilních vstupů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Omezení používání </a:t>
            </a:r>
            <a:r>
              <a:rPr lang="cs-CZ" altLang="cs-CZ" sz="2800" b="1" dirty="0">
                <a:solidFill>
                  <a:schemeClr val="tx2"/>
                </a:solidFill>
              </a:rPr>
              <a:t>dialyzačních kanyl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Opatření k omezení </a:t>
            </a:r>
            <a:r>
              <a:rPr lang="cs-CZ" altLang="cs-CZ" sz="2800" b="1" dirty="0" err="1">
                <a:solidFill>
                  <a:schemeClr val="tx2"/>
                </a:solidFill>
              </a:rPr>
              <a:t>katetrových</a:t>
            </a:r>
            <a:r>
              <a:rPr lang="cs-CZ" altLang="cs-CZ" sz="2800" b="1" dirty="0">
                <a:solidFill>
                  <a:schemeClr val="tx2"/>
                </a:solidFill>
              </a:rPr>
              <a:t> infekcí,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800" dirty="0"/>
              <a:t>zejména u pacientů s hemodialýzou a peritoneální dialýzou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600" i="1" dirty="0"/>
              <a:t>Podle www.ndt-educational.org/goldsmithslide.asp</a:t>
            </a:r>
          </a:p>
        </p:txBody>
      </p:sp>
    </p:spTree>
    <p:extLst>
      <p:ext uri="{BB962C8B-B14F-4D97-AF65-F5344CB8AC3E}">
        <p14:creationId xmlns:p14="http://schemas.microsoft.com/office/powerpoint/2010/main" val="2604409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7486650" cy="928687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Eliminace nosního nosičství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95400"/>
            <a:ext cx="8748464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Má smysl pouze krátkodobě, např. před výkonem, a nelze použít celkově působící látky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Zlikvidování nosního nosičství má jen </a:t>
            </a:r>
            <a:r>
              <a:rPr lang="cs-CZ" altLang="cs-CZ" sz="2800" b="1" dirty="0">
                <a:solidFill>
                  <a:schemeClr val="tx2"/>
                </a:solidFill>
              </a:rPr>
              <a:t>omezenou účinnost</a:t>
            </a:r>
            <a:r>
              <a:rPr lang="cs-CZ" altLang="cs-CZ" sz="2800" dirty="0"/>
              <a:t> a je obvykle jen </a:t>
            </a:r>
            <a:r>
              <a:rPr lang="cs-CZ" altLang="cs-CZ" sz="2800" b="1" dirty="0">
                <a:solidFill>
                  <a:schemeClr val="tx2"/>
                </a:solidFill>
              </a:rPr>
              <a:t>dočasná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Záleží také </a:t>
            </a:r>
            <a:r>
              <a:rPr lang="cs-CZ" altLang="cs-CZ" sz="2800" b="1" dirty="0">
                <a:solidFill>
                  <a:schemeClr val="tx2"/>
                </a:solidFill>
              </a:rPr>
              <a:t>na předpokladech té které osoby být nosičem</a:t>
            </a:r>
            <a:r>
              <a:rPr lang="cs-CZ" altLang="cs-CZ" sz="2800" dirty="0"/>
              <a:t> (trvalým, či jen přechodným)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Provádí se </a:t>
            </a:r>
            <a:r>
              <a:rPr lang="cs-CZ" altLang="cs-CZ" sz="2800" b="1" dirty="0">
                <a:solidFill>
                  <a:schemeClr val="tx2"/>
                </a:solidFill>
              </a:rPr>
              <a:t>lokálními antiseptiky</a:t>
            </a:r>
            <a:r>
              <a:rPr lang="cs-CZ" altLang="cs-CZ" sz="2800" dirty="0"/>
              <a:t>, především </a:t>
            </a:r>
            <a:r>
              <a:rPr lang="cs-CZ" altLang="cs-CZ" sz="2800" b="1" dirty="0" err="1">
                <a:solidFill>
                  <a:schemeClr val="tx2"/>
                </a:solidFill>
              </a:rPr>
              <a:t>mupirocinem</a:t>
            </a:r>
            <a:endParaRPr lang="cs-CZ" altLang="cs-CZ" sz="28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800" i="1" dirty="0">
                <a:solidFill>
                  <a:schemeClr val="accent1"/>
                </a:solidFill>
              </a:rPr>
              <a:t>Údajně dobré výsledky má použití extraktů z medu včel, pasoucích se na jisté australsko-novozélandské bylině</a:t>
            </a:r>
          </a:p>
        </p:txBody>
      </p:sp>
    </p:spTree>
    <p:extLst>
      <p:ext uri="{BB962C8B-B14F-4D97-AF65-F5344CB8AC3E}">
        <p14:creationId xmlns:p14="http://schemas.microsoft.com/office/powerpoint/2010/main" val="17814773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5" cy="1484784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Omezení </a:t>
            </a:r>
            <a:r>
              <a:rPr lang="cs-CZ" dirty="0" err="1">
                <a:latin typeface="+mn-lt"/>
              </a:rPr>
              <a:t>katetrových</a:t>
            </a:r>
            <a:r>
              <a:rPr lang="cs-CZ" dirty="0">
                <a:latin typeface="+mn-lt"/>
              </a:rPr>
              <a:t> sepsí a infekcí žilních vstupů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47774" y="1473877"/>
            <a:ext cx="8820471" cy="5256584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Proplachování hemodialyzačních katetrů</a:t>
            </a:r>
            <a:r>
              <a:rPr lang="cs-CZ" altLang="cs-CZ" sz="2800" dirty="0"/>
              <a:t> např. směsí </a:t>
            </a:r>
            <a:r>
              <a:rPr lang="cs-CZ" altLang="cs-CZ" sz="2800" dirty="0" err="1"/>
              <a:t>gentamicinu</a:t>
            </a:r>
            <a:r>
              <a:rPr lang="cs-CZ" altLang="cs-CZ" sz="2800" dirty="0"/>
              <a:t> s heparinem či </a:t>
            </a:r>
            <a:r>
              <a:rPr lang="cs-CZ" altLang="cs-CZ" sz="2800" dirty="0" err="1"/>
              <a:t>gentamicinu</a:t>
            </a:r>
            <a:r>
              <a:rPr lang="cs-CZ" altLang="cs-CZ" sz="2800" dirty="0"/>
              <a:t> s</a:t>
            </a:r>
            <a:r>
              <a:rPr lang="cs-CZ" altLang="cs-CZ" sz="2800" dirty="0">
                <a:solidFill>
                  <a:schemeClr val="accent1"/>
                </a:solidFill>
              </a:rPr>
              <a:t> </a:t>
            </a:r>
            <a:r>
              <a:rPr lang="cs-CZ" altLang="cs-CZ" sz="2800" dirty="0"/>
              <a:t>citrátem („</a:t>
            </a:r>
            <a:r>
              <a:rPr lang="cs-CZ" altLang="cs-CZ" sz="2800" dirty="0" err="1"/>
              <a:t>antibiotic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lock</a:t>
            </a:r>
            <a:r>
              <a:rPr lang="cs-CZ" altLang="cs-CZ" sz="2800" dirty="0"/>
              <a:t>“)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Používání katetrů </a:t>
            </a:r>
            <a:r>
              <a:rPr lang="cs-CZ" altLang="cs-CZ" sz="2800" b="1" dirty="0">
                <a:solidFill>
                  <a:schemeClr val="tx2"/>
                </a:solidFill>
              </a:rPr>
              <a:t>napuštěných určitým antibiotikem </a:t>
            </a:r>
            <a:r>
              <a:rPr lang="cs-CZ" altLang="cs-CZ" sz="2800" dirty="0"/>
              <a:t>(méně vhodné – každé použití antibiotika je riziko vzniku rezistence v populaci)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Spolupráce mikrobiologů a makromolekulárních chemiků při vývoji </a:t>
            </a:r>
            <a:r>
              <a:rPr lang="cs-CZ" altLang="cs-CZ" sz="2800" b="1" dirty="0">
                <a:solidFill>
                  <a:schemeClr val="tx2"/>
                </a:solidFill>
              </a:rPr>
              <a:t>nových plastů</a:t>
            </a:r>
            <a:r>
              <a:rPr lang="cs-CZ" altLang="cs-CZ" sz="2800" dirty="0"/>
              <a:t>, které nepodporují tvorbu </a:t>
            </a:r>
            <a:r>
              <a:rPr lang="cs-CZ" altLang="cs-CZ" sz="2800" dirty="0" err="1"/>
              <a:t>biofilmu</a:t>
            </a:r>
            <a:r>
              <a:rPr lang="cs-CZ" altLang="cs-CZ" sz="2800" dirty="0"/>
              <a:t>, asistence mikrobiologa při výběru katetru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Při </a:t>
            </a:r>
            <a:r>
              <a:rPr lang="cs-CZ" altLang="cs-CZ" sz="2800" b="1" dirty="0">
                <a:solidFill>
                  <a:schemeClr val="tx2"/>
                </a:solidFill>
              </a:rPr>
              <a:t>ošetřování žilních vstupů </a:t>
            </a:r>
            <a:r>
              <a:rPr lang="cs-CZ" altLang="cs-CZ" sz="2800" dirty="0"/>
              <a:t>lze použít lokální antibiotika (antiseptika), např. </a:t>
            </a:r>
            <a:r>
              <a:rPr lang="cs-CZ" altLang="cs-CZ" sz="2800" dirty="0" err="1"/>
              <a:t>mupirocin</a:t>
            </a:r>
            <a:r>
              <a:rPr lang="cs-CZ" altLang="cs-CZ" sz="2800" dirty="0"/>
              <a:t>, ale též např. jodové preparáty apod.</a:t>
            </a:r>
          </a:p>
        </p:txBody>
      </p:sp>
    </p:spTree>
    <p:extLst>
      <p:ext uri="{BB962C8B-B14F-4D97-AF65-F5344CB8AC3E}">
        <p14:creationId xmlns:p14="http://schemas.microsoft.com/office/powerpoint/2010/main" val="2430441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42875"/>
            <a:ext cx="7391400" cy="1143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Příjem a překlady rizikových pacientů (MRSA)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53090" y="1628800"/>
            <a:ext cx="8991600" cy="3857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Při </a:t>
            </a:r>
            <a:r>
              <a:rPr lang="cs-CZ" altLang="cs-CZ" sz="2800" b="1" dirty="0">
                <a:solidFill>
                  <a:schemeClr val="tx2"/>
                </a:solidFill>
              </a:rPr>
              <a:t>příjmu</a:t>
            </a:r>
            <a:r>
              <a:rPr lang="cs-CZ" altLang="cs-CZ" sz="2800" dirty="0"/>
              <a:t> pacienta je třeba v rámci epidemiologické anamnézy pátrat po informacích významných pro možnou souvislost s výskytem MRSA. Při zjištění epidemiologicky závažných údajů se pacient izoluje na expektačním pokoji (je-li k dispozici) a provede se </a:t>
            </a:r>
            <a:r>
              <a:rPr lang="cs-CZ" altLang="cs-CZ" sz="2800" dirty="0" err="1"/>
              <a:t>screening</a:t>
            </a:r>
            <a:r>
              <a:rPr lang="cs-CZ" altLang="cs-CZ" sz="2800" dirty="0"/>
              <a:t> na MRSA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Překlady</a:t>
            </a:r>
            <a:r>
              <a:rPr lang="cs-CZ" altLang="cs-CZ" sz="2800" dirty="0"/>
              <a:t> pacientů s MRSA musí být omezeny výhradně na situace, které jsou nezbytné pro optimální léčbu jejich základního onemocnění</a:t>
            </a:r>
          </a:p>
        </p:txBody>
      </p:sp>
    </p:spTree>
    <p:extLst>
      <p:ext uri="{BB962C8B-B14F-4D97-AF65-F5344CB8AC3E}">
        <p14:creationId xmlns:p14="http://schemas.microsoft.com/office/powerpoint/2010/main" val="18209182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0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Propuštění rizikového pacienta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14438"/>
            <a:ext cx="8390706" cy="545492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Do propouštěcí zprávy </a:t>
            </a:r>
            <a:r>
              <a:rPr lang="cs-CZ" altLang="cs-CZ" sz="2800" b="1" dirty="0">
                <a:solidFill>
                  <a:schemeClr val="tx2"/>
                </a:solidFill>
              </a:rPr>
              <a:t>informace o pozitivním nálezu MRSA</a:t>
            </a:r>
            <a:r>
              <a:rPr lang="cs-CZ" altLang="cs-CZ" sz="2800" dirty="0">
                <a:solidFill>
                  <a:schemeClr val="tx2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Ošetřující lékař </a:t>
            </a:r>
            <a:r>
              <a:rPr lang="cs-CZ" altLang="cs-CZ" sz="2800" b="1" dirty="0">
                <a:solidFill>
                  <a:schemeClr val="tx2"/>
                </a:solidFill>
              </a:rPr>
              <a:t>poučí pacienta</a:t>
            </a:r>
            <a:r>
              <a:rPr lang="cs-CZ" altLang="cs-CZ" sz="2800" dirty="0"/>
              <a:t> – minimálně o nutnosti informovat při budoucím ošetření, vyšetřování či léčení o pozitivitě MRSA.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Pacient by měl informovat svého praktického lékaře, případně i další lékaře (např. ambulantní specialisty), do jejichž péče dochází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800" i="1" dirty="0">
                <a:solidFill>
                  <a:srgbClr val="00B050"/>
                </a:solidFill>
              </a:rPr>
              <a:t>Hospitalizace pacientů s MRSA by měla být ukončena co nejdříve, jakmile to jejich zdravotní stav dovolí, aby byl co nejrychleji eliminován potenciální zdroj infekce pro další nemocné.</a:t>
            </a:r>
          </a:p>
        </p:txBody>
      </p:sp>
    </p:spTree>
    <p:extLst>
      <p:ext uri="{BB962C8B-B14F-4D97-AF65-F5344CB8AC3E}">
        <p14:creationId xmlns:p14="http://schemas.microsoft.com/office/powerpoint/2010/main" val="128729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5867400" cy="765175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>
                <a:latin typeface="+mn-lt"/>
              </a:rPr>
              <a:t>HCAI jsou různé typy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990600"/>
            <a:ext cx="8532440" cy="5750768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/>
                </a:solidFill>
              </a:rPr>
              <a:t>Exogenní HCAI (</a:t>
            </a:r>
            <a:r>
              <a:rPr lang="cs-CZ" b="1" dirty="0" err="1">
                <a:solidFill>
                  <a:schemeClr val="tx2"/>
                </a:solidFill>
              </a:rPr>
              <a:t>exo</a:t>
            </a:r>
            <a:r>
              <a:rPr lang="cs-CZ" b="1" dirty="0">
                <a:solidFill>
                  <a:schemeClr val="tx2"/>
                </a:solidFill>
              </a:rPr>
              <a:t>- = vnějšího původu):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zdroj = ostatní pacienti, personál, prostředí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cesta přenosu = nejčastěji neumyté ruce personálu, případně zdravotnické přístroje, kliky, madla apod.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/>
                </a:solidFill>
              </a:rPr>
              <a:t>Endogenní HCAI: (</a:t>
            </a:r>
            <a:r>
              <a:rPr lang="cs-CZ" b="1" dirty="0" err="1">
                <a:solidFill>
                  <a:schemeClr val="tx2"/>
                </a:solidFill>
              </a:rPr>
              <a:t>endo</a:t>
            </a:r>
            <a:r>
              <a:rPr lang="cs-CZ" b="1" dirty="0">
                <a:solidFill>
                  <a:schemeClr val="tx2"/>
                </a:solidFill>
              </a:rPr>
              <a:t>- = vnitřního původu)</a:t>
            </a:r>
            <a:r>
              <a:rPr lang="cs-CZ" dirty="0"/>
              <a:t>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zdroj = pacient je sám sobě zdrojem (mikroby z kůže nebo ze střeva jsou přeneseny na jiná míst)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cesta přenosu = v rámci organismu např. při operaci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Specifické HCAI: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ty, které by jinak nevznikly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Nespecifické HCAI: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ty které mohly vzniknout kdekoli jinde, a v nemocnici vznikly vlastně jen shodou okolností, tedy náhodou</a:t>
            </a:r>
          </a:p>
        </p:txBody>
      </p:sp>
    </p:spTree>
    <p:extLst>
      <p:ext uri="{BB962C8B-B14F-4D97-AF65-F5344CB8AC3E}">
        <p14:creationId xmlns:p14="http://schemas.microsoft.com/office/powerpoint/2010/main" val="19603952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7343775" cy="1143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Co s rizikovým pacientem dál?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836712"/>
            <a:ext cx="8715375" cy="58769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Paradoxně – </a:t>
            </a:r>
            <a:r>
              <a:rPr lang="cs-CZ" altLang="cs-CZ" sz="2800" b="1" dirty="0">
                <a:solidFill>
                  <a:schemeClr val="accent1"/>
                </a:solidFill>
              </a:rPr>
              <a:t>mimo nemocnici jsou většinou rizikoví pacienti jen minimálně rizikoví </a:t>
            </a:r>
            <a:r>
              <a:rPr lang="cs-CZ" altLang="cs-CZ" sz="2800" dirty="0"/>
              <a:t>(v „komunitě“ není koncentrace oslabených jedinců, neprovádějí se výkony narušující kůži apod.)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accent1"/>
                </a:solidFill>
              </a:rPr>
              <a:t>Při poskytování primární péče</a:t>
            </a:r>
            <a:r>
              <a:rPr lang="cs-CZ" altLang="cs-CZ" sz="2800" dirty="0"/>
              <a:t> pacientům s pozitivním nálezem MRSA je nicméně nutné při ambulantních kontrolách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dodržovat zásady bariérového ošetřování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důsledně provádět hygienu rukou personálu.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Zpravidla u těchto osob </a:t>
            </a:r>
            <a:r>
              <a:rPr lang="cs-CZ" altLang="cs-CZ" sz="2800" b="1" dirty="0">
                <a:solidFill>
                  <a:schemeClr val="accent1"/>
                </a:solidFill>
              </a:rPr>
              <a:t>není nutné rutinní provádění mikrobiologického </a:t>
            </a:r>
            <a:r>
              <a:rPr lang="cs-CZ" altLang="cs-CZ" sz="2800" b="1" dirty="0" err="1">
                <a:solidFill>
                  <a:schemeClr val="accent1"/>
                </a:solidFill>
              </a:rPr>
              <a:t>screeningu</a:t>
            </a:r>
            <a:r>
              <a:rPr lang="cs-CZ" altLang="cs-CZ" sz="2800" b="1" dirty="0">
                <a:solidFill>
                  <a:schemeClr val="accent1"/>
                </a:solidFill>
              </a:rPr>
              <a:t> </a:t>
            </a:r>
            <a:r>
              <a:rPr lang="cs-CZ" altLang="cs-CZ" sz="2800" dirty="0"/>
              <a:t>na zjišťování MRSA pozitivity. </a:t>
            </a:r>
            <a:r>
              <a:rPr lang="cs-CZ" altLang="cs-CZ" sz="2800" i="1" dirty="0">
                <a:solidFill>
                  <a:srgbClr val="00B050"/>
                </a:solidFill>
              </a:rPr>
              <a:t>Je to však vhodné před případnou další hospitalizací nebo plánovaným výkonem ve spolupráci se zařízením, kam bude pacient umístěn.</a:t>
            </a:r>
          </a:p>
        </p:txBody>
      </p:sp>
    </p:spTree>
    <p:extLst>
      <p:ext uri="{BB962C8B-B14F-4D97-AF65-F5344CB8AC3E}">
        <p14:creationId xmlns:p14="http://schemas.microsoft.com/office/powerpoint/2010/main" val="32303018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772400" cy="114300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Nosič v personálu: co s tím?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071563"/>
            <a:ext cx="9001125" cy="57864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Nutné přistupovat </a:t>
            </a:r>
            <a:r>
              <a:rPr lang="cs-CZ" altLang="cs-CZ" sz="2800" b="1" dirty="0">
                <a:solidFill>
                  <a:srgbClr val="0070C0"/>
                </a:solidFill>
              </a:rPr>
              <a:t>individuálně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Zhodnotit konkrétního rizika s ohledem na pracovní náplň a na typ nosičství </a:t>
            </a:r>
            <a:r>
              <a:rPr lang="cs-CZ" altLang="cs-CZ" sz="2400" i="1" dirty="0">
                <a:solidFill>
                  <a:srgbClr val="00B050"/>
                </a:solidFill>
              </a:rPr>
              <a:t>(nosní je rizikovější než perineální – zdravotníci zpravidla na pacienty nevystrkují perineum </a:t>
            </a:r>
            <a:r>
              <a:rPr lang="cs-CZ" altLang="cs-CZ" sz="2400" i="1" dirty="0">
                <a:solidFill>
                  <a:srgbClr val="00B050"/>
                </a:solidFill>
                <a:sym typeface="Wingdings" panose="05000000000000000000" pitchFamily="2" charset="2"/>
              </a:rPr>
              <a:t>)</a:t>
            </a:r>
            <a:endParaRPr lang="cs-CZ" altLang="cs-CZ" sz="2400" i="1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Individuálně poučit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kolonizovaného pracovníka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Nosič (např. MRSA) musí důsledně a správně používat </a:t>
            </a:r>
            <a:r>
              <a:rPr lang="cs-CZ" altLang="cs-CZ" sz="2800" b="1" dirty="0">
                <a:solidFill>
                  <a:srgbClr val="0070C0"/>
                </a:solidFill>
              </a:rPr>
              <a:t>obličejovou roušku/ústenku</a:t>
            </a:r>
            <a:r>
              <a:rPr lang="cs-CZ" altLang="cs-CZ" sz="2800" dirty="0"/>
              <a:t>, nesmí si sahat na nos.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Ústenka musí krýt nos i ústa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a při používání se jí osoba, která ji používá, nesmí dotýkat rukama.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Dočasné </a:t>
            </a:r>
            <a:r>
              <a:rPr lang="cs-CZ" altLang="cs-CZ" sz="2800" b="1" dirty="0">
                <a:solidFill>
                  <a:srgbClr val="0070C0"/>
                </a:solidFill>
              </a:rPr>
              <a:t>omezení práce či převedení na jinou práci přísně individuálně, jen u extrémního rizika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(např. při akutním respiračním onemocnění zaměstnance s nazálním nosičstvím).</a:t>
            </a:r>
          </a:p>
        </p:txBody>
      </p:sp>
    </p:spTree>
    <p:extLst>
      <p:ext uri="{BB962C8B-B14F-4D97-AF65-F5344CB8AC3E}">
        <p14:creationId xmlns:p14="http://schemas.microsoft.com/office/powerpoint/2010/main" val="21372914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18 řetěz infe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6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0" y="6346825"/>
            <a:ext cx="353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http://www.infectioncontrol.on.ca/images/chart.jpg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3505200" cy="1720850"/>
          </a:xfrm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>
                <a:latin typeface="+mn-lt"/>
              </a:rPr>
              <a:t>Jak si mýt a desinfikovat ruce</a:t>
            </a:r>
          </a:p>
        </p:txBody>
      </p:sp>
      <p:pic>
        <p:nvPicPr>
          <p:cNvPr id="44035" name="Picture 3" descr="25 hygienická desinfe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" r="3786"/>
          <a:stretch>
            <a:fillRect/>
          </a:stretch>
        </p:blipFill>
        <p:spPr bwMode="auto">
          <a:xfrm>
            <a:off x="3101975" y="0"/>
            <a:ext cx="60420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6583363"/>
            <a:ext cx="2819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http://www.labor28.de/igel/mrsa.html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85825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dirty="0">
                <a:latin typeface="+mn-lt"/>
              </a:rPr>
              <a:t>„Vědět to“ neznamená „dělat to“</a:t>
            </a:r>
            <a:endParaRPr lang="en-US" sz="5400" dirty="0">
              <a:latin typeface="+mn-lt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4582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V případě desinfekce a mytí rukou, ale i jiných návyků z oblasti nemocniční hygieny platí, že nestačí </a:t>
            </a:r>
            <a:r>
              <a:rPr lang="cs-CZ" altLang="cs-CZ" sz="2800" b="1" dirty="0">
                <a:solidFill>
                  <a:schemeClr val="tx2"/>
                </a:solidFill>
              </a:rPr>
              <a:t>vědět, jaký postup je správný</a:t>
            </a:r>
            <a:r>
              <a:rPr lang="cs-CZ" altLang="cs-CZ" sz="2800" dirty="0"/>
              <a:t>, ale důležité je </a:t>
            </a:r>
            <a:r>
              <a:rPr lang="cs-CZ" altLang="cs-CZ" sz="2800" b="1" dirty="0">
                <a:solidFill>
                  <a:schemeClr val="tx2"/>
                </a:solidFill>
              </a:rPr>
              <a:t>mít ho zažitý a opravdu ho dělat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Při proškolování je potřeba </a:t>
            </a:r>
            <a:r>
              <a:rPr lang="cs-CZ" altLang="cs-CZ" sz="2800" b="1" dirty="0">
                <a:solidFill>
                  <a:schemeClr val="tx2"/>
                </a:solidFill>
              </a:rPr>
              <a:t>zvolit vhodnou strategii</a:t>
            </a:r>
            <a:r>
              <a:rPr lang="cs-CZ" altLang="cs-CZ" sz="2800" dirty="0"/>
              <a:t> – ne represe, ale motivace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Důležité je </a:t>
            </a:r>
            <a:r>
              <a:rPr lang="cs-CZ" altLang="cs-CZ" sz="2800" b="1" dirty="0">
                <a:solidFill>
                  <a:schemeClr val="tx2"/>
                </a:solidFill>
              </a:rPr>
              <a:t>neudělat z celé věci formalitu</a:t>
            </a:r>
            <a:r>
              <a:rPr lang="cs-CZ" altLang="cs-CZ" sz="2800" dirty="0"/>
              <a:t> 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Pokud všichni podepíší, že se seznámili se směrnicí o správném postupu desinfekce rukou, většinou to v praxi znamená, že ji ani neviděli. Pokud ale </a:t>
            </a:r>
            <a:r>
              <a:rPr lang="cs-CZ" altLang="cs-CZ" sz="2800" b="1" dirty="0">
                <a:solidFill>
                  <a:srgbClr val="FF0000"/>
                </a:solidFill>
              </a:rPr>
              <a:t>proběhne praktický nácvik s kontrolou </a:t>
            </a:r>
            <a:r>
              <a:rPr lang="cs-CZ" altLang="cs-CZ" sz="2800" dirty="0"/>
              <a:t>(například pomocí UV lampy), má to mnohem větší efekt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4440043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062912" cy="762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Návyky personálu obecně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90600"/>
            <a:ext cx="8587680" cy="539072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Týkají se všech, stejně tak primáře jako sanitáře pracující na částečný úvazek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Jak již bylo zdůrazněno, správná technika </a:t>
            </a:r>
            <a:r>
              <a:rPr lang="cs-CZ" altLang="cs-CZ" sz="2800" b="1" dirty="0">
                <a:solidFill>
                  <a:schemeClr val="tx2"/>
                </a:solidFill>
              </a:rPr>
              <a:t>mytí rukou</a:t>
            </a:r>
            <a:r>
              <a:rPr lang="cs-CZ" altLang="cs-CZ" sz="2800" dirty="0"/>
              <a:t> není vůbec samozřejmá (praxe to ukazuje)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Podceňuje se </a:t>
            </a:r>
            <a:r>
              <a:rPr lang="cs-CZ" altLang="cs-CZ" sz="2800" b="1" dirty="0">
                <a:solidFill>
                  <a:schemeClr val="tx2"/>
                </a:solidFill>
              </a:rPr>
              <a:t>používání rukavic</a:t>
            </a:r>
            <a:r>
              <a:rPr lang="cs-CZ" altLang="cs-CZ" sz="2800" dirty="0"/>
              <a:t>, popř. ústenek aj., někdy správnému používání rukavic brání i nevhodná úprava umělých nehtů.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Důležitá je správná </a:t>
            </a:r>
            <a:r>
              <a:rPr lang="cs-CZ" altLang="cs-CZ" sz="2800" b="1" dirty="0">
                <a:solidFill>
                  <a:schemeClr val="tx2"/>
                </a:solidFill>
              </a:rPr>
              <a:t>manipulace s jehlami</a:t>
            </a:r>
            <a:r>
              <a:rPr lang="cs-CZ" altLang="cs-CZ" sz="2800" dirty="0"/>
              <a:t> po použití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Organizace práce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800" dirty="0"/>
              <a:t> – oddělení „čisté“ a „špinavé“ práce místem a/nebo časem na všech úrovních: „špinavé“ a „čisté“ vozíky, vyčlenění místa pro přípravu infuzí a jiného pro manipulaci s biologickým materiálem </a:t>
            </a:r>
            <a:endParaRPr lang="cs-CZ" alt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774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21 infection-0503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84188"/>
            <a:ext cx="70104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3276600" cy="3429000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>
                <a:latin typeface="+mn-lt"/>
              </a:rPr>
              <a:t>V některých případech jsou nutné ústenky či masky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715000" y="228600"/>
            <a:ext cx="3165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http://www.newhamuniversityhospital.nhs.uk</a:t>
            </a:r>
          </a:p>
        </p:txBody>
      </p:sp>
    </p:spTree>
    <p:extLst>
      <p:ext uri="{BB962C8B-B14F-4D97-AF65-F5344CB8AC3E}">
        <p14:creationId xmlns:p14="http://schemas.microsoft.com/office/powerpoint/2010/main" val="25782536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5768975" cy="620712"/>
          </a:xfrm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atin typeface="+mn-lt"/>
              </a:rPr>
              <a:t>Provozní opatření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66800"/>
            <a:ext cx="8371656" cy="5791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dirty="0"/>
              <a:t>Používání </a:t>
            </a:r>
            <a:r>
              <a:rPr lang="cs-CZ" altLang="cs-CZ" b="1" dirty="0">
                <a:solidFill>
                  <a:schemeClr val="tx2"/>
                </a:solidFill>
              </a:rPr>
              <a:t>sterilních nástrojů</a:t>
            </a:r>
            <a:r>
              <a:rPr lang="cs-CZ" altLang="cs-CZ" dirty="0"/>
              <a:t> (raději jednorázových než sterilizovaných)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Používání </a:t>
            </a:r>
            <a:r>
              <a:rPr lang="cs-CZ" altLang="cs-CZ" b="1" dirty="0">
                <a:solidFill>
                  <a:schemeClr val="tx2"/>
                </a:solidFill>
              </a:rPr>
              <a:t>sterilního obvazového materiálu</a:t>
            </a:r>
            <a:r>
              <a:rPr lang="cs-CZ" altLang="cs-CZ" dirty="0"/>
              <a:t>, léků, tekutin apod.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Zabezpečení manipulace s čistým × kontaminovaným prádlem (</a:t>
            </a:r>
            <a:r>
              <a:rPr lang="cs-CZ" altLang="cs-CZ" b="1" dirty="0">
                <a:solidFill>
                  <a:schemeClr val="tx2"/>
                </a:solidFill>
              </a:rPr>
              <a:t>nekřížení</a:t>
            </a:r>
            <a:r>
              <a:rPr lang="cs-CZ" altLang="cs-CZ" dirty="0"/>
              <a:t>)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Zabezpečení </a:t>
            </a:r>
            <a:r>
              <a:rPr lang="cs-CZ" altLang="cs-CZ" b="1" dirty="0">
                <a:solidFill>
                  <a:schemeClr val="tx2"/>
                </a:solidFill>
              </a:rPr>
              <a:t>manipulace s jídlem</a:t>
            </a:r>
            <a:r>
              <a:rPr lang="cs-CZ" altLang="cs-CZ" dirty="0"/>
              <a:t> apod.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Správná </a:t>
            </a:r>
            <a:r>
              <a:rPr lang="cs-CZ" altLang="cs-CZ" b="1" dirty="0">
                <a:solidFill>
                  <a:schemeClr val="tx2"/>
                </a:solidFill>
              </a:rPr>
              <a:t>ošetřovatelská praxe</a:t>
            </a:r>
            <a:r>
              <a:rPr lang="cs-CZ" altLang="cs-CZ" dirty="0"/>
              <a:t>:</a:t>
            </a:r>
          </a:p>
          <a:p>
            <a:pPr lvl="1">
              <a:spcBef>
                <a:spcPct val="0"/>
              </a:spcBef>
            </a:pPr>
            <a:r>
              <a:rPr lang="cs-CZ" altLang="cs-CZ" dirty="0"/>
              <a:t>prevence </a:t>
            </a:r>
            <a:r>
              <a:rPr lang="cs-CZ" altLang="cs-CZ" b="1" dirty="0">
                <a:solidFill>
                  <a:schemeClr val="tx2"/>
                </a:solidFill>
              </a:rPr>
              <a:t>proleženin</a:t>
            </a:r>
          </a:p>
          <a:p>
            <a:pPr lvl="1">
              <a:spcBef>
                <a:spcPct val="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péče o operační rány, močové katetry, žilní vstupy</a:t>
            </a:r>
            <a:r>
              <a:rPr lang="cs-CZ" altLang="cs-CZ" dirty="0"/>
              <a:t>...</a:t>
            </a:r>
          </a:p>
          <a:p>
            <a:pPr lvl="1">
              <a:spcBef>
                <a:spcPct val="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poučení pacienta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64710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>
                <a:latin typeface="+mn-lt"/>
              </a:rPr>
              <a:t>Provozní opatření na oddělení jsou velmi důležitá</a:t>
            </a:r>
          </a:p>
        </p:txBody>
      </p:sp>
      <p:pic>
        <p:nvPicPr>
          <p:cNvPr id="49155" name="Picture 3" descr="06 creansystem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6583363"/>
            <a:ext cx="3133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www.daikoh.net/service/creansysytem.html.</a:t>
            </a:r>
          </a:p>
        </p:txBody>
      </p:sp>
    </p:spTree>
    <p:extLst>
      <p:ext uri="{BB962C8B-B14F-4D97-AF65-F5344CB8AC3E}">
        <p14:creationId xmlns:p14="http://schemas.microsoft.com/office/powerpoint/2010/main" val="28770455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88925"/>
            <a:ext cx="7696200" cy="1431925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dirty="0">
                <a:latin typeface="+mn-lt"/>
              </a:rPr>
              <a:t>Stavebně technická opatření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567456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zabezpečení </a:t>
            </a:r>
            <a:r>
              <a:rPr lang="cs-CZ" altLang="cs-CZ" sz="2800" b="1" dirty="0">
                <a:solidFill>
                  <a:schemeClr val="tx2"/>
                </a:solidFill>
              </a:rPr>
              <a:t>stavební dispozice</a:t>
            </a:r>
            <a:r>
              <a:rPr lang="cs-CZ" altLang="cs-CZ" sz="2800" dirty="0"/>
              <a:t> zdravotnického zařízení (dost prostoru pro personál, jeho hygienu, pro oddělené skladování různých typů předmětů, samozřejmě oddělené WC pro personál, ale také pro pacienty v izolačním režimu a podobně)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zabezpečení </a:t>
            </a:r>
            <a:r>
              <a:rPr lang="cs-CZ" altLang="cs-CZ" sz="2800" b="1" dirty="0">
                <a:solidFill>
                  <a:schemeClr val="tx2"/>
                </a:solidFill>
              </a:rPr>
              <a:t>teplé i studené vody </a:t>
            </a:r>
            <a:r>
              <a:rPr lang="cs-CZ" altLang="cs-CZ" sz="2800" dirty="0"/>
              <a:t>(hlavně kvůli </a:t>
            </a:r>
            <a:r>
              <a:rPr lang="cs-CZ" altLang="cs-CZ" sz="2800" dirty="0" err="1"/>
              <a:t>legionelóze</a:t>
            </a:r>
            <a:r>
              <a:rPr lang="cs-CZ" altLang="cs-CZ" sz="2800" dirty="0"/>
              <a:t> – na dalším obrázku)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zabezpečení </a:t>
            </a:r>
            <a:r>
              <a:rPr lang="cs-CZ" altLang="cs-CZ" sz="2800" b="1" dirty="0">
                <a:solidFill>
                  <a:schemeClr val="tx2"/>
                </a:solidFill>
              </a:rPr>
              <a:t>odpadních vod i pevných odpadů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800" dirty="0"/>
              <a:t>včetně promyšlení toho, kudy a kam se odpady odnášejí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zabezpečení </a:t>
            </a:r>
            <a:r>
              <a:rPr lang="cs-CZ" altLang="cs-CZ" sz="2800" b="1" dirty="0">
                <a:solidFill>
                  <a:schemeClr val="tx2"/>
                </a:solidFill>
              </a:rPr>
              <a:t>topení či klimatizace</a:t>
            </a:r>
            <a:r>
              <a:rPr lang="cs-CZ" altLang="cs-CZ" sz="2800" dirty="0"/>
              <a:t> apod.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800" i="1" dirty="0"/>
              <a:t>Osvícené nemocnice již při volbě architekta dbají na to, aby architekt měl základní povědomí o požadavcích na zdravotnické stavby.</a:t>
            </a:r>
          </a:p>
        </p:txBody>
      </p:sp>
    </p:spTree>
    <p:extLst>
      <p:ext uri="{BB962C8B-B14F-4D97-AF65-F5344CB8AC3E}">
        <p14:creationId xmlns:p14="http://schemas.microsoft.com/office/powerpoint/2010/main" val="100222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934200" cy="1431925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Jsou horší exogenní, nebo endogenní HCAI?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31925"/>
            <a:ext cx="8712968" cy="5334000"/>
          </a:xfrm>
        </p:spPr>
        <p:txBody>
          <a:bodyPr/>
          <a:lstStyle/>
          <a:p>
            <a:pPr marL="482600" lvl="1" indent="-198438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Významnější jsou exogenní HCAI.</a:t>
            </a:r>
            <a:r>
              <a:rPr lang="cs-CZ" altLang="cs-CZ" dirty="0"/>
              <a:t> Mají často jeden společný zdroj a často postihnou víc pacientů najednou</a:t>
            </a:r>
          </a:p>
          <a:p>
            <a:pPr marL="482600" lvl="1" indent="-198438">
              <a:spcBef>
                <a:spcPct val="0"/>
              </a:spcBef>
              <a:buNone/>
            </a:pPr>
            <a:r>
              <a:rPr lang="cs-CZ" altLang="cs-CZ" dirty="0"/>
              <a:t>Ovšem </a:t>
            </a:r>
            <a:r>
              <a:rPr lang="cs-CZ" altLang="cs-CZ" b="1" dirty="0">
                <a:solidFill>
                  <a:schemeClr val="tx2"/>
                </a:solidFill>
              </a:rPr>
              <a:t>dělení je do určité míry umělé </a:t>
            </a:r>
            <a:r>
              <a:rPr lang="cs-CZ" altLang="cs-CZ" dirty="0"/>
              <a:t>– často se stává, že mikrob v první fázi pacienta z prostředí kolonizuje, ale ve druhé fázi dojde už endogenně k infekci</a:t>
            </a:r>
          </a:p>
          <a:p>
            <a:pPr marL="482600" lvl="1" indent="-198438">
              <a:spcBef>
                <a:spcPct val="0"/>
              </a:spcBef>
              <a:buFontTx/>
              <a:buNone/>
            </a:pPr>
            <a:r>
              <a:rPr lang="cs-CZ" altLang="cs-CZ" dirty="0"/>
              <a:t>Proto je třeba </a:t>
            </a:r>
            <a:r>
              <a:rPr lang="cs-CZ" altLang="cs-CZ" b="1" dirty="0">
                <a:solidFill>
                  <a:schemeClr val="tx2"/>
                </a:solidFill>
              </a:rPr>
              <a:t>řešit i prevenci endogenních HCAI</a:t>
            </a:r>
            <a:r>
              <a:rPr lang="cs-CZ" altLang="cs-CZ" dirty="0"/>
              <a:t>, například formou správně provedené profylaxe při chirurgickém zákroku </a:t>
            </a:r>
            <a:r>
              <a:rPr lang="cs-CZ" altLang="cs-CZ" sz="2400" dirty="0"/>
              <a:t>(nedovolit mikrobům, aby se dostaly například ze střeva do břišní dutiny nebo z úst do krve)</a:t>
            </a:r>
          </a:p>
          <a:p>
            <a:pPr marL="482600" lvl="1" indent="-198438">
              <a:spcBef>
                <a:spcPct val="0"/>
              </a:spcBef>
              <a:buFontTx/>
              <a:buNone/>
            </a:pPr>
            <a:r>
              <a:rPr lang="cs-CZ" altLang="cs-CZ" dirty="0"/>
              <a:t>Kromě toho </a:t>
            </a:r>
            <a:r>
              <a:rPr lang="cs-CZ" altLang="cs-CZ" b="1" dirty="0">
                <a:solidFill>
                  <a:schemeClr val="tx2"/>
                </a:solidFill>
              </a:rPr>
              <a:t>si všímáme více specifických než nespecifických HCAI</a:t>
            </a:r>
            <a:r>
              <a:rPr lang="cs-CZ" altLang="cs-CZ" dirty="0"/>
              <a:t>, nespecifické většinou vznikly náhodně a není tedy potřeba dělat zvláštní opatření</a:t>
            </a:r>
          </a:p>
        </p:txBody>
      </p:sp>
    </p:spTree>
    <p:extLst>
      <p:ext uri="{BB962C8B-B14F-4D97-AF65-F5344CB8AC3E}">
        <p14:creationId xmlns:p14="http://schemas.microsoft.com/office/powerpoint/2010/main" val="33484081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377113" cy="69215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Zvlášť pro legionelózy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00839" y="1196752"/>
            <a:ext cx="8735657" cy="547260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Infekcí, která je obzvlášť spjatá se stavem budovy, ve které se vyskytla, je </a:t>
            </a:r>
            <a:r>
              <a:rPr lang="cs-CZ" altLang="cs-CZ" sz="2800" b="1" dirty="0" err="1">
                <a:solidFill>
                  <a:schemeClr val="tx2"/>
                </a:solidFill>
              </a:rPr>
              <a:t>legionelóza</a:t>
            </a:r>
            <a:r>
              <a:rPr lang="cs-CZ" altLang="cs-CZ" sz="2800" b="1" dirty="0">
                <a:solidFill>
                  <a:schemeClr val="tx2"/>
                </a:solidFill>
              </a:rPr>
              <a:t>. </a:t>
            </a:r>
            <a:r>
              <a:rPr lang="cs-CZ" altLang="cs-CZ" sz="2800" dirty="0"/>
              <a:t>Jde o plicní onemocnění, postihující často seniory a osoby mající paralelně další choroby, tedy typicky pacienty v nemocnicích (ale i klienty lázní, domovů seniorů apod.)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V řadě případů je výskyt </a:t>
            </a:r>
            <a:r>
              <a:rPr lang="cs-CZ" altLang="cs-CZ" sz="2800" dirty="0" err="1"/>
              <a:t>legionelózy</a:t>
            </a:r>
            <a:r>
              <a:rPr lang="cs-CZ" altLang="cs-CZ" sz="2800" dirty="0"/>
              <a:t> důsledkem </a:t>
            </a:r>
            <a:r>
              <a:rPr lang="cs-CZ" altLang="cs-CZ" sz="2800" b="1" dirty="0">
                <a:solidFill>
                  <a:schemeClr val="tx2"/>
                </a:solidFill>
              </a:rPr>
              <a:t>špatného projektu vodovodní sítě, klimatizace</a:t>
            </a:r>
            <a:r>
              <a:rPr lang="cs-CZ" altLang="cs-CZ" sz="2800" dirty="0"/>
              <a:t> a podobně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U vodovodů jsou nebezpečná zejména </a:t>
            </a:r>
            <a:r>
              <a:rPr lang="cs-CZ" altLang="cs-CZ" sz="2800" b="1" dirty="0">
                <a:solidFill>
                  <a:schemeClr val="tx2"/>
                </a:solidFill>
              </a:rPr>
              <a:t>slepá ramena</a:t>
            </a:r>
            <a:r>
              <a:rPr lang="cs-CZ" altLang="cs-CZ" sz="2800" dirty="0"/>
              <a:t>, která nelze propláchnout horkou vodou a mohou tam přežít </a:t>
            </a:r>
            <a:r>
              <a:rPr lang="cs-CZ" altLang="cs-CZ" sz="2800" dirty="0" err="1"/>
              <a:t>legionely</a:t>
            </a:r>
            <a:r>
              <a:rPr lang="cs-CZ" altLang="cs-CZ" sz="2800" dirty="0"/>
              <a:t> a rozšířit se odtud do zbytku sítě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Náprava bývá možná jen formou </a:t>
            </a:r>
            <a:r>
              <a:rPr lang="cs-CZ" altLang="cs-CZ" sz="2800" b="1" dirty="0">
                <a:solidFill>
                  <a:schemeClr val="tx2"/>
                </a:solidFill>
              </a:rPr>
              <a:t>předělání instalací</a:t>
            </a:r>
            <a:r>
              <a:rPr lang="cs-CZ" alt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52109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914400" y="914400"/>
            <a:ext cx="1219200" cy="5791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5181600" cy="762000"/>
          </a:xfrm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i="1">
                <a:latin typeface="+mn-lt"/>
              </a:rPr>
              <a:t>Legionella </a:t>
            </a:r>
            <a:r>
              <a:rPr lang="cs-CZ" sz="5400">
                <a:latin typeface="+mn-lt"/>
              </a:rPr>
              <a:t>a teplota</a:t>
            </a:r>
          </a:p>
        </p:txBody>
      </p:sp>
      <p:pic>
        <p:nvPicPr>
          <p:cNvPr id="52228" name="Picture 4" descr="67 teploty LEP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0"/>
          <a:stretch>
            <a:fillRect/>
          </a:stretch>
        </p:blipFill>
        <p:spPr bwMode="auto">
          <a:xfrm>
            <a:off x="1066800" y="817563"/>
            <a:ext cx="7391400" cy="604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810000" y="914400"/>
            <a:ext cx="18240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http://www.engr.psu.edu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029200" y="2362200"/>
            <a:ext cx="2743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/>
              <a:t>RYCHLE ZAHYNOU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029200" y="3429000"/>
            <a:ext cx="2743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/>
              <a:t>POMALU ZAHYNOU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029200" y="4876800"/>
            <a:ext cx="2743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/>
              <a:t>LEGIONELY AKTIVNÍ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876800" y="5791200"/>
            <a:ext cx="3429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/>
              <a:t>LEGIONELY „SPÍCÍ“ (PŘEŽÍVAJÍ, NEMNOŽÍ SE)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105400" y="4267200"/>
            <a:ext cx="2971800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/>
              <a:t>NEJRYCHLEJŠÍ RŮST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981200" y="6248400"/>
            <a:ext cx="1905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>
                <a:solidFill>
                  <a:schemeClr val="bg1"/>
                </a:solidFill>
              </a:rPr>
              <a:t>studená voda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981200" y="3429000"/>
            <a:ext cx="1447800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>
                <a:solidFill>
                  <a:srgbClr val="FF3300"/>
                </a:solidFill>
              </a:rPr>
              <a:t>teplá voda</a:t>
            </a:r>
          </a:p>
        </p:txBody>
      </p:sp>
    </p:spTree>
    <p:extLst>
      <p:ext uri="{BB962C8B-B14F-4D97-AF65-F5344CB8AC3E}">
        <p14:creationId xmlns:p14="http://schemas.microsoft.com/office/powerpoint/2010/main" val="14751418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>
                <a:latin typeface="+mn-lt"/>
              </a:rPr>
              <a:t>Zvyšování odolnosti pacientů i personálu I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Imunizace některých nemocných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43063"/>
            <a:ext cx="8223448" cy="416220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proti </a:t>
            </a:r>
            <a:r>
              <a:rPr lang="cs-CZ" altLang="cs-CZ" sz="2800" b="1" dirty="0">
                <a:solidFill>
                  <a:schemeClr val="tx2"/>
                </a:solidFill>
              </a:rPr>
              <a:t>chřipce</a:t>
            </a:r>
            <a:r>
              <a:rPr lang="cs-CZ" altLang="cs-CZ" sz="2800" b="1" dirty="0"/>
              <a:t> </a:t>
            </a:r>
            <a:r>
              <a:rPr lang="cs-CZ" altLang="cs-CZ" sz="2800" dirty="0"/>
              <a:t>u starších nemocných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proti </a:t>
            </a:r>
            <a:r>
              <a:rPr lang="cs-CZ" altLang="cs-CZ" sz="2800" b="1" dirty="0">
                <a:solidFill>
                  <a:schemeClr val="tx2"/>
                </a:solidFill>
              </a:rPr>
              <a:t>pneumokokovým infekcím</a:t>
            </a:r>
            <a:r>
              <a:rPr lang="cs-CZ" altLang="cs-CZ" sz="2800" dirty="0"/>
              <a:t> například před transplantací, před odstraněním sleziny; </a:t>
            </a:r>
            <a:r>
              <a:rPr lang="cs-CZ" altLang="cs-CZ" sz="2800" i="1" dirty="0">
                <a:solidFill>
                  <a:srgbClr val="00B050"/>
                </a:solidFill>
              </a:rPr>
              <a:t>používá se jiný typ vakcíny než u malých dětí, brání proti většímu počtu sérotypů, ale pro děti je nevhodná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proti </a:t>
            </a:r>
            <a:r>
              <a:rPr lang="cs-CZ" altLang="cs-CZ" sz="2800" b="1" dirty="0">
                <a:solidFill>
                  <a:schemeClr val="tx2"/>
                </a:solidFill>
              </a:rPr>
              <a:t>virové žloutence B</a:t>
            </a:r>
            <a:r>
              <a:rPr lang="cs-CZ" altLang="cs-CZ" sz="2800" dirty="0"/>
              <a:t> (u </a:t>
            </a:r>
            <a:r>
              <a:rPr lang="cs-CZ" altLang="cs-CZ" sz="2800" dirty="0" err="1"/>
              <a:t>seronegativních</a:t>
            </a:r>
            <a:r>
              <a:rPr lang="cs-CZ" altLang="cs-CZ" sz="2800" dirty="0"/>
              <a:t> před dialýzou, u všech zdravotníků)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proti </a:t>
            </a:r>
            <a:r>
              <a:rPr lang="cs-CZ" altLang="cs-CZ" sz="2800" b="1" dirty="0">
                <a:solidFill>
                  <a:schemeClr val="tx2"/>
                </a:solidFill>
              </a:rPr>
              <a:t>viru pásového oparu a neštovic</a:t>
            </a:r>
            <a:endParaRPr lang="cs-CZ" altLang="cs-CZ" sz="2800" dirty="0"/>
          </a:p>
          <a:p>
            <a:pPr>
              <a:spcBef>
                <a:spcPct val="0"/>
              </a:spcBef>
            </a:pPr>
            <a:r>
              <a:rPr lang="cs-CZ" altLang="cs-CZ" sz="2800" dirty="0"/>
              <a:t>proti </a:t>
            </a:r>
            <a:r>
              <a:rPr lang="cs-CZ" altLang="cs-CZ" sz="2800" b="1" dirty="0">
                <a:solidFill>
                  <a:srgbClr val="FF0000"/>
                </a:solidFill>
              </a:rPr>
              <a:t>COVID-19</a:t>
            </a:r>
            <a:r>
              <a:rPr lang="cs-CZ" altLang="cs-CZ" sz="2800" dirty="0"/>
              <a:t> doufejme v co nejbližší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38659658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 descr="30 Herpes_zoster_pectoralis_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1" r="3485"/>
          <a:stretch>
            <a:fillRect/>
          </a:stretch>
        </p:blipFill>
        <p:spPr bwMode="auto">
          <a:xfrm>
            <a:off x="3886200" y="0"/>
            <a:ext cx="525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962400" cy="4038600"/>
          </a:xfrm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>
                <a:latin typeface="+mn-lt"/>
              </a:rPr>
              <a:t>U oslabených by např. pásový opar mohl mít těžký průběh…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6583363"/>
            <a:ext cx="3733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hebra.dermis.net/content/e404/e456/index_ger.html.</a:t>
            </a:r>
          </a:p>
        </p:txBody>
      </p:sp>
    </p:spTree>
    <p:extLst>
      <p:ext uri="{BB962C8B-B14F-4D97-AF65-F5344CB8AC3E}">
        <p14:creationId xmlns:p14="http://schemas.microsoft.com/office/powerpoint/2010/main" val="301414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240" y="116632"/>
            <a:ext cx="8964488" cy="12192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>
                <a:latin typeface="+mn-lt"/>
              </a:rPr>
              <a:t>Zvyšování odolnosti pacientů i personálu II</a:t>
            </a:r>
            <a:br>
              <a:rPr lang="cs-CZ" sz="4000" dirty="0">
                <a:latin typeface="+mn-lt"/>
              </a:rPr>
            </a:br>
            <a:r>
              <a:rPr lang="cs-CZ" dirty="0">
                <a:latin typeface="+mn-lt"/>
              </a:rPr>
              <a:t>Antibiotická profylaxe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313"/>
            <a:ext cx="8640960" cy="5329063"/>
          </a:xfrm>
        </p:spPr>
        <p:txBody>
          <a:bodyPr rtlCol="0"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800" dirty="0"/>
              <a:t>Profylaxe obecně je postup, který se od prevence liší tím, že se snaží odvrátit </a:t>
            </a:r>
            <a:r>
              <a:rPr lang="cs-CZ" sz="2800" b="1" dirty="0">
                <a:solidFill>
                  <a:srgbClr val="0070C0"/>
                </a:solidFill>
              </a:rPr>
              <a:t>zcela konkrétní a bezprostředně hrozící riziko</a:t>
            </a:r>
            <a:r>
              <a:rPr lang="cs-CZ" sz="2800" dirty="0"/>
              <a:t> (prevence předchází </a:t>
            </a:r>
            <a:r>
              <a:rPr lang="cs-CZ" sz="2800" i="1" dirty="0"/>
              <a:t>možnému </a:t>
            </a:r>
            <a:r>
              <a:rPr lang="cs-CZ" sz="2800" dirty="0"/>
              <a:t>riziku)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tam, kde </a:t>
            </a:r>
            <a:r>
              <a:rPr lang="cs-CZ" sz="2800" b="1" dirty="0">
                <a:solidFill>
                  <a:srgbClr val="0070C0"/>
                </a:solidFill>
              </a:rPr>
              <a:t>pacient je oslabený </a:t>
            </a:r>
            <a:r>
              <a:rPr lang="cs-CZ" sz="2800" dirty="0"/>
              <a:t>a kde </a:t>
            </a:r>
            <a:r>
              <a:rPr lang="cs-CZ" sz="2800" b="1" dirty="0">
                <a:solidFill>
                  <a:srgbClr val="0070C0"/>
                </a:solidFill>
              </a:rPr>
              <a:t>hrozí při operačním zákroku průnik bakterií</a:t>
            </a:r>
            <a:r>
              <a:rPr lang="cs-CZ" sz="2800" dirty="0"/>
              <a:t> do tkáně; má se </a:t>
            </a:r>
            <a:r>
              <a:rPr lang="cs-CZ" sz="2800" b="1" dirty="0">
                <a:solidFill>
                  <a:srgbClr val="0070C0"/>
                </a:solidFill>
              </a:rPr>
              <a:t>provádět cíleně </a:t>
            </a:r>
            <a:r>
              <a:rPr lang="cs-CZ" sz="2800" dirty="0"/>
              <a:t>(ne u všech „protože je to zvykem“)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týká se zejména tzv. </a:t>
            </a:r>
            <a:r>
              <a:rPr lang="cs-CZ" sz="2800" b="1" dirty="0">
                <a:solidFill>
                  <a:srgbClr val="0070C0"/>
                </a:solidFill>
              </a:rPr>
              <a:t>„špinavé“ chirurgie</a:t>
            </a:r>
            <a:r>
              <a:rPr lang="cs-CZ" sz="2800" dirty="0"/>
              <a:t>, profylaxe </a:t>
            </a:r>
            <a:r>
              <a:rPr lang="cs-CZ" sz="2800" b="1" dirty="0">
                <a:solidFill>
                  <a:srgbClr val="0070C0"/>
                </a:solidFill>
              </a:rPr>
              <a:t>v zubním lékařství </a:t>
            </a:r>
            <a:r>
              <a:rPr lang="cs-CZ" sz="2800" dirty="0"/>
              <a:t>(trhání stoliček) a v </a:t>
            </a:r>
            <a:r>
              <a:rPr lang="cs-CZ" sz="2800" b="1" dirty="0">
                <a:solidFill>
                  <a:srgbClr val="0070C0"/>
                </a:solidFill>
              </a:rPr>
              <a:t>porodnictví</a:t>
            </a:r>
            <a:r>
              <a:rPr lang="cs-CZ" sz="2800" dirty="0"/>
              <a:t> (hrozící nákaza </a:t>
            </a:r>
            <a:r>
              <a:rPr lang="cs-CZ" sz="2800" i="1" dirty="0" err="1"/>
              <a:t>Streptococcus</a:t>
            </a:r>
            <a:r>
              <a:rPr lang="cs-CZ" sz="2800" i="1" dirty="0"/>
              <a:t> </a:t>
            </a:r>
            <a:r>
              <a:rPr lang="cs-CZ" sz="2800" i="1" dirty="0" err="1"/>
              <a:t>agalactiae</a:t>
            </a:r>
            <a:r>
              <a:rPr lang="cs-CZ" sz="2800" dirty="0"/>
              <a:t>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800" b="1" dirty="0">
                <a:solidFill>
                  <a:srgbClr val="0070C0"/>
                </a:solidFill>
              </a:rPr>
              <a:t>Ve většině případů stačí „pokrýt“ situaci (operaci, extrakci zubu, porod) </a:t>
            </a:r>
            <a:r>
              <a:rPr lang="cs-CZ" sz="2800" b="1" dirty="0">
                <a:solidFill>
                  <a:srgbClr val="FF0000"/>
                </a:solidFill>
              </a:rPr>
              <a:t>jednou dávkou </a:t>
            </a:r>
            <a:r>
              <a:rPr lang="cs-CZ" sz="2800" b="1" dirty="0">
                <a:solidFill>
                  <a:srgbClr val="0070C0"/>
                </a:solidFill>
              </a:rPr>
              <a:t>antibiotika.</a:t>
            </a:r>
            <a:r>
              <a:rPr lang="cs-CZ" sz="2800" dirty="0"/>
              <a:t> Příliš dlouhé podávání antibiotika je příkladem špatné praxe.</a:t>
            </a:r>
          </a:p>
        </p:txBody>
      </p:sp>
    </p:spTree>
    <p:extLst>
      <p:ext uri="{BB962C8B-B14F-4D97-AF65-F5344CB8AC3E}">
        <p14:creationId xmlns:p14="http://schemas.microsoft.com/office/powerpoint/2010/main" val="371062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0" y="533400"/>
            <a:ext cx="7239000" cy="5562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6323" name="Picture 2" descr="11 4_hospitalsta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534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0" y="6194425"/>
            <a:ext cx="52927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http://www.who.int/infectious-disease-report/2000/images/4_hospitalstay.jpg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08 weinstein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304800" y="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cs-CZ" sz="4400" dirty="0">
                <a:solidFill>
                  <a:schemeClr val="tx2"/>
                </a:solidFill>
                <a:latin typeface="Arial" charset="0"/>
              </a:rPr>
              <a:t>Známé rezistence nemocničních kmenů jsou jen špička ledovce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1317625"/>
            <a:ext cx="35607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www.cdc.gov/ncidod/eid/vol7no2/weinsteinG3.htm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5724525" cy="765175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Řešení případů HCAI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785813"/>
            <a:ext cx="8858250" cy="60721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Pokud již došlo k HCAI</a:t>
            </a:r>
            <a:r>
              <a:rPr lang="cs-CZ" altLang="cs-CZ" dirty="0"/>
              <a:t>, je třeba je vyšetřit zejména v případě že</a:t>
            </a:r>
          </a:p>
          <a:p>
            <a:pPr lvl="1">
              <a:spcBef>
                <a:spcPct val="0"/>
              </a:spcBef>
            </a:pPr>
            <a:r>
              <a:rPr lang="cs-CZ" altLang="cs-CZ" dirty="0"/>
              <a:t>jde o </a:t>
            </a:r>
            <a:r>
              <a:rPr lang="cs-CZ" altLang="cs-CZ" b="1" dirty="0">
                <a:solidFill>
                  <a:schemeClr val="tx2"/>
                </a:solidFill>
              </a:rPr>
              <a:t>závažnou infekci</a:t>
            </a:r>
            <a:r>
              <a:rPr lang="cs-CZ" altLang="cs-CZ" dirty="0"/>
              <a:t> (</a:t>
            </a:r>
            <a:r>
              <a:rPr lang="cs-CZ" altLang="cs-CZ" dirty="0" err="1"/>
              <a:t>polyrezistentní</a:t>
            </a:r>
            <a:r>
              <a:rPr lang="cs-CZ" altLang="cs-CZ" dirty="0"/>
              <a:t> kmen), např.:</a:t>
            </a:r>
          </a:p>
          <a:p>
            <a:pPr lvl="2">
              <a:spcBef>
                <a:spcPct val="0"/>
              </a:spcBef>
            </a:pPr>
            <a:r>
              <a:rPr lang="cs-CZ" altLang="cs-CZ" dirty="0"/>
              <a:t>kmen </a:t>
            </a:r>
            <a:r>
              <a:rPr lang="cs-CZ" altLang="cs-CZ" b="1" dirty="0">
                <a:solidFill>
                  <a:schemeClr val="tx2"/>
                </a:solidFill>
              </a:rPr>
              <a:t>MRSA</a:t>
            </a:r>
            <a:r>
              <a:rPr lang="cs-CZ" altLang="cs-CZ" dirty="0"/>
              <a:t> (</a:t>
            </a:r>
            <a:r>
              <a:rPr lang="cs-CZ" altLang="cs-CZ" dirty="0" err="1"/>
              <a:t>meticilin</a:t>
            </a:r>
            <a:r>
              <a:rPr lang="cs-CZ" altLang="cs-CZ" dirty="0"/>
              <a:t> rezistentní zlatý stafylokok)</a:t>
            </a:r>
          </a:p>
          <a:p>
            <a:pPr lvl="2">
              <a:spcBef>
                <a:spcPct val="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VRE </a:t>
            </a:r>
            <a:r>
              <a:rPr lang="cs-CZ" altLang="cs-CZ" dirty="0"/>
              <a:t>– </a:t>
            </a:r>
            <a:r>
              <a:rPr lang="cs-CZ" altLang="cs-CZ" dirty="0" err="1"/>
              <a:t>vankomycin</a:t>
            </a:r>
            <a:r>
              <a:rPr lang="cs-CZ" altLang="cs-CZ" dirty="0"/>
              <a:t> rezistentní enterokok</a:t>
            </a:r>
          </a:p>
          <a:p>
            <a:pPr lvl="2">
              <a:spcBef>
                <a:spcPct val="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enterobakterie</a:t>
            </a:r>
            <a:r>
              <a:rPr lang="cs-CZ" altLang="cs-CZ" b="1" dirty="0">
                <a:solidFill>
                  <a:schemeClr val="tx2"/>
                </a:solidFill>
              </a:rPr>
              <a:t> produkující ESBL</a:t>
            </a:r>
            <a:r>
              <a:rPr lang="cs-CZ" altLang="cs-CZ" dirty="0"/>
              <a:t> – širokospektrou </a:t>
            </a:r>
            <a:r>
              <a:rPr lang="cs-CZ" altLang="cs-CZ" dirty="0" err="1"/>
              <a:t>betalaktamázu</a:t>
            </a:r>
            <a:endParaRPr lang="cs-CZ" altLang="cs-CZ" dirty="0"/>
          </a:p>
          <a:p>
            <a:pPr lvl="1">
              <a:spcBef>
                <a:spcPct val="0"/>
              </a:spcBef>
            </a:pPr>
            <a:r>
              <a:rPr lang="cs-CZ" altLang="cs-CZ" dirty="0"/>
              <a:t>HCAI se vyskytla </a:t>
            </a:r>
            <a:r>
              <a:rPr lang="cs-CZ" altLang="cs-CZ" b="1" dirty="0">
                <a:solidFill>
                  <a:schemeClr val="tx2"/>
                </a:solidFill>
              </a:rPr>
              <a:t>ve větším množství případů</a:t>
            </a:r>
            <a:r>
              <a:rPr lang="cs-CZ" altLang="cs-CZ" dirty="0"/>
              <a:t>, jde tedy o podezření epidemický výskyt HCAI (zejména pokud všechny případy pocházejí z jednoho oddělení)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i="1" dirty="0">
                <a:solidFill>
                  <a:srgbClr val="00B050"/>
                </a:solidFill>
              </a:rPr>
              <a:t>Naopak snaha řešit plošně všechny HCAI je celkem nesmyslná – všechny se podchytit nedají a výsledkem je pouze to, že se pořádně neřeší nic!</a:t>
            </a:r>
          </a:p>
        </p:txBody>
      </p:sp>
    </p:spTree>
    <p:extLst>
      <p:ext uri="{BB962C8B-B14F-4D97-AF65-F5344CB8AC3E}">
        <p14:creationId xmlns:p14="http://schemas.microsoft.com/office/powerpoint/2010/main" val="20041185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001000" cy="83820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Vytvoření systému surveillance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762000"/>
            <a:ext cx="8751316" cy="597936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U </a:t>
            </a:r>
            <a:r>
              <a:rPr lang="cs-CZ" sz="2800" dirty="0" err="1"/>
              <a:t>surveillance</a:t>
            </a:r>
            <a:r>
              <a:rPr lang="cs-CZ" sz="2800" dirty="0"/>
              <a:t>* HCAI je potřeba si dopředu </a:t>
            </a:r>
            <a:r>
              <a:rPr lang="cs-CZ" sz="2800" b="1" dirty="0">
                <a:solidFill>
                  <a:srgbClr val="FF0000"/>
                </a:solidFill>
              </a:rPr>
              <a:t>stanovit ukazatele</a:t>
            </a:r>
            <a:r>
              <a:rPr lang="cs-CZ" sz="2800" dirty="0"/>
              <a:t>, které budou sledovány (a stanovit, kdo je bude sledovat). </a:t>
            </a:r>
            <a:r>
              <a:rPr lang="cs-CZ" sz="2800" b="1" dirty="0">
                <a:solidFill>
                  <a:srgbClr val="0070C0"/>
                </a:solidFill>
              </a:rPr>
              <a:t>Zpravidla se vytvoří „výkonný tým“, </a:t>
            </a:r>
            <a:r>
              <a:rPr lang="cs-CZ" sz="2800" dirty="0"/>
              <a:t>který tvoří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</a:rPr>
              <a:t>mikrobiologové</a:t>
            </a:r>
            <a:r>
              <a:rPr lang="cs-CZ" sz="2400" dirty="0"/>
              <a:t>, sledující vzorky z daných oddělení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</a:rPr>
              <a:t>nemocniční epidemiolog </a:t>
            </a:r>
            <a:r>
              <a:rPr lang="cs-CZ" sz="2400" dirty="0"/>
              <a:t>(zvaný též ústavní hygienik)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</a:rPr>
              <a:t>„styční důstojníci" přímo na odděleních </a:t>
            </a:r>
            <a:r>
              <a:rPr lang="cs-CZ" sz="2400" dirty="0"/>
              <a:t>nemocnice (mohou to být lékaři, ale velmi často jsou to zkušené zdravotní sestry)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Zároveň je potřeba </a:t>
            </a:r>
            <a:r>
              <a:rPr lang="cs-CZ" sz="2800" b="1" dirty="0">
                <a:solidFill>
                  <a:srgbClr val="FF0000"/>
                </a:solidFill>
              </a:rPr>
              <a:t>definovat mechanismy</a:t>
            </a:r>
            <a:r>
              <a:rPr lang="cs-CZ" sz="2800" dirty="0"/>
              <a:t>, které jsou v případě HCAI uplatněny (kdo, komu, co, jak, kdy apod.)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400" i="1" dirty="0">
                <a:solidFill>
                  <a:srgbClr val="00B050"/>
                </a:solidFill>
              </a:rPr>
              <a:t>*Jak již bylo řečeno, pojem </a:t>
            </a:r>
            <a:r>
              <a:rPr lang="cs-CZ" sz="2400" i="1" dirty="0" err="1">
                <a:solidFill>
                  <a:srgbClr val="00B050"/>
                </a:solidFill>
              </a:rPr>
              <a:t>surveillance</a:t>
            </a:r>
            <a:r>
              <a:rPr lang="cs-CZ" sz="2400" i="1" dirty="0">
                <a:solidFill>
                  <a:srgbClr val="00B050"/>
                </a:solidFill>
              </a:rPr>
              <a:t> (čteno buď francouzsky „</a:t>
            </a:r>
            <a:r>
              <a:rPr lang="cs-CZ" sz="2400" i="1" dirty="0" err="1">
                <a:solidFill>
                  <a:srgbClr val="00B050"/>
                </a:solidFill>
              </a:rPr>
              <a:t>sürvejáns</a:t>
            </a:r>
            <a:r>
              <a:rPr lang="cs-CZ" sz="2400" i="1" dirty="0">
                <a:solidFill>
                  <a:srgbClr val="00B050"/>
                </a:solidFill>
              </a:rPr>
              <a:t>“ nebo anglicky „</a:t>
            </a:r>
            <a:r>
              <a:rPr lang="cs-CZ" sz="2400" i="1" dirty="0" err="1">
                <a:solidFill>
                  <a:srgbClr val="00B050"/>
                </a:solidFill>
              </a:rPr>
              <a:t>srvejlens</a:t>
            </a:r>
            <a:r>
              <a:rPr lang="cs-CZ" sz="2400" i="1" dirty="0">
                <a:solidFill>
                  <a:srgbClr val="00B050"/>
                </a:solidFill>
              </a:rPr>
              <a:t>“) se do češtiny  špatně překládá. Někdy se hovoří o „epidemiologické bdělosti“, prozaičtější překlad je „podrobné sledování“, ale ani ten není přesný. V epidemiologii se pojem používá u řady nákaz, zdaleka ne jen HCAI.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181022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9906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Práce týmu v rámci surveillance I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Prvotní impuls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428750"/>
            <a:ext cx="8535863" cy="5240610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800" dirty="0"/>
              <a:t>Prvotní impuls, že je potřeba něco řešit, může vzejít od všech členů týmu: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od mikrobiologa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(nález rezistentního kmene, jako je MRSA, producenta ESBL apod. – laboratoř u všech těchto případů připojí k výsledku poznámku „kmen je epidemiologicky závažný“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od nemocničního epidemiologa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(provádí dozor na oddělení, případně odebírá vzorky z prostředí, a narazí na určitý problém) nebo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přímo z oddělení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(podle klinických příznaků odpovídajících HCAI a vyskytujících se u více pacientů).</a:t>
            </a:r>
          </a:p>
        </p:txBody>
      </p:sp>
    </p:spTree>
    <p:extLst>
      <p:ext uri="{BB962C8B-B14F-4D97-AF65-F5344CB8AC3E}">
        <p14:creationId xmlns:p14="http://schemas.microsoft.com/office/powerpoint/2010/main" val="365566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6696075" cy="908050"/>
          </a:xfrm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>
                <a:latin typeface="+mn-lt"/>
              </a:rPr>
              <a:t>Kdo nejčastěji onemocní I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19200"/>
            <a:ext cx="8820150" cy="5638800"/>
          </a:xfrm>
        </p:spPr>
        <p:txBody>
          <a:bodyPr rtlCol="0">
            <a:no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/>
                </a:solidFill>
              </a:rPr>
              <a:t>Věk</a:t>
            </a:r>
            <a:r>
              <a:rPr lang="cs-CZ" dirty="0"/>
              <a:t> </a:t>
            </a:r>
          </a:p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cs-CZ" dirty="0"/>
              <a:t>Novorozenci (zvláště nedonošení), kojenci</a:t>
            </a:r>
          </a:p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cs-CZ" dirty="0">
                <a:solidFill>
                  <a:srgbClr val="00B050"/>
                </a:solidFill>
              </a:rPr>
              <a:t>senioři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/>
                </a:solidFill>
              </a:rPr>
              <a:t>Základní onemocnění:</a:t>
            </a:r>
          </a:p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cs-CZ" dirty="0"/>
              <a:t>postižení jater</a:t>
            </a:r>
          </a:p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cs-CZ" dirty="0">
                <a:solidFill>
                  <a:srgbClr val="00B050"/>
                </a:solidFill>
              </a:rPr>
              <a:t>diabetes </a:t>
            </a:r>
            <a:r>
              <a:rPr lang="cs-CZ" dirty="0" err="1">
                <a:solidFill>
                  <a:srgbClr val="00B050"/>
                </a:solidFill>
              </a:rPr>
              <a:t>mellitus</a:t>
            </a:r>
            <a:endParaRPr lang="cs-CZ" dirty="0">
              <a:solidFill>
                <a:srgbClr val="00B050"/>
              </a:solidFill>
            </a:endParaRPr>
          </a:p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cs-CZ" dirty="0"/>
              <a:t>snížená imunita (vrozená, HIV, uměle snížená, například při transplantacích)</a:t>
            </a:r>
          </a:p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cs-CZ" dirty="0">
                <a:solidFill>
                  <a:srgbClr val="00B050"/>
                </a:solidFill>
              </a:rPr>
              <a:t>narušené přirozené protiinfekční bariéry (porucha integrity kůže – popáleniny, rozsáhlé rány, proleženiny apod.)</a:t>
            </a:r>
          </a:p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cs-CZ" dirty="0"/>
              <a:t>nádory, úrazy a různá jiná onemocnění</a:t>
            </a:r>
          </a:p>
        </p:txBody>
      </p:sp>
    </p:spTree>
    <p:extLst>
      <p:ext uri="{BB962C8B-B14F-4D97-AF65-F5344CB8AC3E}">
        <p14:creationId xmlns:p14="http://schemas.microsoft.com/office/powerpoint/2010/main" val="12073927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Práce týmu v rámci surveillance II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Úkoly jednotlivých částí týmu (1)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98512" y="1556792"/>
            <a:ext cx="8839200" cy="518457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Mikrobiolog: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evidence případných dalších výskytů mikroba, mapování dalších rezistencí daného kmene na antibiotika, zjišťování, zda jsou kmeny opravdu totožné </a:t>
            </a:r>
            <a:r>
              <a:rPr lang="cs-CZ" altLang="cs-CZ" sz="2800" i="1" dirty="0">
                <a:solidFill>
                  <a:srgbClr val="00B050"/>
                </a:solidFill>
              </a:rPr>
              <a:t>(moderní metody tzv. molekulární epidemiologie umožňují porovnat různé kmeny stejného druhu mikroba a vyjádřit se, zda jsou nebo nejsou identické)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Epidemiolog: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epidemiologické šetření na místě s</a:t>
            </a:r>
            <a:r>
              <a:rPr lang="cs-CZ" altLang="cs-CZ" sz="2800" dirty="0">
                <a:solidFill>
                  <a:schemeClr val="bg1"/>
                </a:solidFill>
              </a:rPr>
              <a:t> </a:t>
            </a:r>
            <a:r>
              <a:rPr lang="cs-CZ" altLang="cs-CZ" sz="2800" dirty="0"/>
              <a:t>cílem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zjištění (a zajištění) zdroje infekce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prověření mechanismů přenosu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odstranění případných dalších rizikových mechanismů a praktik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cs-CZ" altLang="cs-CZ" sz="2400" b="1" i="1" dirty="0">
                <a:solidFill>
                  <a:schemeClr val="accent1"/>
                </a:solidFill>
              </a:rPr>
              <a:t>Tým nemůže vyšetřit všechno. Věnuje se tedy takovým případům NI/HCAI, které jsou významné.</a:t>
            </a:r>
            <a:endParaRPr lang="cs-CZ" altLang="cs-CZ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396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Práce týmu v rámci surveillance III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Úkoly jednotlivých částí týmu (2)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Oddělení: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musí provést veškerá dostupná opatření, aby se HCAI dále nešířila mezi pacienty, což v praxi znamená především tyto nutné kroky: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izolace pacienta (pacientů) s HCAI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opatření týkající se nalezeného zdroje nákazy, provozní změny, vyřazení určitého přístroje, změna desinfekčního prostředku apod.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případně (zvlášť pokud se zdroj nenajde a ostatní opatření nejsou dostatečně účinná) je jako krajní řešení možné uzavření celého oddělení na nějakou dobu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i="1" dirty="0">
                <a:solidFill>
                  <a:srgbClr val="00B050"/>
                </a:solidFill>
              </a:rPr>
              <a:t>Uzavření oddělení je jistě ekonomicky nevýhodné a znamená organizační komplikaci pro pacienty i personál. Ztráty z nekontrolovaného šíření HCAI by však byly i jen ekonomicky vzato daleko větší, nehledě na možné poškození zdraví a života dalších pacientů</a:t>
            </a:r>
          </a:p>
        </p:txBody>
      </p:sp>
    </p:spTree>
    <p:extLst>
      <p:ext uri="{BB962C8B-B14F-4D97-AF65-F5344CB8AC3E}">
        <p14:creationId xmlns:p14="http://schemas.microsoft.com/office/powerpoint/2010/main" val="27077198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228600"/>
            <a:ext cx="8736013" cy="1143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Je pro oddělení výhodné hlásit HCAI, respektive </a:t>
            </a:r>
            <a:r>
              <a:rPr lang="cs-CZ" dirty="0" err="1">
                <a:latin typeface="+mn-lt"/>
              </a:rPr>
              <a:t>nozokomiální</a:t>
            </a:r>
            <a:r>
              <a:rPr lang="cs-CZ" dirty="0">
                <a:latin typeface="+mn-lt"/>
              </a:rPr>
              <a:t> nákazu?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736013" cy="5145360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800" i="1" dirty="0">
                <a:solidFill>
                  <a:srgbClr val="00B050"/>
                </a:solidFill>
              </a:rPr>
              <a:t>Záleží na nastavení systému v daném zařízení – co bude následovat v případě, že oddělení nahlásí </a:t>
            </a:r>
            <a:r>
              <a:rPr lang="cs-CZ" altLang="cs-CZ" sz="2800" i="1" dirty="0" err="1">
                <a:solidFill>
                  <a:srgbClr val="00B050"/>
                </a:solidFill>
              </a:rPr>
              <a:t>nozokomiální</a:t>
            </a:r>
            <a:r>
              <a:rPr lang="cs-CZ" altLang="cs-CZ" sz="2800" i="1" dirty="0">
                <a:solidFill>
                  <a:srgbClr val="00B050"/>
                </a:solidFill>
              </a:rPr>
              <a:t> nákazu a zpráva o tom se dostane na ředitelství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Represe, odebrání osobního hodnocení, kritika, hledání viníka?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Pak je téměř jisté, že na oddělení příště nákazu „zametou pod koberec“. Kdo by si pálil prsty, že?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0070C0"/>
                </a:solidFill>
              </a:rPr>
              <a:t>Pochvala, že si toho všimli, snaha najít zdroj a situaci rychle vyšetřit?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Pak je pravděpodobné, že bude hlášeno i příště!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800" i="1" dirty="0">
                <a:solidFill>
                  <a:srgbClr val="00B050"/>
                </a:solidFill>
              </a:rPr>
              <a:t>Ve skutečnosti v praxi téměř neexistují oddělení zcela bez </a:t>
            </a:r>
            <a:r>
              <a:rPr lang="cs-CZ" altLang="cs-CZ" sz="2800" i="1" dirty="0" err="1">
                <a:solidFill>
                  <a:srgbClr val="00B050"/>
                </a:solidFill>
              </a:rPr>
              <a:t>nozokomiálních</a:t>
            </a:r>
            <a:r>
              <a:rPr lang="cs-CZ" altLang="cs-CZ" sz="2800" i="1" dirty="0">
                <a:solidFill>
                  <a:srgbClr val="00B050"/>
                </a:solidFill>
              </a:rPr>
              <a:t> nákaz. Pokud oddělení „nemá“ </a:t>
            </a:r>
            <a:r>
              <a:rPr lang="cs-CZ" altLang="cs-CZ" sz="2800" i="1" dirty="0" err="1">
                <a:solidFill>
                  <a:srgbClr val="00B050"/>
                </a:solidFill>
              </a:rPr>
              <a:t>nozokomiální</a:t>
            </a:r>
            <a:r>
              <a:rPr lang="cs-CZ" altLang="cs-CZ" sz="2800" i="1" dirty="0">
                <a:solidFill>
                  <a:srgbClr val="00B050"/>
                </a:solidFill>
              </a:rPr>
              <a:t> nákazy, zpravidla je jen neřeší a nehlásí.</a:t>
            </a:r>
          </a:p>
        </p:txBody>
      </p:sp>
    </p:spTree>
    <p:extLst>
      <p:ext uri="{BB962C8B-B14F-4D97-AF65-F5344CB8AC3E}">
        <p14:creationId xmlns:p14="http://schemas.microsoft.com/office/powerpoint/2010/main" val="39857100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1143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Budeme zametat nozokomiální infekce pod koberec?</a:t>
            </a:r>
          </a:p>
        </p:txBody>
      </p:sp>
      <p:pic>
        <p:nvPicPr>
          <p:cNvPr id="65539" name="Picture 3" descr="Zametání nozokomiálek pod kobere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8915400" cy="5095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2865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762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Detektivní práce týmu</a:t>
            </a:r>
            <a:endParaRPr lang="en-US" dirty="0">
              <a:latin typeface="+mn-lt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Práce týmu pro kontrolu infekcí (TKI), případně jakéhokoli jinému týmu vytvořenému k tomu účelu, je do jisté míry „detektivní“. Podobně jako vyšetřovatel vraždy, i TKI musí hledat, </a:t>
            </a:r>
            <a:r>
              <a:rPr lang="cs-CZ" altLang="cs-CZ" sz="2800" b="1" dirty="0">
                <a:solidFill>
                  <a:schemeClr val="tx2"/>
                </a:solidFill>
              </a:rPr>
              <a:t>co měli všichni nemocní společného </a:t>
            </a:r>
            <a:r>
              <a:rPr lang="cs-CZ" altLang="cs-CZ" sz="2800" dirty="0"/>
              <a:t>(ošetřovala je stejná sestra? Měřil se jim tlak stejným tonometrem? Pili v kuchyňce čaj ze stejné várnice?)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Stejně jako moderní detektiv, i TKI ovšem nespoléhá jen na intuici, ale musí využívat dostupné nástroje, včetně </a:t>
            </a:r>
            <a:r>
              <a:rPr lang="cs-CZ" altLang="cs-CZ" sz="2800" b="1" dirty="0">
                <a:solidFill>
                  <a:schemeClr val="tx2"/>
                </a:solidFill>
              </a:rPr>
              <a:t>statistických metod. </a:t>
            </a:r>
            <a:r>
              <a:rPr lang="cs-CZ" altLang="cs-CZ" sz="2800" dirty="0"/>
              <a:t>Zpravidla se sestaví tzv. </a:t>
            </a:r>
            <a:r>
              <a:rPr lang="cs-CZ" altLang="cs-CZ" sz="2800" b="1" dirty="0">
                <a:solidFill>
                  <a:schemeClr val="tx2"/>
                </a:solidFill>
              </a:rPr>
              <a:t>epidemiologická křivka </a:t>
            </a:r>
            <a:r>
              <a:rPr lang="cs-CZ" altLang="cs-CZ" sz="2800" dirty="0"/>
              <a:t>– počty nových případů během času. </a:t>
            </a:r>
            <a:r>
              <a:rPr lang="cs-CZ" altLang="cs-CZ" sz="2800" dirty="0">
                <a:solidFill>
                  <a:srgbClr val="00B050"/>
                </a:solidFill>
              </a:rPr>
              <a:t>Jeden vrchol na začátku </a:t>
            </a:r>
            <a:r>
              <a:rPr lang="cs-CZ" altLang="cs-CZ" sz="2800" dirty="0"/>
              <a:t>– všichni se nakazili naráz (např. z jídla). </a:t>
            </a:r>
            <a:r>
              <a:rPr lang="cs-CZ" altLang="cs-CZ" sz="2800" dirty="0">
                <a:solidFill>
                  <a:srgbClr val="00B050"/>
                </a:solidFill>
              </a:rPr>
              <a:t>Menší vrcholy po </a:t>
            </a:r>
            <a:r>
              <a:rPr lang="cs-CZ" altLang="cs-CZ" sz="2800" i="1" dirty="0">
                <a:solidFill>
                  <a:srgbClr val="00B050"/>
                </a:solidFill>
              </a:rPr>
              <a:t>x</a:t>
            </a:r>
            <a:r>
              <a:rPr lang="cs-CZ" altLang="cs-CZ" sz="2800" dirty="0">
                <a:solidFill>
                  <a:srgbClr val="00B050"/>
                </a:solidFill>
              </a:rPr>
              <a:t> dnech </a:t>
            </a:r>
            <a:r>
              <a:rPr lang="cs-CZ" altLang="cs-CZ" sz="2800" dirty="0"/>
              <a:t>– pacienti se nakažují vzájemně (</a:t>
            </a:r>
            <a:r>
              <a:rPr lang="cs-CZ" altLang="cs-CZ" sz="2800" i="1" dirty="0"/>
              <a:t>x</a:t>
            </a:r>
            <a:r>
              <a:rPr lang="cs-CZ" altLang="cs-CZ" sz="2800" dirty="0"/>
              <a:t> je inkubační doba dané infekce).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3838170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01 problemmapnosocomialinf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6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 rot="-5400000">
            <a:off x="5418931" y="3290094"/>
            <a:ext cx="517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663300"/>
                </a:solidFill>
              </a:rPr>
              <a:t>http://www.ncsu.edu/pbl/pbl_lessons/highschool/high_health_plans_2.html</a:t>
            </a:r>
          </a:p>
        </p:txBody>
      </p:sp>
    </p:spTree>
    <p:extLst>
      <p:ext uri="{BB962C8B-B14F-4D97-AF65-F5344CB8AC3E}">
        <p14:creationId xmlns:p14="http://schemas.microsoft.com/office/powerpoint/2010/main" val="1517498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415212" cy="11430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Data pro epidemickou analýzu</a:t>
            </a:r>
            <a:endParaRPr lang="en-US" dirty="0">
              <a:latin typeface="+mn-lt"/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90600"/>
            <a:ext cx="8676456" cy="5606752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Aby mohl tým pro kontrolu infekcí vyšetřit, jaká je situace, potřebuje mít k dispozici </a:t>
            </a:r>
            <a:r>
              <a:rPr lang="cs-CZ" sz="2800" b="1" dirty="0">
                <a:solidFill>
                  <a:srgbClr val="0070C0"/>
                </a:solidFill>
              </a:rPr>
              <a:t>správné údaje</a:t>
            </a:r>
            <a:r>
              <a:rPr lang="cs-CZ" sz="2800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Pokud jde o mikrobiologické nálezy, je třeba, aby bylo zaručeno, že </a:t>
            </a:r>
            <a:r>
              <a:rPr lang="cs-CZ" sz="2800" b="1" dirty="0">
                <a:solidFill>
                  <a:srgbClr val="0070C0"/>
                </a:solidFill>
              </a:rPr>
              <a:t>vzorky byly správně odebrány a nešlo o kontaminaci</a:t>
            </a:r>
            <a:r>
              <a:rPr lang="cs-CZ" sz="2800" dirty="0"/>
              <a:t>, jinak budou data zkreslena a nebudou vypovídat o situaci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Je také potřeba dále odlišit, zda nalezený kmen byl </a:t>
            </a:r>
            <a:r>
              <a:rPr lang="cs-CZ" sz="2800" b="1" dirty="0">
                <a:solidFill>
                  <a:srgbClr val="0070C0"/>
                </a:solidFill>
              </a:rPr>
              <a:t>původcem infekce, nebo jen příslušné místo kolonizoval </a:t>
            </a:r>
            <a:r>
              <a:rPr lang="cs-CZ" sz="2800" dirty="0"/>
              <a:t>nebo kontaminoval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Častá </a:t>
            </a:r>
            <a:r>
              <a:rPr lang="cs-CZ" sz="2800" b="1" dirty="0">
                <a:solidFill>
                  <a:srgbClr val="0070C0"/>
                </a:solidFill>
              </a:rPr>
              <a:t>chyba je, že se počítají bez rozdílu např. všechny nálezy MRSA</a:t>
            </a:r>
            <a:r>
              <a:rPr lang="cs-CZ" sz="2800" dirty="0"/>
              <a:t>, ať jsou z rány, hemokultury, nebo naopak jen z kůže či z nosu. Přitom nosičství MRSA i infekce MRSA jsou významné, jenže infekce jinak než nosičství.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8638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639" y="116632"/>
            <a:ext cx="7773987" cy="874713"/>
          </a:xfrm>
        </p:spPr>
        <p:txBody>
          <a:bodyPr rtlCol="0"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dirty="0">
                <a:latin typeface="+mn-lt"/>
              </a:rPr>
              <a:t>Možné tvary křivky</a:t>
            </a: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1136650" y="364321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1066800" y="6019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13" name="Freeform 5"/>
          <p:cNvSpPr>
            <a:spLocks/>
          </p:cNvSpPr>
          <p:nvPr/>
        </p:nvSpPr>
        <p:spPr bwMode="auto">
          <a:xfrm>
            <a:off x="1136650" y="3372222"/>
            <a:ext cx="3060700" cy="266700"/>
          </a:xfrm>
          <a:custGeom>
            <a:avLst/>
            <a:gdLst>
              <a:gd name="T0" fmla="*/ 72 w 1928"/>
              <a:gd name="T1" fmla="*/ 168 h 168"/>
              <a:gd name="T2" fmla="*/ 264 w 1928"/>
              <a:gd name="T3" fmla="*/ 24 h 168"/>
              <a:gd name="T4" fmla="*/ 1656 w 1928"/>
              <a:gd name="T5" fmla="*/ 24 h 168"/>
              <a:gd name="T6" fmla="*/ 1896 w 1928"/>
              <a:gd name="T7" fmla="*/ 168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1928"/>
              <a:gd name="T13" fmla="*/ 0 h 168"/>
              <a:gd name="T14" fmla="*/ 1928 w 192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8" h="168">
                <a:moveTo>
                  <a:pt x="72" y="168"/>
                </a:moveTo>
                <a:cubicBezTo>
                  <a:pt x="36" y="108"/>
                  <a:pt x="0" y="48"/>
                  <a:pt x="264" y="24"/>
                </a:cubicBezTo>
                <a:cubicBezTo>
                  <a:pt x="528" y="0"/>
                  <a:pt x="1384" y="0"/>
                  <a:pt x="1656" y="24"/>
                </a:cubicBezTo>
                <a:cubicBezTo>
                  <a:pt x="1928" y="48"/>
                  <a:pt x="1856" y="144"/>
                  <a:pt x="1896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8614" name="Freeform 6"/>
          <p:cNvSpPr>
            <a:spLocks/>
          </p:cNvSpPr>
          <p:nvPr/>
        </p:nvSpPr>
        <p:spPr bwMode="auto">
          <a:xfrm>
            <a:off x="1219200" y="5791200"/>
            <a:ext cx="457200" cy="228600"/>
          </a:xfrm>
          <a:custGeom>
            <a:avLst/>
            <a:gdLst>
              <a:gd name="T0" fmla="*/ 0 w 288"/>
              <a:gd name="T1" fmla="*/ 144 h 144"/>
              <a:gd name="T2" fmla="*/ 144 w 288"/>
              <a:gd name="T3" fmla="*/ 0 h 144"/>
              <a:gd name="T4" fmla="*/ 288 w 288"/>
              <a:gd name="T5" fmla="*/ 144 h 144"/>
              <a:gd name="T6" fmla="*/ 0 60000 65536"/>
              <a:gd name="T7" fmla="*/ 0 60000 65536"/>
              <a:gd name="T8" fmla="*/ 0 60000 65536"/>
              <a:gd name="T9" fmla="*/ 0 w 288"/>
              <a:gd name="T10" fmla="*/ 0 h 144"/>
              <a:gd name="T11" fmla="*/ 288 w 28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44">
                <a:moveTo>
                  <a:pt x="0" y="144"/>
                </a:moveTo>
                <a:cubicBezTo>
                  <a:pt x="48" y="72"/>
                  <a:pt x="96" y="0"/>
                  <a:pt x="144" y="0"/>
                </a:cubicBezTo>
                <a:cubicBezTo>
                  <a:pt x="192" y="0"/>
                  <a:pt x="240" y="72"/>
                  <a:pt x="28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8615" name="Freeform 7"/>
          <p:cNvSpPr>
            <a:spLocks/>
          </p:cNvSpPr>
          <p:nvPr/>
        </p:nvSpPr>
        <p:spPr bwMode="auto">
          <a:xfrm>
            <a:off x="2209800" y="5791200"/>
            <a:ext cx="457200" cy="228600"/>
          </a:xfrm>
          <a:custGeom>
            <a:avLst/>
            <a:gdLst>
              <a:gd name="T0" fmla="*/ 0 w 288"/>
              <a:gd name="T1" fmla="*/ 144 h 144"/>
              <a:gd name="T2" fmla="*/ 144 w 288"/>
              <a:gd name="T3" fmla="*/ 0 h 144"/>
              <a:gd name="T4" fmla="*/ 288 w 288"/>
              <a:gd name="T5" fmla="*/ 144 h 144"/>
              <a:gd name="T6" fmla="*/ 0 60000 65536"/>
              <a:gd name="T7" fmla="*/ 0 60000 65536"/>
              <a:gd name="T8" fmla="*/ 0 60000 65536"/>
              <a:gd name="T9" fmla="*/ 0 w 288"/>
              <a:gd name="T10" fmla="*/ 0 h 144"/>
              <a:gd name="T11" fmla="*/ 288 w 28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44">
                <a:moveTo>
                  <a:pt x="0" y="144"/>
                </a:moveTo>
                <a:cubicBezTo>
                  <a:pt x="48" y="72"/>
                  <a:pt x="96" y="0"/>
                  <a:pt x="144" y="0"/>
                </a:cubicBezTo>
                <a:cubicBezTo>
                  <a:pt x="192" y="0"/>
                  <a:pt x="240" y="72"/>
                  <a:pt x="28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8616" name="Freeform 8"/>
          <p:cNvSpPr>
            <a:spLocks/>
          </p:cNvSpPr>
          <p:nvPr/>
        </p:nvSpPr>
        <p:spPr bwMode="auto">
          <a:xfrm>
            <a:off x="3429000" y="5791200"/>
            <a:ext cx="457200" cy="228600"/>
          </a:xfrm>
          <a:custGeom>
            <a:avLst/>
            <a:gdLst>
              <a:gd name="T0" fmla="*/ 0 w 288"/>
              <a:gd name="T1" fmla="*/ 144 h 144"/>
              <a:gd name="T2" fmla="*/ 144 w 288"/>
              <a:gd name="T3" fmla="*/ 0 h 144"/>
              <a:gd name="T4" fmla="*/ 288 w 288"/>
              <a:gd name="T5" fmla="*/ 144 h 144"/>
              <a:gd name="T6" fmla="*/ 0 60000 65536"/>
              <a:gd name="T7" fmla="*/ 0 60000 65536"/>
              <a:gd name="T8" fmla="*/ 0 60000 65536"/>
              <a:gd name="T9" fmla="*/ 0 w 288"/>
              <a:gd name="T10" fmla="*/ 0 h 144"/>
              <a:gd name="T11" fmla="*/ 288 w 28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44">
                <a:moveTo>
                  <a:pt x="0" y="144"/>
                </a:moveTo>
                <a:cubicBezTo>
                  <a:pt x="48" y="72"/>
                  <a:pt x="96" y="0"/>
                  <a:pt x="144" y="0"/>
                </a:cubicBezTo>
                <a:cubicBezTo>
                  <a:pt x="192" y="0"/>
                  <a:pt x="240" y="72"/>
                  <a:pt x="28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56361" name="Text Box 9"/>
          <p:cNvSpPr txBox="1">
            <a:spLocks noChangeArrowheads="1"/>
          </p:cNvSpPr>
          <p:nvPr/>
        </p:nvSpPr>
        <p:spPr bwMode="auto">
          <a:xfrm>
            <a:off x="4427984" y="2996952"/>
            <a:ext cx="396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latin typeface="+mn-lt"/>
              </a:rPr>
              <a:t>Zde je pravděpodobně někde v nemocnici skryt zdroj (nosič, popřípadě část nemocničního prostředí), který neustále pozvolna infikuje pacienty</a:t>
            </a:r>
          </a:p>
        </p:txBody>
      </p:sp>
      <p:sp>
        <p:nvSpPr>
          <p:cNvPr id="356362" name="Text Box 10"/>
          <p:cNvSpPr txBox="1">
            <a:spLocks noChangeArrowheads="1"/>
          </p:cNvSpPr>
          <p:nvPr/>
        </p:nvSpPr>
        <p:spPr bwMode="auto">
          <a:xfrm>
            <a:off x="4495800" y="5426075"/>
            <a:ext cx="411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latin typeface="+mn-lt"/>
              </a:rPr>
              <a:t>Přenos z osoby na osobu, mezery mezi „kopečky“ odpovídají inkubační době</a:t>
            </a: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219200" y="2179635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1676400" y="1062035"/>
            <a:ext cx="1981200" cy="1117600"/>
          </a:xfrm>
          <a:custGeom>
            <a:avLst/>
            <a:gdLst>
              <a:gd name="T0" fmla="*/ 0 w 1248"/>
              <a:gd name="T1" fmla="*/ 704 h 704"/>
              <a:gd name="T2" fmla="*/ 192 w 1248"/>
              <a:gd name="T3" fmla="*/ 32 h 704"/>
              <a:gd name="T4" fmla="*/ 768 w 1248"/>
              <a:gd name="T5" fmla="*/ 512 h 704"/>
              <a:gd name="T6" fmla="*/ 1248 w 1248"/>
              <a:gd name="T7" fmla="*/ 704 h 704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704"/>
              <a:gd name="T14" fmla="*/ 1248 w 1248"/>
              <a:gd name="T15" fmla="*/ 704 h 7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704">
                <a:moveTo>
                  <a:pt x="0" y="704"/>
                </a:moveTo>
                <a:cubicBezTo>
                  <a:pt x="32" y="384"/>
                  <a:pt x="64" y="64"/>
                  <a:pt x="192" y="32"/>
                </a:cubicBezTo>
                <a:cubicBezTo>
                  <a:pt x="320" y="0"/>
                  <a:pt x="592" y="400"/>
                  <a:pt x="768" y="512"/>
                </a:cubicBezTo>
                <a:cubicBezTo>
                  <a:pt x="944" y="624"/>
                  <a:pt x="1160" y="672"/>
                  <a:pt x="1248" y="7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427984" y="991345"/>
            <a:ext cx="4320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latin typeface="+mn-lt"/>
              </a:rPr>
              <a:t>Tento tvar je typický pro potravinové zdroje (všichni se nakazili najednou, jen u menšiny se potíže objevily se zpožděním)</a:t>
            </a:r>
          </a:p>
        </p:txBody>
      </p:sp>
    </p:spTree>
    <p:extLst>
      <p:ext uri="{BB962C8B-B14F-4D97-AF65-F5344CB8AC3E}">
        <p14:creationId xmlns:p14="http://schemas.microsoft.com/office/powerpoint/2010/main" val="33565822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05800" cy="126365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Koncepční management HCAI v</a:t>
            </a:r>
            <a:r>
              <a:rPr lang="cs-CZ" dirty="0">
                <a:solidFill>
                  <a:schemeClr val="bg1"/>
                </a:solidFill>
                <a:latin typeface="+mn-lt"/>
              </a:rPr>
              <a:t> </a:t>
            </a:r>
            <a:r>
              <a:rPr lang="cs-CZ" dirty="0">
                <a:latin typeface="+mn-lt"/>
              </a:rPr>
              <a:t>rámci zdravotnického zařízení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6792"/>
            <a:ext cx="8458200" cy="5181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Kromě "výkonného" týmu musí existovat ještě </a:t>
            </a:r>
            <a:r>
              <a:rPr lang="cs-CZ" altLang="cs-CZ" sz="2800" b="1" dirty="0">
                <a:solidFill>
                  <a:srgbClr val="0070C0"/>
                </a:solidFill>
              </a:rPr>
              <a:t>"koncepční" tým</a:t>
            </a:r>
            <a:endParaRPr lang="cs-CZ" altLang="cs-CZ" sz="2800" dirty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dirty="0"/>
              <a:t>Musí zahrnovat i zástupce </a:t>
            </a:r>
            <a:r>
              <a:rPr lang="cs-CZ" altLang="cs-CZ" sz="2800" b="1" dirty="0">
                <a:solidFill>
                  <a:srgbClr val="0070C0"/>
                </a:solidFill>
              </a:rPr>
              <a:t>vedení nemocnice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i vedení významných oddělení či klinik apod.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Reaguje na případy HCAI </a:t>
            </a:r>
            <a:r>
              <a:rPr lang="cs-CZ" altLang="cs-CZ" sz="2800" b="1" dirty="0">
                <a:solidFill>
                  <a:srgbClr val="0070C0"/>
                </a:solidFill>
              </a:rPr>
              <a:t>z dlouhodobého hlediska</a:t>
            </a:r>
            <a:r>
              <a:rPr lang="cs-CZ" altLang="cs-CZ" sz="2800" b="1" dirty="0">
                <a:solidFill>
                  <a:schemeClr val="tx2"/>
                </a:solidFill>
              </a:rPr>
              <a:t> </a:t>
            </a:r>
            <a:r>
              <a:rPr lang="cs-CZ" altLang="cs-CZ" sz="2800" dirty="0"/>
              <a:t>a snaží se z nich poučit – předcházet dalším podobným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Může pak rozhodovat o formě provedení stavebních úprav, vhodné </a:t>
            </a:r>
            <a:r>
              <a:rPr lang="cs-CZ" altLang="cs-CZ" sz="2800" b="1" dirty="0">
                <a:solidFill>
                  <a:srgbClr val="0070C0"/>
                </a:solidFill>
              </a:rPr>
              <a:t>nastavení parametrů při výběrových řízeních</a:t>
            </a:r>
            <a:r>
              <a:rPr lang="cs-CZ" altLang="cs-CZ" sz="2800" dirty="0"/>
              <a:t> (aby například u cévních nebo močových katetrů nebyla kritériem jen cena, ale i menší náchylnost k tvorbě </a:t>
            </a:r>
            <a:r>
              <a:rPr lang="cs-CZ" altLang="cs-CZ" sz="2800" dirty="0" err="1"/>
              <a:t>biofilmu</a:t>
            </a:r>
            <a:r>
              <a:rPr lang="cs-CZ" altLang="cs-CZ" sz="2800" dirty="0"/>
              <a:t>) a podobně</a:t>
            </a:r>
          </a:p>
        </p:txBody>
      </p:sp>
    </p:spTree>
    <p:extLst>
      <p:ext uri="{BB962C8B-B14F-4D97-AF65-F5344CB8AC3E}">
        <p14:creationId xmlns:p14="http://schemas.microsoft.com/office/powerpoint/2010/main" val="21951930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5776664" cy="13716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Evidence HCAI mimo zdravotnické zařízení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001344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Naprosto zásadní a nejdůležitější u HCAI je jejich </a:t>
            </a:r>
            <a:r>
              <a:rPr lang="cs-CZ" altLang="cs-CZ" sz="2800" b="1" dirty="0">
                <a:solidFill>
                  <a:srgbClr val="0070C0"/>
                </a:solidFill>
              </a:rPr>
              <a:t>evidence a přímé řešení na úrovni daného zdravotnického zařízení </a:t>
            </a:r>
            <a:r>
              <a:rPr lang="cs-CZ" altLang="cs-CZ" sz="2800" dirty="0"/>
              <a:t>(nemocnice), vše ostatní má mnohem menší význam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Přesto zkušenosti jedné nemocnice mohou </a:t>
            </a:r>
            <a:r>
              <a:rPr lang="cs-CZ" altLang="cs-CZ" sz="2800" b="1" dirty="0">
                <a:solidFill>
                  <a:srgbClr val="0070C0"/>
                </a:solidFill>
              </a:rPr>
              <a:t>varovat i jiná zařízení</a:t>
            </a:r>
            <a:r>
              <a:rPr lang="cs-CZ" altLang="cs-CZ" sz="2800" dirty="0"/>
              <a:t> a mohou být pro ně významná například i kvůli možným překladům pacientů apod.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Nemocniční epidemiolog proto hlásí závažné případy </a:t>
            </a:r>
            <a:r>
              <a:rPr lang="cs-CZ" altLang="cs-CZ" sz="2800" b="1" dirty="0">
                <a:solidFill>
                  <a:srgbClr val="0070C0"/>
                </a:solidFill>
              </a:rPr>
              <a:t>územním orgánům hygieny</a:t>
            </a:r>
            <a:r>
              <a:rPr lang="cs-CZ" altLang="cs-CZ" sz="2800" dirty="0"/>
              <a:t>, které pak sledují dlouhodobé trendy a formulují případná doporučení</a:t>
            </a:r>
            <a:endParaRPr lang="cs-CZ" altLang="cs-CZ" sz="28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dirty="0"/>
              <a:t>Na </a:t>
            </a:r>
            <a:r>
              <a:rPr lang="cs-CZ" altLang="cs-CZ" sz="2800" b="1" dirty="0">
                <a:solidFill>
                  <a:srgbClr val="0070C0"/>
                </a:solidFill>
              </a:rPr>
              <a:t>celostátní úrovni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řeší HCAI útvar hlavního hygienika při ministerstvu zdravotnictví, a různé komise a skupiny při odborných společnostech.</a:t>
            </a:r>
          </a:p>
        </p:txBody>
      </p:sp>
    </p:spTree>
    <p:extLst>
      <p:ext uri="{BB962C8B-B14F-4D97-AF65-F5344CB8AC3E}">
        <p14:creationId xmlns:p14="http://schemas.microsoft.com/office/powerpoint/2010/main" val="424478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140575" cy="765175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Kdo nejčastěji onemocní II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Léčebné vlivy</a:t>
            </a:r>
          </a:p>
          <a:p>
            <a:pPr lvl="1">
              <a:spcBef>
                <a:spcPct val="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některé léky:</a:t>
            </a:r>
            <a:endParaRPr lang="cs-CZ" altLang="cs-CZ" dirty="0"/>
          </a:p>
          <a:p>
            <a:pPr lvl="2">
              <a:spcBef>
                <a:spcPct val="0"/>
              </a:spcBef>
            </a:pPr>
            <a:r>
              <a:rPr lang="cs-CZ" altLang="cs-CZ" b="1" dirty="0">
                <a:solidFill>
                  <a:schemeClr val="accent1"/>
                </a:solidFill>
              </a:rPr>
              <a:t>cytostatika</a:t>
            </a:r>
            <a:r>
              <a:rPr lang="cs-CZ" altLang="cs-CZ" dirty="0"/>
              <a:t> – výrazně zasahují do všech systémů na úrovni buněk i celého organismu</a:t>
            </a:r>
          </a:p>
          <a:p>
            <a:pPr lvl="2">
              <a:spcBef>
                <a:spcPct val="0"/>
              </a:spcBef>
            </a:pPr>
            <a:r>
              <a:rPr lang="cs-CZ" altLang="cs-CZ" b="1" dirty="0">
                <a:solidFill>
                  <a:schemeClr val="accent1"/>
                </a:solidFill>
              </a:rPr>
              <a:t>steroidy</a:t>
            </a:r>
            <a:r>
              <a:rPr lang="cs-CZ" altLang="cs-CZ" dirty="0"/>
              <a:t> – potlačují zánětlivý proces, a tedy i přirozenou obranu organismu proti infekci</a:t>
            </a:r>
          </a:p>
          <a:p>
            <a:pPr lvl="2">
              <a:spcBef>
                <a:spcPct val="0"/>
              </a:spcBef>
            </a:pPr>
            <a:r>
              <a:rPr lang="cs-CZ" altLang="cs-CZ" b="1" dirty="0">
                <a:solidFill>
                  <a:schemeClr val="accent1"/>
                </a:solidFill>
              </a:rPr>
              <a:t>biologická léčba</a:t>
            </a:r>
            <a:r>
              <a:rPr lang="cs-CZ" altLang="cs-CZ" dirty="0"/>
              <a:t> – monoklonální protilátky, používané při některých nádorových a autoimunitních chorobách</a:t>
            </a:r>
          </a:p>
          <a:p>
            <a:pPr lvl="2">
              <a:spcBef>
                <a:spcPct val="0"/>
              </a:spcBef>
            </a:pPr>
            <a:r>
              <a:rPr lang="cs-CZ" altLang="cs-CZ" b="1" dirty="0">
                <a:solidFill>
                  <a:schemeClr val="accent1"/>
                </a:solidFill>
              </a:rPr>
              <a:t>antibiotika</a:t>
            </a:r>
            <a:r>
              <a:rPr lang="cs-CZ" altLang="cs-CZ" dirty="0"/>
              <a:t> – působí nejen proti patogenům, ale také proti běžné flóře, která za normálních okolností chrání pacienta (oslabují tzv. </a:t>
            </a:r>
            <a:r>
              <a:rPr lang="cs-CZ" altLang="cs-CZ" b="1" dirty="0">
                <a:solidFill>
                  <a:schemeClr val="tx2"/>
                </a:solidFill>
              </a:rPr>
              <a:t>kolonizační rezistenci</a:t>
            </a:r>
            <a:r>
              <a:rPr lang="cs-CZ" altLang="cs-CZ" dirty="0"/>
              <a:t>)</a:t>
            </a:r>
          </a:p>
          <a:p>
            <a:pPr lvl="2">
              <a:spcBef>
                <a:spcPct val="0"/>
              </a:spcBef>
            </a:pPr>
            <a:r>
              <a:rPr lang="cs-CZ" altLang="cs-CZ" b="1" dirty="0">
                <a:solidFill>
                  <a:schemeClr val="accent1"/>
                </a:solidFill>
              </a:rPr>
              <a:t>různé další léky</a:t>
            </a:r>
          </a:p>
          <a:p>
            <a:pPr lvl="1">
              <a:spcBef>
                <a:spcPct val="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jiná léčba:</a:t>
            </a:r>
            <a:r>
              <a:rPr lang="cs-CZ" altLang="cs-CZ" dirty="0"/>
              <a:t> zavádění cizorodých (hlavně plastových) materiálů do organismu – na těch se může vytvářet bakteriální </a:t>
            </a:r>
            <a:r>
              <a:rPr lang="cs-CZ" altLang="cs-CZ" dirty="0" err="1"/>
              <a:t>biofilm</a:t>
            </a:r>
            <a:r>
              <a:rPr lang="cs-CZ" altLang="cs-CZ" dirty="0"/>
              <a:t> a odtud se šířit dál do těla</a:t>
            </a:r>
          </a:p>
        </p:txBody>
      </p:sp>
    </p:spTree>
    <p:extLst>
      <p:ext uri="{BB962C8B-B14F-4D97-AF65-F5344CB8AC3E}">
        <p14:creationId xmlns:p14="http://schemas.microsoft.com/office/powerpoint/2010/main" val="25461475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3886200" cy="685800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Před závěrem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714500"/>
            <a:ext cx="7772400" cy="34290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/>
              <a:t>Pamatujte, že </a:t>
            </a:r>
            <a:r>
              <a:rPr lang="cs-CZ" sz="3600" b="1" dirty="0">
                <a:solidFill>
                  <a:schemeClr val="accent1"/>
                </a:solidFill>
              </a:rPr>
              <a:t>nozokomiální infekce není náhoda</a:t>
            </a:r>
            <a:r>
              <a:rPr lang="cs-CZ" sz="3600" dirty="0"/>
              <a:t>, není to něco předem daného, s čím se nedá nic dělat.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/>
              <a:t>Naopak – čím se budeme chovat obezřetněji, tím více případům HCAI se nám podaří předejít</a:t>
            </a:r>
          </a:p>
        </p:txBody>
      </p:sp>
    </p:spTree>
    <p:extLst>
      <p:ext uri="{BB962C8B-B14F-4D97-AF65-F5344CB8AC3E}">
        <p14:creationId xmlns:p14="http://schemas.microsoft.com/office/powerpoint/2010/main" val="16376744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5181600" cy="669925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atin typeface="+mn-lt"/>
              </a:rPr>
              <a:t>Konec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24744"/>
            <a:ext cx="4287030" cy="429462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763688" y="558924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Mozaika složená z obrázků různě pigmentovaných kmenů pseudomonád (foto archiv Mikrobiologického ústavu)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99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929687" cy="838200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Hlavní druhy nozokomiálních nákaz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42999"/>
            <a:ext cx="7848872" cy="535405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Močové infekce</a:t>
            </a:r>
            <a:r>
              <a:rPr lang="cs-CZ" altLang="cs-CZ" sz="2800" dirty="0"/>
              <a:t> – 40 % všech HCAI, hlavně katetrizovaní pacienti; problémem je hlavně to, že je často způsobují velmi rezistentní bakterie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Respirační infekce</a:t>
            </a:r>
            <a:r>
              <a:rPr lang="cs-CZ" altLang="cs-CZ" sz="2800" dirty="0"/>
              <a:t> – cca 20 % všech HCAI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Ventilátorové pneumonie časné (většinou endogenní) a pozdní (častěji exogenní) – u pacientů napojených na umělou plicní ventilaci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Aspirační pneumonie (při vdechnutí tělních tekutin)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/>
              <a:t>Jiné respirační infekce	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tx2"/>
                </a:solidFill>
              </a:rPr>
              <a:t>Hnisavé infekce operačních ran</a:t>
            </a:r>
            <a:r>
              <a:rPr lang="cs-CZ" altLang="cs-CZ" sz="2800" dirty="0"/>
              <a:t> – cca 20 %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 err="1">
                <a:solidFill>
                  <a:schemeClr val="tx2"/>
                </a:solidFill>
              </a:rPr>
              <a:t>Katetrové</a:t>
            </a:r>
            <a:r>
              <a:rPr lang="cs-CZ" altLang="cs-CZ" sz="2800" b="1" dirty="0">
                <a:solidFill>
                  <a:schemeClr val="tx2"/>
                </a:solidFill>
              </a:rPr>
              <a:t> sepse (ze zavedených žilních katetrů)</a:t>
            </a:r>
            <a:r>
              <a:rPr lang="cs-CZ" altLang="cs-CZ" sz="2800" dirty="0"/>
              <a:t> – až cca 15 % všech HCAI, velmi závažné infekce</a:t>
            </a:r>
          </a:p>
        </p:txBody>
      </p:sp>
    </p:spTree>
    <p:extLst>
      <p:ext uri="{BB962C8B-B14F-4D97-AF65-F5344CB8AC3E}">
        <p14:creationId xmlns:p14="http://schemas.microsoft.com/office/powerpoint/2010/main" val="141146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6553200" cy="1412875"/>
          </a:xfrm>
        </p:spPr>
        <p:txBody>
          <a:bodyPr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Vznik </a:t>
            </a:r>
            <a:r>
              <a:rPr lang="cs-CZ" dirty="0" err="1">
                <a:latin typeface="+mn-lt"/>
              </a:rPr>
              <a:t>nozokomiálních</a:t>
            </a:r>
            <a:r>
              <a:rPr lang="cs-CZ" dirty="0">
                <a:latin typeface="+mn-lt"/>
              </a:rPr>
              <a:t> močových infekcí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95400"/>
            <a:ext cx="8496944" cy="530195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2800" dirty="0"/>
              <a:t>Močové infekce mohou mimo jiné vznikat častým </a:t>
            </a:r>
            <a:r>
              <a:rPr lang="cs-CZ" altLang="cs-CZ" sz="2800" b="1" dirty="0">
                <a:solidFill>
                  <a:schemeClr val="tx2"/>
                </a:solidFill>
              </a:rPr>
              <a:t>cévkováním pacientů</a:t>
            </a:r>
            <a:r>
              <a:rPr lang="cs-CZ" altLang="cs-CZ" sz="2800" dirty="0"/>
              <a:t>. Močové cévky jsou po nějaké době kolonizovány bakteriemi skoro vždycky. Někdy zůstanou jen na katetru, jindy ale dojde k opravdové infekci močového měchýře.</a:t>
            </a:r>
          </a:p>
          <a:p>
            <a:pPr>
              <a:spcBef>
                <a:spcPct val="0"/>
              </a:spcBef>
            </a:pPr>
            <a:r>
              <a:rPr lang="cs-CZ" altLang="cs-CZ" sz="2800" dirty="0"/>
              <a:t>Z toho vyplývá nutnost </a:t>
            </a:r>
            <a:r>
              <a:rPr lang="cs-CZ" altLang="cs-CZ" sz="2800" b="1" dirty="0">
                <a:solidFill>
                  <a:schemeClr val="tx2"/>
                </a:solidFill>
              </a:rPr>
              <a:t>pečlivě zvažovat</a:t>
            </a:r>
            <a:r>
              <a:rPr lang="cs-CZ" altLang="cs-CZ" sz="2800" dirty="0"/>
              <a:t>, kdy je katetrizace (zejména dlouhodobá) opravdu nezbytná, a kdy ne, a pokud ano, věnovat katetrům náležitou péči.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i="1" dirty="0">
                <a:solidFill>
                  <a:srgbClr val="00B050"/>
                </a:solidFill>
              </a:rPr>
              <a:t>Ne, že by to v praxi mělo velký význam, ale strategie pečlivého zvažování platí i pro jednorázové cévkování za účelem odběru: mikrobiologové na cévkované moči netrvají, a jak bylo řečeno u močových infekcí, běžně odebraná moč nemusí být špatným vzorkem, je-li odebrána správně.</a:t>
            </a:r>
          </a:p>
        </p:txBody>
      </p:sp>
    </p:spTree>
    <p:extLst>
      <p:ext uri="{BB962C8B-B14F-4D97-AF65-F5344CB8AC3E}">
        <p14:creationId xmlns:p14="http://schemas.microsoft.com/office/powerpoint/2010/main" val="86488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2970</TotalTime>
  <Words>6015</Words>
  <Application>Microsoft Office PowerPoint</Application>
  <PresentationFormat>Předvádění na obrazovce (4:3)</PresentationFormat>
  <Paragraphs>373</Paragraphs>
  <Slides>71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71</vt:i4>
      </vt:variant>
    </vt:vector>
  </HeadingPairs>
  <TitlesOfParts>
    <vt:vector size="75" baseType="lpstr">
      <vt:lpstr>Arial</vt:lpstr>
      <vt:lpstr>Calibri</vt:lpstr>
      <vt:lpstr>Wingdings</vt:lpstr>
      <vt:lpstr>Motiv sady Office</vt:lpstr>
      <vt:lpstr>Nákazy v souvislosti se zdravotní péčí (HCAI, nozokomiální nákazy)</vt:lpstr>
      <vt:lpstr>Definice HCAI</vt:lpstr>
      <vt:lpstr>Důsledky HCAI</vt:lpstr>
      <vt:lpstr>HCAI jsou různé typy</vt:lpstr>
      <vt:lpstr>Jsou horší exogenní, nebo endogenní HCAI?</vt:lpstr>
      <vt:lpstr>Kdo nejčastěji onemocní I</vt:lpstr>
      <vt:lpstr>Kdo nejčastěji onemocní II</vt:lpstr>
      <vt:lpstr>Hlavní druhy nozokomiálních nákaz</vt:lpstr>
      <vt:lpstr>Vznik nozokomiálních močových infekcí</vt:lpstr>
      <vt:lpstr>Infekce u pacientů s močovým katetrem</vt:lpstr>
      <vt:lpstr>Co dělat proti těmto infekcím (1)</vt:lpstr>
      <vt:lpstr>Co dělat proti těmto infekcím (2)</vt:lpstr>
      <vt:lpstr>Nozokomiální pneumonie</vt:lpstr>
      <vt:lpstr>Nozokomiální infekce krevního řečiště</vt:lpstr>
      <vt:lpstr>Katetrová sepse a biofilm</vt:lpstr>
      <vt:lpstr>Prevence katetrových sepsí</vt:lpstr>
      <vt:lpstr>Nozokomiální infekce ran</vt:lpstr>
      <vt:lpstr>Rány v chirurgii</vt:lpstr>
      <vt:lpstr>Prezentace aplikace PowerPoint</vt:lpstr>
      <vt:lpstr>Původci HCAI: Obecná charakteristika původců HCAI</vt:lpstr>
      <vt:lpstr>Nejdůležitější původci HCAI</vt:lpstr>
      <vt:lpstr>Pseudomonas aeruginosa – typický původce HCAI</vt:lpstr>
      <vt:lpstr>Předcházení HCAI (1)</vt:lpstr>
      <vt:lpstr>„MRSA režim“ pořád?</vt:lpstr>
      <vt:lpstr>Doporučený postup pro MRSA</vt:lpstr>
      <vt:lpstr>Personál (1)</vt:lpstr>
      <vt:lpstr>Personál (2)</vt:lpstr>
      <vt:lpstr>Pomůcky a nástroje</vt:lpstr>
      <vt:lpstr>Úklid a desinfekce</vt:lpstr>
      <vt:lpstr>Návštěvy a ostatní opatření u osob s MRSA či jiným významným kmenem</vt:lpstr>
      <vt:lpstr>Zdroj a nosič infekce</vt:lpstr>
      <vt:lpstr>Chronické nosičství</vt:lpstr>
      <vt:lpstr>Jak se HCAI přenese?</vt:lpstr>
      <vt:lpstr>Kde je největší riziko</vt:lpstr>
      <vt:lpstr>MRSA – přístup k výskytu</vt:lpstr>
      <vt:lpstr>Eliminace nosního nosičství</vt:lpstr>
      <vt:lpstr>Omezení katetrových sepsí a infekcí žilních vstupů</vt:lpstr>
      <vt:lpstr>Příjem a překlady rizikových pacientů (MRSA)</vt:lpstr>
      <vt:lpstr>Propuštění rizikového pacienta</vt:lpstr>
      <vt:lpstr>Co s rizikovým pacientem dál?</vt:lpstr>
      <vt:lpstr>Nosič v personálu: co s tím?</vt:lpstr>
      <vt:lpstr>Prezentace aplikace PowerPoint</vt:lpstr>
      <vt:lpstr>Jak si mýt a desinfikovat ruce</vt:lpstr>
      <vt:lpstr>„Vědět to“ neznamená „dělat to“</vt:lpstr>
      <vt:lpstr>Návyky personálu obecně</vt:lpstr>
      <vt:lpstr>V některých případech jsou nutné ústenky či masky</vt:lpstr>
      <vt:lpstr>Provozní opatření</vt:lpstr>
      <vt:lpstr>Provozní opatření na oddělení jsou velmi důležitá</vt:lpstr>
      <vt:lpstr>Stavebně technická opatření</vt:lpstr>
      <vt:lpstr>Zvlášť pro legionelózy</vt:lpstr>
      <vt:lpstr>Legionella a teplota</vt:lpstr>
      <vt:lpstr>Zvyšování odolnosti pacientů i personálu I Imunizace některých nemocných</vt:lpstr>
      <vt:lpstr>U oslabených by např. pásový opar mohl mít těžký průběh…</vt:lpstr>
      <vt:lpstr>Zvyšování odolnosti pacientů i personálu II Antibiotická profylaxe</vt:lpstr>
      <vt:lpstr>Prezentace aplikace PowerPoint</vt:lpstr>
      <vt:lpstr>Prezentace aplikace PowerPoint</vt:lpstr>
      <vt:lpstr>Řešení případů HCAI</vt:lpstr>
      <vt:lpstr>Vytvoření systému surveillance</vt:lpstr>
      <vt:lpstr>Práce týmu v rámci surveillance I Prvotní impuls</vt:lpstr>
      <vt:lpstr>Práce týmu v rámci surveillance II Úkoly jednotlivých částí týmu (1)</vt:lpstr>
      <vt:lpstr>Práce týmu v rámci surveillance III Úkoly jednotlivých částí týmu (2)</vt:lpstr>
      <vt:lpstr>Je pro oddělení výhodné hlásit HCAI, respektive nozokomiální nákazu?</vt:lpstr>
      <vt:lpstr>Budeme zametat nozokomiální infekce pod koberec?</vt:lpstr>
      <vt:lpstr>Detektivní práce týmu</vt:lpstr>
      <vt:lpstr>Prezentace aplikace PowerPoint</vt:lpstr>
      <vt:lpstr>Data pro epidemickou analýzu</vt:lpstr>
      <vt:lpstr>Možné tvary křivky</vt:lpstr>
      <vt:lpstr>Koncepční management HCAI v rámci zdravotnického zařízení</vt:lpstr>
      <vt:lpstr>Evidence HCAI mimo zdravotnické zařízení</vt:lpstr>
      <vt:lpstr>Před závěrem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problematiky antimikrobiální léčby</dc:title>
  <dc:creator>Zahradníčkovi</dc:creator>
  <cp:lastModifiedBy>zahradnicek@fnusa.cz</cp:lastModifiedBy>
  <cp:revision>67</cp:revision>
  <dcterms:created xsi:type="dcterms:W3CDTF">2006-03-05T08:23:04Z</dcterms:created>
  <dcterms:modified xsi:type="dcterms:W3CDTF">2020-04-23T05:58:08Z</dcterms:modified>
</cp:coreProperties>
</file>